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 id="257" r:id="rId6"/>
    <p:sldId id="258" r:id="rId7"/>
    <p:sldId id="263" r:id="rId8"/>
    <p:sldId id="264" r:id="rId9"/>
    <p:sldId id="265" r:id="rId10"/>
    <p:sldId id="266" r:id="rId11"/>
    <p:sldId id="269" r:id="rId12"/>
    <p:sldId id="267"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1B6D1A-4472-47F9-926A-8D9D3A30BE08}"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387093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B6D1A-4472-47F9-926A-8D9D3A30BE08}"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184798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B6D1A-4472-47F9-926A-8D9D3A30BE08}"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52679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B6D1A-4472-47F9-926A-8D9D3A30BE08}"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142354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1B6D1A-4472-47F9-926A-8D9D3A30BE08}"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158373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1B6D1A-4472-47F9-926A-8D9D3A30BE08}"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205447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1B6D1A-4472-47F9-926A-8D9D3A30BE08}"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69621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1B6D1A-4472-47F9-926A-8D9D3A30BE08}"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283015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B6D1A-4472-47F9-926A-8D9D3A30BE08}"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3136352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1B6D1A-4472-47F9-926A-8D9D3A30BE08}"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206414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1B6D1A-4472-47F9-926A-8D9D3A30BE08}"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51DC5-AC46-4BD2-94A0-1FDF5F74D003}" type="slidenum">
              <a:rPr lang="en-US" smtClean="0"/>
              <a:t>‹#›</a:t>
            </a:fld>
            <a:endParaRPr lang="en-US"/>
          </a:p>
        </p:txBody>
      </p:sp>
    </p:spTree>
    <p:extLst>
      <p:ext uri="{BB962C8B-B14F-4D97-AF65-F5344CB8AC3E}">
        <p14:creationId xmlns:p14="http://schemas.microsoft.com/office/powerpoint/2010/main" val="309413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B6D1A-4472-47F9-926A-8D9D3A30BE08}" type="datetimeFigureOut">
              <a:rPr lang="en-US" smtClean="0"/>
              <a:t>12/21/2021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51DC5-AC46-4BD2-94A0-1FDF5F74D003}" type="slidenum">
              <a:rPr lang="en-US" smtClean="0"/>
              <a:t>‹#›</a:t>
            </a:fld>
            <a:endParaRPr lang="en-US"/>
          </a:p>
        </p:txBody>
      </p:sp>
    </p:spTree>
    <p:extLst>
      <p:ext uri="{BB962C8B-B14F-4D97-AF65-F5344CB8AC3E}">
        <p14:creationId xmlns:p14="http://schemas.microsoft.com/office/powerpoint/2010/main" val="3401580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itannica.com/science/derivative-mathematics" TargetMode="External"/><Relationship Id="rId2" Type="http://schemas.openxmlformats.org/officeDocument/2006/relationships/hyperlink" Target="https://www.britannica.com/science/continuit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ritannica.com/science/curve" TargetMode="External"/><Relationship Id="rId2" Type="http://schemas.openxmlformats.org/officeDocument/2006/relationships/hyperlink" Target="https://www.britannica.com/science/slope-mathematics" TargetMode="External"/><Relationship Id="rId1" Type="http://schemas.openxmlformats.org/officeDocument/2006/relationships/slideLayout" Target="../slideLayouts/slideLayout2.xml"/><Relationship Id="rId6" Type="http://schemas.openxmlformats.org/officeDocument/2006/relationships/hyperlink" Target="https://www.britannica.com/science/derivative-mathematics" TargetMode="External"/><Relationship Id="rId5" Type="http://schemas.openxmlformats.org/officeDocument/2006/relationships/hyperlink" Target="https://www.britannica.com/science/function-mathematics" TargetMode="External"/><Relationship Id="rId4" Type="http://schemas.openxmlformats.org/officeDocument/2006/relationships/hyperlink" Target="https://www.britannica.com/science/tangent-of-a-curv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Mean_value_theorem#cite_note-1" TargetMode="External"/><Relationship Id="rId3" Type="http://schemas.openxmlformats.org/officeDocument/2006/relationships/hyperlink" Target="https://en.wikipedia.org/wiki/Parameshvara" TargetMode="External"/><Relationship Id="rId7" Type="http://schemas.openxmlformats.org/officeDocument/2006/relationships/hyperlink" Target="https://en.wikipedia.org/wiki/Bh%C4%81skara_II" TargetMode="External"/><Relationship Id="rId12" Type="http://schemas.openxmlformats.org/officeDocument/2006/relationships/hyperlink" Target="https://en.wikipedia.org/wiki/Mean_value_theorem#cite_note-2" TargetMode="External"/><Relationship Id="rId2" Type="http://schemas.openxmlformats.org/officeDocument/2006/relationships/hyperlink" Target="https://en.wikipedia.org/wiki/Theorem" TargetMode="External"/><Relationship Id="rId1" Type="http://schemas.openxmlformats.org/officeDocument/2006/relationships/slideLayout" Target="../slideLayouts/slideLayout2.xml"/><Relationship Id="rId6" Type="http://schemas.openxmlformats.org/officeDocument/2006/relationships/hyperlink" Target="https://en.wikipedia.org/wiki/Govindasv%C4%81mi" TargetMode="External"/><Relationship Id="rId11" Type="http://schemas.openxmlformats.org/officeDocument/2006/relationships/hyperlink" Target="https://en.wikipedia.org/wiki/Augustin_Louis_Cauchy" TargetMode="External"/><Relationship Id="rId5" Type="http://schemas.openxmlformats.org/officeDocument/2006/relationships/hyperlink" Target="https://en.wikipedia.org/wiki/India" TargetMode="External"/><Relationship Id="rId10" Type="http://schemas.openxmlformats.org/officeDocument/2006/relationships/hyperlink" Target="https://en.wikipedia.org/wiki/Rolle%27s_theorem" TargetMode="External"/><Relationship Id="rId4" Type="http://schemas.openxmlformats.org/officeDocument/2006/relationships/hyperlink" Target="https://en.wikipedia.org/wiki/Kerala_School_of_Astronomy_and_Mathematics" TargetMode="External"/><Relationship Id="rId9" Type="http://schemas.openxmlformats.org/officeDocument/2006/relationships/hyperlink" Target="https://en.wikipedia.org/wiki/Michel_Rol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ritannica.com/biography/Bhaskara-I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emicircle" TargetMode="External"/><Relationship Id="rId2" Type="http://schemas.openxmlformats.org/officeDocument/2006/relationships/hyperlink" Target="https://en.wikipedia.org/wiki/Graph_of_a_function" TargetMode="Externa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3631"/>
            <a:ext cx="9144000" cy="954332"/>
          </a:xfrm>
        </p:spPr>
        <p:txBody>
          <a:bodyPr/>
          <a:lstStyle/>
          <a:p>
            <a:r>
              <a:rPr lang="en-US" dirty="0" smtClean="0"/>
              <a:t>ROLLE’S THEOREM</a:t>
            </a:r>
            <a:endParaRPr lang="en-US" dirty="0"/>
          </a:p>
        </p:txBody>
      </p:sp>
      <p:sp>
        <p:nvSpPr>
          <p:cNvPr id="3" name="Subtitle 2"/>
          <p:cNvSpPr>
            <a:spLocks noGrp="1"/>
          </p:cNvSpPr>
          <p:nvPr>
            <p:ph type="subTitle" idx="1"/>
          </p:nvPr>
        </p:nvSpPr>
        <p:spPr>
          <a:xfrm>
            <a:off x="1524000" y="1765420"/>
            <a:ext cx="9144000" cy="5092579"/>
          </a:xfrm>
        </p:spPr>
        <p:txBody>
          <a:bodyPr>
            <a:normAutofit fontScale="92500" lnSpcReduction="20000"/>
          </a:bodyPr>
          <a:lstStyle/>
          <a:p>
            <a:r>
              <a:rPr lang="en-US" dirty="0"/>
              <a:t>Rolle’s theorem states that if a function </a:t>
            </a:r>
            <a:r>
              <a:rPr lang="en-US" i="1" dirty="0"/>
              <a:t>f</a:t>
            </a:r>
            <a:r>
              <a:rPr lang="en-US" dirty="0"/>
              <a:t> is </a:t>
            </a:r>
            <a:r>
              <a:rPr lang="en-US" dirty="0">
                <a:hlinkClick r:id="rId2"/>
              </a:rPr>
              <a:t>continuous</a:t>
            </a:r>
            <a:r>
              <a:rPr lang="en-US" dirty="0"/>
              <a:t> on the closed interval [</a:t>
            </a:r>
            <a:r>
              <a:rPr lang="en-US" i="1" dirty="0"/>
              <a:t>a</a:t>
            </a:r>
            <a:r>
              <a:rPr lang="en-US" dirty="0"/>
              <a:t>, </a:t>
            </a:r>
            <a:r>
              <a:rPr lang="en-US" i="1" dirty="0"/>
              <a:t>b</a:t>
            </a:r>
            <a:r>
              <a:rPr lang="en-US" dirty="0"/>
              <a:t>] and differentiable on the open interval (</a:t>
            </a:r>
            <a:r>
              <a:rPr lang="en-US" i="1" dirty="0"/>
              <a:t>a</a:t>
            </a:r>
            <a:r>
              <a:rPr lang="en-US" dirty="0"/>
              <a:t>, </a:t>
            </a:r>
            <a:r>
              <a:rPr lang="en-US" i="1" dirty="0"/>
              <a:t>b</a:t>
            </a:r>
            <a:r>
              <a:rPr lang="en-US" dirty="0"/>
              <a:t>) such that </a:t>
            </a:r>
            <a:r>
              <a:rPr lang="en-US" i="1" dirty="0"/>
              <a:t>f</a:t>
            </a:r>
            <a:r>
              <a:rPr lang="en-US" dirty="0"/>
              <a:t>(</a:t>
            </a:r>
            <a:r>
              <a:rPr lang="en-US" i="1" dirty="0"/>
              <a:t>a</a:t>
            </a:r>
            <a:r>
              <a:rPr lang="en-US" dirty="0"/>
              <a:t>) = </a:t>
            </a:r>
            <a:r>
              <a:rPr lang="en-US" i="1" dirty="0"/>
              <a:t>f</a:t>
            </a:r>
            <a:r>
              <a:rPr lang="en-US" dirty="0"/>
              <a:t>(</a:t>
            </a:r>
            <a:r>
              <a:rPr lang="en-US" i="1" dirty="0"/>
              <a:t>b</a:t>
            </a:r>
            <a:r>
              <a:rPr lang="en-US" dirty="0"/>
              <a:t>), then </a:t>
            </a:r>
            <a:r>
              <a:rPr lang="en-US" i="1" dirty="0"/>
              <a:t>f</a:t>
            </a:r>
            <a:r>
              <a:rPr lang="en-US" dirty="0"/>
              <a:t>′(</a:t>
            </a:r>
            <a:r>
              <a:rPr lang="en-US" i="1" dirty="0"/>
              <a:t>x</a:t>
            </a:r>
            <a:r>
              <a:rPr lang="en-US" dirty="0"/>
              <a:t>) = 0 for some </a:t>
            </a:r>
            <a:r>
              <a:rPr lang="en-US" i="1" dirty="0"/>
              <a:t>x</a:t>
            </a:r>
            <a:r>
              <a:rPr lang="en-US" dirty="0"/>
              <a:t> with </a:t>
            </a:r>
            <a:r>
              <a:rPr lang="en-US" i="1" dirty="0"/>
              <a:t>a</a:t>
            </a:r>
            <a:r>
              <a:rPr lang="en-US" dirty="0"/>
              <a:t> ≤ </a:t>
            </a:r>
            <a:r>
              <a:rPr lang="en-US" i="1" dirty="0"/>
              <a:t>x</a:t>
            </a:r>
            <a:r>
              <a:rPr lang="en-US" dirty="0"/>
              <a:t> ≤ </a:t>
            </a:r>
            <a:r>
              <a:rPr lang="en-US" i="1" dirty="0"/>
              <a:t>b</a:t>
            </a:r>
            <a:r>
              <a:rPr lang="en-US" dirty="0"/>
              <a:t>. In other words, if a continuous curve passes through the same </a:t>
            </a:r>
            <a:r>
              <a:rPr lang="en-US" i="1" dirty="0"/>
              <a:t>y</a:t>
            </a:r>
            <a:r>
              <a:rPr lang="en-US" dirty="0"/>
              <a:t>-value (such as the </a:t>
            </a:r>
            <a:r>
              <a:rPr lang="en-US" i="1" dirty="0"/>
              <a:t>x</a:t>
            </a:r>
            <a:r>
              <a:rPr lang="en-US" dirty="0"/>
              <a:t>-axis) twice and has a unique tangent line (</a:t>
            </a:r>
            <a:r>
              <a:rPr lang="en-US" dirty="0">
                <a:hlinkClick r:id="rId3"/>
              </a:rPr>
              <a:t>derivative</a:t>
            </a:r>
            <a:r>
              <a:rPr lang="en-US" dirty="0"/>
              <a:t>) at every point of the interval, then somewhere between the endpoints it has a tangent parallel to the </a:t>
            </a:r>
            <a:r>
              <a:rPr lang="en-US" i="1" dirty="0"/>
              <a:t>x</a:t>
            </a:r>
            <a:r>
              <a:rPr lang="en-US" dirty="0"/>
              <a:t>-axis. </a:t>
            </a:r>
            <a:endParaRPr lang="en-US" dirty="0" smtClean="0"/>
          </a:p>
          <a:p>
            <a:r>
              <a:rPr lang="en-US" dirty="0"/>
              <a:t>Rolle's Theorem is one of the most important Calculus theorems which say the following:</a:t>
            </a:r>
          </a:p>
          <a:p>
            <a:r>
              <a:rPr lang="en-US" dirty="0"/>
              <a:t>Let f(x) satisfy the following conditions:</a:t>
            </a:r>
          </a:p>
          <a:p>
            <a:r>
              <a:rPr lang="en-US" dirty="0"/>
              <a:t>The function f is continuous on the closed interval [</a:t>
            </a:r>
            <a:r>
              <a:rPr lang="en-US" dirty="0" err="1"/>
              <a:t>a,b</a:t>
            </a:r>
            <a:r>
              <a:rPr lang="en-US" dirty="0"/>
              <a:t>]</a:t>
            </a:r>
          </a:p>
          <a:p>
            <a:r>
              <a:rPr lang="en-US" dirty="0"/>
              <a:t>The function f is differentiable on the open interval (</a:t>
            </a:r>
            <a:r>
              <a:rPr lang="en-US" dirty="0" err="1"/>
              <a:t>a,b</a:t>
            </a:r>
            <a:r>
              <a:rPr lang="en-US" dirty="0"/>
              <a:t>)</a:t>
            </a:r>
          </a:p>
          <a:p>
            <a:r>
              <a:rPr lang="en-US" dirty="0"/>
              <a:t>f(a) = f(b)</a:t>
            </a:r>
          </a:p>
          <a:p>
            <a:r>
              <a:rPr lang="en-US" dirty="0"/>
              <a:t>Then there must be a number c such that a &lt; c &lt; b and f'(c) = 0. Now this theorem is only true if the three conditions are fulfilled. Though the third condition is easy to verify, a lot of people struggle to see if the 1^{</a:t>
            </a:r>
            <a:r>
              <a:rPr lang="en-US" dirty="0" err="1"/>
              <a:t>st</a:t>
            </a:r>
            <a:r>
              <a:rPr lang="en-US" dirty="0"/>
              <a:t>}1</a:t>
            </a:r>
            <a:r>
              <a:rPr lang="en-US" i="1" dirty="0"/>
              <a:t>st</a:t>
            </a:r>
            <a:r>
              <a:rPr lang="en-US" dirty="0"/>
              <a:t> and 2^{</a:t>
            </a:r>
            <a:r>
              <a:rPr lang="en-US" dirty="0" err="1"/>
              <a:t>nd</a:t>
            </a:r>
            <a:r>
              <a:rPr lang="en-US" dirty="0"/>
              <a:t>}2</a:t>
            </a:r>
            <a:r>
              <a:rPr lang="en-US" i="1" dirty="0"/>
              <a:t>nd</a:t>
            </a:r>
            <a:r>
              <a:rPr lang="en-US" dirty="0"/>
              <a:t> conditions are fulfilled. Let's take a look at some methods we can use to see if a function is continuous and differentiable</a:t>
            </a:r>
            <a:r>
              <a:rPr lang="en-US" dirty="0" smtClean="0"/>
              <a:t>.</a:t>
            </a:r>
            <a:endParaRPr lang="en-US" dirty="0"/>
          </a:p>
        </p:txBody>
      </p:sp>
      <p:sp>
        <p:nvSpPr>
          <p:cNvPr id="4" name="AutoShape 2" descr="French mathematician Michel Rolle"/>
          <p:cNvSpPr>
            <a:spLocks noChangeAspect="1" noChangeArrowheads="1"/>
          </p:cNvSpPr>
          <p:nvPr/>
        </p:nvSpPr>
        <p:spPr bwMode="auto">
          <a:xfrm>
            <a:off x="155575" y="586154"/>
            <a:ext cx="2381250" cy="9838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3044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ROLLE’S MEAN VALUE THEOREM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The </a:t>
            </a:r>
            <a:r>
              <a:rPr lang="en-US" dirty="0"/>
              <a:t>theorem states that the </a:t>
            </a:r>
            <a:r>
              <a:rPr lang="en-US" dirty="0">
                <a:hlinkClick r:id="rId2"/>
              </a:rPr>
              <a:t>slope</a:t>
            </a:r>
            <a:r>
              <a:rPr lang="en-US" dirty="0"/>
              <a:t> of a line connecting any two points on a “smooth” </a:t>
            </a:r>
            <a:r>
              <a:rPr lang="en-US" dirty="0">
                <a:hlinkClick r:id="rId3"/>
              </a:rPr>
              <a:t>curve</a:t>
            </a:r>
            <a:r>
              <a:rPr lang="en-US" dirty="0"/>
              <a:t> is the same as the slope of some line </a:t>
            </a:r>
            <a:r>
              <a:rPr lang="en-US" dirty="0">
                <a:hlinkClick r:id="rId4"/>
              </a:rPr>
              <a:t>tangent</a:t>
            </a:r>
            <a:r>
              <a:rPr lang="en-US" dirty="0"/>
              <a:t> to the curve at a point between the two points. In other words, at some point the slope of the curve must equal its average slope (</a:t>
            </a:r>
            <a:r>
              <a:rPr lang="en-US" i="1" dirty="0"/>
              <a:t>see</a:t>
            </a:r>
            <a:r>
              <a:rPr lang="en-US" dirty="0"/>
              <a:t> figure). In symbols, if the </a:t>
            </a:r>
            <a:r>
              <a:rPr lang="en-US" dirty="0">
                <a:hlinkClick r:id="rId5"/>
              </a:rPr>
              <a:t>function</a:t>
            </a:r>
            <a:r>
              <a:rPr lang="en-US" dirty="0"/>
              <a:t> </a:t>
            </a:r>
            <a:r>
              <a:rPr lang="en-US" i="1" dirty="0"/>
              <a:t>f</a:t>
            </a:r>
            <a:r>
              <a:rPr lang="en-US" dirty="0"/>
              <a:t>(</a:t>
            </a:r>
            <a:r>
              <a:rPr lang="en-US" i="1" dirty="0"/>
              <a:t>x</a:t>
            </a:r>
            <a:r>
              <a:rPr lang="en-US" dirty="0"/>
              <a:t>) represents the curve, </a:t>
            </a:r>
            <a:r>
              <a:rPr lang="en-US" i="1" dirty="0"/>
              <a:t>a</a:t>
            </a:r>
            <a:r>
              <a:rPr lang="en-US" dirty="0"/>
              <a:t> and </a:t>
            </a:r>
            <a:r>
              <a:rPr lang="en-US" i="1" dirty="0"/>
              <a:t>b</a:t>
            </a:r>
            <a:r>
              <a:rPr lang="en-US" dirty="0"/>
              <a:t> the two endpoints, and </a:t>
            </a:r>
            <a:r>
              <a:rPr lang="en-US" i="1" dirty="0"/>
              <a:t>c</a:t>
            </a:r>
            <a:r>
              <a:rPr lang="en-US" dirty="0"/>
              <a:t> the point between, then [</a:t>
            </a:r>
            <a:r>
              <a:rPr lang="en-US" i="1" dirty="0"/>
              <a:t>f</a:t>
            </a:r>
            <a:r>
              <a:rPr lang="en-US" dirty="0"/>
              <a:t>(</a:t>
            </a:r>
            <a:r>
              <a:rPr lang="en-US" i="1" dirty="0"/>
              <a:t>b</a:t>
            </a:r>
            <a:r>
              <a:rPr lang="en-US" dirty="0"/>
              <a:t>) − </a:t>
            </a:r>
            <a:r>
              <a:rPr lang="en-US" i="1" dirty="0"/>
              <a:t>f</a:t>
            </a:r>
            <a:r>
              <a:rPr lang="en-US" dirty="0"/>
              <a:t>(</a:t>
            </a:r>
            <a:r>
              <a:rPr lang="en-US" i="1" dirty="0"/>
              <a:t>a</a:t>
            </a:r>
            <a:r>
              <a:rPr lang="en-US" dirty="0"/>
              <a:t>)]/(</a:t>
            </a:r>
            <a:r>
              <a:rPr lang="en-US" i="1" dirty="0"/>
              <a:t>b</a:t>
            </a:r>
            <a:r>
              <a:rPr lang="en-US" dirty="0"/>
              <a:t> − </a:t>
            </a:r>
            <a:r>
              <a:rPr lang="en-US" i="1" dirty="0"/>
              <a:t>a</a:t>
            </a:r>
            <a:r>
              <a:rPr lang="en-US" dirty="0"/>
              <a:t>) = </a:t>
            </a:r>
            <a:r>
              <a:rPr lang="en-US" i="1" dirty="0"/>
              <a:t>f</a:t>
            </a:r>
            <a:r>
              <a:rPr lang="en-US" dirty="0"/>
              <a:t>′(</a:t>
            </a:r>
            <a:r>
              <a:rPr lang="en-US" i="1" dirty="0"/>
              <a:t>c</a:t>
            </a:r>
            <a:r>
              <a:rPr lang="en-US" dirty="0"/>
              <a:t>), in which </a:t>
            </a:r>
            <a:r>
              <a:rPr lang="en-US" i="1" dirty="0"/>
              <a:t>f</a:t>
            </a:r>
            <a:r>
              <a:rPr lang="en-US" dirty="0"/>
              <a:t>′(</a:t>
            </a:r>
            <a:r>
              <a:rPr lang="en-US" i="1" dirty="0"/>
              <a:t>c</a:t>
            </a:r>
            <a:r>
              <a:rPr lang="en-US" dirty="0"/>
              <a:t>) represents the slope of the tangent line at </a:t>
            </a:r>
            <a:r>
              <a:rPr lang="en-US" i="1" dirty="0"/>
              <a:t>c</a:t>
            </a:r>
            <a:r>
              <a:rPr lang="en-US" dirty="0"/>
              <a:t>, as given by the </a:t>
            </a:r>
            <a:r>
              <a:rPr lang="en-US" dirty="0" smtClean="0">
                <a:hlinkClick r:id="rId6"/>
              </a:rPr>
              <a:t>derivative</a:t>
            </a:r>
            <a:r>
              <a:rPr lang="en-US" dirty="0" smtClean="0"/>
              <a:t>.</a:t>
            </a:r>
            <a:r>
              <a:rPr lang="en-US" dirty="0"/>
              <a:t> The theorem states that the </a:t>
            </a:r>
            <a:r>
              <a:rPr lang="en-US" dirty="0">
                <a:hlinkClick r:id="rId2"/>
              </a:rPr>
              <a:t>slope</a:t>
            </a:r>
            <a:r>
              <a:rPr lang="en-US" dirty="0"/>
              <a:t> of a line connecting any two points on a “smooth” </a:t>
            </a:r>
            <a:r>
              <a:rPr lang="en-US" dirty="0">
                <a:hlinkClick r:id="rId3"/>
              </a:rPr>
              <a:t>curve</a:t>
            </a:r>
            <a:r>
              <a:rPr lang="en-US" dirty="0"/>
              <a:t> is the same as the slope of some line </a:t>
            </a:r>
            <a:r>
              <a:rPr lang="en-US" dirty="0">
                <a:hlinkClick r:id="rId4"/>
              </a:rPr>
              <a:t>tangent</a:t>
            </a:r>
            <a:r>
              <a:rPr lang="en-US" dirty="0"/>
              <a:t> to the curve at a point between the two points. In other words, at some point the slope of the curve must equal its average </a:t>
            </a:r>
            <a:r>
              <a:rPr lang="en-US" dirty="0" smtClean="0"/>
              <a:t>slope. </a:t>
            </a:r>
            <a:r>
              <a:rPr lang="en-US" dirty="0"/>
              <a:t>In symbols, if the </a:t>
            </a:r>
            <a:r>
              <a:rPr lang="en-US" dirty="0">
                <a:hlinkClick r:id="rId5"/>
              </a:rPr>
              <a:t>function</a:t>
            </a:r>
            <a:r>
              <a:rPr lang="en-US" dirty="0"/>
              <a:t> </a:t>
            </a:r>
            <a:r>
              <a:rPr lang="en-US" i="1" dirty="0"/>
              <a:t>f</a:t>
            </a:r>
            <a:r>
              <a:rPr lang="en-US" dirty="0"/>
              <a:t>(</a:t>
            </a:r>
            <a:r>
              <a:rPr lang="en-US" i="1" dirty="0"/>
              <a:t>x</a:t>
            </a:r>
            <a:r>
              <a:rPr lang="en-US" dirty="0"/>
              <a:t>) represents the curve, </a:t>
            </a:r>
            <a:r>
              <a:rPr lang="en-US" i="1" dirty="0"/>
              <a:t>a</a:t>
            </a:r>
            <a:r>
              <a:rPr lang="en-US" dirty="0"/>
              <a:t> and </a:t>
            </a:r>
            <a:r>
              <a:rPr lang="en-US" i="1" dirty="0"/>
              <a:t>b</a:t>
            </a:r>
            <a:r>
              <a:rPr lang="en-US" dirty="0"/>
              <a:t> the two endpoints, and </a:t>
            </a:r>
            <a:r>
              <a:rPr lang="en-US" i="1" dirty="0"/>
              <a:t>c</a:t>
            </a:r>
            <a:r>
              <a:rPr lang="en-US" dirty="0"/>
              <a:t> the point between, then [</a:t>
            </a:r>
            <a:r>
              <a:rPr lang="en-US" i="1" dirty="0"/>
              <a:t>f</a:t>
            </a:r>
            <a:r>
              <a:rPr lang="en-US" dirty="0"/>
              <a:t>(</a:t>
            </a:r>
            <a:r>
              <a:rPr lang="en-US" i="1" dirty="0"/>
              <a:t>b</a:t>
            </a:r>
            <a:r>
              <a:rPr lang="en-US" dirty="0"/>
              <a:t>) − </a:t>
            </a:r>
            <a:r>
              <a:rPr lang="en-US" i="1" dirty="0"/>
              <a:t>f</a:t>
            </a:r>
            <a:r>
              <a:rPr lang="en-US" dirty="0"/>
              <a:t>(</a:t>
            </a:r>
            <a:r>
              <a:rPr lang="en-US" i="1" dirty="0"/>
              <a:t>a</a:t>
            </a:r>
            <a:r>
              <a:rPr lang="en-US" dirty="0"/>
              <a:t>)]/(</a:t>
            </a:r>
            <a:r>
              <a:rPr lang="en-US" i="1" dirty="0"/>
              <a:t>b</a:t>
            </a:r>
            <a:r>
              <a:rPr lang="en-US" dirty="0"/>
              <a:t> − </a:t>
            </a:r>
            <a:r>
              <a:rPr lang="en-US" i="1" dirty="0"/>
              <a:t>a</a:t>
            </a:r>
            <a:r>
              <a:rPr lang="en-US" dirty="0"/>
              <a:t>) = </a:t>
            </a:r>
            <a:r>
              <a:rPr lang="en-US" i="1" dirty="0"/>
              <a:t>f</a:t>
            </a:r>
            <a:r>
              <a:rPr lang="en-US" dirty="0"/>
              <a:t>′(</a:t>
            </a:r>
            <a:r>
              <a:rPr lang="en-US" i="1" dirty="0"/>
              <a:t>c</a:t>
            </a:r>
            <a:r>
              <a:rPr lang="en-US" dirty="0"/>
              <a:t>), in which </a:t>
            </a:r>
            <a:r>
              <a:rPr lang="en-US" i="1" dirty="0"/>
              <a:t>f</a:t>
            </a:r>
            <a:r>
              <a:rPr lang="en-US" dirty="0"/>
              <a:t>′(</a:t>
            </a:r>
            <a:r>
              <a:rPr lang="en-US" i="1" dirty="0"/>
              <a:t>c</a:t>
            </a:r>
            <a:r>
              <a:rPr lang="en-US" dirty="0"/>
              <a:t>) represents the slope of the tangent line at </a:t>
            </a:r>
            <a:r>
              <a:rPr lang="en-US" i="1" dirty="0"/>
              <a:t>c</a:t>
            </a:r>
            <a:r>
              <a:rPr lang="en-US" dirty="0"/>
              <a:t>, as given by the </a:t>
            </a:r>
            <a:r>
              <a:rPr lang="en-US" dirty="0">
                <a:hlinkClick r:id="rId6"/>
              </a:rPr>
              <a:t>derivative</a:t>
            </a:r>
            <a:r>
              <a:rPr lang="en-US" dirty="0"/>
              <a:t>.</a:t>
            </a:r>
          </a:p>
        </p:txBody>
      </p:sp>
    </p:spTree>
    <p:extLst>
      <p:ext uri="{BB962C8B-B14F-4D97-AF65-F5344CB8AC3E}">
        <p14:creationId xmlns:p14="http://schemas.microsoft.com/office/powerpoint/2010/main" val="1843926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lnSpc>
                <a:spcPct val="100000"/>
              </a:lnSpc>
              <a:spcAft>
                <a:spcPct val="0"/>
              </a:spcAft>
            </a:pPr>
            <a:r>
              <a:rPr lang="en-US" altLang="en-US" dirty="0">
                <a:solidFill>
                  <a:srgbClr val="800080"/>
                </a:solidFill>
                <a:latin typeface="Roboto"/>
              </a:rPr>
              <a:t>Mean Value Theorem Statement</a:t>
            </a:r>
            <a:endParaRPr lang="en-US" altLang="en-US" dirty="0">
              <a:solidFill>
                <a:srgbClr val="813588"/>
              </a:solidFill>
              <a:latin typeface="Roboto"/>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0783374"/>
              </p:ext>
            </p:extLst>
          </p:nvPr>
        </p:nvGraphicFramePr>
        <p:xfrm>
          <a:off x="1101970" y="3170174"/>
          <a:ext cx="7902469" cy="1915782"/>
        </p:xfrm>
        <a:graphic>
          <a:graphicData uri="http://schemas.openxmlformats.org/drawingml/2006/table">
            <a:tbl>
              <a:tblPr/>
              <a:tblGrid>
                <a:gridCol w="7902469">
                  <a:extLst>
                    <a:ext uri="{9D8B030D-6E8A-4147-A177-3AD203B41FA5}">
                      <a16:colId xmlns:a16="http://schemas.microsoft.com/office/drawing/2014/main" val="424090583"/>
                    </a:ext>
                  </a:extLst>
                </a:gridCol>
              </a:tblGrid>
              <a:tr h="1915782">
                <a:tc>
                  <a:txBody>
                    <a:bodyPr/>
                    <a:lstStyle/>
                    <a:p>
                      <a:pPr fontAlgn="t">
                        <a:spcBef>
                          <a:spcPts val="0"/>
                        </a:spcBef>
                        <a:spcAft>
                          <a:spcPts val="1500"/>
                        </a:spcAft>
                      </a:pPr>
                      <a:r>
                        <a:rPr lang="en-US" sz="1400" u="none" strike="noStrike" dirty="0">
                          <a:solidFill>
                            <a:srgbClr val="0000FF"/>
                          </a:solidFill>
                          <a:effectLst/>
                          <a:latin typeface="Arial" panose="020B0604020202020204" pitchFamily="34" charset="0"/>
                        </a:rPr>
                        <a:t>Special Case:</a:t>
                      </a:r>
                      <a:endParaRPr lang="en-US" dirty="0">
                        <a:effectLst/>
                      </a:endParaRPr>
                    </a:p>
                    <a:p>
                      <a:pPr fontAlgn="t"/>
                      <a:r>
                        <a:rPr lang="en-US" dirty="0">
                          <a:effectLst/>
                        </a:rPr>
                        <a:t>When f(a) = f(b). Then, there exists at least one c with a &lt; c &lt; b such that f'(c) = 0. This case is known as </a:t>
                      </a:r>
                      <a:r>
                        <a:rPr lang="en-US" b="1" i="1" dirty="0">
                          <a:effectLst/>
                        </a:rPr>
                        <a:t>Rolle’s Theorem</a:t>
                      </a:r>
                      <a:r>
                        <a:rPr lang="en-US"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5904533"/>
                  </a:ext>
                </a:extLst>
              </a:tr>
            </a:tbl>
          </a:graphicData>
        </a:graphic>
      </p:graphicFrame>
      <p:sp>
        <p:nvSpPr>
          <p:cNvPr id="5" name="Rectangle 1"/>
          <p:cNvSpPr>
            <a:spLocks noChangeArrowheads="1"/>
          </p:cNvSpPr>
          <p:nvPr/>
        </p:nvSpPr>
        <p:spPr bwMode="auto">
          <a:xfrm>
            <a:off x="899577" y="1828801"/>
            <a:ext cx="11230303" cy="13413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81358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Roboto"/>
              </a:rPr>
              <a:t>Suppose f(x) is a function that satisfies below conditions: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333333"/>
                </a:solidFill>
                <a:effectLst/>
                <a:latin typeface="Roboto"/>
              </a:rPr>
              <a:t>f(x) is Continuous in [</a:t>
            </a:r>
            <a:r>
              <a:rPr kumimoji="0" lang="en-US" altLang="en-US" sz="1000" b="0" i="0" u="none" strike="noStrike" cap="none" normalizeH="0" baseline="0" dirty="0" err="1" smtClean="0">
                <a:ln>
                  <a:noFill/>
                </a:ln>
                <a:solidFill>
                  <a:srgbClr val="333333"/>
                </a:solidFill>
                <a:effectLst/>
                <a:latin typeface="Roboto"/>
              </a:rPr>
              <a:t>a,b</a:t>
            </a:r>
            <a:r>
              <a:rPr kumimoji="0" lang="en-US" altLang="en-US" sz="1000" b="0" i="0" u="none" strike="noStrike" cap="none" normalizeH="0" baseline="0" dirty="0" smtClean="0">
                <a:ln>
                  <a:noFill/>
                </a:ln>
                <a:solidFill>
                  <a:srgbClr val="333333"/>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dirty="0" smtClean="0">
                <a:ln>
                  <a:noFill/>
                </a:ln>
                <a:solidFill>
                  <a:srgbClr val="333333"/>
                </a:solidFill>
                <a:effectLst/>
                <a:latin typeface="Roboto"/>
              </a:rPr>
              <a:t>f(x) is Differentiable in (</a:t>
            </a:r>
            <a:r>
              <a:rPr kumimoji="0" lang="en-US" altLang="en-US" sz="1000" b="0" i="0" u="none" strike="noStrike" cap="none" normalizeH="0" baseline="0" dirty="0" err="1" smtClean="0">
                <a:ln>
                  <a:noFill/>
                </a:ln>
                <a:solidFill>
                  <a:srgbClr val="333333"/>
                </a:solidFill>
                <a:effectLst/>
                <a:latin typeface="Roboto"/>
              </a:rPr>
              <a:t>a,b</a:t>
            </a:r>
            <a:r>
              <a:rPr kumimoji="0" lang="en-US" altLang="en-US" sz="1000" b="0" i="0" u="none" strike="noStrike" cap="none" normalizeH="0" baseline="0" dirty="0" smtClean="0">
                <a:ln>
                  <a:noFill/>
                </a:ln>
                <a:solidFill>
                  <a:srgbClr val="333333"/>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Roboto"/>
              </a:rPr>
              <a:t>Then, there exists a number c, </a:t>
            </a:r>
            <a:r>
              <a:rPr kumimoji="0" lang="en-US" altLang="en-US" sz="1000" b="0" i="0" u="none" strike="noStrike" cap="none" normalizeH="0" baseline="0" dirty="0" err="1" smtClean="0">
                <a:ln>
                  <a:noFill/>
                </a:ln>
                <a:solidFill>
                  <a:srgbClr val="333333"/>
                </a:solidFill>
                <a:effectLst/>
                <a:latin typeface="Roboto"/>
              </a:rPr>
              <a:t>s.t.</a:t>
            </a:r>
            <a:r>
              <a:rPr kumimoji="0" lang="en-US" altLang="en-US" sz="1000" b="0" i="0" u="none" strike="noStrike" cap="none" normalizeH="0" baseline="0" dirty="0" smtClean="0">
                <a:ln>
                  <a:noFill/>
                </a:ln>
                <a:solidFill>
                  <a:srgbClr val="333333"/>
                </a:solidFill>
                <a:effectLst/>
                <a:latin typeface="Roboto"/>
              </a:rPr>
              <a:t> a &lt; c &lt; b and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333333"/>
                </a:solidFill>
                <a:effectLst/>
                <a:latin typeface="Roboto"/>
              </a:rPr>
              <a:t>f(b) – f(a) = f ‘(c) (b – a)</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7135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smtClean="0"/>
              <a:t>     A </a:t>
            </a:r>
            <a:r>
              <a:rPr lang="en-US" dirty="0"/>
              <a:t>special case of this </a:t>
            </a:r>
            <a:r>
              <a:rPr lang="en-US" dirty="0">
                <a:hlinkClick r:id="rId2" tooltip="Theorem"/>
              </a:rPr>
              <a:t>theorem</a:t>
            </a:r>
            <a:r>
              <a:rPr lang="en-US" dirty="0"/>
              <a:t> was first described by </a:t>
            </a:r>
            <a:r>
              <a:rPr lang="en-US" dirty="0" err="1">
                <a:hlinkClick r:id="rId3" tooltip="Parameshvara"/>
              </a:rPr>
              <a:t>Parameshvara</a:t>
            </a:r>
            <a:r>
              <a:rPr lang="en-US" dirty="0"/>
              <a:t> (1370–1460), from the </a:t>
            </a:r>
            <a:r>
              <a:rPr lang="en-US" dirty="0">
                <a:hlinkClick r:id="rId4" tooltip="Kerala School of Astronomy and Mathematics"/>
              </a:rPr>
              <a:t>Kerala School of Astronomy and Mathematics</a:t>
            </a:r>
            <a:r>
              <a:rPr lang="en-US" dirty="0"/>
              <a:t> in </a:t>
            </a:r>
            <a:r>
              <a:rPr lang="en-US" dirty="0">
                <a:hlinkClick r:id="rId5" tooltip="India"/>
              </a:rPr>
              <a:t>India</a:t>
            </a:r>
            <a:r>
              <a:rPr lang="en-US" dirty="0"/>
              <a:t>, in his commentaries on </a:t>
            </a:r>
            <a:r>
              <a:rPr lang="en-US" dirty="0" err="1">
                <a:hlinkClick r:id="rId6" tooltip="Govindasvāmi"/>
              </a:rPr>
              <a:t>Govindasvāmi</a:t>
            </a:r>
            <a:r>
              <a:rPr lang="en-US" dirty="0"/>
              <a:t> and </a:t>
            </a:r>
            <a:r>
              <a:rPr lang="en-US" dirty="0" err="1">
                <a:hlinkClick r:id="rId7" tooltip="Bhāskara II"/>
              </a:rPr>
              <a:t>Bhāskara</a:t>
            </a:r>
            <a:r>
              <a:rPr lang="en-US" dirty="0">
                <a:hlinkClick r:id="rId7" tooltip="Bhāskara II"/>
              </a:rPr>
              <a:t> II</a:t>
            </a:r>
            <a:r>
              <a:rPr lang="en-US" dirty="0"/>
              <a:t>.</a:t>
            </a:r>
            <a:r>
              <a:rPr lang="en-US" baseline="30000" dirty="0">
                <a:hlinkClick r:id="rId8"/>
              </a:rPr>
              <a:t>[1]</a:t>
            </a:r>
            <a:r>
              <a:rPr lang="en-US" dirty="0"/>
              <a:t> A restricted form of the theorem was proved by </a:t>
            </a:r>
            <a:r>
              <a:rPr lang="en-US" dirty="0">
                <a:hlinkClick r:id="rId9" tooltip="Michel Rolle"/>
              </a:rPr>
              <a:t>Michel Rolle</a:t>
            </a:r>
            <a:r>
              <a:rPr lang="en-US" dirty="0"/>
              <a:t> in 1691; the result was what is now known as </a:t>
            </a:r>
            <a:r>
              <a:rPr lang="en-US" dirty="0">
                <a:hlinkClick r:id="rId10" tooltip="Rolle's theorem"/>
              </a:rPr>
              <a:t>Rolle's theorem</a:t>
            </a:r>
            <a:r>
              <a:rPr lang="en-US" dirty="0"/>
              <a:t>, and was proved only for polynomials, without the techniques of calculus. The mean value theorem in its modern form was stated and proved by </a:t>
            </a:r>
            <a:r>
              <a:rPr lang="en-US" dirty="0">
                <a:hlinkClick r:id="rId11" tooltip="Augustin Louis Cauchy"/>
              </a:rPr>
              <a:t>Augustin Louis Cauchy</a:t>
            </a:r>
            <a:r>
              <a:rPr lang="en-US" dirty="0"/>
              <a:t> in 1823.</a:t>
            </a:r>
            <a:r>
              <a:rPr lang="en-US" baseline="30000" dirty="0">
                <a:hlinkClick r:id="rId12"/>
              </a:rPr>
              <a:t>[2]</a:t>
            </a:r>
            <a:r>
              <a:rPr lang="en-US" dirty="0"/>
              <a:t> Many variations of this theorem have been proved since then.</a:t>
            </a:r>
          </a:p>
        </p:txBody>
      </p:sp>
    </p:spTree>
    <p:extLst>
      <p:ext uri="{BB962C8B-B14F-4D97-AF65-F5344CB8AC3E}">
        <p14:creationId xmlns:p14="http://schemas.microsoft.com/office/powerpoint/2010/main" val="403108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Mean Value Theorem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The </a:t>
            </a:r>
            <a:r>
              <a:rPr lang="en-US" dirty="0"/>
              <a:t>Mean value theorem can be proved considering the function h(x) = f(x) – g(x) where </a:t>
            </a:r>
            <a:r>
              <a:rPr lang="en-US" dirty="0" smtClean="0"/>
              <a:t>         g(x</a:t>
            </a:r>
            <a:r>
              <a:rPr lang="en-US" dirty="0"/>
              <a:t>) is the function representing the secant line AB. Rolle’s theorem can be applied to the continuous function h(x) and proved that a point c in (a, b) exists such that h'(c) = 0. This equation will result in the conclusion of mean value theorem.</a:t>
            </a:r>
          </a:p>
          <a:p>
            <a:pPr marL="0" indent="0">
              <a:buNone/>
            </a:pPr>
            <a:r>
              <a:rPr lang="en-US" dirty="0"/>
              <a:t>Consider a line passing through the points, (a, f(a)) and (b, f(b)). Equation of line is</a:t>
            </a:r>
          </a:p>
          <a:p>
            <a:pPr marL="0" indent="0">
              <a:buNone/>
            </a:pPr>
            <a:r>
              <a:rPr lang="en-US" dirty="0"/>
              <a:t>y – f(a) = {f(b) – f(a)}/(b-a) . (x – a)</a:t>
            </a:r>
          </a:p>
          <a:p>
            <a:pPr marL="0" indent="0">
              <a:buNone/>
            </a:pPr>
            <a:r>
              <a:rPr lang="en-US" dirty="0"/>
              <a:t>or y = f(a)+ {f(b) – f(a)}/(b-a) . (x – a)</a:t>
            </a:r>
          </a:p>
          <a:p>
            <a:pPr marL="0" indent="0">
              <a:buNone/>
            </a:pPr>
            <a:r>
              <a:rPr lang="en-US" dirty="0"/>
              <a:t>Let h be a function define difference between any function f and the above line.</a:t>
            </a:r>
          </a:p>
          <a:p>
            <a:pPr marL="0" indent="0">
              <a:buNone/>
            </a:pPr>
            <a:r>
              <a:rPr lang="en-US" dirty="0"/>
              <a:t>h(x) = f(x) – f(a) – {f(b)-f(a)}/(b-a) . (x – a)</a:t>
            </a:r>
          </a:p>
          <a:p>
            <a:pPr marL="0" indent="0">
              <a:buNone/>
            </a:pPr>
            <a:r>
              <a:rPr lang="en-US" dirty="0"/>
              <a:t>using “Rolle’s theorem”, we have</a:t>
            </a:r>
          </a:p>
          <a:p>
            <a:pPr marL="0" indent="0">
              <a:buNone/>
            </a:pPr>
            <a:r>
              <a:rPr lang="en-US" dirty="0"/>
              <a:t>h'(x) = f'(x) – {f(b)-f(a)}/(b-a)</a:t>
            </a:r>
          </a:p>
          <a:p>
            <a:pPr marL="0" indent="0">
              <a:buNone/>
            </a:pPr>
            <a:r>
              <a:rPr lang="en-US" dirty="0"/>
              <a:t>Or f(b) – f(a) = f'(x) (b – a). Hence Proved.</a:t>
            </a:r>
          </a:p>
        </p:txBody>
      </p:sp>
    </p:spTree>
    <p:extLst>
      <p:ext uri="{BB962C8B-B14F-4D97-AF65-F5344CB8AC3E}">
        <p14:creationId xmlns:p14="http://schemas.microsoft.com/office/powerpoint/2010/main" val="140170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Corollaries of Mean Value Theorem</a:t>
            </a:r>
            <a:endParaRPr lang="en-US" dirty="0"/>
          </a:p>
        </p:txBody>
      </p:sp>
      <p:sp>
        <p:nvSpPr>
          <p:cNvPr id="3" name="Content Placeholder 2"/>
          <p:cNvSpPr>
            <a:spLocks noGrp="1"/>
          </p:cNvSpPr>
          <p:nvPr>
            <p:ph idx="1"/>
          </p:nvPr>
        </p:nvSpPr>
        <p:spPr/>
        <p:txBody>
          <a:bodyPr/>
          <a:lstStyle/>
          <a:p>
            <a:pPr marL="0" indent="0">
              <a:buNone/>
            </a:pPr>
            <a:endParaRPr lang="en-US" dirty="0"/>
          </a:p>
          <a:p>
            <a:r>
              <a:rPr lang="en-US" b="1" dirty="0"/>
              <a:t>Corollary 1:</a:t>
            </a:r>
            <a:r>
              <a:rPr lang="en-US" dirty="0"/>
              <a:t> If f'(x) = 0 at each point of x of an open interval (a, b), then f(x) = C for all x in (a, b) where C is a constant.</a:t>
            </a:r>
          </a:p>
          <a:p>
            <a:r>
              <a:rPr lang="en-US" b="1" dirty="0"/>
              <a:t>Corollary 2:</a:t>
            </a:r>
            <a:r>
              <a:rPr lang="en-US" dirty="0"/>
              <a:t> If f'(x) = g'(x) at each point x in an open interval (a, b), then there exists a constant C such that f(x) = g(x) + C.</a:t>
            </a:r>
          </a:p>
          <a:p>
            <a:pPr marL="0" indent="0">
              <a:buNone/>
            </a:pPr>
            <a:r>
              <a:rPr lang="en-US" dirty="0"/>
              <a:t>The first corollary confirms that if the derivative of a function is zero then the function is a constant function. The second corollary says that the graphs of functions with identical derivatives differ only by a vertical shift. This property is used in solving initial value problems in integral calculus.</a:t>
            </a:r>
          </a:p>
          <a:p>
            <a:pPr marL="0" indent="0">
              <a:buNone/>
            </a:pPr>
            <a:endParaRPr lang="en-US" dirty="0"/>
          </a:p>
        </p:txBody>
      </p:sp>
    </p:spTree>
    <p:extLst>
      <p:ext uri="{BB962C8B-B14F-4D97-AF65-F5344CB8AC3E}">
        <p14:creationId xmlns:p14="http://schemas.microsoft.com/office/powerpoint/2010/main" val="3549996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Mean Value Theorem</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p>
          <a:p>
            <a:pPr marL="0" indent="0">
              <a:buNone/>
            </a:pPr>
            <a:r>
              <a:rPr lang="en-US" dirty="0"/>
              <a:t>Mean value theorem is the relationship between the derivative of a function and increasing or decreasing nature of function. It basically defines the derivative of a differential and continuous function. Below are few important results used in mean value theorem.</a:t>
            </a:r>
          </a:p>
          <a:p>
            <a:pPr marL="0" indent="0">
              <a:buNone/>
            </a:pPr>
            <a:r>
              <a:rPr lang="en-US" b="1" dirty="0"/>
              <a:t>1.</a:t>
            </a:r>
            <a:r>
              <a:rPr lang="en-US" dirty="0"/>
              <a:t> Let the function be f such that it is, continuous in interval [</a:t>
            </a:r>
            <a:r>
              <a:rPr lang="en-US" dirty="0" err="1"/>
              <a:t>a,b</a:t>
            </a:r>
            <a:r>
              <a:rPr lang="en-US" dirty="0"/>
              <a:t>] and differentiable on interval (</a:t>
            </a:r>
            <a:r>
              <a:rPr lang="en-US" dirty="0" err="1"/>
              <a:t>a,b</a:t>
            </a:r>
            <a:r>
              <a:rPr lang="en-US" dirty="0"/>
              <a:t>), then</a:t>
            </a:r>
          </a:p>
          <a:p>
            <a:pPr marL="0" indent="0">
              <a:buNone/>
            </a:pPr>
            <a:r>
              <a:rPr lang="en-US" dirty="0"/>
              <a:t>f'(x) = 0, x ∈ (</a:t>
            </a:r>
            <a:r>
              <a:rPr lang="en-US" dirty="0" err="1"/>
              <a:t>a,b</a:t>
            </a:r>
            <a:r>
              <a:rPr lang="en-US" dirty="0"/>
              <a:t>), then f(x) is constant in [</a:t>
            </a:r>
            <a:r>
              <a:rPr lang="en-US" dirty="0" err="1"/>
              <a:t>a,b</a:t>
            </a:r>
            <a:r>
              <a:rPr lang="en-US" dirty="0"/>
              <a:t>].</a:t>
            </a:r>
          </a:p>
          <a:p>
            <a:pPr marL="0" indent="0">
              <a:buNone/>
            </a:pPr>
            <a:r>
              <a:rPr lang="en-US" b="1" dirty="0"/>
              <a:t>2.</a:t>
            </a:r>
            <a:r>
              <a:rPr lang="en-US" dirty="0"/>
              <a:t> Let f and g be a functions such that, f and g are continuous in interval [</a:t>
            </a:r>
            <a:r>
              <a:rPr lang="en-US" dirty="0" err="1"/>
              <a:t>a,b</a:t>
            </a:r>
            <a:r>
              <a:rPr lang="en-US" dirty="0"/>
              <a:t>] and differentiable on interval (</a:t>
            </a:r>
            <a:r>
              <a:rPr lang="en-US" dirty="0" err="1"/>
              <a:t>a,b</a:t>
            </a:r>
            <a:r>
              <a:rPr lang="en-US" dirty="0"/>
              <a:t>),</a:t>
            </a:r>
          </a:p>
          <a:p>
            <a:pPr marL="0" indent="0">
              <a:buNone/>
            </a:pPr>
            <a:r>
              <a:rPr lang="en-US" dirty="0"/>
              <a:t>f'(x) = g'(x), x ∈ (</a:t>
            </a:r>
            <a:r>
              <a:rPr lang="en-US" dirty="0" err="1"/>
              <a:t>a,b</a:t>
            </a:r>
            <a:r>
              <a:rPr lang="en-US" dirty="0"/>
              <a:t>), then f(x) – g(x) is constant in [</a:t>
            </a:r>
            <a:r>
              <a:rPr lang="en-US" dirty="0" err="1"/>
              <a:t>a,b</a:t>
            </a:r>
            <a:r>
              <a:rPr lang="en-US" dirty="0"/>
              <a:t>]</a:t>
            </a:r>
          </a:p>
          <a:p>
            <a:pPr marL="0" indent="0">
              <a:buNone/>
            </a:pPr>
            <a:r>
              <a:rPr lang="en-US" b="1" dirty="0"/>
              <a:t>3.</a:t>
            </a:r>
            <a:r>
              <a:rPr lang="en-US" dirty="0"/>
              <a:t> Strictly Increasing Function</a:t>
            </a:r>
          </a:p>
          <a:p>
            <a:pPr marL="0" indent="0">
              <a:buNone/>
            </a:pPr>
            <a:r>
              <a:rPr lang="en-US" dirty="0"/>
              <a:t>Let the function be f such that, continuous in interval [a, b] and differentiable in interval(</a:t>
            </a:r>
            <a:r>
              <a:rPr lang="en-US" dirty="0" err="1"/>
              <a:t>a,b</a:t>
            </a:r>
            <a:r>
              <a:rPr lang="en-US" dirty="0"/>
              <a:t>)</a:t>
            </a:r>
          </a:p>
          <a:p>
            <a:pPr marL="0" indent="0">
              <a:buNone/>
            </a:pPr>
            <a:r>
              <a:rPr lang="en-US" dirty="0"/>
              <a:t>f'(x) &gt; 0, x ∈ (</a:t>
            </a:r>
            <a:r>
              <a:rPr lang="en-US" dirty="0" err="1"/>
              <a:t>a,b</a:t>
            </a:r>
            <a:r>
              <a:rPr lang="en-US" dirty="0"/>
              <a:t>), then f(x) is strictly increasing function in [</a:t>
            </a:r>
            <a:r>
              <a:rPr lang="en-US" dirty="0" err="1"/>
              <a:t>a,b</a:t>
            </a:r>
            <a:r>
              <a:rPr lang="en-US" dirty="0"/>
              <a:t>]</a:t>
            </a:r>
          </a:p>
          <a:p>
            <a:pPr marL="0" indent="0">
              <a:buNone/>
            </a:pPr>
            <a:r>
              <a:rPr lang="en-US" b="1" dirty="0"/>
              <a:t>4.</a:t>
            </a:r>
            <a:r>
              <a:rPr lang="en-US" dirty="0"/>
              <a:t> Strictly Decreasing Function</a:t>
            </a:r>
          </a:p>
          <a:p>
            <a:pPr marL="0" indent="0">
              <a:buNone/>
            </a:pPr>
            <a:r>
              <a:rPr lang="en-US" dirty="0"/>
              <a:t>Let the function be f such that, continuous in interval [</a:t>
            </a:r>
            <a:r>
              <a:rPr lang="en-US" dirty="0" err="1"/>
              <a:t>a,b</a:t>
            </a:r>
            <a:r>
              <a:rPr lang="en-US" dirty="0"/>
              <a:t>] and differentiable in interval (a, b)</a:t>
            </a:r>
          </a:p>
          <a:p>
            <a:pPr marL="0" indent="0">
              <a:buNone/>
            </a:pPr>
            <a:r>
              <a:rPr lang="en-US" dirty="0"/>
              <a:t>f'(x) &lt; 0, x ∈ (</a:t>
            </a:r>
            <a:r>
              <a:rPr lang="en-US" dirty="0" err="1"/>
              <a:t>a,b</a:t>
            </a:r>
            <a:r>
              <a:rPr lang="en-US" dirty="0"/>
              <a:t>), then f(x) is strictly decreasing function in [</a:t>
            </a:r>
            <a:r>
              <a:rPr lang="en-US" dirty="0" err="1"/>
              <a:t>a,b</a:t>
            </a:r>
            <a:r>
              <a:rPr lang="en-US" dirty="0"/>
              <a:t>].</a:t>
            </a:r>
          </a:p>
        </p:txBody>
      </p:sp>
    </p:spTree>
    <p:extLst>
      <p:ext uri="{BB962C8B-B14F-4D97-AF65-F5344CB8AC3E}">
        <p14:creationId xmlns:p14="http://schemas.microsoft.com/office/powerpoint/2010/main" val="89767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Value Theorem for Derivatives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marL="0" indent="0">
              <a:buNone/>
            </a:pPr>
            <a:r>
              <a:rPr lang="en-US" dirty="0"/>
              <a:t>With the help of mean value theorem, we approximate the derivative of any function. Theorem can build a relationship between the slope of a tangent line and the secant line on a curve.</a:t>
            </a:r>
          </a:p>
          <a:p>
            <a:pPr marL="0" indent="0">
              <a:buNone/>
            </a:pPr>
            <a:r>
              <a:rPr lang="en-US" dirty="0"/>
              <a:t>If f is differentiable over (</a:t>
            </a:r>
            <a:r>
              <a:rPr lang="en-US" dirty="0" err="1"/>
              <a:t>a,b</a:t>
            </a:r>
            <a:r>
              <a:rPr lang="en-US" dirty="0"/>
              <a:t>) and continuous over [</a:t>
            </a:r>
            <a:r>
              <a:rPr lang="en-US" dirty="0" err="1"/>
              <a:t>a,b</a:t>
            </a:r>
            <a:r>
              <a:rPr lang="en-US" dirty="0"/>
              <a:t>] then there exists a point</a:t>
            </a:r>
          </a:p>
          <a:p>
            <a:pPr marL="0" indent="0">
              <a:buNone/>
            </a:pPr>
            <a:r>
              <a:rPr lang="en-US" dirty="0"/>
              <a:t>c in such a way that f′(c) = {f(b)−f(a)}/(b−a)</a:t>
            </a:r>
          </a:p>
          <a:p>
            <a:pPr marL="0" indent="0">
              <a:buNone/>
            </a:pPr>
            <a:r>
              <a:rPr lang="en-US" dirty="0"/>
              <a:t>It shows that the actual slope is equal to the average slope at some point in the closed interval. Geometrically, we can say that between two end points of the curve, we have at least one point on the curve where the slope of the tangent line equal to the slope of the secant line passing through A and B.</a:t>
            </a:r>
          </a:p>
        </p:txBody>
      </p:sp>
    </p:spTree>
    <p:extLst>
      <p:ext uri="{BB962C8B-B14F-4D97-AF65-F5344CB8AC3E}">
        <p14:creationId xmlns:p14="http://schemas.microsoft.com/office/powerpoint/2010/main" val="413270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Value Theorem Examples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p>
          <a:p>
            <a:pPr marL="0" indent="0">
              <a:buNone/>
            </a:pPr>
            <a:r>
              <a:rPr lang="en-US" dirty="0"/>
              <a:t>Given below are some of the examples of mean value theorem for better understanding.</a:t>
            </a:r>
          </a:p>
          <a:p>
            <a:pPr marL="0" indent="0">
              <a:buNone/>
            </a:pPr>
            <a:r>
              <a:rPr lang="en-US" b="1" dirty="0"/>
              <a:t>Question 1:</a:t>
            </a:r>
            <a:r>
              <a:rPr lang="en-US" dirty="0"/>
              <a:t> Find the value or values of c, which satisfy the equation \</a:t>
            </a:r>
            <a:r>
              <a:rPr lang="en-US" dirty="0" err="1"/>
              <a:t>frac</a:t>
            </a:r>
            <a:r>
              <a:rPr lang="en-US" dirty="0"/>
              <a:t>{f(b) – f(a)}{b – c}</a:t>
            </a:r>
            <a:r>
              <a:rPr lang="en-US" i="1" dirty="0"/>
              <a:t>b</a:t>
            </a:r>
            <a:r>
              <a:rPr lang="en-US" dirty="0"/>
              <a:t>–</a:t>
            </a:r>
            <a:r>
              <a:rPr lang="en-US" i="1" dirty="0" err="1"/>
              <a:t>cf</a:t>
            </a:r>
            <a:r>
              <a:rPr lang="en-US" dirty="0"/>
              <a:t>(</a:t>
            </a:r>
            <a:r>
              <a:rPr lang="en-US" i="1" dirty="0"/>
              <a:t>b</a:t>
            </a:r>
            <a:r>
              <a:rPr lang="en-US" dirty="0"/>
              <a:t>)–</a:t>
            </a:r>
            <a:r>
              <a:rPr lang="en-US" i="1" dirty="0"/>
              <a:t>f</a:t>
            </a:r>
            <a:r>
              <a:rPr lang="en-US" dirty="0"/>
              <a:t>(</a:t>
            </a:r>
            <a:r>
              <a:rPr lang="en-US" i="1" dirty="0"/>
              <a:t>a</a:t>
            </a:r>
            <a:r>
              <a:rPr lang="en-US" dirty="0"/>
              <a:t>)​ = f'(c) as stated in Mean Value theorem for the function f(x) = \</a:t>
            </a:r>
            <a:r>
              <a:rPr lang="en-US" dirty="0" err="1"/>
              <a:t>sqrt</a:t>
            </a:r>
            <a:r>
              <a:rPr lang="en-US" dirty="0"/>
              <a:t>{(x – 1)}(</a:t>
            </a:r>
            <a:r>
              <a:rPr lang="en-US" i="1" dirty="0"/>
              <a:t>x</a:t>
            </a:r>
            <a:r>
              <a:rPr lang="en-US" dirty="0"/>
              <a:t>–1)​ in the interval [1, 3].</a:t>
            </a:r>
          </a:p>
          <a:p>
            <a:pPr marL="0" indent="0">
              <a:buNone/>
            </a:pPr>
            <a:r>
              <a:rPr lang="en-US" b="1" dirty="0"/>
              <a:t>Solution:</a:t>
            </a:r>
            <a:endParaRPr lang="en-US" dirty="0"/>
          </a:p>
          <a:p>
            <a:pPr marL="0" indent="0">
              <a:buNone/>
            </a:pPr>
            <a:r>
              <a:rPr lang="en-US" dirty="0"/>
              <a:t>First the conditions of Mean value theorem are to be checked.</a:t>
            </a:r>
          </a:p>
          <a:p>
            <a:pPr marL="0" indent="0">
              <a:buNone/>
            </a:pPr>
            <a:r>
              <a:rPr lang="en-US" dirty="0"/>
              <a:t>f(x) is continuous in its Domain [0, \</a:t>
            </a:r>
            <a:r>
              <a:rPr lang="en-US" dirty="0" err="1"/>
              <a:t>infty</a:t>
            </a:r>
            <a:r>
              <a:rPr lang="en-US" dirty="0"/>
              <a:t>∞) and hence in the given interval [1, 3].</a:t>
            </a:r>
          </a:p>
          <a:p>
            <a:pPr marL="0" indent="0">
              <a:buNone/>
            </a:pPr>
            <a:r>
              <a:rPr lang="en-US" dirty="0"/>
              <a:t>f(x) is also differentiable in the given interval. Plugging a = 1 and b = 3 in the expression on the left side of the equation,</a:t>
            </a:r>
          </a:p>
          <a:p>
            <a:pPr marL="0" indent="0">
              <a:buNone/>
            </a:pPr>
            <a:r>
              <a:rPr lang="en-US" dirty="0"/>
              <a:t>\</a:t>
            </a:r>
            <a:r>
              <a:rPr lang="en-US" dirty="0" err="1"/>
              <a:t>frac</a:t>
            </a:r>
            <a:r>
              <a:rPr lang="en-US" dirty="0"/>
              <a:t>{f(3)- f(1)}{3 – 1}=\</a:t>
            </a:r>
            <a:r>
              <a:rPr lang="en-US" dirty="0" err="1"/>
              <a:t>frac</a:t>
            </a:r>
            <a:r>
              <a:rPr lang="en-US" dirty="0"/>
              <a:t>{\</a:t>
            </a:r>
            <a:r>
              <a:rPr lang="en-US" dirty="0" err="1"/>
              <a:t>sqrt</a:t>
            </a:r>
            <a:r>
              <a:rPr lang="en-US" dirty="0"/>
              <a:t>{2} – 0}{2}=\</a:t>
            </a:r>
            <a:r>
              <a:rPr lang="en-US" dirty="0" err="1"/>
              <a:t>frac</a:t>
            </a:r>
            <a:r>
              <a:rPr lang="en-US" dirty="0"/>
              <a:t>{\</a:t>
            </a:r>
            <a:r>
              <a:rPr lang="en-US" dirty="0" err="1"/>
              <a:t>sqrt</a:t>
            </a:r>
            <a:r>
              <a:rPr lang="en-US" dirty="0"/>
              <a:t>{2}}{2}3–1</a:t>
            </a:r>
            <a:r>
              <a:rPr lang="en-US" i="1" dirty="0"/>
              <a:t>f</a:t>
            </a:r>
            <a:r>
              <a:rPr lang="en-US" dirty="0"/>
              <a:t>(3)−</a:t>
            </a:r>
            <a:r>
              <a:rPr lang="en-US" i="1" dirty="0"/>
              <a:t>f</a:t>
            </a:r>
            <a:r>
              <a:rPr lang="en-US" dirty="0"/>
              <a:t>(1)​=22​–0​=22​​ .</a:t>
            </a:r>
          </a:p>
          <a:p>
            <a:pPr marL="0" indent="0">
              <a:buNone/>
            </a:pPr>
            <a:r>
              <a:rPr lang="en-US" dirty="0"/>
              <a:t>Now, the derivative of the function can be found using chain rule as</a:t>
            </a:r>
          </a:p>
          <a:p>
            <a:pPr marL="0" indent="0">
              <a:buNone/>
            </a:pPr>
            <a:r>
              <a:rPr lang="en-US" dirty="0"/>
              <a:t>f'(x) = \</a:t>
            </a:r>
            <a:r>
              <a:rPr lang="en-US" dirty="0" err="1"/>
              <a:t>frac</a:t>
            </a:r>
            <a:r>
              <a:rPr lang="en-US" dirty="0"/>
              <a:t>{1}{2 \</a:t>
            </a:r>
            <a:r>
              <a:rPr lang="en-US" dirty="0" err="1"/>
              <a:t>sqrt</a:t>
            </a:r>
            <a:r>
              <a:rPr lang="en-US" dirty="0"/>
              <a:t>{x – 1}}2</a:t>
            </a:r>
            <a:r>
              <a:rPr lang="en-US" i="1" dirty="0"/>
              <a:t>x</a:t>
            </a:r>
            <a:r>
              <a:rPr lang="en-US" dirty="0"/>
              <a:t>–1​1​ .</a:t>
            </a:r>
          </a:p>
          <a:p>
            <a:pPr marL="0" indent="0">
              <a:buNone/>
            </a:pPr>
            <a:r>
              <a:rPr lang="en-US" dirty="0"/>
              <a:t>Hence, the equation can be formed as</a:t>
            </a:r>
          </a:p>
          <a:p>
            <a:pPr marL="0" indent="0">
              <a:buNone/>
            </a:pPr>
            <a:r>
              <a:rPr lang="en-US" dirty="0"/>
              <a:t>f'(c ) = \</a:t>
            </a:r>
            <a:r>
              <a:rPr lang="en-US" dirty="0" err="1"/>
              <a:t>frac</a:t>
            </a:r>
            <a:r>
              <a:rPr lang="en-US" dirty="0"/>
              <a:t>{1}{2 \</a:t>
            </a:r>
            <a:r>
              <a:rPr lang="en-US" dirty="0" err="1"/>
              <a:t>sqrt</a:t>
            </a:r>
            <a:r>
              <a:rPr lang="en-US" dirty="0"/>
              <a:t>{c – 1}}2</a:t>
            </a:r>
            <a:r>
              <a:rPr lang="en-US" i="1" dirty="0"/>
              <a:t>c</a:t>
            </a:r>
            <a:r>
              <a:rPr lang="en-US" dirty="0"/>
              <a:t>–1​1​ = \</a:t>
            </a:r>
            <a:r>
              <a:rPr lang="en-US" dirty="0" err="1"/>
              <a:t>frac</a:t>
            </a:r>
            <a:r>
              <a:rPr lang="en-US" dirty="0"/>
              <a:t>{\</a:t>
            </a:r>
            <a:r>
              <a:rPr lang="en-US" dirty="0" err="1"/>
              <a:t>sqrt</a:t>
            </a:r>
            <a:r>
              <a:rPr lang="en-US" dirty="0"/>
              <a:t>{2}}{2}22​​</a:t>
            </a:r>
          </a:p>
          <a:p>
            <a:pPr marL="0" indent="0">
              <a:buNone/>
            </a:pPr>
            <a:r>
              <a:rPr lang="en-US" dirty="0"/>
              <a:t>Cross multiplying and squaring the equation reduces to,</a:t>
            </a:r>
          </a:p>
          <a:p>
            <a:pPr marL="0" indent="0">
              <a:buNone/>
            </a:pPr>
            <a:r>
              <a:rPr lang="en-US" dirty="0"/>
              <a:t>2(c – 1) = 1 which gives the solution as c = 3/2 which lies in the given interval [1, 3].</a:t>
            </a:r>
          </a:p>
        </p:txBody>
      </p:sp>
    </p:spTree>
    <p:extLst>
      <p:ext uri="{BB962C8B-B14F-4D97-AF65-F5344CB8AC3E}">
        <p14:creationId xmlns:p14="http://schemas.microsoft.com/office/powerpoint/2010/main" val="350217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 2:</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 </a:t>
            </a:r>
            <a:r>
              <a:rPr lang="en-US" b="1" dirty="0" smtClean="0"/>
              <a:t>   </a:t>
            </a:r>
            <a:r>
              <a:rPr lang="en-US" dirty="0"/>
              <a:t> Verify Rolle’s theorem for the function f(x) = x</a:t>
            </a:r>
            <a:r>
              <a:rPr lang="en-US" baseline="30000" dirty="0"/>
              <a:t>2</a:t>
            </a:r>
            <a:r>
              <a:rPr lang="en-US" dirty="0"/>
              <a:t> – 8x + 12 on (2, 6)</a:t>
            </a:r>
          </a:p>
          <a:p>
            <a:pPr marL="0" indent="0">
              <a:buNone/>
            </a:pPr>
            <a:r>
              <a:rPr lang="en-US" b="1" dirty="0"/>
              <a:t>Solution:</a:t>
            </a:r>
            <a:endParaRPr lang="en-US" dirty="0"/>
          </a:p>
          <a:p>
            <a:pPr marL="0" indent="0">
              <a:buNone/>
            </a:pPr>
            <a:r>
              <a:rPr lang="en-US" dirty="0"/>
              <a:t>Since a polynomial function is continuous and differentiable everywhere, f(x) is differentiable and continuous </a:t>
            </a:r>
            <a:r>
              <a:rPr lang="en-US" dirty="0" smtClean="0"/>
              <a:t>conditions </a:t>
            </a:r>
            <a:r>
              <a:rPr lang="en-US" dirty="0"/>
              <a:t>of Rolle’s theorem is satisfied.</a:t>
            </a:r>
          </a:p>
          <a:p>
            <a:pPr marL="0" indent="0">
              <a:buNone/>
            </a:pPr>
            <a:r>
              <a:rPr lang="en-US" dirty="0"/>
              <a:t>f (2) = 2</a:t>
            </a:r>
            <a:r>
              <a:rPr lang="en-US" baseline="30000" dirty="0"/>
              <a:t>2</a:t>
            </a:r>
            <a:r>
              <a:rPr lang="en-US" dirty="0"/>
              <a:t> – 8 (2) + 12 = 0</a:t>
            </a:r>
          </a:p>
          <a:p>
            <a:pPr marL="0" indent="0">
              <a:buNone/>
            </a:pPr>
            <a:r>
              <a:rPr lang="en-US" dirty="0"/>
              <a:t>f (6) = 6</a:t>
            </a:r>
            <a:r>
              <a:rPr lang="en-US" baseline="30000" dirty="0"/>
              <a:t>2</a:t>
            </a:r>
            <a:r>
              <a:rPr lang="en-US" dirty="0"/>
              <a:t> – 8(6) + 12 = 0</a:t>
            </a:r>
          </a:p>
          <a:p>
            <a:pPr marL="0" indent="0">
              <a:buNone/>
            </a:pPr>
            <a:r>
              <a:rPr lang="en-US" dirty="0"/>
              <a:t>This implies, f(2) = f(3)</a:t>
            </a:r>
          </a:p>
          <a:p>
            <a:pPr marL="0" indent="0">
              <a:buNone/>
            </a:pPr>
            <a:r>
              <a:rPr lang="en-US" dirty="0"/>
              <a:t>Therefore, Rolle’s theorem is applicable for the given function f(x).</a:t>
            </a:r>
          </a:p>
          <a:p>
            <a:pPr marL="0" indent="0">
              <a:buNone/>
            </a:pPr>
            <a:r>
              <a:rPr lang="en-US" dirty="0"/>
              <a:t>There must exist c ∈ (2, 6) such that f'(c) = 0</a:t>
            </a:r>
          </a:p>
          <a:p>
            <a:pPr marL="0" indent="0">
              <a:buNone/>
            </a:pPr>
            <a:r>
              <a:rPr lang="en-US" dirty="0"/>
              <a:t>f'(x) = 2x – 8</a:t>
            </a:r>
          </a:p>
          <a:p>
            <a:pPr marL="0" indent="0">
              <a:buNone/>
            </a:pPr>
            <a:r>
              <a:rPr lang="en-US" dirty="0"/>
              <a:t>f'(c) = 2c – 8</a:t>
            </a:r>
          </a:p>
          <a:p>
            <a:pPr marL="0" indent="0">
              <a:buNone/>
            </a:pPr>
            <a:r>
              <a:rPr lang="en-US" dirty="0"/>
              <a:t>2c – 8 = 0</a:t>
            </a:r>
          </a:p>
          <a:p>
            <a:pPr marL="0" indent="0">
              <a:buNone/>
            </a:pPr>
            <a:r>
              <a:rPr lang="en-US" dirty="0"/>
              <a:t>c = 4 ∈ (2,6)</a:t>
            </a:r>
          </a:p>
          <a:p>
            <a:pPr marL="0" indent="0">
              <a:buNone/>
            </a:pPr>
            <a:r>
              <a:rPr lang="en-US" dirty="0"/>
              <a:t>Therefore, Rolle’s theorem is verified.</a:t>
            </a:r>
          </a:p>
        </p:txBody>
      </p:sp>
    </p:spTree>
    <p:extLst>
      <p:ext uri="{BB962C8B-B14F-4D97-AF65-F5344CB8AC3E}">
        <p14:creationId xmlns:p14="http://schemas.microsoft.com/office/powerpoint/2010/main" val="2559148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 3:</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For the function </a:t>
            </a:r>
            <a:r>
              <a:rPr lang="en-US" dirty="0"/>
              <a:t>f(x)={{e}^{x}},a=0,b=1</a:t>
            </a:r>
            <a:r>
              <a:rPr lang="en-US" i="1" dirty="0"/>
              <a:t>f</a:t>
            </a:r>
            <a:r>
              <a:rPr lang="en-US" dirty="0"/>
              <a:t>(</a:t>
            </a:r>
            <a:r>
              <a:rPr lang="en-US" i="1" dirty="0"/>
              <a:t>x</a:t>
            </a:r>
            <a:r>
              <a:rPr lang="en-US" dirty="0"/>
              <a:t>)=</a:t>
            </a:r>
            <a:r>
              <a:rPr lang="en-US" i="1" dirty="0" err="1"/>
              <a:t>ex</a:t>
            </a:r>
            <a:r>
              <a:rPr lang="en-US" dirty="0" err="1"/>
              <a:t>,</a:t>
            </a:r>
            <a:r>
              <a:rPr lang="en-US" i="1" dirty="0" err="1"/>
              <a:t>a</a:t>
            </a:r>
            <a:r>
              <a:rPr lang="en-US" dirty="0"/>
              <a:t>=0,</a:t>
            </a:r>
            <a:r>
              <a:rPr lang="en-US" i="1" dirty="0"/>
              <a:t>b</a:t>
            </a:r>
            <a:r>
              <a:rPr lang="en-US" dirty="0"/>
              <a:t>=1</a:t>
            </a:r>
            <a:r>
              <a:rPr lang="en-US" dirty="0"/>
              <a:t>, then find the value of c in the mean value theorem.</a:t>
            </a:r>
          </a:p>
          <a:p>
            <a:pPr marL="0" indent="0">
              <a:buNone/>
            </a:pPr>
            <a:r>
              <a:rPr lang="en-US" b="1" dirty="0"/>
              <a:t>Solution:</a:t>
            </a:r>
            <a:endParaRPr lang="en-US" dirty="0"/>
          </a:p>
          <a:p>
            <a:pPr marL="0" indent="0">
              <a:buNone/>
            </a:pPr>
            <a:r>
              <a:rPr lang="en-US" dirty="0"/>
              <a:t>\</a:t>
            </a:r>
            <a:r>
              <a:rPr lang="en-US" dirty="0" err="1"/>
              <a:t>frac</a:t>
            </a:r>
            <a:r>
              <a:rPr lang="en-US" dirty="0"/>
              <a:t>{f(b)-f(a)}{b-a}=f'(c) \\ \</a:t>
            </a:r>
            <a:r>
              <a:rPr lang="en-US" dirty="0" err="1"/>
              <a:t>frac</a:t>
            </a:r>
            <a:r>
              <a:rPr lang="en-US" dirty="0"/>
              <a:t>{{{e}^{b}}-{{e}^{a}}}{b-a}=f'(c)\\\</a:t>
            </a:r>
            <a:r>
              <a:rPr lang="en-US" dirty="0" err="1"/>
              <a:t>frac</a:t>
            </a:r>
            <a:r>
              <a:rPr lang="en-US" dirty="0"/>
              <a:t>{e-1}{</a:t>
            </a:r>
            <a:r>
              <a:rPr lang="en-US" dirty="0" smtClean="0"/>
              <a:t>1-0</a:t>
            </a:r>
            <a:r>
              <a:rPr lang="en-US" dirty="0"/>
              <a:t>}={{e}^{c}}\\\</a:t>
            </a:r>
            <a:r>
              <a:rPr lang="en-US" dirty="0" err="1"/>
              <a:t>Rightarrow</a:t>
            </a:r>
            <a:r>
              <a:rPr lang="en-US" dirty="0"/>
              <a:t> c=\log (e-1)\\</a:t>
            </a:r>
            <a:r>
              <a:rPr lang="en-US" i="1" dirty="0"/>
              <a:t>b</a:t>
            </a:r>
            <a:r>
              <a:rPr lang="en-US" dirty="0"/>
              <a:t>−</a:t>
            </a:r>
            <a:r>
              <a:rPr lang="en-US" i="1" dirty="0" err="1"/>
              <a:t>af</a:t>
            </a:r>
            <a:r>
              <a:rPr lang="en-US" dirty="0"/>
              <a:t>(</a:t>
            </a:r>
            <a:r>
              <a:rPr lang="en-US" i="1" dirty="0"/>
              <a:t>b</a:t>
            </a:r>
            <a:r>
              <a:rPr lang="en-US" dirty="0"/>
              <a:t>)−</a:t>
            </a:r>
            <a:r>
              <a:rPr lang="en-US" i="1" dirty="0"/>
              <a:t>f</a:t>
            </a:r>
            <a:r>
              <a:rPr lang="en-US" dirty="0"/>
              <a:t>(</a:t>
            </a:r>
            <a:r>
              <a:rPr lang="en-US" i="1" dirty="0"/>
              <a:t>a</a:t>
            </a:r>
            <a:r>
              <a:rPr lang="en-US" dirty="0"/>
              <a:t>)​=</a:t>
            </a:r>
            <a:r>
              <a:rPr lang="en-US" i="1" dirty="0"/>
              <a:t>f</a:t>
            </a:r>
            <a:r>
              <a:rPr lang="en-US" dirty="0"/>
              <a:t>′(</a:t>
            </a:r>
            <a:r>
              <a:rPr lang="en-US" i="1" dirty="0"/>
              <a:t>c</a:t>
            </a:r>
            <a:r>
              <a:rPr lang="en-US" dirty="0"/>
              <a:t>)</a:t>
            </a:r>
            <a:r>
              <a:rPr lang="en-US" i="1" dirty="0"/>
              <a:t>b</a:t>
            </a:r>
            <a:r>
              <a:rPr lang="en-US" dirty="0"/>
              <a:t>−</a:t>
            </a:r>
            <a:r>
              <a:rPr lang="en-US" i="1" dirty="0" err="1"/>
              <a:t>aeb</a:t>
            </a:r>
            <a:r>
              <a:rPr lang="en-US" dirty="0"/>
              <a:t>−</a:t>
            </a:r>
            <a:r>
              <a:rPr lang="en-US" i="1" dirty="0" err="1"/>
              <a:t>ea</a:t>
            </a:r>
            <a:r>
              <a:rPr lang="en-US" dirty="0"/>
              <a:t>​=</a:t>
            </a:r>
            <a:r>
              <a:rPr lang="en-US" i="1" dirty="0"/>
              <a:t>f</a:t>
            </a:r>
            <a:r>
              <a:rPr lang="en-US" dirty="0"/>
              <a:t>′(</a:t>
            </a:r>
            <a:r>
              <a:rPr lang="en-US" i="1" dirty="0"/>
              <a:t>c</a:t>
            </a:r>
            <a:r>
              <a:rPr lang="en-US" dirty="0"/>
              <a:t>)1−0</a:t>
            </a:r>
            <a:r>
              <a:rPr lang="en-US" i="1" dirty="0"/>
              <a:t>e</a:t>
            </a:r>
            <a:r>
              <a:rPr lang="en-US" dirty="0"/>
              <a:t>−1​=</a:t>
            </a:r>
            <a:r>
              <a:rPr lang="en-US" i="1" dirty="0" err="1"/>
              <a:t>ec</a:t>
            </a:r>
            <a:r>
              <a:rPr lang="en-US" dirty="0" err="1"/>
              <a:t>⇒</a:t>
            </a:r>
            <a:r>
              <a:rPr lang="en-US" i="1" dirty="0" err="1"/>
              <a:t>c</a:t>
            </a:r>
            <a:r>
              <a:rPr lang="en-US" dirty="0"/>
              <a:t>=log(</a:t>
            </a:r>
            <a:r>
              <a:rPr lang="en-US" i="1" dirty="0"/>
              <a:t>e</a:t>
            </a:r>
            <a:r>
              <a:rPr lang="en-US" dirty="0"/>
              <a:t>−1</a:t>
            </a:r>
            <a:r>
              <a:rPr lang="en-US" dirty="0" smtClean="0"/>
              <a:t>) </a:t>
            </a:r>
          </a:p>
          <a:p>
            <a:pPr marL="0" indent="0">
              <a:buNone/>
            </a:pPr>
            <a:r>
              <a:rPr lang="en-US" b="1" dirty="0" smtClean="0"/>
              <a:t>Question </a:t>
            </a:r>
            <a:r>
              <a:rPr lang="en-US" b="1" dirty="0"/>
              <a:t>4:</a:t>
            </a:r>
            <a:r>
              <a:rPr lang="en-US" dirty="0"/>
              <a:t> From mean value theorem, </a:t>
            </a:r>
            <a:r>
              <a:rPr lang="en-US" dirty="0"/>
              <a:t>f(b)-f(a)= (b-a)f'({{x}_{1}}); a&lt;{{x}_{1}}&lt;b \text \ if \ f(x)=\</a:t>
            </a:r>
            <a:r>
              <a:rPr lang="en-US" dirty="0" err="1"/>
              <a:t>frac</a:t>
            </a:r>
            <a:r>
              <a:rPr lang="en-US" dirty="0"/>
              <a:t>{1}{x}</a:t>
            </a:r>
            <a:r>
              <a:rPr lang="en-US" i="1" dirty="0"/>
              <a:t>f</a:t>
            </a:r>
            <a:r>
              <a:rPr lang="en-US" dirty="0"/>
              <a:t>(</a:t>
            </a:r>
            <a:r>
              <a:rPr lang="en-US" i="1" dirty="0"/>
              <a:t>b</a:t>
            </a:r>
            <a:r>
              <a:rPr lang="en-US" dirty="0"/>
              <a:t>)−</a:t>
            </a:r>
            <a:r>
              <a:rPr lang="en-US" i="1" dirty="0"/>
              <a:t>f</a:t>
            </a:r>
            <a:r>
              <a:rPr lang="en-US" dirty="0"/>
              <a:t>(</a:t>
            </a:r>
            <a:r>
              <a:rPr lang="en-US" i="1" dirty="0"/>
              <a:t>a</a:t>
            </a:r>
            <a:r>
              <a:rPr lang="en-US" dirty="0"/>
              <a:t>)=(</a:t>
            </a:r>
            <a:r>
              <a:rPr lang="en-US" i="1" dirty="0"/>
              <a:t>b</a:t>
            </a:r>
            <a:r>
              <a:rPr lang="en-US" dirty="0"/>
              <a:t>−</a:t>
            </a:r>
            <a:r>
              <a:rPr lang="en-US" i="1" dirty="0"/>
              <a:t>a</a:t>
            </a:r>
            <a:r>
              <a:rPr lang="en-US" dirty="0"/>
              <a:t>)</a:t>
            </a:r>
            <a:r>
              <a:rPr lang="en-US" i="1" dirty="0"/>
              <a:t>f</a:t>
            </a:r>
            <a:r>
              <a:rPr lang="en-US" dirty="0"/>
              <a:t>′(</a:t>
            </a:r>
            <a:r>
              <a:rPr lang="en-US" i="1" dirty="0"/>
              <a:t>x</a:t>
            </a:r>
            <a:r>
              <a:rPr lang="en-US" dirty="0"/>
              <a:t>1​);</a:t>
            </a:r>
            <a:r>
              <a:rPr lang="en-US" i="1" dirty="0"/>
              <a:t>a</a:t>
            </a:r>
            <a:r>
              <a:rPr lang="en-US" dirty="0"/>
              <a:t>&lt;</a:t>
            </a:r>
            <a:r>
              <a:rPr lang="en-US" i="1" dirty="0"/>
              <a:t>x</a:t>
            </a:r>
            <a:r>
              <a:rPr lang="en-US" dirty="0"/>
              <a:t>1​&lt;</a:t>
            </a:r>
            <a:r>
              <a:rPr lang="en-US" i="1" dirty="0"/>
              <a:t>b</a:t>
            </a:r>
            <a:r>
              <a:rPr lang="en-US" dirty="0"/>
              <a:t> </a:t>
            </a:r>
            <a:r>
              <a:rPr lang="en-US" i="1" dirty="0"/>
              <a:t>if</a:t>
            </a:r>
            <a:r>
              <a:rPr lang="en-US" dirty="0"/>
              <a:t> </a:t>
            </a:r>
            <a:r>
              <a:rPr lang="en-US" i="1" dirty="0"/>
              <a:t>f</a:t>
            </a:r>
            <a:r>
              <a:rPr lang="en-US" dirty="0"/>
              <a:t>(</a:t>
            </a:r>
            <a:r>
              <a:rPr lang="en-US" i="1" dirty="0"/>
              <a:t>x</a:t>
            </a:r>
            <a:r>
              <a:rPr lang="en-US" dirty="0"/>
              <a:t>)=</a:t>
            </a:r>
            <a:r>
              <a:rPr lang="en-US" i="1" dirty="0"/>
              <a:t>x</a:t>
            </a:r>
            <a:r>
              <a:rPr lang="en-US" dirty="0"/>
              <a:t>1​</a:t>
            </a:r>
            <a:r>
              <a:rPr lang="en-US" dirty="0"/>
              <a:t>, then find the value of </a:t>
            </a:r>
            <a:r>
              <a:rPr lang="en-US" dirty="0"/>
              <a:t>{x}_{1}</a:t>
            </a:r>
            <a:r>
              <a:rPr lang="en-US" i="1" dirty="0"/>
              <a:t>x</a:t>
            </a:r>
            <a:r>
              <a:rPr lang="en-US" dirty="0"/>
              <a:t>1​</a:t>
            </a:r>
            <a:r>
              <a:rPr lang="en-US" dirty="0"/>
              <a:t>.</a:t>
            </a:r>
          </a:p>
          <a:p>
            <a:pPr marL="0" indent="0">
              <a:buNone/>
            </a:pPr>
            <a:r>
              <a:rPr lang="en-US" b="1" dirty="0"/>
              <a:t>Solution: </a:t>
            </a:r>
            <a:endParaRPr lang="en-US" dirty="0"/>
          </a:p>
          <a:p>
            <a:pPr marL="0" indent="0">
              <a:buNone/>
            </a:pPr>
            <a:r>
              <a:rPr lang="en-US" dirty="0"/>
              <a:t>f'({{x}_{1}})=\</a:t>
            </a:r>
            <a:r>
              <a:rPr lang="en-US" dirty="0" err="1"/>
              <a:t>frac</a:t>
            </a:r>
            <a:r>
              <a:rPr lang="en-US" dirty="0"/>
              <a:t>{-1}{x_{1}^{2}} \\ \text therefore \</a:t>
            </a:r>
            <a:r>
              <a:rPr lang="en-US" dirty="0" err="1"/>
              <a:t>frac</a:t>
            </a:r>
            <a:r>
              <a:rPr lang="en-US" dirty="0"/>
              <a:t>{-1}{x_{1}^{2}}=\</a:t>
            </a:r>
            <a:r>
              <a:rPr lang="en-US" dirty="0" err="1"/>
              <a:t>frac</a:t>
            </a:r>
            <a:r>
              <a:rPr lang="en-US" dirty="0"/>
              <a:t>{\</a:t>
            </a:r>
            <a:r>
              <a:rPr lang="en-US" dirty="0" err="1"/>
              <a:t>frac</a:t>
            </a:r>
            <a:r>
              <a:rPr lang="en-US" dirty="0"/>
              <a:t>{1}{b}-\</a:t>
            </a:r>
            <a:r>
              <a:rPr lang="en-US" dirty="0" err="1"/>
              <a:t>frac</a:t>
            </a:r>
            <a:r>
              <a:rPr lang="en-US" dirty="0"/>
              <a:t>{1}{a}}{b-a}=-\</a:t>
            </a:r>
            <a:r>
              <a:rPr lang="en-US" dirty="0" err="1"/>
              <a:t>frac</a:t>
            </a:r>
            <a:r>
              <a:rPr lang="en-US" dirty="0"/>
              <a:t>{1}{ab}\\\</a:t>
            </a:r>
            <a:r>
              <a:rPr lang="en-US" dirty="0" err="1"/>
              <a:t>Rightarrow</a:t>
            </a:r>
            <a:r>
              <a:rPr lang="en-US" dirty="0"/>
              <a:t> {{x}_{1}}=\</a:t>
            </a:r>
            <a:r>
              <a:rPr lang="en-US" dirty="0" err="1"/>
              <a:t>sqrt</a:t>
            </a:r>
            <a:r>
              <a:rPr lang="en-US" dirty="0"/>
              <a:t>{ab}\\</a:t>
            </a:r>
            <a:r>
              <a:rPr lang="en-US" i="1" dirty="0"/>
              <a:t>f</a:t>
            </a:r>
            <a:r>
              <a:rPr lang="en-US" dirty="0"/>
              <a:t>′(</a:t>
            </a:r>
            <a:r>
              <a:rPr lang="en-US" i="1" dirty="0"/>
              <a:t>x</a:t>
            </a:r>
            <a:r>
              <a:rPr lang="en-US" dirty="0"/>
              <a:t>1​)=</a:t>
            </a:r>
            <a:r>
              <a:rPr lang="en-US" i="1" dirty="0"/>
              <a:t>x</a:t>
            </a:r>
            <a:r>
              <a:rPr lang="en-US" dirty="0"/>
              <a:t>12​−1​t</a:t>
            </a:r>
            <a:r>
              <a:rPr lang="en-US" i="1" dirty="0"/>
              <a:t>hereforex</a:t>
            </a:r>
            <a:r>
              <a:rPr lang="en-US" dirty="0"/>
              <a:t>12​−1​=</a:t>
            </a:r>
            <a:r>
              <a:rPr lang="en-US" i="1" dirty="0"/>
              <a:t>b</a:t>
            </a:r>
            <a:r>
              <a:rPr lang="en-US" dirty="0"/>
              <a:t>−</a:t>
            </a:r>
            <a:r>
              <a:rPr lang="en-US" i="1" dirty="0"/>
              <a:t>ab</a:t>
            </a:r>
            <a:r>
              <a:rPr lang="en-US" dirty="0"/>
              <a:t>1​−</a:t>
            </a:r>
            <a:r>
              <a:rPr lang="en-US" i="1" dirty="0"/>
              <a:t>a</a:t>
            </a:r>
            <a:r>
              <a:rPr lang="en-US" dirty="0"/>
              <a:t>1​​=−</a:t>
            </a:r>
            <a:r>
              <a:rPr lang="en-US" i="1" dirty="0"/>
              <a:t>ab</a:t>
            </a:r>
            <a:r>
              <a:rPr lang="en-US" dirty="0"/>
              <a:t>1​⇒</a:t>
            </a:r>
            <a:r>
              <a:rPr lang="en-US" i="1" dirty="0"/>
              <a:t>x</a:t>
            </a:r>
            <a:r>
              <a:rPr lang="en-US" dirty="0"/>
              <a:t>1​=</a:t>
            </a:r>
            <a:r>
              <a:rPr lang="en-US" i="1" dirty="0"/>
              <a:t>ab</a:t>
            </a:r>
            <a:r>
              <a:rPr lang="en-US" dirty="0"/>
              <a:t>​</a:t>
            </a:r>
            <a:br>
              <a:rPr lang="en-US" dirty="0"/>
            </a:br>
            <a:endParaRPr lang="en-US" dirty="0"/>
          </a:p>
        </p:txBody>
      </p:sp>
    </p:spTree>
    <p:extLst>
      <p:ext uri="{BB962C8B-B14F-4D97-AF65-F5344CB8AC3E}">
        <p14:creationId xmlns:p14="http://schemas.microsoft.com/office/powerpoint/2010/main" val="134851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Rolle’s theorem proof</a:t>
            </a:r>
            <a:endParaRPr lang="en-US" dirty="0"/>
          </a:p>
        </p:txBody>
      </p:sp>
      <p:sp>
        <p:nvSpPr>
          <p:cNvPr id="3" name="Content Placeholder 2"/>
          <p:cNvSpPr>
            <a:spLocks noGrp="1"/>
          </p:cNvSpPr>
          <p:nvPr>
            <p:ph idx="1"/>
          </p:nvPr>
        </p:nvSpPr>
        <p:spPr>
          <a:xfrm>
            <a:off x="838200" y="1825624"/>
            <a:ext cx="10515600" cy="3074621"/>
          </a:xfrm>
        </p:spPr>
        <p:txBody>
          <a:bodyPr>
            <a:normAutofit lnSpcReduction="10000"/>
          </a:bodyPr>
          <a:lstStyle/>
          <a:p>
            <a:pPr marL="0" indent="0">
              <a:buNone/>
            </a:pPr>
            <a:r>
              <a:rPr lang="en-US" dirty="0"/>
              <a:t> let's actually prove the theorem itself. Rolle's Theorem says that if a function f(x) satisfies all 3 conditions, then there must be a number c such at a &lt; c &lt; b and f'(c) = 0. We can show that this is always true if we prove that it is true for each of these cases:</a:t>
            </a:r>
          </a:p>
          <a:p>
            <a:r>
              <a:rPr lang="en-US" dirty="0"/>
              <a:t>A function with only a constant at [</a:t>
            </a:r>
            <a:r>
              <a:rPr lang="en-US" dirty="0" err="1"/>
              <a:t>a,b</a:t>
            </a:r>
            <a:r>
              <a:rPr lang="en-US" dirty="0"/>
              <a:t>]</a:t>
            </a:r>
          </a:p>
          <a:p>
            <a:r>
              <a:rPr lang="en-US" dirty="0"/>
              <a:t>A function with a maximum at [</a:t>
            </a:r>
            <a:r>
              <a:rPr lang="en-US" dirty="0" err="1"/>
              <a:t>a,b</a:t>
            </a:r>
            <a:r>
              <a:rPr lang="en-US" dirty="0"/>
              <a:t>]</a:t>
            </a:r>
          </a:p>
          <a:p>
            <a:r>
              <a:rPr lang="en-US" dirty="0"/>
              <a:t>A function with a minimum at [</a:t>
            </a:r>
            <a:r>
              <a:rPr lang="en-US" dirty="0" err="1"/>
              <a:t>a,b</a:t>
            </a:r>
            <a:r>
              <a:rPr lang="en-US" dirty="0" smtClean="0"/>
              <a:t>]</a:t>
            </a:r>
          </a:p>
          <a:p>
            <a:pPr marL="0" indent="0">
              <a:buNone/>
            </a:pPr>
            <a:endParaRPr lang="en-US" dirty="0"/>
          </a:p>
        </p:txBody>
      </p:sp>
    </p:spTree>
    <p:extLst>
      <p:ext uri="{BB962C8B-B14F-4D97-AF65-F5344CB8AC3E}">
        <p14:creationId xmlns:p14="http://schemas.microsoft.com/office/powerpoint/2010/main" val="74575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785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r>
              <a:rPr lang="en-US" b="1" dirty="0"/>
              <a:t>A Function with Only a Constant</a:t>
            </a:r>
          </a:p>
          <a:p>
            <a:pPr marL="0" indent="0">
              <a:buNone/>
            </a:pPr>
            <a:r>
              <a:rPr lang="en-US" dirty="0" smtClean="0"/>
              <a:t>    Consider </a:t>
            </a:r>
            <a:r>
              <a:rPr lang="en-US" dirty="0"/>
              <a:t>the function f (x) = k within the interval [</a:t>
            </a:r>
            <a:r>
              <a:rPr lang="en-US" dirty="0" err="1"/>
              <a:t>a,b</a:t>
            </a:r>
            <a:r>
              <a:rPr lang="en-US" dirty="0"/>
              <a:t>], where k is a constant. Notice that differentiating the function </a:t>
            </a:r>
            <a:r>
              <a:rPr lang="en-US" dirty="0" smtClean="0"/>
              <a:t>gives:</a:t>
            </a:r>
          </a:p>
          <a:p>
            <a:pPr marL="0" indent="0">
              <a:buNone/>
            </a:pPr>
            <a:r>
              <a:rPr lang="en-US" dirty="0" smtClean="0"/>
              <a:t>                                                 f'(x)=0</a:t>
            </a:r>
          </a:p>
          <a:p>
            <a:pPr marL="0" indent="0">
              <a:buNone/>
            </a:pPr>
            <a:r>
              <a:rPr lang="en-US" dirty="0"/>
              <a:t>This is interesting because the derivative is always 0. Since f'(x) = 0 for all x, then we can pick any number within the interval [</a:t>
            </a:r>
            <a:r>
              <a:rPr lang="en-US" dirty="0" err="1"/>
              <a:t>a,b</a:t>
            </a:r>
            <a:r>
              <a:rPr lang="en-US" dirty="0"/>
              <a:t>] as c. Thus, we found a number c such that a &lt; c &lt; b and f'(c) = 0. That was very easy! Let's look at the second case</a:t>
            </a:r>
            <a:r>
              <a:rPr lang="en-US" dirty="0" smtClean="0"/>
              <a:t>.</a:t>
            </a:r>
          </a:p>
          <a:p>
            <a:r>
              <a:rPr lang="en-US" b="1" dirty="0"/>
              <a:t>A Function with a </a:t>
            </a:r>
            <a:r>
              <a:rPr lang="en-US" b="1" dirty="0" smtClean="0"/>
              <a:t>Maximum</a:t>
            </a:r>
          </a:p>
          <a:p>
            <a:pPr marL="0" indent="0">
              <a:buNone/>
            </a:pPr>
            <a:r>
              <a:rPr lang="en-US" b="1" dirty="0"/>
              <a:t> </a:t>
            </a:r>
            <a:r>
              <a:rPr lang="en-US" b="1" dirty="0" smtClean="0"/>
              <a:t>    </a:t>
            </a:r>
            <a:r>
              <a:rPr lang="en-US" dirty="0" smtClean="0"/>
              <a:t>Consider </a:t>
            </a:r>
            <a:r>
              <a:rPr lang="en-US" dirty="0"/>
              <a:t>some number k in the interval [</a:t>
            </a:r>
            <a:r>
              <a:rPr lang="en-US" dirty="0" err="1"/>
              <a:t>a,b</a:t>
            </a:r>
            <a:r>
              <a:rPr lang="en-US" dirty="0"/>
              <a:t>] such that f (k) &gt; f(a) = f(b). If f(x) is continuous, then that means there exists a maximum at point c. Since we know f(x) is differentiable (from the 2nd condition), then we know that f'(x) exists. Since f'(x) exists and there is a maximum within the interval [</a:t>
            </a:r>
            <a:r>
              <a:rPr lang="en-US" dirty="0" err="1"/>
              <a:t>a,b</a:t>
            </a:r>
            <a:r>
              <a:rPr lang="en-US" dirty="0"/>
              <a:t>], then we know that f'(c) = 0 within [</a:t>
            </a:r>
            <a:r>
              <a:rPr lang="en-US" dirty="0" err="1"/>
              <a:t>a,b</a:t>
            </a:r>
            <a:r>
              <a:rPr lang="en-US" dirty="0"/>
              <a:t>]. In other words, there exists a number c such that a&lt; c &lt; b and f'(c) = 0. Lastly, let's look at the third case.</a:t>
            </a:r>
          </a:p>
          <a:p>
            <a:r>
              <a:rPr lang="en-US" b="1" dirty="0"/>
              <a:t>A Function with a Minimum</a:t>
            </a:r>
          </a:p>
          <a:p>
            <a:pPr marL="0" indent="0">
              <a:buNone/>
            </a:pPr>
            <a:r>
              <a:rPr lang="en-US" dirty="0" smtClean="0"/>
              <a:t>     Consider </a:t>
            </a:r>
            <a:r>
              <a:rPr lang="en-US" dirty="0"/>
              <a:t>some number k in the interval [</a:t>
            </a:r>
            <a:r>
              <a:rPr lang="en-US" dirty="0" err="1"/>
              <a:t>a,b</a:t>
            </a:r>
            <a:r>
              <a:rPr lang="en-US" dirty="0"/>
              <a:t>] such that f (k) &lt; f(a) = f(b). If f(x) is continuous, then that means there exists a minimum at point c. Since we know f(x) is differentiable (from the 2nd condition, then we know that f'(x) exists. Since f'(x) exists and there is a minimum within the interval [</a:t>
            </a:r>
            <a:r>
              <a:rPr lang="en-US" dirty="0" err="1"/>
              <a:t>a,b</a:t>
            </a:r>
            <a:r>
              <a:rPr lang="en-US" dirty="0"/>
              <a:t>], then we know that f'(c) = 0 within [</a:t>
            </a:r>
            <a:r>
              <a:rPr lang="en-US" dirty="0" err="1"/>
              <a:t>a,b</a:t>
            </a:r>
            <a:r>
              <a:rPr lang="en-US" dirty="0"/>
              <a:t>]. In other words, there exists a number c such that a &lt; c &lt; b and f'(c) = 0.</a:t>
            </a:r>
          </a:p>
          <a:p>
            <a:pPr marL="0" indent="0">
              <a:buNone/>
            </a:pPr>
            <a:r>
              <a:rPr lang="en-US" dirty="0"/>
              <a:t>Since all cases are true, then Rolle's Theorem is proved. Now let's actually do some examples of Rolle's Theorem.</a:t>
            </a:r>
          </a:p>
          <a:p>
            <a:pPr marL="0" indent="0">
              <a:buNone/>
            </a:pPr>
            <a:endParaRPr lang="en-US" dirty="0"/>
          </a:p>
        </p:txBody>
      </p:sp>
    </p:spTree>
    <p:extLst>
      <p:ext uri="{BB962C8B-B14F-4D97-AF65-F5344CB8AC3E}">
        <p14:creationId xmlns:p14="http://schemas.microsoft.com/office/powerpoint/2010/main" val="359225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The theorem was proved in 1691 by the French mathematician Michel Rolle, though it was stated without a modern formal proof in the 12th century by the Indian mathematician </a:t>
            </a:r>
            <a:r>
              <a:rPr lang="en-US" dirty="0" err="1" smtClean="0">
                <a:hlinkClick r:id="rId2"/>
              </a:rPr>
              <a:t>Bhaskara</a:t>
            </a:r>
            <a:r>
              <a:rPr lang="en-US" dirty="0" smtClean="0">
                <a:hlinkClick r:id="rId2"/>
              </a:rPr>
              <a:t> II</a:t>
            </a:r>
            <a:r>
              <a:rPr lang="en-US" dirty="0" smtClean="0"/>
              <a:t>. Other than being useful in proving the mean-value theorem, Rolle’s theorem is seldom used, since it establishes only the existence of a solution and not its value.</a:t>
            </a:r>
          </a:p>
          <a:p>
            <a:endParaRPr lang="en-US" dirty="0"/>
          </a:p>
        </p:txBody>
      </p:sp>
    </p:spTree>
    <p:extLst>
      <p:ext uri="{BB962C8B-B14F-4D97-AF65-F5344CB8AC3E}">
        <p14:creationId xmlns:p14="http://schemas.microsoft.com/office/powerpoint/2010/main" val="294196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914" y="365125"/>
            <a:ext cx="2725783" cy="1325563"/>
          </a:xfrm>
        </p:spPr>
        <p:txBody>
          <a:bodyPr/>
          <a:lstStyle/>
          <a:p>
            <a:endParaRPr lang="en-US" dirty="0"/>
          </a:p>
        </p:txBody>
      </p:sp>
      <p:sp>
        <p:nvSpPr>
          <p:cNvPr id="3" name="Content Placeholder 2"/>
          <p:cNvSpPr>
            <a:spLocks noGrp="1"/>
          </p:cNvSpPr>
          <p:nvPr>
            <p:ph idx="1"/>
          </p:nvPr>
        </p:nvSpPr>
        <p:spPr>
          <a:xfrm>
            <a:off x="838199" y="3430953"/>
            <a:ext cx="11244385" cy="2746009"/>
          </a:xfrm>
        </p:spPr>
        <p:txBody>
          <a:bodyPr>
            <a:normAutofit fontScale="92500" lnSpcReduction="20000"/>
          </a:bodyPr>
          <a:lstStyle/>
          <a:p>
            <a:pPr marL="0" indent="0">
              <a:buNone/>
            </a:pPr>
            <a:r>
              <a:rPr lang="en-US" dirty="0"/>
              <a:t> </a:t>
            </a:r>
            <a:r>
              <a:rPr lang="en-US" dirty="0" smtClean="0"/>
              <a:t>                                 Fig: </a:t>
            </a:r>
            <a:r>
              <a:rPr lang="en-US" dirty="0"/>
              <a:t>R</a:t>
            </a:r>
            <a:r>
              <a:rPr lang="en-US" dirty="0" smtClean="0"/>
              <a:t>olle’s theorem</a:t>
            </a:r>
          </a:p>
          <a:p>
            <a:pPr marL="0" indent="0">
              <a:buNone/>
            </a:pPr>
            <a:endParaRPr lang="en-US" dirty="0" smtClean="0"/>
          </a:p>
          <a:p>
            <a:pPr marL="0" indent="0">
              <a:buNone/>
            </a:pPr>
            <a:r>
              <a:rPr lang="en-US" b="1" dirty="0"/>
              <a:t>In the usual order of things, Rolle's Theorem serves two main purposes:</a:t>
            </a:r>
            <a:endParaRPr lang="en-US" dirty="0"/>
          </a:p>
          <a:p>
            <a:r>
              <a:rPr lang="en-US" dirty="0"/>
              <a:t>it gives a necessary condition for critical points , which are (ahem) a critical application of calculus to optimization problems; and.</a:t>
            </a:r>
          </a:p>
          <a:p>
            <a:r>
              <a:rPr lang="en-US" dirty="0"/>
              <a:t>it is used in the proof of the Mean Value Theorem —in fact, the MVT is really a corollary of Rolle's Theorem.</a:t>
            </a:r>
          </a:p>
          <a:p>
            <a:pPr marL="0" indent="0">
              <a:buNone/>
            </a:pPr>
            <a:endParaRPr lang="en-US" dirty="0"/>
          </a:p>
        </p:txBody>
      </p:sp>
      <p:pic>
        <p:nvPicPr>
          <p:cNvPr id="1026" name="Picture 2" descr="Rolle's theor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646" y="261938"/>
            <a:ext cx="4728307" cy="30205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837722" y="724713"/>
            <a:ext cx="2774463"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281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
        <p:nvSpPr>
          <p:cNvPr id="5" name="AutoShape 4" descr="A geometric illustration of Rolle's theorem"/>
          <p:cNvSpPr>
            <a:spLocks noChangeAspect="1" noChangeArrowheads="1"/>
          </p:cNvSpPr>
          <p:nvPr/>
        </p:nvSpPr>
        <p:spPr bwMode="auto">
          <a:xfrm>
            <a:off x="63500" y="-1630363"/>
            <a:ext cx="5715000" cy="4467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819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t>
            </a:r>
            <a:r>
              <a:rPr lang="en-US" dirty="0" err="1" smtClean="0"/>
              <a:t>rolle’s</a:t>
            </a:r>
            <a:r>
              <a:rPr lang="en-US" dirty="0" smtClean="0"/>
              <a:t> theorem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Rolle’s Theorem is indeed a hallmark in differential and integral calculus, according to Nikolai </a:t>
            </a:r>
            <a:r>
              <a:rPr lang="en-US" dirty="0" err="1"/>
              <a:t>Luzin</a:t>
            </a:r>
            <a:r>
              <a:rPr lang="en-US" dirty="0"/>
              <a:t>, Russian Mathematician (1883–1950); “Rolle’s theorem underlies the theoretical development of differential and integral calculus”. And differential and integral calculus beyond doubt play a vital role in multifarious fields of our practical life; few are as under;</a:t>
            </a:r>
            <a:r>
              <a:rPr lang="en-US" dirty="0" smtClean="0"/>
              <a:t/>
            </a:r>
            <a:br>
              <a:rPr lang="en-US" dirty="0" smtClean="0"/>
            </a:br>
            <a:r>
              <a:rPr lang="en-US" dirty="0" smtClean="0"/>
              <a:t/>
            </a:r>
            <a:br>
              <a:rPr lang="en-US" dirty="0" smtClean="0"/>
            </a:br>
            <a:r>
              <a:rPr lang="en-US" dirty="0"/>
              <a:t>1) Rolle’s theorem helps a lot in finding the maximum height of the projectile trajectory.</a:t>
            </a:r>
            <a:r>
              <a:rPr lang="en-US" dirty="0" smtClean="0"/>
              <a:t/>
            </a:r>
            <a:br>
              <a:rPr lang="en-US" dirty="0" smtClean="0"/>
            </a:br>
            <a:r>
              <a:rPr lang="en-US" dirty="0" smtClean="0"/>
              <a:t/>
            </a:r>
            <a:br>
              <a:rPr lang="en-US" dirty="0" smtClean="0"/>
            </a:br>
            <a:r>
              <a:rPr lang="en-US" dirty="0"/>
              <a:t>2) It has played a vital role in bringing architectural perfection in the construction of elliptical domes that enhances the amplitude of light (electromagnetic) and sound waves</a:t>
            </a:r>
            <a:r>
              <a:rPr lang="en-US" dirty="0" smtClean="0"/>
              <a:t>.</a:t>
            </a:r>
          </a:p>
          <a:p>
            <a:pPr marL="0" indent="0">
              <a:buNone/>
            </a:pPr>
            <a:endParaRPr lang="en-US" dirty="0"/>
          </a:p>
        </p:txBody>
      </p:sp>
    </p:spTree>
    <p:extLst>
      <p:ext uri="{BB962C8B-B14F-4D97-AF65-F5344CB8AC3E}">
        <p14:creationId xmlns:p14="http://schemas.microsoft.com/office/powerpoint/2010/main" val="1887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ROLLE’S THEOREM</a:t>
            </a:r>
            <a:endParaRPr lang="en-US" dirty="0"/>
          </a:p>
        </p:txBody>
      </p:sp>
      <p:sp>
        <p:nvSpPr>
          <p:cNvPr id="3" name="Picture Placeholder 2"/>
          <p:cNvSpPr>
            <a:spLocks noGrp="1"/>
          </p:cNvSpPr>
          <p:nvPr>
            <p:ph type="pic" idx="1"/>
          </p:nvPr>
        </p:nvSpPr>
        <p:spPr>
          <a:xfrm>
            <a:off x="12670327" y="4543425"/>
            <a:ext cx="6172200" cy="4873625"/>
          </a:xfrm>
        </p:spPr>
      </p:sp>
      <p:sp>
        <p:nvSpPr>
          <p:cNvPr id="4" name="Text Placeholder 3"/>
          <p:cNvSpPr>
            <a:spLocks noGrp="1"/>
          </p:cNvSpPr>
          <p:nvPr>
            <p:ph type="body" sz="half" idx="2"/>
          </p:nvPr>
        </p:nvSpPr>
        <p:spPr>
          <a:xfrm>
            <a:off x="802671" y="2057400"/>
            <a:ext cx="6570005" cy="4233041"/>
          </a:xfrm>
        </p:spPr>
        <p:txBody>
          <a:bodyPr/>
          <a:lstStyle/>
          <a:p>
            <a:r>
              <a:rPr lang="en-US" dirty="0" smtClean="0"/>
              <a:t>FIRST EXAMPLE.</a:t>
            </a:r>
          </a:p>
          <a:p>
            <a:r>
              <a:rPr lang="en-US" dirty="0"/>
              <a:t>For a radius </a:t>
            </a:r>
            <a:r>
              <a:rPr lang="en-US" i="1" dirty="0"/>
              <a:t>r</a:t>
            </a:r>
            <a:r>
              <a:rPr lang="en-US" dirty="0"/>
              <a:t> &gt; 0, consider the </a:t>
            </a:r>
            <a:r>
              <a:rPr lang="en-US" dirty="0" smtClean="0"/>
              <a:t>function</a:t>
            </a:r>
          </a:p>
          <a:p>
            <a:r>
              <a:rPr lang="en-US" dirty="0" smtClean="0"/>
              <a:t>                              f(x)=(r^2-x^2)^1/2, </a:t>
            </a:r>
            <a:r>
              <a:rPr lang="en-US" dirty="0" err="1" smtClean="0"/>
              <a:t>xE</a:t>
            </a:r>
            <a:r>
              <a:rPr lang="en-US" dirty="0" smtClean="0"/>
              <a:t>[-</a:t>
            </a:r>
            <a:r>
              <a:rPr lang="en-US" dirty="0" err="1" smtClean="0"/>
              <a:t>r,r</a:t>
            </a:r>
            <a:r>
              <a:rPr lang="en-US" dirty="0" smtClean="0"/>
              <a:t>].</a:t>
            </a:r>
            <a:endParaRPr lang="en-US" dirty="0"/>
          </a:p>
          <a:p>
            <a:r>
              <a:rPr lang="en-US" dirty="0"/>
              <a:t>Its </a:t>
            </a:r>
            <a:r>
              <a:rPr lang="en-US" dirty="0">
                <a:hlinkClick r:id="rId2" tooltip="Graph of a function"/>
              </a:rPr>
              <a:t>graph</a:t>
            </a:r>
            <a:r>
              <a:rPr lang="en-US" dirty="0"/>
              <a:t> is the upper </a:t>
            </a:r>
            <a:r>
              <a:rPr lang="en-US" dirty="0">
                <a:hlinkClick r:id="rId3" tooltip="Semicircle"/>
              </a:rPr>
              <a:t>semicircle</a:t>
            </a:r>
            <a:r>
              <a:rPr lang="en-US" dirty="0"/>
              <a:t> centered at the origin. This function is continuous on the closed interval [−</a:t>
            </a:r>
            <a:r>
              <a:rPr lang="en-US" i="1" dirty="0"/>
              <a:t>r</a:t>
            </a:r>
            <a:r>
              <a:rPr lang="en-US" dirty="0"/>
              <a:t>, </a:t>
            </a:r>
            <a:r>
              <a:rPr lang="en-US" i="1" dirty="0"/>
              <a:t>r</a:t>
            </a:r>
            <a:r>
              <a:rPr lang="en-US" dirty="0"/>
              <a:t>] and differentiable in the open interval (−</a:t>
            </a:r>
            <a:r>
              <a:rPr lang="en-US" i="1" dirty="0"/>
              <a:t>r</a:t>
            </a:r>
            <a:r>
              <a:rPr lang="en-US" dirty="0"/>
              <a:t>, </a:t>
            </a:r>
            <a:r>
              <a:rPr lang="en-US" i="1" dirty="0"/>
              <a:t>r</a:t>
            </a:r>
            <a:r>
              <a:rPr lang="en-US" dirty="0"/>
              <a:t>), but not differentiable at the endpoints −</a:t>
            </a:r>
            <a:r>
              <a:rPr lang="en-US" i="1" dirty="0"/>
              <a:t>r</a:t>
            </a:r>
            <a:r>
              <a:rPr lang="en-US" dirty="0"/>
              <a:t> and </a:t>
            </a:r>
            <a:r>
              <a:rPr lang="en-US" i="1" dirty="0"/>
              <a:t>r</a:t>
            </a:r>
            <a:r>
              <a:rPr lang="en-US" dirty="0"/>
              <a:t>. Since </a:t>
            </a:r>
            <a:r>
              <a:rPr lang="en-US" i="1" dirty="0"/>
              <a:t>f </a:t>
            </a:r>
            <a:r>
              <a:rPr lang="en-US" dirty="0"/>
              <a:t>(−</a:t>
            </a:r>
            <a:r>
              <a:rPr lang="en-US" i="1" dirty="0"/>
              <a:t>r</a:t>
            </a:r>
            <a:r>
              <a:rPr lang="en-US" dirty="0"/>
              <a:t>) = </a:t>
            </a:r>
            <a:r>
              <a:rPr lang="en-US" i="1" dirty="0"/>
              <a:t>f </a:t>
            </a:r>
            <a:r>
              <a:rPr lang="en-US" dirty="0"/>
              <a:t>(</a:t>
            </a:r>
            <a:r>
              <a:rPr lang="en-US" i="1" dirty="0"/>
              <a:t>r</a:t>
            </a:r>
            <a:r>
              <a:rPr lang="en-US" dirty="0"/>
              <a:t>), Rolle's theorem applies, and indeed, there is a point where the derivative of </a:t>
            </a:r>
            <a:r>
              <a:rPr lang="en-US" i="1" dirty="0"/>
              <a:t>f</a:t>
            </a:r>
            <a:r>
              <a:rPr lang="en-US" dirty="0"/>
              <a:t> is zero. Note that the theorem applies even when the function cannot be differentiated at the endpoints because it only requires the function to be differentiable in the open interval</a:t>
            </a:r>
            <a:r>
              <a:rPr lang="en-US" dirty="0" smtClean="0"/>
              <a:t>.</a:t>
            </a:r>
          </a:p>
          <a:p>
            <a:endParaRPr lang="en-US" dirty="0"/>
          </a:p>
        </p:txBody>
      </p:sp>
      <p:pic>
        <p:nvPicPr>
          <p:cNvPr id="11266" name="Picture 2" descr="https://upload.wikimedia.org/wikipedia/commons/thumb/e/e9/Semicircle.svg/300px-Semicircl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3475" y="1257300"/>
            <a:ext cx="4501055" cy="383102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f(x)={\sqrt {r^{2}-x^{2}}},\quad x\in [-r,r]."/>
          <p:cNvSpPr>
            <a:spLocks noChangeAspect="1" noChangeArrowheads="1"/>
          </p:cNvSpPr>
          <p:nvPr/>
        </p:nvSpPr>
        <p:spPr bwMode="auto">
          <a:xfrm>
            <a:off x="497871" y="33239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192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endParaRPr lang="en-US" dirty="0"/>
          </a:p>
        </p:txBody>
      </p:sp>
      <p:sp>
        <p:nvSpPr>
          <p:cNvPr id="3" name="Content Placeholder 2"/>
          <p:cNvSpPr>
            <a:spLocks noGrp="1"/>
          </p:cNvSpPr>
          <p:nvPr>
            <p:ph idx="1"/>
          </p:nvPr>
        </p:nvSpPr>
        <p:spPr>
          <a:xfrm>
            <a:off x="838200" y="1867145"/>
            <a:ext cx="7246769" cy="3408240"/>
          </a:xfrm>
        </p:spPr>
        <p:txBody>
          <a:bodyPr>
            <a:normAutofit fontScale="77500" lnSpcReduction="20000"/>
          </a:bodyPr>
          <a:lstStyle/>
          <a:p>
            <a:pPr marL="0" indent="0">
              <a:buNone/>
            </a:pPr>
            <a:endParaRPr lang="en-US" dirty="0"/>
          </a:p>
          <a:p>
            <a:pPr marL="0" indent="0">
              <a:buNone/>
            </a:pPr>
            <a:r>
              <a:rPr lang="en-US" dirty="0" smtClean="0"/>
              <a:t>The </a:t>
            </a:r>
            <a:r>
              <a:rPr lang="en-US" dirty="0"/>
              <a:t>graph of f(x) = - x</a:t>
            </a:r>
            <a:r>
              <a:rPr lang="en-US" baseline="30000" dirty="0"/>
              <a:t>2</a:t>
            </a:r>
            <a:r>
              <a:rPr lang="en-US" dirty="0"/>
              <a:t> + 6x - 6 for 1 ≤ x ≤ 5 is shown below. f(1) = f(5) = - 1 and f is continuous on [1 , 5] and differentiable on (1 , 5) hence, according to Rolle's theorem, there exists at least one value of x = c such that f '(c) = 0.</a:t>
            </a:r>
            <a:br>
              <a:rPr lang="en-US" dirty="0"/>
            </a:br>
            <a:r>
              <a:rPr lang="en-US" dirty="0"/>
              <a:t>f '(x) = - 2 x + 6</a:t>
            </a:r>
            <a:br>
              <a:rPr lang="en-US" dirty="0"/>
            </a:br>
            <a:r>
              <a:rPr lang="en-US" dirty="0"/>
              <a:t>f '(c) = - 2 c + 6 = 0</a:t>
            </a:r>
            <a:br>
              <a:rPr lang="en-US" dirty="0"/>
            </a:br>
            <a:r>
              <a:rPr lang="en-US" dirty="0"/>
              <a:t>Solve the above equation to obtain</a:t>
            </a:r>
            <a:br>
              <a:rPr lang="en-US" dirty="0"/>
            </a:br>
            <a:r>
              <a:rPr lang="en-US" dirty="0"/>
              <a:t>c = 3</a:t>
            </a:r>
            <a:br>
              <a:rPr lang="en-US" dirty="0"/>
            </a:br>
            <a:r>
              <a:rPr lang="en-US" dirty="0"/>
              <a:t>Therefore at x = 3 there is a tangent to the graph of f that has a slope equal to zero (horizontal line) as shown in figure 1 below.</a:t>
            </a:r>
            <a:endParaRPr lang="en-US" dirty="0" smtClean="0"/>
          </a:p>
          <a:p>
            <a:endParaRPr lang="en-US" dirty="0"/>
          </a:p>
        </p:txBody>
      </p:sp>
      <p:pic>
        <p:nvPicPr>
          <p:cNvPr id="13314" name="Picture 2" descr="use of Rolle's theorem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917" y="4863734"/>
            <a:ext cx="2500923" cy="133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5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47" y="99403"/>
            <a:ext cx="10515600" cy="439860"/>
          </a:xfrm>
        </p:spPr>
        <p:txBody>
          <a:bodyPr>
            <a:normAutofit fontScale="90000"/>
          </a:bodyPr>
          <a:lstStyle/>
          <a:p>
            <a:r>
              <a:rPr lang="en-US" dirty="0"/>
              <a:t>EXAMPLE 3:</a:t>
            </a:r>
          </a:p>
        </p:txBody>
      </p:sp>
      <p:sp>
        <p:nvSpPr>
          <p:cNvPr id="3" name="Content Placeholder 2"/>
          <p:cNvSpPr>
            <a:spLocks noGrp="1"/>
          </p:cNvSpPr>
          <p:nvPr>
            <p:ph idx="1"/>
          </p:nvPr>
        </p:nvSpPr>
        <p:spPr>
          <a:xfrm>
            <a:off x="838200" y="719015"/>
            <a:ext cx="10515600" cy="3910135"/>
          </a:xfrm>
        </p:spPr>
        <p:txBody>
          <a:bodyPr>
            <a:normAutofit fontScale="92500" lnSpcReduction="10000"/>
          </a:bodyPr>
          <a:lstStyle/>
          <a:p>
            <a:pPr marL="0" indent="0">
              <a:buNone/>
            </a:pPr>
            <a:endParaRPr lang="en-US" dirty="0" smtClean="0"/>
          </a:p>
          <a:p>
            <a:pPr marL="0" indent="0">
              <a:buNone/>
            </a:pPr>
            <a:r>
              <a:rPr lang="en-US" dirty="0"/>
              <a:t>The graph of f(x) = sin(x) + 2 for 0 ≤ x ≤ 2π is shown below. f(0) = f(2π) = 2 and f is continuous on [0 , 2π] and differentiable on (0 , 2π) hence, according to Rolle's theorem, there exists at least one value (there may be more than one!) of x = c such that f '(c) = 0.</a:t>
            </a:r>
            <a:br>
              <a:rPr lang="en-US" dirty="0"/>
            </a:br>
            <a:r>
              <a:rPr lang="en-US" dirty="0"/>
              <a:t>f '(x) = cos(x)</a:t>
            </a:r>
            <a:br>
              <a:rPr lang="en-US" dirty="0"/>
            </a:br>
            <a:r>
              <a:rPr lang="en-US" dirty="0"/>
              <a:t>f '(c) = cos(c) = 0</a:t>
            </a:r>
            <a:br>
              <a:rPr lang="en-US" dirty="0"/>
            </a:br>
            <a:r>
              <a:rPr lang="en-US" dirty="0"/>
              <a:t>The above equation has two solutions on the interval [0 , 2π]</a:t>
            </a:r>
            <a:br>
              <a:rPr lang="en-US" dirty="0"/>
            </a:br>
            <a:r>
              <a:rPr lang="en-US" dirty="0"/>
              <a:t>c</a:t>
            </a:r>
            <a:r>
              <a:rPr lang="en-US" baseline="-25000" dirty="0"/>
              <a:t>1</a:t>
            </a:r>
            <a:r>
              <a:rPr lang="en-US" dirty="0"/>
              <a:t> = π/2 and c</a:t>
            </a:r>
            <a:r>
              <a:rPr lang="en-US" baseline="-25000" dirty="0"/>
              <a:t>2</a:t>
            </a:r>
            <a:r>
              <a:rPr lang="en-US" dirty="0"/>
              <a:t> = 3π/2.</a:t>
            </a:r>
            <a:br>
              <a:rPr lang="en-US" dirty="0"/>
            </a:br>
            <a:r>
              <a:rPr lang="en-US" dirty="0"/>
              <a:t>Therefore both at x = π/2 and x = 3 π/2 there are tangents to the graph that have a slope equal to zero (horizontal line) as shown in figure 2 below.</a:t>
            </a:r>
            <a:endParaRPr lang="en-US" dirty="0" smtClean="0"/>
          </a:p>
          <a:p>
            <a:pPr marL="0" indent="0">
              <a:buNone/>
            </a:pPr>
            <a:endParaRPr lang="en-US" dirty="0"/>
          </a:p>
        </p:txBody>
      </p:sp>
      <p:pic>
        <p:nvPicPr>
          <p:cNvPr id="14338" name="Picture 2" descr="use of Rolle's theorem example 2, two tang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368" y="4470400"/>
            <a:ext cx="2977662" cy="183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13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1220</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Roboto</vt:lpstr>
      <vt:lpstr>Office Theme</vt:lpstr>
      <vt:lpstr>ROLLE’S THEOREM</vt:lpstr>
      <vt:lpstr>Rolle’s theorem proof</vt:lpstr>
      <vt:lpstr>PowerPoint Presentation</vt:lpstr>
      <vt:lpstr>History:</vt:lpstr>
      <vt:lpstr>PowerPoint Presentation</vt:lpstr>
      <vt:lpstr>Application of rolle’s theorem</vt:lpstr>
      <vt:lpstr>EXAMPLES OF ROLLE’S THEOREM</vt:lpstr>
      <vt:lpstr>EXAMPLE 2:</vt:lpstr>
      <vt:lpstr>EXAMPLE 3:</vt:lpstr>
      <vt:lpstr>ROLLE’S MEAN VALUE THEOREM</vt:lpstr>
      <vt:lpstr>Mean Value Theorem Statement</vt:lpstr>
      <vt:lpstr>History:</vt:lpstr>
      <vt:lpstr>Proof of Mean Value Theorem</vt:lpstr>
      <vt:lpstr>Corollaries of Mean Value Theorem</vt:lpstr>
      <vt:lpstr>Application of Mean Value Theorem </vt:lpstr>
      <vt:lpstr>Mean Value Theorem for Derivatives</vt:lpstr>
      <vt:lpstr>Mean Value Theorem Examples</vt:lpstr>
      <vt:lpstr>Question 2:</vt:lpstr>
      <vt:lpstr>Question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ROLLE’S THEOREM</dc:title>
  <dc:creator>DEll</dc:creator>
  <cp:lastModifiedBy>DEll</cp:lastModifiedBy>
  <cp:revision>14</cp:revision>
  <dcterms:created xsi:type="dcterms:W3CDTF">2021-12-21T10:45:09Z</dcterms:created>
  <dcterms:modified xsi:type="dcterms:W3CDTF">2021-12-21T15:04:43Z</dcterms:modified>
</cp:coreProperties>
</file>