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sldIdLst>
    <p:sldId id="268" r:id="rId2"/>
    <p:sldId id="274" r:id="rId3"/>
    <p:sldId id="275" r:id="rId4"/>
    <p:sldId id="273" r:id="rId5"/>
    <p:sldId id="270" r:id="rId6"/>
    <p:sldId id="277" r:id="rId7"/>
    <p:sldId id="276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E41"/>
    <a:srgbClr val="55C8CB"/>
    <a:srgbClr val="00CC66"/>
    <a:srgbClr val="FF5050"/>
    <a:srgbClr val="4AD697"/>
    <a:srgbClr val="C8E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47BC63-E68C-4873-8899-D42660F85693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CA94F99-7BB7-40CD-B30C-07189A65B8F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777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BC63-E68C-4873-8899-D42660F85693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4F99-7BB7-40CD-B30C-07189A65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0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BC63-E68C-4873-8899-D42660F85693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4F99-7BB7-40CD-B30C-07189A65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99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BC63-E68C-4873-8899-D42660F85693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4F99-7BB7-40CD-B30C-07189A65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77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BC63-E68C-4873-8899-D42660F85693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4F99-7BB7-40CD-B30C-07189A65B8F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378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BC63-E68C-4873-8899-D42660F85693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4F99-7BB7-40CD-B30C-07189A65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15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BC63-E68C-4873-8899-D42660F85693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4F99-7BB7-40CD-B30C-07189A65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54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BC63-E68C-4873-8899-D42660F85693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4F99-7BB7-40CD-B30C-07189A65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99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BC63-E68C-4873-8899-D42660F85693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4F99-7BB7-40CD-B30C-07189A65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22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BC63-E68C-4873-8899-D42660F85693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4F99-7BB7-40CD-B30C-07189A65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16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BC63-E68C-4873-8899-D42660F85693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4F99-7BB7-40CD-B30C-07189A65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66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C47BC63-E68C-4873-8899-D42660F85693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CA94F99-7BB7-40CD-B30C-07189A65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03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C8CB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4947" y="646043"/>
            <a:ext cx="8994913" cy="3955773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ASEK crew</a:t>
            </a:r>
            <a:r>
              <a:rPr lang="en-US" sz="9600" dirty="0">
                <a:solidFill>
                  <a:schemeClr val="bg1"/>
                </a:solidFill>
              </a:rPr>
              <a:t/>
            </a:r>
            <a:br>
              <a:rPr lang="en-US" sz="9600" dirty="0">
                <a:solidFill>
                  <a:schemeClr val="bg1"/>
                </a:solidFill>
              </a:rPr>
            </a:br>
            <a:endParaRPr lang="ru-RU" dirty="0"/>
          </a:p>
        </p:txBody>
      </p:sp>
      <p:sp>
        <p:nvSpPr>
          <p:cNvPr id="4" name="Заголовок Verdana Bold не более 2-х строк 48 pt"/>
          <p:cNvSpPr txBox="1"/>
          <p:nvPr/>
        </p:nvSpPr>
        <p:spPr>
          <a:xfrm>
            <a:off x="1204085" y="4692586"/>
            <a:ext cx="900726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r>
              <a:rPr lang="en-US" sz="3200" b="1" dirty="0" smtClean="0">
                <a:solidFill>
                  <a:srgbClr val="1F2E41"/>
                </a:solidFill>
              </a:rPr>
              <a:t>Siberian </a:t>
            </a:r>
            <a:r>
              <a:rPr lang="en-US" sz="3200" b="1" dirty="0" smtClean="0"/>
              <a:t>Alfa</a:t>
            </a:r>
            <a:r>
              <a:rPr lang="en-US" sz="3200" b="1" dirty="0" smtClean="0">
                <a:solidFill>
                  <a:srgbClr val="1F2E41"/>
                </a:solidFill>
              </a:rPr>
              <a:t> Hack</a:t>
            </a:r>
            <a:endParaRPr sz="3200" b="1" dirty="0">
              <a:solidFill>
                <a:srgbClr val="1F2E4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3678" y="3806414"/>
            <a:ext cx="45123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 smtClean="0">
                <a:solidFill>
                  <a:srgbClr val="1F2E41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Плотников Егор Дмитриевич </a:t>
            </a:r>
          </a:p>
          <a:p>
            <a:pPr>
              <a:lnSpc>
                <a:spcPct val="150000"/>
              </a:lnSpc>
            </a:pPr>
            <a:r>
              <a:rPr lang="ru-RU" sz="2000" b="1" dirty="0" smtClean="0">
                <a:solidFill>
                  <a:srgbClr val="1F2E41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Мукумов Анвар Рустамович</a:t>
            </a:r>
          </a:p>
          <a:p>
            <a:pPr>
              <a:lnSpc>
                <a:spcPct val="150000"/>
              </a:lnSpc>
            </a:pPr>
            <a:r>
              <a:rPr lang="ru-RU" sz="2000" b="1" dirty="0" smtClean="0">
                <a:solidFill>
                  <a:srgbClr val="1F2E41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Кириллов Кирилл Сергеевич</a:t>
            </a:r>
          </a:p>
          <a:p>
            <a:pPr>
              <a:lnSpc>
                <a:spcPct val="150000"/>
              </a:lnSpc>
            </a:pPr>
            <a:r>
              <a:rPr lang="ru-RU" sz="2000" b="1" dirty="0" smtClean="0">
                <a:solidFill>
                  <a:srgbClr val="1F2E41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Криворот Юлия Александровна</a:t>
            </a:r>
          </a:p>
          <a:p>
            <a:pPr>
              <a:lnSpc>
                <a:spcPct val="150000"/>
              </a:lnSpc>
            </a:pPr>
            <a:r>
              <a:rPr lang="ru-RU" sz="2000" b="1" dirty="0" smtClean="0">
                <a:solidFill>
                  <a:srgbClr val="1F2E41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Семенов Семён Антонович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197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556591" y="365760"/>
            <a:ext cx="11231218" cy="82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1F2E41"/>
                </a:solidFill>
              </a:rPr>
              <a:t>Второй этап:</a:t>
            </a:r>
            <a:r>
              <a:rPr lang="ru-RU" dirty="0">
                <a:solidFill>
                  <a:srgbClr val="1F2E41"/>
                </a:solidFill>
              </a:rPr>
              <a:t> </a:t>
            </a:r>
            <a:r>
              <a:rPr lang="ru-RU" dirty="0" smtClean="0">
                <a:solidFill>
                  <a:srgbClr val="1F2E41"/>
                </a:solidFill>
              </a:rPr>
              <a:t>Важность признаков</a:t>
            </a:r>
            <a:endParaRPr lang="ru-RU" dirty="0">
              <a:solidFill>
                <a:srgbClr val="1F2E41"/>
              </a:solidFill>
            </a:endParaRPr>
          </a:p>
        </p:txBody>
      </p:sp>
      <p:pic>
        <p:nvPicPr>
          <p:cNvPr id="10242" name="Picture 2" descr="https://cdn.discordapp.com/attachments/1157276947357913109/1180083530005487626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57" y="1192696"/>
            <a:ext cx="3282299" cy="554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cdn.discordapp.com/attachments/1157276947357913109/1180083622418599936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419" y="1192696"/>
            <a:ext cx="2972079" cy="554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90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261872" y="365760"/>
            <a:ext cx="9692640" cy="82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F2E41"/>
                </a:solidFill>
              </a:rPr>
              <a:t>Этап</a:t>
            </a:r>
            <a:r>
              <a:rPr lang="en-US" dirty="0">
                <a:solidFill>
                  <a:srgbClr val="1F2E41"/>
                </a:solidFill>
              </a:rPr>
              <a:t> </a:t>
            </a:r>
            <a:r>
              <a:rPr lang="ru-RU" dirty="0">
                <a:solidFill>
                  <a:srgbClr val="1F2E41"/>
                </a:solidFill>
              </a:rPr>
              <a:t>первый: Анализ данных</a:t>
            </a:r>
            <a:endParaRPr lang="ru-RU" dirty="0">
              <a:solidFill>
                <a:srgbClr val="1F2E4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57" y="1530853"/>
            <a:ext cx="4866355" cy="5107662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496" y="1530853"/>
            <a:ext cx="4859394" cy="5111436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2244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261872" y="365760"/>
            <a:ext cx="9692640" cy="82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F2E41"/>
                </a:solidFill>
              </a:rPr>
              <a:t>Этап</a:t>
            </a:r>
            <a:r>
              <a:rPr lang="en-US" dirty="0">
                <a:solidFill>
                  <a:srgbClr val="1F2E41"/>
                </a:solidFill>
              </a:rPr>
              <a:t> </a:t>
            </a:r>
            <a:r>
              <a:rPr lang="ru-RU" dirty="0">
                <a:solidFill>
                  <a:srgbClr val="1F2E41"/>
                </a:solidFill>
              </a:rPr>
              <a:t>первый: Анализ данных</a:t>
            </a:r>
            <a:endParaRPr lang="ru-RU" dirty="0">
              <a:solidFill>
                <a:srgbClr val="1F2E41"/>
              </a:solidFill>
            </a:endParaRPr>
          </a:p>
        </p:txBody>
      </p:sp>
      <p:pic>
        <p:nvPicPr>
          <p:cNvPr id="5128" name="Picture 8" descr="https://cdn.discordapp.com/attachments/1157276947357913109/1180080154798731275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296559"/>
            <a:ext cx="39052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cdn.discordapp.com/attachments/1157276947357913109/1180080258364473364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49" y="2296559"/>
            <a:ext cx="3857625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261872" y="1361826"/>
            <a:ext cx="7845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F2E41"/>
                </a:solidFill>
              </a:rPr>
              <a:t>Nan</a:t>
            </a:r>
            <a:r>
              <a:rPr lang="ru-RU" dirty="0">
                <a:solidFill>
                  <a:srgbClr val="1F2E41"/>
                </a:solidFill>
              </a:rPr>
              <a:t> </a:t>
            </a:r>
            <a:r>
              <a:rPr lang="ru-RU" dirty="0" smtClean="0">
                <a:solidFill>
                  <a:srgbClr val="1F2E41"/>
                </a:solidFill>
              </a:rPr>
              <a:t>– значение в различных признаках в </a:t>
            </a:r>
            <a:r>
              <a:rPr lang="en-US" dirty="0" smtClean="0">
                <a:solidFill>
                  <a:srgbClr val="1F2E41"/>
                </a:solidFill>
              </a:rPr>
              <a:t>train </a:t>
            </a:r>
            <a:r>
              <a:rPr lang="ru-RU" dirty="0" smtClean="0">
                <a:solidFill>
                  <a:srgbClr val="1F2E41"/>
                </a:solidFill>
              </a:rPr>
              <a:t>и </a:t>
            </a:r>
            <a:r>
              <a:rPr lang="en-US" dirty="0" smtClean="0">
                <a:solidFill>
                  <a:srgbClr val="1F2E41"/>
                </a:solidFill>
              </a:rPr>
              <a:t>test </a:t>
            </a:r>
            <a:r>
              <a:rPr lang="ru-RU" dirty="0" smtClean="0">
                <a:solidFill>
                  <a:srgbClr val="1F2E41"/>
                </a:solidFill>
              </a:rPr>
              <a:t>выборках</a:t>
            </a:r>
            <a:endParaRPr lang="ru-RU" dirty="0">
              <a:solidFill>
                <a:srgbClr val="1F2E4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940149" y="1829192"/>
            <a:ext cx="1544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1F2E41"/>
                </a:solidFill>
              </a:rPr>
              <a:t>Train</a:t>
            </a:r>
            <a:endParaRPr lang="ru-RU" b="1" dirty="0">
              <a:solidFill>
                <a:srgbClr val="1F2E4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261872" y="1830448"/>
            <a:ext cx="1544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1F2E41"/>
                </a:solidFill>
              </a:rPr>
              <a:t>Test</a:t>
            </a:r>
            <a:endParaRPr lang="ru-RU" b="1" dirty="0">
              <a:solidFill>
                <a:srgbClr val="1F2E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8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26936"/>
          </a:xfrm>
        </p:spPr>
        <p:txBody>
          <a:bodyPr/>
          <a:lstStyle/>
          <a:p>
            <a:r>
              <a:rPr lang="ru-RU" dirty="0" smtClean="0"/>
              <a:t>Этап</a:t>
            </a:r>
            <a:r>
              <a:rPr lang="en-US" dirty="0" smtClean="0"/>
              <a:t> </a:t>
            </a:r>
            <a:r>
              <a:rPr lang="ru-RU" dirty="0" smtClean="0"/>
              <a:t>первый: </a:t>
            </a:r>
            <a:r>
              <a:rPr lang="ru-RU" dirty="0"/>
              <a:t>Анализ данных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696"/>
            <a:ext cx="5468312" cy="397559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182" y="1122881"/>
            <a:ext cx="2621288" cy="19309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052" y="3053788"/>
            <a:ext cx="5015948" cy="371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3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7991" y="365760"/>
            <a:ext cx="10626521" cy="82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Этап</a:t>
            </a:r>
            <a:r>
              <a:rPr lang="en-US" dirty="0" smtClean="0">
                <a:latin typeface="Cooper Black" panose="0208090404030B020404" pitchFamily="18" charset="0"/>
              </a:rPr>
              <a:t> </a:t>
            </a:r>
            <a:r>
              <a:rPr lang="ru-RU" dirty="0" smtClean="0"/>
              <a:t>первый: Пробные модели и вектор работ</a:t>
            </a:r>
            <a:endParaRPr lang="ru-RU" dirty="0"/>
          </a:p>
        </p:txBody>
      </p:sp>
      <p:pic>
        <p:nvPicPr>
          <p:cNvPr id="2050" name="Picture 2" descr="https://cdn.discordapp.com/attachments/1157276947357913109/1178251661492371467/image.png?ex=6575775e&amp;is=6563025e&amp;hm=7800d2a5edf573ed305499e0088d678bdc150462e60563740d8471819618a879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295566"/>
            <a:ext cx="8054147" cy="411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556157" y="1227801"/>
            <a:ext cx="87799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Построив пробные модели мы определили направление дальнейшей работы:</a:t>
            </a:r>
            <a:br>
              <a:rPr lang="ru-RU" dirty="0" smtClean="0"/>
            </a:br>
            <a:r>
              <a:rPr lang="ru-RU" dirty="0" smtClean="0"/>
              <a:t>Мы решили больше времени уделить анализу данных</a:t>
            </a:r>
            <a:br>
              <a:rPr lang="ru-RU" dirty="0" smtClean="0"/>
            </a:br>
            <a:r>
              <a:rPr lang="ru-RU" dirty="0" smtClean="0"/>
              <a:t>Также как основную модель выбрали </a:t>
            </a:r>
            <a:r>
              <a:rPr lang="en-US" dirty="0" smtClean="0">
                <a:latin typeface="Cooper Black" panose="0208090404030B020404" pitchFamily="18" charset="0"/>
              </a:rPr>
              <a:t>LGBMClassifier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03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261872" y="365760"/>
            <a:ext cx="9692640" cy="82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F2E41"/>
                </a:solidFill>
              </a:rPr>
              <a:t>Этап</a:t>
            </a:r>
            <a:r>
              <a:rPr lang="en-US" dirty="0">
                <a:solidFill>
                  <a:srgbClr val="1F2E41"/>
                </a:solidFill>
              </a:rPr>
              <a:t> </a:t>
            </a:r>
            <a:r>
              <a:rPr lang="ru-RU" dirty="0">
                <a:solidFill>
                  <a:srgbClr val="1F2E41"/>
                </a:solidFill>
              </a:rPr>
              <a:t>первый: </a:t>
            </a:r>
            <a:r>
              <a:rPr lang="ru-RU" dirty="0" smtClean="0">
                <a:solidFill>
                  <a:srgbClr val="1F2E41"/>
                </a:solidFill>
              </a:rPr>
              <a:t>Построение финальной модели первого этапа</a:t>
            </a:r>
            <a:endParaRPr lang="ru-RU" dirty="0">
              <a:solidFill>
                <a:srgbClr val="1F2E41"/>
              </a:solidFill>
            </a:endParaRPr>
          </a:p>
        </p:txBody>
      </p:sp>
      <p:sp>
        <p:nvSpPr>
          <p:cNvPr id="4" name="Шаблон оформления – это файл, содержащий стили презентации, включая типы и размеры маркеров и шрифтов, размеры и положение рамок, параметры оформления фона, цветовые схемы."/>
          <p:cNvSpPr txBox="1"/>
          <p:nvPr/>
        </p:nvSpPr>
        <p:spPr>
          <a:xfrm>
            <a:off x="1261872" y="1807600"/>
            <a:ext cx="9148492" cy="165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b">
            <a:spAutoFit/>
          </a:bodyPr>
          <a:lstStyle/>
          <a:p>
            <a:pPr>
              <a:lnSpc>
                <a:spcPts val="3150"/>
              </a:lnSpc>
              <a:defRPr sz="5200" spc="-104"/>
            </a:pPr>
            <a:r>
              <a:rPr lang="ru-RU" sz="2400" dirty="0" smtClean="0">
                <a:solidFill>
                  <a:srgbClr val="1F2E41"/>
                </a:solidFill>
              </a:rPr>
              <a:t>Командой была выбрана модель </a:t>
            </a:r>
            <a:r>
              <a:rPr lang="en-US" sz="2400" dirty="0" smtClean="0">
                <a:solidFill>
                  <a:srgbClr val="1F2E41"/>
                </a:solidFill>
              </a:rPr>
              <a:t>LGBMClassifier</a:t>
            </a:r>
            <a:r>
              <a:rPr lang="ru-RU" sz="2400" dirty="0" smtClean="0">
                <a:solidFill>
                  <a:srgbClr val="1F2E41"/>
                </a:solidFill>
              </a:rPr>
              <a:t>, поскольку она показала наилучшие результаты, мы решили прогнозировать </a:t>
            </a:r>
            <a:r>
              <a:rPr lang="en-US" sz="2400" dirty="0" smtClean="0">
                <a:solidFill>
                  <a:srgbClr val="1F2E41"/>
                </a:solidFill>
              </a:rPr>
              <a:t>target_1 </a:t>
            </a:r>
            <a:r>
              <a:rPr lang="ru-RU" sz="2400" dirty="0" smtClean="0">
                <a:solidFill>
                  <a:srgbClr val="1F2E41"/>
                </a:solidFill>
              </a:rPr>
              <a:t>и </a:t>
            </a:r>
            <a:r>
              <a:rPr lang="en-US" sz="2400" dirty="0" smtClean="0">
                <a:solidFill>
                  <a:srgbClr val="1F2E41"/>
                </a:solidFill>
              </a:rPr>
              <a:t>target_2 </a:t>
            </a:r>
            <a:r>
              <a:rPr lang="ru-RU" sz="2400" dirty="0" smtClean="0">
                <a:solidFill>
                  <a:srgbClr val="1F2E41"/>
                </a:solidFill>
              </a:rPr>
              <a:t>двумя различными моделями и собирать итоговый результат как комбинацию результатов двух моделей</a:t>
            </a:r>
            <a:endParaRPr sz="2400" dirty="0">
              <a:solidFill>
                <a:srgbClr val="1F2E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2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74643" y="365760"/>
            <a:ext cx="10913166" cy="82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1F2E41"/>
                </a:solidFill>
              </a:rPr>
              <a:t>Второй этап: Результатов по отдельным сегментам</a:t>
            </a:r>
            <a:endParaRPr lang="ru-RU" dirty="0">
              <a:solidFill>
                <a:srgbClr val="1F2E41"/>
              </a:solidFill>
            </a:endParaRPr>
          </a:p>
        </p:txBody>
      </p:sp>
      <p:pic>
        <p:nvPicPr>
          <p:cNvPr id="6146" name="Picture 2" descr="https://cdn.discordapp.com/attachments/1157276947357913109/1180077270447177859/image.png?ex=657c1b9a&amp;is=6569a69a&amp;hm=91e8aee41eaba6dcd68118052ccd96d3c664a61b19adefd53a6486ee77784b89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52" y="1192696"/>
            <a:ext cx="3539212" cy="284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cdn.discordapp.com/attachments/1157276947357913109/1180077423279230986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725" y="1272209"/>
            <a:ext cx="3631922" cy="284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s://cdn.discordapp.com/attachments/1157276947357913109/1180077365544620092/image.png?ex=657c1bb0&amp;is=6569a6b0&amp;hm=db121bc2304fe75d334cf8f7ead82aaf6e98be660eed68619ee07536132902cc&amp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664" y="1192696"/>
            <a:ext cx="3626061" cy="284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s://cdn.discordapp.com/attachments/1157276947357913109/1180077481089314847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43" y="4114800"/>
            <a:ext cx="3105576" cy="242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https://cdn.discordapp.com/attachments/1157276947357913109/1180078999213453322/image.png?ex=657c1d36&amp;is=6569a836&amp;hm=5bedaea2947f8463af30cc9ade88da78e1209251a5d52d43ecf3dc51077666b1&amp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219" y="4035287"/>
            <a:ext cx="3510852" cy="265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https://cdn.discordapp.com/attachments/1157276947357913109/1180078891440816189/ima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170" y="3955902"/>
            <a:ext cx="3641927" cy="273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26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556591" y="365760"/>
            <a:ext cx="11231218" cy="82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1F2E41"/>
                </a:solidFill>
              </a:rPr>
              <a:t>Второй этап: </a:t>
            </a:r>
            <a:r>
              <a:rPr lang="en-US" dirty="0" smtClean="0">
                <a:solidFill>
                  <a:srgbClr val="1F2E41"/>
                </a:solidFill>
              </a:rPr>
              <a:t>ROC </a:t>
            </a:r>
            <a:r>
              <a:rPr lang="ru-RU" dirty="0" smtClean="0">
                <a:solidFill>
                  <a:srgbClr val="1F2E41"/>
                </a:solidFill>
              </a:rPr>
              <a:t>кривые интерпретируемой модели</a:t>
            </a:r>
            <a:endParaRPr lang="ru-RU" dirty="0">
              <a:solidFill>
                <a:srgbClr val="1F2E4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56591" y="1405595"/>
            <a:ext cx="11161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1F2E41"/>
                </a:solidFill>
              </a:rPr>
              <a:t>В нашем случае как интерпретируемые была выбрана </a:t>
            </a:r>
            <a:r>
              <a:rPr lang="en-US" dirty="0" smtClean="0">
                <a:solidFill>
                  <a:srgbClr val="1F2E41"/>
                </a:solidFill>
                <a:latin typeface="Cooper Black" panose="0208090404030B020404" pitchFamily="18" charset="0"/>
              </a:rPr>
              <a:t>DecisionTreeClassifier</a:t>
            </a:r>
            <a:endParaRPr lang="ru-RU" dirty="0">
              <a:solidFill>
                <a:srgbClr val="1F2E41"/>
              </a:solidFill>
            </a:endParaRPr>
          </a:p>
        </p:txBody>
      </p:sp>
      <p:pic>
        <p:nvPicPr>
          <p:cNvPr id="9218" name="Picture 2" descr="https://cdn.discordapp.com/attachments/1157276947357913109/1180077041404629033/c32a37e234706d71.png?ex=657c1b63&amp;is=6569a663&amp;hm=f5626b5268aa3b55eb64c549c8c6556e3b7963a220d37c5b626442a2c7af1120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855" y="1987826"/>
            <a:ext cx="6270280" cy="442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58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556591" y="365760"/>
            <a:ext cx="11231218" cy="82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1F2E41"/>
                </a:solidFill>
              </a:rPr>
              <a:t>Второй этап:</a:t>
            </a:r>
            <a:r>
              <a:rPr lang="ru-RU" dirty="0">
                <a:solidFill>
                  <a:srgbClr val="1F2E41"/>
                </a:solidFill>
              </a:rPr>
              <a:t> </a:t>
            </a:r>
            <a:r>
              <a:rPr lang="ru-RU" dirty="0" smtClean="0">
                <a:solidFill>
                  <a:srgbClr val="1F2E41"/>
                </a:solidFill>
              </a:rPr>
              <a:t>Интерпретируемые модели</a:t>
            </a:r>
            <a:endParaRPr lang="ru-RU" dirty="0">
              <a:solidFill>
                <a:srgbClr val="1F2E41"/>
              </a:solidFill>
            </a:endParaRPr>
          </a:p>
        </p:txBody>
      </p:sp>
      <p:pic>
        <p:nvPicPr>
          <p:cNvPr id="7" name="Picture 2" descr="https://cdn.discordapp.com/attachments/1157276947357913109/1179400361237291018/image.png?ex=6579a52e&amp;is=6567302e&amp;hm=405b0754fb0f59311962d9f15d7de51298c084dd969d2fb1e62796dc5f7c802e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83" y="1684927"/>
            <a:ext cx="9640097" cy="482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0733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Другая 1">
      <a:dk1>
        <a:sysClr val="windowText" lastClr="000000"/>
      </a:dk1>
      <a:lt1>
        <a:sysClr val="window" lastClr="FFFFFF"/>
      </a:lt1>
      <a:dk2>
        <a:srgbClr val="00B0F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149</TotalTime>
  <Words>151</Words>
  <Application>Microsoft Office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Arial Rounded MT Bold</vt:lpstr>
      <vt:lpstr>Century Gothic</vt:lpstr>
      <vt:lpstr>Century Schoolbook</vt:lpstr>
      <vt:lpstr>Cooper Black</vt:lpstr>
      <vt:lpstr>Tahoma</vt:lpstr>
      <vt:lpstr>Wingdings 2</vt:lpstr>
      <vt:lpstr>View</vt:lpstr>
      <vt:lpstr>ASEK crew </vt:lpstr>
      <vt:lpstr>Презентация PowerPoint</vt:lpstr>
      <vt:lpstr>Презентация PowerPoint</vt:lpstr>
      <vt:lpstr>Этап первый: Анализ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SamMI</dc:creator>
  <cp:lastModifiedBy>SamMI</cp:lastModifiedBy>
  <cp:revision>17</cp:revision>
  <dcterms:created xsi:type="dcterms:W3CDTF">2023-11-30T10:10:18Z</dcterms:created>
  <dcterms:modified xsi:type="dcterms:W3CDTF">2023-12-01T09:58:04Z</dcterms:modified>
</cp:coreProperties>
</file>