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9144000" cy="5143500"/>
  <p:notesSz cx="9144000" cy="5143500"/>
  <p:embeddedFontLst>
    <p:embeddedFont>
      <p:font typeface="VRMNMO+Chewy-Regular,Bold"/>
      <p:regular r:id="rId22"/>
    </p:embeddedFont>
    <p:embeddedFont>
      <p:font typeface="RDJNFI+Chewy-Regular"/>
      <p:regular r:id="rId23"/>
    </p:embeddedFont>
    <p:embeddedFont>
      <p:font typeface="PMOEVQ+FranklinGothic-MediumCond"/>
      <p:regular r:id="rId24"/>
    </p:embeddedFont>
    <p:embeddedFont>
      <p:font typeface="FDIMBE+Abel-Regular"/>
      <p:regular r:id="rId25"/>
    </p:embeddedFont>
    <p:embeddedFont>
      <p:font typeface="TWLRKA+Abel-Regular,Bold"/>
      <p:regular r:id="rId26"/>
    </p:embeddedFont>
    <p:embeddedFont>
      <p:font typeface="JERPUS+Arial-BoldMT"/>
      <p:regular r:id="rId27"/>
    </p:embeddedFont>
    <p:embeddedFont>
      <p:font typeface="FNFKBC+ArialMT"/>
      <p:regular r:id="rId28"/>
    </p:embeddedFont>
    <p:embeddedFont>
      <p:font typeface="FUKSOO+Roboto-Medium"/>
      <p:regular r:id="rId29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font" Target="fonts/font1.fntdata" /><Relationship Id="rId23" Type="http://schemas.openxmlformats.org/officeDocument/2006/relationships/font" Target="fonts/font2.fntdata" /><Relationship Id="rId24" Type="http://schemas.openxmlformats.org/officeDocument/2006/relationships/font" Target="fonts/font3.fntdata" /><Relationship Id="rId25" Type="http://schemas.openxmlformats.org/officeDocument/2006/relationships/font" Target="fonts/font4.fntdata" /><Relationship Id="rId26" Type="http://schemas.openxmlformats.org/officeDocument/2006/relationships/font" Target="fonts/font5.fntdata" /><Relationship Id="rId27" Type="http://schemas.openxmlformats.org/officeDocument/2006/relationships/font" Target="fonts/font6.fntdata" /><Relationship Id="rId28" Type="http://schemas.openxmlformats.org/officeDocument/2006/relationships/font" Target="fonts/font7.fntdata" /><Relationship Id="rId29" Type="http://schemas.openxmlformats.org/officeDocument/2006/relationships/font" Target="fonts/font8.fntdata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39027" y="1880183"/>
            <a:ext cx="7210915" cy="167736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667"/>
              </a:lnSpc>
              <a:spcBef>
                <a:spcPts val="0"/>
              </a:spcBef>
              <a:spcAft>
                <a:spcPts val="0"/>
              </a:spcAft>
            </a:pPr>
            <a:r>
              <a:rPr dirty="0" sz="5200">
                <a:solidFill>
                  <a:srgbClr val="f6b26b"/>
                </a:solidFill>
                <a:latin typeface="VRMNMO+Chewy-Regular,Bold"/>
                <a:cs typeface="VRMNMO+Chewy-Regular,Bold"/>
              </a:rPr>
              <a:t>Geography</a:t>
            </a:r>
            <a:r>
              <a:rPr dirty="0" sz="5200" spc="-78">
                <a:solidFill>
                  <a:srgbClr val="f6b26b"/>
                </a:solidFill>
                <a:latin typeface="VRMNMO+Chewy-Regular,Bold"/>
                <a:cs typeface="VRMNMO+Chewy-Regular,Bold"/>
              </a:rPr>
              <a:t> </a:t>
            </a:r>
            <a:r>
              <a:rPr dirty="0" sz="5200">
                <a:solidFill>
                  <a:srgbClr val="f6b26b"/>
                </a:solidFill>
                <a:latin typeface="VRMNMO+Chewy-Regular,Bold"/>
                <a:cs typeface="VRMNMO+Chewy-Regular,Bold"/>
              </a:rPr>
              <a:t>population</a:t>
            </a:r>
            <a:r>
              <a:rPr dirty="0" sz="5200" spc="-80">
                <a:solidFill>
                  <a:srgbClr val="f6b26b"/>
                </a:solidFill>
                <a:latin typeface="VRMNMO+Chewy-Regular,Bold"/>
                <a:cs typeface="VRMNMO+Chewy-Regular,Bold"/>
              </a:rPr>
              <a:t> </a:t>
            </a:r>
            <a:r>
              <a:rPr dirty="0" sz="5200">
                <a:solidFill>
                  <a:srgbClr val="f6b26b"/>
                </a:solidFill>
                <a:latin typeface="VRMNMO+Chewy-Regular,Bold"/>
                <a:cs typeface="VRMNMO+Chewy-Regular,Bold"/>
              </a:rPr>
              <a:t>case</a:t>
            </a:r>
          </a:p>
          <a:p>
            <a:pPr marL="2647156" marR="0">
              <a:lnSpc>
                <a:spcPts val="6240"/>
              </a:lnSpc>
              <a:spcBef>
                <a:spcPts val="0"/>
              </a:spcBef>
              <a:spcAft>
                <a:spcPts val="0"/>
              </a:spcAft>
            </a:pPr>
            <a:r>
              <a:rPr dirty="0" sz="5200">
                <a:solidFill>
                  <a:srgbClr val="f6b26b"/>
                </a:solidFill>
                <a:latin typeface="VRMNMO+Chewy-Regular,Bold"/>
                <a:cs typeface="VRMNMO+Chewy-Regular,Bold"/>
              </a:rPr>
              <a:t>studies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3125" y="557755"/>
            <a:ext cx="5034645" cy="3928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b="1">
                <a:solidFill>
                  <a:srgbClr val="000000"/>
                </a:solidFill>
                <a:latin typeface="JERPUS+Arial-BoldMT"/>
                <a:cs typeface="JERPUS+Arial-BoldMT"/>
              </a:rPr>
              <a:t>Economic</a:t>
            </a:r>
            <a:r>
              <a:rPr dirty="0" sz="2500" b="1">
                <a:solidFill>
                  <a:srgbClr val="000000"/>
                </a:solidFill>
                <a:latin typeface="JERPUS+Arial-BoldMT"/>
                <a:cs typeface="JERPUS+Arial-BoldMT"/>
              </a:rPr>
              <a:t> </a:t>
            </a:r>
            <a:r>
              <a:rPr dirty="0" sz="2500" b="1">
                <a:solidFill>
                  <a:srgbClr val="000000"/>
                </a:solidFill>
                <a:latin typeface="JERPUS+Arial-BoldMT"/>
                <a:cs typeface="JERPUS+Arial-BoldMT"/>
              </a:rPr>
              <a:t>and</a:t>
            </a:r>
            <a:r>
              <a:rPr dirty="0" sz="2500" b="1">
                <a:solidFill>
                  <a:srgbClr val="000000"/>
                </a:solidFill>
                <a:latin typeface="JERPUS+Arial-BoldMT"/>
                <a:cs typeface="JERPUS+Arial-BoldMT"/>
              </a:rPr>
              <a:t> </a:t>
            </a:r>
            <a:r>
              <a:rPr dirty="0" sz="2500" b="1">
                <a:solidFill>
                  <a:srgbClr val="000000"/>
                </a:solidFill>
                <a:latin typeface="JERPUS+Arial-BoldMT"/>
                <a:cs typeface="JERPUS+Arial-BoldMT"/>
              </a:rPr>
              <a:t>social</a:t>
            </a:r>
            <a:r>
              <a:rPr dirty="0" sz="2500" b="1">
                <a:solidFill>
                  <a:srgbClr val="000000"/>
                </a:solidFill>
                <a:latin typeface="JERPUS+Arial-BoldMT"/>
                <a:cs typeface="JERPUS+Arial-BoldMT"/>
              </a:rPr>
              <a:t> </a:t>
            </a:r>
            <a:r>
              <a:rPr dirty="0" sz="2500" b="1">
                <a:solidFill>
                  <a:srgbClr val="000000"/>
                </a:solidFill>
                <a:latin typeface="JERPUS+Arial-BoldMT"/>
                <a:cs typeface="JERPUS+Arial-BoldMT"/>
              </a:rPr>
              <a:t>challenges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7425" y="1283607"/>
            <a:ext cx="4482542" cy="60895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●</a:t>
            </a:r>
            <a:r>
              <a:rPr dirty="0" sz="1800" spc="1113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Positive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attitudes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towards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older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people-</a:t>
            </a:r>
          </a:p>
          <a:p>
            <a:pPr marL="342900" marR="0">
              <a:lnSpc>
                <a:spcPts val="2010"/>
              </a:lnSpc>
              <a:spcBef>
                <a:spcPts val="473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National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Respect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the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Aged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day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17425" y="1914543"/>
            <a:ext cx="4762346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●</a:t>
            </a:r>
            <a:r>
              <a:rPr dirty="0" sz="1800" spc="1113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Number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of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old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people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living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in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care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homes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60325" y="2230011"/>
            <a:ext cx="4489450" cy="5680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or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other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welfare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facilities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is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steadily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rising</a:t>
            </a:r>
            <a:r>
              <a:rPr dirty="0" sz="1550">
                <a:solidFill>
                  <a:srgbClr val="666666"/>
                </a:solidFill>
                <a:latin typeface="PMOEVQ+FranklinGothic-MediumCond"/>
                <a:cs typeface="PMOEVQ+FranklinGothic-MediumCond"/>
              </a:rPr>
              <a:t>→</a:t>
            </a:r>
          </a:p>
          <a:p>
            <a:pPr marL="0" marR="0">
              <a:lnSpc>
                <a:spcPts val="1816"/>
              </a:lnSpc>
              <a:spcBef>
                <a:spcPts val="395"/>
              </a:spcBef>
              <a:spcAft>
                <a:spcPts val="0"/>
              </a:spcAft>
            </a:pPr>
            <a:r>
              <a:rPr dirty="0" sz="1550">
                <a:solidFill>
                  <a:srgbClr val="666666"/>
                </a:solidFill>
                <a:latin typeface="FUKSOO+Roboto-Medium"/>
                <a:cs typeface="FUKSOO+Roboto-Medium"/>
              </a:rPr>
              <a:t>more</a:t>
            </a:r>
            <a:r>
              <a:rPr dirty="0" sz="1550">
                <a:solidFill>
                  <a:srgbClr val="666666"/>
                </a:solidFill>
                <a:latin typeface="FUKSOO+Roboto-Medium"/>
                <a:cs typeface="FUKSOO+Roboto-Medium"/>
              </a:rPr>
              <a:t> </a:t>
            </a:r>
            <a:r>
              <a:rPr dirty="0" sz="1550">
                <a:solidFill>
                  <a:srgbClr val="666666"/>
                </a:solidFill>
                <a:latin typeface="FUKSOO+Roboto-Medium"/>
                <a:cs typeface="FUKSOO+Roboto-Medium"/>
              </a:rPr>
              <a:t>pressure</a:t>
            </a:r>
            <a:r>
              <a:rPr dirty="0" sz="1550">
                <a:solidFill>
                  <a:srgbClr val="666666"/>
                </a:solidFill>
                <a:latin typeface="FUKSOO+Roboto-Medium"/>
                <a:cs typeface="FUKSOO+Roboto-Medium"/>
              </a:rPr>
              <a:t> </a:t>
            </a:r>
            <a:r>
              <a:rPr dirty="0" sz="1550">
                <a:solidFill>
                  <a:srgbClr val="666666"/>
                </a:solidFill>
                <a:latin typeface="FUKSOO+Roboto-Medium"/>
                <a:cs typeface="FUKSOO+Roboto-Medium"/>
              </a:rPr>
              <a:t>placed</a:t>
            </a:r>
            <a:r>
              <a:rPr dirty="0" sz="1550">
                <a:solidFill>
                  <a:srgbClr val="666666"/>
                </a:solidFill>
                <a:latin typeface="FUKSOO+Roboto-Medium"/>
                <a:cs typeface="FUKSOO+Roboto-Medium"/>
              </a:rPr>
              <a:t> </a:t>
            </a:r>
            <a:r>
              <a:rPr dirty="0" sz="1550">
                <a:solidFill>
                  <a:srgbClr val="666666"/>
                </a:solidFill>
                <a:latin typeface="FUKSOO+Roboto-Medium"/>
                <a:cs typeface="FUKSOO+Roboto-Medium"/>
              </a:rPr>
              <a:t>on</a:t>
            </a:r>
            <a:r>
              <a:rPr dirty="0" sz="1550">
                <a:solidFill>
                  <a:srgbClr val="666666"/>
                </a:solidFill>
                <a:latin typeface="FUKSOO+Roboto-Medium"/>
                <a:cs typeface="FUKSOO+Roboto-Medium"/>
              </a:rPr>
              <a:t> </a:t>
            </a:r>
            <a:r>
              <a:rPr dirty="0" sz="1550">
                <a:solidFill>
                  <a:srgbClr val="666666"/>
                </a:solidFill>
                <a:latin typeface="FUKSOO+Roboto-Medium"/>
                <a:cs typeface="FUKSOO+Roboto-Medium"/>
              </a:rPr>
              <a:t>the</a:t>
            </a:r>
            <a:r>
              <a:rPr dirty="0" sz="1550">
                <a:solidFill>
                  <a:srgbClr val="666666"/>
                </a:solidFill>
                <a:latin typeface="FUKSOO+Roboto-Medium"/>
                <a:cs typeface="FUKSOO+Roboto-Medium"/>
              </a:rPr>
              <a:t> </a:t>
            </a:r>
            <a:r>
              <a:rPr dirty="0" sz="1550">
                <a:solidFill>
                  <a:srgbClr val="666666"/>
                </a:solidFill>
                <a:latin typeface="FUKSOO+Roboto-Medium"/>
                <a:cs typeface="FUKSOO+Roboto-Medium"/>
              </a:rPr>
              <a:t>country’s</a:t>
            </a:r>
            <a:r>
              <a:rPr dirty="0" sz="1550">
                <a:solidFill>
                  <a:srgbClr val="666666"/>
                </a:solidFill>
                <a:latin typeface="FUKSOO+Roboto-Medium"/>
                <a:cs typeface="FUKSOO+Roboto-Medium"/>
              </a:rPr>
              <a:t> </a:t>
            </a:r>
            <a:r>
              <a:rPr dirty="0" sz="1550">
                <a:solidFill>
                  <a:srgbClr val="666666"/>
                </a:solidFill>
                <a:latin typeface="FUKSOO+Roboto-Medium"/>
                <a:cs typeface="FUKSOO+Roboto-Medium"/>
              </a:rPr>
              <a:t>economy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17425" y="2817132"/>
            <a:ext cx="4712089" cy="12398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●</a:t>
            </a:r>
            <a:r>
              <a:rPr dirty="0" sz="1800" spc="1113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Cost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of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care-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shared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between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the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elderly</a:t>
            </a:r>
          </a:p>
          <a:p>
            <a:pPr marL="342900" marR="0">
              <a:lnSpc>
                <a:spcPts val="2010"/>
              </a:lnSpc>
              <a:spcBef>
                <a:spcPts val="473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person,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their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family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ad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the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government</a:t>
            </a:r>
          </a:p>
          <a:p>
            <a:pPr marL="0" marR="0">
              <a:lnSpc>
                <a:spcPts val="2010"/>
              </a:lnSpc>
              <a:spcBef>
                <a:spcPts val="473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●</a:t>
            </a:r>
            <a:r>
              <a:rPr dirty="0" sz="1800" spc="1113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Social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change-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emergence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of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ageing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as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a</a:t>
            </a:r>
          </a:p>
          <a:p>
            <a:pPr marL="342900" marR="0">
              <a:lnSpc>
                <a:spcPts val="2010"/>
              </a:lnSpc>
              <a:spcBef>
                <a:spcPts val="473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theme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in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films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and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books.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3125" y="557755"/>
            <a:ext cx="2777756" cy="3928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b="1">
                <a:solidFill>
                  <a:srgbClr val="000000"/>
                </a:solidFill>
                <a:latin typeface="JERPUS+Arial-BoldMT"/>
                <a:cs typeface="JERPUS+Arial-BoldMT"/>
              </a:rPr>
              <a:t>Possible</a:t>
            </a:r>
            <a:r>
              <a:rPr dirty="0" sz="2500" b="1">
                <a:solidFill>
                  <a:srgbClr val="000000"/>
                </a:solidFill>
                <a:latin typeface="JERPUS+Arial-BoldMT"/>
                <a:cs typeface="JERPUS+Arial-BoldMT"/>
              </a:rPr>
              <a:t> </a:t>
            </a:r>
            <a:r>
              <a:rPr dirty="0" sz="2500" b="1">
                <a:solidFill>
                  <a:srgbClr val="000000"/>
                </a:solidFill>
                <a:latin typeface="JERPUS+Arial-BoldMT"/>
                <a:cs typeface="JERPUS+Arial-BoldMT"/>
              </a:rPr>
              <a:t>solution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3123" y="1148863"/>
            <a:ext cx="4839156" cy="924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Possible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solution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(not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possible):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expanding</a:t>
            </a:r>
          </a:p>
          <a:p>
            <a:pPr marL="0" marR="0">
              <a:lnSpc>
                <a:spcPts val="2010"/>
              </a:lnSpc>
              <a:spcBef>
                <a:spcPts val="473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immigration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and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reduce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the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rising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dependency</a:t>
            </a:r>
          </a:p>
          <a:p>
            <a:pPr marL="0" marR="0">
              <a:lnSpc>
                <a:spcPts val="2010"/>
              </a:lnSpc>
              <a:spcBef>
                <a:spcPts val="473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ratio.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17423" y="2247667"/>
            <a:ext cx="4584496" cy="60895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●</a:t>
            </a:r>
            <a:r>
              <a:rPr dirty="0" sz="1800" spc="1113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Foreigners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make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up-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only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1%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of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Japan’s</a:t>
            </a:r>
          </a:p>
          <a:p>
            <a:pPr marL="342900" marR="0">
              <a:lnSpc>
                <a:spcPts val="2010"/>
              </a:lnSpc>
              <a:spcBef>
                <a:spcPts val="473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labour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force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17423" y="2878603"/>
            <a:ext cx="4749351" cy="9244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●</a:t>
            </a:r>
            <a:r>
              <a:rPr dirty="0" sz="1800" spc="1113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Legal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immigration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is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practically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impossible</a:t>
            </a:r>
          </a:p>
          <a:p>
            <a:pPr marL="342900" marR="0">
              <a:lnSpc>
                <a:spcPts val="2010"/>
              </a:lnSpc>
              <a:spcBef>
                <a:spcPts val="473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(except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for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highly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skilled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ethnic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Japanese</a:t>
            </a:r>
          </a:p>
          <a:p>
            <a:pPr marL="342900" marR="0">
              <a:lnSpc>
                <a:spcPts val="2010"/>
              </a:lnSpc>
              <a:spcBef>
                <a:spcPts val="473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workers)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3125" y="555199"/>
            <a:ext cx="7975640" cy="3502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7"/>
              </a:lnSpc>
              <a:spcBef>
                <a:spcPts val="0"/>
              </a:spcBef>
              <a:spcAft>
                <a:spcPts val="0"/>
              </a:spcAft>
            </a:pPr>
            <a:r>
              <a:rPr dirty="0" sz="2200">
                <a:solidFill>
                  <a:srgbClr val="000000"/>
                </a:solidFill>
                <a:latin typeface="FNFKBC+ArialMT"/>
                <a:cs typeface="FNFKBC+ArialMT"/>
              </a:rPr>
              <a:t>The</a:t>
            </a:r>
            <a:r>
              <a:rPr dirty="0" sz="2200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2200">
                <a:solidFill>
                  <a:srgbClr val="000000"/>
                </a:solidFill>
                <a:latin typeface="FNFKBC+ArialMT"/>
                <a:cs typeface="FNFKBC+ArialMT"/>
              </a:rPr>
              <a:t>Gambia-A</a:t>
            </a:r>
            <a:r>
              <a:rPr dirty="0" sz="2200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2200">
                <a:solidFill>
                  <a:srgbClr val="000000"/>
                </a:solidFill>
                <a:latin typeface="FNFKBC+ArialMT"/>
                <a:cs typeface="FNFKBC+ArialMT"/>
              </a:rPr>
              <a:t>country</a:t>
            </a:r>
            <a:r>
              <a:rPr dirty="0" sz="2200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2200">
                <a:solidFill>
                  <a:srgbClr val="000000"/>
                </a:solidFill>
                <a:latin typeface="FNFKBC+ArialMT"/>
                <a:cs typeface="FNFKBC+ArialMT"/>
              </a:rPr>
              <a:t>with</a:t>
            </a:r>
            <a:r>
              <a:rPr dirty="0" sz="2200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2200">
                <a:solidFill>
                  <a:srgbClr val="000000"/>
                </a:solidFill>
                <a:latin typeface="FNFKBC+ArialMT"/>
                <a:cs typeface="FNFKBC+ArialMT"/>
              </a:rPr>
              <a:t>a</a:t>
            </a:r>
            <a:r>
              <a:rPr dirty="0" sz="2200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2200">
                <a:solidFill>
                  <a:srgbClr val="000000"/>
                </a:solidFill>
                <a:latin typeface="FNFKBC+ArialMT"/>
                <a:cs typeface="FNFKBC+ArialMT"/>
              </a:rPr>
              <a:t>high</a:t>
            </a:r>
            <a:r>
              <a:rPr dirty="0" sz="2200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2200">
                <a:solidFill>
                  <a:srgbClr val="000000"/>
                </a:solidFill>
                <a:latin typeface="FNFKBC+ArialMT"/>
                <a:cs typeface="FNFKBC+ArialMT"/>
              </a:rPr>
              <a:t>young</a:t>
            </a:r>
            <a:r>
              <a:rPr dirty="0" sz="2200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2200">
                <a:solidFill>
                  <a:srgbClr val="000000"/>
                </a:solidFill>
                <a:latin typeface="FNFKBC+ArialMT"/>
                <a:cs typeface="FNFKBC+ArialMT"/>
              </a:rPr>
              <a:t>dependent</a:t>
            </a:r>
            <a:r>
              <a:rPr dirty="0" sz="2200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2200">
                <a:solidFill>
                  <a:srgbClr val="000000"/>
                </a:solidFill>
                <a:latin typeface="FNFKBC+ArialMT"/>
                <a:cs typeface="FNFKBC+ArialMT"/>
              </a:rPr>
              <a:t>population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7425" y="1283607"/>
            <a:ext cx="3377259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●</a:t>
            </a:r>
            <a:r>
              <a:rPr dirty="0" sz="1800" spc="1113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The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smallest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African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country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17425" y="1599075"/>
            <a:ext cx="3885896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●</a:t>
            </a:r>
            <a:r>
              <a:rPr dirty="0" sz="1800" spc="1113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95%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of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the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population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are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Muslim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17425" y="1914543"/>
            <a:ext cx="7707206" cy="60895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●</a:t>
            </a:r>
            <a:r>
              <a:rPr dirty="0" sz="1800" spc="1113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Birth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rate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is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high,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on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average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each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woman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in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her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life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time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will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have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5.67</a:t>
            </a:r>
          </a:p>
          <a:p>
            <a:pPr marL="342900" marR="0">
              <a:lnSpc>
                <a:spcPts val="2010"/>
              </a:lnSpc>
              <a:spcBef>
                <a:spcPts val="473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children.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17425" y="2545479"/>
            <a:ext cx="7911803" cy="60895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●</a:t>
            </a:r>
            <a:r>
              <a:rPr dirty="0" sz="1800" spc="1113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Birth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rate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is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29.4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per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1000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population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and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for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every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1000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children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born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11</a:t>
            </a:r>
          </a:p>
          <a:p>
            <a:pPr marL="342900" marR="0">
              <a:lnSpc>
                <a:spcPts val="2010"/>
              </a:lnSpc>
              <a:spcBef>
                <a:spcPts val="473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mothers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will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die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in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child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birth.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17425" y="3176416"/>
            <a:ext cx="6183742" cy="6089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●</a:t>
            </a:r>
            <a:r>
              <a:rPr dirty="0" sz="1800" spc="1113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The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life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expectancy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for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women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is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63.3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and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for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men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60.6.</a:t>
            </a:r>
          </a:p>
          <a:p>
            <a:pPr marL="0" marR="0">
              <a:lnSpc>
                <a:spcPts val="2010"/>
              </a:lnSpc>
              <a:spcBef>
                <a:spcPts val="473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●</a:t>
            </a:r>
            <a:r>
              <a:rPr dirty="0" sz="1800" spc="1113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GDP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per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capita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is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$470.0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17425" y="3807352"/>
            <a:ext cx="4659666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●</a:t>
            </a:r>
            <a:r>
              <a:rPr dirty="0" sz="1800" spc="1113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The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infant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mortality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rate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is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60.2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per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1000.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3125" y="557755"/>
            <a:ext cx="5286104" cy="3928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FNFKBC+ArialMT"/>
                <a:cs typeface="FNFKBC+ArialMT"/>
              </a:rPr>
              <a:t>Problems</a:t>
            </a:r>
            <a:r>
              <a:rPr dirty="0" sz="2500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2500">
                <a:solidFill>
                  <a:srgbClr val="000000"/>
                </a:solidFill>
                <a:latin typeface="FNFKBC+ArialMT"/>
                <a:cs typeface="FNFKBC+ArialMT"/>
              </a:rPr>
              <a:t>having</a:t>
            </a:r>
            <a:r>
              <a:rPr dirty="0" sz="2500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2500">
                <a:solidFill>
                  <a:srgbClr val="000000"/>
                </a:solidFill>
                <a:latin typeface="FNFKBC+ArialMT"/>
                <a:cs typeface="FNFKBC+ArialMT"/>
              </a:rPr>
              <a:t>a</a:t>
            </a:r>
            <a:r>
              <a:rPr dirty="0" sz="2500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2500">
                <a:solidFill>
                  <a:srgbClr val="000000"/>
                </a:solidFill>
                <a:latin typeface="FNFKBC+ArialMT"/>
                <a:cs typeface="FNFKBC+ArialMT"/>
              </a:rPr>
              <a:t>young</a:t>
            </a:r>
            <a:r>
              <a:rPr dirty="0" sz="2500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2500">
                <a:solidFill>
                  <a:srgbClr val="000000"/>
                </a:solidFill>
                <a:latin typeface="FNFKBC+ArialMT"/>
                <a:cs typeface="FNFKBC+ArialMT"/>
              </a:rPr>
              <a:t>population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4276" y="1231449"/>
            <a:ext cx="2781792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●</a:t>
            </a:r>
            <a:r>
              <a:rPr dirty="0" sz="1800" spc="1113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High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dependency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ratio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4276" y="1546917"/>
            <a:ext cx="7543758" cy="60895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●</a:t>
            </a:r>
            <a:r>
              <a:rPr dirty="0" sz="1800" spc="1113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Financial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problem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-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not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having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enough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money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to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feed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and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support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the</a:t>
            </a:r>
          </a:p>
          <a:p>
            <a:pPr marL="342900" marR="0">
              <a:lnSpc>
                <a:spcPts val="2010"/>
              </a:lnSpc>
              <a:spcBef>
                <a:spcPts val="473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growing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family.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Malnutrition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84276" y="2177853"/>
            <a:ext cx="6197229" cy="60895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●</a:t>
            </a:r>
            <a:r>
              <a:rPr dirty="0" sz="1800" spc="1113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Homes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often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don’t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have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electricity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and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are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overcrowded.</a:t>
            </a:r>
          </a:p>
          <a:p>
            <a:pPr marL="0" marR="0">
              <a:lnSpc>
                <a:spcPts val="2010"/>
              </a:lnSpc>
              <a:spcBef>
                <a:spcPts val="473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●</a:t>
            </a:r>
            <a:r>
              <a:rPr dirty="0" sz="1800" spc="1113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Poor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sanitation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84276" y="2808789"/>
            <a:ext cx="8316653" cy="9244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●</a:t>
            </a:r>
            <a:r>
              <a:rPr dirty="0" sz="1800" spc="1113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Desertification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of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the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forests(uses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the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wood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for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fires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housing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and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selling).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The</a:t>
            </a:r>
          </a:p>
          <a:p>
            <a:pPr marL="342900" marR="0">
              <a:lnSpc>
                <a:spcPts val="2010"/>
              </a:lnSpc>
              <a:spcBef>
                <a:spcPts val="473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land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left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ends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up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as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desert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therefore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making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the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temperature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rise.</a:t>
            </a:r>
          </a:p>
          <a:p>
            <a:pPr marL="0" marR="0">
              <a:lnSpc>
                <a:spcPts val="2010"/>
              </a:lnSpc>
              <a:spcBef>
                <a:spcPts val="473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●</a:t>
            </a:r>
            <a:r>
              <a:rPr dirty="0" sz="1800" spc="1113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Not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enough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education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(teachers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are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poorly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paid)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3125" y="557755"/>
            <a:ext cx="4015422" cy="3928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FNFKBC+ArialMT"/>
                <a:cs typeface="FNFKBC+ArialMT"/>
              </a:rPr>
              <a:t>Responses</a:t>
            </a:r>
            <a:r>
              <a:rPr dirty="0" sz="2500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2500">
                <a:solidFill>
                  <a:srgbClr val="000000"/>
                </a:solidFill>
                <a:latin typeface="FNFKBC+ArialMT"/>
                <a:cs typeface="FNFKBC+ArialMT"/>
              </a:rPr>
              <a:t>to</a:t>
            </a:r>
            <a:r>
              <a:rPr dirty="0" sz="2500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2500">
                <a:solidFill>
                  <a:srgbClr val="000000"/>
                </a:solidFill>
                <a:latin typeface="FNFKBC+ArialMT"/>
                <a:cs typeface="FNFKBC+ArialMT"/>
              </a:rPr>
              <a:t>the</a:t>
            </a:r>
            <a:r>
              <a:rPr dirty="0" sz="2500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2500">
                <a:solidFill>
                  <a:srgbClr val="000000"/>
                </a:solidFill>
                <a:latin typeface="FNFKBC+ArialMT"/>
                <a:cs typeface="FNFKBC+ArialMT"/>
              </a:rPr>
              <a:t>problems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3125" y="1283607"/>
            <a:ext cx="7416849" cy="60895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Contraception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-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There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are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now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awareness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campaigns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and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radio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adverts</a:t>
            </a:r>
          </a:p>
          <a:p>
            <a:pPr marL="0" marR="0">
              <a:lnSpc>
                <a:spcPts val="2010"/>
              </a:lnSpc>
              <a:spcBef>
                <a:spcPts val="473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explaining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about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contraceptives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03125" y="2066943"/>
            <a:ext cx="7999969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Health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-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Funding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from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Canada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is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used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to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provide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free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vaccination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for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children.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03125" y="2534811"/>
            <a:ext cx="8406950" cy="9244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Managing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Resources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-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The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German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government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are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funding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a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forest</a:t>
            </a:r>
          </a:p>
          <a:p>
            <a:pPr marL="0" marR="0">
              <a:lnSpc>
                <a:spcPts val="2010"/>
              </a:lnSpc>
              <a:spcBef>
                <a:spcPts val="473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management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scheme.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To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plant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new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forests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and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educate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the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population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on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how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to</a:t>
            </a:r>
          </a:p>
          <a:p>
            <a:pPr marL="0" marR="0">
              <a:lnSpc>
                <a:spcPts val="2010"/>
              </a:lnSpc>
              <a:spcBef>
                <a:spcPts val="473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look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after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and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use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the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forests.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03125" y="3633615"/>
            <a:ext cx="5968858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Education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-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More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and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more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children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are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attending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school.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3125" y="516507"/>
            <a:ext cx="4343283" cy="44520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05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RDJNFI+Chewy-Regular"/>
                <a:cs typeface="RDJNFI+Chewy-Regular"/>
              </a:rPr>
              <a:t>Youthful</a:t>
            </a:r>
            <a:r>
              <a:rPr dirty="0" sz="2500">
                <a:solidFill>
                  <a:srgbClr val="000000"/>
                </a:solidFill>
                <a:latin typeface="RDJNFI+Chewy-Regular"/>
                <a:cs typeface="RDJNFI+Chewy-Regular"/>
              </a:rPr>
              <a:t> </a:t>
            </a:r>
            <a:r>
              <a:rPr dirty="0" sz="2500">
                <a:solidFill>
                  <a:srgbClr val="000000"/>
                </a:solidFill>
                <a:latin typeface="RDJNFI+Chewy-Regular"/>
                <a:cs typeface="RDJNFI+Chewy-Regular"/>
              </a:rPr>
              <a:t>Country</a:t>
            </a:r>
            <a:r>
              <a:rPr dirty="0" sz="2500">
                <a:solidFill>
                  <a:srgbClr val="000000"/>
                </a:solidFill>
                <a:latin typeface="RDJNFI+Chewy-Regular"/>
                <a:cs typeface="RDJNFI+Chewy-Regular"/>
              </a:rPr>
              <a:t> </a:t>
            </a:r>
            <a:r>
              <a:rPr dirty="0" sz="2500">
                <a:solidFill>
                  <a:srgbClr val="000000"/>
                </a:solidFill>
                <a:latin typeface="RDJNFI+Chewy-Regular"/>
                <a:cs typeface="RDJNFI+Chewy-Regular"/>
              </a:rPr>
              <a:t>Issues</a:t>
            </a:r>
            <a:r>
              <a:rPr dirty="0" sz="2500">
                <a:solidFill>
                  <a:srgbClr val="000000"/>
                </a:solidFill>
                <a:latin typeface="RDJNFI+Chewy-Regular"/>
                <a:cs typeface="RDJNFI+Chewy-Regular"/>
              </a:rPr>
              <a:t> </a:t>
            </a:r>
            <a:r>
              <a:rPr dirty="0" sz="2500">
                <a:solidFill>
                  <a:srgbClr val="000000"/>
                </a:solidFill>
                <a:latin typeface="RDJNFI+Chewy-Regular"/>
                <a:cs typeface="RDJNFI+Chewy-Regular"/>
              </a:rPr>
              <a:t>-</a:t>
            </a:r>
            <a:r>
              <a:rPr dirty="0" sz="2500">
                <a:solidFill>
                  <a:srgbClr val="000000"/>
                </a:solidFill>
                <a:latin typeface="RDJNFI+Chewy-Regular"/>
                <a:cs typeface="RDJNFI+Chewy-Regular"/>
              </a:rPr>
              <a:t> </a:t>
            </a:r>
            <a:r>
              <a:rPr dirty="0" sz="2500">
                <a:solidFill>
                  <a:srgbClr val="000000"/>
                </a:solidFill>
                <a:latin typeface="RDJNFI+Chewy-Regular"/>
                <a:cs typeface="RDJNFI+Chewy-Regular"/>
              </a:rPr>
              <a:t>Uganda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7425" y="1283607"/>
            <a:ext cx="2495584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●</a:t>
            </a:r>
            <a:r>
              <a:rPr dirty="0" sz="1800" spc="1113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Life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Expectancy=63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17425" y="1599075"/>
            <a:ext cx="6450363" cy="60895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●</a:t>
            </a:r>
            <a:r>
              <a:rPr dirty="0" sz="1800" spc="1113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2050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it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will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become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the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6th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most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populous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country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in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Africa</a:t>
            </a:r>
          </a:p>
          <a:p>
            <a:pPr marL="0" marR="0">
              <a:lnSpc>
                <a:spcPts val="2010"/>
              </a:lnSpc>
              <a:spcBef>
                <a:spcPts val="473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●</a:t>
            </a:r>
            <a:r>
              <a:rPr dirty="0" sz="1800" spc="1113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In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early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stage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2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of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DTM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17425" y="2230011"/>
            <a:ext cx="3872671" cy="60895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●</a:t>
            </a:r>
            <a:r>
              <a:rPr dirty="0" sz="1800" spc="1113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Mean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age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of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birth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for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mothers: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19</a:t>
            </a:r>
          </a:p>
          <a:p>
            <a:pPr marL="0" marR="0">
              <a:lnSpc>
                <a:spcPts val="2010"/>
              </a:lnSpc>
              <a:spcBef>
                <a:spcPts val="473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●</a:t>
            </a:r>
            <a:r>
              <a:rPr dirty="0" sz="1800" spc="1113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25%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urban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population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17425" y="2860948"/>
            <a:ext cx="7061182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●</a:t>
            </a:r>
            <a:r>
              <a:rPr dirty="0" sz="1800" spc="1113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Population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density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increased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from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122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inhabitants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to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551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in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2050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36768" y="2641276"/>
            <a:ext cx="775220" cy="236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Uganda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168107" y="246507"/>
            <a:ext cx="5089735" cy="44520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05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latin typeface="RDJNFI+Chewy-Regular"/>
                <a:cs typeface="RDJNFI+Chewy-Regular"/>
              </a:rPr>
              <a:t>Sudan</a:t>
            </a:r>
            <a:r>
              <a:rPr dirty="0" sz="2500">
                <a:solidFill>
                  <a:srgbClr val="000000"/>
                </a:solidFill>
                <a:latin typeface="RDJNFI+Chewy-Regular"/>
                <a:cs typeface="RDJNFI+Chewy-Regular"/>
              </a:rPr>
              <a:t> </a:t>
            </a:r>
            <a:r>
              <a:rPr dirty="0" sz="2500">
                <a:solidFill>
                  <a:srgbClr val="000000"/>
                </a:solidFill>
                <a:latin typeface="RDJNFI+Chewy-Regular"/>
                <a:cs typeface="RDJNFI+Chewy-Regular"/>
              </a:rPr>
              <a:t>and</a:t>
            </a:r>
            <a:r>
              <a:rPr dirty="0" sz="2500">
                <a:solidFill>
                  <a:srgbClr val="000000"/>
                </a:solidFill>
                <a:latin typeface="RDJNFI+Chewy-Regular"/>
                <a:cs typeface="RDJNFI+Chewy-Regular"/>
              </a:rPr>
              <a:t> </a:t>
            </a:r>
            <a:r>
              <a:rPr dirty="0" sz="2500">
                <a:solidFill>
                  <a:srgbClr val="000000"/>
                </a:solidFill>
                <a:latin typeface="RDJNFI+Chewy-Regular"/>
                <a:cs typeface="RDJNFI+Chewy-Regular"/>
              </a:rPr>
              <a:t>South</a:t>
            </a:r>
            <a:r>
              <a:rPr dirty="0" sz="2500">
                <a:solidFill>
                  <a:srgbClr val="000000"/>
                </a:solidFill>
                <a:latin typeface="RDJNFI+Chewy-Regular"/>
                <a:cs typeface="RDJNFI+Chewy-Regular"/>
              </a:rPr>
              <a:t> </a:t>
            </a:r>
            <a:r>
              <a:rPr dirty="0" sz="2500">
                <a:solidFill>
                  <a:srgbClr val="000000"/>
                </a:solidFill>
                <a:latin typeface="RDJNFI+Chewy-Regular"/>
                <a:cs typeface="RDJNFI+Chewy-Regular"/>
              </a:rPr>
              <a:t>Sudan(Food</a:t>
            </a:r>
            <a:r>
              <a:rPr dirty="0" sz="2500">
                <a:solidFill>
                  <a:srgbClr val="000000"/>
                </a:solidFill>
                <a:latin typeface="RDJNFI+Chewy-Regular"/>
                <a:cs typeface="RDJNFI+Chewy-Regular"/>
              </a:rPr>
              <a:t> </a:t>
            </a:r>
            <a:r>
              <a:rPr dirty="0" sz="2500">
                <a:solidFill>
                  <a:srgbClr val="000000"/>
                </a:solidFill>
                <a:latin typeface="RDJNFI+Chewy-Regular"/>
                <a:cs typeface="RDJNFI+Chewy-Regular"/>
              </a:rPr>
              <a:t>shortage)</a:t>
            </a:r>
            <a:r>
              <a:rPr dirty="0" sz="2500" spc="603">
                <a:solidFill>
                  <a:srgbClr val="000000"/>
                </a:solidFill>
                <a:latin typeface="RDJNFI+Chewy-Regular"/>
                <a:cs typeface="RDJNFI+Chewy-Regular"/>
              </a:rPr>
              <a:t> </a:t>
            </a:r>
            <a:r>
              <a:rPr dirty="0" sz="2500">
                <a:solidFill>
                  <a:srgbClr val="ffd966"/>
                </a:solidFill>
                <a:latin typeface="RDJNFI+Chewy-Regular"/>
                <a:cs typeface="RDJNFI+Chewy-Regular"/>
              </a:rPr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7005" y="940917"/>
            <a:ext cx="245984" cy="6042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595959"/>
                </a:solidFill>
                <a:latin typeface="PMOEVQ+FranklinGothic-MediumCond"/>
                <a:cs typeface="PMOEVQ+FranklinGothic-MediumCond"/>
              </a:rPr>
              <a:t>●</a:t>
            </a:r>
          </a:p>
          <a:p>
            <a:pPr marL="0" marR="0">
              <a:lnSpc>
                <a:spcPts val="1383"/>
              </a:lnSpc>
              <a:spcBef>
                <a:spcPts val="103"/>
              </a:spcBef>
              <a:spcAft>
                <a:spcPts val="0"/>
              </a:spcAft>
            </a:pPr>
            <a:r>
              <a:rPr dirty="0" sz="1200">
                <a:solidFill>
                  <a:srgbClr val="595959"/>
                </a:solidFill>
                <a:latin typeface="PMOEVQ+FranklinGothic-MediumCond"/>
                <a:cs typeface="PMOEVQ+FranklinGothic-MediumCond"/>
              </a:rPr>
              <a:t>●</a:t>
            </a:r>
          </a:p>
          <a:p>
            <a:pPr marL="0" marR="0">
              <a:lnSpc>
                <a:spcPts val="1383"/>
              </a:lnSpc>
              <a:spcBef>
                <a:spcPts val="153"/>
              </a:spcBef>
              <a:spcAft>
                <a:spcPts val="0"/>
              </a:spcAft>
            </a:pPr>
            <a:r>
              <a:rPr dirty="0" sz="1200">
                <a:solidFill>
                  <a:srgbClr val="595959"/>
                </a:solidFill>
                <a:latin typeface="PMOEVQ+FranklinGothic-MediumCond"/>
                <a:cs typeface="PMOEVQ+FranklinGothic-MediumCond"/>
              </a:rPr>
              <a:t>●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13074" y="943490"/>
            <a:ext cx="4406640" cy="10041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57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595959"/>
                </a:solidFill>
                <a:latin typeface="FDIMBE+Abel-Regular"/>
                <a:cs typeface="FDIMBE+Abel-Regular"/>
              </a:rPr>
              <a:t>Africa's</a:t>
            </a:r>
            <a:r>
              <a:rPr dirty="0" sz="1200">
                <a:solidFill>
                  <a:srgbClr val="595959"/>
                </a:solidFill>
                <a:latin typeface="FDIMBE+Abel-Regular"/>
                <a:cs typeface="FDIMBE+Abel-Regular"/>
              </a:rPr>
              <a:t> </a:t>
            </a:r>
            <a:r>
              <a:rPr dirty="0" sz="1200">
                <a:solidFill>
                  <a:srgbClr val="595959"/>
                </a:solidFill>
                <a:latin typeface="FDIMBE+Abel-Regular"/>
                <a:cs typeface="FDIMBE+Abel-Regular"/>
              </a:rPr>
              <a:t>largest</a:t>
            </a:r>
            <a:r>
              <a:rPr dirty="0" sz="1200">
                <a:solidFill>
                  <a:srgbClr val="595959"/>
                </a:solidFill>
                <a:latin typeface="FDIMBE+Abel-Regular"/>
                <a:cs typeface="FDIMBE+Abel-Regular"/>
              </a:rPr>
              <a:t> </a:t>
            </a:r>
            <a:r>
              <a:rPr dirty="0" sz="1200">
                <a:solidFill>
                  <a:srgbClr val="595959"/>
                </a:solidFill>
                <a:latin typeface="FDIMBE+Abel-Regular"/>
                <a:cs typeface="FDIMBE+Abel-Regular"/>
              </a:rPr>
              <a:t>country</a:t>
            </a:r>
          </a:p>
          <a:p>
            <a:pPr marL="0" marR="0">
              <a:lnSpc>
                <a:spcPts val="1457"/>
              </a:lnSpc>
              <a:spcBef>
                <a:spcPts val="29"/>
              </a:spcBef>
              <a:spcAft>
                <a:spcPts val="0"/>
              </a:spcAft>
            </a:pPr>
            <a:r>
              <a:rPr dirty="0" sz="1200">
                <a:solidFill>
                  <a:srgbClr val="595959"/>
                </a:solidFill>
                <a:latin typeface="FDIMBE+Abel-Regular"/>
                <a:cs typeface="FDIMBE+Abel-Regular"/>
              </a:rPr>
              <a:t>Country</a:t>
            </a:r>
            <a:r>
              <a:rPr dirty="0" sz="1200">
                <a:solidFill>
                  <a:srgbClr val="595959"/>
                </a:solidFill>
                <a:latin typeface="FDIMBE+Abel-Regular"/>
                <a:cs typeface="FDIMBE+Abel-Regular"/>
              </a:rPr>
              <a:t> </a:t>
            </a:r>
            <a:r>
              <a:rPr dirty="0" sz="1200">
                <a:solidFill>
                  <a:srgbClr val="595959"/>
                </a:solidFill>
                <a:latin typeface="FDIMBE+Abel-Regular"/>
                <a:cs typeface="FDIMBE+Abel-Regular"/>
              </a:rPr>
              <a:t>located</a:t>
            </a:r>
            <a:r>
              <a:rPr dirty="0" sz="1200">
                <a:solidFill>
                  <a:srgbClr val="595959"/>
                </a:solidFill>
                <a:latin typeface="FDIMBE+Abel-Regular"/>
                <a:cs typeface="FDIMBE+Abel-Regular"/>
              </a:rPr>
              <a:t> </a:t>
            </a:r>
            <a:r>
              <a:rPr dirty="0" sz="1200">
                <a:solidFill>
                  <a:srgbClr val="595959"/>
                </a:solidFill>
                <a:latin typeface="FDIMBE+Abel-Regular"/>
                <a:cs typeface="FDIMBE+Abel-Regular"/>
              </a:rPr>
              <a:t>in</a:t>
            </a:r>
            <a:r>
              <a:rPr dirty="0" sz="1200">
                <a:solidFill>
                  <a:srgbClr val="595959"/>
                </a:solidFill>
                <a:latin typeface="FDIMBE+Abel-Regular"/>
                <a:cs typeface="FDIMBE+Abel-Regular"/>
              </a:rPr>
              <a:t> </a:t>
            </a:r>
            <a:r>
              <a:rPr dirty="0" sz="1200">
                <a:solidFill>
                  <a:srgbClr val="595959"/>
                </a:solidFill>
                <a:latin typeface="FDIMBE+Abel-Regular"/>
                <a:cs typeface="FDIMBE+Abel-Regular"/>
              </a:rPr>
              <a:t>northeastern</a:t>
            </a:r>
            <a:r>
              <a:rPr dirty="0" sz="1200">
                <a:solidFill>
                  <a:srgbClr val="595959"/>
                </a:solidFill>
                <a:latin typeface="FDIMBE+Abel-Regular"/>
                <a:cs typeface="FDIMBE+Abel-Regular"/>
              </a:rPr>
              <a:t> </a:t>
            </a:r>
            <a:r>
              <a:rPr dirty="0" sz="1200">
                <a:solidFill>
                  <a:srgbClr val="595959"/>
                </a:solidFill>
                <a:latin typeface="FDIMBE+Abel-Regular"/>
                <a:cs typeface="FDIMBE+Abel-Regular"/>
              </a:rPr>
              <a:t>Africa</a:t>
            </a:r>
          </a:p>
          <a:p>
            <a:pPr marL="0" marR="0">
              <a:lnSpc>
                <a:spcPts val="1457"/>
              </a:lnSpc>
              <a:spcBef>
                <a:spcPts val="29"/>
              </a:spcBef>
              <a:spcAft>
                <a:spcPts val="0"/>
              </a:spcAft>
            </a:pPr>
            <a:r>
              <a:rPr dirty="0" sz="1200">
                <a:solidFill>
                  <a:srgbClr val="595959"/>
                </a:solidFill>
                <a:latin typeface="FDIMBE+Abel-Regular"/>
                <a:cs typeface="FDIMBE+Abel-Regular"/>
              </a:rPr>
              <a:t>The</a:t>
            </a:r>
            <a:r>
              <a:rPr dirty="0" sz="1200">
                <a:solidFill>
                  <a:srgbClr val="595959"/>
                </a:solidFill>
                <a:latin typeface="FDIMBE+Abel-Regular"/>
                <a:cs typeface="FDIMBE+Abel-Regular"/>
              </a:rPr>
              <a:t> </a:t>
            </a:r>
            <a:r>
              <a:rPr dirty="0" sz="1200">
                <a:solidFill>
                  <a:srgbClr val="595959"/>
                </a:solidFill>
                <a:latin typeface="FDIMBE+Abel-Regular"/>
                <a:cs typeface="FDIMBE+Abel-Regular"/>
              </a:rPr>
              <a:t>United</a:t>
            </a:r>
            <a:r>
              <a:rPr dirty="0" sz="1200">
                <a:solidFill>
                  <a:srgbClr val="595959"/>
                </a:solidFill>
                <a:latin typeface="FDIMBE+Abel-Regular"/>
                <a:cs typeface="FDIMBE+Abel-Regular"/>
              </a:rPr>
              <a:t> </a:t>
            </a:r>
            <a:r>
              <a:rPr dirty="0" sz="1200">
                <a:solidFill>
                  <a:srgbClr val="595959"/>
                </a:solidFill>
                <a:latin typeface="FDIMBE+Abel-Regular"/>
                <a:cs typeface="FDIMBE+Abel-Regular"/>
              </a:rPr>
              <a:t>Nations</a:t>
            </a:r>
            <a:r>
              <a:rPr dirty="0" sz="1200">
                <a:solidFill>
                  <a:srgbClr val="595959"/>
                </a:solidFill>
                <a:latin typeface="FDIMBE+Abel-Regular"/>
                <a:cs typeface="FDIMBE+Abel-Regular"/>
              </a:rPr>
              <a:t> </a:t>
            </a:r>
            <a:r>
              <a:rPr dirty="0" sz="1200">
                <a:solidFill>
                  <a:srgbClr val="595959"/>
                </a:solidFill>
                <a:latin typeface="FDIMBE+Abel-Regular"/>
                <a:cs typeface="FDIMBE+Abel-Regular"/>
              </a:rPr>
              <a:t>has</a:t>
            </a:r>
            <a:r>
              <a:rPr dirty="0" sz="1200">
                <a:solidFill>
                  <a:srgbClr val="595959"/>
                </a:solidFill>
                <a:latin typeface="FDIMBE+Abel-Regular"/>
                <a:cs typeface="FDIMBE+Abel-Regular"/>
              </a:rPr>
              <a:t> </a:t>
            </a:r>
            <a:r>
              <a:rPr dirty="0" sz="1200">
                <a:solidFill>
                  <a:srgbClr val="595959"/>
                </a:solidFill>
                <a:latin typeface="FDIMBE+Abel-Regular"/>
                <a:cs typeface="FDIMBE+Abel-Regular"/>
              </a:rPr>
              <a:t>estimated</a:t>
            </a:r>
            <a:r>
              <a:rPr dirty="0" sz="1200">
                <a:solidFill>
                  <a:srgbClr val="595959"/>
                </a:solidFill>
                <a:latin typeface="FDIMBE+Abel-Regular"/>
                <a:cs typeface="FDIMBE+Abel-Regular"/>
              </a:rPr>
              <a:t> </a:t>
            </a:r>
            <a:r>
              <a:rPr dirty="0" sz="1200">
                <a:solidFill>
                  <a:srgbClr val="595959"/>
                </a:solidFill>
                <a:latin typeface="FDIMBE+Abel-Regular"/>
                <a:cs typeface="FDIMBE+Abel-Regular"/>
              </a:rPr>
              <a:t>that</a:t>
            </a:r>
            <a:r>
              <a:rPr dirty="0" sz="1200">
                <a:solidFill>
                  <a:srgbClr val="595959"/>
                </a:solidFill>
                <a:latin typeface="FDIMBE+Abel-Regular"/>
                <a:cs typeface="FDIMBE+Abel-Regular"/>
              </a:rPr>
              <a:t> </a:t>
            </a:r>
            <a:r>
              <a:rPr dirty="0" sz="1200">
                <a:solidFill>
                  <a:srgbClr val="595959"/>
                </a:solidFill>
                <a:latin typeface="FDIMBE+Abel-Regular"/>
                <a:cs typeface="FDIMBE+Abel-Regular"/>
              </a:rPr>
              <a:t>up</a:t>
            </a:r>
            <a:r>
              <a:rPr dirty="0" sz="1200">
                <a:solidFill>
                  <a:srgbClr val="595959"/>
                </a:solidFill>
                <a:latin typeface="FDIMBE+Abel-Regular"/>
                <a:cs typeface="FDIMBE+Abel-Regular"/>
              </a:rPr>
              <a:t> </a:t>
            </a:r>
            <a:r>
              <a:rPr dirty="0" sz="1200">
                <a:solidFill>
                  <a:srgbClr val="595959"/>
                </a:solidFill>
                <a:latin typeface="FDIMBE+Abel-Regular"/>
                <a:cs typeface="FDIMBE+Abel-Regular"/>
              </a:rPr>
              <a:t>to</a:t>
            </a:r>
            <a:r>
              <a:rPr dirty="0" sz="1200">
                <a:solidFill>
                  <a:srgbClr val="595959"/>
                </a:solidFill>
                <a:latin typeface="FDIMBE+Abel-Regular"/>
                <a:cs typeface="FDIMBE+Abel-Regular"/>
              </a:rPr>
              <a:t> </a:t>
            </a:r>
            <a:r>
              <a:rPr dirty="0" sz="1200">
                <a:solidFill>
                  <a:srgbClr val="595959"/>
                </a:solidFill>
                <a:latin typeface="FDIMBE+Abel-Regular"/>
                <a:cs typeface="FDIMBE+Abel-Regular"/>
              </a:rPr>
              <a:t>2</a:t>
            </a:r>
            <a:r>
              <a:rPr dirty="0" sz="1200" spc="12">
                <a:solidFill>
                  <a:srgbClr val="595959"/>
                </a:solidFill>
                <a:latin typeface="FDIMBE+Abel-Regular"/>
                <a:cs typeface="FDIMBE+Abel-Regular"/>
              </a:rPr>
              <a:t> </a:t>
            </a:r>
            <a:r>
              <a:rPr dirty="0" sz="1200">
                <a:solidFill>
                  <a:srgbClr val="595959"/>
                </a:solidFill>
                <a:latin typeface="FDIMBE+Abel-Regular"/>
                <a:cs typeface="FDIMBE+Abel-Regular"/>
              </a:rPr>
              <a:t>million</a:t>
            </a:r>
            <a:r>
              <a:rPr dirty="0" sz="1200">
                <a:solidFill>
                  <a:srgbClr val="595959"/>
                </a:solidFill>
                <a:latin typeface="FDIMBE+Abel-Regular"/>
                <a:cs typeface="FDIMBE+Abel-Regular"/>
              </a:rPr>
              <a:t> </a:t>
            </a:r>
            <a:r>
              <a:rPr dirty="0" sz="1200">
                <a:solidFill>
                  <a:srgbClr val="595959"/>
                </a:solidFill>
                <a:latin typeface="FDIMBE+Abel-Regular"/>
                <a:cs typeface="FDIMBE+Abel-Regular"/>
              </a:rPr>
              <a:t>people</a:t>
            </a:r>
            <a:r>
              <a:rPr dirty="0" sz="1200">
                <a:solidFill>
                  <a:srgbClr val="595959"/>
                </a:solidFill>
                <a:latin typeface="FDIMBE+Abel-Regular"/>
                <a:cs typeface="FDIMBE+Abel-Regular"/>
              </a:rPr>
              <a:t> </a:t>
            </a:r>
            <a:r>
              <a:rPr dirty="0" sz="1200">
                <a:solidFill>
                  <a:srgbClr val="595959"/>
                </a:solidFill>
                <a:latin typeface="FDIMBE+Abel-Regular"/>
                <a:cs typeface="FDIMBE+Abel-Regular"/>
              </a:rPr>
              <a:t>were</a:t>
            </a:r>
          </a:p>
          <a:p>
            <a:pPr marL="0" marR="0">
              <a:lnSpc>
                <a:spcPts val="1457"/>
              </a:lnSpc>
              <a:spcBef>
                <a:spcPts val="79"/>
              </a:spcBef>
              <a:spcAft>
                <a:spcPts val="0"/>
              </a:spcAft>
            </a:pPr>
            <a:r>
              <a:rPr dirty="0" sz="1200">
                <a:solidFill>
                  <a:srgbClr val="595959"/>
                </a:solidFill>
                <a:latin typeface="FDIMBE+Abel-Regular"/>
                <a:cs typeface="FDIMBE+Abel-Regular"/>
              </a:rPr>
              <a:t>displaced</a:t>
            </a:r>
            <a:r>
              <a:rPr dirty="0" sz="1200">
                <a:solidFill>
                  <a:srgbClr val="595959"/>
                </a:solidFill>
                <a:latin typeface="FDIMBE+Abel-Regular"/>
                <a:cs typeface="FDIMBE+Abel-Regular"/>
              </a:rPr>
              <a:t> </a:t>
            </a:r>
            <a:r>
              <a:rPr dirty="0" sz="1200">
                <a:solidFill>
                  <a:srgbClr val="595959"/>
                </a:solidFill>
                <a:latin typeface="FDIMBE+Abel-Regular"/>
                <a:cs typeface="FDIMBE+Abel-Regular"/>
              </a:rPr>
              <a:t>by</a:t>
            </a:r>
            <a:r>
              <a:rPr dirty="0" sz="1200">
                <a:solidFill>
                  <a:srgbClr val="595959"/>
                </a:solidFill>
                <a:latin typeface="FDIMBE+Abel-Regular"/>
                <a:cs typeface="FDIMBE+Abel-Regular"/>
              </a:rPr>
              <a:t> </a:t>
            </a:r>
            <a:r>
              <a:rPr dirty="0" sz="1200">
                <a:solidFill>
                  <a:srgbClr val="595959"/>
                </a:solidFill>
                <a:latin typeface="FDIMBE+Abel-Regular"/>
                <a:cs typeface="FDIMBE+Abel-Regular"/>
              </a:rPr>
              <a:t>the</a:t>
            </a:r>
            <a:r>
              <a:rPr dirty="0" sz="1200">
                <a:solidFill>
                  <a:srgbClr val="595959"/>
                </a:solidFill>
                <a:latin typeface="FDIMBE+Abel-Regular"/>
                <a:cs typeface="FDIMBE+Abel-Regular"/>
              </a:rPr>
              <a:t> </a:t>
            </a:r>
            <a:r>
              <a:rPr dirty="0" sz="1200">
                <a:solidFill>
                  <a:srgbClr val="595959"/>
                </a:solidFill>
                <a:latin typeface="FDIMBE+Abel-Regular"/>
                <a:cs typeface="FDIMBE+Abel-Regular"/>
              </a:rPr>
              <a:t>civil</a:t>
            </a:r>
            <a:r>
              <a:rPr dirty="0" sz="1200">
                <a:solidFill>
                  <a:srgbClr val="595959"/>
                </a:solidFill>
                <a:latin typeface="FDIMBE+Abel-Regular"/>
                <a:cs typeface="FDIMBE+Abel-Regular"/>
              </a:rPr>
              <a:t> </a:t>
            </a:r>
            <a:r>
              <a:rPr dirty="0" sz="1200" spc="10">
                <a:solidFill>
                  <a:srgbClr val="595959"/>
                </a:solidFill>
                <a:latin typeface="FDIMBE+Abel-Regular"/>
                <a:cs typeface="FDIMBE+Abel-Regular"/>
              </a:rPr>
              <a:t>war</a:t>
            </a:r>
            <a:r>
              <a:rPr dirty="0" sz="1200">
                <a:solidFill>
                  <a:srgbClr val="595959"/>
                </a:solidFill>
                <a:latin typeface="FDIMBE+Abel-Regular"/>
                <a:cs typeface="FDIMBE+Abel-Regular"/>
              </a:rPr>
              <a:t> </a:t>
            </a:r>
            <a:r>
              <a:rPr dirty="0" sz="1200">
                <a:solidFill>
                  <a:srgbClr val="595959"/>
                </a:solidFill>
                <a:latin typeface="FDIMBE+Abel-Regular"/>
                <a:cs typeface="FDIMBE+Abel-Regular"/>
              </a:rPr>
              <a:t>and</a:t>
            </a:r>
            <a:r>
              <a:rPr dirty="0" sz="1200">
                <a:solidFill>
                  <a:srgbClr val="595959"/>
                </a:solidFill>
                <a:latin typeface="FDIMBE+Abel-Regular"/>
                <a:cs typeface="FDIMBE+Abel-Regular"/>
              </a:rPr>
              <a:t> </a:t>
            </a:r>
            <a:r>
              <a:rPr dirty="0" sz="1200" spc="10">
                <a:solidFill>
                  <a:srgbClr val="595959"/>
                </a:solidFill>
                <a:latin typeface="FDIMBE+Abel-Regular"/>
                <a:cs typeface="FDIMBE+Abel-Regular"/>
              </a:rPr>
              <a:t>more</a:t>
            </a:r>
            <a:r>
              <a:rPr dirty="0" sz="1200">
                <a:solidFill>
                  <a:srgbClr val="595959"/>
                </a:solidFill>
                <a:latin typeface="FDIMBE+Abel-Regular"/>
                <a:cs typeface="FDIMBE+Abel-Regular"/>
              </a:rPr>
              <a:t> </a:t>
            </a:r>
            <a:r>
              <a:rPr dirty="0" sz="1200">
                <a:solidFill>
                  <a:srgbClr val="595959"/>
                </a:solidFill>
                <a:latin typeface="FDIMBE+Abel-Regular"/>
                <a:cs typeface="FDIMBE+Abel-Regular"/>
              </a:rPr>
              <a:t>than</a:t>
            </a:r>
            <a:r>
              <a:rPr dirty="0" sz="1200" spc="10">
                <a:solidFill>
                  <a:srgbClr val="595959"/>
                </a:solidFill>
                <a:latin typeface="TWLRKA+Abel-Regular,Bold"/>
                <a:cs typeface="TWLRKA+Abel-Regular,Bold"/>
              </a:rPr>
              <a:t>70</a:t>
            </a:r>
            <a:r>
              <a:rPr dirty="0" sz="1200" spc="-21">
                <a:solidFill>
                  <a:srgbClr val="595959"/>
                </a:solidFill>
                <a:latin typeface="TWLRKA+Abel-Regular,Bold"/>
                <a:cs typeface="TWLRKA+Abel-Regular,Bold"/>
              </a:rPr>
              <a:t> </a:t>
            </a:r>
            <a:r>
              <a:rPr dirty="0" sz="1200" spc="10">
                <a:solidFill>
                  <a:srgbClr val="595959"/>
                </a:solidFill>
                <a:latin typeface="TWLRKA+Abel-Regular,Bold"/>
                <a:cs typeface="TWLRKA+Abel-Regular,Bold"/>
              </a:rPr>
              <a:t>OOO</a:t>
            </a:r>
            <a:r>
              <a:rPr dirty="0" sz="1200" spc="-34">
                <a:solidFill>
                  <a:srgbClr val="595959"/>
                </a:solidFill>
                <a:latin typeface="TWLRKA+Abel-Regular,Bold"/>
                <a:cs typeface="TWLRKA+Abel-Regular,Bold"/>
              </a:rPr>
              <a:t> </a:t>
            </a:r>
            <a:r>
              <a:rPr dirty="0" sz="1200">
                <a:solidFill>
                  <a:srgbClr val="595959"/>
                </a:solidFill>
                <a:latin typeface="FDIMBE+Abel-Regular"/>
                <a:cs typeface="FDIMBE+Abel-Regular"/>
              </a:rPr>
              <a:t>people</a:t>
            </a:r>
            <a:r>
              <a:rPr dirty="0" sz="1200">
                <a:solidFill>
                  <a:srgbClr val="595959"/>
                </a:solidFill>
                <a:latin typeface="FDIMBE+Abel-Regular"/>
                <a:cs typeface="FDIMBE+Abel-Regular"/>
              </a:rPr>
              <a:t> </a:t>
            </a:r>
            <a:r>
              <a:rPr dirty="0" sz="1200">
                <a:solidFill>
                  <a:srgbClr val="595959"/>
                </a:solidFill>
                <a:latin typeface="FDIMBE+Abel-Regular"/>
                <a:cs typeface="FDIMBE+Abel-Regular"/>
              </a:rPr>
              <a:t>died</a:t>
            </a:r>
            <a:r>
              <a:rPr dirty="0" sz="1200">
                <a:solidFill>
                  <a:srgbClr val="595959"/>
                </a:solidFill>
                <a:latin typeface="FDIMBE+Abel-Regular"/>
                <a:cs typeface="FDIMBE+Abel-Regular"/>
              </a:rPr>
              <a:t> </a:t>
            </a:r>
            <a:r>
              <a:rPr dirty="0" sz="1200">
                <a:solidFill>
                  <a:srgbClr val="595959"/>
                </a:solidFill>
                <a:latin typeface="FDIMBE+Abel-Regular"/>
                <a:cs typeface="FDIMBE+Abel-Regular"/>
              </a:rPr>
              <a:t>from</a:t>
            </a:r>
            <a:r>
              <a:rPr dirty="0" sz="1200" spc="10">
                <a:solidFill>
                  <a:srgbClr val="595959"/>
                </a:solidFill>
                <a:latin typeface="FDIMBE+Abel-Regular"/>
                <a:cs typeface="FDIMBE+Abel-Regular"/>
              </a:rPr>
              <a:t> </a:t>
            </a:r>
            <a:r>
              <a:rPr dirty="0" sz="1200">
                <a:solidFill>
                  <a:srgbClr val="595959"/>
                </a:solidFill>
                <a:latin typeface="FDIMBE+Abel-Regular"/>
                <a:cs typeface="FDIMBE+Abel-Regular"/>
              </a:rPr>
              <a:t>hunger</a:t>
            </a:r>
          </a:p>
          <a:p>
            <a:pPr marL="0" marR="0">
              <a:lnSpc>
                <a:spcPts val="1457"/>
              </a:lnSpc>
              <a:spcBef>
                <a:spcPts val="29"/>
              </a:spcBef>
              <a:spcAft>
                <a:spcPts val="0"/>
              </a:spcAft>
            </a:pPr>
            <a:r>
              <a:rPr dirty="0" sz="1200">
                <a:solidFill>
                  <a:srgbClr val="595959"/>
                </a:solidFill>
                <a:latin typeface="FDIMBE+Abel-Regular"/>
                <a:cs typeface="FDIMBE+Abel-Regular"/>
              </a:rPr>
              <a:t>and</a:t>
            </a:r>
            <a:r>
              <a:rPr dirty="0" sz="1200">
                <a:solidFill>
                  <a:srgbClr val="595959"/>
                </a:solidFill>
                <a:latin typeface="FDIMBE+Abel-Regular"/>
                <a:cs typeface="FDIMBE+Abel-Regular"/>
              </a:rPr>
              <a:t> </a:t>
            </a:r>
            <a:r>
              <a:rPr dirty="0" sz="1200">
                <a:solidFill>
                  <a:srgbClr val="595959"/>
                </a:solidFill>
                <a:latin typeface="FDIMBE+Abel-Regular"/>
                <a:cs typeface="FDIMBE+Abel-Regular"/>
              </a:rPr>
              <a:t>associated</a:t>
            </a:r>
            <a:r>
              <a:rPr dirty="0" sz="1200">
                <a:solidFill>
                  <a:srgbClr val="595959"/>
                </a:solidFill>
                <a:latin typeface="FDIMBE+Abel-Regular"/>
                <a:cs typeface="FDIMBE+Abel-Regular"/>
              </a:rPr>
              <a:t> </a:t>
            </a:r>
            <a:r>
              <a:rPr dirty="0" sz="1200">
                <a:solidFill>
                  <a:srgbClr val="595959"/>
                </a:solidFill>
                <a:latin typeface="FDIMBE+Abel-Regular"/>
                <a:cs typeface="FDIMBE+Abel-Regular"/>
              </a:rPr>
              <a:t>diseases.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07005" y="1917039"/>
            <a:ext cx="245984" cy="2137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83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595959"/>
                </a:solidFill>
                <a:latin typeface="PMOEVQ+FranklinGothic-MediumCond"/>
                <a:cs typeface="PMOEVQ+FranklinGothic-MediumCond"/>
              </a:rPr>
              <a:t>●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13074" y="1919612"/>
            <a:ext cx="4355008" cy="6136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457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595959"/>
                </a:solidFill>
                <a:latin typeface="FDIMBE+Abel-Regular"/>
                <a:cs typeface="FDIMBE+Abel-Regular"/>
              </a:rPr>
              <a:t>the</a:t>
            </a:r>
            <a:r>
              <a:rPr dirty="0" sz="1200">
                <a:solidFill>
                  <a:srgbClr val="595959"/>
                </a:solidFill>
                <a:latin typeface="FDIMBE+Abel-Regular"/>
                <a:cs typeface="FDIMBE+Abel-Regular"/>
              </a:rPr>
              <a:t> </a:t>
            </a:r>
            <a:r>
              <a:rPr dirty="0" sz="1200" spc="10">
                <a:solidFill>
                  <a:srgbClr val="595959"/>
                </a:solidFill>
                <a:latin typeface="FDIMBE+Abel-Regular"/>
                <a:cs typeface="FDIMBE+Abel-Regular"/>
              </a:rPr>
              <a:t>UN</a:t>
            </a:r>
            <a:r>
              <a:rPr dirty="0" sz="1200">
                <a:solidFill>
                  <a:srgbClr val="595959"/>
                </a:solidFill>
                <a:latin typeface="FDIMBE+Abel-Regular"/>
                <a:cs typeface="FDIMBE+Abel-Regular"/>
              </a:rPr>
              <a:t> </a:t>
            </a:r>
            <a:r>
              <a:rPr dirty="0" sz="1200">
                <a:solidFill>
                  <a:srgbClr val="595959"/>
                </a:solidFill>
                <a:latin typeface="FDIMBE+Abel-Regular"/>
                <a:cs typeface="FDIMBE+Abel-Regular"/>
              </a:rPr>
              <a:t>World</a:t>
            </a:r>
            <a:r>
              <a:rPr dirty="0" sz="1200">
                <a:solidFill>
                  <a:srgbClr val="595959"/>
                </a:solidFill>
                <a:latin typeface="FDIMBE+Abel-Regular"/>
                <a:cs typeface="FDIMBE+Abel-Regular"/>
              </a:rPr>
              <a:t> </a:t>
            </a:r>
            <a:r>
              <a:rPr dirty="0" sz="1200">
                <a:solidFill>
                  <a:srgbClr val="595959"/>
                </a:solidFill>
                <a:latin typeface="FDIMBE+Abel-Regular"/>
                <a:cs typeface="FDIMBE+Abel-Regular"/>
              </a:rPr>
              <a:t>Food</a:t>
            </a:r>
            <a:r>
              <a:rPr dirty="0" sz="1200">
                <a:solidFill>
                  <a:srgbClr val="595959"/>
                </a:solidFill>
                <a:latin typeface="FDIMBE+Abel-Regular"/>
                <a:cs typeface="FDIMBE+Abel-Regular"/>
              </a:rPr>
              <a:t> </a:t>
            </a:r>
            <a:r>
              <a:rPr dirty="0" sz="1200" spc="10">
                <a:solidFill>
                  <a:srgbClr val="595959"/>
                </a:solidFill>
                <a:latin typeface="FDIMBE+Abel-Regular"/>
                <a:cs typeface="FDIMBE+Abel-Regular"/>
              </a:rPr>
              <a:t>Programme</a:t>
            </a:r>
            <a:r>
              <a:rPr dirty="0" sz="1200">
                <a:solidFill>
                  <a:srgbClr val="595959"/>
                </a:solidFill>
                <a:latin typeface="FDIMBE+Abel-Regular"/>
                <a:cs typeface="FDIMBE+Abel-Regular"/>
              </a:rPr>
              <a:t> </a:t>
            </a:r>
            <a:r>
              <a:rPr dirty="0" sz="1200">
                <a:solidFill>
                  <a:srgbClr val="595959"/>
                </a:solidFill>
                <a:latin typeface="FDIMBE+Abel-Regular"/>
                <a:cs typeface="FDIMBE+Abel-Regular"/>
              </a:rPr>
              <a:t>stopped</a:t>
            </a:r>
            <a:r>
              <a:rPr dirty="0" sz="1200">
                <a:solidFill>
                  <a:srgbClr val="595959"/>
                </a:solidFill>
                <a:latin typeface="FDIMBE+Abel-Regular"/>
                <a:cs typeface="FDIMBE+Abel-Regular"/>
              </a:rPr>
              <a:t> </a:t>
            </a:r>
            <a:r>
              <a:rPr dirty="0" sz="1200">
                <a:solidFill>
                  <a:srgbClr val="595959"/>
                </a:solidFill>
                <a:latin typeface="FDIMBE+Abel-Regular"/>
                <a:cs typeface="FDIMBE+Abel-Regular"/>
              </a:rPr>
              <a:t>deliveries</a:t>
            </a:r>
            <a:r>
              <a:rPr dirty="0" sz="1200">
                <a:solidFill>
                  <a:srgbClr val="595959"/>
                </a:solidFill>
                <a:latin typeface="FDIMBE+Abel-Regular"/>
                <a:cs typeface="FDIMBE+Abel-Regular"/>
              </a:rPr>
              <a:t> </a:t>
            </a:r>
            <a:r>
              <a:rPr dirty="0" sz="1200">
                <a:solidFill>
                  <a:srgbClr val="595959"/>
                </a:solidFill>
                <a:latin typeface="FDIMBE+Abel-Regular"/>
                <a:cs typeface="FDIMBE+Abel-Regular"/>
              </a:rPr>
              <a:t>of</a:t>
            </a:r>
            <a:r>
              <a:rPr dirty="0" sz="1200">
                <a:solidFill>
                  <a:srgbClr val="595959"/>
                </a:solidFill>
                <a:latin typeface="FDIMBE+Abel-Regular"/>
                <a:cs typeface="FDIMBE+Abel-Regular"/>
              </a:rPr>
              <a:t> </a:t>
            </a:r>
            <a:r>
              <a:rPr dirty="0" sz="1200">
                <a:solidFill>
                  <a:srgbClr val="595959"/>
                </a:solidFill>
                <a:latin typeface="FDIMBE+Abel-Regular"/>
                <a:cs typeface="FDIMBE+Abel-Regular"/>
              </a:rPr>
              <a:t>vital</a:t>
            </a:r>
            <a:r>
              <a:rPr dirty="0" sz="1200">
                <a:solidFill>
                  <a:srgbClr val="595959"/>
                </a:solidFill>
                <a:latin typeface="FDIMBE+Abel-Regular"/>
                <a:cs typeface="FDIMBE+Abel-Regular"/>
              </a:rPr>
              <a:t> </a:t>
            </a:r>
            <a:r>
              <a:rPr dirty="0" sz="1200">
                <a:solidFill>
                  <a:srgbClr val="595959"/>
                </a:solidFill>
                <a:latin typeface="FDIMBE+Abel-Regular"/>
                <a:cs typeface="FDIMBE+Abel-Regular"/>
              </a:rPr>
              <a:t>food</a:t>
            </a:r>
            <a:r>
              <a:rPr dirty="0" sz="1200">
                <a:solidFill>
                  <a:srgbClr val="595959"/>
                </a:solidFill>
                <a:latin typeface="FDIMBE+Abel-Regular"/>
                <a:cs typeface="FDIMBE+Abel-Regular"/>
              </a:rPr>
              <a:t> </a:t>
            </a:r>
            <a:r>
              <a:rPr dirty="0" sz="1200">
                <a:solidFill>
                  <a:srgbClr val="595959"/>
                </a:solidFill>
                <a:latin typeface="FDIMBE+Abel-Regular"/>
                <a:cs typeface="FDIMBE+Abel-Regular"/>
              </a:rPr>
              <a:t>supplies</a:t>
            </a:r>
          </a:p>
          <a:p>
            <a:pPr marL="0" marR="0">
              <a:lnSpc>
                <a:spcPts val="1457"/>
              </a:lnSpc>
              <a:spcBef>
                <a:spcPts val="29"/>
              </a:spcBef>
              <a:spcAft>
                <a:spcPts val="0"/>
              </a:spcAft>
            </a:pPr>
            <a:r>
              <a:rPr dirty="0" sz="1200">
                <a:solidFill>
                  <a:srgbClr val="595959"/>
                </a:solidFill>
                <a:latin typeface="FDIMBE+Abel-Regular"/>
                <a:cs typeface="FDIMBE+Abel-Regular"/>
              </a:rPr>
              <a:t>because</a:t>
            </a:r>
            <a:r>
              <a:rPr dirty="0" sz="1200">
                <a:solidFill>
                  <a:srgbClr val="595959"/>
                </a:solidFill>
                <a:latin typeface="FDIMBE+Abel-Regular"/>
                <a:cs typeface="FDIMBE+Abel-Regular"/>
              </a:rPr>
              <a:t> </a:t>
            </a:r>
            <a:r>
              <a:rPr dirty="0" sz="1200">
                <a:solidFill>
                  <a:srgbClr val="595959"/>
                </a:solidFill>
                <a:latin typeface="FDIMBE+Abel-Regular"/>
                <a:cs typeface="FDIMBE+Abel-Regular"/>
              </a:rPr>
              <a:t>the</a:t>
            </a:r>
            <a:r>
              <a:rPr dirty="0" sz="1200">
                <a:solidFill>
                  <a:srgbClr val="595959"/>
                </a:solidFill>
                <a:latin typeface="FDIMBE+Abel-Regular"/>
                <a:cs typeface="FDIMBE+Abel-Regular"/>
              </a:rPr>
              <a:t> </a:t>
            </a:r>
            <a:r>
              <a:rPr dirty="0" sz="1200">
                <a:solidFill>
                  <a:srgbClr val="595959"/>
                </a:solidFill>
                <a:latin typeface="FDIMBE+Abel-Regular"/>
                <a:cs typeface="FDIMBE+Abel-Regular"/>
              </a:rPr>
              <a:t>situation</a:t>
            </a:r>
            <a:r>
              <a:rPr dirty="0" sz="1200">
                <a:solidFill>
                  <a:srgbClr val="595959"/>
                </a:solidFill>
                <a:latin typeface="FDIMBE+Abel-Regular"/>
                <a:cs typeface="FDIMBE+Abel-Regular"/>
              </a:rPr>
              <a:t> </a:t>
            </a:r>
            <a:r>
              <a:rPr dirty="0" sz="1200" spc="10">
                <a:solidFill>
                  <a:srgbClr val="595959"/>
                </a:solidFill>
                <a:latin typeface="FDIMBE+Abel-Regular"/>
                <a:cs typeface="FDIMBE+Abel-Regular"/>
              </a:rPr>
              <a:t>was</a:t>
            </a:r>
            <a:r>
              <a:rPr dirty="0" sz="1200">
                <a:solidFill>
                  <a:srgbClr val="595959"/>
                </a:solidFill>
                <a:latin typeface="FDIMBE+Abel-Regular"/>
                <a:cs typeface="FDIMBE+Abel-Regular"/>
              </a:rPr>
              <a:t> </a:t>
            </a:r>
            <a:r>
              <a:rPr dirty="0" sz="1200">
                <a:solidFill>
                  <a:srgbClr val="595959"/>
                </a:solidFill>
                <a:latin typeface="FDIMBE+Abel-Regular"/>
                <a:cs typeface="FDIMBE+Abel-Regular"/>
              </a:rPr>
              <a:t>considered</a:t>
            </a:r>
            <a:r>
              <a:rPr dirty="0" sz="1200" spc="-95">
                <a:solidFill>
                  <a:srgbClr val="595959"/>
                </a:solidFill>
                <a:latin typeface="FDIMBE+Abel-Regular"/>
                <a:cs typeface="FDIMBE+Abel-Regular"/>
              </a:rPr>
              <a:t> </a:t>
            </a:r>
            <a:r>
              <a:rPr dirty="0" sz="1200">
                <a:solidFill>
                  <a:srgbClr val="595959"/>
                </a:solidFill>
                <a:latin typeface="TWLRKA+Abel-Regular,Bold"/>
                <a:cs typeface="TWLRKA+Abel-Regular,Bold"/>
              </a:rPr>
              <a:t>too</a:t>
            </a:r>
            <a:r>
              <a:rPr dirty="0" sz="1200" spc="-19">
                <a:solidFill>
                  <a:srgbClr val="595959"/>
                </a:solidFill>
                <a:latin typeface="TWLRKA+Abel-Regular,Bold"/>
                <a:cs typeface="TWLRKA+Abel-Regular,Bold"/>
              </a:rPr>
              <a:t> </a:t>
            </a:r>
            <a:r>
              <a:rPr dirty="0" sz="1200">
                <a:solidFill>
                  <a:srgbClr val="595959"/>
                </a:solidFill>
                <a:latin typeface="TWLRKA+Abel-Regular,Bold"/>
                <a:cs typeface="TWLRKA+Abel-Regular,Bold"/>
              </a:rPr>
              <a:t>dangerous</a:t>
            </a:r>
            <a:r>
              <a:rPr dirty="0" sz="1200" spc="-55">
                <a:solidFill>
                  <a:srgbClr val="595959"/>
                </a:solidFill>
                <a:latin typeface="TWLRKA+Abel-Regular,Bold"/>
                <a:cs typeface="TWLRKA+Abel-Regular,Bold"/>
              </a:rPr>
              <a:t> </a:t>
            </a:r>
            <a:r>
              <a:rPr dirty="0" sz="1200">
                <a:solidFill>
                  <a:srgbClr val="595959"/>
                </a:solidFill>
                <a:latin typeface="FDIMBE+Abel-Regular"/>
                <a:cs typeface="FDIMBE+Abel-Regular"/>
              </a:rPr>
              <a:t>for</a:t>
            </a:r>
            <a:r>
              <a:rPr dirty="0" sz="1200">
                <a:solidFill>
                  <a:srgbClr val="595959"/>
                </a:solidFill>
                <a:latin typeface="FDIMBE+Abel-Regular"/>
                <a:cs typeface="FDIMBE+Abel-Regular"/>
              </a:rPr>
              <a:t> </a:t>
            </a:r>
            <a:r>
              <a:rPr dirty="0" sz="1200">
                <a:solidFill>
                  <a:srgbClr val="595959"/>
                </a:solidFill>
                <a:latin typeface="FDIMBE+Abel-Regular"/>
                <a:cs typeface="FDIMBE+Abel-Regular"/>
              </a:rPr>
              <a:t>the</a:t>
            </a:r>
            <a:r>
              <a:rPr dirty="0" sz="1200">
                <a:solidFill>
                  <a:srgbClr val="595959"/>
                </a:solidFill>
                <a:latin typeface="FDIMBE+Abel-Regular"/>
                <a:cs typeface="FDIMBE+Abel-Regular"/>
              </a:rPr>
              <a:t> </a:t>
            </a:r>
            <a:r>
              <a:rPr dirty="0" sz="1200">
                <a:solidFill>
                  <a:srgbClr val="595959"/>
                </a:solidFill>
                <a:latin typeface="FDIMBE+Abel-Regular"/>
                <a:cs typeface="FDIMBE+Abel-Regular"/>
              </a:rPr>
              <a:t>drivers</a:t>
            </a:r>
            <a:r>
              <a:rPr dirty="0" sz="1200">
                <a:solidFill>
                  <a:srgbClr val="595959"/>
                </a:solidFill>
                <a:latin typeface="FDIMBE+Abel-Regular"/>
                <a:cs typeface="FDIMBE+Abel-Regular"/>
              </a:rPr>
              <a:t> </a:t>
            </a:r>
            <a:r>
              <a:rPr dirty="0" sz="1200">
                <a:solidFill>
                  <a:srgbClr val="595959"/>
                </a:solidFill>
                <a:latin typeface="FDIMBE+Abel-Regular"/>
                <a:cs typeface="FDIMBE+Abel-Regular"/>
              </a:rPr>
              <a:t>and</a:t>
            </a:r>
          </a:p>
          <a:p>
            <a:pPr marL="0" marR="0">
              <a:lnSpc>
                <a:spcPts val="1457"/>
              </a:lnSpc>
              <a:spcBef>
                <a:spcPts val="29"/>
              </a:spcBef>
              <a:spcAft>
                <a:spcPts val="0"/>
              </a:spcAft>
            </a:pPr>
            <a:r>
              <a:rPr dirty="0" sz="1200">
                <a:solidFill>
                  <a:srgbClr val="595959"/>
                </a:solidFill>
                <a:latin typeface="FDIMBE+Abel-Regular"/>
                <a:cs typeface="FDIMBE+Abel-Regular"/>
              </a:rPr>
              <a:t>aid</a:t>
            </a:r>
            <a:r>
              <a:rPr dirty="0" sz="1200">
                <a:solidFill>
                  <a:srgbClr val="595959"/>
                </a:solidFill>
                <a:latin typeface="FDIMBE+Abel-Regular"/>
                <a:cs typeface="FDIMBE+Abel-Regular"/>
              </a:rPr>
              <a:t> </a:t>
            </a:r>
            <a:r>
              <a:rPr dirty="0" sz="1200">
                <a:solidFill>
                  <a:srgbClr val="595959"/>
                </a:solidFill>
                <a:latin typeface="FDIMBE+Abel-Regular"/>
                <a:cs typeface="FDIMBE+Abel-Regular"/>
              </a:rPr>
              <a:t>workers.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3125" y="329155"/>
            <a:ext cx="1475885" cy="3928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b="1">
                <a:solidFill>
                  <a:srgbClr val="f1c232"/>
                </a:solidFill>
                <a:latin typeface="JERPUS+Arial-BoldMT"/>
                <a:cs typeface="JERPUS+Arial-BoldMT"/>
              </a:rPr>
              <a:t>Reasons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3299" y="995680"/>
            <a:ext cx="259791" cy="6802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PMOEVQ+FranklinGothic-MediumCond"/>
                <a:cs typeface="PMOEVQ+FranklinGothic-MediumCond"/>
              </a:rPr>
              <a:t>●</a:t>
            </a:r>
          </a:p>
          <a:p>
            <a:pPr marL="0" marR="0">
              <a:lnSpc>
                <a:spcPts val="1672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-</a:t>
            </a:r>
          </a:p>
          <a:p>
            <a:pPr marL="0" marR="0">
              <a:lnSpc>
                <a:spcPts val="1672"/>
              </a:lnSpc>
              <a:spcBef>
                <a:spcPts val="7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-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50799" y="998632"/>
            <a:ext cx="3133723" cy="2505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7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South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Sudan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is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currently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in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a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war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torn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state: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50799" y="1211992"/>
            <a:ext cx="5120147" cy="6772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7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1955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conflict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between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both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Christian’s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and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Muslim’s</a:t>
            </a:r>
          </a:p>
          <a:p>
            <a:pPr marL="0" marR="0">
              <a:lnSpc>
                <a:spcPts val="1672"/>
              </a:lnSpc>
              <a:spcBef>
                <a:spcPts val="7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2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civil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wars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6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years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and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at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the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end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of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2005,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peace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agreement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established</a:t>
            </a:r>
          </a:p>
          <a:p>
            <a:pPr marL="0" marR="0">
              <a:lnSpc>
                <a:spcPts val="167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2018=new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peace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agreement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33299" y="1638712"/>
            <a:ext cx="203448" cy="2505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7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-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33299" y="1849120"/>
            <a:ext cx="259791" cy="10931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PMOEVQ+FranklinGothic-MediumCond"/>
                <a:cs typeface="PMOEVQ+FranklinGothic-MediumCond"/>
              </a:rPr>
              <a:t>●</a:t>
            </a:r>
          </a:p>
          <a:p>
            <a:pPr marL="0" marR="0">
              <a:lnSpc>
                <a:spcPts val="1587"/>
              </a:lnSpc>
              <a:spcBef>
                <a:spcPts val="92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PMOEVQ+FranklinGothic-MediumCond"/>
                <a:cs typeface="PMOEVQ+FranklinGothic-MediumCond"/>
              </a:rPr>
              <a:t>●</a:t>
            </a:r>
          </a:p>
          <a:p>
            <a:pPr marL="0" marR="0">
              <a:lnSpc>
                <a:spcPts val="1672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-</a:t>
            </a:r>
          </a:p>
          <a:p>
            <a:pPr marL="0" marR="0">
              <a:lnSpc>
                <a:spcPts val="167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-</a:t>
            </a:r>
          </a:p>
          <a:p>
            <a:pPr marL="0" marR="0">
              <a:lnSpc>
                <a:spcPts val="15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PMOEVQ+FranklinGothic-MediumCond"/>
                <a:cs typeface="PMOEVQ+FranklinGothic-MediumCond"/>
              </a:rPr>
              <a:t>●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50799" y="1852072"/>
            <a:ext cx="5937136" cy="11039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7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South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Sudan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is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landlocked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+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experiences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periods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of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high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precipitation</a:t>
            </a:r>
          </a:p>
          <a:p>
            <a:pPr marL="0" marR="0">
              <a:lnSpc>
                <a:spcPts val="1672"/>
              </a:lnSpc>
              <a:spcBef>
                <a:spcPts val="7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Food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insecurity</a:t>
            </a:r>
          </a:p>
          <a:p>
            <a:pPr marL="0" marR="0">
              <a:lnSpc>
                <a:spcPts val="167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WLRKA+Abel-Regular,Bold"/>
                <a:cs typeface="TWLRKA+Abel-Regular,Bold"/>
              </a:rPr>
              <a:t>60%</a:t>
            </a:r>
            <a:r>
              <a:rPr dirty="0" sz="1400" spc="-13">
                <a:solidFill>
                  <a:srgbClr val="000000"/>
                </a:solidFill>
                <a:latin typeface="TWLRKA+Abel-Regular,Bold"/>
                <a:cs typeface="TWLRKA+Abel-Regular,Bold"/>
              </a:rPr>
              <a:t> 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could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face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food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insecurity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from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May/June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2020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in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presence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of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a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food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assistant</a:t>
            </a:r>
          </a:p>
          <a:p>
            <a:pPr marL="0" marR="0">
              <a:lnSpc>
                <a:spcPts val="1672"/>
              </a:lnSpc>
              <a:spcBef>
                <a:spcPts val="7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2019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flooding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increases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weed,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pests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+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diseases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in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crop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field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+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limits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forage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available</a:t>
            </a:r>
          </a:p>
          <a:p>
            <a:pPr marL="0" marR="0">
              <a:lnSpc>
                <a:spcPts val="1672"/>
              </a:lnSpc>
              <a:spcBef>
                <a:spcPts val="7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South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Sudan’s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economy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33299" y="2918872"/>
            <a:ext cx="203448" cy="6772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7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-</a:t>
            </a:r>
          </a:p>
          <a:p>
            <a:pPr marL="0" marR="0">
              <a:lnSpc>
                <a:spcPts val="1672"/>
              </a:lnSpc>
              <a:spcBef>
                <a:spcPts val="7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-</a:t>
            </a:r>
          </a:p>
          <a:p>
            <a:pPr marL="0" marR="0">
              <a:lnSpc>
                <a:spcPts val="167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-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50799" y="2918872"/>
            <a:ext cx="5423473" cy="6772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7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WLRKA+Abel-Regular,Bold"/>
                <a:cs typeface="TWLRKA+Abel-Regular,Bold"/>
              </a:rPr>
              <a:t>75%</a:t>
            </a:r>
            <a:r>
              <a:rPr dirty="0" sz="1400" spc="-13">
                <a:solidFill>
                  <a:srgbClr val="000000"/>
                </a:solidFill>
                <a:latin typeface="TWLRKA+Abel-Regular,Bold"/>
                <a:cs typeface="TWLRKA+Abel-Regular,Bold"/>
              </a:rPr>
              <a:t> 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of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labor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force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take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part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in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agricultural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production</a:t>
            </a:r>
          </a:p>
          <a:p>
            <a:pPr marL="0" marR="0">
              <a:lnSpc>
                <a:spcPts val="1672"/>
              </a:lnSpc>
              <a:spcBef>
                <a:spcPts val="7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Main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crop: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sorghum,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maize,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millet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(48%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population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relies)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+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majority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is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rainfed</a:t>
            </a:r>
          </a:p>
          <a:p>
            <a:pPr marL="0" marR="0">
              <a:lnSpc>
                <a:spcPts val="167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WLRKA+Abel-Regular,Bold"/>
                <a:cs typeface="TWLRKA+Abel-Regular,Bold"/>
              </a:rPr>
              <a:t>37%</a:t>
            </a:r>
            <a:r>
              <a:rPr dirty="0" sz="1400" spc="-30">
                <a:solidFill>
                  <a:srgbClr val="000000"/>
                </a:solidFill>
                <a:latin typeface="TWLRKA+Abel-Regular,Bold"/>
                <a:cs typeface="TWLRKA+Abel-Regular,Bold"/>
              </a:rPr>
              <a:t> </a:t>
            </a:r>
            <a:r>
              <a:rPr dirty="0" sz="1400">
                <a:solidFill>
                  <a:srgbClr val="000000"/>
                </a:solidFill>
                <a:latin typeface="TWLRKA+Abel-Regular,Bold"/>
                <a:cs typeface="TWLRKA+Abel-Regular,Bold"/>
              </a:rPr>
              <a:t>of</a:t>
            </a:r>
            <a:r>
              <a:rPr dirty="0" sz="1400" spc="-29">
                <a:solidFill>
                  <a:srgbClr val="000000"/>
                </a:solidFill>
                <a:latin typeface="TWLRKA+Abel-Regular,Bold"/>
                <a:cs typeface="TWLRKA+Abel-Regular,Bold"/>
              </a:rPr>
              <a:t> </a:t>
            </a:r>
            <a:r>
              <a:rPr dirty="0" sz="1400">
                <a:solidFill>
                  <a:srgbClr val="000000"/>
                </a:solidFill>
                <a:latin typeface="TWLRKA+Abel-Regular,Bold"/>
                <a:cs typeface="TWLRKA+Abel-Regular,Bold"/>
              </a:rPr>
              <a:t>GDP</a:t>
            </a:r>
            <a:r>
              <a:rPr dirty="0" sz="1400" spc="-29">
                <a:solidFill>
                  <a:srgbClr val="000000"/>
                </a:solidFill>
                <a:latin typeface="TWLRKA+Abel-Regular,Bold"/>
                <a:cs typeface="TWLRKA+Abel-Regular,Bold"/>
              </a:rPr>
              <a:t> </a:t>
            </a:r>
            <a:r>
              <a:rPr dirty="0" sz="1400">
                <a:solidFill>
                  <a:srgbClr val="000000"/>
                </a:solidFill>
                <a:latin typeface="TWLRKA+Abel-Regular,Bold"/>
                <a:cs typeface="TWLRKA+Abel-Regular,Bold"/>
              </a:rPr>
              <a:t>on</a:t>
            </a:r>
            <a:r>
              <a:rPr dirty="0" sz="1400" spc="-29">
                <a:solidFill>
                  <a:srgbClr val="000000"/>
                </a:solidFill>
                <a:latin typeface="TWLRKA+Abel-Regular,Bold"/>
                <a:cs typeface="TWLRKA+Abel-Regular,Bold"/>
              </a:rPr>
              <a:t> </a:t>
            </a:r>
            <a:r>
              <a:rPr dirty="0" sz="1400">
                <a:solidFill>
                  <a:srgbClr val="000000"/>
                </a:solidFill>
                <a:latin typeface="TWLRKA+Abel-Regular,Bold"/>
                <a:cs typeface="TWLRKA+Abel-Regular,Bold"/>
              </a:rPr>
              <a:t>agriculture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33299" y="3558952"/>
            <a:ext cx="203448" cy="2505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7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-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50799" y="3558952"/>
            <a:ext cx="1320060" cy="2505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7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TWLRKA+Abel-Regular,Bold"/>
                <a:cs typeface="TWLRKA+Abel-Regular,Bold"/>
              </a:rPr>
              <a:t>80%</a:t>
            </a:r>
            <a:r>
              <a:rPr dirty="0" sz="1400" spc="-13">
                <a:solidFill>
                  <a:srgbClr val="000000"/>
                </a:solidFill>
                <a:latin typeface="TWLRKA+Abel-Regular,Bold"/>
                <a:cs typeface="TWLRKA+Abel-Regular,Bold"/>
              </a:rPr>
              <a:t> 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live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in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farms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33299" y="3769360"/>
            <a:ext cx="259791" cy="2396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87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PMOEVQ+FranklinGothic-MediumCond"/>
                <a:cs typeface="PMOEVQ+FranklinGothic-MediumCond"/>
              </a:rPr>
              <a:t>●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50799" y="3772312"/>
            <a:ext cx="1961836" cy="25053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72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High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population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growth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 </a:t>
            </a:r>
            <a:r>
              <a:rPr dirty="0" sz="1400">
                <a:solidFill>
                  <a:srgbClr val="000000"/>
                </a:solidFill>
                <a:latin typeface="FDIMBE+Abel-Regular"/>
                <a:cs typeface="FDIMBE+Abel-Regular"/>
              </a:rPr>
              <a:t>3%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3125" y="557755"/>
            <a:ext cx="4862194" cy="3928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highlight>
                  <a:srgbClr val="d9ead3"/>
                </a:highlight>
                <a:latin typeface="FNFKBC+ArialMT"/>
                <a:cs typeface="FNFKBC+ArialMT"/>
              </a:rPr>
              <a:t>China-</a:t>
            </a:r>
            <a:r>
              <a:rPr dirty="0" sz="2500">
                <a:solidFill>
                  <a:srgbClr val="000000"/>
                </a:solidFill>
                <a:highlight>
                  <a:srgbClr val="d9ead3"/>
                </a:highlight>
                <a:latin typeface="FNFKBC+ArialMT"/>
                <a:cs typeface="FNFKBC+ArialMT"/>
              </a:rPr>
              <a:t> </a:t>
            </a:r>
            <a:r>
              <a:rPr dirty="0" sz="2500">
                <a:solidFill>
                  <a:srgbClr val="000000"/>
                </a:solidFill>
                <a:highlight>
                  <a:srgbClr val="d9ead3"/>
                </a:highlight>
                <a:latin typeface="FNFKBC+ArialMT"/>
                <a:cs typeface="FNFKBC+ArialMT"/>
              </a:rPr>
              <a:t>Population</a:t>
            </a:r>
            <a:r>
              <a:rPr dirty="0" sz="2500">
                <a:solidFill>
                  <a:srgbClr val="000000"/>
                </a:solidFill>
                <a:highlight>
                  <a:srgbClr val="d9ead3"/>
                </a:highlight>
                <a:latin typeface="FNFKBC+ArialMT"/>
                <a:cs typeface="FNFKBC+ArialMT"/>
              </a:rPr>
              <a:t> </a:t>
            </a:r>
            <a:r>
              <a:rPr dirty="0" sz="2500">
                <a:solidFill>
                  <a:srgbClr val="000000"/>
                </a:solidFill>
                <a:highlight>
                  <a:srgbClr val="d9ead3"/>
                </a:highlight>
                <a:latin typeface="FNFKBC+ArialMT"/>
                <a:cs typeface="FNFKBC+ArialMT"/>
              </a:rPr>
              <a:t>increase</a:t>
            </a:r>
            <a:r>
              <a:rPr dirty="0" sz="2500">
                <a:solidFill>
                  <a:srgbClr val="000000"/>
                </a:solidFill>
                <a:highlight>
                  <a:srgbClr val="d9ead3"/>
                </a:highlight>
                <a:latin typeface="FNFKBC+ArialMT"/>
                <a:cs typeface="FNFKBC+ArialMT"/>
              </a:rPr>
              <a:t> </a:t>
            </a:r>
            <a:r>
              <a:rPr dirty="0" sz="2500">
                <a:solidFill>
                  <a:srgbClr val="000000"/>
                </a:solidFill>
                <a:highlight>
                  <a:srgbClr val="d9ead3"/>
                </a:highlight>
                <a:latin typeface="FNFKBC+ArialMT"/>
                <a:cs typeface="FNFKBC+ArialMT"/>
              </a:rPr>
              <a:t>policy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284375" y="269437"/>
            <a:ext cx="4630696" cy="72956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The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census,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released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this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month,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showed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that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around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12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million</a:t>
            </a:r>
          </a:p>
          <a:p>
            <a:pPr marL="0" marR="0">
              <a:lnSpc>
                <a:spcPts val="1340"/>
              </a:lnSpc>
              <a:spcBef>
                <a:spcPts val="77"/>
              </a:spcBef>
              <a:spcAft>
                <a:spcPts val="0"/>
              </a:spcAft>
            </a:pP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babies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were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born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last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year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-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a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significant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decrease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from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the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18</a:t>
            </a:r>
          </a:p>
          <a:p>
            <a:pPr marL="0" marR="0">
              <a:lnSpc>
                <a:spcPts val="1340"/>
              </a:lnSpc>
              <a:spcBef>
                <a:spcPts val="77"/>
              </a:spcBef>
              <a:spcAft>
                <a:spcPts val="0"/>
              </a:spcAft>
            </a:pP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million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in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2016,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and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the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lowest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number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of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births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recorded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since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the</a:t>
            </a:r>
          </a:p>
          <a:p>
            <a:pPr marL="0" marR="0">
              <a:lnSpc>
                <a:spcPts val="1340"/>
              </a:lnSpc>
              <a:spcBef>
                <a:spcPts val="27"/>
              </a:spcBef>
              <a:spcAft>
                <a:spcPts val="0"/>
              </a:spcAft>
            </a:pP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1960s.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84375" y="964381"/>
            <a:ext cx="2827958" cy="2083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The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census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was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conducted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in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late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2020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436775" y="1311853"/>
            <a:ext cx="244450" cy="2083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●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741575" y="1311853"/>
            <a:ext cx="4075047" cy="55583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The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government's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move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in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2016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to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allow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couples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to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have</a:t>
            </a:r>
          </a:p>
          <a:p>
            <a:pPr marL="0" marR="0">
              <a:lnSpc>
                <a:spcPts val="1340"/>
              </a:lnSpc>
              <a:spcBef>
                <a:spcPts val="77"/>
              </a:spcBef>
              <a:spcAft>
                <a:spcPts val="0"/>
              </a:spcAft>
            </a:pP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two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children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failed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to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reverse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the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country's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falling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birth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rate</a:t>
            </a:r>
          </a:p>
          <a:p>
            <a:pPr marL="0" marR="0">
              <a:lnSpc>
                <a:spcPts val="1340"/>
              </a:lnSpc>
              <a:spcBef>
                <a:spcPts val="77"/>
              </a:spcBef>
              <a:spcAft>
                <a:spcPts val="0"/>
              </a:spcAft>
            </a:pP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despite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a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two-year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increase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immediately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afterwards.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425" y="3127947"/>
            <a:ext cx="5528309" cy="62898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As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much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as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women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living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in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expensive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cities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such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as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Beijing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and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Shanghai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may</a:t>
            </a:r>
          </a:p>
          <a:p>
            <a:pPr marL="0" marR="0">
              <a:lnSpc>
                <a:spcPts val="1340"/>
              </a:lnSpc>
              <a:spcBef>
                <a:spcPts val="365"/>
              </a:spcBef>
              <a:spcAft>
                <a:spcPts val="0"/>
              </a:spcAft>
            </a:pP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wish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to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delay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or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avoid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childbirth,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those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in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the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countryside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are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likely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to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still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follow</a:t>
            </a:r>
          </a:p>
          <a:p>
            <a:pPr marL="0" marR="0">
              <a:lnSpc>
                <a:spcPts val="1340"/>
              </a:lnSpc>
              <a:spcBef>
                <a:spcPts val="365"/>
              </a:spcBef>
              <a:spcAft>
                <a:spcPts val="0"/>
              </a:spcAft>
            </a:pP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tradition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and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want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large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families,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they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say.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1425" y="3758882"/>
            <a:ext cx="5547688" cy="839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"If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we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free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up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policy,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people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in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the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countryside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could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be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more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willing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to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give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birth</a:t>
            </a:r>
          </a:p>
          <a:p>
            <a:pPr marL="0" marR="0">
              <a:lnSpc>
                <a:spcPts val="1340"/>
              </a:lnSpc>
              <a:spcBef>
                <a:spcPts val="365"/>
              </a:spcBef>
              <a:spcAft>
                <a:spcPts val="0"/>
              </a:spcAft>
            </a:pP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than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those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in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the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cities,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and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there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could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be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other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problems,"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a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policy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insider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had</a:t>
            </a:r>
          </a:p>
          <a:p>
            <a:pPr marL="0" marR="0">
              <a:lnSpc>
                <a:spcPts val="1340"/>
              </a:lnSpc>
              <a:spcBef>
                <a:spcPts val="365"/>
              </a:spcBef>
              <a:spcAft>
                <a:spcPts val="0"/>
              </a:spcAft>
            </a:pP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earlier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told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Reuters,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noting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that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it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could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lead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to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poverty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and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employment</a:t>
            </a:r>
          </a:p>
          <a:p>
            <a:pPr marL="0" marR="0">
              <a:lnSpc>
                <a:spcPts val="1340"/>
              </a:lnSpc>
              <a:spcBef>
                <a:spcPts val="315"/>
              </a:spcBef>
              <a:spcAft>
                <a:spcPts val="0"/>
              </a:spcAft>
            </a:pP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pressures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among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rural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 </a:t>
            </a:r>
            <a:r>
              <a:rPr dirty="0" sz="1200">
                <a:solidFill>
                  <a:srgbClr val="3f3f42"/>
                </a:solidFill>
                <a:latin typeface="FNFKBC+ArialMT"/>
                <a:cs typeface="FNFKBC+ArialMT"/>
              </a:rPr>
              <a:t>families.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39124" y="434205"/>
            <a:ext cx="3856720" cy="3928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highlight>
                  <a:srgbClr val="a4c2f4"/>
                </a:highlight>
                <a:latin typeface="FNFKBC+ArialMT"/>
                <a:cs typeface="FNFKBC+ArialMT"/>
              </a:rPr>
              <a:t>China</a:t>
            </a:r>
            <a:r>
              <a:rPr dirty="0" sz="2500">
                <a:solidFill>
                  <a:srgbClr val="000000"/>
                </a:solidFill>
                <a:highlight>
                  <a:srgbClr val="a4c2f4"/>
                </a:highlight>
                <a:latin typeface="FNFKBC+ArialMT"/>
                <a:cs typeface="FNFKBC+ArialMT"/>
              </a:rPr>
              <a:t> </a:t>
            </a:r>
            <a:r>
              <a:rPr dirty="0" sz="2500">
                <a:solidFill>
                  <a:srgbClr val="000000"/>
                </a:solidFill>
                <a:highlight>
                  <a:srgbClr val="a4c2f4"/>
                </a:highlight>
                <a:latin typeface="FNFKBC+ArialMT"/>
                <a:cs typeface="FNFKBC+ArialMT"/>
              </a:rPr>
              <a:t>-</a:t>
            </a:r>
            <a:r>
              <a:rPr dirty="0" sz="2500">
                <a:solidFill>
                  <a:srgbClr val="000000"/>
                </a:solidFill>
                <a:highlight>
                  <a:srgbClr val="a4c2f4"/>
                </a:highlight>
                <a:latin typeface="FNFKBC+ArialMT"/>
                <a:cs typeface="FNFKBC+ArialMT"/>
              </a:rPr>
              <a:t> </a:t>
            </a:r>
            <a:r>
              <a:rPr dirty="0" sz="2500">
                <a:solidFill>
                  <a:srgbClr val="000000"/>
                </a:solidFill>
                <a:highlight>
                  <a:srgbClr val="a4c2f4"/>
                </a:highlight>
                <a:latin typeface="FNFKBC+ArialMT"/>
                <a:cs typeface="FNFKBC+ArialMT"/>
              </a:rPr>
              <a:t>Population</a:t>
            </a:r>
            <a:r>
              <a:rPr dirty="0" sz="2500">
                <a:solidFill>
                  <a:srgbClr val="000000"/>
                </a:solidFill>
                <a:highlight>
                  <a:srgbClr val="a4c2f4"/>
                </a:highlight>
                <a:latin typeface="FNFKBC+ArialMT"/>
                <a:cs typeface="FNFKBC+ArialMT"/>
              </a:rPr>
              <a:t> </a:t>
            </a:r>
            <a:r>
              <a:rPr dirty="0" sz="2500">
                <a:solidFill>
                  <a:srgbClr val="000000"/>
                </a:solidFill>
                <a:highlight>
                  <a:srgbClr val="a4c2f4"/>
                </a:highlight>
                <a:latin typeface="FNFKBC+ArialMT"/>
                <a:cs typeface="FNFKBC+ArialMT"/>
              </a:rPr>
              <a:t>decline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5324" y="1329706"/>
            <a:ext cx="3972471" cy="30104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Since</a:t>
            </a:r>
            <a:r>
              <a:rPr dirty="0" sz="1400" spc="471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1979,</a:t>
            </a:r>
            <a:r>
              <a:rPr dirty="0" sz="1400" spc="455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China</a:t>
            </a:r>
            <a:r>
              <a:rPr dirty="0" sz="1400" spc="463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had</a:t>
            </a:r>
            <a:r>
              <a:rPr dirty="0" sz="1400" spc="461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been</a:t>
            </a:r>
            <a:r>
              <a:rPr dirty="0" sz="1400" spc="457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managing</a:t>
            </a:r>
            <a:r>
              <a:rPr dirty="0" sz="1400" spc="448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their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population</a:t>
            </a:r>
            <a:r>
              <a:rPr dirty="0" sz="1400" spc="836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by</a:t>
            </a:r>
            <a:r>
              <a:rPr dirty="0" sz="1400" spc="855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“One</a:t>
            </a:r>
            <a:r>
              <a:rPr dirty="0" sz="1400" spc="847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Child</a:t>
            </a:r>
            <a:r>
              <a:rPr dirty="0" sz="1400" spc="856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Policy”,</a:t>
            </a:r>
            <a:r>
              <a:rPr dirty="0" sz="1400" spc="857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“Family-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planning</a:t>
            </a:r>
            <a:r>
              <a:rPr dirty="0" sz="1400" spc="271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programme”</a:t>
            </a:r>
            <a:r>
              <a:rPr dirty="0" sz="1400" spc="252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was</a:t>
            </a:r>
            <a:r>
              <a:rPr dirty="0" sz="1400" spc="286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introduced</a:t>
            </a:r>
            <a:r>
              <a:rPr dirty="0" sz="1400" spc="265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by</a:t>
            </a:r>
            <a:r>
              <a:rPr dirty="0" sz="1400" spc="284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Deng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Xiaoping</a:t>
            </a:r>
            <a:r>
              <a:rPr dirty="0" sz="1400" spc="551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and</a:t>
            </a:r>
            <a:r>
              <a:rPr dirty="0" sz="1400" spc="550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was</a:t>
            </a:r>
            <a:r>
              <a:rPr dirty="0" sz="1400" spc="559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strictly</a:t>
            </a:r>
            <a:r>
              <a:rPr dirty="0" sz="1400" spc="559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enforced</a:t>
            </a:r>
            <a:r>
              <a:rPr dirty="0" sz="1400" spc="540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after</a:t>
            </a:r>
            <a:r>
              <a:rPr dirty="0" sz="1400" spc="550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the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population</a:t>
            </a:r>
            <a:r>
              <a:rPr dirty="0" sz="1400" spc="105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had</a:t>
            </a:r>
            <a:r>
              <a:rPr dirty="0" sz="1400" spc="116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increased</a:t>
            </a:r>
            <a:r>
              <a:rPr dirty="0" sz="1400" spc="108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to</a:t>
            </a:r>
            <a:r>
              <a:rPr dirty="0" sz="1400" spc="124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969</a:t>
            </a:r>
            <a:r>
              <a:rPr dirty="0" sz="1400" spc="116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million</a:t>
            </a:r>
            <a:r>
              <a:rPr dirty="0" sz="1400" spc="123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in</a:t>
            </a:r>
            <a:r>
              <a:rPr dirty="0" sz="1400" spc="125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1979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from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around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540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million</a:t>
            </a:r>
            <a:r>
              <a:rPr dirty="0" sz="1400" spc="10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in</a:t>
            </a:r>
            <a:r>
              <a:rPr dirty="0" sz="1400" spc="11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1949,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which</a:t>
            </a:r>
            <a:r>
              <a:rPr dirty="0" sz="1400" spc="10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caused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a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suffering</a:t>
            </a:r>
            <a:r>
              <a:rPr dirty="0" sz="1400" spc="461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from</a:t>
            </a:r>
            <a:r>
              <a:rPr dirty="0" sz="1400" spc="492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poor.</a:t>
            </a:r>
            <a:r>
              <a:rPr dirty="0" sz="1400" spc="409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After</a:t>
            </a:r>
            <a:r>
              <a:rPr dirty="0" sz="1400" spc="501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using</a:t>
            </a:r>
            <a:r>
              <a:rPr dirty="0" sz="1400" spc="494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this</a:t>
            </a:r>
            <a:r>
              <a:rPr dirty="0" sz="1400" spc="501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method,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China’s</a:t>
            </a:r>
            <a:r>
              <a:rPr dirty="0" sz="1400" spc="343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natural</a:t>
            </a:r>
            <a:r>
              <a:rPr dirty="0" sz="1400" spc="356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increase</a:t>
            </a:r>
            <a:r>
              <a:rPr dirty="0" sz="1400" spc="357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/death</a:t>
            </a:r>
            <a:r>
              <a:rPr dirty="0" sz="1400" spc="358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rate</a:t>
            </a:r>
            <a:r>
              <a:rPr dirty="0" sz="1400" spc="363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and</a:t>
            </a:r>
            <a:r>
              <a:rPr dirty="0" sz="1400" spc="363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birth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rate/</a:t>
            </a:r>
            <a:r>
              <a:rPr dirty="0" sz="1400" spc="379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slowly</a:t>
            </a:r>
            <a:r>
              <a:rPr dirty="0" sz="1400" spc="394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decreased,</a:t>
            </a:r>
            <a:r>
              <a:rPr dirty="0" sz="1400" spc="366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since</a:t>
            </a:r>
            <a:r>
              <a:rPr dirty="0" sz="1400" spc="386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people</a:t>
            </a:r>
            <a:r>
              <a:rPr dirty="0" sz="1400" spc="376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was</a:t>
            </a:r>
            <a:r>
              <a:rPr dirty="0" sz="1400" spc="390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not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that</a:t>
            </a:r>
            <a:r>
              <a:rPr dirty="0" sz="1400" spc="81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rich,</a:t>
            </a:r>
            <a:r>
              <a:rPr dirty="0" sz="1400" spc="83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which</a:t>
            </a:r>
            <a:r>
              <a:rPr dirty="0" sz="1400" spc="87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reminds</a:t>
            </a:r>
            <a:r>
              <a:rPr dirty="0" sz="1400" spc="75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us</a:t>
            </a:r>
            <a:r>
              <a:rPr dirty="0" sz="1400" spc="87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the</a:t>
            </a:r>
            <a:r>
              <a:rPr dirty="0" sz="1400" spc="83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GDP</a:t>
            </a:r>
            <a:r>
              <a:rPr dirty="0" sz="1400" spc="70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per</a:t>
            </a:r>
            <a:r>
              <a:rPr dirty="0" sz="1400" spc="80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person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was</a:t>
            </a:r>
            <a:r>
              <a:rPr dirty="0" sz="1400" spc="233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183.98</a:t>
            </a:r>
            <a:r>
              <a:rPr dirty="0" sz="1400" spc="219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USD,</a:t>
            </a:r>
            <a:r>
              <a:rPr dirty="0" sz="1400" spc="243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and</a:t>
            </a:r>
            <a:r>
              <a:rPr dirty="0" sz="1400" spc="225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annual</a:t>
            </a:r>
            <a:r>
              <a:rPr dirty="0" sz="1400" spc="220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growth</a:t>
            </a:r>
            <a:r>
              <a:rPr dirty="0" sz="1400" spc="223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rate</a:t>
            </a:r>
            <a:r>
              <a:rPr dirty="0" sz="1400" spc="225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was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10.8%.</a:t>
            </a:r>
            <a:r>
              <a:rPr dirty="0" sz="1400" spc="400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These</a:t>
            </a:r>
            <a:r>
              <a:rPr dirty="0" sz="1400" spc="392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means</a:t>
            </a:r>
            <a:r>
              <a:rPr dirty="0" sz="1400" spc="393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China</a:t>
            </a:r>
            <a:r>
              <a:rPr dirty="0" sz="1400" spc="400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was</a:t>
            </a:r>
            <a:r>
              <a:rPr dirty="0" sz="1400" spc="405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poorer</a:t>
            </a:r>
            <a:r>
              <a:rPr dirty="0" sz="1400" spc="385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than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India</a:t>
            </a:r>
            <a:r>
              <a:rPr dirty="0" sz="1400" spc="228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in</a:t>
            </a:r>
            <a:r>
              <a:rPr dirty="0" sz="1400" spc="235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1979.</a:t>
            </a:r>
            <a:r>
              <a:rPr dirty="0" sz="1400" spc="222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As</a:t>
            </a:r>
            <a:r>
              <a:rPr dirty="0" sz="1400" spc="244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birth</a:t>
            </a:r>
            <a:r>
              <a:rPr dirty="0" sz="1400" spc="227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rate</a:t>
            </a:r>
            <a:r>
              <a:rPr dirty="0" sz="1400" spc="226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decrease,</a:t>
            </a:r>
            <a:r>
              <a:rPr dirty="0" sz="1400" spc="215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the</a:t>
            </a:r>
            <a:r>
              <a:rPr dirty="0" sz="1400" spc="230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total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fertility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rate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was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decreased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gradually.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522974" y="1182006"/>
            <a:ext cx="3353505" cy="2797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These</a:t>
            </a:r>
            <a:r>
              <a:rPr dirty="0" sz="1400" spc="642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factors</a:t>
            </a:r>
            <a:r>
              <a:rPr dirty="0" sz="1400" spc="646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led</a:t>
            </a:r>
            <a:r>
              <a:rPr dirty="0" sz="1400" spc="651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China’s</a:t>
            </a:r>
            <a:r>
              <a:rPr dirty="0" sz="1400" spc="626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population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structure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to</a:t>
            </a:r>
            <a:r>
              <a:rPr dirty="0" sz="1400" spc="10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change.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From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the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population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pyramid</a:t>
            </a:r>
            <a:r>
              <a:rPr dirty="0" sz="1400" spc="767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we</a:t>
            </a:r>
            <a:r>
              <a:rPr dirty="0" sz="1400" spc="782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can</a:t>
            </a:r>
            <a:r>
              <a:rPr dirty="0" sz="1400" spc="776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see</a:t>
            </a:r>
            <a:r>
              <a:rPr dirty="0" sz="1400" spc="776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that</a:t>
            </a:r>
            <a:r>
              <a:rPr dirty="0" sz="1400" spc="775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in</a:t>
            </a:r>
            <a:r>
              <a:rPr dirty="0" sz="1400" spc="782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1960,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China’s</a:t>
            </a:r>
            <a:r>
              <a:rPr dirty="0" sz="1400" spc="646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structure</a:t>
            </a:r>
            <a:r>
              <a:rPr dirty="0" sz="1400" spc="657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was</a:t>
            </a:r>
            <a:r>
              <a:rPr dirty="0" sz="1400" spc="675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included</a:t>
            </a:r>
            <a:r>
              <a:rPr dirty="0" sz="1400" spc="661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more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child</a:t>
            </a:r>
            <a:r>
              <a:rPr dirty="0" sz="1400" spc="956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than</a:t>
            </a:r>
            <a:r>
              <a:rPr dirty="0" sz="1400" spc="950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workforce,</a:t>
            </a:r>
            <a:r>
              <a:rPr dirty="0" sz="1400" spc="943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which</a:t>
            </a:r>
            <a:r>
              <a:rPr dirty="0" sz="1400" spc="956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means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young</a:t>
            </a:r>
            <a:r>
              <a:rPr dirty="0" sz="1400" spc="617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family</a:t>
            </a:r>
            <a:r>
              <a:rPr dirty="0" sz="1400" spc="626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looked</a:t>
            </a:r>
            <a:r>
              <a:rPr dirty="0" sz="1400" spc="619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after</a:t>
            </a:r>
            <a:r>
              <a:rPr dirty="0" sz="1400" spc="619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their</a:t>
            </a:r>
            <a:r>
              <a:rPr dirty="0" sz="1400" spc="621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baby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instead</a:t>
            </a:r>
            <a:r>
              <a:rPr dirty="0" sz="1400" spc="728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of</a:t>
            </a:r>
            <a:r>
              <a:rPr dirty="0" sz="1400" spc="736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doing</a:t>
            </a:r>
            <a:r>
              <a:rPr dirty="0" sz="1400" spc="728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labour</a:t>
            </a:r>
            <a:r>
              <a:rPr dirty="0" sz="1400" spc="725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work.</a:t>
            </a:r>
            <a:r>
              <a:rPr dirty="0" sz="1400" spc="734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From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2015’s</a:t>
            </a:r>
            <a:r>
              <a:rPr dirty="0" sz="1400" spc="136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overview,</a:t>
            </a:r>
            <a:r>
              <a:rPr dirty="0" sz="1400" spc="83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percentage</a:t>
            </a:r>
            <a:r>
              <a:rPr dirty="0" sz="1400" spc="146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of</a:t>
            </a:r>
            <a:r>
              <a:rPr dirty="0" sz="1400" spc="169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children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decreased,</a:t>
            </a:r>
            <a:r>
              <a:rPr dirty="0" sz="1400" spc="1013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yet</a:t>
            </a:r>
            <a:r>
              <a:rPr dirty="0" sz="1400" spc="1034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as</a:t>
            </a:r>
            <a:r>
              <a:rPr dirty="0" sz="1400" spc="1035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workforce</a:t>
            </a:r>
            <a:r>
              <a:rPr dirty="0" sz="1400" spc="1022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class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increase,</a:t>
            </a:r>
            <a:r>
              <a:rPr dirty="0" sz="1400" spc="208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elder</a:t>
            </a:r>
            <a:r>
              <a:rPr dirty="0" sz="1400" spc="213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ones</a:t>
            </a:r>
            <a:r>
              <a:rPr dirty="0" sz="1400" spc="215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increased</a:t>
            </a:r>
            <a:r>
              <a:rPr dirty="0" sz="1400" spc="205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as</a:t>
            </a:r>
            <a:r>
              <a:rPr dirty="0" sz="1400" spc="222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well.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To</a:t>
            </a:r>
            <a:r>
              <a:rPr dirty="0" sz="1400" spc="364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estimate</a:t>
            </a:r>
            <a:r>
              <a:rPr dirty="0" sz="1400" spc="513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the</a:t>
            </a:r>
            <a:r>
              <a:rPr dirty="0" sz="1400" spc="519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future</a:t>
            </a:r>
            <a:r>
              <a:rPr dirty="0" sz="1400" spc="511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China,</a:t>
            </a:r>
            <a:r>
              <a:rPr dirty="0" sz="1400" spc="517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half</a:t>
            </a:r>
            <a:r>
              <a:rPr dirty="0" sz="1400" spc="519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of</a:t>
            </a:r>
          </a:p>
          <a:p>
            <a:pPr marL="0" marR="0">
              <a:lnSpc>
                <a:spcPts val="1564"/>
              </a:lnSpc>
              <a:spcBef>
                <a:spcPts val="6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China’s</a:t>
            </a:r>
            <a:r>
              <a:rPr dirty="0" sz="1400" spc="245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population</a:t>
            </a:r>
            <a:r>
              <a:rPr dirty="0" sz="1400" spc="254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will</a:t>
            </a:r>
            <a:r>
              <a:rPr dirty="0" sz="1400" spc="281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be</a:t>
            </a:r>
            <a:r>
              <a:rPr dirty="0" sz="1400" spc="269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elder</a:t>
            </a:r>
            <a:r>
              <a:rPr dirty="0" sz="1400" spc="264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people</a:t>
            </a:r>
          </a:p>
          <a:p>
            <a:pPr marL="0" marR="0">
              <a:lnSpc>
                <a:spcPts val="1564"/>
              </a:lnSpc>
              <a:spcBef>
                <a:spcPts val="115"/>
              </a:spcBef>
              <a:spcAft>
                <a:spcPts val="0"/>
              </a:spcAft>
            </a:pP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by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 </a:t>
            </a:r>
            <a:r>
              <a:rPr dirty="0" sz="1400">
                <a:solidFill>
                  <a:srgbClr val="000000"/>
                </a:solidFill>
                <a:latin typeface="FNFKBC+ArialMT"/>
                <a:cs typeface="FNFKBC+ArialMT"/>
              </a:rPr>
              <a:t>2050.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3125" y="557755"/>
            <a:ext cx="3751627" cy="3928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>
                <a:solidFill>
                  <a:srgbClr val="000000"/>
                </a:solidFill>
                <a:highlight>
                  <a:srgbClr val="d5a6bd"/>
                </a:highlight>
                <a:latin typeface="FNFKBC+ArialMT"/>
                <a:cs typeface="FNFKBC+ArialMT"/>
              </a:rPr>
              <a:t>Japan-</a:t>
            </a:r>
            <a:r>
              <a:rPr dirty="0" sz="2500">
                <a:solidFill>
                  <a:srgbClr val="000000"/>
                </a:solidFill>
                <a:highlight>
                  <a:srgbClr val="d5a6bd"/>
                </a:highlight>
                <a:latin typeface="FNFKBC+ArialMT"/>
                <a:cs typeface="FNFKBC+ArialMT"/>
              </a:rPr>
              <a:t> </a:t>
            </a:r>
            <a:r>
              <a:rPr dirty="0" sz="2500">
                <a:solidFill>
                  <a:srgbClr val="000000"/>
                </a:solidFill>
                <a:highlight>
                  <a:srgbClr val="d5a6bd"/>
                </a:highlight>
                <a:latin typeface="FNFKBC+ArialMT"/>
                <a:cs typeface="FNFKBC+ArialMT"/>
              </a:rPr>
              <a:t>Population</a:t>
            </a:r>
            <a:r>
              <a:rPr dirty="0" sz="2500">
                <a:solidFill>
                  <a:srgbClr val="000000"/>
                </a:solidFill>
                <a:highlight>
                  <a:srgbClr val="d5a6bd"/>
                </a:highlight>
                <a:latin typeface="FNFKBC+ArialMT"/>
                <a:cs typeface="FNFKBC+ArialMT"/>
              </a:rPr>
              <a:t> </a:t>
            </a:r>
            <a:r>
              <a:rPr dirty="0" sz="2500">
                <a:solidFill>
                  <a:srgbClr val="000000"/>
                </a:solidFill>
                <a:highlight>
                  <a:srgbClr val="d5a6bd"/>
                </a:highlight>
                <a:latin typeface="FNFKBC+ArialMT"/>
                <a:cs typeface="FNFKBC+ArialMT"/>
              </a:rPr>
              <a:t>ageing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7425" y="1283607"/>
            <a:ext cx="2984104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●</a:t>
            </a:r>
            <a:r>
              <a:rPr dirty="0" sz="1800" spc="1113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Over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the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age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of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60-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33%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17425" y="1599075"/>
            <a:ext cx="5079643" cy="12398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●</a:t>
            </a:r>
            <a:r>
              <a:rPr dirty="0" sz="1800" spc="1113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Median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age-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46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years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old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(World’s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oldest)</a:t>
            </a:r>
          </a:p>
          <a:p>
            <a:pPr marL="0" marR="0">
              <a:lnSpc>
                <a:spcPts val="2010"/>
              </a:lnSpc>
              <a:spcBef>
                <a:spcPts val="473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●</a:t>
            </a:r>
            <a:r>
              <a:rPr dirty="0" sz="1800" spc="1113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Peak-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between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2005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and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2010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at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128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million</a:t>
            </a:r>
          </a:p>
          <a:p>
            <a:pPr marL="0" marR="0">
              <a:lnSpc>
                <a:spcPts val="2010"/>
              </a:lnSpc>
              <a:spcBef>
                <a:spcPts val="473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●</a:t>
            </a:r>
            <a:r>
              <a:rPr dirty="0" sz="1800" spc="1113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Population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projection-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decline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of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50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million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by</a:t>
            </a:r>
          </a:p>
          <a:p>
            <a:pPr marL="342900" marR="0">
              <a:lnSpc>
                <a:spcPts val="2010"/>
              </a:lnSpc>
              <a:spcBef>
                <a:spcPts val="473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the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end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of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this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century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17425" y="2860948"/>
            <a:ext cx="2640060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●</a:t>
            </a:r>
            <a:r>
              <a:rPr dirty="0" sz="1800" spc="1113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Total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fertility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rate-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1.4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17425" y="3176416"/>
            <a:ext cx="5016321" cy="92442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●</a:t>
            </a:r>
            <a:r>
              <a:rPr dirty="0" sz="1800" spc="1113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Under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15-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13%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(World’s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lowest)</a:t>
            </a:r>
          </a:p>
          <a:p>
            <a:pPr marL="0" marR="0">
              <a:lnSpc>
                <a:spcPts val="2010"/>
              </a:lnSpc>
              <a:spcBef>
                <a:spcPts val="473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●</a:t>
            </a:r>
            <a:r>
              <a:rPr dirty="0" sz="1800" spc="1113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Workforce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peak-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67.9million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in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1998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and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has</a:t>
            </a:r>
          </a:p>
          <a:p>
            <a:pPr marL="342900" marR="0">
              <a:lnSpc>
                <a:spcPts val="2010"/>
              </a:lnSpc>
              <a:spcBef>
                <a:spcPts val="473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been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in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decline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since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3125" y="557755"/>
            <a:ext cx="3289348" cy="39280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9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b="1">
                <a:solidFill>
                  <a:srgbClr val="000000"/>
                </a:solidFill>
                <a:latin typeface="JERPUS+Arial-BoldMT"/>
                <a:cs typeface="JERPUS+Arial-BoldMT"/>
              </a:rPr>
              <a:t>Issues</a:t>
            </a:r>
            <a:r>
              <a:rPr dirty="0" sz="2500" b="1">
                <a:solidFill>
                  <a:srgbClr val="000000"/>
                </a:solidFill>
                <a:latin typeface="JERPUS+Arial-BoldMT"/>
                <a:cs typeface="JERPUS+Arial-BoldMT"/>
              </a:rPr>
              <a:t> </a:t>
            </a:r>
            <a:r>
              <a:rPr dirty="0" sz="2500" b="1">
                <a:solidFill>
                  <a:srgbClr val="000000"/>
                </a:solidFill>
                <a:latin typeface="JERPUS+Arial-BoldMT"/>
                <a:cs typeface="JERPUS+Arial-BoldMT"/>
              </a:rPr>
              <a:t>and</a:t>
            </a:r>
            <a:r>
              <a:rPr dirty="0" sz="2500" b="1">
                <a:solidFill>
                  <a:srgbClr val="000000"/>
                </a:solidFill>
                <a:latin typeface="JERPUS+Arial-BoldMT"/>
                <a:cs typeface="JERPUS+Arial-BoldMT"/>
              </a:rPr>
              <a:t> </a:t>
            </a:r>
            <a:r>
              <a:rPr dirty="0" sz="2500" b="1">
                <a:solidFill>
                  <a:srgbClr val="000000"/>
                </a:solidFill>
                <a:latin typeface="JERPUS+Arial-BoldMT"/>
                <a:cs typeface="JERPUS+Arial-BoldMT"/>
              </a:rPr>
              <a:t>solutions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42825" y="1216457"/>
            <a:ext cx="876597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Issues: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657125" y="1684325"/>
            <a:ext cx="3810033" cy="924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-</a:t>
            </a:r>
            <a:r>
              <a:rPr dirty="0" sz="1800" spc="16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Economic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and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social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challenge</a:t>
            </a:r>
          </a:p>
          <a:p>
            <a:pPr marL="0" marR="0">
              <a:lnSpc>
                <a:spcPts val="2010"/>
              </a:lnSpc>
              <a:spcBef>
                <a:spcPts val="473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-</a:t>
            </a:r>
            <a:r>
              <a:rPr dirty="0" sz="1800" spc="16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Economic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burden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on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the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existing</a:t>
            </a:r>
          </a:p>
          <a:p>
            <a:pPr marL="342900" marR="0">
              <a:lnSpc>
                <a:spcPts val="2010"/>
              </a:lnSpc>
              <a:spcBef>
                <a:spcPts val="473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workforce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42825" y="2783130"/>
            <a:ext cx="4152477" cy="123989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Solution: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High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labour-force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participation</a:t>
            </a:r>
          </a:p>
          <a:p>
            <a:pPr marL="0" marR="0">
              <a:lnSpc>
                <a:spcPts val="2010"/>
              </a:lnSpc>
              <a:spcBef>
                <a:spcPts val="473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rate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among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the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elderly.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(Japanese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men</a:t>
            </a:r>
          </a:p>
          <a:p>
            <a:pPr marL="0" marR="0">
              <a:lnSpc>
                <a:spcPts val="2010"/>
              </a:lnSpc>
              <a:spcBef>
                <a:spcPts val="473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work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an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average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of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5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years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after</a:t>
            </a:r>
          </a:p>
          <a:p>
            <a:pPr marL="0" marR="0">
              <a:lnSpc>
                <a:spcPts val="2010"/>
              </a:lnSpc>
              <a:spcBef>
                <a:spcPts val="473"/>
              </a:spcBef>
              <a:spcAft>
                <a:spcPts val="0"/>
              </a:spcAft>
            </a:pP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mandatory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 </a:t>
            </a:r>
            <a:r>
              <a:rPr dirty="0" sz="1800">
                <a:solidFill>
                  <a:srgbClr val="595959"/>
                </a:solidFill>
                <a:latin typeface="FNFKBC+ArialMT"/>
                <a:cs typeface="FNFKBC+ArialMT"/>
              </a:rPr>
              <a:t>retirement)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2023-10-29T02:02:10-05:00</dcterms:modified>
</cp:coreProperties>
</file>