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5" r:id="rId3"/>
    <p:sldId id="266" r:id="rId4"/>
    <p:sldId id="267" r:id="rId5"/>
    <p:sldId id="263" r:id="rId6"/>
    <p:sldId id="269" r:id="rId7"/>
    <p:sldId id="268" r:id="rId8"/>
    <p:sldId id="27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06D1-AB47-4B6B-BB06-0A881CE270F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B903-1A18-49E9-A50C-0D0A7601A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6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0B903-1A18-49E9-A50C-0D0A7601AC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5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44A53-FEE9-4F96-9CEA-3168009F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01F920-73C8-4E06-AF4D-4AB7F48A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B12F3-1817-468C-B526-895BB94A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93DA1-3DDD-4820-A40F-B11DFD9F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85EB9-24F1-4309-8B38-C2F1F186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7404-1FF3-4AA6-BE8B-ECA4E0F9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C121F-D522-47A6-A0A5-B1D8736B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4510DA-EC57-4AEA-9C79-3C35A017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E8312-A27B-4733-ABBB-1337F18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D775C-D2E2-4ECA-9C78-193709FB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2E5D54-1F05-44BF-A6A8-AF5F78188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FA3A0A-E877-48A8-8AA6-01EA2F3E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B26D6-3F52-4E50-A883-4F3A6BAB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26CD5-605F-49A2-9ED0-B528F882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69808-903B-491D-B038-D95F6C44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6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9A6B8-517E-480B-94FE-E7D7DAAC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14CF2-E523-424E-8A79-980AD2EF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F5299-8922-4956-9EC1-36118CA2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3AD78-42C0-454A-AC91-D7EBDE4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9DEA8-E90B-4359-8CE6-2822F4E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CD929-54B2-4964-A509-A9CAB1E9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4F5888-5A3A-4CBD-964B-46609C0E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9C779-DA20-423C-90E6-4646C28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74A9B-7793-4B51-B88C-8E523386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8E4CA-BEA3-414C-A7A8-7EBA2FD4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AA84F-0C34-4DC8-B76C-2F6D722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B396B-B39B-4D60-82D8-530A98C5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3A82C4-6AF8-4FF6-BC61-8E39D842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73D10-B4F3-49F8-B50A-3D3E426C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18728-DAC2-49ED-8DE6-A11DBCB2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ABAE7-1F47-402D-8290-8FE2C0C8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774EF-4C93-491C-BD31-BB1713C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560EF-99BD-41A4-BA3B-1600237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E7FDEC-48AD-4903-83DF-536A49143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E5624-3038-4D88-B6C1-8BF358D1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9168AA-F493-4B85-9099-DAD5F3E7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42D5AB-DFB7-481A-8483-BFC1B99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F5DFE8-4779-43E8-B5B3-8B2CBCE4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9EB333-57CD-4291-8165-4C8617A4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A903-C047-46A4-BADA-C72D960B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C6ED7-F337-478A-B36F-EDD308A8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325F7D-7C77-44D1-95E7-C4E09718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F30C22-D33F-4A18-8A62-D7DFB3A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7659F-2F6F-4B6C-A334-085C100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AD250-F0F6-49F3-BEC8-D589CD1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B5C749-1204-48BA-9EE1-731E145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AA794-EFBD-4FFA-91E0-6E2AB4B5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32B72-7F38-4F59-90CD-7650B2A0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AE2AA-A105-4A80-A510-2B803AC50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E80483-BABF-4131-B1F7-65762F7A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BB841-70E7-4CC2-A842-0F8D7445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7C9B41-DFD2-4DDB-B1DA-A2AFD5D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9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36156-84A3-4FCD-B7B8-499A7650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E39F53-76B7-4F42-8296-75DA11528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9FDE01-F88E-4199-B15E-19F584E1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84F26A-3683-4458-8576-E469C1E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F015A-F1F1-45BE-8695-969E1E57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A0BCFD-426B-4BE6-B605-337843D7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9394C-2683-404C-BEA0-EEAF784E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389AAE-18FD-4588-A20B-EAB0F7C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D85F1-FB44-456A-BAE4-E7AE96C8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1AF2-285A-466C-ABB0-86920B9300C8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2F469-7F71-45E4-A526-47CA2DACD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3DC4EF-13F7-4CE1-B8CC-30EAC4BF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69DB-FDD8-45C0-A9E5-A7DD92FD5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-Learn/data-engineering/blob/master/DE-101%20Modules/Module01/DE%20-%20101%20Lab%201.1/Sample%20-%20Superstore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98E5C-A4C9-41E5-B9E8-C1E46836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1" y="317418"/>
            <a:ext cx="11624019" cy="1145170"/>
          </a:xfrm>
        </p:spPr>
        <p:txBody>
          <a:bodyPr>
            <a:noAutofit/>
          </a:bodyPr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Введение в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Pentaho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DI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. </a:t>
            </a:r>
            <a:b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</a:br>
            <a:r>
              <a:rPr lang="ru-RU" sz="2800" dirty="0">
                <a:latin typeface="SF UI Display" panose="00000800000000000000" pitchFamily="50" charset="0"/>
                <a:cs typeface="SF UI Display" panose="00000800000000000000" pitchFamily="50" charset="0"/>
              </a:rPr>
              <a:t>План занятия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B3E743E-DCA7-40B2-9006-30E71E32A34F}"/>
              </a:ext>
            </a:extLst>
          </p:cNvPr>
          <p:cNvSpPr/>
          <p:nvPr/>
        </p:nvSpPr>
        <p:spPr>
          <a:xfrm>
            <a:off x="499238" y="1523824"/>
            <a:ext cx="11424944" cy="62478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Знакомство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графическим интерфейсом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Основные элементы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 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Steps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Hops</a:t>
            </a:r>
          </a:p>
          <a:p>
            <a:pPr marL="800100" lvl="1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Типы проектов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 Jobs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Transformations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Классическая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ETL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задача</a:t>
            </a:r>
          </a:p>
          <a:p>
            <a:pPr marL="342900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Основные типы данных</a:t>
            </a:r>
          </a:p>
          <a:p>
            <a:pPr marL="342900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Практика. Потренируемся работать с форматами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csv, txt, json, xml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800100" lvl="1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Скачаем файл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samplestore.xls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через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http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протокол</a:t>
            </a: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800100" lvl="1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Объединим данные их разных листов в одну таблицу</a:t>
            </a:r>
          </a:p>
          <a:p>
            <a:pPr marL="800100" lvl="1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Подготовим исходники для финального задания модуля 4</a:t>
            </a:r>
          </a:p>
          <a:p>
            <a:pPr marL="800100" lvl="1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Сделаем общий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job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который будет выполнять все эти задачи в нужном порядке</a:t>
            </a:r>
          </a:p>
          <a:p>
            <a:pPr marL="342900" indent="-342900">
              <a:buFontTx/>
              <a:buAutoNum type="arabicPeriod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Настроим выполнение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job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по расписанию через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Cron/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Планировщик задач</a:t>
            </a: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lvl="3"/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         </a:t>
            </a:r>
          </a:p>
          <a:p>
            <a:pPr lvl="3"/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lvl="2"/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	</a:t>
            </a:r>
          </a:p>
          <a:p>
            <a:pPr marL="1257300" lvl="2" indent="-342900">
              <a:buFont typeface="+mj-lt"/>
              <a:buAutoNum type="arabicPeriod"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8B03-F4CB-45F4-9FDC-51028CFD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Графический интерфейс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Spoon</a:t>
            </a:r>
            <a:endParaRPr lang="ru-RU" dirty="0">
              <a:latin typeface="SF UI Display" panose="00000800000000000000" pitchFamily="50" charset="0"/>
              <a:cs typeface="SF UI Display" panose="00000800000000000000" pitchFamily="50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56F1FE-53EC-4530-A4BF-FEE94F02FBF5}"/>
              </a:ext>
            </a:extLst>
          </p:cNvPr>
          <p:cNvSpPr/>
          <p:nvPr/>
        </p:nvSpPr>
        <p:spPr>
          <a:xfrm>
            <a:off x="838200" y="1690688"/>
            <a:ext cx="9727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 помощью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poon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вы проектируете, просматриваете и тестируете свою работу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.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2007D7-A887-4460-9338-0371539A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132936"/>
            <a:ext cx="6340415" cy="41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7B15E-92C0-4E37-B3D8-466D06D7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Steps 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и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Hops</a:t>
            </a:r>
            <a:endParaRPr lang="ru-RU" dirty="0">
              <a:latin typeface="SF UI Display" panose="00000800000000000000" pitchFamily="50" charset="0"/>
              <a:cs typeface="SF UI Display" panose="00000800000000000000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5A0B41-2901-419A-BF89-6035D213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4" y="1499886"/>
            <a:ext cx="6038490" cy="48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663-5F23-403D-80CB-869F012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Jobs 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и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Transformations</a:t>
            </a:r>
            <a:endParaRPr lang="ru-RU" dirty="0">
              <a:latin typeface="SF UI Display" panose="00000800000000000000" pitchFamily="50" charset="0"/>
              <a:cs typeface="SF UI Display" panose="00000800000000000000" pitchFamily="50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447A89-57AE-4929-8E3F-859AFE26F880}"/>
              </a:ext>
            </a:extLst>
          </p:cNvPr>
          <p:cNvSpPr/>
          <p:nvPr/>
        </p:nvSpPr>
        <p:spPr>
          <a:xfrm>
            <a:off x="727494" y="1963811"/>
            <a:ext cx="9908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latin typeface="SF UI Display" panose="00000800000000000000" pitchFamily="50" charset="0"/>
                <a:cs typeface="SF UI Display" panose="00000800000000000000" pitchFamily="50" charset="0"/>
              </a:rPr>
              <a:t>Трансформации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для ETL. Все что касается непосредственно работы с данными: изменения, 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аггрегация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фильтрация, объединение, перемещение из одного источника в другой 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и.т.д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SF UI Display" panose="00000800000000000000" pitchFamily="50" charset="0"/>
                <a:cs typeface="SF UI Display" panose="00000800000000000000" pitchFamily="50" charset="0"/>
              </a:rPr>
              <a:t>Jobs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это на уровень выше по управлению потоком, своего рода оркестратор. Для порядка выполнения трансформаций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/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других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jobs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 для поддерживающих активностей вроде управления файлами, отправки 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email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проверка доступности источника и пр.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F22121-8368-4E27-9E2A-2FC9198244A0}"/>
              </a:ext>
            </a:extLst>
          </p:cNvPr>
          <p:cNvSpPr/>
          <p:nvPr/>
        </p:nvSpPr>
        <p:spPr>
          <a:xfrm>
            <a:off x="637842" y="4895796"/>
            <a:ext cx="9908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В трансформациях шаги(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steps)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без заданного порядка через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hops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 выполняются параллельно.</a:t>
            </a:r>
          </a:p>
          <a:p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В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jobs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шаги по умолчанию выполняются по </a:t>
            </a:r>
            <a:r>
              <a:rPr lang="ru-RU" sz="2000">
                <a:latin typeface="SF UI Display Light" panose="00000400000000000000" pitchFamily="50" charset="0"/>
                <a:cs typeface="SF UI Display Light" panose="00000400000000000000" pitchFamily="50" charset="0"/>
              </a:rPr>
              <a:t>порядку,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но можно и переключить на параллельный режим</a:t>
            </a:r>
          </a:p>
        </p:txBody>
      </p:sp>
    </p:spTree>
    <p:extLst>
      <p:ext uri="{BB962C8B-B14F-4D97-AF65-F5344CB8AC3E}">
        <p14:creationId xmlns:p14="http://schemas.microsoft.com/office/powerpoint/2010/main" val="321501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A1BDF-4032-4168-B2D1-BDC43A16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Распространенные типы и 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A442B-C552-492D-899F-27202947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4739" cy="435133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Структурированные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Табличные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 csv,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текст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xls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реляционные БД (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sql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)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Не табличные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 json, xml,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текст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(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логи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Big Data (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экосистема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Hadoop): parquet, 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avro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orc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lvl="1"/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Неструктурированные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видео, аудио, изображения, тексты книг, почтовые сообщения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68720-35E7-4A3B-A747-ACEA84C7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74" y="1285592"/>
            <a:ext cx="4590526" cy="23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7B14A-634F-4F9D-879D-CEF1BF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1" y="382378"/>
            <a:ext cx="10515600" cy="1325563"/>
          </a:xfrm>
        </p:spPr>
        <p:txBody>
          <a:bodyPr/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Классическая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ETL 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задача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617EDB-81EB-4F29-8058-758EA8B5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388"/>
            <a:ext cx="8254042" cy="46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0FFEC-F97F-4C62-B808-0817D981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FB7C3-7784-41E5-9A4D-4853509A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Скачаем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  <a:hlinkClick r:id="rId2"/>
              </a:rPr>
              <a:t>sample-superstore.xls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из 1 модуля. </a:t>
            </a:r>
            <a:r>
              <a:rPr lang="ru-RU" sz="1900" dirty="0">
                <a:solidFill>
                  <a:schemeClr val="accent5">
                    <a:lumMod val="75000"/>
                  </a:schemeClr>
                </a:solidFill>
                <a:latin typeface="SF UI Display Light" panose="00000400000000000000" pitchFamily="50" charset="0"/>
                <a:cs typeface="SF UI Display Light" panose="00000400000000000000" pitchFamily="50" charset="0"/>
              </a:rPr>
              <a:t>(1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SF UI Display Light" panose="00000400000000000000" pitchFamily="50" charset="0"/>
                <a:cs typeface="SF UI Display Light" panose="00000400000000000000" pitchFamily="50" charset="0"/>
              </a:rPr>
              <a:t> job)</a:t>
            </a:r>
            <a:endParaRPr lang="ru-RU" sz="1900" dirty="0">
              <a:solidFill>
                <a:schemeClr val="accent5">
                  <a:lumMod val="75000"/>
                </a:schemeClr>
              </a:solidFill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Объединим данные из 3 таблиц в одну.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SF UI Display Light" panose="00000400000000000000" pitchFamily="50" charset="0"/>
                <a:cs typeface="SF UI Display Light" panose="00000400000000000000" pitchFamily="50" charset="0"/>
              </a:rPr>
              <a:t>(1 transformation)</a:t>
            </a:r>
            <a:endParaRPr lang="ru-RU" sz="1900" dirty="0">
              <a:solidFill>
                <a:schemeClr val="accent5">
                  <a:lumMod val="75000"/>
                </a:schemeClr>
              </a:solidFill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Разобьем данные на разные форматы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 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SF UI Display Light" panose="00000400000000000000" pitchFamily="50" charset="0"/>
                <a:cs typeface="SF UI Display Light" panose="00000400000000000000" pitchFamily="50" charset="0"/>
              </a:rPr>
              <a:t>(2 transformation)</a:t>
            </a:r>
          </a:p>
          <a:p>
            <a:pPr marL="742950" lvl="1" indent="-285750"/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Информацию по продуктам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сохраним в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JSON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формате</a:t>
            </a:r>
          </a:p>
          <a:p>
            <a:pPr marL="742950" lvl="1" indent="-285750"/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Информацию о возвратах сохраним в формате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XML</a:t>
            </a:r>
            <a:endParaRPr lang="ru-RU" sz="19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742950" lvl="1" indent="-285750"/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Информацию о заказах разобьем по регионам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CENTRAL –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Одним файлом в формате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Excel (</a:t>
            </a:r>
            <a:r>
              <a:rPr lang="en-US" sz="19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xls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)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WEST  - 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Несколько  файлов разбитых по штатам в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csv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SOUTH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– Один файл формата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csv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в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zip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архиве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EAST –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текстовый файл с расширением .</a:t>
            </a:r>
            <a:r>
              <a:rPr lang="en-US" sz="19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dat</a:t>
            </a:r>
            <a:endParaRPr lang="en-US" sz="19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Добавляем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“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ошибки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”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для большего реализма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:D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SF UI Display Light" panose="00000400000000000000" pitchFamily="50" charset="0"/>
                <a:cs typeface="SF UI Display Light" panose="00000400000000000000" pitchFamily="50" charset="0"/>
              </a:rPr>
              <a:t>(3 transformation)</a:t>
            </a:r>
            <a:endParaRPr lang="ru-RU" sz="1900" dirty="0">
              <a:solidFill>
                <a:schemeClr val="accent5">
                  <a:lumMod val="75000"/>
                </a:schemeClr>
              </a:solidFill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WEST –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разные названия страны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(US, United States, USA)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, лишние символы в поле 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City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EAST–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добавляем опечатки в названиях городов (сложно прогнозируемые для ручного исправления)</a:t>
            </a:r>
          </a:p>
          <a:p>
            <a:pPr marL="1200150" lvl="2" indent="-285750"/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SOUTH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– добавляем дубли</a:t>
            </a:r>
            <a:r>
              <a:rPr lang="en-US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</a:t>
            </a:r>
            <a:r>
              <a:rPr lang="ru-RU" sz="19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заказов</a:t>
            </a:r>
          </a:p>
          <a:p>
            <a:endParaRPr lang="ru-RU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6B2AF-7B59-43FA-90D1-5A55099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6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Делаем общий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JOB</a:t>
            </a:r>
            <a:endParaRPr lang="ru-RU" dirty="0">
              <a:latin typeface="SF UI Display" panose="00000800000000000000" pitchFamily="50" charset="0"/>
              <a:cs typeface="SF UI Display" panose="00000800000000000000" pitchFamily="50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94C9BC-55CE-4D92-89AF-78BEF533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7" y="1690688"/>
            <a:ext cx="11311555" cy="32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F93B-7791-4F7D-9965-212A744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C</a:t>
            </a:r>
            <a:r>
              <a:rPr lang="ru-RU" dirty="0" err="1">
                <a:latin typeface="SF UI Display" panose="00000800000000000000" pitchFamily="50" charset="0"/>
                <a:cs typeface="SF UI Display" panose="00000800000000000000" pitchFamily="50" charset="0"/>
              </a:rPr>
              <a:t>тавим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 финальный </a:t>
            </a:r>
            <a:r>
              <a:rPr lang="en-US" dirty="0">
                <a:latin typeface="SF UI Display" panose="00000800000000000000" pitchFamily="50" charset="0"/>
                <a:cs typeface="SF UI Display" panose="00000800000000000000" pitchFamily="50" charset="0"/>
              </a:rPr>
              <a:t>job </a:t>
            </a:r>
            <a:r>
              <a:rPr lang="ru-RU" dirty="0">
                <a:latin typeface="SF UI Display" panose="00000800000000000000" pitchFamily="50" charset="0"/>
                <a:cs typeface="SF UI Display" panose="00000800000000000000" pitchFamily="50" charset="0"/>
              </a:rPr>
              <a:t>на расписание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E13D0-1F78-4426-9593-620A9946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Создаем текстовый файл со следующим кодом для командной строки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"‪C:\pdi-ce-9.1.0.0-324\data-integration\Kitchen.bat" /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file:"C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:\Users\User\Desktop\introduction 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pentaho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\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final_job.kjb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" /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level:Basic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Для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Windows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расширение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файла .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bat</a:t>
            </a:r>
          </a:p>
          <a:p>
            <a:pPr marL="0" indent="0">
              <a:buNone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Для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Linux 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расширение файла </a:t>
            </a:r>
            <a:r>
              <a:rPr lang="en-US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.</a:t>
            </a:r>
            <a:r>
              <a:rPr lang="en-US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sh</a:t>
            </a: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r>
              <a:rPr lang="ru-RU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Не забудьте заменить пути к </a:t>
            </a:r>
            <a:r>
              <a:rPr lang="en-US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kitchen  </a:t>
            </a:r>
            <a:r>
              <a:rPr lang="ru-RU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 </a:t>
            </a:r>
            <a:r>
              <a:rPr lang="en-US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job  </a:t>
            </a:r>
            <a:r>
              <a:rPr lang="ru-RU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на свои. </a:t>
            </a:r>
          </a:p>
          <a:p>
            <a:pPr marL="0" indent="0">
              <a:buNone/>
            </a:pPr>
            <a:r>
              <a:rPr lang="ru-RU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Для запуска Трансформаций используем </a:t>
            </a:r>
            <a:r>
              <a:rPr lang="en-US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Pan.bat </a:t>
            </a:r>
            <a:r>
              <a:rPr lang="ru-RU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или </a:t>
            </a:r>
            <a:r>
              <a:rPr lang="en-US" sz="2000" b="1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Pan.sh</a:t>
            </a:r>
            <a:endParaRPr lang="ru-RU" sz="2000" b="1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Все исходники скриптов, трансформаций и </a:t>
            </a:r>
            <a:r>
              <a:rPr lang="ru-RU" sz="2000" dirty="0" err="1">
                <a:latin typeface="SF UI Display Light" panose="00000400000000000000" pitchFamily="50" charset="0"/>
                <a:cs typeface="SF UI Display Light" panose="00000400000000000000" pitchFamily="50" charset="0"/>
              </a:rPr>
              <a:t>джобов</a:t>
            </a:r>
            <a:r>
              <a:rPr lang="ru-RU" sz="2000" dirty="0">
                <a:latin typeface="SF UI Display Light" panose="00000400000000000000" pitchFamily="50" charset="0"/>
                <a:cs typeface="SF UI Display Light" panose="00000400000000000000" pitchFamily="50" charset="0"/>
              </a:rPr>
              <a:t> будут прикреплены в описании к видео</a:t>
            </a: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endParaRPr lang="en-US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  <a:p>
            <a:pPr marL="0" indent="0">
              <a:buNone/>
            </a:pPr>
            <a:endParaRPr lang="ru-RU" sz="2000" dirty="0">
              <a:latin typeface="SF UI Display Light" panose="00000400000000000000" pitchFamily="50" charset="0"/>
              <a:cs typeface="SF UI Display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61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511</Words>
  <Application>Microsoft Office PowerPoint</Application>
  <PresentationFormat>Широкоэкранный</PresentationFormat>
  <Paragraphs>63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SF UI Display</vt:lpstr>
      <vt:lpstr>SF UI Display Light</vt:lpstr>
      <vt:lpstr>Тема Office</vt:lpstr>
      <vt:lpstr>Введение в Pentaho DI.  План занятия</vt:lpstr>
      <vt:lpstr>Графический интерфейс Spoon</vt:lpstr>
      <vt:lpstr>Steps и Hops</vt:lpstr>
      <vt:lpstr>Jobs и Transformations</vt:lpstr>
      <vt:lpstr>Распространенные типы и источники данных</vt:lpstr>
      <vt:lpstr>Классическая ETL задача</vt:lpstr>
      <vt:lpstr>Практика</vt:lpstr>
      <vt:lpstr>Делаем общий JOB</vt:lpstr>
      <vt:lpstr>Cтавим финальный job на расписание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Pentaho DI</dc:title>
  <dc:creator>ronin</dc:creator>
  <cp:lastModifiedBy>ronin</cp:lastModifiedBy>
  <cp:revision>138</cp:revision>
  <dcterms:created xsi:type="dcterms:W3CDTF">2021-02-09T11:47:24Z</dcterms:created>
  <dcterms:modified xsi:type="dcterms:W3CDTF">2021-02-15T16:33:34Z</dcterms:modified>
</cp:coreProperties>
</file>