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74" r:id="rId4"/>
    <p:sldId id="260" r:id="rId5"/>
    <p:sldId id="261" r:id="rId6"/>
    <p:sldId id="256" r:id="rId7"/>
    <p:sldId id="262" r:id="rId8"/>
    <p:sldId id="263" r:id="rId9"/>
    <p:sldId id="264" r:id="rId10"/>
    <p:sldId id="258" r:id="rId11"/>
    <p:sldId id="265" r:id="rId12"/>
    <p:sldId id="266" r:id="rId13"/>
    <p:sldId id="267" r:id="rId14"/>
    <p:sldId id="268" r:id="rId15"/>
    <p:sldId id="276" r:id="rId16"/>
    <p:sldId id="269" r:id="rId17"/>
    <p:sldId id="270" r:id="rId18"/>
    <p:sldId id="275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9"/>
    <p:restoredTop sz="94654"/>
  </p:normalViewPr>
  <p:slideViewPr>
    <p:cSldViewPr snapToGrid="0" snapToObjects="1">
      <p:cViewPr>
        <p:scale>
          <a:sx n="81" d="100"/>
          <a:sy n="81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E754-98D4-8A48-99C1-FFD09E245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BABED-B461-414A-847E-EA4DBBC3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AF6A-68AE-674D-83AD-401BA1EA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81BB1-FD1E-064F-B961-D014E476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962A-C1C7-4748-B84D-47E59D1F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7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0661-3639-CB4F-B536-02CF00C1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05B4E-BDAE-D645-A1D3-707D24880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C9968-E0A2-A54C-A6D0-875187AD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207D-A5C5-3C4E-9BE5-3598614D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203E7-0FB4-F146-BFF6-A83004AA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CACA4-CA52-434C-9523-F2B3206AB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2A402-FB03-5342-9E78-EA089E02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21C7-D952-424E-9EA8-CAA91358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DECB5-7758-8143-B12E-24D16661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AF01-64AF-CD4F-8E77-F3F6E140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CD25-ECFB-0C4F-AAEE-783F52A5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6D53-1778-EB4F-9AA5-61E69300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79F4E-0EA4-944C-8CD9-71544EFB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270C-59F0-A74F-AD03-CADFDC15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1A7B-2F63-CD4C-AAAF-E340824E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F639-82FD-B14A-9724-682E95A4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9AD9F-AF02-5649-A559-896D056B7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99ED-368D-2342-BAD5-36EA575A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95BC-09A2-9B43-8498-8A792012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8E4C-00EE-8145-AFCD-4C2B7544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520A-EA78-6447-A27B-70AA3DD7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C6A4-9D9C-AD4A-9361-76DAE8413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046AC-DC45-3845-9174-51E4F8405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5506E-2034-494C-9E6D-1C6514D0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159C3-072F-7D40-902B-69774030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6ACE-6CF6-3540-AA3B-488DBCAE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0B96-BBAC-B94E-BE1E-215933ED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F397C-D304-514D-A672-60093E46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BE87E-1723-1548-A6F2-F759ACB1C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963B9-D47D-0E4C-A36D-1035A301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C946F-D870-3C48-B531-3DD923C6C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A8187-526E-464C-9BBA-84DBC4A3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21BF4-A266-4247-94BD-850C9C80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B208B-3E6E-CE45-833E-3C3EB66C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5274-FAC9-8D49-8C83-B50E58AF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93F0A-9A5B-254D-A30D-1A365DD9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BB9C4-9F01-CC4B-89CC-8A84EC2F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1BC71-5D74-254A-B7C4-437E1BAF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163B1-176F-774D-BB55-70729512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5632C-637B-3546-AC9C-FDA266E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7F0B3-4208-7242-867C-8D0BC4E4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A39E-B53E-8440-8A54-0A74CF21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640E-D7DD-E54D-8856-636458BE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E09EE-82C2-1244-B4EA-5EB8529F5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4E0D-0E4D-FB47-AD62-D9E0A8F7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F275-775D-4340-A5BF-95E2F51C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38A9F-918F-774A-8036-3CCDD941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DFBF-A7FE-7D4C-A56F-F287C22C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47051-1D44-5547-876A-97B2A1062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783FE-05DB-0E43-938B-56F50C04A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1F4C7-F360-4C47-9802-3149B3E1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2AFD7-310C-D54B-86BA-F0BDADFD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84C3-B04F-BB4C-B714-341A35B2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0A22D-2E38-C842-92EB-5F07BBC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35F1-731F-C641-9039-83847CA5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D0343-A82E-5640-9770-8407ED50D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2321-9291-D54C-84AA-4AD7F33779E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1EDA-5326-AF4D-B3FF-48EED4A95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C80C-4826-734F-81C2-027766D5B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A3E3-3312-3044-A789-127FFE1A7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g_O_not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2D98C-ECFD-2346-811C-310F3504A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4200"/>
              <a:t>Network Flow and Circulation with Demands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72A6D-2F25-B243-A5E4-18F15456F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    </a:t>
            </a:r>
            <a:endParaRPr lang="en-US"/>
          </a:p>
          <a:p>
            <a:pPr algn="l"/>
            <a:r>
              <a:rPr lang="en-US" dirty="0"/>
              <a:t>Presented By: </a:t>
            </a:r>
            <a:endParaRPr lang="en-US"/>
          </a:p>
          <a:p>
            <a:pPr algn="l"/>
            <a:r>
              <a:rPr lang="en-US" dirty="0" err="1"/>
              <a:t>Sainadh</a:t>
            </a:r>
            <a:r>
              <a:rPr lang="en-US" dirty="0"/>
              <a:t> </a:t>
            </a:r>
            <a:r>
              <a:rPr lang="en-US" dirty="0" err="1"/>
              <a:t>Chilukamari</a:t>
            </a:r>
            <a:r>
              <a:rPr lang="en-US" dirty="0"/>
              <a:t> &amp; Venkata </a:t>
            </a:r>
            <a:r>
              <a:rPr lang="en-US" dirty="0" err="1"/>
              <a:t>Samudrala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3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13A89A-1D03-CD4E-8BA7-1344B5720AE4}"/>
              </a:ext>
            </a:extLst>
          </p:cNvPr>
          <p:cNvSpPr/>
          <p:nvPr/>
        </p:nvSpPr>
        <p:spPr>
          <a:xfrm>
            <a:off x="2678714" y="3228975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375EF6-396D-B844-BD97-74050FBAAB8A}"/>
              </a:ext>
            </a:extLst>
          </p:cNvPr>
          <p:cNvSpPr/>
          <p:nvPr/>
        </p:nvSpPr>
        <p:spPr>
          <a:xfrm>
            <a:off x="4680509" y="3228975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79BC0B-C4CA-8E4C-9753-E2E7DF3BC7D8}"/>
              </a:ext>
            </a:extLst>
          </p:cNvPr>
          <p:cNvSpPr/>
          <p:nvPr/>
        </p:nvSpPr>
        <p:spPr>
          <a:xfrm>
            <a:off x="6682304" y="3228975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1D3865-9C1E-4F42-9E68-A12EE2EC4EBD}"/>
              </a:ext>
            </a:extLst>
          </p:cNvPr>
          <p:cNvSpPr/>
          <p:nvPr/>
        </p:nvSpPr>
        <p:spPr>
          <a:xfrm>
            <a:off x="8684099" y="3228975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0C1EBA-F6C7-4843-8841-85BFDFF562DD}"/>
              </a:ext>
            </a:extLst>
          </p:cNvPr>
          <p:cNvSpPr/>
          <p:nvPr/>
        </p:nvSpPr>
        <p:spPr>
          <a:xfrm>
            <a:off x="4680509" y="1546139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64DE1C-E634-E048-BFD8-29432F419E11}"/>
              </a:ext>
            </a:extLst>
          </p:cNvPr>
          <p:cNvSpPr/>
          <p:nvPr/>
        </p:nvSpPr>
        <p:spPr>
          <a:xfrm>
            <a:off x="6682304" y="1546139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849CBD-3631-0A4D-B68E-C8361026C861}"/>
              </a:ext>
            </a:extLst>
          </p:cNvPr>
          <p:cNvSpPr/>
          <p:nvPr/>
        </p:nvSpPr>
        <p:spPr>
          <a:xfrm>
            <a:off x="4680509" y="4911811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7E6AC9-8DB3-974D-B2AB-24A5D22660D5}"/>
              </a:ext>
            </a:extLst>
          </p:cNvPr>
          <p:cNvSpPr/>
          <p:nvPr/>
        </p:nvSpPr>
        <p:spPr>
          <a:xfrm>
            <a:off x="6682304" y="4911811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E37C30-67B0-734E-A60A-9E766685B512}"/>
              </a:ext>
            </a:extLst>
          </p:cNvPr>
          <p:cNvCxnSpPr>
            <a:cxnSpLocks/>
            <a:stCxn id="4" idx="7"/>
            <a:endCxn id="8" idx="3"/>
          </p:cNvCxnSpPr>
          <p:nvPr/>
        </p:nvCxnSpPr>
        <p:spPr>
          <a:xfrm flipV="1">
            <a:off x="3007982" y="1887603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F61DCF-3B8E-E34F-86E2-7BF91BCA10D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64476" y="3429000"/>
            <a:ext cx="1616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BBD15D-A9A6-C24B-AA28-5ABF1B7AECE7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3007982" y="3570439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F4FFF6-4369-664C-AA4C-EEBCD08EFE1D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066271" y="1746164"/>
            <a:ext cx="1616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43D1FE-8776-214B-A107-6373EE630BDA}"/>
              </a:ext>
            </a:extLst>
          </p:cNvPr>
          <p:cNvCxnSpPr>
            <a:stCxn id="8" idx="5"/>
            <a:endCxn id="6" idx="1"/>
          </p:cNvCxnSpPr>
          <p:nvPr/>
        </p:nvCxnSpPr>
        <p:spPr>
          <a:xfrm>
            <a:off x="5009777" y="1887603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6E0E95-3AAF-5642-B4E2-755225E64F75}"/>
              </a:ext>
            </a:extLst>
          </p:cNvPr>
          <p:cNvCxnSpPr>
            <a:stCxn id="8" idx="4"/>
            <a:endCxn id="5" idx="0"/>
          </p:cNvCxnSpPr>
          <p:nvPr/>
        </p:nvCxnSpPr>
        <p:spPr>
          <a:xfrm>
            <a:off x="4873390" y="1946189"/>
            <a:ext cx="0" cy="128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149947-E9A5-4941-97F7-37AF5FAC3DA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066271" y="3429000"/>
            <a:ext cx="1616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391D00-4B26-3A40-967C-18FF5B9A6CC9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4873390" y="3629025"/>
            <a:ext cx="0" cy="128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6770A0-72F2-9047-8801-27BBCD59F4A5}"/>
              </a:ext>
            </a:extLst>
          </p:cNvPr>
          <p:cNvCxnSpPr>
            <a:stCxn id="11" idx="1"/>
            <a:endCxn id="5" idx="5"/>
          </p:cNvCxnSpPr>
          <p:nvPr/>
        </p:nvCxnSpPr>
        <p:spPr>
          <a:xfrm flipH="1" flipV="1">
            <a:off x="5009777" y="3570439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8CAC25-4630-C948-A6CB-866D2727A089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6875185" y="3629025"/>
            <a:ext cx="0" cy="128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BEB3B9-0C4D-2548-898F-59D13934FDEC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6875185" y="1946189"/>
            <a:ext cx="0" cy="128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402678-F82E-3949-A836-639ABF9E4CAE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7011572" y="1887603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20EB0-BF9F-3640-89E2-27F2515A91AE}"/>
              </a:ext>
            </a:extLst>
          </p:cNvPr>
          <p:cNvCxnSpPr>
            <a:stCxn id="6" idx="6"/>
          </p:cNvCxnSpPr>
          <p:nvPr/>
        </p:nvCxnSpPr>
        <p:spPr>
          <a:xfrm>
            <a:off x="7068066" y="3429000"/>
            <a:ext cx="1616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686854-C253-624C-A6EC-190175F8376B}"/>
              </a:ext>
            </a:extLst>
          </p:cNvPr>
          <p:cNvCxnSpPr>
            <a:stCxn id="11" idx="7"/>
            <a:endCxn id="7" idx="3"/>
          </p:cNvCxnSpPr>
          <p:nvPr/>
        </p:nvCxnSpPr>
        <p:spPr>
          <a:xfrm flipV="1">
            <a:off x="7011572" y="3570439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7F0E76-06D7-E740-8BA7-1DBBDD95A146}"/>
              </a:ext>
            </a:extLst>
          </p:cNvPr>
          <p:cNvSpPr txBox="1"/>
          <p:nvPr/>
        </p:nvSpPr>
        <p:spPr>
          <a:xfrm>
            <a:off x="3556044" y="2310713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D66C5B-70EA-BC4A-A47F-B973A0FF61DB}"/>
              </a:ext>
            </a:extLst>
          </p:cNvPr>
          <p:cNvSpPr txBox="1"/>
          <p:nvPr/>
        </p:nvSpPr>
        <p:spPr>
          <a:xfrm>
            <a:off x="3767459" y="3130388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1EDF7D-01AE-5F4B-BB26-8398B6CFE96A}"/>
              </a:ext>
            </a:extLst>
          </p:cNvPr>
          <p:cNvSpPr txBox="1"/>
          <p:nvPr/>
        </p:nvSpPr>
        <p:spPr>
          <a:xfrm>
            <a:off x="3774411" y="3978420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BDCDE9-7D4A-994B-B975-327BE5463421}"/>
              </a:ext>
            </a:extLst>
          </p:cNvPr>
          <p:cNvSpPr txBox="1"/>
          <p:nvPr/>
        </p:nvSpPr>
        <p:spPr>
          <a:xfrm>
            <a:off x="4798361" y="2375048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4AC854-42E3-4744-B3B5-58E64ADB0CCC}"/>
              </a:ext>
            </a:extLst>
          </p:cNvPr>
          <p:cNvSpPr txBox="1"/>
          <p:nvPr/>
        </p:nvSpPr>
        <p:spPr>
          <a:xfrm>
            <a:off x="4803344" y="4121681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6E3322-4B4D-574C-AB9A-454F3044405B}"/>
              </a:ext>
            </a:extLst>
          </p:cNvPr>
          <p:cNvSpPr txBox="1"/>
          <p:nvPr/>
        </p:nvSpPr>
        <p:spPr>
          <a:xfrm>
            <a:off x="5662871" y="3130388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C1749C-8FEF-E84D-8FAE-DC474E7A0788}"/>
              </a:ext>
            </a:extLst>
          </p:cNvPr>
          <p:cNvSpPr txBox="1"/>
          <p:nvPr/>
        </p:nvSpPr>
        <p:spPr>
          <a:xfrm>
            <a:off x="5718050" y="3978420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F6AF96-F765-F94F-B93E-A68965862D78}"/>
              </a:ext>
            </a:extLst>
          </p:cNvPr>
          <p:cNvSpPr txBox="1"/>
          <p:nvPr/>
        </p:nvSpPr>
        <p:spPr>
          <a:xfrm>
            <a:off x="6826341" y="4029075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F26651-3CB5-164B-9E9A-6300E611426F}"/>
              </a:ext>
            </a:extLst>
          </p:cNvPr>
          <p:cNvSpPr txBox="1"/>
          <p:nvPr/>
        </p:nvSpPr>
        <p:spPr>
          <a:xfrm>
            <a:off x="5768579" y="2310713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C7D8A6-81E8-7940-A625-43AA6FF53CD9}"/>
              </a:ext>
            </a:extLst>
          </p:cNvPr>
          <p:cNvSpPr txBox="1"/>
          <p:nvPr/>
        </p:nvSpPr>
        <p:spPr>
          <a:xfrm>
            <a:off x="5659861" y="1447552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FF2AB6-A815-8E4D-9CC0-5EA781C2B518}"/>
              </a:ext>
            </a:extLst>
          </p:cNvPr>
          <p:cNvSpPr txBox="1"/>
          <p:nvPr/>
        </p:nvSpPr>
        <p:spPr>
          <a:xfrm>
            <a:off x="7615254" y="3957489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5A0A24-6C7A-C04E-921F-FE40DA4B4C08}"/>
              </a:ext>
            </a:extLst>
          </p:cNvPr>
          <p:cNvSpPr txBox="1"/>
          <p:nvPr/>
        </p:nvSpPr>
        <p:spPr>
          <a:xfrm>
            <a:off x="6826341" y="2459593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BB8374-64F0-7D43-B5AB-FF80E4152F6C}"/>
              </a:ext>
            </a:extLst>
          </p:cNvPr>
          <p:cNvSpPr txBox="1"/>
          <p:nvPr/>
        </p:nvSpPr>
        <p:spPr>
          <a:xfrm>
            <a:off x="7781000" y="2305465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A09F5A-2C08-CC40-83ED-2F8C43ACBAFF}"/>
              </a:ext>
            </a:extLst>
          </p:cNvPr>
          <p:cNvSpPr txBox="1"/>
          <p:nvPr/>
        </p:nvSpPr>
        <p:spPr>
          <a:xfrm>
            <a:off x="7660028" y="3149626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CA15599-2AA7-3A43-BDF3-7D33468EA950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10800000" flipV="1">
            <a:off x="2871595" y="1746163"/>
            <a:ext cx="1808914" cy="14828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15D51CBD-1B68-C749-A16C-CD85757029F7}"/>
              </a:ext>
            </a:extLst>
          </p:cNvPr>
          <p:cNvCxnSpPr>
            <a:stCxn id="9" idx="1"/>
            <a:endCxn id="8" idx="7"/>
          </p:cNvCxnSpPr>
          <p:nvPr/>
        </p:nvCxnSpPr>
        <p:spPr>
          <a:xfrm rot="16200000" flipV="1">
            <a:off x="5874288" y="740214"/>
            <a:ext cx="12700" cy="1729021"/>
          </a:xfrm>
          <a:prstGeom prst="curvedConnector3">
            <a:avLst>
              <a:gd name="adj1" fmla="val 226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601B6B9-E879-2749-AA8E-7E7D3B42CD21}"/>
              </a:ext>
            </a:extLst>
          </p:cNvPr>
          <p:cNvCxnSpPr>
            <a:stCxn id="7" idx="0"/>
            <a:endCxn id="9" idx="6"/>
          </p:cNvCxnSpPr>
          <p:nvPr/>
        </p:nvCxnSpPr>
        <p:spPr>
          <a:xfrm rot="16200000" flipV="1">
            <a:off x="7231118" y="1583113"/>
            <a:ext cx="1482811" cy="18089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AE16D4-8480-1D46-AEC7-39EC20331C5D}"/>
              </a:ext>
            </a:extLst>
          </p:cNvPr>
          <p:cNvSpPr txBox="1"/>
          <p:nvPr/>
        </p:nvSpPr>
        <p:spPr>
          <a:xfrm>
            <a:off x="3871804" y="2476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04EED6-604B-CE42-B5CD-8B4D93625AA9}"/>
              </a:ext>
            </a:extLst>
          </p:cNvPr>
          <p:cNvSpPr txBox="1"/>
          <p:nvPr/>
        </p:nvSpPr>
        <p:spPr>
          <a:xfrm>
            <a:off x="7693196" y="2528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24E64E-4E89-7B4B-98D9-E037993243C3}"/>
              </a:ext>
            </a:extLst>
          </p:cNvPr>
          <p:cNvSpPr txBox="1"/>
          <p:nvPr/>
        </p:nvSpPr>
        <p:spPr>
          <a:xfrm>
            <a:off x="3226776" y="1936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A52A2-5800-3948-837C-B6F233EE744A}"/>
              </a:ext>
            </a:extLst>
          </p:cNvPr>
          <p:cNvSpPr txBox="1"/>
          <p:nvPr/>
        </p:nvSpPr>
        <p:spPr>
          <a:xfrm>
            <a:off x="5697950" y="1013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566CDF-5AD9-2D4C-AF0D-A902ADEF3A78}"/>
              </a:ext>
            </a:extLst>
          </p:cNvPr>
          <p:cNvSpPr txBox="1"/>
          <p:nvPr/>
        </p:nvSpPr>
        <p:spPr>
          <a:xfrm>
            <a:off x="8203831" y="1877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976C14-CD11-414C-A41C-9F56CDBF053E}"/>
              </a:ext>
            </a:extLst>
          </p:cNvPr>
          <p:cNvSpPr txBox="1"/>
          <p:nvPr/>
        </p:nvSpPr>
        <p:spPr>
          <a:xfrm>
            <a:off x="3387303" y="17712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F5F89A8-7F83-F64C-9E6F-09F42AD0BB11}"/>
              </a:ext>
            </a:extLst>
          </p:cNvPr>
          <p:cNvCxnSpPr>
            <a:stCxn id="6" idx="1"/>
          </p:cNvCxnSpPr>
          <p:nvPr/>
        </p:nvCxnSpPr>
        <p:spPr>
          <a:xfrm rot="16200000" flipV="1">
            <a:off x="5197529" y="1746291"/>
            <a:ext cx="1410013" cy="16725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188B08F-F4C9-5843-BBE2-1B1D84459329}"/>
              </a:ext>
            </a:extLst>
          </p:cNvPr>
          <p:cNvSpPr txBox="1"/>
          <p:nvPr/>
        </p:nvSpPr>
        <p:spPr>
          <a:xfrm>
            <a:off x="6069862" y="2012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0585076A-7009-274A-9384-62855BE6D73B}"/>
              </a:ext>
            </a:extLst>
          </p:cNvPr>
          <p:cNvCxnSpPr>
            <a:stCxn id="7" idx="1"/>
            <a:endCxn id="6" idx="7"/>
          </p:cNvCxnSpPr>
          <p:nvPr/>
        </p:nvCxnSpPr>
        <p:spPr>
          <a:xfrm rot="16200000" flipV="1">
            <a:off x="7876083" y="2423050"/>
            <a:ext cx="12700" cy="1729021"/>
          </a:xfrm>
          <a:prstGeom prst="curvedConnector3">
            <a:avLst>
              <a:gd name="adj1" fmla="val 226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8963D05-C78B-3547-837C-4988873693CE}"/>
              </a:ext>
            </a:extLst>
          </p:cNvPr>
          <p:cNvSpPr txBox="1"/>
          <p:nvPr/>
        </p:nvSpPr>
        <p:spPr>
          <a:xfrm>
            <a:off x="7316630" y="2770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D640FE-9CFD-A243-93DC-38AA6C55ED19}"/>
              </a:ext>
            </a:extLst>
          </p:cNvPr>
          <p:cNvSpPr txBox="1"/>
          <p:nvPr/>
        </p:nvSpPr>
        <p:spPr>
          <a:xfrm>
            <a:off x="5572006" y="2519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D834B1-2107-424C-BB90-E5BD90EFE2C3}"/>
              </a:ext>
            </a:extLst>
          </p:cNvPr>
          <p:cNvSpPr txBox="1"/>
          <p:nvPr/>
        </p:nvSpPr>
        <p:spPr>
          <a:xfrm>
            <a:off x="7862027" y="3370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D5C82D57-5A72-4F45-BD40-49F349CBA85D}"/>
              </a:ext>
            </a:extLst>
          </p:cNvPr>
          <p:cNvCxnSpPr>
            <a:stCxn id="5" idx="1"/>
            <a:endCxn id="4" idx="7"/>
          </p:cNvCxnSpPr>
          <p:nvPr/>
        </p:nvCxnSpPr>
        <p:spPr>
          <a:xfrm rot="16200000" flipV="1">
            <a:off x="3872493" y="2423050"/>
            <a:ext cx="12700" cy="1729021"/>
          </a:xfrm>
          <a:prstGeom prst="curvedConnector3">
            <a:avLst>
              <a:gd name="adj1" fmla="val 2261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911D5D1-874B-2340-B165-CFD185D3EAA4}"/>
              </a:ext>
            </a:extLst>
          </p:cNvPr>
          <p:cNvSpPr txBox="1"/>
          <p:nvPr/>
        </p:nvSpPr>
        <p:spPr>
          <a:xfrm>
            <a:off x="4071491" y="275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062E73-7FD2-FD4F-967E-9A19918C8EF9}"/>
              </a:ext>
            </a:extLst>
          </p:cNvPr>
          <p:cNvSpPr txBox="1"/>
          <p:nvPr/>
        </p:nvSpPr>
        <p:spPr>
          <a:xfrm>
            <a:off x="3829205" y="3428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BFDCCB-E785-8D4B-8AF0-A1D6C1A98594}"/>
              </a:ext>
            </a:extLst>
          </p:cNvPr>
          <p:cNvSpPr txBox="1"/>
          <p:nvPr/>
        </p:nvSpPr>
        <p:spPr>
          <a:xfrm>
            <a:off x="7481264" y="2965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B3A51D-AFF0-3F49-BBEA-3415343DD1A9}"/>
              </a:ext>
            </a:extLst>
          </p:cNvPr>
          <p:cNvSpPr txBox="1"/>
          <p:nvPr/>
        </p:nvSpPr>
        <p:spPr>
          <a:xfrm>
            <a:off x="7642991" y="3411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3AA58-766C-6448-B2EC-98BECCBDB2B8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5066271" y="3429000"/>
            <a:ext cx="1616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014DC1E-B014-2240-AF9D-14F3587F6B06}"/>
              </a:ext>
            </a:extLst>
          </p:cNvPr>
          <p:cNvSpPr txBox="1"/>
          <p:nvPr/>
        </p:nvSpPr>
        <p:spPr>
          <a:xfrm>
            <a:off x="4616808" y="5994542"/>
            <a:ext cx="1373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Max Flow =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3E429E-F2DA-0447-BAC6-46FF62EBE0ED}"/>
              </a:ext>
            </a:extLst>
          </p:cNvPr>
          <p:cNvSpPr txBox="1"/>
          <p:nvPr/>
        </p:nvSpPr>
        <p:spPr>
          <a:xfrm>
            <a:off x="5827084" y="5994542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9 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F0E569-9C4F-0845-8264-5073B93A0887}"/>
              </a:ext>
            </a:extLst>
          </p:cNvPr>
          <p:cNvSpPr txBox="1"/>
          <p:nvPr/>
        </p:nvSpPr>
        <p:spPr>
          <a:xfrm>
            <a:off x="6161958" y="5994542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+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E53C6F-3558-1145-A5B0-2DE8B72927C2}"/>
              </a:ext>
            </a:extLst>
          </p:cNvPr>
          <p:cNvSpPr txBox="1"/>
          <p:nvPr/>
        </p:nvSpPr>
        <p:spPr>
          <a:xfrm>
            <a:off x="6508500" y="5994542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 = 18</a:t>
            </a:r>
          </a:p>
        </p:txBody>
      </p:sp>
    </p:spTree>
    <p:extLst>
      <p:ext uri="{BB962C8B-B14F-4D97-AF65-F5344CB8AC3E}">
        <p14:creationId xmlns:p14="http://schemas.microsoft.com/office/powerpoint/2010/main" val="271723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0" grpId="0"/>
      <p:bldP spid="41" grpId="0"/>
      <p:bldP spid="45" grpId="1"/>
      <p:bldP spid="45" grpId="2"/>
      <p:bldP spid="48" grpId="0"/>
      <p:bldP spid="49" grpId="0"/>
      <p:bldP spid="52" grpId="0"/>
      <p:bldP spid="53" grpId="0"/>
      <p:bldP spid="38" grpId="0"/>
      <p:bldP spid="38" grpId="1"/>
      <p:bldP spid="55" grpId="0"/>
      <p:bldP spid="57" grpId="0"/>
      <p:bldP spid="57" grpId="1"/>
      <p:bldP spid="66" grpId="0"/>
      <p:bldP spid="67" grpId="0"/>
      <p:bldP spid="68" grpId="0"/>
      <p:bldP spid="72" grpId="0"/>
      <p:bldP spid="75" grpId="0"/>
      <p:bldP spid="75" grpId="1"/>
      <p:bldP spid="76" grpId="0"/>
      <p:bldP spid="77" grpId="0"/>
      <p:bldP spid="77" grpId="1"/>
      <p:bldP spid="80" grpId="0"/>
      <p:bldP spid="81" grpId="0"/>
      <p:bldP spid="82" grpId="0"/>
      <p:bldP spid="83" grpId="0"/>
      <p:bldP spid="94" grpId="0"/>
      <p:bldP spid="97" grpId="0"/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42C7-0FD3-0A4D-9D38-1695DEA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89E8-6D89-7742-BE4C-96BB6624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For this Max-flow problem is considered again, but this time there will be no source and sink.</a:t>
            </a:r>
          </a:p>
          <a:p>
            <a:pPr fontAlgn="base"/>
            <a:r>
              <a:rPr lang="en-US" sz="2400" dirty="0"/>
              <a:t>Each vertex has a demand or supply, i.e., the flow a vertex can take or give respectively.</a:t>
            </a:r>
          </a:p>
          <a:p>
            <a:pPr lvl="1" fontAlgn="base"/>
            <a:r>
              <a:rPr lang="en-US" dirty="0"/>
              <a:t>Demand if d(v) &gt; 0</a:t>
            </a:r>
          </a:p>
          <a:p>
            <a:pPr lvl="1" fontAlgn="base"/>
            <a:r>
              <a:rPr lang="en-US" dirty="0"/>
              <a:t>Supply if d(v) &lt; 0</a:t>
            </a:r>
          </a:p>
          <a:p>
            <a:pPr fontAlgn="base"/>
            <a:r>
              <a:rPr lang="en-US" sz="2400" dirty="0"/>
              <a:t>A common source and a common sink are added to the graph where all supplies are connected to the source and all demands to sink.</a:t>
            </a:r>
          </a:p>
          <a:p>
            <a:pPr fontAlgn="base"/>
            <a:r>
              <a:rPr lang="en-US" sz="2400" dirty="0"/>
              <a:t>Supplies and demands are assigned to respective edges from source and to sink.</a:t>
            </a:r>
          </a:p>
        </p:txBody>
      </p:sp>
    </p:spTree>
    <p:extLst>
      <p:ext uri="{BB962C8B-B14F-4D97-AF65-F5344CB8AC3E}">
        <p14:creationId xmlns:p14="http://schemas.microsoft.com/office/powerpoint/2010/main" val="37564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02D1-93BD-514E-BF34-65FA2BE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Problem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3E5D-48BC-FA43-8765-FE95B338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US" sz="2400" dirty="0"/>
              <a:t>Add source &amp; sink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Add edges (S, v) for all supply vertices (d(v)&lt;0) with edge capacity |-d(v)|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Add edges (v, T) for demand vertices (d(v)&gt;0)) with capacity d(v)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Find Max flow with Ford-Fulkerson algorithm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Circulation problem is only possible when:</a:t>
            </a:r>
          </a:p>
          <a:p>
            <a:pPr lvl="1" fontAlgn="base">
              <a:lnSpc>
                <a:spcPct val="100000"/>
              </a:lnSpc>
            </a:pPr>
            <a:r>
              <a:rPr lang="en-US" dirty="0"/>
              <a:t>The sum of demands is equal to the sum of supply in a graph.</a:t>
            </a:r>
          </a:p>
          <a:p>
            <a:pPr lvl="1" fontAlgn="base">
              <a:lnSpc>
                <a:spcPct val="100000"/>
              </a:lnSpc>
            </a:pPr>
            <a:r>
              <a:rPr lang="en-US" dirty="0"/>
              <a:t>It is feasible if and only if it is equal the max-flow value f.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If any of the above condition fails, then there is no circulation in the graph.</a:t>
            </a:r>
          </a:p>
        </p:txBody>
      </p:sp>
    </p:spTree>
    <p:extLst>
      <p:ext uri="{BB962C8B-B14F-4D97-AF65-F5344CB8AC3E}">
        <p14:creationId xmlns:p14="http://schemas.microsoft.com/office/powerpoint/2010/main" val="207992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A912-0086-0C41-BDB7-AC70CDF2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2EADB3-E5B8-8C41-B8D7-9C876539B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3900"/>
            <a:ext cx="401055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AA4A49-221E-A044-AA3F-B2AD95EE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857" y="2069483"/>
            <a:ext cx="5499100" cy="388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EE09DBF-1A2B-49A0-BA75-77C4A58D28D6}"/>
              </a:ext>
            </a:extLst>
          </p:cNvPr>
          <p:cNvSpPr/>
          <p:nvPr/>
        </p:nvSpPr>
        <p:spPr>
          <a:xfrm>
            <a:off x="5226036" y="3610465"/>
            <a:ext cx="939538" cy="52790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2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252-83AC-5648-BCE8-2974D54A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Ford Fulkerson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D43E-AB5B-E842-ADE0-0085FD4A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Graph has circulation</a:t>
            </a:r>
          </a:p>
          <a:p>
            <a:pPr lvl="1" fontAlgn="base"/>
            <a:r>
              <a:rPr lang="en-US" dirty="0"/>
              <a:t>Sum of supplies = 6</a:t>
            </a:r>
          </a:p>
          <a:p>
            <a:pPr lvl="1" fontAlgn="base"/>
            <a:r>
              <a:rPr lang="en-US" dirty="0"/>
              <a:t>Sum of Demands = 6</a:t>
            </a:r>
          </a:p>
          <a:p>
            <a:pPr lvl="1" fontAlgn="base"/>
            <a:r>
              <a:rPr lang="en-US" dirty="0"/>
              <a:t>Max Flow = 6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AE1BDCC-DDB9-2A4F-94D1-16FF93EE9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1583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5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06A9-EF28-074D-BB57-CE2C48D1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Run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ABEA-EB84-A547-B320-3CFF3DF6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1000 test cases are considered for BFS and FFA.</a:t>
            </a:r>
          </a:p>
          <a:p>
            <a:pPr fontAlgn="base"/>
            <a:r>
              <a:rPr lang="en-US" sz="2000" dirty="0"/>
              <a:t>Graphs with 10, 100, 1000, 5000, 10000 and 20000 vertices are generated (0.6*</a:t>
            </a:r>
            <a:r>
              <a:rPr lang="en-US" sz="2000" dirty="0" err="1"/>
              <a:t>maxEdges</a:t>
            </a:r>
            <a:r>
              <a:rPr lang="en-US" sz="2000" dirty="0"/>
              <a:t>).</a:t>
            </a:r>
          </a:p>
          <a:p>
            <a:pPr fontAlgn="base"/>
            <a:r>
              <a:rPr lang="en-US" sz="2000" dirty="0"/>
              <a:t>Run time is measured for each graph file.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9F1523-749F-47F0-90FB-DCA62704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61768"/>
              </p:ext>
            </p:extLst>
          </p:nvPr>
        </p:nvGraphicFramePr>
        <p:xfrm>
          <a:off x="2794523" y="3429000"/>
          <a:ext cx="660295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319">
                  <a:extLst>
                    <a:ext uri="{9D8B030D-6E8A-4147-A177-3AD203B41FA5}">
                      <a16:colId xmlns:a16="http://schemas.microsoft.com/office/drawing/2014/main" val="3393522377"/>
                    </a:ext>
                  </a:extLst>
                </a:gridCol>
                <a:gridCol w="1734532">
                  <a:extLst>
                    <a:ext uri="{9D8B030D-6E8A-4147-A177-3AD203B41FA5}">
                      <a16:colId xmlns:a16="http://schemas.microsoft.com/office/drawing/2014/main" val="37906454"/>
                    </a:ext>
                  </a:extLst>
                </a:gridCol>
                <a:gridCol w="1706253">
                  <a:extLst>
                    <a:ext uri="{9D8B030D-6E8A-4147-A177-3AD203B41FA5}">
                      <a16:colId xmlns:a16="http://schemas.microsoft.com/office/drawing/2014/main" val="1233939622"/>
                    </a:ext>
                  </a:extLst>
                </a:gridCol>
                <a:gridCol w="1564850">
                  <a:extLst>
                    <a:ext uri="{9D8B030D-6E8A-4147-A177-3AD203B41FA5}">
                      <a16:colId xmlns:a16="http://schemas.microsoft.com/office/drawing/2014/main" val="2577735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Nodes</a:t>
                      </a:r>
                      <a:endParaRPr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Edges</a:t>
                      </a:r>
                      <a:endParaRPr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BFS Time(ms)</a:t>
                      </a:r>
                      <a:endParaRPr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FFA Time(s)</a:t>
                      </a:r>
                      <a:endParaRPr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1735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0.013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7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2859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0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267447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58.4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</a:rPr>
                        <a:t>30.39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0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5000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5527030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270.3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782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1816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10000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22115957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653.9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4720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6204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20000</a:t>
                      </a:r>
                      <a:endParaRPr sz="1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64204450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3501.2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16727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3063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03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06A9-EF28-074D-BB57-CE2C48D1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ABEA-EB84-A547-B320-3CFF3DF6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BFS and FFA are run on randomly generated graphs.</a:t>
            </a:r>
          </a:p>
          <a:p>
            <a:pPr fontAlgn="base"/>
            <a:r>
              <a:rPr lang="en-US" sz="2000" dirty="0"/>
              <a:t>Graphs with 5 to 1000 vertices respectively (0.6*</a:t>
            </a:r>
            <a:r>
              <a:rPr lang="en-US" sz="2000" dirty="0" err="1"/>
              <a:t>maxEdges</a:t>
            </a:r>
            <a:r>
              <a:rPr lang="en-US" sz="2000" dirty="0"/>
              <a:t>).</a:t>
            </a:r>
          </a:p>
          <a:p>
            <a:pPr fontAlgn="base"/>
            <a:r>
              <a:rPr lang="en-US" sz="2000" dirty="0"/>
              <a:t>Run time is measured for each graph file.</a:t>
            </a:r>
          </a:p>
          <a:p>
            <a:pPr fontAlgn="base"/>
            <a:r>
              <a:rPr lang="en-US" sz="2000" dirty="0"/>
              <a:t>Plotted time complexities with run times.</a:t>
            </a:r>
          </a:p>
        </p:txBody>
      </p:sp>
    </p:spTree>
    <p:extLst>
      <p:ext uri="{BB962C8B-B14F-4D97-AF65-F5344CB8AC3E}">
        <p14:creationId xmlns:p14="http://schemas.microsoft.com/office/powerpoint/2010/main" val="224779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5976-4ACB-934E-8EC6-02039DBA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Results &amp;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5502-EC40-4847-99E9-E2646183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013"/>
          </a:xfrm>
        </p:spPr>
        <p:txBody>
          <a:bodyPr>
            <a:normAutofit/>
          </a:bodyPr>
          <a:lstStyle/>
          <a:p>
            <a:r>
              <a:rPr lang="en-US" sz="2400" dirty="0"/>
              <a:t>BFS graph – (Run time in milli-seconds vs E+V)</a:t>
            </a:r>
          </a:p>
        </p:txBody>
      </p:sp>
      <p:pic>
        <p:nvPicPr>
          <p:cNvPr id="6" name="Picture 2" descr="https://lh3.googleusercontent.com/cFFEAJOQqEp0IOBlV7Gvt3KnjUQ4KdyJDpBiBWNxndyQbhsj0wxJIjkm4fhlFPV3yQynMaxeMKS1a42o2Gl4HEjx66YsYQBMB6gR0c5xlwyhI8aDcSYIBa2cht8oivYUEcMjwhKt">
            <a:extLst>
              <a:ext uri="{FF2B5EF4-FFF2-40B4-BE49-F238E27FC236}">
                <a16:creationId xmlns:a16="http://schemas.microsoft.com/office/drawing/2014/main" id="{1F6A508E-9B60-4A3A-BEF4-619F66D0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299" y="2314663"/>
            <a:ext cx="7074338" cy="432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58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5976-4ACB-934E-8EC6-02039DBA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Results &amp;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5502-EC40-4847-99E9-E2646183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013"/>
          </a:xfrm>
        </p:spPr>
        <p:txBody>
          <a:bodyPr>
            <a:normAutofit/>
          </a:bodyPr>
          <a:lstStyle/>
          <a:p>
            <a:r>
              <a:rPr lang="en-US" sz="2400" dirty="0"/>
              <a:t>FFA graph – (Run time in seconds vs V(E^2))</a:t>
            </a:r>
          </a:p>
        </p:txBody>
      </p:sp>
      <p:pic>
        <p:nvPicPr>
          <p:cNvPr id="4098" name="Picture 2" descr="https://lh3.googleusercontent.com/MUOuM808r7VEOSPcLvZAc-hv2dhvYL40UachJAAQ3SKlEBsORCYV-hS1uEsiZQzRZViEYUk3pBLwR4CA8WzILTellyRcZM5fHCtkQIE4sTBbcWl_vRAxce7vI58O699sUIba-C4s">
            <a:extLst>
              <a:ext uri="{FF2B5EF4-FFF2-40B4-BE49-F238E27FC236}">
                <a16:creationId xmlns:a16="http://schemas.microsoft.com/office/drawing/2014/main" id="{A036CD4B-3FB2-405D-A232-625CF139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28" y="2352370"/>
            <a:ext cx="7012167" cy="42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7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A2C3-251F-4C4F-BE8A-000BDB83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					Demo</a:t>
            </a:r>
          </a:p>
        </p:txBody>
      </p:sp>
    </p:spTree>
    <p:extLst>
      <p:ext uri="{BB962C8B-B14F-4D97-AF65-F5344CB8AC3E}">
        <p14:creationId xmlns:p14="http://schemas.microsoft.com/office/powerpoint/2010/main" val="300555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E3A1-46DE-4B47-AEE2-FD1FEA43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F8E7-7837-4742-8F27-2E0EA8AD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Create adjacency list from input graph file Lists.</a:t>
            </a:r>
          </a:p>
          <a:p>
            <a:pPr fontAlgn="base"/>
            <a:r>
              <a:rPr lang="en-US" sz="2400" dirty="0"/>
              <a:t>Implement Breadth First Search &amp; Shortest path.</a:t>
            </a:r>
          </a:p>
          <a:p>
            <a:pPr fontAlgn="base"/>
            <a:r>
              <a:rPr lang="en-US" sz="2400" dirty="0"/>
              <a:t>Determine maximum flow of a graph using Ford-Fulkerson algorithm.</a:t>
            </a:r>
          </a:p>
          <a:p>
            <a:pPr fontAlgn="base"/>
            <a:r>
              <a:rPr lang="en-US" sz="2400" dirty="0"/>
              <a:t>Verify circulation of a graph.</a:t>
            </a:r>
          </a:p>
          <a:p>
            <a:pPr fontAlgn="base"/>
            <a:r>
              <a:rPr lang="en-US" sz="2400" dirty="0"/>
              <a:t>Test using Random graph generator, with multiple graphs</a:t>
            </a:r>
          </a:p>
          <a:p>
            <a:pPr fontAlgn="base"/>
            <a:r>
              <a:rPr lang="en-US" sz="2400" dirty="0"/>
              <a:t>Discuss test results.</a:t>
            </a:r>
          </a:p>
        </p:txBody>
      </p:sp>
    </p:spTree>
    <p:extLst>
      <p:ext uri="{BB962C8B-B14F-4D97-AF65-F5344CB8AC3E}">
        <p14:creationId xmlns:p14="http://schemas.microsoft.com/office/powerpoint/2010/main" val="2399151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A2C3-251F-4C4F-BE8A-000BDB83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				   Questions?</a:t>
            </a:r>
          </a:p>
        </p:txBody>
      </p:sp>
    </p:spTree>
    <p:extLst>
      <p:ext uri="{BB962C8B-B14F-4D97-AF65-F5344CB8AC3E}">
        <p14:creationId xmlns:p14="http://schemas.microsoft.com/office/powerpoint/2010/main" val="88583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1EEA-541E-4395-B2B6-CA50CE47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Graph from data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49EA-32F4-4E35-A563-1E070DF3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 array of Linked Lists is used to create an adjacency list. </a:t>
            </a:r>
          </a:p>
          <a:p>
            <a:pPr algn="just"/>
            <a:r>
              <a:rPr lang="en-US" sz="2400" dirty="0"/>
              <a:t>Data file consists of edge to which node and their corresponding weights for all nodes.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For each line in the data file, edge is created to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baseline="30000" dirty="0"/>
              <a:t> </a:t>
            </a:r>
            <a:r>
              <a:rPr lang="en-US" sz="2400" dirty="0"/>
              <a:t>value with (i+1)</a:t>
            </a:r>
            <a:r>
              <a:rPr lang="en-US" sz="2400" baseline="30000" dirty="0" err="1"/>
              <a:t>th</a:t>
            </a:r>
            <a:r>
              <a:rPr lang="en-US" sz="2400" baseline="30000" dirty="0"/>
              <a:t> </a:t>
            </a:r>
            <a:r>
              <a:rPr lang="en-US" sz="2400" dirty="0"/>
              <a:t>value as weight between the nodes.</a:t>
            </a:r>
          </a:p>
          <a:p>
            <a:pPr algn="just"/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4100C5-1D32-4ACA-9EC4-5AEA9BF6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527" y="3041504"/>
            <a:ext cx="6099924" cy="383643"/>
          </a:xfrm>
          <a:prstGeom prst="rect">
            <a:avLst/>
          </a:prstGeom>
        </p:spPr>
      </p:pic>
      <p:pic>
        <p:nvPicPr>
          <p:cNvPr id="12" name="Picture 11" descr="A close up of a black keyboard&#10;&#10;Description automatically generated">
            <a:extLst>
              <a:ext uri="{FF2B5EF4-FFF2-40B4-BE49-F238E27FC236}">
                <a16:creationId xmlns:a16="http://schemas.microsoft.com/office/drawing/2014/main" id="{85BA481B-0025-45AA-AED6-1654864A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973" y="4407248"/>
            <a:ext cx="3604784" cy="1993555"/>
          </a:xfrm>
          <a:prstGeom prst="rect">
            <a:avLst/>
          </a:prstGeom>
        </p:spPr>
      </p:pic>
      <p:pic>
        <p:nvPicPr>
          <p:cNvPr id="14" name="Picture 13" descr="A close up of a keyboard&#10;&#10;Description automatically generated">
            <a:extLst>
              <a:ext uri="{FF2B5EF4-FFF2-40B4-BE49-F238E27FC236}">
                <a16:creationId xmlns:a16="http://schemas.microsoft.com/office/drawing/2014/main" id="{DD1E8E0F-221C-445E-9D84-6C4C820BD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084" y="4407248"/>
            <a:ext cx="1649430" cy="199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2FE7-49D3-C44F-AC6D-E8E3565F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Breadth First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A1F3A-BA93-1548-9BF3-ABE7AA0E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BFS is a traversing algorithm which starts traversing from a selected node and traverse the graph, exploring the neighbor nodes.</a:t>
            </a:r>
          </a:p>
          <a:p>
            <a:pPr fontAlgn="base"/>
            <a:r>
              <a:rPr lang="en-US" sz="2400" dirty="0"/>
              <a:t>Continue the same until all nodes are traversed.</a:t>
            </a:r>
          </a:p>
          <a:p>
            <a:pPr fontAlgn="base"/>
            <a:r>
              <a:rPr lang="en-US" sz="2400" dirty="0"/>
              <a:t>Assign parent for each node traversed to detect which path reached the destination.</a:t>
            </a:r>
          </a:p>
          <a:p>
            <a:pPr fontAlgn="base"/>
            <a:r>
              <a:rPr lang="en-US" sz="2400" dirty="0"/>
              <a:t>Used a visited flag for each node to avoid traversing the same node again, thus finding the order of nodes in which traversal is done.</a:t>
            </a:r>
          </a:p>
          <a:p>
            <a:pPr fontAlgn="base"/>
            <a:r>
              <a:rPr lang="en-US" sz="2400" dirty="0"/>
              <a:t>Time Complexity for this algorithm is O(E+V).</a:t>
            </a:r>
          </a:p>
        </p:txBody>
      </p:sp>
    </p:spTree>
    <p:extLst>
      <p:ext uri="{BB962C8B-B14F-4D97-AF65-F5344CB8AC3E}">
        <p14:creationId xmlns:p14="http://schemas.microsoft.com/office/powerpoint/2010/main" val="305708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0392-6B20-5C40-9B83-6A4EC88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54188-03D8-D441-A751-81B490FC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BFS (G)                   //Where G is the graph - adjacency list</a:t>
            </a:r>
          </a:p>
          <a:p>
            <a:pPr marL="0" indent="0">
              <a:buNone/>
            </a:pPr>
            <a:r>
              <a:rPr lang="en-US" dirty="0"/>
              <a:t>      let Q be queue.</a:t>
            </a:r>
          </a:p>
          <a:p>
            <a:pPr marL="0" indent="0">
              <a:buNone/>
            </a:pPr>
            <a:r>
              <a:rPr lang="en-US" dirty="0"/>
              <a:t>      let visited be </a:t>
            </a:r>
            <a:r>
              <a:rPr lang="en-US" dirty="0" err="1"/>
              <a:t>boolean</a:t>
            </a:r>
            <a:r>
              <a:rPr lang="en-US" dirty="0"/>
              <a:t> array //To avoid processing more than once</a:t>
            </a:r>
          </a:p>
          <a:p>
            <a:pPr marL="0" indent="0">
              <a:buNone/>
            </a:pPr>
            <a:r>
              <a:rPr lang="en-US" dirty="0"/>
              <a:t>      let parent be integer array //To store parent of particular vertex 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Q.add</a:t>
            </a:r>
            <a:r>
              <a:rPr lang="en-US" dirty="0"/>
              <a:t>( source )  //Inserting source in queue </a:t>
            </a:r>
          </a:p>
          <a:p>
            <a:pPr marL="0" indent="0">
              <a:buNone/>
            </a:pPr>
            <a:r>
              <a:rPr lang="en-US" dirty="0"/>
              <a:t>      //mark source as visited.</a:t>
            </a:r>
          </a:p>
          <a:p>
            <a:pPr marL="0" indent="0">
              <a:buNone/>
            </a:pPr>
            <a:r>
              <a:rPr lang="en-US" dirty="0"/>
              <a:t>      while ( Q is not empty)</a:t>
            </a:r>
          </a:p>
          <a:p>
            <a:pPr marL="0" indent="0">
              <a:buNone/>
            </a:pPr>
            <a:r>
              <a:rPr lang="en-US" dirty="0"/>
              <a:t>           //Removing that vertex from Q, whose </a:t>
            </a:r>
            <a:r>
              <a:rPr lang="en-US" dirty="0" err="1"/>
              <a:t>neighbours</a:t>
            </a:r>
            <a:r>
              <a:rPr lang="en-US" dirty="0"/>
              <a:t> will be visited now</a:t>
            </a:r>
          </a:p>
          <a:p>
            <a:pPr marL="0" indent="0">
              <a:buNone/>
            </a:pPr>
            <a:r>
              <a:rPr lang="en-US" dirty="0"/>
              <a:t>           v  = </a:t>
            </a:r>
            <a:r>
              <a:rPr lang="en-US" dirty="0" err="1"/>
              <a:t>Q.poll</a:t>
            </a:r>
            <a:r>
              <a:rPr lang="en-US" dirty="0"/>
              <a:t>( )  </a:t>
            </a:r>
          </a:p>
          <a:p>
            <a:pPr marL="0" indent="0">
              <a:buNone/>
            </a:pPr>
            <a:r>
              <a:rPr lang="en-US" dirty="0"/>
              <a:t>          for all </a:t>
            </a:r>
            <a:r>
              <a:rPr lang="en-US" dirty="0" err="1"/>
              <a:t>neighbours</a:t>
            </a:r>
            <a:r>
              <a:rPr lang="en-US" dirty="0"/>
              <a:t> w of v in Graph G     //processing all the </a:t>
            </a:r>
            <a:r>
              <a:rPr lang="en-US" dirty="0" err="1"/>
              <a:t>neighbours</a:t>
            </a:r>
            <a:r>
              <a:rPr lang="en-US" dirty="0"/>
              <a:t> of v</a:t>
            </a:r>
          </a:p>
          <a:p>
            <a:pPr marL="0" indent="0">
              <a:buNone/>
            </a:pPr>
            <a:r>
              <a:rPr lang="en-US" dirty="0"/>
              <a:t>               if w is not visited </a:t>
            </a:r>
          </a:p>
          <a:p>
            <a:pPr marL="0" indent="0">
              <a:buNone/>
            </a:pPr>
            <a:r>
              <a:rPr lang="en-US" dirty="0"/>
              <a:t>                        </a:t>
            </a:r>
            <a:r>
              <a:rPr lang="en-US" dirty="0" err="1"/>
              <a:t>Q.add</a:t>
            </a:r>
            <a:r>
              <a:rPr lang="en-US" dirty="0"/>
              <a:t>( w )  //Stores w in Q to further visit its </a:t>
            </a:r>
            <a:r>
              <a:rPr lang="en-US" dirty="0" err="1"/>
              <a:t>neighbour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              mark w as visited. //Put true in visited</a:t>
            </a:r>
          </a:p>
          <a:p>
            <a:pPr marL="0" indent="0">
              <a:buNone/>
            </a:pPr>
            <a:r>
              <a:rPr lang="en-US" dirty="0"/>
              <a:t>	   store v as w’s parent.</a:t>
            </a:r>
          </a:p>
          <a:p>
            <a:pPr marL="0" indent="0">
              <a:buNone/>
            </a:pPr>
            <a:r>
              <a:rPr lang="en-US" dirty="0"/>
              <a:t>return (visited[sink])</a:t>
            </a:r>
          </a:p>
        </p:txBody>
      </p:sp>
    </p:spTree>
    <p:extLst>
      <p:ext uri="{BB962C8B-B14F-4D97-AF65-F5344CB8AC3E}">
        <p14:creationId xmlns:p14="http://schemas.microsoft.com/office/powerpoint/2010/main" val="98658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13A89A-1D03-CD4E-8BA7-1344B5720AE4}"/>
              </a:ext>
            </a:extLst>
          </p:cNvPr>
          <p:cNvSpPr/>
          <p:nvPr/>
        </p:nvSpPr>
        <p:spPr>
          <a:xfrm>
            <a:off x="2678714" y="3228975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375EF6-396D-B844-BD97-74050FBAAB8A}"/>
              </a:ext>
            </a:extLst>
          </p:cNvPr>
          <p:cNvSpPr/>
          <p:nvPr/>
        </p:nvSpPr>
        <p:spPr>
          <a:xfrm>
            <a:off x="4680509" y="3228975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79BC0B-C4CA-8E4C-9753-E2E7DF3BC7D8}"/>
              </a:ext>
            </a:extLst>
          </p:cNvPr>
          <p:cNvSpPr/>
          <p:nvPr/>
        </p:nvSpPr>
        <p:spPr>
          <a:xfrm>
            <a:off x="6682304" y="3228975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1D3865-9C1E-4F42-9E68-A12EE2EC4EBD}"/>
              </a:ext>
            </a:extLst>
          </p:cNvPr>
          <p:cNvSpPr/>
          <p:nvPr/>
        </p:nvSpPr>
        <p:spPr>
          <a:xfrm>
            <a:off x="8684099" y="3228975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0C1EBA-F6C7-4843-8841-85BFDFF562DD}"/>
              </a:ext>
            </a:extLst>
          </p:cNvPr>
          <p:cNvSpPr/>
          <p:nvPr/>
        </p:nvSpPr>
        <p:spPr>
          <a:xfrm>
            <a:off x="4680509" y="1546139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64DE1C-E634-E048-BFD8-29432F419E11}"/>
              </a:ext>
            </a:extLst>
          </p:cNvPr>
          <p:cNvSpPr/>
          <p:nvPr/>
        </p:nvSpPr>
        <p:spPr>
          <a:xfrm>
            <a:off x="6682304" y="1546139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849CBD-3631-0A4D-B68E-C8361026C861}"/>
              </a:ext>
            </a:extLst>
          </p:cNvPr>
          <p:cNvSpPr/>
          <p:nvPr/>
        </p:nvSpPr>
        <p:spPr>
          <a:xfrm>
            <a:off x="4680509" y="4911811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7E6AC9-8DB3-974D-B2AB-24A5D22660D5}"/>
              </a:ext>
            </a:extLst>
          </p:cNvPr>
          <p:cNvSpPr/>
          <p:nvPr/>
        </p:nvSpPr>
        <p:spPr>
          <a:xfrm>
            <a:off x="6682304" y="4911811"/>
            <a:ext cx="385762" cy="400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E37C30-67B0-734E-A60A-9E766685B512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3007982" y="1887603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F61DCF-3B8E-E34F-86E2-7BF91BCA10D8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064476" y="3429000"/>
            <a:ext cx="1616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BBD15D-A9A6-C24B-AA28-5ABF1B7AECE7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3007982" y="3570439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F4FFF6-4369-664C-AA4C-EEBCD08EFE1D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066271" y="1746164"/>
            <a:ext cx="1616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43D1FE-8776-214B-A107-6373EE630BDA}"/>
              </a:ext>
            </a:extLst>
          </p:cNvPr>
          <p:cNvCxnSpPr>
            <a:stCxn id="8" idx="5"/>
            <a:endCxn id="6" idx="1"/>
          </p:cNvCxnSpPr>
          <p:nvPr/>
        </p:nvCxnSpPr>
        <p:spPr>
          <a:xfrm>
            <a:off x="5009777" y="1887603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6E0E95-3AAF-5642-B4E2-755225E64F75}"/>
              </a:ext>
            </a:extLst>
          </p:cNvPr>
          <p:cNvCxnSpPr>
            <a:stCxn id="8" idx="4"/>
            <a:endCxn id="5" idx="0"/>
          </p:cNvCxnSpPr>
          <p:nvPr/>
        </p:nvCxnSpPr>
        <p:spPr>
          <a:xfrm>
            <a:off x="4873390" y="1946189"/>
            <a:ext cx="0" cy="128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149947-E9A5-4941-97F7-37AF5FAC3DA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066271" y="3429000"/>
            <a:ext cx="1616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391D00-4B26-3A40-967C-18FF5B9A6CC9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4873390" y="3629025"/>
            <a:ext cx="0" cy="128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6770A0-72F2-9047-8801-27BBCD59F4A5}"/>
              </a:ext>
            </a:extLst>
          </p:cNvPr>
          <p:cNvCxnSpPr>
            <a:stCxn id="11" idx="1"/>
            <a:endCxn id="5" idx="5"/>
          </p:cNvCxnSpPr>
          <p:nvPr/>
        </p:nvCxnSpPr>
        <p:spPr>
          <a:xfrm flipH="1" flipV="1">
            <a:off x="5009777" y="3570439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8CAC25-4630-C948-A6CB-866D2727A089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6875185" y="3629025"/>
            <a:ext cx="0" cy="128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BEB3B9-0C4D-2548-898F-59D13934FDEC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6875185" y="1946189"/>
            <a:ext cx="0" cy="128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402678-F82E-3949-A836-639ABF9E4CAE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7011572" y="1887603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20EB0-BF9F-3640-89E2-27F2515A91AE}"/>
              </a:ext>
            </a:extLst>
          </p:cNvPr>
          <p:cNvCxnSpPr>
            <a:stCxn id="6" idx="6"/>
          </p:cNvCxnSpPr>
          <p:nvPr/>
        </p:nvCxnSpPr>
        <p:spPr>
          <a:xfrm>
            <a:off x="7068066" y="3429000"/>
            <a:ext cx="1616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686854-C253-624C-A6EC-190175F8376B}"/>
              </a:ext>
            </a:extLst>
          </p:cNvPr>
          <p:cNvCxnSpPr>
            <a:stCxn id="11" idx="7"/>
            <a:endCxn id="7" idx="3"/>
          </p:cNvCxnSpPr>
          <p:nvPr/>
        </p:nvCxnSpPr>
        <p:spPr>
          <a:xfrm flipV="1">
            <a:off x="7011572" y="3570439"/>
            <a:ext cx="1729021" cy="13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7F0E76-06D7-E740-8BA7-1DBBDD95A146}"/>
              </a:ext>
            </a:extLst>
          </p:cNvPr>
          <p:cNvSpPr txBox="1"/>
          <p:nvPr/>
        </p:nvSpPr>
        <p:spPr>
          <a:xfrm>
            <a:off x="3556044" y="2310713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D66C5B-70EA-BC4A-A47F-B973A0FF61DB}"/>
              </a:ext>
            </a:extLst>
          </p:cNvPr>
          <p:cNvSpPr txBox="1"/>
          <p:nvPr/>
        </p:nvSpPr>
        <p:spPr>
          <a:xfrm>
            <a:off x="3767459" y="3130388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1EDF7D-01AE-5F4B-BB26-8398B6CFE96A}"/>
              </a:ext>
            </a:extLst>
          </p:cNvPr>
          <p:cNvSpPr txBox="1"/>
          <p:nvPr/>
        </p:nvSpPr>
        <p:spPr>
          <a:xfrm>
            <a:off x="3774411" y="3978420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BDCDE9-7D4A-994B-B975-327BE5463421}"/>
              </a:ext>
            </a:extLst>
          </p:cNvPr>
          <p:cNvSpPr txBox="1"/>
          <p:nvPr/>
        </p:nvSpPr>
        <p:spPr>
          <a:xfrm>
            <a:off x="4798361" y="2375048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4AC854-42E3-4744-B3B5-58E64ADB0CCC}"/>
              </a:ext>
            </a:extLst>
          </p:cNvPr>
          <p:cNvSpPr txBox="1"/>
          <p:nvPr/>
        </p:nvSpPr>
        <p:spPr>
          <a:xfrm>
            <a:off x="4803344" y="4121681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6E3322-4B4D-574C-AB9A-454F3044405B}"/>
              </a:ext>
            </a:extLst>
          </p:cNvPr>
          <p:cNvSpPr txBox="1"/>
          <p:nvPr/>
        </p:nvSpPr>
        <p:spPr>
          <a:xfrm>
            <a:off x="5662871" y="3130388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C1749C-8FEF-E84D-8FAE-DC474E7A0788}"/>
              </a:ext>
            </a:extLst>
          </p:cNvPr>
          <p:cNvSpPr txBox="1"/>
          <p:nvPr/>
        </p:nvSpPr>
        <p:spPr>
          <a:xfrm>
            <a:off x="5718050" y="3978420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F6AF96-F765-F94F-B93E-A68965862D78}"/>
              </a:ext>
            </a:extLst>
          </p:cNvPr>
          <p:cNvSpPr txBox="1"/>
          <p:nvPr/>
        </p:nvSpPr>
        <p:spPr>
          <a:xfrm>
            <a:off x="6826341" y="4029075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F26651-3CB5-164B-9E9A-6300E611426F}"/>
              </a:ext>
            </a:extLst>
          </p:cNvPr>
          <p:cNvSpPr txBox="1"/>
          <p:nvPr/>
        </p:nvSpPr>
        <p:spPr>
          <a:xfrm>
            <a:off x="5768579" y="2310713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C7D8A6-81E8-7940-A625-43AA6FF53CD9}"/>
              </a:ext>
            </a:extLst>
          </p:cNvPr>
          <p:cNvSpPr txBox="1"/>
          <p:nvPr/>
        </p:nvSpPr>
        <p:spPr>
          <a:xfrm>
            <a:off x="5659861" y="1447552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FF2AB6-A815-8E4D-9CC0-5EA781C2B518}"/>
              </a:ext>
            </a:extLst>
          </p:cNvPr>
          <p:cNvSpPr txBox="1"/>
          <p:nvPr/>
        </p:nvSpPr>
        <p:spPr>
          <a:xfrm>
            <a:off x="7615254" y="3957489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5A0A24-6C7A-C04E-921F-FE40DA4B4C08}"/>
              </a:ext>
            </a:extLst>
          </p:cNvPr>
          <p:cNvSpPr txBox="1"/>
          <p:nvPr/>
        </p:nvSpPr>
        <p:spPr>
          <a:xfrm>
            <a:off x="6826341" y="2459593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BB8374-64F0-7D43-B5AB-FF80E4152F6C}"/>
              </a:ext>
            </a:extLst>
          </p:cNvPr>
          <p:cNvSpPr txBox="1"/>
          <p:nvPr/>
        </p:nvSpPr>
        <p:spPr>
          <a:xfrm>
            <a:off x="7781000" y="2305465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A09F5A-2C08-CC40-83ED-2F8C43ACBAFF}"/>
              </a:ext>
            </a:extLst>
          </p:cNvPr>
          <p:cNvSpPr txBox="1"/>
          <p:nvPr/>
        </p:nvSpPr>
        <p:spPr>
          <a:xfrm>
            <a:off x="7660028" y="3149626"/>
            <a:ext cx="42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00B05AD-5392-9447-8F8D-A0A223751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4217"/>
              </p:ext>
            </p:extLst>
          </p:nvPr>
        </p:nvGraphicFramePr>
        <p:xfrm>
          <a:off x="3578827" y="5887575"/>
          <a:ext cx="482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87578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8802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562F7DE-4A01-7A43-9E3F-868765E15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74391"/>
              </p:ext>
            </p:extLst>
          </p:nvPr>
        </p:nvGraphicFramePr>
        <p:xfrm>
          <a:off x="4072209" y="5887575"/>
          <a:ext cx="482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87578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880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EF3E097-7270-B347-8086-D5DEC309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64518"/>
              </p:ext>
            </p:extLst>
          </p:nvPr>
        </p:nvGraphicFramePr>
        <p:xfrm>
          <a:off x="4542383" y="5885764"/>
          <a:ext cx="482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87578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8802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2F46A7D8-75CE-064D-8B7D-FB6EACF4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42857"/>
              </p:ext>
            </p:extLst>
          </p:nvPr>
        </p:nvGraphicFramePr>
        <p:xfrm>
          <a:off x="5035765" y="5885764"/>
          <a:ext cx="482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87578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8802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DD593C9A-540B-D64F-9754-C5E921C6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09599"/>
              </p:ext>
            </p:extLst>
          </p:nvPr>
        </p:nvGraphicFramePr>
        <p:xfrm>
          <a:off x="5508450" y="5884154"/>
          <a:ext cx="482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87578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8802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6D564281-3C2E-224A-8476-690138A5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38536"/>
              </p:ext>
            </p:extLst>
          </p:nvPr>
        </p:nvGraphicFramePr>
        <p:xfrm>
          <a:off x="6001832" y="5884154"/>
          <a:ext cx="482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87578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8802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FD5AAB9B-CC25-6B4B-A585-3DCBF7997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26176"/>
              </p:ext>
            </p:extLst>
          </p:nvPr>
        </p:nvGraphicFramePr>
        <p:xfrm>
          <a:off x="6472006" y="5882343"/>
          <a:ext cx="482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87578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8802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25FF59D3-83EB-9A4A-AF29-5E8AB4B9B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8004"/>
              </p:ext>
            </p:extLst>
          </p:nvPr>
        </p:nvGraphicFramePr>
        <p:xfrm>
          <a:off x="6965388" y="5882343"/>
          <a:ext cx="482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875784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58802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FED6E63D-550C-BB4F-96AA-9F756BCE4895}"/>
              </a:ext>
            </a:extLst>
          </p:cNvPr>
          <p:cNvSpPr txBox="1"/>
          <p:nvPr/>
        </p:nvSpPr>
        <p:spPr>
          <a:xfrm>
            <a:off x="1948553" y="5867708"/>
            <a:ext cx="160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BFS Traversal:</a:t>
            </a:r>
          </a:p>
        </p:txBody>
      </p:sp>
    </p:spTree>
    <p:extLst>
      <p:ext uri="{BB962C8B-B14F-4D97-AF65-F5344CB8AC3E}">
        <p14:creationId xmlns:p14="http://schemas.microsoft.com/office/powerpoint/2010/main" val="32064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1EBC-4FB0-C045-92B0-390F79EF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Edmonds–Karp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3D8F-8BA0-D748-A5EE-F544EEB1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Edmonds–Karp algorithm computes the maximum flow in a flow network.</a:t>
            </a:r>
          </a:p>
          <a:p>
            <a:pPr fontAlgn="base"/>
            <a:r>
              <a:rPr lang="en-US" sz="2400" dirty="0"/>
              <a:t>Maximum flow - maximum amount of flow from source to sink.</a:t>
            </a:r>
          </a:p>
          <a:p>
            <a:pPr fontAlgn="base"/>
            <a:r>
              <a:rPr lang="en-US" sz="2400" dirty="0"/>
              <a:t>The original graph is stored as a residual graph. </a:t>
            </a:r>
          </a:p>
          <a:p>
            <a:pPr fontAlgn="base"/>
            <a:r>
              <a:rPr lang="en-US" sz="2400" dirty="0"/>
              <a:t>A residual graph indicates how much more flow is allowed in each edge in the network graph. </a:t>
            </a:r>
          </a:p>
          <a:p>
            <a:pPr fontAlgn="base"/>
            <a:r>
              <a:rPr lang="en-US" sz="2400" dirty="0"/>
              <a:t>The residual graph is obtained by augmenting paths from source to sink.</a:t>
            </a:r>
          </a:p>
          <a:p>
            <a:pPr fontAlgn="base"/>
            <a:r>
              <a:rPr lang="en-US" sz="2400" dirty="0"/>
              <a:t>If there are no augmenting paths possible from source to sink, then the flow is maximum. </a:t>
            </a:r>
          </a:p>
          <a:p>
            <a:pPr fontAlgn="base"/>
            <a:r>
              <a:rPr lang="en-US" sz="2400" dirty="0"/>
              <a:t>Time Complexity - O(V(E*2))</a:t>
            </a:r>
          </a:p>
        </p:txBody>
      </p:sp>
      <p:sp>
        <p:nvSpPr>
          <p:cNvPr id="4" name="AutoShape 3" descr="O">
            <a:hlinkClick r:id="rId2" tooltip="Big O notation"/>
            <a:extLst>
              <a:ext uri="{FF2B5EF4-FFF2-40B4-BE49-F238E27FC236}">
                <a16:creationId xmlns:a16="http://schemas.microsoft.com/office/drawing/2014/main" id="{1C259A0F-014E-47B7-9621-892A02C953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{\displaystyle (|V||E|^{2})}">
            <a:extLst>
              <a:ext uri="{FF2B5EF4-FFF2-40B4-BE49-F238E27FC236}">
                <a16:creationId xmlns:a16="http://schemas.microsoft.com/office/drawing/2014/main" id="{6B62E91B-2760-4FDB-8270-76356105E6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8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3D04-1C71-764B-9EA4-D211FCFD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Edmonds–Karp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F416-0C8F-B746-92C7-6D40A768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FordFulkerson</a:t>
            </a:r>
            <a:r>
              <a:rPr lang="en-US" sz="2400" dirty="0"/>
              <a:t>(Graph G):   //Where G is the original graph </a:t>
            </a:r>
          </a:p>
          <a:p>
            <a:pPr marL="0" indent="0">
              <a:buNone/>
            </a:pPr>
            <a:r>
              <a:rPr lang="en-US" sz="2400" dirty="0"/>
              <a:t>     </a:t>
            </a:r>
            <a:r>
              <a:rPr lang="en-US" sz="2400" dirty="0" err="1"/>
              <a:t>residualGraph</a:t>
            </a:r>
            <a:r>
              <a:rPr lang="en-US" sz="2400" dirty="0"/>
              <a:t> = G         //store original graph as residual graph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maxFlow</a:t>
            </a:r>
            <a:r>
              <a:rPr lang="en-US" sz="2400" dirty="0"/>
              <a:t> = 0                //initialize </a:t>
            </a:r>
            <a:r>
              <a:rPr lang="en-US" sz="2400" dirty="0" err="1"/>
              <a:t>maxFlow</a:t>
            </a:r>
            <a:r>
              <a:rPr lang="en-US" sz="2400" dirty="0"/>
              <a:t> to zero</a:t>
            </a:r>
          </a:p>
          <a:p>
            <a:pPr marL="0" indent="0">
              <a:buNone/>
            </a:pPr>
            <a:r>
              <a:rPr lang="en-US" sz="2400" dirty="0"/>
              <a:t>    while (BFS(</a:t>
            </a:r>
            <a:r>
              <a:rPr lang="en-US" sz="2400" dirty="0" err="1"/>
              <a:t>residualGraph</a:t>
            </a:r>
            <a:r>
              <a:rPr lang="en-US" sz="2400" dirty="0"/>
              <a:t>)):   //check for augmenting path from S to T</a:t>
            </a:r>
          </a:p>
          <a:p>
            <a:pPr marL="0" indent="0">
              <a:buNone/>
            </a:pPr>
            <a:r>
              <a:rPr lang="en-US" sz="2400" dirty="0"/>
              <a:t>        </a:t>
            </a:r>
            <a:r>
              <a:rPr lang="en-US" sz="2400" dirty="0" err="1"/>
              <a:t>maxFlow</a:t>
            </a:r>
            <a:r>
              <a:rPr lang="en-US" sz="2400" dirty="0"/>
              <a:t> += </a:t>
            </a:r>
            <a:r>
              <a:rPr lang="en-US" sz="2400" dirty="0" err="1"/>
              <a:t>pathFlow</a:t>
            </a:r>
            <a:r>
              <a:rPr lang="en-US" sz="2400" dirty="0"/>
              <a:t> //store minimum capacity path flow</a:t>
            </a:r>
          </a:p>
          <a:p>
            <a:pPr marL="0" indent="0">
              <a:buNone/>
            </a:pPr>
            <a:r>
              <a:rPr lang="en-US" sz="2400" dirty="0"/>
              <a:t>        Update residual network graph </a:t>
            </a:r>
          </a:p>
          <a:p>
            <a:pPr marL="0" indent="0">
              <a:buNone/>
            </a:pPr>
            <a:r>
              <a:rPr lang="en-US" sz="2400" dirty="0"/>
              <a:t>    return </a:t>
            </a:r>
            <a:r>
              <a:rPr lang="en-US" sz="2400" dirty="0" err="1"/>
              <a:t>maxFlow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21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711A-FCFF-3842-94D0-DFAC8A90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Residual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399A-5578-6F49-8E55-D52F6C7F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Updating residual graph includes following steps:</a:t>
            </a:r>
          </a:p>
          <a:p>
            <a:pPr lvl="1" fontAlgn="base"/>
            <a:r>
              <a:rPr lang="en-US" dirty="0"/>
              <a:t>For every edge in the augmenting path, a value of minimum capacity in the path is subtracted from all the edges of that path.</a:t>
            </a:r>
          </a:p>
          <a:p>
            <a:pPr lvl="1" fontAlgn="base"/>
            <a:r>
              <a:rPr lang="en-US" dirty="0"/>
              <a:t>An edge of equal amount is added to edges in reverse direction for every successive nodes in the augmenting path.</a:t>
            </a:r>
          </a:p>
        </p:txBody>
      </p:sp>
    </p:spTree>
    <p:extLst>
      <p:ext uri="{BB962C8B-B14F-4D97-AF65-F5344CB8AC3E}">
        <p14:creationId xmlns:p14="http://schemas.microsoft.com/office/powerpoint/2010/main" val="319644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796</Words>
  <Application>Microsoft Office PowerPoint</Application>
  <PresentationFormat>Widescreen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Average</vt:lpstr>
      <vt:lpstr>Calibri</vt:lpstr>
      <vt:lpstr>Calibri Light</vt:lpstr>
      <vt:lpstr>Office Theme</vt:lpstr>
      <vt:lpstr>Network Flow and Circulation with Demands Problem</vt:lpstr>
      <vt:lpstr>Overview</vt:lpstr>
      <vt:lpstr>Creating Graph from data file</vt:lpstr>
      <vt:lpstr>Breadth First Search</vt:lpstr>
      <vt:lpstr>BFS Implementation</vt:lpstr>
      <vt:lpstr>PowerPoint Presentation</vt:lpstr>
      <vt:lpstr>Edmonds–Karp algorithm</vt:lpstr>
      <vt:lpstr>Edmonds–Karp Implementation</vt:lpstr>
      <vt:lpstr>Updating Residual graph</vt:lpstr>
      <vt:lpstr>PowerPoint Presentation</vt:lpstr>
      <vt:lpstr>Circulation Problem</vt:lpstr>
      <vt:lpstr>Circulation Problem Implementation</vt:lpstr>
      <vt:lpstr>Example</vt:lpstr>
      <vt:lpstr>Apply Ford Fulkerson</vt:lpstr>
      <vt:lpstr>Experimental Run Results</vt:lpstr>
      <vt:lpstr>Test Cases &amp; Discussion</vt:lpstr>
      <vt:lpstr>Results &amp; Discussion</vt:lpstr>
      <vt:lpstr>Results &amp; Discussion</vt:lpstr>
      <vt:lpstr>     Demo</vt:lpstr>
      <vt:lpstr> 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 and Circulation with Demands Problem</dc:title>
  <dc:creator>Samudrala,Venkata Dharanidhar</dc:creator>
  <cp:lastModifiedBy>Chilukamari,Sainadh</cp:lastModifiedBy>
  <cp:revision>27</cp:revision>
  <dcterms:created xsi:type="dcterms:W3CDTF">2019-10-02T21:46:21Z</dcterms:created>
  <dcterms:modified xsi:type="dcterms:W3CDTF">2019-10-03T13:56:00Z</dcterms:modified>
</cp:coreProperties>
</file>