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57" r:id="rId4"/>
    <p:sldId id="276" r:id="rId5"/>
    <p:sldId id="290" r:id="rId6"/>
    <p:sldId id="278" r:id="rId7"/>
    <p:sldId id="280" r:id="rId8"/>
    <p:sldId id="281" r:id="rId9"/>
    <p:sldId id="287" r:id="rId10"/>
    <p:sldId id="279" r:id="rId11"/>
    <p:sldId id="286" r:id="rId12"/>
    <p:sldId id="282" r:id="rId13"/>
    <p:sldId id="288" r:id="rId14"/>
    <p:sldId id="285" r:id="rId15"/>
    <p:sldId id="289" r:id="rId16"/>
    <p:sldId id="283" r:id="rId17"/>
    <p:sldId id="284" r:id="rId18"/>
    <p:sldId id="291" r:id="rId19"/>
    <p:sldId id="263"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08EE1-EF42-4372-90C1-615BA89184AD}">
          <p14:sldIdLst>
            <p14:sldId id="256"/>
            <p14:sldId id="275"/>
            <p14:sldId id="257"/>
            <p14:sldId id="276"/>
            <p14:sldId id="290"/>
            <p14:sldId id="278"/>
            <p14:sldId id="280"/>
            <p14:sldId id="281"/>
            <p14:sldId id="287"/>
            <p14:sldId id="279"/>
            <p14:sldId id="286"/>
            <p14:sldId id="282"/>
            <p14:sldId id="288"/>
            <p14:sldId id="285"/>
            <p14:sldId id="289"/>
          </p14:sldIdLst>
        </p14:section>
        <p14:section name="Untitled Section" id="{D9E70920-6C40-4D32-AAA2-24F592044632}">
          <p14:sldIdLst>
            <p14:sldId id="283"/>
            <p14:sldId id="284"/>
            <p14:sldId id="291"/>
            <p14:sldId id="263"/>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72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6D94F-BEDF-4868-A80C-016739F99E59}" type="datetimeFigureOut">
              <a:rPr lang="en-US" smtClean="0"/>
              <a:pPr/>
              <a:t>11/20/2024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9213C-B11A-4360-BF8A-73109FABB870}" type="slidenum">
              <a:rPr lang="en-US" smtClean="0"/>
              <a:pPr/>
              <a:t>‹#›</a:t>
            </a:fld>
            <a:endParaRPr lang="en-US" dirty="0"/>
          </a:p>
        </p:txBody>
      </p:sp>
    </p:spTree>
    <p:extLst>
      <p:ext uri="{BB962C8B-B14F-4D97-AF65-F5344CB8AC3E}">
        <p14:creationId xmlns:p14="http://schemas.microsoft.com/office/powerpoint/2010/main" val="25369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254781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231908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301191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56190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153646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3508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23036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264294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31870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60642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A007A-6420-401F-8567-595C7E62CF7C}" type="datetimeFigureOut">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420810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A007A-6420-401F-8567-595C7E62CF7C}" type="datetimeFigureOut">
              <a:rPr lang="en-US" smtClean="0"/>
              <a:pPr/>
              <a:t>11/20/2024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DAC67-A954-4C97-A7C5-F15A53E6A011}" type="slidenum">
              <a:rPr lang="en-US" smtClean="0"/>
              <a:pPr/>
              <a:t>‹#›</a:t>
            </a:fld>
            <a:endParaRPr lang="en-US" dirty="0"/>
          </a:p>
        </p:txBody>
      </p:sp>
    </p:spTree>
    <p:extLst>
      <p:ext uri="{BB962C8B-B14F-4D97-AF65-F5344CB8AC3E}">
        <p14:creationId xmlns:p14="http://schemas.microsoft.com/office/powerpoint/2010/main" val="3939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9144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1066800" y="1524000"/>
            <a:ext cx="5266135" cy="2308324"/>
          </a:xfrm>
        </p:spPr>
        <p:txBody>
          <a:bodyPr>
            <a:normAutofit/>
          </a:bodyPr>
          <a:lstStyle/>
          <a:p>
            <a:pPr algn="l">
              <a:lnSpc>
                <a:spcPct val="90000"/>
              </a:lnSpc>
            </a:pPr>
            <a:r>
              <a:rPr lang="en-US" sz="4900" dirty="0">
                <a:solidFill>
                  <a:schemeClr val="bg1"/>
                </a:solidFill>
                <a:latin typeface="Times New Roman" pitchFamily="18" charset="0"/>
                <a:cs typeface="Times New Roman" pitchFamily="18" charset="0"/>
              </a:rPr>
              <a:t>Sentiment Analysis Using NLP</a:t>
            </a:r>
          </a:p>
        </p:txBody>
      </p:sp>
    </p:spTree>
    <p:extLst>
      <p:ext uri="{BB962C8B-B14F-4D97-AF65-F5344CB8AC3E}">
        <p14:creationId xmlns:p14="http://schemas.microsoft.com/office/powerpoint/2010/main" val="175275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6" y="1498602"/>
            <a:ext cx="3302509"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p:cNvSpPr>
            <a:spLocks noGrp="1"/>
          </p:cNvSpPr>
          <p:nvPr>
            <p:ph type="title"/>
          </p:nvPr>
        </p:nvSpPr>
        <p:spPr>
          <a:xfrm>
            <a:off x="876173" y="2057400"/>
            <a:ext cx="2782705" cy="2491292"/>
          </a:xfrm>
        </p:spPr>
        <p:txBody>
          <a:bodyPr anchor="t">
            <a:normAutofit fontScale="90000"/>
          </a:bodyPr>
          <a:lstStyle/>
          <a:p>
            <a:r>
              <a:rPr lang="en-US" sz="3500" dirty="0" err="1">
                <a:latin typeface="Times New Roman" pitchFamily="18" charset="0"/>
                <a:cs typeface="Times New Roman" pitchFamily="18" charset="0"/>
              </a:rPr>
              <a:t>Cont</a:t>
            </a:r>
            <a:r>
              <a:rPr lang="en-US" sz="3500" dirty="0">
                <a:latin typeface="Times New Roman" pitchFamily="18" charset="0"/>
                <a:cs typeface="Times New Roman" pitchFamily="18" charset="0"/>
              </a:rPr>
              <a:t>…</a:t>
            </a:r>
            <a:br>
              <a:rPr lang="en-US" sz="3500" dirty="0">
                <a:latin typeface="Times New Roman" pitchFamily="18" charset="0"/>
                <a:cs typeface="Times New Roman" pitchFamily="18" charset="0"/>
              </a:rPr>
            </a:br>
            <a:br>
              <a:rPr lang="en-US" sz="3500" dirty="0">
                <a:latin typeface="Times New Roman" pitchFamily="18" charset="0"/>
                <a:cs typeface="Times New Roman" pitchFamily="18" charset="0"/>
              </a:rPr>
            </a:br>
            <a:r>
              <a:rPr lang="en-US" sz="3600" b="1" dirty="0">
                <a:latin typeface="Times New Roman" pitchFamily="18" charset="0"/>
                <a:cs typeface="Times New Roman" pitchFamily="18" charset="0"/>
              </a:rPr>
              <a:t>Disadvantages</a:t>
            </a:r>
            <a:br>
              <a:rPr lang="en-US" sz="3600" b="1" dirty="0">
                <a:latin typeface="Times New Roman" pitchFamily="18" charset="0"/>
                <a:cs typeface="Times New Roman" pitchFamily="18" charset="0"/>
              </a:rPr>
            </a:br>
            <a:endParaRPr lang="en-US" sz="3500" dirty="0">
              <a:latin typeface="Times New Roman" pitchFamily="18" charset="0"/>
              <a:cs typeface="Times New Roman" pitchFamily="18" charset="0"/>
            </a:endParaRP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4381" y="1311088"/>
            <a:ext cx="3957637" cy="4327261"/>
          </a:xfrm>
        </p:spPr>
        <p:txBody>
          <a:bodyPr>
            <a:normAutofit/>
          </a:bodyPr>
          <a:lstStyle/>
          <a:p>
            <a:pPr marL="0" indent="0" algn="just">
              <a:buNone/>
            </a:pPr>
            <a:endParaRPr lang="en-US" sz="2100" dirty="0">
              <a:solidFill>
                <a:schemeClr val="tx1">
                  <a:alpha val="80000"/>
                </a:schemeClr>
              </a:solidFill>
              <a:latin typeface="Times New Roman" pitchFamily="18" charset="0"/>
              <a:cs typeface="Times New Roman" pitchFamily="18" charset="0"/>
            </a:endParaRPr>
          </a:p>
          <a:p>
            <a:pPr algn="just"/>
            <a:r>
              <a:rPr lang="en-US" sz="2100" dirty="0">
                <a:solidFill>
                  <a:schemeClr val="tx1">
                    <a:alpha val="80000"/>
                  </a:schemeClr>
                </a:solidFill>
                <a:latin typeface="Times New Roman" pitchFamily="18" charset="0"/>
                <a:cs typeface="Times New Roman" pitchFamily="18" charset="0"/>
              </a:rPr>
              <a:t>This system uses both recommendation and sentiment analysis methods which takes more time to produce results.</a:t>
            </a:r>
          </a:p>
          <a:p>
            <a:pPr algn="just"/>
            <a:endParaRPr lang="en-US" sz="2100" dirty="0">
              <a:solidFill>
                <a:schemeClr val="tx1">
                  <a:alpha val="80000"/>
                </a:schemeClr>
              </a:solidFill>
              <a:latin typeface="Times New Roman" pitchFamily="18" charset="0"/>
              <a:cs typeface="Times New Roman" pitchFamily="18" charset="0"/>
            </a:endParaRPr>
          </a:p>
          <a:p>
            <a:pPr algn="just"/>
            <a:endParaRPr lang="en-US" sz="2100" dirty="0">
              <a:solidFill>
                <a:schemeClr val="tx1">
                  <a:alpha val="80000"/>
                </a:schemeClr>
              </a:solidFill>
              <a:latin typeface="Times New Roman" pitchFamily="18" charset="0"/>
              <a:cs typeface="Times New Roman" pitchFamily="18" charset="0"/>
            </a:endParaRPr>
          </a:p>
          <a:p>
            <a:pPr algn="just"/>
            <a:r>
              <a:rPr lang="en-US" sz="2100" dirty="0">
                <a:solidFill>
                  <a:schemeClr val="tx1">
                    <a:alpha val="80000"/>
                  </a:schemeClr>
                </a:solidFill>
                <a:latin typeface="Times New Roman" pitchFamily="18" charset="0"/>
                <a:cs typeface="Times New Roman" pitchFamily="18" charset="0"/>
              </a:rPr>
              <a:t>The Existing System only determines ratings for the reviews which are in Chinese Language.</a:t>
            </a:r>
          </a:p>
          <a:p>
            <a:pPr algn="just">
              <a:buNone/>
            </a:pPr>
            <a:endParaRPr lang="en-US" sz="2100" dirty="0">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776" y="694268"/>
            <a:ext cx="2665132" cy="5477932"/>
          </a:xfrm>
        </p:spPr>
        <p:txBody>
          <a:bodyPr>
            <a:normAutofit/>
          </a:bodyPr>
          <a:lstStyle/>
          <a:p>
            <a:r>
              <a:rPr lang="en-US" sz="3100">
                <a:solidFill>
                  <a:schemeClr val="bg1"/>
                </a:solidFill>
                <a:latin typeface="Times New Roman" pitchFamily="18" charset="0"/>
                <a:cs typeface="Times New Roman" pitchFamily="18" charset="0"/>
              </a:rPr>
              <a:t>Process(Flow)</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53033" y="2203010"/>
            <a:ext cx="731374"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626" y="4752208"/>
            <a:ext cx="273766"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626" y="4752208"/>
            <a:ext cx="273766"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4676151" y="1130846"/>
            <a:ext cx="3912879" cy="4351338"/>
          </a:xfrm>
        </p:spPr>
        <p:txBody>
          <a:bodyPr>
            <a:normAutofit/>
          </a:bodyPr>
          <a:lstStyle/>
          <a:p>
            <a:pPr>
              <a:buNone/>
            </a:pPr>
            <a:endParaRPr lang="en-US">
              <a:solidFill>
                <a:schemeClr val="bg1"/>
              </a:solidFill>
              <a:latin typeface="Times New Roman" pitchFamily="18" charset="0"/>
              <a:cs typeface="Times New Roman" pitchFamily="18" charset="0"/>
            </a:endParaRPr>
          </a:p>
          <a:p>
            <a:pPr>
              <a:buNone/>
            </a:pPr>
            <a:endParaRPr lang="en-US">
              <a:solidFill>
                <a:schemeClr val="bg1"/>
              </a:solidFill>
              <a:latin typeface="Times New Roman" pitchFamily="18" charset="0"/>
              <a:cs typeface="Times New Roman" pitchFamily="18" charset="0"/>
            </a:endParaRPr>
          </a:p>
          <a:p>
            <a:pPr>
              <a:buNone/>
            </a:pPr>
            <a:endParaRPr lang="en-US">
              <a:solidFill>
                <a:schemeClr val="bg1"/>
              </a:solidFill>
              <a:latin typeface="Times New Roman" pitchFamily="18" charset="0"/>
              <a:cs typeface="Times New Roman" pitchFamily="18" charset="0"/>
            </a:endParaRPr>
          </a:p>
          <a:p>
            <a:pPr>
              <a:buNone/>
            </a:pPr>
            <a:r>
              <a:rPr lang="en-US">
                <a:solidFill>
                  <a:schemeClr val="bg1"/>
                </a:solidFill>
                <a:latin typeface="Times New Roman" pitchFamily="18" charset="0"/>
                <a:cs typeface="Times New Roman" pitchFamily="18" charset="0"/>
              </a:rPr>
              <a:t>Input(.json)</a:t>
            </a:r>
            <a:r>
              <a:rPr lang="en-US">
                <a:solidFill>
                  <a:schemeClr val="bg1"/>
                </a:solidFill>
                <a:latin typeface="Times New Roman" pitchFamily="18" charset="0"/>
                <a:cs typeface="Times New Roman" pitchFamily="18" charset="0"/>
                <a:sym typeface="Wingdings" pitchFamily="2" charset="2"/>
              </a:rPr>
              <a:t>Process(NLTK)Output(Graphs)</a:t>
            </a:r>
            <a:endParaRPr lang="en-US">
              <a:solidFill>
                <a:schemeClr val="bg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28650" y="669925"/>
            <a:ext cx="3381709" cy="1325563"/>
          </a:xfrm>
        </p:spPr>
        <p:txBody>
          <a:bodyPr anchor="b">
            <a:normAutofit/>
          </a:bodyPr>
          <a:lstStyle/>
          <a:p>
            <a:pPr algn="r">
              <a:lnSpc>
                <a:spcPct val="90000"/>
              </a:lnSpc>
            </a:pPr>
            <a:r>
              <a:rPr lang="en-US">
                <a:solidFill>
                  <a:schemeClr val="bg1"/>
                </a:solidFill>
                <a:latin typeface="Times New Roman" pitchFamily="18" charset="0"/>
                <a:cs typeface="Times New Roman" pitchFamily="18" charset="0"/>
              </a:rPr>
              <a:t>Hardware and Software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500" y="2398957"/>
            <a:ext cx="7054999" cy="3526144"/>
          </a:xfrm>
        </p:spPr>
        <p:txBody>
          <a:bodyPr>
            <a:normAutofit/>
          </a:bodyPr>
          <a:lstStyle/>
          <a:p>
            <a:pPr>
              <a:buNone/>
            </a:pPr>
            <a:r>
              <a:rPr lang="en-US" sz="1700" b="1">
                <a:solidFill>
                  <a:schemeClr val="bg1"/>
                </a:solidFill>
                <a:latin typeface="Times New Roman" pitchFamily="18" charset="0"/>
                <a:cs typeface="Times New Roman" pitchFamily="18" charset="0"/>
              </a:rPr>
              <a:t>Hardware Specification</a:t>
            </a:r>
          </a:p>
          <a:p>
            <a:pPr>
              <a:buNone/>
            </a:pPr>
            <a:r>
              <a:rPr lang="en-US" sz="1700">
                <a:solidFill>
                  <a:schemeClr val="bg1"/>
                </a:solidFill>
                <a:latin typeface="Times New Roman" pitchFamily="18" charset="0"/>
                <a:cs typeface="Times New Roman" pitchFamily="18" charset="0"/>
              </a:rPr>
              <a:t>Processor 			:	32/64 bit</a:t>
            </a:r>
          </a:p>
          <a:p>
            <a:pPr>
              <a:buNone/>
            </a:pPr>
            <a:r>
              <a:rPr lang="en-US" sz="1700">
                <a:solidFill>
                  <a:schemeClr val="bg1"/>
                </a:solidFill>
                <a:latin typeface="Times New Roman" pitchFamily="18" charset="0"/>
                <a:cs typeface="Times New Roman" pitchFamily="18" charset="0"/>
              </a:rPr>
              <a:t>RAM			:	4GB or more</a:t>
            </a:r>
          </a:p>
          <a:p>
            <a:pPr>
              <a:buNone/>
            </a:pPr>
            <a:r>
              <a:rPr lang="en-US" sz="1700">
                <a:solidFill>
                  <a:schemeClr val="bg1"/>
                </a:solidFill>
                <a:latin typeface="Times New Roman" pitchFamily="18" charset="0"/>
                <a:cs typeface="Times New Roman" pitchFamily="18" charset="0"/>
              </a:rPr>
              <a:t>External Storage 		:	Minimum 8GB</a:t>
            </a:r>
          </a:p>
          <a:p>
            <a:pPr>
              <a:buNone/>
            </a:pPr>
            <a:r>
              <a:rPr lang="en-US" sz="1700" b="1">
                <a:solidFill>
                  <a:schemeClr val="bg1"/>
                </a:solidFill>
                <a:latin typeface="Times New Roman" pitchFamily="18" charset="0"/>
                <a:cs typeface="Times New Roman" pitchFamily="18" charset="0"/>
              </a:rPr>
              <a:t>Software Specification</a:t>
            </a:r>
          </a:p>
          <a:p>
            <a:pPr>
              <a:buNone/>
            </a:pPr>
            <a:r>
              <a:rPr lang="en-US" sz="1700">
                <a:solidFill>
                  <a:schemeClr val="bg1"/>
                </a:solidFill>
                <a:latin typeface="Times New Roman" pitchFamily="18" charset="0"/>
                <a:cs typeface="Times New Roman" pitchFamily="18" charset="0"/>
              </a:rPr>
              <a:t>Operating System		:	Windows(7 and above)</a:t>
            </a:r>
          </a:p>
          <a:p>
            <a:pPr>
              <a:buNone/>
            </a:pPr>
            <a:r>
              <a:rPr lang="en-US" sz="1700">
                <a:solidFill>
                  <a:schemeClr val="bg1"/>
                </a:solidFill>
                <a:latin typeface="Times New Roman" pitchFamily="18" charset="0"/>
                <a:cs typeface="Times New Roman" pitchFamily="18" charset="0"/>
              </a:rPr>
              <a:t>Python		  	:	2.7 and above versions</a:t>
            </a:r>
          </a:p>
          <a:p>
            <a:pPr>
              <a:buNone/>
            </a:pPr>
            <a:r>
              <a:rPr lang="en-US" sz="1700">
                <a:solidFill>
                  <a:schemeClr val="bg1"/>
                </a:solidFill>
                <a:latin typeface="Times New Roman" pitchFamily="18" charset="0"/>
                <a:cs typeface="Times New Roman" pitchFamily="18" charset="0"/>
              </a:rPr>
              <a:t>Tools			:	Jyputer Notebook</a:t>
            </a:r>
          </a:p>
          <a:p>
            <a:pPr>
              <a:buNone/>
            </a:pPr>
            <a:endParaRPr lang="en-US" sz="1700">
              <a:solidFill>
                <a:schemeClr val="bg1"/>
              </a:solidFill>
              <a:latin typeface="Times New Roman" pitchFamily="18" charset="0"/>
              <a:cs typeface="Times New Roman" pitchFamily="18" charset="0"/>
            </a:endParaRPr>
          </a:p>
          <a:p>
            <a:pPr>
              <a:buNone/>
            </a:pPr>
            <a:endParaRPr lang="en-US" sz="1700">
              <a:solidFill>
                <a:schemeClr val="bg1"/>
              </a:solidFill>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1340" y="1360481"/>
            <a:ext cx="3454005" cy="2387600"/>
          </a:xfrm>
        </p:spPr>
        <p:txBody>
          <a:bodyPr vert="horz" lIns="91440" tIns="45720" rIns="91440" bIns="45720" rtlCol="0" anchor="b">
            <a:normAutofit/>
          </a:bodyPr>
          <a:lstStyle/>
          <a:p>
            <a:pPr algn="l">
              <a:lnSpc>
                <a:spcPct val="90000"/>
              </a:lnSpc>
            </a:pPr>
            <a:r>
              <a:rPr lang="en-US">
                <a:solidFill>
                  <a:schemeClr val="bg1"/>
                </a:solidFill>
              </a:rPr>
              <a:t>Sample Input</a:t>
            </a:r>
          </a:p>
        </p:txBody>
      </p:sp>
      <p:sp>
        <p:nvSpPr>
          <p:cNvPr id="4" name="TextBox 3"/>
          <p:cNvSpPr txBox="1"/>
          <p:nvPr/>
        </p:nvSpPr>
        <p:spPr>
          <a:xfrm>
            <a:off x="681340" y="3840156"/>
            <a:ext cx="3454005" cy="1655762"/>
          </a:xfrm>
          <a:prstGeom prst="rect">
            <a:avLst/>
          </a:prstGeom>
        </p:spPr>
        <p:txBody>
          <a:bodyPr vert="horz" lIns="91440" tIns="45720" rIns="91440" bIns="45720" rtlCol="0">
            <a:normAutofit/>
          </a:bodyPr>
          <a:lstStyle/>
          <a:p>
            <a:pPr>
              <a:lnSpc>
                <a:spcPct val="90000"/>
              </a:lnSpc>
              <a:spcBef>
                <a:spcPts val="1000"/>
              </a:spcBef>
            </a:pPr>
            <a:r>
              <a:rPr lang="en-US" sz="1700">
                <a:solidFill>
                  <a:schemeClr val="bg1"/>
                </a:solidFill>
              </a:rPr>
              <a:t>Fig 3: Sample input(.json) dataset</a:t>
            </a:r>
          </a:p>
        </p:txBody>
      </p:sp>
      <p:pic>
        <p:nvPicPr>
          <p:cNvPr id="6" name="Picture 2"/>
          <p:cNvPicPr>
            <a:picLocks noChangeAspect="1" noChangeArrowheads="1"/>
          </p:cNvPicPr>
          <p:nvPr/>
        </p:nvPicPr>
        <p:blipFill>
          <a:blip r:embed="rId2">
            <a:alphaModFix/>
          </a:blip>
          <a:srcRect r="47372"/>
          <a:stretch/>
        </p:blipFill>
        <p:spPr bwMode="auto">
          <a:xfrm>
            <a:off x="4254103" y="1197768"/>
            <a:ext cx="4438051" cy="4462463"/>
          </a:xfrm>
          <a:prstGeom prst="rect">
            <a:avLst/>
          </a:prstGeom>
          <a:noFill/>
        </p:spPr>
      </p:pic>
      <p:sp>
        <p:nvSpPr>
          <p:cNvPr id="39" name="Rectangle 3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845" y="1197769"/>
            <a:ext cx="8240309"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14EC2-DC97-1C16-C5E5-C79F10994E49}"/>
              </a:ext>
            </a:extLst>
          </p:cNvPr>
          <p:cNvSpPr/>
          <p:nvPr/>
        </p:nvSpPr>
        <p:spPr>
          <a:xfrm>
            <a:off x="0" y="0"/>
            <a:ext cx="9144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
        <p:nvSpPr>
          <p:cNvPr id="2" name="Title 1"/>
          <p:cNvSpPr>
            <a:spLocks noGrp="1"/>
          </p:cNvSpPr>
          <p:nvPr>
            <p:ph type="title"/>
          </p:nvPr>
        </p:nvSpPr>
        <p:spPr>
          <a:xfrm>
            <a:off x="457200" y="274638"/>
            <a:ext cx="8229600" cy="639762"/>
          </a:xfrm>
        </p:spPr>
        <p:txBody>
          <a:bodyPr>
            <a:noAutofit/>
          </a:bodyPr>
          <a:lstStyle/>
          <a:p>
            <a:r>
              <a:rPr lang="en-US" sz="4000" dirty="0">
                <a:solidFill>
                  <a:schemeClr val="bg1"/>
                </a:solidFill>
                <a:latin typeface="Times New Roman" pitchFamily="18" charset="0"/>
                <a:cs typeface="Times New Roman" pitchFamily="18" charset="0"/>
              </a:rPr>
              <a:t>Sample outputs</a:t>
            </a:r>
          </a:p>
        </p:txBody>
      </p:sp>
      <p:sp>
        <p:nvSpPr>
          <p:cNvPr id="5" name="Rectangle 4"/>
          <p:cNvSpPr/>
          <p:nvPr/>
        </p:nvSpPr>
        <p:spPr>
          <a:xfrm>
            <a:off x="962925" y="3657600"/>
            <a:ext cx="3228075" cy="646331"/>
          </a:xfrm>
          <a:prstGeom prst="rect">
            <a:avLst/>
          </a:prstGeom>
        </p:spPr>
        <p:txBody>
          <a:bodyPr wrap="square">
            <a:spAutoFit/>
          </a:bodyPr>
          <a:lstStyle/>
          <a:p>
            <a:r>
              <a:rPr lang="en-US" dirty="0">
                <a:solidFill>
                  <a:schemeClr val="bg1"/>
                </a:solidFill>
              </a:rPr>
              <a:t>Fig 4: Neutral words in a review review</a:t>
            </a:r>
          </a:p>
        </p:txBody>
      </p:sp>
      <p:sp>
        <p:nvSpPr>
          <p:cNvPr id="10" name="Rectangle 9"/>
          <p:cNvSpPr/>
          <p:nvPr/>
        </p:nvSpPr>
        <p:spPr>
          <a:xfrm>
            <a:off x="5039406" y="3810000"/>
            <a:ext cx="3494994" cy="369332"/>
          </a:xfrm>
          <a:prstGeom prst="rect">
            <a:avLst/>
          </a:prstGeom>
        </p:spPr>
        <p:txBody>
          <a:bodyPr wrap="square">
            <a:spAutoFit/>
          </a:bodyPr>
          <a:lstStyle/>
          <a:p>
            <a:r>
              <a:rPr lang="en-US" dirty="0">
                <a:solidFill>
                  <a:schemeClr val="bg1"/>
                </a:solidFill>
              </a:rPr>
              <a:t>Fig 5: Positive words in a review</a:t>
            </a:r>
          </a:p>
        </p:txBody>
      </p:sp>
      <p:sp>
        <p:nvSpPr>
          <p:cNvPr id="13" name="TextBox 12"/>
          <p:cNvSpPr txBox="1"/>
          <p:nvPr/>
        </p:nvSpPr>
        <p:spPr>
          <a:xfrm>
            <a:off x="3962400" y="5638800"/>
            <a:ext cx="3429000" cy="369332"/>
          </a:xfrm>
          <a:prstGeom prst="rect">
            <a:avLst/>
          </a:prstGeom>
          <a:noFill/>
        </p:spPr>
        <p:txBody>
          <a:bodyPr wrap="square" rtlCol="0">
            <a:spAutoFit/>
          </a:bodyPr>
          <a:lstStyle/>
          <a:p>
            <a:r>
              <a:rPr lang="en-US" dirty="0">
                <a:solidFill>
                  <a:schemeClr val="bg1"/>
                </a:solidFill>
              </a:rPr>
              <a:t>Fig 6: Negative words in a review</a:t>
            </a:r>
          </a:p>
        </p:txBody>
      </p:sp>
      <p:pic>
        <p:nvPicPr>
          <p:cNvPr id="3074" name="Picture 2"/>
          <p:cNvPicPr>
            <a:picLocks noGrp="1" noChangeAspect="1" noChangeArrowheads="1"/>
          </p:cNvPicPr>
          <p:nvPr>
            <p:ph idx="1"/>
          </p:nvPr>
        </p:nvPicPr>
        <p:blipFill>
          <a:blip r:embed="rId2"/>
          <a:srcRect/>
          <a:stretch>
            <a:fillRect/>
          </a:stretch>
        </p:blipFill>
        <p:spPr bwMode="auto">
          <a:xfrm>
            <a:off x="685800" y="914400"/>
            <a:ext cx="3583918" cy="26765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648200" y="1066800"/>
            <a:ext cx="3810000" cy="26670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609600" y="4038600"/>
            <a:ext cx="3135086" cy="2667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91976" y="1250575"/>
            <a:ext cx="3453205" cy="4163210"/>
          </a:xfrm>
        </p:spPr>
        <p:txBody>
          <a:bodyPr anchor="ctr">
            <a:normAutofit/>
          </a:bodyPr>
          <a:lstStyle/>
          <a:p>
            <a:pPr>
              <a:lnSpc>
                <a:spcPct val="90000"/>
              </a:lnSpc>
            </a:pPr>
            <a:r>
              <a:rPr lang="en-US" sz="5400">
                <a:solidFill>
                  <a:schemeClr val="bg1"/>
                </a:solidFill>
                <a:latin typeface="Times New Roman" pitchFamily="18" charset="0"/>
                <a:cs typeface="Times New Roman" pitchFamily="18" charset="0"/>
              </a:rPr>
              <a:t>Conclusion and Future work</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57" y="1100949"/>
            <a:ext cx="3747444"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19918" y="860612"/>
            <a:ext cx="3598431" cy="5023821"/>
          </a:xfrm>
        </p:spPr>
        <p:txBody>
          <a:bodyPr anchor="ctr">
            <a:normAutofit/>
          </a:bodyPr>
          <a:lstStyle/>
          <a:p>
            <a:pPr algn="just">
              <a:buNone/>
            </a:pPr>
            <a:r>
              <a:rPr lang="en-US" sz="1700" dirty="0">
                <a:solidFill>
                  <a:schemeClr val="bg1"/>
                </a:solidFill>
                <a:latin typeface="Times New Roman" pitchFamily="18" charset="0"/>
                <a:cs typeface="Times New Roman" pitchFamily="18" charset="0"/>
              </a:rPr>
              <a:t>		</a:t>
            </a:r>
          </a:p>
          <a:p>
            <a:pPr algn="just">
              <a:buNone/>
            </a:pPr>
            <a:r>
              <a:rPr lang="en-US" sz="1700" dirty="0">
                <a:solidFill>
                  <a:schemeClr val="bg1"/>
                </a:solidFill>
                <a:latin typeface="Times New Roman" pitchFamily="18" charset="0"/>
                <a:cs typeface="Times New Roman" pitchFamily="18" charset="0"/>
              </a:rPr>
              <a:t>		In proposed work, we determined ratings based on reviews by using Natural Language Processing techniques. This helps to predict better ratings and efficient than recommended system algorithms, it also generate recommendations in quick manner and doesn’t required any training datasets.</a:t>
            </a:r>
          </a:p>
          <a:p>
            <a:pPr algn="just">
              <a:buNone/>
            </a:pPr>
            <a:endParaRPr lang="en-US" sz="1700" dirty="0">
              <a:solidFill>
                <a:schemeClr val="bg1"/>
              </a:solidFill>
              <a:latin typeface="Times New Roman" pitchFamily="18" charset="0"/>
              <a:cs typeface="Times New Roman" pitchFamily="18" charset="0"/>
            </a:endParaRPr>
          </a:p>
          <a:p>
            <a:pPr algn="just">
              <a:buNone/>
            </a:pPr>
            <a:r>
              <a:rPr lang="en-US" sz="1700" dirty="0">
                <a:solidFill>
                  <a:schemeClr val="bg1"/>
                </a:solidFill>
                <a:latin typeface="Times New Roman" pitchFamily="18" charset="0"/>
                <a:cs typeface="Times New Roman" pitchFamily="18" charset="0"/>
              </a:rPr>
              <a:t> 		In future, the work may extend by using NLP with K-Means, Decision Tree Algorithms which helps to perform more effective and produce efficient results. </a:t>
            </a:r>
          </a:p>
          <a:p>
            <a:pPr algn="just">
              <a:buNone/>
            </a:pPr>
            <a:endParaRPr lang="en-US" sz="1700" dirty="0">
              <a:solidFill>
                <a:schemeClr val="bg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685800" y="307961"/>
            <a:ext cx="2949023" cy="1600199"/>
          </a:xfrm>
        </p:spPr>
        <p:txBody>
          <a:bodyPr anchor="ctr">
            <a:normAutofit/>
          </a:bodyPr>
          <a:lstStyle/>
          <a:p>
            <a:r>
              <a:rPr lang="en-US" sz="4900">
                <a:solidFill>
                  <a:schemeClr val="bg1"/>
                </a:solidFill>
                <a:latin typeface="Times New Roman" pitchFamily="18" charset="0"/>
                <a:cs typeface="Times New Roman" pitchFamily="18" charset="0"/>
              </a:rPr>
              <a:t>References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15325" y="1588315"/>
            <a:ext cx="7568070" cy="4571972"/>
          </a:xfrm>
        </p:spPr>
        <p:txBody>
          <a:bodyPr anchor="ctr">
            <a:normAutofit/>
          </a:bodyPr>
          <a:lstStyle/>
          <a:p>
            <a:pPr algn="just">
              <a:lnSpc>
                <a:spcPct val="90000"/>
              </a:lnSpc>
              <a:buNone/>
            </a:pPr>
            <a:r>
              <a:rPr lang="en-US" sz="1800" dirty="0">
                <a:solidFill>
                  <a:schemeClr val="bg1"/>
                </a:solidFill>
                <a:latin typeface="Times New Roman" pitchFamily="18" charset="0"/>
                <a:cs typeface="Times New Roman" pitchFamily="18" charset="0"/>
              </a:rPr>
              <a:t>[1] V. W. Zheng, B. Cao, Y. Zheng, X. Xie, and Q. Yang, Collaborative </a:t>
            </a:r>
            <a:r>
              <a:rPr lang="en-US" sz="1800" dirty="0" err="1">
                <a:solidFill>
                  <a:schemeClr val="bg1"/>
                </a:solidFill>
                <a:latin typeface="Times New Roman" pitchFamily="18" charset="0"/>
                <a:cs typeface="Times New Roman" pitchFamily="18" charset="0"/>
              </a:rPr>
              <a:t>fltering</a:t>
            </a:r>
            <a:r>
              <a:rPr lang="en-US" sz="1800" dirty="0">
                <a:solidFill>
                  <a:schemeClr val="bg1"/>
                </a:solidFill>
                <a:latin typeface="Times New Roman" pitchFamily="18" charset="0"/>
                <a:cs typeface="Times New Roman" pitchFamily="18" charset="0"/>
              </a:rPr>
              <a:t> meets mobile recommendation: a user-centered approach, in Proceedings of the 24th AAAI Conference on </a:t>
            </a:r>
            <a:r>
              <a:rPr lang="en-US" sz="1800" dirty="0" err="1">
                <a:solidFill>
                  <a:schemeClr val="bg1"/>
                </a:solidFill>
                <a:latin typeface="Times New Roman" pitchFamily="18" charset="0"/>
                <a:cs typeface="Times New Roman" pitchFamily="18" charset="0"/>
              </a:rPr>
              <a:t>Artifcial</a:t>
            </a:r>
            <a:r>
              <a:rPr lang="en-US" sz="1800" dirty="0">
                <a:solidFill>
                  <a:schemeClr val="bg1"/>
                </a:solidFill>
                <a:latin typeface="Times New Roman" pitchFamily="18" charset="0"/>
                <a:cs typeface="Times New Roman" pitchFamily="18" charset="0"/>
              </a:rPr>
              <a:t> Intelligence, pp. 236–241, 2010. </a:t>
            </a:r>
          </a:p>
          <a:p>
            <a:pPr algn="just">
              <a:lnSpc>
                <a:spcPct val="90000"/>
              </a:lnSpc>
              <a:buNone/>
            </a:pPr>
            <a:r>
              <a:rPr lang="en-US" sz="1800" dirty="0">
                <a:solidFill>
                  <a:schemeClr val="bg1"/>
                </a:solidFill>
                <a:latin typeface="Times New Roman" pitchFamily="18" charset="0"/>
                <a:cs typeface="Times New Roman" pitchFamily="18" charset="0"/>
              </a:rPr>
              <a:t>[2] V. W. Zheng, Y. Zheng, X. Xie, and Q. Yang, Towards mobile intelligence: learning from GPS history data for collaborative recommendation, </a:t>
            </a:r>
            <a:r>
              <a:rPr lang="en-US" sz="1800" dirty="0" err="1">
                <a:solidFill>
                  <a:schemeClr val="bg1"/>
                </a:solidFill>
                <a:latin typeface="Times New Roman" pitchFamily="18" charset="0"/>
                <a:cs typeface="Times New Roman" pitchFamily="18" charset="0"/>
              </a:rPr>
              <a:t>Artifcial</a:t>
            </a:r>
            <a:r>
              <a:rPr lang="en-US" sz="1800" dirty="0">
                <a:solidFill>
                  <a:schemeClr val="bg1"/>
                </a:solidFill>
                <a:latin typeface="Times New Roman" pitchFamily="18" charset="0"/>
                <a:cs typeface="Times New Roman" pitchFamily="18" charset="0"/>
              </a:rPr>
              <a:t> Intelligence, vol. 184/185, pp. 17–37, 2012. </a:t>
            </a:r>
          </a:p>
          <a:p>
            <a:pPr algn="just">
              <a:lnSpc>
                <a:spcPct val="90000"/>
              </a:lnSpc>
              <a:buNone/>
            </a:pPr>
            <a:r>
              <a:rPr lang="en-US" sz="1800" dirty="0">
                <a:solidFill>
                  <a:schemeClr val="bg1"/>
                </a:solidFill>
                <a:latin typeface="Times New Roman" pitchFamily="18" charset="0"/>
                <a:cs typeface="Times New Roman" pitchFamily="18" charset="0"/>
              </a:rPr>
              <a:t>[3] C. Ono, M. Kurokawa, Y. </a:t>
            </a:r>
            <a:r>
              <a:rPr lang="en-US" sz="1800" dirty="0" err="1">
                <a:solidFill>
                  <a:schemeClr val="bg1"/>
                </a:solidFill>
                <a:latin typeface="Times New Roman" pitchFamily="18" charset="0"/>
                <a:cs typeface="Times New Roman" pitchFamily="18" charset="0"/>
              </a:rPr>
              <a:t>Motomura</a:t>
            </a:r>
            <a:r>
              <a:rPr lang="en-US" sz="1800" dirty="0">
                <a:solidFill>
                  <a:schemeClr val="bg1"/>
                </a:solidFill>
                <a:latin typeface="Times New Roman" pitchFamily="18" charset="0"/>
                <a:cs typeface="Times New Roman" pitchFamily="18" charset="0"/>
              </a:rPr>
              <a:t>, and H. </a:t>
            </a:r>
            <a:r>
              <a:rPr lang="en-US" sz="1800" dirty="0" err="1">
                <a:solidFill>
                  <a:schemeClr val="bg1"/>
                </a:solidFill>
                <a:latin typeface="Times New Roman" pitchFamily="18" charset="0"/>
                <a:cs typeface="Times New Roman" pitchFamily="18" charset="0"/>
              </a:rPr>
              <a:t>Asoh</a:t>
            </a:r>
            <a:r>
              <a:rPr lang="en-US" sz="1800" dirty="0">
                <a:solidFill>
                  <a:schemeClr val="bg1"/>
                </a:solidFill>
                <a:latin typeface="Times New Roman" pitchFamily="18" charset="0"/>
                <a:cs typeface="Times New Roman" pitchFamily="18" charset="0"/>
              </a:rPr>
              <a:t>, A </a:t>
            </a:r>
            <a:r>
              <a:rPr lang="en-US" sz="1800" dirty="0" err="1">
                <a:solidFill>
                  <a:schemeClr val="bg1"/>
                </a:solidFill>
                <a:latin typeface="Times New Roman" pitchFamily="18" charset="0"/>
                <a:cs typeface="Times New Roman" pitchFamily="18" charset="0"/>
              </a:rPr>
              <a:t>contextaware</a:t>
            </a:r>
            <a:r>
              <a:rPr lang="en-US" sz="1800" dirty="0">
                <a:solidFill>
                  <a:schemeClr val="bg1"/>
                </a:solidFill>
                <a:latin typeface="Times New Roman" pitchFamily="18" charset="0"/>
                <a:cs typeface="Times New Roman" pitchFamily="18" charset="0"/>
              </a:rPr>
              <a:t> movie preference model using a </a:t>
            </a:r>
            <a:r>
              <a:rPr lang="en-US" sz="1800" dirty="0" err="1">
                <a:solidFill>
                  <a:schemeClr val="bg1"/>
                </a:solidFill>
                <a:latin typeface="Times New Roman" pitchFamily="18" charset="0"/>
                <a:cs typeface="Times New Roman" pitchFamily="18" charset="0"/>
              </a:rPr>
              <a:t>bayesian</a:t>
            </a:r>
            <a:r>
              <a:rPr lang="en-US" sz="1800" dirty="0">
                <a:solidFill>
                  <a:schemeClr val="bg1"/>
                </a:solidFill>
                <a:latin typeface="Times New Roman" pitchFamily="18" charset="0"/>
                <a:cs typeface="Times New Roman" pitchFamily="18" charset="0"/>
              </a:rPr>
              <a:t> network for recommendation and promotion, in Proceedings of 11th International Conference on User Modeling, pp. 247–257, 2007. </a:t>
            </a:r>
          </a:p>
          <a:p>
            <a:pPr algn="just">
              <a:lnSpc>
                <a:spcPct val="90000"/>
              </a:lnSpc>
              <a:buNone/>
            </a:pPr>
            <a:r>
              <a:rPr lang="en-US" sz="1800" dirty="0">
                <a:solidFill>
                  <a:schemeClr val="bg1"/>
                </a:solidFill>
                <a:latin typeface="Times New Roman" pitchFamily="18" charset="0"/>
                <a:cs typeface="Times New Roman" pitchFamily="18" charset="0"/>
              </a:rPr>
              <a:t>[4] M. </a:t>
            </a:r>
            <a:r>
              <a:rPr lang="en-US" sz="1800" dirty="0" err="1">
                <a:solidFill>
                  <a:schemeClr val="bg1"/>
                </a:solidFill>
                <a:latin typeface="Times New Roman" pitchFamily="18" charset="0"/>
                <a:cs typeface="Times New Roman" pitchFamily="18" charset="0"/>
              </a:rPr>
              <a:t>Szomszor</a:t>
            </a:r>
            <a:r>
              <a:rPr lang="en-US" sz="1800" dirty="0">
                <a:solidFill>
                  <a:schemeClr val="bg1"/>
                </a:solidFill>
                <a:latin typeface="Times New Roman" pitchFamily="18" charset="0"/>
                <a:cs typeface="Times New Roman" pitchFamily="18" charset="0"/>
              </a:rPr>
              <a:t>, C. </a:t>
            </a:r>
            <a:r>
              <a:rPr lang="en-US" sz="1800" dirty="0" err="1">
                <a:solidFill>
                  <a:schemeClr val="bg1"/>
                </a:solidFill>
                <a:latin typeface="Times New Roman" pitchFamily="18" charset="0"/>
                <a:cs typeface="Times New Roman" pitchFamily="18" charset="0"/>
              </a:rPr>
              <a:t>Cattuto</a:t>
            </a:r>
            <a:r>
              <a:rPr lang="en-US" sz="1800" dirty="0">
                <a:solidFill>
                  <a:schemeClr val="bg1"/>
                </a:solidFill>
                <a:latin typeface="Times New Roman" pitchFamily="18" charset="0"/>
                <a:cs typeface="Times New Roman" pitchFamily="18" charset="0"/>
              </a:rPr>
              <a:t>, H. Alani et al., Folksonomies, the semantic web, and movie recommendation, in Proceedings of 4th European Semantic Web Conference, pp. 1–14, 2007. </a:t>
            </a:r>
          </a:p>
          <a:p>
            <a:pPr algn="just">
              <a:lnSpc>
                <a:spcPct val="90000"/>
              </a:lnSpc>
              <a:buNone/>
            </a:pPr>
            <a:r>
              <a:rPr lang="en-US" sz="1800" dirty="0">
                <a:solidFill>
                  <a:schemeClr val="bg1"/>
                </a:solidFill>
                <a:latin typeface="Times New Roman" pitchFamily="18" charset="0"/>
                <a:cs typeface="Times New Roman" pitchFamily="18" charset="0"/>
              </a:rPr>
              <a:t>	</a:t>
            </a:r>
          </a:p>
          <a:p>
            <a:pPr algn="just">
              <a:lnSpc>
                <a:spcPct val="90000"/>
              </a:lnSpc>
              <a:buNone/>
            </a:pPr>
            <a:r>
              <a:rPr lang="en-US" sz="1800" dirty="0">
                <a:solidFill>
                  <a:schemeClr val="bg1"/>
                </a:solidFill>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28650" y="669925"/>
            <a:ext cx="3381709" cy="1325563"/>
          </a:xfrm>
        </p:spPr>
        <p:txBody>
          <a:bodyPr anchor="b">
            <a:normAutofit/>
          </a:bodyPr>
          <a:lstStyle/>
          <a:p>
            <a:pPr algn="r"/>
            <a:r>
              <a:rPr lang="en-US">
                <a:solidFill>
                  <a:schemeClr val="bg1"/>
                </a:solidFill>
                <a:latin typeface="Times New Roman" pitchFamily="18" charset="0"/>
                <a:cs typeface="Times New Roman" pitchFamily="18" charset="0"/>
              </a:rPr>
              <a:t>Cont…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500" y="2398957"/>
            <a:ext cx="7054999" cy="3526144"/>
          </a:xfrm>
        </p:spPr>
        <p:txBody>
          <a:bodyPr>
            <a:normAutofit/>
          </a:bodyPr>
          <a:lstStyle/>
          <a:p>
            <a:pPr algn="just">
              <a:lnSpc>
                <a:spcPct val="90000"/>
              </a:lnSpc>
              <a:buNone/>
            </a:pPr>
            <a:r>
              <a:rPr lang="en-US" sz="1600" dirty="0">
                <a:solidFill>
                  <a:schemeClr val="bg1"/>
                </a:solidFill>
                <a:latin typeface="Times New Roman" pitchFamily="18" charset="0"/>
                <a:cs typeface="Times New Roman" pitchFamily="18" charset="0"/>
              </a:rPr>
              <a:t>[5] R. Armstrong, D. Freitag, T. </a:t>
            </a:r>
            <a:r>
              <a:rPr lang="en-US" sz="1600" dirty="0" err="1">
                <a:solidFill>
                  <a:schemeClr val="bg1"/>
                </a:solidFill>
                <a:latin typeface="Times New Roman" pitchFamily="18" charset="0"/>
                <a:cs typeface="Times New Roman" pitchFamily="18" charset="0"/>
              </a:rPr>
              <a:t>Joachims</a:t>
            </a:r>
            <a:r>
              <a:rPr lang="en-US" sz="1600" dirty="0">
                <a:solidFill>
                  <a:schemeClr val="bg1"/>
                </a:solidFill>
                <a:latin typeface="Times New Roman" pitchFamily="18" charset="0"/>
                <a:cs typeface="Times New Roman" pitchFamily="18" charset="0"/>
              </a:rPr>
              <a:t>, T. Mitchell, et al., </a:t>
            </a:r>
            <a:r>
              <a:rPr lang="en-US" sz="1600" dirty="0" err="1">
                <a:solidFill>
                  <a:schemeClr val="bg1"/>
                </a:solidFill>
                <a:latin typeface="Times New Roman" pitchFamily="18" charset="0"/>
                <a:cs typeface="Times New Roman" pitchFamily="18" charset="0"/>
              </a:rPr>
              <a:t>WebWatcher</a:t>
            </a:r>
            <a:r>
              <a:rPr lang="en-US" sz="1600" dirty="0">
                <a:solidFill>
                  <a:schemeClr val="bg1"/>
                </a:solidFill>
                <a:latin typeface="Times New Roman" pitchFamily="18" charset="0"/>
                <a:cs typeface="Times New Roman" pitchFamily="18" charset="0"/>
              </a:rPr>
              <a:t>: a learning apprentice for the world wide web, AAAI Spring symposium on Information gathering from Heterogeneous, distributed environments, (1995), pp. 6–12. </a:t>
            </a:r>
          </a:p>
          <a:p>
            <a:pPr algn="just">
              <a:lnSpc>
                <a:spcPct val="90000"/>
              </a:lnSpc>
              <a:buNone/>
            </a:pPr>
            <a:r>
              <a:rPr lang="en-US" sz="1600" dirty="0">
                <a:solidFill>
                  <a:schemeClr val="bg1"/>
                </a:solidFill>
                <a:latin typeface="Times New Roman" pitchFamily="18" charset="0"/>
                <a:cs typeface="Times New Roman" pitchFamily="18" charset="0"/>
              </a:rPr>
              <a:t>[6] L. </a:t>
            </a:r>
            <a:r>
              <a:rPr lang="en-US" sz="1600" dirty="0" err="1">
                <a:solidFill>
                  <a:schemeClr val="bg1"/>
                </a:solidFill>
                <a:latin typeface="Times New Roman" pitchFamily="18" charset="0"/>
                <a:cs typeface="Times New Roman" pitchFamily="18" charset="0"/>
              </a:rPr>
              <a:t>Terveen</a:t>
            </a:r>
            <a:r>
              <a:rPr lang="en-US" sz="1600" dirty="0">
                <a:solidFill>
                  <a:schemeClr val="bg1"/>
                </a:solidFill>
                <a:latin typeface="Times New Roman" pitchFamily="18" charset="0"/>
                <a:cs typeface="Times New Roman" pitchFamily="18" charset="0"/>
              </a:rPr>
              <a:t>, W. Hill, B. </a:t>
            </a:r>
            <a:r>
              <a:rPr lang="en-US" sz="1600" dirty="0" err="1">
                <a:solidFill>
                  <a:schemeClr val="bg1"/>
                </a:solidFill>
                <a:latin typeface="Times New Roman" pitchFamily="18" charset="0"/>
                <a:cs typeface="Times New Roman" pitchFamily="18" charset="0"/>
              </a:rPr>
              <a:t>Amento</a:t>
            </a:r>
            <a:r>
              <a:rPr lang="en-US" sz="1600" dirty="0">
                <a:solidFill>
                  <a:schemeClr val="bg1"/>
                </a:solidFill>
                <a:latin typeface="Times New Roman" pitchFamily="18" charset="0"/>
                <a:cs typeface="Times New Roman" pitchFamily="18" charset="0"/>
              </a:rPr>
              <a:t>, D. McDonald, J. </a:t>
            </a:r>
            <a:r>
              <a:rPr lang="en-US" sz="1600" dirty="0" err="1">
                <a:solidFill>
                  <a:schemeClr val="bg1"/>
                </a:solidFill>
                <a:latin typeface="Times New Roman" pitchFamily="18" charset="0"/>
                <a:cs typeface="Times New Roman" pitchFamily="18" charset="0"/>
              </a:rPr>
              <a:t>Creter</a:t>
            </a:r>
            <a:r>
              <a:rPr lang="en-US" sz="1600" dirty="0">
                <a:solidFill>
                  <a:schemeClr val="bg1"/>
                </a:solidFill>
                <a:latin typeface="Times New Roman" pitchFamily="18" charset="0"/>
                <a:cs typeface="Times New Roman" pitchFamily="18" charset="0"/>
              </a:rPr>
              <a:t>, PHOAKS: a system for sharing recommendations, Commun. ACM 40 (3) (1997) 59–62.</a:t>
            </a:r>
          </a:p>
          <a:p>
            <a:pPr algn="just">
              <a:lnSpc>
                <a:spcPct val="90000"/>
              </a:lnSpc>
              <a:buNone/>
            </a:pPr>
            <a:r>
              <a:rPr lang="en-US" sz="1600" dirty="0">
                <a:solidFill>
                  <a:schemeClr val="bg1"/>
                </a:solidFill>
                <a:latin typeface="Times New Roman" pitchFamily="18" charset="0"/>
                <a:cs typeface="Times New Roman" pitchFamily="18" charset="0"/>
              </a:rPr>
              <a:t>[7] H. Kautz, B. Selman, M. Shah, Referral web: combining social networks and collaborative filtering, Commun. ACM 40 (3) (1997) 63–65. </a:t>
            </a:r>
          </a:p>
          <a:p>
            <a:pPr algn="just">
              <a:lnSpc>
                <a:spcPct val="90000"/>
              </a:lnSpc>
              <a:buNone/>
            </a:pPr>
            <a:r>
              <a:rPr lang="en-US" sz="1600" dirty="0">
                <a:solidFill>
                  <a:schemeClr val="bg1"/>
                </a:solidFill>
                <a:latin typeface="Times New Roman" pitchFamily="18" charset="0"/>
                <a:cs typeface="Times New Roman" pitchFamily="18" charset="0"/>
              </a:rPr>
              <a:t>[8] T. </a:t>
            </a:r>
            <a:r>
              <a:rPr lang="en-US" sz="1600" dirty="0" err="1">
                <a:solidFill>
                  <a:schemeClr val="bg1"/>
                </a:solidFill>
                <a:latin typeface="Times New Roman" pitchFamily="18" charset="0"/>
                <a:cs typeface="Times New Roman" pitchFamily="18" charset="0"/>
              </a:rPr>
              <a:t>Joerding</a:t>
            </a:r>
            <a:r>
              <a:rPr lang="en-US" sz="1600" dirty="0">
                <a:solidFill>
                  <a:schemeClr val="bg1"/>
                </a:solidFill>
                <a:latin typeface="Times New Roman" pitchFamily="18" charset="0"/>
                <a:cs typeface="Times New Roman" pitchFamily="18" charset="0"/>
              </a:rPr>
              <a:t>, A temporary user modeling approach for adaptive shopping on the web, Proceedings of Second Workshop on Adaptive Systems and User Modeling on the World Wide Web, Toronto and Banff, Canada. Computer Science Report, (1999), pp. 99–107. </a:t>
            </a:r>
          </a:p>
          <a:p>
            <a:pPr algn="just">
              <a:lnSpc>
                <a:spcPct val="90000"/>
              </a:lnSpc>
              <a:buNone/>
            </a:pPr>
            <a:r>
              <a:rPr lang="en-US" sz="1600" dirty="0">
                <a:solidFill>
                  <a:schemeClr val="bg1"/>
                </a:solidFill>
                <a:latin typeface="Times New Roman" pitchFamily="18" charset="0"/>
                <a:cs typeface="Times New Roman" pitchFamily="18" charset="0"/>
              </a:rPr>
              <a:t>[9] B. Moore, R. </a:t>
            </a:r>
            <a:r>
              <a:rPr lang="en-US" sz="1600" dirty="0" err="1">
                <a:solidFill>
                  <a:schemeClr val="bg1"/>
                </a:solidFill>
                <a:latin typeface="Times New Roman" pitchFamily="18" charset="0"/>
                <a:cs typeface="Times New Roman" pitchFamily="18" charset="0"/>
              </a:rPr>
              <a:t>Janker</a:t>
            </a:r>
            <a:r>
              <a:rPr lang="en-US" sz="1600" dirty="0">
                <a:solidFill>
                  <a:schemeClr val="bg1"/>
                </a:solidFill>
                <a:latin typeface="Times New Roman" pitchFamily="18" charset="0"/>
                <a:cs typeface="Times New Roman" pitchFamily="18" charset="0"/>
              </a:rPr>
              <a:t>, B. </a:t>
            </a:r>
            <a:r>
              <a:rPr lang="en-US" sz="1600" dirty="0" err="1">
                <a:solidFill>
                  <a:schemeClr val="bg1"/>
                </a:solidFill>
                <a:latin typeface="Times New Roman" pitchFamily="18" charset="0"/>
                <a:cs typeface="Times New Roman" pitchFamily="18" charset="0"/>
              </a:rPr>
              <a:t>Papez</a:t>
            </a:r>
            <a:r>
              <a:rPr lang="en-US" sz="1600" dirty="0">
                <a:solidFill>
                  <a:schemeClr val="bg1"/>
                </a:solidFill>
                <a:latin typeface="Times New Roman" pitchFamily="18" charset="0"/>
                <a:cs typeface="Times New Roman" pitchFamily="18" charset="0"/>
              </a:rPr>
              <a:t>, L. Power, R. Watkins, Migrating </a:t>
            </a:r>
            <a:r>
              <a:rPr lang="en-US" sz="1600" dirty="0" err="1">
                <a:solidFill>
                  <a:schemeClr val="bg1"/>
                </a:solidFill>
                <a:latin typeface="Times New Roman" pitchFamily="18" charset="0"/>
                <a:cs typeface="Times New Roman" pitchFamily="18" charset="0"/>
              </a:rPr>
              <a:t>weblogic</a:t>
            </a:r>
            <a:r>
              <a:rPr lang="en-US" sz="1600" dirty="0">
                <a:solidFill>
                  <a:schemeClr val="bg1"/>
                </a:solidFill>
                <a:latin typeface="Times New Roman" pitchFamily="18" charset="0"/>
                <a:cs typeface="Times New Roman" pitchFamily="18" charset="0"/>
              </a:rPr>
              <a:t> applications to </a:t>
            </a:r>
            <a:r>
              <a:rPr lang="en-US" sz="1600" dirty="0" err="1">
                <a:solidFill>
                  <a:schemeClr val="bg1"/>
                </a:solidFill>
                <a:latin typeface="Times New Roman" pitchFamily="18" charset="0"/>
                <a:cs typeface="Times New Roman" pitchFamily="18" charset="0"/>
              </a:rPr>
              <a:t>websphere</a:t>
            </a:r>
            <a:r>
              <a:rPr lang="en-US" sz="1600" dirty="0">
                <a:solidFill>
                  <a:schemeClr val="bg1"/>
                </a:solidFill>
                <a:latin typeface="Times New Roman" pitchFamily="18" charset="0"/>
                <a:cs typeface="Times New Roman" pitchFamily="18" charset="0"/>
              </a:rPr>
              <a:t> advanced edition, IBM Redbooks, (2001), p. 1. </a:t>
            </a:r>
          </a:p>
          <a:p>
            <a:pPr algn="just">
              <a:lnSpc>
                <a:spcPct val="90000"/>
              </a:lnSpc>
              <a:buNone/>
            </a:pPr>
            <a:endParaRPr lang="en-US" sz="16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07EE6D2-B8A8-4EA6-879E-705FC91778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2" y="1"/>
            <a:ext cx="626951" cy="6858000"/>
            <a:chOff x="-456" y="1"/>
            <a:chExt cx="835935" cy="6858000"/>
          </a:xfrm>
          <a:effectLst>
            <a:outerShdw blurRad="381000" dist="152400" algn="ctr" rotWithShape="0">
              <a:srgbClr val="000000">
                <a:alpha val="10000"/>
              </a:srgbClr>
            </a:outerShdw>
          </a:effectLst>
        </p:grpSpPr>
        <p:sp>
          <p:nvSpPr>
            <p:cNvPr id="12" name="Freeform: Shape 11">
              <a:extLst>
                <a:ext uri="{FF2B5EF4-FFF2-40B4-BE49-F238E27FC236}">
                  <a16:creationId xmlns:a16="http://schemas.microsoft.com/office/drawing/2014/main" id="{E1DFD332-98CC-4272-A40D-289964828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6C93893-18A3-4188-9A31-F2DCE4432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Rectangle 3"/>
          <p:cNvSpPr/>
          <p:nvPr/>
        </p:nvSpPr>
        <p:spPr>
          <a:xfrm>
            <a:off x="1219200" y="1641752"/>
            <a:ext cx="7298531" cy="3960000"/>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000" dirty="0">
                <a:solidFill>
                  <a:schemeClr val="tx1">
                    <a:alpha val="80000"/>
                  </a:schemeClr>
                </a:solidFill>
              </a:rPr>
              <a:t>[10] J. L. </a:t>
            </a:r>
            <a:r>
              <a:rPr lang="en-US" sz="2000" dirty="0" err="1">
                <a:solidFill>
                  <a:schemeClr val="tx1">
                    <a:alpha val="80000"/>
                  </a:schemeClr>
                </a:solidFill>
              </a:rPr>
              <a:t>Herlocker</a:t>
            </a:r>
            <a:r>
              <a:rPr lang="en-US" sz="2000" dirty="0">
                <a:solidFill>
                  <a:schemeClr val="tx1">
                    <a:alpha val="80000"/>
                  </a:schemeClr>
                </a:solidFill>
              </a:rPr>
              <a:t>, J. </a:t>
            </a:r>
            <a:r>
              <a:rPr lang="en-US" sz="2000" dirty="0" err="1">
                <a:solidFill>
                  <a:schemeClr val="tx1">
                    <a:alpha val="80000"/>
                  </a:schemeClr>
                </a:solidFill>
              </a:rPr>
              <a:t>Konstan</a:t>
            </a:r>
            <a:r>
              <a:rPr lang="en-US" sz="2000" dirty="0">
                <a:solidFill>
                  <a:schemeClr val="tx1">
                    <a:alpha val="80000"/>
                  </a:schemeClr>
                </a:solidFill>
              </a:rPr>
              <a:t>, A. Borchers, and J. Riedl, An algorithmic framework for performing collaborative filtering, in Proceedings of the 22nd Annual International ACM SIGIR Conference on Research and Development in Information Retrieval (SIGIR ’99), pp. 230–237, Berkeley, Calif, USA, August 1999. </a:t>
            </a:r>
          </a:p>
          <a:p>
            <a:pPr indent="-228600" algn="just">
              <a:lnSpc>
                <a:spcPct val="90000"/>
              </a:lnSpc>
              <a:spcAft>
                <a:spcPts val="600"/>
              </a:spcAft>
              <a:buFont typeface="Arial" panose="020B0604020202020204" pitchFamily="34" charset="0"/>
              <a:buChar char="•"/>
            </a:pPr>
            <a:r>
              <a:rPr lang="en-US" sz="2000" dirty="0">
                <a:solidFill>
                  <a:schemeClr val="tx1">
                    <a:alpha val="80000"/>
                  </a:schemeClr>
                </a:solidFill>
              </a:rPr>
              <a:t>[11] Y. Koren, Collaborative filtering with temporal dynamics, Communications of the ACM, vol. 53, no. 4, pp. 89–97, 2010. </a:t>
            </a:r>
          </a:p>
          <a:p>
            <a:pPr indent="-228600" algn="just">
              <a:lnSpc>
                <a:spcPct val="90000"/>
              </a:lnSpc>
              <a:spcAft>
                <a:spcPts val="600"/>
              </a:spcAft>
              <a:buFont typeface="Arial" panose="020B0604020202020204" pitchFamily="34" charset="0"/>
              <a:buChar char="•"/>
            </a:pPr>
            <a:r>
              <a:rPr lang="en-US" sz="2000" dirty="0">
                <a:solidFill>
                  <a:schemeClr val="tx1">
                    <a:alpha val="80000"/>
                  </a:schemeClr>
                </a:solidFill>
              </a:rPr>
              <a:t>[12] T. Hofmann, Collaborative filtering via gaussian probabilistic latent semantic analysis, in Proceedings of the 26th International ACM SIGIR Conference on Research and Development in Information Retrieval (SIGIR), pp. 259–266, Toronto, Canada, 2003. 	</a:t>
            </a: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7066" y="1354820"/>
            <a:ext cx="6561534" cy="2369988"/>
          </a:xfrm>
        </p:spPr>
        <p:txBody>
          <a:bodyPr vert="horz" lIns="91440" tIns="45720" rIns="91440" bIns="45720" rtlCol="0" anchor="b">
            <a:normAutofit/>
          </a:bodyPr>
          <a:lstStyle/>
          <a:p>
            <a:pPr algn="l">
              <a:lnSpc>
                <a:spcPct val="90000"/>
              </a:lnSpc>
            </a:pPr>
            <a:r>
              <a:rPr lang="en-US" sz="6300" kern="1200" dirty="0">
                <a:solidFill>
                  <a:schemeClr val="bg1"/>
                </a:solidFill>
                <a:latin typeface="+mj-lt"/>
                <a:ea typeface="+mj-ea"/>
                <a:cs typeface="+mj-cs"/>
              </a:rPr>
              <a:t>Queries</a:t>
            </a:r>
          </a:p>
        </p:txBody>
      </p:sp>
      <p:grpSp>
        <p:nvGrpSpPr>
          <p:cNvPr id="31" name="Group 3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7841659" cy="715482"/>
            <a:chOff x="0" y="6142518"/>
            <a:chExt cx="10455568" cy="715482"/>
          </a:xfrm>
          <a:effectLst>
            <a:outerShdw blurRad="381000" dist="152400" dir="16200000" algn="ctr" rotWithShape="0">
              <a:srgbClr val="000000">
                <a:alpha val="10000"/>
              </a:srgbClr>
            </a:outerShdw>
          </a:effectLst>
        </p:grpSpPr>
        <p:sp>
          <p:nvSpPr>
            <p:cNvPr id="23" name="Freeform: Shape 22">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32" name="Freeform: Shape 31">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1247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620316" y="1641752"/>
            <a:ext cx="1991915" cy="3213277"/>
          </a:xfrm>
        </p:spPr>
        <p:txBody>
          <a:bodyPr anchor="t">
            <a:normAutofit/>
          </a:bodyPr>
          <a:lstStyle/>
          <a:p>
            <a:r>
              <a:rPr lang="en-GB" sz="350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3924300" y="1721579"/>
            <a:ext cx="4605337" cy="3952648"/>
          </a:xfrm>
        </p:spPr>
        <p:txBody>
          <a:bodyPr>
            <a:normAutofit/>
          </a:bodyPr>
          <a:lstStyle/>
          <a:p>
            <a:r>
              <a:rPr lang="en-GB" sz="2100">
                <a:solidFill>
                  <a:schemeClr val="tx1">
                    <a:alpha val="80000"/>
                  </a:schemeClr>
                </a:solidFill>
                <a:latin typeface="Times New Roman" panose="02020603050405020304" pitchFamily="18" charset="0"/>
                <a:cs typeface="Times New Roman" panose="02020603050405020304" pitchFamily="18" charset="0"/>
              </a:rPr>
              <a:t>Abstract</a:t>
            </a:r>
          </a:p>
          <a:p>
            <a:r>
              <a:rPr lang="en-GB" sz="2100">
                <a:solidFill>
                  <a:schemeClr val="tx1">
                    <a:alpha val="80000"/>
                  </a:schemeClr>
                </a:solidFill>
                <a:latin typeface="Times New Roman" panose="02020603050405020304" pitchFamily="18" charset="0"/>
                <a:cs typeface="Times New Roman" panose="02020603050405020304" pitchFamily="18" charset="0"/>
              </a:rPr>
              <a:t>Introduction</a:t>
            </a:r>
          </a:p>
          <a:p>
            <a:r>
              <a:rPr lang="en-US" sz="2100">
                <a:solidFill>
                  <a:schemeClr val="tx1">
                    <a:alpha val="80000"/>
                  </a:schemeClr>
                </a:solidFill>
                <a:latin typeface="Times New Roman" panose="02020603050405020304" pitchFamily="18" charset="0"/>
                <a:cs typeface="Times New Roman" panose="02020603050405020304" pitchFamily="18" charset="0"/>
              </a:rPr>
              <a:t>Existing System</a:t>
            </a:r>
          </a:p>
          <a:p>
            <a:r>
              <a:rPr lang="en-US" sz="2100">
                <a:solidFill>
                  <a:schemeClr val="tx1">
                    <a:alpha val="80000"/>
                  </a:schemeClr>
                </a:solidFill>
                <a:latin typeface="Times New Roman" panose="02020603050405020304" pitchFamily="18" charset="0"/>
                <a:cs typeface="Times New Roman" panose="02020603050405020304" pitchFamily="18" charset="0"/>
              </a:rPr>
              <a:t>Proposed System</a:t>
            </a:r>
          </a:p>
          <a:p>
            <a:r>
              <a:rPr lang="en-US" sz="2100">
                <a:solidFill>
                  <a:schemeClr val="tx1">
                    <a:alpha val="80000"/>
                  </a:schemeClr>
                </a:solidFill>
                <a:latin typeface="Times New Roman" panose="02020603050405020304" pitchFamily="18" charset="0"/>
                <a:cs typeface="Times New Roman" panose="02020603050405020304" pitchFamily="18" charset="0"/>
              </a:rPr>
              <a:t>Process</a:t>
            </a:r>
          </a:p>
          <a:p>
            <a:r>
              <a:rPr lang="en-US" sz="2100">
                <a:solidFill>
                  <a:schemeClr val="tx1">
                    <a:alpha val="80000"/>
                  </a:schemeClr>
                </a:solidFill>
                <a:latin typeface="Times New Roman" panose="02020603050405020304" pitchFamily="18" charset="0"/>
                <a:cs typeface="Times New Roman" panose="02020603050405020304" pitchFamily="18" charset="0"/>
              </a:rPr>
              <a:t>Sample input</a:t>
            </a:r>
          </a:p>
          <a:p>
            <a:r>
              <a:rPr lang="en-US" sz="2100">
                <a:solidFill>
                  <a:schemeClr val="tx1">
                    <a:alpha val="80000"/>
                  </a:schemeClr>
                </a:solidFill>
                <a:latin typeface="Times New Roman" panose="02020603050405020304" pitchFamily="18" charset="0"/>
                <a:cs typeface="Times New Roman" panose="02020603050405020304" pitchFamily="18" charset="0"/>
              </a:rPr>
              <a:t>Sample outputs</a:t>
            </a:r>
          </a:p>
          <a:p>
            <a:r>
              <a:rPr lang="en-US" sz="2100">
                <a:solidFill>
                  <a:schemeClr val="tx1">
                    <a:alpha val="80000"/>
                  </a:schemeClr>
                </a:solidFill>
                <a:latin typeface="Times New Roman" panose="02020603050405020304" pitchFamily="18" charset="0"/>
                <a:cs typeface="Times New Roman" panose="02020603050405020304" pitchFamily="18" charset="0"/>
              </a:rPr>
              <a:t>References</a:t>
            </a:r>
          </a:p>
          <a:p>
            <a:pPr marL="0" indent="0">
              <a:buNone/>
            </a:pPr>
            <a:endParaRPr lang="en-US"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a:p>
            <a:endParaRPr lang="en-GB" sz="210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7866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8296E9-9F1E-196B-9987-24180B75986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8D5349E-F2B4-B0DE-7AB2-32893F639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359D315-2FE7-FA05-B917-9AD6531A3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9144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A700AB0C-1566-391A-F6EE-BA01809096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E24A3547-93B8-7423-13CC-F31FCA869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4787948-30C9-FA5F-9082-B87E96D4A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204F119D-C593-63D0-C8F6-84DBAFD1625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C7DFDAC8-1F6A-5923-BA06-1E4560DDBA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6EF8611-DD51-AD07-4DE5-EA2129327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850E959-6B6D-4C5F-C64E-F30E72B16151}"/>
              </a:ext>
            </a:extLst>
          </p:cNvPr>
          <p:cNvSpPr>
            <a:spLocks noGrp="1"/>
          </p:cNvSpPr>
          <p:nvPr>
            <p:ph type="title"/>
          </p:nvPr>
        </p:nvSpPr>
        <p:spPr>
          <a:xfrm>
            <a:off x="628649" y="1120676"/>
            <a:ext cx="5266135" cy="2308324"/>
          </a:xfrm>
        </p:spPr>
        <p:txBody>
          <a:bodyPr vert="horz" lIns="91440" tIns="45720" rIns="91440" bIns="45720" rtlCol="0" anchor="b">
            <a:normAutofit/>
          </a:bodyPr>
          <a:lstStyle/>
          <a:p>
            <a:pPr algn="l">
              <a:lnSpc>
                <a:spcPct val="90000"/>
              </a:lnSpc>
            </a:pPr>
            <a:r>
              <a:rPr lang="en-US" sz="6300" kern="1200">
                <a:solidFill>
                  <a:schemeClr val="bg1"/>
                </a:solidFill>
                <a:latin typeface="+mj-lt"/>
                <a:ea typeface="+mj-ea"/>
                <a:cs typeface="+mj-cs"/>
              </a:rPr>
              <a:t>Thank You</a:t>
            </a:r>
          </a:p>
        </p:txBody>
      </p:sp>
    </p:spTree>
    <p:extLst>
      <p:ext uri="{BB962C8B-B14F-4D97-AF65-F5344CB8AC3E}">
        <p14:creationId xmlns:p14="http://schemas.microsoft.com/office/powerpoint/2010/main" val="415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6" y="1498602"/>
            <a:ext cx="3302509"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p:cNvSpPr>
            <a:spLocks noGrp="1"/>
          </p:cNvSpPr>
          <p:nvPr>
            <p:ph type="title"/>
          </p:nvPr>
        </p:nvSpPr>
        <p:spPr>
          <a:xfrm>
            <a:off x="951095" y="2023558"/>
            <a:ext cx="2640949" cy="2491292"/>
          </a:xfrm>
        </p:spPr>
        <p:txBody>
          <a:bodyPr anchor="t">
            <a:normAutofit/>
          </a:bodyPr>
          <a:lstStyle/>
          <a:p>
            <a:r>
              <a:rPr lang="en-US" sz="3500">
                <a:latin typeface="Times New Roman" panose="02020603050405020304" pitchFamily="18" charset="0"/>
                <a:cs typeface="Times New Roman" panose="02020603050405020304" pitchFamily="18" charset="0"/>
              </a:rPr>
              <a:t>Abstract</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4381" y="1311088"/>
            <a:ext cx="4188619" cy="4327261"/>
          </a:xfrm>
        </p:spPr>
        <p:txBody>
          <a:bodyPr>
            <a:normAutofit/>
          </a:bodyPr>
          <a:lstStyle/>
          <a:p>
            <a:pPr marL="0" indent="0" algn="just">
              <a:lnSpc>
                <a:spcPct val="90000"/>
              </a:lnSpc>
              <a:buNone/>
            </a:pPr>
            <a:r>
              <a:rPr lang="en-US" sz="1300" dirty="0">
                <a:solidFill>
                  <a:schemeClr val="tx1">
                    <a:alpha val="80000"/>
                  </a:schemeClr>
                </a:solidFill>
                <a:latin typeface="Times New Roman" pitchFamily="18" charset="0"/>
                <a:cs typeface="Times New Roman" pitchFamily="18" charset="0"/>
              </a:rPr>
              <a:t>	</a:t>
            </a:r>
          </a:p>
          <a:p>
            <a:pPr marL="0" indent="0" algn="just">
              <a:lnSpc>
                <a:spcPct val="90000"/>
              </a:lnSpc>
              <a:buNone/>
            </a:pPr>
            <a:r>
              <a:rPr lang="en-US" sz="1300" dirty="0">
                <a:solidFill>
                  <a:schemeClr val="tx1">
                    <a:alpha val="80000"/>
                  </a:schemeClr>
                </a:solidFill>
                <a:latin typeface="Times New Roman" pitchFamily="18" charset="0"/>
                <a:cs typeface="Times New Roman" pitchFamily="18" charset="0"/>
              </a:rPr>
              <a:t>	Recommender system is a subclass of information filtering system that seeks to predict the </a:t>
            </a:r>
            <a:r>
              <a:rPr lang="en-US" sz="1300" b="1" dirty="0">
                <a:solidFill>
                  <a:schemeClr val="tx1">
                    <a:alpha val="80000"/>
                  </a:schemeClr>
                </a:solidFill>
                <a:latin typeface="Times New Roman" pitchFamily="18" charset="0"/>
                <a:cs typeface="Times New Roman" pitchFamily="18" charset="0"/>
              </a:rPr>
              <a:t>rating </a:t>
            </a:r>
            <a:r>
              <a:rPr lang="en-US" sz="1300" dirty="0">
                <a:solidFill>
                  <a:schemeClr val="tx1">
                    <a:alpha val="80000"/>
                  </a:schemeClr>
                </a:solidFill>
                <a:latin typeface="Times New Roman" pitchFamily="18" charset="0"/>
                <a:cs typeface="Times New Roman" pitchFamily="18" charset="0"/>
              </a:rPr>
              <a:t>or </a:t>
            </a:r>
            <a:r>
              <a:rPr lang="en-US" sz="1300" b="1" dirty="0">
                <a:solidFill>
                  <a:schemeClr val="tx1">
                    <a:alpha val="80000"/>
                  </a:schemeClr>
                </a:solidFill>
                <a:latin typeface="Times New Roman" pitchFamily="18" charset="0"/>
                <a:cs typeface="Times New Roman" pitchFamily="18" charset="0"/>
              </a:rPr>
              <a:t>preference</a:t>
            </a:r>
            <a:r>
              <a:rPr lang="en-US" sz="1300" dirty="0">
                <a:solidFill>
                  <a:schemeClr val="tx1">
                    <a:alpha val="80000"/>
                  </a:schemeClr>
                </a:solidFill>
                <a:latin typeface="Times New Roman" pitchFamily="18" charset="0"/>
                <a:cs typeface="Times New Roman" pitchFamily="18" charset="0"/>
              </a:rPr>
              <a:t> that a user would give on an item. Recommender systems are utilizing in a variety of areas including movies, music, news, books, research articles, search queries, social tags, and products in general, jokes, restaurants, garments, financial services, life insurance, and Twitter pages. Natural Language Processing (NLP) for sentiment analysis focused on emotions is extremely useful. The existing system determines ratings based on reviews and the dataset that they choose. The disadvantage is that it generates ratings only for particular dataset that the developer chosen reviews. The proposed system can be determining ratings based on reviews given by the user in universal language (English). The above problem is addressing by using Natural Language Processing techniques. The real-world datasets can be gathered using Amazon datasets which contains review id and reviews.</a:t>
            </a:r>
          </a:p>
        </p:txBody>
      </p:sp>
    </p:spTree>
    <p:extLst>
      <p:ext uri="{BB962C8B-B14F-4D97-AF65-F5344CB8AC3E}">
        <p14:creationId xmlns:p14="http://schemas.microsoft.com/office/powerpoint/2010/main" val="9916066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0316" y="1641752"/>
            <a:ext cx="2645568" cy="4366936"/>
          </a:xfrm>
        </p:spPr>
        <p:txBody>
          <a:bodyPr anchor="t">
            <a:normAutofit/>
          </a:bodyPr>
          <a:lstStyle/>
          <a:p>
            <a:r>
              <a:rPr lang="en-GB" sz="350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352800" y="1641752"/>
            <a:ext cx="5410200" cy="3997048"/>
          </a:xfrm>
        </p:spPr>
        <p:txBody>
          <a:bodyPr>
            <a:normAutofit/>
          </a:bodyPr>
          <a:lstStyle/>
          <a:p>
            <a:pPr algn="just">
              <a:lnSpc>
                <a:spcPct val="90000"/>
              </a:lnSpc>
              <a:buNone/>
            </a:pPr>
            <a:r>
              <a:rPr lang="en-US" sz="1300" dirty="0">
                <a:latin typeface="Times New Roman" pitchFamily="18" charset="0"/>
                <a:cs typeface="Times New Roman" pitchFamily="18" charset="0"/>
              </a:rPr>
              <a:t>		The popularity of mobile devices makes people’s daily lives more dependent on mobile services. People get business information, product information, promotion information, and recommendation information from mobile devices. An important application of mobile services is movie recommendation. A movie recommender system has proven to be a powerful tool on providing useful movie suggestions for users. The suggestions are provided to support the users in their effort to cope with the information overload and help them find appropriate movies fast and conveniently. Different from the demand on the Personal Computers (PCs), mobile services place more emphasis on timeliness, which requires fast processing and calculation from service providers. Therefore, movie recommendation in mobile services needs to be promoted in both the recommendation accuracy and the timeliness. </a:t>
            </a:r>
          </a:p>
          <a:p>
            <a:pPr algn="just">
              <a:lnSpc>
                <a:spcPct val="90000"/>
              </a:lnSpc>
              <a:buNone/>
            </a:pPr>
            <a:r>
              <a:rPr lang="en-US" sz="1300" dirty="0">
                <a:latin typeface="Times New Roman" pitchFamily="18" charset="0"/>
                <a:cs typeface="Times New Roman" pitchFamily="18" charset="0"/>
              </a:rPr>
              <a:t>		</a:t>
            </a:r>
          </a:p>
        </p:txBody>
      </p:sp>
    </p:spTree>
    <p:extLst>
      <p:ext uri="{BB962C8B-B14F-4D97-AF65-F5344CB8AC3E}">
        <p14:creationId xmlns:p14="http://schemas.microsoft.com/office/powerpoint/2010/main" val="25229433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776" y="923293"/>
            <a:ext cx="3022599" cy="4641720"/>
          </a:xfrm>
        </p:spPr>
        <p:txBody>
          <a:bodyPr>
            <a:normAutofit/>
          </a:bodyPr>
          <a:lstStyle/>
          <a:p>
            <a:r>
              <a:rPr lang="en-US">
                <a:solidFill>
                  <a:schemeClr val="bg1"/>
                </a:solidFill>
                <a:latin typeface="Times New Roman" pitchFamily="18" charset="0"/>
                <a:cs typeface="Times New Roman" pitchFamily="18" charset="0"/>
              </a:rPr>
              <a:t>Cont…</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877720"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877720"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38599" y="1130846"/>
            <a:ext cx="4550431" cy="4351338"/>
          </a:xfrm>
        </p:spPr>
        <p:txBody>
          <a:bodyPr>
            <a:normAutofit/>
          </a:bodyPr>
          <a:lstStyle/>
          <a:p>
            <a:pPr algn="just">
              <a:lnSpc>
                <a:spcPct val="90000"/>
              </a:lnSpc>
              <a:buNone/>
            </a:pPr>
            <a:r>
              <a:rPr lang="en-US" sz="2000" dirty="0">
                <a:solidFill>
                  <a:schemeClr val="bg1"/>
                </a:solidFill>
                <a:latin typeface="Times New Roman" pitchFamily="18" charset="0"/>
                <a:cs typeface="Times New Roman" pitchFamily="18" charset="0"/>
              </a:rPr>
              <a:t>   The proposed work, a sentiment-enhanced Natural Language Processing Framework method is proposed to recommend appropriate movies to users on Python platform. Sentiment analysis is more reliable than simple rating, due to the fact that it contains more emotional information, which proves to be powerful in arts items such as movies. Moreover, the high efficiency of Python (NLP) makes it possible to improve the timeliness of mobile services. </a:t>
            </a:r>
          </a:p>
          <a:p>
            <a:pPr algn="just">
              <a:lnSpc>
                <a:spcPct val="90000"/>
              </a:lnSpc>
            </a:pPr>
            <a:endParaRPr lang="en-US" sz="2000" dirty="0">
              <a:solidFill>
                <a:schemeClr val="bg1"/>
              </a:solidFill>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41014" y="5364542"/>
            <a:ext cx="1171823"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5" y="1641752"/>
            <a:ext cx="3293268" cy="1323439"/>
          </a:xfrm>
        </p:spPr>
        <p:txBody>
          <a:bodyPr anchor="t">
            <a:normAutofit/>
          </a:bodyPr>
          <a:lstStyle/>
          <a:p>
            <a:r>
              <a:rPr lang="en-US" sz="3500" dirty="0">
                <a:solidFill>
                  <a:schemeClr val="bg1"/>
                </a:solidFill>
                <a:latin typeface="Times New Roman" panose="02020603050405020304" pitchFamily="18" charset="0"/>
                <a:cs typeface="Times New Roman" panose="02020603050405020304" pitchFamily="18" charset="0"/>
              </a:rPr>
              <a:t>Existing System</a:t>
            </a:r>
            <a:endParaRPr lang="en-US" sz="3500" dirty="0">
              <a:solidFill>
                <a:schemeClr val="bg1"/>
              </a:solidFill>
            </a:endParaRPr>
          </a:p>
        </p:txBody>
      </p:sp>
      <p:sp>
        <p:nvSpPr>
          <p:cNvPr id="3" name="Content Placeholder 2"/>
          <p:cNvSpPr>
            <a:spLocks noGrp="1"/>
          </p:cNvSpPr>
          <p:nvPr>
            <p:ph idx="1"/>
          </p:nvPr>
        </p:nvSpPr>
        <p:spPr>
          <a:xfrm>
            <a:off x="304800" y="3146400"/>
            <a:ext cx="3886200" cy="2069848"/>
          </a:xfrm>
        </p:spPr>
        <p:txBody>
          <a:bodyPr>
            <a:normAutofit/>
          </a:bodyPr>
          <a:lstStyle/>
          <a:p>
            <a:pPr algn="just">
              <a:buNone/>
            </a:pPr>
            <a:r>
              <a:rPr lang="en-US" sz="1900">
                <a:solidFill>
                  <a:schemeClr val="bg1">
                    <a:alpha val="80000"/>
                  </a:schemeClr>
                </a:solidFill>
                <a:latin typeface="Times New Roman" pitchFamily="18" charset="0"/>
                <a:cs typeface="Times New Roman" pitchFamily="18" charset="0"/>
              </a:rPr>
              <a:t>	     The existing system determines ratings based on reviews and the dataset is in Chinese language. In this system, both hybrid recommendation and sentimental analysis are used.</a:t>
            </a:r>
          </a:p>
          <a:p>
            <a:pPr algn="just">
              <a:buNone/>
            </a:pPr>
            <a:endParaRPr lang="en-US" sz="1900" dirty="0">
              <a:solidFill>
                <a:schemeClr val="bg1">
                  <a:alpha val="80000"/>
                </a:schemeClr>
              </a:solidFill>
              <a:latin typeface="Times New Roman" pitchFamily="18" charset="0"/>
              <a:cs typeface="Times New Roman" pitchFamily="18" charset="0"/>
            </a:endParaRPr>
          </a:p>
        </p:txBody>
      </p:sp>
      <p:pic>
        <p:nvPicPr>
          <p:cNvPr id="4" name="Picture 3"/>
          <p:cNvPicPr/>
          <p:nvPr/>
        </p:nvPicPr>
        <p:blipFill>
          <a:blip r:embed="rId2"/>
          <a:stretch>
            <a:fillRect/>
          </a:stretch>
        </p:blipFill>
        <p:spPr bwMode="auto">
          <a:xfrm>
            <a:off x="4343400" y="1641752"/>
            <a:ext cx="4333875" cy="346364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28650" y="669925"/>
            <a:ext cx="3381709" cy="1325563"/>
          </a:xfrm>
        </p:spPr>
        <p:txBody>
          <a:bodyPr anchor="b">
            <a:normAutofit/>
          </a:bodyPr>
          <a:lstStyle/>
          <a:p>
            <a:pPr algn="r">
              <a:lnSpc>
                <a:spcPct val="90000"/>
              </a:lnSpc>
            </a:pPr>
            <a:r>
              <a:rPr lang="en-US">
                <a:solidFill>
                  <a:schemeClr val="bg1"/>
                </a:solidFill>
                <a:latin typeface="Times New Roman" panose="02020603050405020304" pitchFamily="18" charset="0"/>
                <a:cs typeface="Times New Roman" panose="02020603050405020304" pitchFamily="18" charset="0"/>
              </a:rPr>
              <a:t>Proposed system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500" y="2398957"/>
            <a:ext cx="7054999" cy="3526144"/>
          </a:xfrm>
        </p:spPr>
        <p:txBody>
          <a:bodyPr>
            <a:normAutofit/>
          </a:bodyPr>
          <a:lstStyle/>
          <a:p>
            <a:pPr algn="just"/>
            <a:endParaRPr lang="en-US" sz="1700" dirty="0">
              <a:solidFill>
                <a:schemeClr val="bg1"/>
              </a:solidFill>
              <a:latin typeface="Times New Roman" pitchFamily="18" charset="0"/>
              <a:cs typeface="Times New Roman" pitchFamily="18" charset="0"/>
            </a:endParaRPr>
          </a:p>
          <a:p>
            <a:pPr algn="just"/>
            <a:r>
              <a:rPr lang="en-US" sz="1700" dirty="0">
                <a:solidFill>
                  <a:schemeClr val="bg1"/>
                </a:solidFill>
                <a:latin typeface="Times New Roman" pitchFamily="18" charset="0"/>
                <a:cs typeface="Times New Roman" pitchFamily="18" charset="0"/>
              </a:rPr>
              <a:t>The proposed system may contains only some Natural Language Processing procedures which helps to classify (positive, neutral, negative) the words containing in the review. It more efficient when compared to existing system. </a:t>
            </a:r>
          </a:p>
          <a:p>
            <a:pPr algn="just"/>
            <a:endParaRPr lang="en-US" sz="1700" dirty="0">
              <a:solidFill>
                <a:schemeClr val="bg1"/>
              </a:solidFill>
              <a:latin typeface="Times New Roman" pitchFamily="18" charset="0"/>
              <a:cs typeface="Times New Roman" pitchFamily="18" charset="0"/>
            </a:endParaRPr>
          </a:p>
          <a:p>
            <a:pPr algn="just"/>
            <a:endParaRPr lang="en-US" sz="1700" dirty="0">
              <a:solidFill>
                <a:schemeClr val="bg1"/>
              </a:solidFill>
              <a:latin typeface="Times New Roman" pitchFamily="18" charset="0"/>
              <a:cs typeface="Times New Roman" pitchFamily="18" charset="0"/>
            </a:endParaRPr>
          </a:p>
          <a:p>
            <a:pPr algn="just"/>
            <a:r>
              <a:rPr lang="en-US" sz="1700" dirty="0">
                <a:solidFill>
                  <a:schemeClr val="bg1"/>
                </a:solidFill>
                <a:latin typeface="Times New Roman" pitchFamily="18" charset="0"/>
                <a:cs typeface="Times New Roman" pitchFamily="18" charset="0"/>
              </a:rPr>
              <a:t>It more efficient when compared to existing system.</a:t>
            </a:r>
          </a:p>
          <a:p>
            <a:pPr algn="just">
              <a:buNone/>
            </a:pPr>
            <a:endParaRPr lang="en-US" sz="17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57E1F6-AA87-E4B4-62A4-1B7C0573F7C2}"/>
              </a:ext>
            </a:extLst>
          </p:cNvPr>
          <p:cNvSpPr/>
          <p:nvPr/>
        </p:nvSpPr>
        <p:spPr>
          <a:xfrm>
            <a:off x="0" y="0"/>
            <a:ext cx="9144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
        <p:nvSpPr>
          <p:cNvPr id="2" name="Title 1"/>
          <p:cNvSpPr>
            <a:spLocks noGrp="1"/>
          </p:cNvSpPr>
          <p:nvPr>
            <p:ph type="title"/>
          </p:nvPr>
        </p:nvSpPr>
        <p:spPr>
          <a:xfrm>
            <a:off x="457200" y="274638"/>
            <a:ext cx="8229600" cy="715962"/>
          </a:xfrm>
        </p:spPr>
        <p:txBody>
          <a:bodyPr>
            <a:normAutofit/>
          </a:bodyPr>
          <a:lstStyle/>
          <a:p>
            <a:pPr algn="l"/>
            <a:r>
              <a:rPr lang="en-US" sz="4000" dirty="0">
                <a:solidFill>
                  <a:schemeClr val="bg1"/>
                </a:solidFill>
                <a:latin typeface="Times New Roman" pitchFamily="18" charset="0"/>
                <a:cs typeface="Times New Roman" pitchFamily="18" charset="0"/>
              </a:rPr>
              <a:t>Cont…</a:t>
            </a:r>
          </a:p>
        </p:txBody>
      </p:sp>
      <p:sp>
        <p:nvSpPr>
          <p:cNvPr id="7172" name="Rectangle 4"/>
          <p:cNvSpPr>
            <a:spLocks noChangeArrowheads="1"/>
          </p:cNvSpPr>
          <p:nvPr/>
        </p:nvSpPr>
        <p:spPr bwMode="auto">
          <a:xfrm>
            <a:off x="0" y="-48399"/>
            <a:ext cx="22794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32200" algn="l"/>
                <a:tab pos="5159375" algn="l"/>
              </a:tabLst>
            </a:pPr>
            <a:r>
              <a:rPr kumimoji="0" lang="en-US" sz="1200" b="0" i="0" u="none" strike="noStrike" cap="none" normalizeH="0" baseline="0">
                <a:ln>
                  <a:noFill/>
                </a:ln>
                <a:solidFill>
                  <a:schemeClr val="bg1"/>
                </a:solidFill>
                <a:effectLst/>
                <a:latin typeface="Arial" pitchFamily="34" charset="0"/>
                <a:ea typeface="Times New Roman" pitchFamily="18" charset="0"/>
                <a:cs typeface="Arial" pitchFamily="34" charset="0"/>
              </a:rPr>
              <a:t> </a:t>
            </a:r>
            <a:endParaRPr kumimoji="0" lang="en-US" sz="800" b="0" i="0" u="none" strike="noStrike" cap="none" normalizeH="0" baseline="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32200" algn="l"/>
                <a:tab pos="5159375" algn="l"/>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7175" name="Rectangle 7"/>
          <p:cNvSpPr>
            <a:spLocks noChangeArrowheads="1"/>
          </p:cNvSpPr>
          <p:nvPr/>
        </p:nvSpPr>
        <p:spPr bwMode="auto">
          <a:xfrm>
            <a:off x="0" y="3614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32200" algn="l"/>
                <a:tab pos="5159375" algn="l"/>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7185" name="Rectangle 1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32200" algn="l"/>
                <a:tab pos="5159375" algn="l"/>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7189" name="Rectangle 21"/>
          <p:cNvSpPr>
            <a:spLocks noChangeArrowheads="1"/>
          </p:cNvSpPr>
          <p:nvPr/>
        </p:nvSpPr>
        <p:spPr bwMode="auto">
          <a:xfrm>
            <a:off x="0" y="69047"/>
            <a:ext cx="227948"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32200" algn="l"/>
                <a:tab pos="5159375" algn="l"/>
              </a:tabLst>
            </a:pPr>
            <a:br>
              <a:rPr kumimoji="0" lang="en-US" sz="800" b="0" i="0" u="none" strike="noStrike" cap="none" normalizeH="0" baseline="0">
                <a:ln>
                  <a:noFill/>
                </a:ln>
                <a:solidFill>
                  <a:schemeClr val="bg1"/>
                </a:solidFill>
                <a:effectLst/>
                <a:latin typeface="Arial" pitchFamily="34" charset="0"/>
                <a:cs typeface="Arial" pitchFamily="34" charset="0"/>
              </a:rPr>
            </a:br>
            <a:endParaRPr kumimoji="0" lang="en-US" sz="1800" b="0" i="0" u="none" strike="noStrike" cap="none" normalizeH="0" baseline="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32200" algn="l"/>
                <a:tab pos="5159375" algn="l"/>
              </a:tabLst>
            </a:pPr>
            <a:r>
              <a:rPr kumimoji="0" lang="en-US" sz="1200" b="0" i="0" u="none" strike="noStrike" cap="none" normalizeH="0" baseline="0">
                <a:ln>
                  <a:noFill/>
                </a:ln>
                <a:solidFill>
                  <a:schemeClr val="bg1"/>
                </a:solidFill>
                <a:effectLst/>
                <a:latin typeface="Arial" pitchFamily="34" charset="0"/>
                <a:ea typeface="Times New Roman" pitchFamily="18" charset="0"/>
                <a:cs typeface="Arial" pitchFamily="34" charset="0"/>
              </a:rPr>
              <a:t> </a:t>
            </a:r>
            <a:endParaRPr kumimoji="0" lang="en-US" sz="800" b="0" i="0" u="none" strike="noStrike" cap="none" normalizeH="0" baseline="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32200" algn="l"/>
                <a:tab pos="5159375" algn="l"/>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7192" name="Rectangle 24"/>
          <p:cNvSpPr>
            <a:spLocks noChangeArrowheads="1"/>
          </p:cNvSpPr>
          <p:nvPr/>
        </p:nvSpPr>
        <p:spPr bwMode="auto">
          <a:xfrm>
            <a:off x="0" y="3614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32200" algn="l"/>
                <a:tab pos="5159375" algn="l"/>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2057400" y="1304925"/>
            <a:ext cx="5181600" cy="4638675"/>
          </a:xfrm>
          <a:prstGeom prst="rect">
            <a:avLst/>
          </a:prstGeom>
          <a:noFill/>
          <a:ln w="9525">
            <a:noFill/>
            <a:miter lim="800000"/>
            <a:headEnd/>
            <a:tailEnd/>
          </a:ln>
          <a:effectLst/>
        </p:spPr>
      </p:pic>
      <p:sp>
        <p:nvSpPr>
          <p:cNvPr id="20" name="TextBox 19"/>
          <p:cNvSpPr txBox="1"/>
          <p:nvPr/>
        </p:nvSpPr>
        <p:spPr>
          <a:xfrm>
            <a:off x="2209800" y="5943600"/>
            <a:ext cx="4953000" cy="338554"/>
          </a:xfrm>
          <a:prstGeom prst="rect">
            <a:avLst/>
          </a:prstGeom>
          <a:noFill/>
        </p:spPr>
        <p:txBody>
          <a:bodyPr wrap="square" rtlCol="0">
            <a:spAutoFit/>
          </a:bodyPr>
          <a:lstStyle/>
          <a:p>
            <a:pPr algn="ctr"/>
            <a:r>
              <a:rPr lang="en-US" sz="1600" dirty="0">
                <a:solidFill>
                  <a:schemeClr val="bg1"/>
                </a:solidFill>
                <a:latin typeface="Times New Roman" pitchFamily="18" charset="0"/>
                <a:cs typeface="Times New Roman" pitchFamily="18" charset="0"/>
              </a:rPr>
              <a:t>Fig 2: A sentiment enhanced NLP framework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6" y="1498602"/>
            <a:ext cx="3302509" cy="3940174"/>
            <a:chOff x="827089" y="1498602"/>
            <a:chExt cx="4403345" cy="3940174"/>
          </a:xfrm>
          <a:effectLst>
            <a:outerShdw blurRad="381000" dist="152400" dir="5400000" algn="ctr" rotWithShape="0">
              <a:srgbClr val="000000">
                <a:alpha val="10000"/>
              </a:srgbClr>
            </a:outerShdw>
          </a:effectLst>
        </p:grpSpPr>
        <p:sp>
          <p:nvSpPr>
            <p:cNvPr id="20" name="Freeform: Shape 19">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21" name="Freeform: Shape 20">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p:cNvSpPr>
            <a:spLocks noGrp="1"/>
          </p:cNvSpPr>
          <p:nvPr>
            <p:ph type="title"/>
          </p:nvPr>
        </p:nvSpPr>
        <p:spPr>
          <a:xfrm>
            <a:off x="951095" y="2023558"/>
            <a:ext cx="2640949" cy="2491292"/>
          </a:xfrm>
        </p:spPr>
        <p:txBody>
          <a:bodyPr anchor="t">
            <a:normAutofit/>
          </a:bodyPr>
          <a:lstStyle/>
          <a:p>
            <a:r>
              <a:rPr lang="en-US" sz="3500" dirty="0" err="1">
                <a:latin typeface="Times New Roman" pitchFamily="18" charset="0"/>
                <a:cs typeface="Times New Roman" pitchFamily="18" charset="0"/>
              </a:rPr>
              <a:t>Cont</a:t>
            </a:r>
            <a:r>
              <a:rPr lang="en-US" sz="3500" dirty="0">
                <a:latin typeface="Times New Roman" pitchFamily="18" charset="0"/>
                <a:cs typeface="Times New Roman" pitchFamily="18" charset="0"/>
              </a:rPr>
              <a:t>…</a:t>
            </a:r>
            <a:br>
              <a:rPr lang="en-US" sz="3500" dirty="0">
                <a:latin typeface="Times New Roman" pitchFamily="18" charset="0"/>
                <a:cs typeface="Times New Roman" pitchFamily="18" charset="0"/>
              </a:rPr>
            </a:br>
            <a:br>
              <a:rPr lang="en-US" sz="3500" dirty="0">
                <a:latin typeface="Times New Roman" pitchFamily="18" charset="0"/>
                <a:cs typeface="Times New Roman" pitchFamily="18" charset="0"/>
              </a:rPr>
            </a:br>
            <a:r>
              <a:rPr lang="en-US" sz="3600" b="1" dirty="0">
                <a:latin typeface="Times New Roman" pitchFamily="18" charset="0"/>
                <a:cs typeface="Times New Roman" pitchFamily="18" charset="0"/>
              </a:rPr>
              <a:t>Advantages</a:t>
            </a:r>
            <a:endParaRPr lang="en-US" sz="3500" dirty="0">
              <a:latin typeface="Times New Roman" pitchFamily="18" charset="0"/>
              <a:cs typeface="Times New Roman" pitchFamily="18" charset="0"/>
            </a:endParaRPr>
          </a:p>
        </p:txBody>
      </p:sp>
      <p:sp>
        <p:nvSpPr>
          <p:cNvPr id="23" name="Freeform: Shape 22">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4381" y="1311088"/>
            <a:ext cx="3957637" cy="4327261"/>
          </a:xfrm>
        </p:spPr>
        <p:txBody>
          <a:bodyPr>
            <a:normAutofit/>
          </a:bodyPr>
          <a:lstStyle/>
          <a:p>
            <a:pPr marL="0" indent="0">
              <a:buNone/>
            </a:pPr>
            <a:endParaRPr lang="en-US" sz="1900" dirty="0">
              <a:solidFill>
                <a:schemeClr val="tx1">
                  <a:alpha val="80000"/>
                </a:schemeClr>
              </a:solidFill>
              <a:latin typeface="Times New Roman" pitchFamily="18" charset="0"/>
              <a:cs typeface="Times New Roman" pitchFamily="18" charset="0"/>
            </a:endParaRPr>
          </a:p>
          <a:p>
            <a:r>
              <a:rPr lang="en-US" sz="1900" dirty="0">
                <a:solidFill>
                  <a:schemeClr val="tx1">
                    <a:alpha val="80000"/>
                  </a:schemeClr>
                </a:solidFill>
                <a:latin typeface="Times New Roman" pitchFamily="18" charset="0"/>
                <a:cs typeface="Times New Roman" pitchFamily="18" charset="0"/>
              </a:rPr>
              <a:t>This system uses only sentiment analysis methods which takes less time to produce results. </a:t>
            </a:r>
          </a:p>
          <a:p>
            <a:endParaRPr lang="en-US" sz="1900" dirty="0">
              <a:solidFill>
                <a:schemeClr val="tx1">
                  <a:alpha val="80000"/>
                </a:schemeClr>
              </a:solidFill>
              <a:latin typeface="Times New Roman" pitchFamily="18" charset="0"/>
              <a:cs typeface="Times New Roman" pitchFamily="18" charset="0"/>
            </a:endParaRPr>
          </a:p>
          <a:p>
            <a:r>
              <a:rPr lang="en-US" sz="1900" dirty="0">
                <a:solidFill>
                  <a:schemeClr val="tx1">
                    <a:alpha val="80000"/>
                  </a:schemeClr>
                </a:solidFill>
                <a:latin typeface="Times New Roman" pitchFamily="18" charset="0"/>
                <a:cs typeface="Times New Roman" pitchFamily="18" charset="0"/>
              </a:rPr>
              <a:t>The Proposed System determines ratings for the reviews which are in Universal Language. </a:t>
            </a:r>
          </a:p>
          <a:p>
            <a:endParaRPr lang="en-US" sz="1900" dirty="0">
              <a:solidFill>
                <a:schemeClr val="tx1">
                  <a:alpha val="80000"/>
                </a:schemeClr>
              </a:solidFill>
              <a:latin typeface="Times New Roman" pitchFamily="18" charset="0"/>
              <a:cs typeface="Times New Roman" pitchFamily="18" charset="0"/>
            </a:endParaRPr>
          </a:p>
          <a:p>
            <a:r>
              <a:rPr lang="en-US" sz="1900" dirty="0">
                <a:solidFill>
                  <a:schemeClr val="tx1">
                    <a:alpha val="80000"/>
                  </a:schemeClr>
                </a:solidFill>
                <a:latin typeface="Times New Roman" pitchFamily="18" charset="0"/>
                <a:cs typeface="Times New Roman" pitchFamily="18" charset="0"/>
              </a:rPr>
              <a:t>It takes less time to produce results by using NLP techniques where there is no use of Training datasets. </a:t>
            </a:r>
          </a:p>
          <a:p>
            <a:pPr>
              <a:buNone/>
            </a:pPr>
            <a:endParaRPr lang="en-US" sz="1900" dirty="0">
              <a:solidFill>
                <a:schemeClr val="tx1">
                  <a:alpha val="80000"/>
                </a:schemeClr>
              </a:solidFill>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1368</Words>
  <Application>Microsoft Office PowerPoint</Application>
  <PresentationFormat>On-screen Show (4:3)</PresentationFormat>
  <Paragraphs>92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Sentiment Analysis Using NLP</vt:lpstr>
      <vt:lpstr>Contents</vt:lpstr>
      <vt:lpstr>Abstract</vt:lpstr>
      <vt:lpstr>Introduction</vt:lpstr>
      <vt:lpstr>Cont…</vt:lpstr>
      <vt:lpstr>Existing System</vt:lpstr>
      <vt:lpstr>Proposed system</vt:lpstr>
      <vt:lpstr>Cont…</vt:lpstr>
      <vt:lpstr>Cont…  Advantages</vt:lpstr>
      <vt:lpstr>Cont…  Disadvantages </vt:lpstr>
      <vt:lpstr>Process(Flow)</vt:lpstr>
      <vt:lpstr>Hardware and Software</vt:lpstr>
      <vt:lpstr>Sample Input</vt:lpstr>
      <vt:lpstr>Sample outputs</vt:lpstr>
      <vt:lpstr>Conclusion and Future work</vt:lpstr>
      <vt:lpstr>References</vt:lpstr>
      <vt:lpstr>Cont…</vt:lpstr>
      <vt:lpstr>PowerPoint Presentation</vt:lpstr>
      <vt:lpstr>Queries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using Machine Learning</dc:title>
  <dc:creator>Ashok</dc:creator>
  <cp:lastModifiedBy>Sai Nagesh</cp:lastModifiedBy>
  <cp:revision>233</cp:revision>
  <dcterms:created xsi:type="dcterms:W3CDTF">2017-09-10T08:14:00Z</dcterms:created>
  <dcterms:modified xsi:type="dcterms:W3CDTF">2024-11-20T12:09:15Z</dcterms:modified>
</cp:coreProperties>
</file>