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302" r:id="rId4"/>
    <p:sldId id="303" r:id="rId5"/>
    <p:sldId id="304" r:id="rId6"/>
    <p:sldId id="305" r:id="rId7"/>
    <p:sldId id="306" r:id="rId8"/>
    <p:sldId id="307" r:id="rId9"/>
    <p:sldId id="308" r:id="rId10"/>
    <p:sldId id="309" r:id="rId11"/>
    <p:sldId id="310" r:id="rId12"/>
    <p:sldId id="311" r:id="rId13"/>
    <p:sldId id="312" r:id="rId14"/>
    <p:sldId id="315" r:id="rId15"/>
    <p:sldId id="314" r:id="rId16"/>
    <p:sldId id="313" r:id="rId17"/>
    <p:sldId id="3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94688" autoAdjust="0"/>
  </p:normalViewPr>
  <p:slideViewPr>
    <p:cSldViewPr snapToGrid="0">
      <p:cViewPr varScale="1">
        <p:scale>
          <a:sx n="87" d="100"/>
          <a:sy n="87" d="100"/>
        </p:scale>
        <p:origin x="327"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F15EB7-4740-4004-AC04-C608C8C8F339}"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8FD92-EF52-4CC4-A91D-49EEA216D8D9}" type="slidenum">
              <a:rPr lang="en-IN" smtClean="0"/>
              <a:t>‹#›</a:t>
            </a:fld>
            <a:endParaRPr lang="en-IN"/>
          </a:p>
        </p:txBody>
      </p:sp>
    </p:spTree>
    <p:extLst>
      <p:ext uri="{BB962C8B-B14F-4D97-AF65-F5344CB8AC3E}">
        <p14:creationId xmlns:p14="http://schemas.microsoft.com/office/powerpoint/2010/main" val="253499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15EB7-4740-4004-AC04-C608C8C8F339}"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8FD92-EF52-4CC4-A91D-49EEA216D8D9}" type="slidenum">
              <a:rPr lang="en-IN" smtClean="0"/>
              <a:t>‹#›</a:t>
            </a:fld>
            <a:endParaRPr lang="en-IN"/>
          </a:p>
        </p:txBody>
      </p:sp>
    </p:spTree>
    <p:extLst>
      <p:ext uri="{BB962C8B-B14F-4D97-AF65-F5344CB8AC3E}">
        <p14:creationId xmlns:p14="http://schemas.microsoft.com/office/powerpoint/2010/main" val="51404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15EB7-4740-4004-AC04-C608C8C8F339}"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8FD92-EF52-4CC4-A91D-49EEA216D8D9}" type="slidenum">
              <a:rPr lang="en-IN" smtClean="0"/>
              <a:t>‹#›</a:t>
            </a:fld>
            <a:endParaRPr lang="en-IN"/>
          </a:p>
        </p:txBody>
      </p:sp>
    </p:spTree>
    <p:extLst>
      <p:ext uri="{BB962C8B-B14F-4D97-AF65-F5344CB8AC3E}">
        <p14:creationId xmlns:p14="http://schemas.microsoft.com/office/powerpoint/2010/main" val="270422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15EB7-4740-4004-AC04-C608C8C8F339}"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8FD92-EF52-4CC4-A91D-49EEA216D8D9}" type="slidenum">
              <a:rPr lang="en-IN" smtClean="0"/>
              <a:t>‹#›</a:t>
            </a:fld>
            <a:endParaRPr lang="en-IN"/>
          </a:p>
        </p:txBody>
      </p:sp>
    </p:spTree>
    <p:extLst>
      <p:ext uri="{BB962C8B-B14F-4D97-AF65-F5344CB8AC3E}">
        <p14:creationId xmlns:p14="http://schemas.microsoft.com/office/powerpoint/2010/main" val="185575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F15EB7-4740-4004-AC04-C608C8C8F339}"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8FD92-EF52-4CC4-A91D-49EEA216D8D9}" type="slidenum">
              <a:rPr lang="en-IN" smtClean="0"/>
              <a:t>‹#›</a:t>
            </a:fld>
            <a:endParaRPr lang="en-IN"/>
          </a:p>
        </p:txBody>
      </p:sp>
    </p:spTree>
    <p:extLst>
      <p:ext uri="{BB962C8B-B14F-4D97-AF65-F5344CB8AC3E}">
        <p14:creationId xmlns:p14="http://schemas.microsoft.com/office/powerpoint/2010/main" val="247062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F15EB7-4740-4004-AC04-C608C8C8F339}"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C8FD92-EF52-4CC4-A91D-49EEA216D8D9}" type="slidenum">
              <a:rPr lang="en-IN" smtClean="0"/>
              <a:t>‹#›</a:t>
            </a:fld>
            <a:endParaRPr lang="en-IN"/>
          </a:p>
        </p:txBody>
      </p:sp>
    </p:spTree>
    <p:extLst>
      <p:ext uri="{BB962C8B-B14F-4D97-AF65-F5344CB8AC3E}">
        <p14:creationId xmlns:p14="http://schemas.microsoft.com/office/powerpoint/2010/main" val="2282044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F15EB7-4740-4004-AC04-C608C8C8F339}"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C8FD92-EF52-4CC4-A91D-49EEA216D8D9}" type="slidenum">
              <a:rPr lang="en-IN" smtClean="0"/>
              <a:t>‹#›</a:t>
            </a:fld>
            <a:endParaRPr lang="en-IN"/>
          </a:p>
        </p:txBody>
      </p:sp>
    </p:spTree>
    <p:extLst>
      <p:ext uri="{BB962C8B-B14F-4D97-AF65-F5344CB8AC3E}">
        <p14:creationId xmlns:p14="http://schemas.microsoft.com/office/powerpoint/2010/main" val="354455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F15EB7-4740-4004-AC04-C608C8C8F339}"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C8FD92-EF52-4CC4-A91D-49EEA216D8D9}" type="slidenum">
              <a:rPr lang="en-IN" smtClean="0"/>
              <a:t>‹#›</a:t>
            </a:fld>
            <a:endParaRPr lang="en-IN"/>
          </a:p>
        </p:txBody>
      </p:sp>
    </p:spTree>
    <p:extLst>
      <p:ext uri="{BB962C8B-B14F-4D97-AF65-F5344CB8AC3E}">
        <p14:creationId xmlns:p14="http://schemas.microsoft.com/office/powerpoint/2010/main" val="211703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15EB7-4740-4004-AC04-C608C8C8F339}"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C8FD92-EF52-4CC4-A91D-49EEA216D8D9}" type="slidenum">
              <a:rPr lang="en-IN" smtClean="0"/>
              <a:t>‹#›</a:t>
            </a:fld>
            <a:endParaRPr lang="en-IN"/>
          </a:p>
        </p:txBody>
      </p:sp>
    </p:spTree>
    <p:extLst>
      <p:ext uri="{BB962C8B-B14F-4D97-AF65-F5344CB8AC3E}">
        <p14:creationId xmlns:p14="http://schemas.microsoft.com/office/powerpoint/2010/main" val="152537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5EB7-4740-4004-AC04-C608C8C8F339}"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C8FD92-EF52-4CC4-A91D-49EEA216D8D9}" type="slidenum">
              <a:rPr lang="en-IN" smtClean="0"/>
              <a:t>‹#›</a:t>
            </a:fld>
            <a:endParaRPr lang="en-IN"/>
          </a:p>
        </p:txBody>
      </p:sp>
    </p:spTree>
    <p:extLst>
      <p:ext uri="{BB962C8B-B14F-4D97-AF65-F5344CB8AC3E}">
        <p14:creationId xmlns:p14="http://schemas.microsoft.com/office/powerpoint/2010/main" val="234733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5EB7-4740-4004-AC04-C608C8C8F339}"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C8FD92-EF52-4CC4-A91D-49EEA216D8D9}" type="slidenum">
              <a:rPr lang="en-IN" smtClean="0"/>
              <a:t>‹#›</a:t>
            </a:fld>
            <a:endParaRPr lang="en-IN"/>
          </a:p>
        </p:txBody>
      </p:sp>
    </p:spTree>
    <p:extLst>
      <p:ext uri="{BB962C8B-B14F-4D97-AF65-F5344CB8AC3E}">
        <p14:creationId xmlns:p14="http://schemas.microsoft.com/office/powerpoint/2010/main" val="394576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15EB7-4740-4004-AC04-C608C8C8F339}" type="datetimeFigureOut">
              <a:rPr lang="en-IN" smtClean="0"/>
              <a:t>29-04-2024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8FD92-EF52-4CC4-A91D-49EEA216D8D9}" type="slidenum">
              <a:rPr lang="en-IN" smtClean="0"/>
              <a:t>‹#›</a:t>
            </a:fld>
            <a:endParaRPr lang="en-IN"/>
          </a:p>
        </p:txBody>
      </p:sp>
    </p:spTree>
    <p:extLst>
      <p:ext uri="{BB962C8B-B14F-4D97-AF65-F5344CB8AC3E}">
        <p14:creationId xmlns:p14="http://schemas.microsoft.com/office/powerpoint/2010/main" val="21108031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D499DD9-47D0-4375-E4CC-8C37451D671A}"/>
              </a:ext>
            </a:extLst>
          </p:cNvPr>
          <p:cNvSpPr/>
          <p:nvPr/>
        </p:nvSpPr>
        <p:spPr>
          <a:xfrm>
            <a:off x="1970567" y="1129708"/>
            <a:ext cx="8250865" cy="3482163"/>
          </a:xfrm>
          <a:prstGeom prst="roundRect">
            <a:avLst/>
          </a:prstGeom>
          <a:solidFill>
            <a:schemeClr val="tx2">
              <a:lumMod val="25000"/>
            </a:schemeClr>
          </a:solidFill>
          <a:ln>
            <a:solidFill>
              <a:schemeClr val="tx2">
                <a:lumMod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0" dirty="0" err="1">
                <a:solidFill>
                  <a:srgbClr val="FFFF00"/>
                </a:solidFill>
                <a:latin typeface="Arial Black" panose="020B0A04020102020204" pitchFamily="34" charset="0"/>
              </a:rPr>
              <a:t>Senti</a:t>
            </a:r>
            <a:r>
              <a:rPr lang="en-IN" sz="8000" dirty="0">
                <a:solidFill>
                  <a:srgbClr val="FFFF00"/>
                </a:solidFill>
                <a:latin typeface="Arial Black" panose="020B0A04020102020204" pitchFamily="34" charset="0"/>
              </a:rPr>
              <a:t>-predict</a:t>
            </a:r>
          </a:p>
        </p:txBody>
      </p:sp>
      <p:sp>
        <p:nvSpPr>
          <p:cNvPr id="6" name="Rectangle 5">
            <a:extLst>
              <a:ext uri="{FF2B5EF4-FFF2-40B4-BE49-F238E27FC236}">
                <a16:creationId xmlns:a16="http://schemas.microsoft.com/office/drawing/2014/main" id="{CA636C96-D532-3D01-F745-5812799D7E5D}"/>
              </a:ext>
            </a:extLst>
          </p:cNvPr>
          <p:cNvSpPr/>
          <p:nvPr/>
        </p:nvSpPr>
        <p:spPr>
          <a:xfrm>
            <a:off x="7793665" y="4930850"/>
            <a:ext cx="3545958" cy="15948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IN" sz="2400" dirty="0">
                <a:solidFill>
                  <a:srgbClr val="FFFF00"/>
                </a:solidFill>
                <a:latin typeface="Impact" panose="020B0806030902050204" pitchFamily="34" charset="0"/>
              </a:rPr>
              <a:t>SUBMITTED BY :</a:t>
            </a:r>
          </a:p>
          <a:p>
            <a:r>
              <a:rPr lang="en-IN" dirty="0"/>
              <a:t>S. SAI KIRAN</a:t>
            </a:r>
          </a:p>
          <a:p>
            <a:r>
              <a:rPr lang="en-IN" dirty="0"/>
              <a:t>GEMBALI SAINATH</a:t>
            </a:r>
          </a:p>
          <a:p>
            <a:r>
              <a:rPr lang="en-IN" dirty="0"/>
              <a:t>MATSA GUNA VARDHAN</a:t>
            </a:r>
          </a:p>
        </p:txBody>
      </p:sp>
      <p:sp>
        <p:nvSpPr>
          <p:cNvPr id="7" name="TextBox 6">
            <a:extLst>
              <a:ext uri="{FF2B5EF4-FFF2-40B4-BE49-F238E27FC236}">
                <a16:creationId xmlns:a16="http://schemas.microsoft.com/office/drawing/2014/main" id="{CCDAF95C-EB4E-5C03-E995-A9CEA42D7A9E}"/>
              </a:ext>
            </a:extLst>
          </p:cNvPr>
          <p:cNvSpPr txBox="1"/>
          <p:nvPr/>
        </p:nvSpPr>
        <p:spPr>
          <a:xfrm>
            <a:off x="3769243" y="3551274"/>
            <a:ext cx="4391246" cy="338554"/>
          </a:xfrm>
          <a:prstGeom prst="rect">
            <a:avLst/>
          </a:prstGeom>
          <a:noFill/>
        </p:spPr>
        <p:txBody>
          <a:bodyPr wrap="square" rtlCol="0">
            <a:spAutoFit/>
          </a:bodyPr>
          <a:lstStyle/>
          <a:p>
            <a:pPr algn="ctr"/>
            <a:r>
              <a:rPr lang="en-IN" sz="1600" dirty="0">
                <a:solidFill>
                  <a:srgbClr val="FFFF00"/>
                </a:solidFill>
                <a:latin typeface="Franklin Gothic Medium" panose="020B0603020102020204" pitchFamily="34" charset="0"/>
              </a:rPr>
              <a:t>IMDb-powered sentiment analysis</a:t>
            </a:r>
          </a:p>
        </p:txBody>
      </p:sp>
    </p:spTree>
    <p:extLst>
      <p:ext uri="{BB962C8B-B14F-4D97-AF65-F5344CB8AC3E}">
        <p14:creationId xmlns:p14="http://schemas.microsoft.com/office/powerpoint/2010/main" val="1073202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FF00"/>
                </a:solidFill>
                <a:latin typeface="Impact" panose="020B0806030902050204" pitchFamily="34" charset="0"/>
              </a:rPr>
              <a:t>How are we going to use Logistic Regression in our model?</a:t>
            </a: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1274193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FF00"/>
                </a:solidFill>
                <a:latin typeface="Impact" panose="020B0806030902050204" pitchFamily="34" charset="0"/>
              </a:rPr>
              <a:t>~ Training ~</a:t>
            </a:r>
            <a:endParaRPr lang="en-IN" sz="4400" dirty="0">
              <a:solidFill>
                <a:srgbClr val="FFFF00"/>
              </a:solidFill>
              <a:latin typeface="Arial Black" panose="020B0A04020102020204" pitchFamily="34" charset="0"/>
            </a:endParaRPr>
          </a:p>
          <a:p>
            <a:endParaRPr lang="en-IN" sz="2200" dirty="0">
              <a:solidFill>
                <a:srgbClr val="FFFF00"/>
              </a:solidFill>
              <a:latin typeface="Franklin Gothic Medium Cond" panose="020B0606030402020204" pitchFamily="34" charset="0"/>
            </a:endParaRPr>
          </a:p>
          <a:p>
            <a:pPr algn="just"/>
            <a:r>
              <a:rPr lang="en-US" sz="2400" dirty="0">
                <a:solidFill>
                  <a:schemeClr val="tx1"/>
                </a:solidFill>
                <a:latin typeface="Aptos Narrow" panose="020B0004020202020204" pitchFamily="34" charset="0"/>
              </a:rPr>
              <a:t>The model learns from a labeled dataset of IMDb movie reviews, where each review is associated with its sentiment label (positive or negative). Through this process, logistic regression discerns patterns in the textual data and optimizes its parameters to make accurate predictions about the sentiment of unseen sentences. This trained model serves as a reliable tool for evaluating the emotional tone of user-input sentences in real-time.</a:t>
            </a: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1751427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FF00"/>
                </a:solidFill>
                <a:latin typeface="Impact" panose="020B0806030902050204" pitchFamily="34" charset="0"/>
              </a:rPr>
              <a:t>~ Prediction ~</a:t>
            </a:r>
            <a:endParaRPr lang="en-IN" sz="4400" dirty="0">
              <a:solidFill>
                <a:srgbClr val="FFFF00"/>
              </a:solidFill>
              <a:latin typeface="Arial Black" panose="020B0A04020102020204" pitchFamily="34" charset="0"/>
            </a:endParaRPr>
          </a:p>
          <a:p>
            <a:endParaRPr lang="en-IN" sz="2200" dirty="0">
              <a:solidFill>
                <a:srgbClr val="FFFF00"/>
              </a:solidFill>
              <a:latin typeface="Franklin Gothic Medium Cond" panose="020B0606030402020204" pitchFamily="34" charset="0"/>
            </a:endParaRPr>
          </a:p>
          <a:p>
            <a:pPr algn="just"/>
            <a:r>
              <a:rPr lang="en-US" sz="2400" dirty="0">
                <a:solidFill>
                  <a:schemeClr val="tx1"/>
                </a:solidFill>
                <a:latin typeface="Aptos Narrow" panose="020B0004020202020204" pitchFamily="34" charset="0"/>
              </a:rPr>
              <a:t>When the user inputs a sentence, the logistic regression model swings into action. The sentence undergoes preprocessing steps similar to those applied during training. Then, the preprocessed sentence is fed into the trained model, which computes the probability that the sentence belongs to either the categories. This probability score, derived from the logistic function, serves as a measure of confidence in the model's prediction.</a:t>
            </a: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3135402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FF00"/>
                </a:solidFill>
                <a:latin typeface="Impact" panose="020B0806030902050204" pitchFamily="34" charset="0"/>
              </a:rPr>
              <a:t>~ Display ~</a:t>
            </a:r>
            <a:endParaRPr lang="en-IN" sz="4400" dirty="0">
              <a:solidFill>
                <a:srgbClr val="FFFF00"/>
              </a:solidFill>
              <a:latin typeface="Arial Black" panose="020B0A04020102020204" pitchFamily="34" charset="0"/>
            </a:endParaRPr>
          </a:p>
          <a:p>
            <a:endParaRPr lang="en-IN" sz="2200" dirty="0">
              <a:solidFill>
                <a:srgbClr val="FFFF00"/>
              </a:solidFill>
              <a:latin typeface="Franklin Gothic Medium Cond" panose="020B0606030402020204" pitchFamily="34" charset="0"/>
            </a:endParaRPr>
          </a:p>
          <a:p>
            <a:pPr algn="just">
              <a:lnSpc>
                <a:spcPct val="150000"/>
              </a:lnSpc>
            </a:pPr>
            <a:r>
              <a:rPr lang="en-US" sz="2400" dirty="0">
                <a:solidFill>
                  <a:schemeClr val="tx1"/>
                </a:solidFill>
                <a:latin typeface="Aptos Narrow" panose="020B0004020202020204" pitchFamily="34" charset="0"/>
              </a:rPr>
              <a:t>The web application then leverages this predicted sentiment to provide an informative user experience. Based on the sentiment probability obtained, the application directs the user to a dedicated positive or negative-themed page.</a:t>
            </a: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9307918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SCOPE</a:t>
            </a:r>
          </a:p>
          <a:p>
            <a:endParaRPr lang="en-IN" sz="2200" dirty="0">
              <a:solidFill>
                <a:srgbClr val="FFFF00"/>
              </a:solidFill>
              <a:latin typeface="Franklin Gothic Medium Cond" panose="020B0606030402020204" pitchFamily="34" charset="0"/>
            </a:endParaRPr>
          </a:p>
          <a:p>
            <a:pPr algn="just"/>
            <a:r>
              <a:rPr lang="en-US" sz="2400" dirty="0">
                <a:solidFill>
                  <a:schemeClr val="tx1"/>
                </a:solidFill>
                <a:latin typeface="Aptos Narrow" panose="020B0004020202020204" pitchFamily="34" charset="0"/>
              </a:rPr>
              <a:t>The project's scope includes developing a web-based sentiment analysis application using a pre-trained logistic regression model. We'll utilize the IMDb movie reviews dataset for training, ensuring accurate predictions. Users can input sentences via an intuitive interface and receive real-time sentiment analysis results. Our focus is on efficiency, accuracy, and user experience enhancement. The project also allows for potential scalability and future customization with additional features or datasets.</a:t>
            </a:r>
          </a:p>
          <a:p>
            <a:pPr marL="342900" indent="-342900">
              <a:buFont typeface="Arial" panose="020B0604020202020204" pitchFamily="34" charset="0"/>
              <a:buChar char="•"/>
            </a:pPr>
            <a:endParaRPr lang="en-IN" sz="2200" dirty="0">
              <a:solidFill>
                <a:schemeClr val="tx1"/>
              </a:solidFill>
              <a:latin typeface="Franklin Gothic Medium Cond" panose="020B0606030402020204" pitchFamily="34" charset="0"/>
            </a:endParaRP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3003467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FLOWCHART</a:t>
            </a:r>
          </a:p>
          <a:p>
            <a:pPr algn="ctr"/>
            <a:endParaRPr lang="en-IN" sz="6000" dirty="0">
              <a:solidFill>
                <a:srgbClr val="FFFF00"/>
              </a:solidFill>
              <a:latin typeface="Arial Black" panose="020B0A04020102020204" pitchFamily="34" charset="0"/>
            </a:endParaRPr>
          </a:p>
          <a:p>
            <a:pPr algn="ctr"/>
            <a:endParaRPr lang="en-IN" sz="6000" dirty="0">
              <a:solidFill>
                <a:srgbClr val="FFFF00"/>
              </a:solidFill>
              <a:latin typeface="Arial Black" panose="020B0A04020102020204" pitchFamily="34" charset="0"/>
            </a:endParaRPr>
          </a:p>
          <a:p>
            <a:pPr algn="ctr"/>
            <a:endParaRPr lang="en-IN" sz="6000" dirty="0">
              <a:solidFill>
                <a:srgbClr val="FFFF00"/>
              </a:solidFill>
              <a:latin typeface="Arial Black" panose="020B0A04020102020204" pitchFamily="34" charset="0"/>
            </a:endParaRPr>
          </a:p>
          <a:p>
            <a:pPr algn="ctr"/>
            <a:endParaRPr lang="en-IN" sz="6000" dirty="0">
              <a:solidFill>
                <a:srgbClr val="FFFF00"/>
              </a:solidFill>
              <a:latin typeface="Arial Black" panose="020B0A04020102020204" pitchFamily="34" charset="0"/>
            </a:endParaRPr>
          </a:p>
          <a:p>
            <a:endParaRPr lang="en-IN" sz="2200" dirty="0">
              <a:solidFill>
                <a:srgbClr val="FFFF00"/>
              </a:solidFill>
              <a:latin typeface="Franklin Gothic Medium Cond" panose="020B0606030402020204" pitchFamily="34" charset="0"/>
            </a:endParaRPr>
          </a:p>
          <a:p>
            <a:pPr marL="342900" indent="-342900">
              <a:buFont typeface="Arial" panose="020B0604020202020204" pitchFamily="34" charset="0"/>
              <a:buChar char="•"/>
            </a:pPr>
            <a:endParaRPr lang="en-IN" sz="2200" dirty="0">
              <a:solidFill>
                <a:schemeClr val="tx1"/>
              </a:solidFill>
              <a:latin typeface="Franklin Gothic Medium Cond" panose="020B0606030402020204" pitchFamily="34" charset="0"/>
            </a:endParaRP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pic>
        <p:nvPicPr>
          <p:cNvPr id="5" name="Picture 4">
            <a:extLst>
              <a:ext uri="{FF2B5EF4-FFF2-40B4-BE49-F238E27FC236}">
                <a16:creationId xmlns:a16="http://schemas.microsoft.com/office/drawing/2014/main" id="{E96CA27A-DD14-279E-5226-A74BF97D88F0}"/>
              </a:ext>
            </a:extLst>
          </p:cNvPr>
          <p:cNvPicPr>
            <a:picLocks noChangeAspect="1"/>
          </p:cNvPicPr>
          <p:nvPr/>
        </p:nvPicPr>
        <p:blipFill>
          <a:blip r:embed="rId2"/>
          <a:stretch>
            <a:fillRect/>
          </a:stretch>
        </p:blipFill>
        <p:spPr>
          <a:xfrm>
            <a:off x="1178648" y="1708339"/>
            <a:ext cx="9861284" cy="5031939"/>
          </a:xfrm>
          <a:prstGeom prst="rect">
            <a:avLst/>
          </a:prstGeom>
        </p:spPr>
      </p:pic>
    </p:spTree>
    <p:extLst>
      <p:ext uri="{BB962C8B-B14F-4D97-AF65-F5344CB8AC3E}">
        <p14:creationId xmlns:p14="http://schemas.microsoft.com/office/powerpoint/2010/main" val="2461591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CONCLUSION</a:t>
            </a:r>
          </a:p>
          <a:p>
            <a:endParaRPr lang="en-IN" sz="2200" dirty="0">
              <a:solidFill>
                <a:srgbClr val="FFFF00"/>
              </a:solidFill>
              <a:latin typeface="Franklin Gothic Medium Cond" panose="020B0606030402020204" pitchFamily="34" charset="0"/>
            </a:endParaRPr>
          </a:p>
          <a:p>
            <a:pPr algn="just"/>
            <a:r>
              <a:rPr lang="en-US" sz="2400" dirty="0">
                <a:solidFill>
                  <a:schemeClr val="tx1"/>
                </a:solidFill>
                <a:latin typeface="Aptos Narrow" panose="020B0004020202020204" pitchFamily="34" charset="0"/>
              </a:rPr>
              <a:t>The IMDb Sentiment Analysis project seamlessly combines web development and machine learning, offering users a user-friendly platform to assess sentiments in their input sentences within the context of IMDb movie reviews. By leveraging HTML, CSS, JavaScript, Flask, and TensorFlow/</a:t>
            </a:r>
            <a:r>
              <a:rPr lang="en-US" sz="2400" dirty="0" err="1">
                <a:solidFill>
                  <a:schemeClr val="tx1"/>
                </a:solidFill>
                <a:latin typeface="Aptos Narrow" panose="020B0004020202020204" pitchFamily="34" charset="0"/>
              </a:rPr>
              <a:t>Keras</a:t>
            </a:r>
            <a:r>
              <a:rPr lang="en-US" sz="2400" dirty="0">
                <a:solidFill>
                  <a:schemeClr val="tx1"/>
                </a:solidFill>
                <a:latin typeface="Aptos Narrow" panose="020B0004020202020204" pitchFamily="34" charset="0"/>
              </a:rPr>
              <a:t>, it provides a quick, intuitive, and locally deployable tool for users to explore the emotional nuances associated with their expressions in the cinematic realm</a:t>
            </a:r>
          </a:p>
          <a:p>
            <a:endParaRPr lang="en-IN" sz="2200" dirty="0">
              <a:solidFill>
                <a:schemeClr val="tx1"/>
              </a:solidFill>
              <a:latin typeface="Franklin Gothic Medium Cond" panose="020B0606030402020204" pitchFamily="34" charset="0"/>
            </a:endParaRP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4150185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1FE4B-EA14-00E0-91A0-1106F823567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3777191-4903-105E-C97D-33C20DAD7DCD}"/>
              </a:ext>
            </a:extLst>
          </p:cNvPr>
          <p:cNvSpPr/>
          <p:nvPr/>
        </p:nvSpPr>
        <p:spPr>
          <a:xfrm>
            <a:off x="-14497736" y="495300"/>
            <a:ext cx="9673775" cy="6858000"/>
          </a:xfrm>
          <a:prstGeom prst="rect">
            <a:avLst/>
          </a:prstGeom>
          <a:solidFill>
            <a:schemeClr val="bg1">
              <a:lumMod val="85000"/>
              <a:lumOff val="15000"/>
            </a:schemeClr>
          </a:solidFill>
          <a:ln>
            <a:solidFill>
              <a:schemeClr val="bg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sz="3200" dirty="0">
              <a:solidFill>
                <a:schemeClr val="tx1"/>
              </a:solidFill>
            </a:endParaRPr>
          </a:p>
        </p:txBody>
      </p:sp>
      <p:sp>
        <p:nvSpPr>
          <p:cNvPr id="7" name="Rectangle 6">
            <a:extLst>
              <a:ext uri="{FF2B5EF4-FFF2-40B4-BE49-F238E27FC236}">
                <a16:creationId xmlns:a16="http://schemas.microsoft.com/office/drawing/2014/main" id="{D16ACF36-E961-7790-9DD3-2C3DDC77D1CF}"/>
              </a:ext>
            </a:extLst>
          </p:cNvPr>
          <p:cNvSpPr/>
          <p:nvPr/>
        </p:nvSpPr>
        <p:spPr>
          <a:xfrm>
            <a:off x="-13775648" y="1181100"/>
            <a:ext cx="8229599" cy="5486400"/>
          </a:xfrm>
          <a:prstGeom prst="rect">
            <a:avLst/>
          </a:prstGeom>
          <a:solidFill>
            <a:schemeClr val="bg1">
              <a:lumMod val="85000"/>
              <a:lumOff val="15000"/>
            </a:schemeClr>
          </a:solidFill>
          <a:ln>
            <a:solidFill>
              <a:schemeClr val="bg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000" dirty="0">
                <a:solidFill>
                  <a:schemeClr val="tx1"/>
                </a:solidFill>
                <a:latin typeface="Aptos Narrow" panose="020B0004020202020204" pitchFamily="34" charset="0"/>
              </a:rPr>
              <a:t>The IMDb Sentiment Analysis project seamlessly combines web development and machine learning, offering users a user-friendly platform to assess sentiments in their input sentences within the context of IMDb movie reviews. By leveraging HTML, CSS, JavaScript, Flask, and TensorFlow/</a:t>
            </a:r>
            <a:r>
              <a:rPr lang="en-US" sz="3000" dirty="0" err="1">
                <a:solidFill>
                  <a:schemeClr val="tx1"/>
                </a:solidFill>
                <a:latin typeface="Aptos Narrow" panose="020B0004020202020204" pitchFamily="34" charset="0"/>
              </a:rPr>
              <a:t>Keras</a:t>
            </a:r>
            <a:r>
              <a:rPr lang="en-US" sz="3000" dirty="0">
                <a:solidFill>
                  <a:schemeClr val="tx1"/>
                </a:solidFill>
                <a:latin typeface="Aptos Narrow" panose="020B0004020202020204" pitchFamily="34" charset="0"/>
              </a:rPr>
              <a:t>, it provides a quick, intuitive, and locally deployable tool for users to explore the emotional nuances associated with their expressions in the cinematic realm</a:t>
            </a:r>
          </a:p>
        </p:txBody>
      </p:sp>
      <p:sp>
        <p:nvSpPr>
          <p:cNvPr id="17" name="Rectangle 16">
            <a:extLst>
              <a:ext uri="{FF2B5EF4-FFF2-40B4-BE49-F238E27FC236}">
                <a16:creationId xmlns:a16="http://schemas.microsoft.com/office/drawing/2014/main" id="{C30EB21C-8AD4-B809-CF65-6CFC6F88FB03}"/>
              </a:ext>
            </a:extLst>
          </p:cNvPr>
          <p:cNvSpPr/>
          <p:nvPr/>
        </p:nvSpPr>
        <p:spPr>
          <a:xfrm rot="16200000">
            <a:off x="-14355312" y="2889250"/>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CONCLUSION</a:t>
            </a:r>
          </a:p>
        </p:txBody>
      </p:sp>
      <p:sp>
        <p:nvSpPr>
          <p:cNvPr id="2" name="Rectangle: Rounded Corners 1">
            <a:extLst>
              <a:ext uri="{FF2B5EF4-FFF2-40B4-BE49-F238E27FC236}">
                <a16:creationId xmlns:a16="http://schemas.microsoft.com/office/drawing/2014/main" id="{A0AAD9B3-B4E8-192F-3A3B-5CAAB5C67AEE}"/>
              </a:ext>
            </a:extLst>
          </p:cNvPr>
          <p:cNvSpPr/>
          <p:nvPr/>
        </p:nvSpPr>
        <p:spPr>
          <a:xfrm>
            <a:off x="1970567" y="1687918"/>
            <a:ext cx="8250865" cy="3482163"/>
          </a:xfrm>
          <a:prstGeom prst="roundRect">
            <a:avLst/>
          </a:prstGeom>
          <a:solidFill>
            <a:schemeClr val="tx2">
              <a:lumMod val="25000"/>
            </a:schemeClr>
          </a:solidFill>
          <a:ln>
            <a:solidFill>
              <a:schemeClr val="tx2">
                <a:lumMod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0" dirty="0">
                <a:solidFill>
                  <a:srgbClr val="FFFF00"/>
                </a:solidFill>
                <a:latin typeface="Arial Black" panose="020B0A04020102020204" pitchFamily="34" charset="0"/>
              </a:rPr>
              <a:t>THANK YOU</a:t>
            </a:r>
          </a:p>
        </p:txBody>
      </p:sp>
      <p:sp>
        <p:nvSpPr>
          <p:cNvPr id="3" name="TextBox 2">
            <a:extLst>
              <a:ext uri="{FF2B5EF4-FFF2-40B4-BE49-F238E27FC236}">
                <a16:creationId xmlns:a16="http://schemas.microsoft.com/office/drawing/2014/main" id="{E8716CAE-BFA1-CBB7-EB58-985C8A264695}"/>
              </a:ext>
            </a:extLst>
          </p:cNvPr>
          <p:cNvSpPr txBox="1"/>
          <p:nvPr/>
        </p:nvSpPr>
        <p:spPr>
          <a:xfrm>
            <a:off x="-12699060" y="-1251097"/>
            <a:ext cx="4391246" cy="338554"/>
          </a:xfrm>
          <a:prstGeom prst="rect">
            <a:avLst/>
          </a:prstGeom>
          <a:noFill/>
        </p:spPr>
        <p:txBody>
          <a:bodyPr wrap="square" rtlCol="0">
            <a:spAutoFit/>
          </a:bodyPr>
          <a:lstStyle/>
          <a:p>
            <a:pPr algn="ctr"/>
            <a:r>
              <a:rPr lang="en-IN" sz="1600" dirty="0">
                <a:solidFill>
                  <a:srgbClr val="FFFF00"/>
                </a:solidFill>
                <a:latin typeface="Franklin Gothic Medium" panose="020B0603020102020204" pitchFamily="34" charset="0"/>
              </a:rPr>
              <a:t>IMDb-powered sentiment analysis</a:t>
            </a:r>
          </a:p>
        </p:txBody>
      </p:sp>
    </p:spTree>
    <p:extLst>
      <p:ext uri="{BB962C8B-B14F-4D97-AF65-F5344CB8AC3E}">
        <p14:creationId xmlns:p14="http://schemas.microsoft.com/office/powerpoint/2010/main" val="417120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CONTENTS</a:t>
            </a:r>
          </a:p>
          <a:p>
            <a:endParaRPr lang="en-IN" sz="2200" dirty="0">
              <a:solidFill>
                <a:srgbClr val="FFFF00"/>
              </a:solidFill>
              <a:latin typeface="Franklin Gothic Medium Cond" panose="020B0606030402020204" pitchFamily="34" charset="0"/>
            </a:endParaRPr>
          </a:p>
          <a:p>
            <a:pPr marL="342900" indent="-342900">
              <a:buFont typeface="Arial" panose="020B0604020202020204" pitchFamily="34" charset="0"/>
              <a:buChar char="•"/>
            </a:pPr>
            <a:r>
              <a:rPr lang="en-IN" sz="2200" dirty="0">
                <a:solidFill>
                  <a:schemeClr val="tx1"/>
                </a:solidFill>
                <a:latin typeface="Franklin Gothic Medium Cond" panose="020B0606030402020204" pitchFamily="34" charset="0"/>
              </a:rPr>
              <a:t>OBJECTIVE</a:t>
            </a:r>
          </a:p>
          <a:p>
            <a:pPr marL="342900" indent="-342900">
              <a:buFont typeface="Arial" panose="020B0604020202020204" pitchFamily="34" charset="0"/>
              <a:buChar char="•"/>
            </a:pPr>
            <a:r>
              <a:rPr lang="en-IN" sz="2200" dirty="0">
                <a:solidFill>
                  <a:schemeClr val="tx1"/>
                </a:solidFill>
                <a:latin typeface="Franklin Gothic Medium Cond" panose="020B0606030402020204" pitchFamily="34" charset="0"/>
              </a:rPr>
              <a:t>INTRODUCTION</a:t>
            </a:r>
          </a:p>
          <a:p>
            <a:pPr marL="342900" indent="-342900">
              <a:buFont typeface="Arial" panose="020B0604020202020204" pitchFamily="34" charset="0"/>
              <a:buChar char="•"/>
            </a:pPr>
            <a:r>
              <a:rPr lang="en-IN" sz="2200" dirty="0">
                <a:solidFill>
                  <a:schemeClr val="tx1"/>
                </a:solidFill>
                <a:latin typeface="Franklin Gothic Medium Cond" panose="020B0606030402020204" pitchFamily="34" charset="0"/>
              </a:rPr>
              <a:t>FEATURES</a:t>
            </a:r>
          </a:p>
          <a:p>
            <a:pPr marL="342900" indent="-342900">
              <a:buFont typeface="Arial" panose="020B0604020202020204" pitchFamily="34" charset="0"/>
              <a:buChar char="•"/>
            </a:pPr>
            <a:r>
              <a:rPr lang="en-IN" sz="2200" dirty="0">
                <a:solidFill>
                  <a:schemeClr val="tx1"/>
                </a:solidFill>
                <a:latin typeface="Franklin Gothic Medium Cond" panose="020B0606030402020204" pitchFamily="34" charset="0"/>
              </a:rPr>
              <a:t>REQUIREMENTS</a:t>
            </a:r>
          </a:p>
          <a:p>
            <a:pPr marL="342900" indent="-342900">
              <a:buFont typeface="Arial" panose="020B0604020202020204" pitchFamily="34" charset="0"/>
              <a:buChar char="•"/>
            </a:pPr>
            <a:r>
              <a:rPr lang="en-IN" sz="2200" dirty="0">
                <a:solidFill>
                  <a:schemeClr val="tx1"/>
                </a:solidFill>
                <a:latin typeface="Franklin Gothic Medium Cond" panose="020B0606030402020204" pitchFamily="34" charset="0"/>
              </a:rPr>
              <a:t>MODEL</a:t>
            </a:r>
          </a:p>
          <a:p>
            <a:pPr marL="342900" indent="-342900">
              <a:buFont typeface="Arial" panose="020B0604020202020204" pitchFamily="34" charset="0"/>
              <a:buChar char="•"/>
            </a:pPr>
            <a:r>
              <a:rPr lang="en-IN" sz="2200" dirty="0">
                <a:solidFill>
                  <a:schemeClr val="tx1"/>
                </a:solidFill>
                <a:latin typeface="Franklin Gothic Medium Cond" panose="020B0606030402020204" pitchFamily="34" charset="0"/>
              </a:rPr>
              <a:t>SCOPE</a:t>
            </a:r>
          </a:p>
          <a:p>
            <a:pPr marL="342900" indent="-342900">
              <a:buFont typeface="Arial" panose="020B0604020202020204" pitchFamily="34" charset="0"/>
              <a:buChar char="•"/>
            </a:pPr>
            <a:r>
              <a:rPr lang="en-IN" sz="2200" dirty="0">
                <a:solidFill>
                  <a:schemeClr val="tx1"/>
                </a:solidFill>
                <a:latin typeface="Franklin Gothic Medium Cond" panose="020B0606030402020204" pitchFamily="34" charset="0"/>
              </a:rPr>
              <a:t>FLOWCHART</a:t>
            </a:r>
          </a:p>
          <a:p>
            <a:pPr marL="342900" indent="-342900">
              <a:buFont typeface="Arial" panose="020B0604020202020204" pitchFamily="34" charset="0"/>
              <a:buChar char="•"/>
            </a:pPr>
            <a:r>
              <a:rPr lang="en-IN" sz="2200" dirty="0">
                <a:solidFill>
                  <a:schemeClr val="tx1"/>
                </a:solidFill>
                <a:latin typeface="Franklin Gothic Medium Cond" panose="020B0606030402020204" pitchFamily="34" charset="0"/>
              </a:rPr>
              <a:t>CONCLUSION</a:t>
            </a: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2158671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a:p>
            <a:endParaRPr lang="en-IN" sz="2200" dirty="0">
              <a:solidFill>
                <a:srgbClr val="FFFF00"/>
              </a:solidFill>
              <a:latin typeface="Franklin Gothic Medium Cond" panose="020B0606030402020204" pitchFamily="34" charset="0"/>
            </a:endParaRPr>
          </a:p>
          <a:p>
            <a:pPr algn="just"/>
            <a:r>
              <a:rPr lang="en-US" sz="2400" dirty="0">
                <a:solidFill>
                  <a:schemeClr val="tx1"/>
                </a:solidFill>
                <a:latin typeface="Aptos Narrow" panose="020B0004020202020204" pitchFamily="34" charset="0"/>
              </a:rPr>
              <a:t>The objective of the project is to create a user-friendly web application that utilizes a pre-trained machine learning model trained on IMDb movie reviews to provide users with efficient and reliable sentiment analysis of their input sentences. By harnessing the power of natural language processing, the project aims to enable users to gain valuable insights into the emotional tone of their text, facilitating better decision-making and understanding.</a:t>
            </a:r>
            <a:endParaRPr lang="en-IN" sz="2400" dirty="0">
              <a:solidFill>
                <a:schemeClr val="tx1"/>
              </a:solidFill>
              <a:latin typeface="Aptos Narrow" panose="020B0004020202020204" pitchFamily="34" charset="0"/>
            </a:endParaRPr>
          </a:p>
          <a:p>
            <a:pPr marL="342900" indent="-342900">
              <a:buFont typeface="Arial" panose="020B0604020202020204" pitchFamily="34" charset="0"/>
              <a:buChar char="•"/>
            </a:pPr>
            <a:endParaRPr lang="en-IN" sz="2200" dirty="0">
              <a:solidFill>
                <a:schemeClr val="tx1"/>
              </a:solidFill>
              <a:latin typeface="Franklin Gothic Medium Cond" panose="020B0606030402020204" pitchFamily="34" charset="0"/>
            </a:endParaRP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791916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INTRODUCTION</a:t>
            </a:r>
          </a:p>
          <a:p>
            <a:endParaRPr lang="en-IN" sz="2200" dirty="0">
              <a:solidFill>
                <a:srgbClr val="FFFF00"/>
              </a:solidFill>
              <a:latin typeface="Franklin Gothic Medium Cond" panose="020B0606030402020204" pitchFamily="34" charset="0"/>
            </a:endParaRPr>
          </a:p>
          <a:p>
            <a:pPr algn="just"/>
            <a:r>
              <a:rPr lang="en-US" sz="2400" dirty="0">
                <a:solidFill>
                  <a:schemeClr val="tx1"/>
                </a:solidFill>
                <a:latin typeface="Aptos Narrow" panose="020B0004020202020204" pitchFamily="34" charset="0"/>
              </a:rPr>
              <a:t>"</a:t>
            </a:r>
            <a:r>
              <a:rPr lang="en-US" sz="2400" dirty="0" err="1">
                <a:solidFill>
                  <a:schemeClr val="tx1"/>
                </a:solidFill>
                <a:latin typeface="Aptos Narrow" panose="020B0004020202020204" pitchFamily="34" charset="0"/>
              </a:rPr>
              <a:t>Senti</a:t>
            </a:r>
            <a:r>
              <a:rPr lang="en-US" sz="2400" dirty="0">
                <a:solidFill>
                  <a:schemeClr val="tx1"/>
                </a:solidFill>
                <a:latin typeface="Aptos Narrow" panose="020B0004020202020204" pitchFamily="34" charset="0"/>
              </a:rPr>
              <a:t>-predict" is a sentiment analysis project leveraging IMDb movie reviews to classify user-input sentences as positive or negative. Implemented as a web application using Flask, users submit sentences and are directed to themed pages based on sentiment analysis results. Utilizing a logistic regression model trained on IMDb data, the project offers an interactive experience with Batman-themed aesthetics, including loading animations and clickable links for seamless navigation, empowering users to swiftly discern sentiment nuances.</a:t>
            </a:r>
            <a:endParaRPr lang="en-IN" sz="2400" dirty="0">
              <a:solidFill>
                <a:schemeClr val="tx1"/>
              </a:solidFill>
              <a:latin typeface="Aptos Narrow" panose="020B0004020202020204" pitchFamily="34" charset="0"/>
            </a:endParaRPr>
          </a:p>
          <a:p>
            <a:pPr marL="342900" indent="-342900">
              <a:buFont typeface="Arial" panose="020B0604020202020204" pitchFamily="34" charset="0"/>
              <a:buChar char="•"/>
            </a:pPr>
            <a:endParaRPr lang="en-IN" sz="2200" dirty="0">
              <a:solidFill>
                <a:schemeClr val="tx1"/>
              </a:solidFill>
              <a:latin typeface="Franklin Gothic Medium Cond" panose="020B0606030402020204" pitchFamily="34" charset="0"/>
            </a:endParaRP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1831738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FEATURES</a:t>
            </a:r>
          </a:p>
          <a:p>
            <a:endParaRPr lang="en-IN" sz="2200" dirty="0">
              <a:solidFill>
                <a:srgbClr val="FFFF00"/>
              </a:solidFill>
              <a:latin typeface="Franklin Gothic Medium Cond" panose="020B0606030402020204" pitchFamily="34" charset="0"/>
            </a:endParaRPr>
          </a:p>
          <a:p>
            <a:pPr marL="457200" indent="-457200" algn="just">
              <a:buFont typeface="Arial" panose="020B0604020202020204" pitchFamily="34" charset="0"/>
              <a:buChar char="•"/>
            </a:pPr>
            <a:r>
              <a:rPr lang="en-US" sz="2400" b="1" dirty="0">
                <a:solidFill>
                  <a:schemeClr val="tx1"/>
                </a:solidFill>
                <a:latin typeface="Aptos Narrow" panose="020B0004020202020204" pitchFamily="34" charset="0"/>
              </a:rPr>
              <a:t>Instant Sentiment Analysis: </a:t>
            </a:r>
            <a:r>
              <a:rPr lang="en-US" sz="2400" dirty="0">
                <a:solidFill>
                  <a:schemeClr val="tx1"/>
                </a:solidFill>
                <a:latin typeface="Aptos Narrow" panose="020B0004020202020204" pitchFamily="34" charset="0"/>
              </a:rPr>
              <a:t>Quickly analyze the sentiment of input sentences.</a:t>
            </a:r>
          </a:p>
          <a:p>
            <a:pPr marL="457200" indent="-457200" algn="just">
              <a:buFont typeface="Arial" panose="020B0604020202020204" pitchFamily="34" charset="0"/>
              <a:buChar char="•"/>
            </a:pPr>
            <a:r>
              <a:rPr lang="en-US" sz="2400" b="1" dirty="0">
                <a:solidFill>
                  <a:schemeClr val="tx1"/>
                </a:solidFill>
                <a:latin typeface="Aptos Narrow" panose="020B0004020202020204" pitchFamily="34" charset="0"/>
              </a:rPr>
              <a:t>IMDb Dataset Integration: </a:t>
            </a:r>
            <a:r>
              <a:rPr lang="en-US" sz="2400" dirty="0">
                <a:solidFill>
                  <a:schemeClr val="tx1"/>
                </a:solidFill>
                <a:latin typeface="Aptos Narrow" panose="020B0004020202020204" pitchFamily="34" charset="0"/>
              </a:rPr>
              <a:t>Utilize a robust dataset of IMDb movie reviews for accurate analysis.</a:t>
            </a:r>
          </a:p>
          <a:p>
            <a:pPr marL="457200" indent="-457200" algn="just">
              <a:buFont typeface="Arial" panose="020B0604020202020204" pitchFamily="34" charset="0"/>
              <a:buChar char="•"/>
            </a:pPr>
            <a:r>
              <a:rPr lang="en-US" sz="2400" b="1" dirty="0">
                <a:solidFill>
                  <a:schemeClr val="tx1"/>
                </a:solidFill>
                <a:latin typeface="Aptos Narrow" panose="020B0004020202020204" pitchFamily="34" charset="0"/>
              </a:rPr>
              <a:t>User-Friendly Interface: </a:t>
            </a:r>
            <a:r>
              <a:rPr lang="en-US" sz="2400" dirty="0">
                <a:solidFill>
                  <a:schemeClr val="tx1"/>
                </a:solidFill>
                <a:latin typeface="Aptos Narrow" panose="020B0004020202020204" pitchFamily="34" charset="0"/>
              </a:rPr>
              <a:t>Navigate the web application with ease for a seamless user experience.</a:t>
            </a:r>
          </a:p>
          <a:p>
            <a:pPr marL="457200" indent="-457200" algn="just">
              <a:buFont typeface="Arial" panose="020B0604020202020204" pitchFamily="34" charset="0"/>
              <a:buChar char="•"/>
            </a:pPr>
            <a:r>
              <a:rPr lang="en-US" sz="2400" b="1" dirty="0">
                <a:solidFill>
                  <a:schemeClr val="tx1"/>
                </a:solidFill>
                <a:latin typeface="Aptos Narrow" panose="020B0004020202020204" pitchFamily="34" charset="0"/>
              </a:rPr>
              <a:t>Swift Response: </a:t>
            </a:r>
            <a:r>
              <a:rPr lang="en-US" sz="2400" dirty="0">
                <a:solidFill>
                  <a:schemeClr val="tx1"/>
                </a:solidFill>
                <a:latin typeface="Aptos Narrow" panose="020B0004020202020204" pitchFamily="34" charset="0"/>
              </a:rPr>
              <a:t>Obtain sentiment analysis results promptly for efficient decision-making.</a:t>
            </a:r>
          </a:p>
          <a:p>
            <a:pPr marL="457200" indent="-457200" algn="just">
              <a:buFont typeface="Arial" panose="020B0604020202020204" pitchFamily="34" charset="0"/>
              <a:buChar char="•"/>
            </a:pPr>
            <a:r>
              <a:rPr lang="en-US" sz="2400" b="1" dirty="0">
                <a:solidFill>
                  <a:schemeClr val="tx1"/>
                </a:solidFill>
                <a:latin typeface="Aptos Narrow" panose="020B0004020202020204" pitchFamily="34" charset="0"/>
              </a:rPr>
              <a:t>Accessibility: </a:t>
            </a:r>
            <a:r>
              <a:rPr lang="en-US" sz="2400" dirty="0">
                <a:solidFill>
                  <a:schemeClr val="tx1"/>
                </a:solidFill>
                <a:latin typeface="Aptos Narrow" panose="020B0004020202020204" pitchFamily="34" charset="0"/>
              </a:rPr>
              <a:t>Access the web application from any device with an internet connection.</a:t>
            </a:r>
            <a:endParaRPr lang="en-IN" sz="2400" dirty="0">
              <a:solidFill>
                <a:schemeClr val="tx1"/>
              </a:solidFill>
              <a:latin typeface="Aptos Narrow" panose="020B0004020202020204" pitchFamily="34" charset="0"/>
            </a:endParaRP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2515878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REQUIREMENTS</a:t>
            </a:r>
          </a:p>
          <a:p>
            <a:pPr algn="ctr"/>
            <a:r>
              <a:rPr lang="en-US" sz="4400" dirty="0">
                <a:solidFill>
                  <a:srgbClr val="FFFF00"/>
                </a:solidFill>
                <a:latin typeface="Impact" panose="020B0806030902050204" pitchFamily="34" charset="0"/>
              </a:rPr>
              <a:t>~Frontend~</a:t>
            </a:r>
            <a:endParaRPr lang="en-IN" sz="4400" dirty="0">
              <a:solidFill>
                <a:srgbClr val="FFFF00"/>
              </a:solidFill>
              <a:latin typeface="Arial Black" panose="020B0A04020102020204" pitchFamily="34" charset="0"/>
            </a:endParaRPr>
          </a:p>
          <a:p>
            <a:endParaRPr lang="en-IN" sz="2200" dirty="0">
              <a:solidFill>
                <a:srgbClr val="FFFF00"/>
              </a:solidFill>
              <a:latin typeface="Franklin Gothic Medium Cond" panose="020B0606030402020204" pitchFamily="34" charset="0"/>
            </a:endParaRPr>
          </a:p>
          <a:p>
            <a:pPr marL="342900" indent="-342900" algn="just">
              <a:lnSpc>
                <a:spcPct val="150000"/>
              </a:lnSpc>
              <a:buFont typeface="Arial" panose="020B0604020202020204" pitchFamily="34" charset="0"/>
              <a:buChar char="•"/>
            </a:pPr>
            <a:r>
              <a:rPr lang="en-US" sz="2400" b="1" dirty="0">
                <a:solidFill>
                  <a:schemeClr val="tx1"/>
                </a:solidFill>
                <a:latin typeface="Aptos Narrow" panose="020B0004020202020204" pitchFamily="34" charset="0"/>
              </a:rPr>
              <a:t>HTML/CSS/JavaScript: </a:t>
            </a:r>
            <a:r>
              <a:rPr lang="en-US" sz="2400" dirty="0">
                <a:solidFill>
                  <a:schemeClr val="tx1"/>
                </a:solidFill>
                <a:latin typeface="Aptos Narrow" panose="020B0004020202020204" pitchFamily="34" charset="0"/>
              </a:rPr>
              <a:t>Frontend technologies for designing and styling the web application.</a:t>
            </a:r>
          </a:p>
          <a:p>
            <a:pPr marL="342900" indent="-342900" algn="just">
              <a:lnSpc>
                <a:spcPct val="150000"/>
              </a:lnSpc>
              <a:buFont typeface="Arial" panose="020B0604020202020204" pitchFamily="34" charset="0"/>
              <a:buChar char="•"/>
            </a:pPr>
            <a:endParaRPr lang="en-US" sz="2400" dirty="0">
              <a:solidFill>
                <a:schemeClr val="tx1"/>
              </a:solidFill>
              <a:latin typeface="Aptos Narrow" panose="020B0004020202020204" pitchFamily="34" charset="0"/>
            </a:endParaRPr>
          </a:p>
          <a:p>
            <a:pPr marL="342900" indent="-342900" algn="just">
              <a:lnSpc>
                <a:spcPct val="150000"/>
              </a:lnSpc>
              <a:buFont typeface="Arial" panose="020B0604020202020204" pitchFamily="34" charset="0"/>
              <a:buChar char="•"/>
            </a:pPr>
            <a:r>
              <a:rPr lang="en-US" sz="2400" b="1" dirty="0">
                <a:solidFill>
                  <a:schemeClr val="tx1"/>
                </a:solidFill>
                <a:latin typeface="Aptos Narrow" panose="020B0004020202020204" pitchFamily="34" charset="0"/>
              </a:rPr>
              <a:t>Web browser: </a:t>
            </a:r>
            <a:r>
              <a:rPr lang="en-US" sz="2400" dirty="0">
                <a:solidFill>
                  <a:schemeClr val="tx1"/>
                </a:solidFill>
                <a:latin typeface="Aptos Narrow" panose="020B0004020202020204" pitchFamily="34" charset="0"/>
              </a:rPr>
              <a:t>To access and interact with the web application.</a:t>
            </a:r>
            <a:endParaRPr lang="en-IN" sz="2400" dirty="0">
              <a:solidFill>
                <a:schemeClr val="tx1"/>
              </a:solidFill>
              <a:latin typeface="Aptos Narrow" panose="020B0004020202020204" pitchFamily="34" charset="0"/>
            </a:endParaRP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2727873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FF00"/>
                </a:solidFill>
                <a:latin typeface="Impact" panose="020B0806030902050204" pitchFamily="34" charset="0"/>
              </a:rPr>
              <a:t>~ Backend ~</a:t>
            </a:r>
            <a:endParaRPr lang="en-IN" sz="4400" dirty="0">
              <a:solidFill>
                <a:srgbClr val="FFFF00"/>
              </a:solidFill>
              <a:latin typeface="Arial Black" panose="020B0A04020102020204" pitchFamily="34" charset="0"/>
            </a:endParaRPr>
          </a:p>
          <a:p>
            <a:endParaRPr lang="en-IN" sz="2200" dirty="0">
              <a:solidFill>
                <a:srgbClr val="FFFF00"/>
              </a:solidFill>
              <a:latin typeface="Franklin Gothic Medium Cond" panose="020B0606030402020204" pitchFamily="34" charset="0"/>
            </a:endParaRPr>
          </a:p>
          <a:p>
            <a:pPr marL="342900" indent="-342900" algn="just">
              <a:buFont typeface="Arial" panose="020B0604020202020204" pitchFamily="34" charset="0"/>
              <a:buChar char="•"/>
            </a:pPr>
            <a:r>
              <a:rPr lang="en-US" sz="2400" b="1" dirty="0">
                <a:solidFill>
                  <a:schemeClr val="tx1"/>
                </a:solidFill>
                <a:latin typeface="Aptos Narrow" panose="020B0004020202020204" pitchFamily="34" charset="0"/>
              </a:rPr>
              <a:t>Python: </a:t>
            </a:r>
            <a:r>
              <a:rPr lang="en-US" sz="2400" dirty="0">
                <a:solidFill>
                  <a:schemeClr val="tx1"/>
                </a:solidFill>
                <a:latin typeface="Aptos Narrow" panose="020B0004020202020204" pitchFamily="34" charset="0"/>
              </a:rPr>
              <a:t>Programming language used for backend development.</a:t>
            </a:r>
          </a:p>
          <a:p>
            <a:pPr marL="342900" indent="-342900" algn="just">
              <a:buFont typeface="Arial" panose="020B0604020202020204" pitchFamily="34" charset="0"/>
              <a:buChar char="•"/>
            </a:pPr>
            <a:endParaRPr lang="en-US" sz="2400" dirty="0">
              <a:solidFill>
                <a:schemeClr val="tx1"/>
              </a:solidFill>
              <a:latin typeface="Aptos Narrow" panose="020B0004020202020204" pitchFamily="34" charset="0"/>
            </a:endParaRPr>
          </a:p>
          <a:p>
            <a:pPr marL="342900" indent="-342900" algn="just">
              <a:buFont typeface="Arial" panose="020B0604020202020204" pitchFamily="34" charset="0"/>
              <a:buChar char="•"/>
            </a:pPr>
            <a:r>
              <a:rPr lang="en-US" sz="2400" dirty="0">
                <a:solidFill>
                  <a:schemeClr val="tx1"/>
                </a:solidFill>
                <a:latin typeface="Aptos Narrow" panose="020B0004020202020204" pitchFamily="34" charset="0"/>
              </a:rPr>
              <a:t>Web framework for building the web application.</a:t>
            </a:r>
          </a:p>
          <a:p>
            <a:pPr marL="342900" indent="-342900" algn="just">
              <a:buFont typeface="Arial" panose="020B0604020202020204" pitchFamily="34" charset="0"/>
              <a:buChar char="•"/>
            </a:pPr>
            <a:endParaRPr lang="en-US" sz="2400" dirty="0">
              <a:solidFill>
                <a:schemeClr val="tx1"/>
              </a:solidFill>
              <a:latin typeface="Aptos Narrow" panose="020B0004020202020204" pitchFamily="34" charset="0"/>
            </a:endParaRPr>
          </a:p>
          <a:p>
            <a:pPr marL="342900" indent="-342900" algn="just">
              <a:buFont typeface="Arial" panose="020B0604020202020204" pitchFamily="34" charset="0"/>
              <a:buChar char="•"/>
            </a:pPr>
            <a:r>
              <a:rPr lang="en-US" sz="2400" b="1" dirty="0">
                <a:solidFill>
                  <a:schemeClr val="tx1"/>
                </a:solidFill>
                <a:latin typeface="Aptos Narrow" panose="020B0004020202020204" pitchFamily="34" charset="0"/>
              </a:rPr>
              <a:t>Scikit-learn: </a:t>
            </a:r>
            <a:r>
              <a:rPr lang="en-US" sz="2400" dirty="0">
                <a:solidFill>
                  <a:schemeClr val="tx1"/>
                </a:solidFill>
                <a:latin typeface="Aptos Narrow" panose="020B0004020202020204" pitchFamily="34" charset="0"/>
              </a:rPr>
              <a:t>Machine learning library for implementing sentiment analysis.</a:t>
            </a:r>
          </a:p>
          <a:p>
            <a:pPr marL="342900" indent="-342900" algn="just">
              <a:buFont typeface="Arial" panose="020B0604020202020204" pitchFamily="34" charset="0"/>
              <a:buChar char="•"/>
            </a:pPr>
            <a:endParaRPr lang="en-US" sz="2400" dirty="0">
              <a:solidFill>
                <a:schemeClr val="tx1"/>
              </a:solidFill>
              <a:latin typeface="Aptos Narrow" panose="020B0004020202020204" pitchFamily="34" charset="0"/>
            </a:endParaRPr>
          </a:p>
          <a:p>
            <a:pPr marL="342900" indent="-342900" algn="just">
              <a:buFont typeface="Arial" panose="020B0604020202020204" pitchFamily="34" charset="0"/>
              <a:buChar char="•"/>
            </a:pPr>
            <a:r>
              <a:rPr lang="en-US" sz="2400" b="1" dirty="0">
                <a:solidFill>
                  <a:schemeClr val="tx1"/>
                </a:solidFill>
                <a:latin typeface="Aptos Narrow" panose="020B0004020202020204" pitchFamily="34" charset="0"/>
              </a:rPr>
              <a:t>Pandas: </a:t>
            </a:r>
            <a:r>
              <a:rPr lang="en-US" sz="2400" dirty="0">
                <a:solidFill>
                  <a:schemeClr val="tx1"/>
                </a:solidFill>
                <a:latin typeface="Aptos Narrow" panose="020B0004020202020204" pitchFamily="34" charset="0"/>
              </a:rPr>
              <a:t>Library for data manipulation and analysis (if using Excel dataset).</a:t>
            </a: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37334298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FF00"/>
                </a:solidFill>
                <a:latin typeface="Impact" panose="020B0806030902050204" pitchFamily="34" charset="0"/>
              </a:rPr>
              <a:t>~ Others ~</a:t>
            </a:r>
            <a:endParaRPr lang="en-IN" sz="4400" dirty="0">
              <a:solidFill>
                <a:srgbClr val="FFFF00"/>
              </a:solidFill>
              <a:latin typeface="Arial Black" panose="020B0A04020102020204" pitchFamily="34" charset="0"/>
            </a:endParaRPr>
          </a:p>
          <a:p>
            <a:endParaRPr lang="en-IN" sz="2200" dirty="0">
              <a:solidFill>
                <a:srgbClr val="FFFF00"/>
              </a:solidFill>
              <a:latin typeface="Franklin Gothic Medium Cond" panose="020B0606030402020204" pitchFamily="34" charset="0"/>
            </a:endParaRPr>
          </a:p>
          <a:p>
            <a:pPr marL="342900" indent="-342900" algn="just">
              <a:lnSpc>
                <a:spcPct val="150000"/>
              </a:lnSpc>
              <a:buFont typeface="Arial" panose="020B0604020202020204" pitchFamily="34" charset="0"/>
              <a:buChar char="•"/>
            </a:pPr>
            <a:r>
              <a:rPr lang="en-US" sz="2400" b="1" dirty="0">
                <a:solidFill>
                  <a:schemeClr val="tx1"/>
                </a:solidFill>
                <a:latin typeface="Aptos Narrow" panose="020B0004020202020204" pitchFamily="34" charset="0"/>
              </a:rPr>
              <a:t>VS code: </a:t>
            </a:r>
            <a:r>
              <a:rPr lang="en-US" sz="2400" dirty="0">
                <a:solidFill>
                  <a:schemeClr val="tx1"/>
                </a:solidFill>
                <a:latin typeface="Aptos Narrow" panose="020B0004020202020204" pitchFamily="34" charset="0"/>
              </a:rPr>
              <a:t>Integrated development environment (IDE) for coding and debugging..</a:t>
            </a:r>
          </a:p>
          <a:p>
            <a:pPr marL="342900" indent="-342900" algn="just">
              <a:lnSpc>
                <a:spcPct val="150000"/>
              </a:lnSpc>
              <a:buFont typeface="Arial" panose="020B0604020202020204" pitchFamily="34" charset="0"/>
              <a:buChar char="•"/>
            </a:pPr>
            <a:endParaRPr lang="en-US" sz="2400" dirty="0">
              <a:solidFill>
                <a:schemeClr val="tx1"/>
              </a:solidFill>
              <a:latin typeface="Aptos Narrow" panose="020B0004020202020204" pitchFamily="34" charset="0"/>
            </a:endParaRPr>
          </a:p>
          <a:p>
            <a:pPr marL="342900" indent="-342900" algn="just">
              <a:lnSpc>
                <a:spcPct val="150000"/>
              </a:lnSpc>
              <a:buFont typeface="Arial" panose="020B0604020202020204" pitchFamily="34" charset="0"/>
              <a:buChar char="•"/>
            </a:pPr>
            <a:r>
              <a:rPr lang="en-US" sz="2400" b="1" dirty="0">
                <a:solidFill>
                  <a:schemeClr val="tx1"/>
                </a:solidFill>
                <a:latin typeface="Aptos Narrow" panose="020B0004020202020204" pitchFamily="34" charset="0"/>
              </a:rPr>
              <a:t>Excel: </a:t>
            </a:r>
            <a:r>
              <a:rPr lang="en-US" sz="2400" dirty="0">
                <a:solidFill>
                  <a:schemeClr val="tx1"/>
                </a:solidFill>
                <a:latin typeface="Aptos Narrow" panose="020B0004020202020204" pitchFamily="34" charset="0"/>
              </a:rPr>
              <a:t>Software for creating and managing datasets in Excel format</a:t>
            </a:r>
            <a:endParaRPr lang="en-IN" sz="2400" dirty="0">
              <a:solidFill>
                <a:schemeClr val="tx1"/>
              </a:solidFill>
              <a:latin typeface="Aptos Narrow" panose="020B0004020202020204" pitchFamily="34" charset="0"/>
            </a:endParaRP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39774576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BBFE6-73DC-8ED2-6B4C-8350A0ED76C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60114C1-CDC3-949D-000D-7559F8A0C2A8}"/>
              </a:ext>
            </a:extLst>
          </p:cNvPr>
          <p:cNvSpPr/>
          <p:nvPr/>
        </p:nvSpPr>
        <p:spPr>
          <a:xfrm>
            <a:off x="588334" y="419985"/>
            <a:ext cx="11041912" cy="6076507"/>
          </a:xfrm>
          <a:prstGeom prst="roundRect">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MODEL</a:t>
            </a:r>
          </a:p>
          <a:p>
            <a:pPr algn="ctr"/>
            <a:r>
              <a:rPr lang="en-US" sz="4400" dirty="0">
                <a:solidFill>
                  <a:srgbClr val="FFFF00"/>
                </a:solidFill>
                <a:latin typeface="Impact" panose="020B0806030902050204" pitchFamily="34" charset="0"/>
              </a:rPr>
              <a:t>~Logistic Regression~</a:t>
            </a:r>
          </a:p>
          <a:p>
            <a:pPr algn="ctr"/>
            <a:endParaRPr lang="en-IN" sz="4400" dirty="0">
              <a:solidFill>
                <a:srgbClr val="FFFF00"/>
              </a:solidFill>
              <a:latin typeface="Arial Black" panose="020B0A04020102020204" pitchFamily="34" charset="0"/>
            </a:endParaRPr>
          </a:p>
          <a:p>
            <a:endParaRPr lang="en-IN" sz="2200" dirty="0">
              <a:solidFill>
                <a:srgbClr val="FFFF00"/>
              </a:solidFill>
              <a:latin typeface="Franklin Gothic Medium Cond" panose="020B0606030402020204" pitchFamily="34" charset="0"/>
            </a:endParaRPr>
          </a:p>
          <a:p>
            <a:pPr algn="just"/>
            <a:r>
              <a:rPr lang="en-US" sz="2800" dirty="0">
                <a:solidFill>
                  <a:schemeClr val="tx1"/>
                </a:solidFill>
                <a:latin typeface="Aptos Narrow" panose="020B0004020202020204" pitchFamily="34" charset="0"/>
              </a:rPr>
              <a:t>Logistic regression is a statistical method used for binary classification tasks, where the goal is to predict the probability of a binary outcome (e.g., positive or negative sentiment) based on one or more independent variables (features). Despite its name, logistic regression is a classification algorithm, not a regression algorithm.</a:t>
            </a:r>
          </a:p>
        </p:txBody>
      </p:sp>
      <p:sp>
        <p:nvSpPr>
          <p:cNvPr id="4" name="Rectangle 3">
            <a:extLst>
              <a:ext uri="{FF2B5EF4-FFF2-40B4-BE49-F238E27FC236}">
                <a16:creationId xmlns:a16="http://schemas.microsoft.com/office/drawing/2014/main" id="{BFC98E31-D9ED-505F-B0DA-32215B8253B0}"/>
              </a:ext>
            </a:extLst>
          </p:cNvPr>
          <p:cNvSpPr/>
          <p:nvPr/>
        </p:nvSpPr>
        <p:spPr>
          <a:xfrm>
            <a:off x="12467772" y="2409581"/>
            <a:ext cx="7291614" cy="2097314"/>
          </a:xfrm>
          <a:prstGeom prst="rect">
            <a:avLst/>
          </a:prstGeom>
          <a:solidFill>
            <a:schemeClr val="tx2">
              <a:lumMod val="2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rgbClr val="FFFF00"/>
                </a:solidFill>
                <a:latin typeface="Arial Black" panose="020B0A04020102020204" pitchFamily="34" charset="0"/>
              </a:rPr>
              <a:t>OBJECTIVE</a:t>
            </a:r>
          </a:p>
        </p:txBody>
      </p:sp>
    </p:spTree>
    <p:extLst>
      <p:ext uri="{BB962C8B-B14F-4D97-AF65-F5344CB8AC3E}">
        <p14:creationId xmlns:p14="http://schemas.microsoft.com/office/powerpoint/2010/main" val="1784200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738</TotalTime>
  <Words>867</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 Narrow</vt:lpstr>
      <vt:lpstr>Arial</vt:lpstr>
      <vt:lpstr>Arial Black</vt:lpstr>
      <vt:lpstr>Calibri</vt:lpstr>
      <vt:lpstr>Calibri Light</vt:lpstr>
      <vt:lpstr>Franklin Gothic Medium</vt:lpstr>
      <vt:lpstr>Franklin Gothic Medium Cond</vt:lpstr>
      <vt:lpstr>Impact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Nath</dc:creator>
  <cp:lastModifiedBy>Sai Nath</cp:lastModifiedBy>
  <cp:revision>2</cp:revision>
  <dcterms:created xsi:type="dcterms:W3CDTF">2024-03-01T17:35:26Z</dcterms:created>
  <dcterms:modified xsi:type="dcterms:W3CDTF">2024-04-29T04:50:25Z</dcterms:modified>
</cp:coreProperties>
</file>