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59" r:id="rId5"/>
    <p:sldId id="258" r:id="rId6"/>
    <p:sldId id="260" r:id="rId7"/>
    <p:sldId id="269" r:id="rId8"/>
    <p:sldId id="271" r:id="rId9"/>
    <p:sldId id="261" r:id="rId10"/>
    <p:sldId id="262" r:id="rId11"/>
    <p:sldId id="263" r:id="rId12"/>
    <p:sldId id="264" r:id="rId13"/>
    <p:sldId id="265" r:id="rId14"/>
    <p:sldId id="270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repfortech.in/interview-topics/dynamic-programming" TargetMode="External"/><Relationship Id="rId2" Type="http://schemas.openxmlformats.org/officeDocument/2006/relationships/hyperlink" Target="https://en.wikipedia.org/wiki/Edit_distanc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Levenshtein_distanc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222A1-D932-4086-B4AB-78AEFBFFE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9591" y="1964267"/>
            <a:ext cx="7076660" cy="1605869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STRING EDITING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sz="3200" dirty="0">
                <a:solidFill>
                  <a:schemeClr val="bg1"/>
                </a:solidFill>
              </a:rPr>
              <a:t>USING DYNAMIC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07A59-6554-467E-A1EF-7B3FAA94F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715123"/>
            <a:ext cx="6088050" cy="1076076"/>
          </a:xfrm>
        </p:spPr>
        <p:txBody>
          <a:bodyPr/>
          <a:lstStyle/>
          <a:p>
            <a:r>
              <a:rPr lang="en-IN" dirty="0"/>
              <a:t>UNDER THE GUIDANCE OF </a:t>
            </a:r>
          </a:p>
          <a:p>
            <a:r>
              <a:rPr lang="en-IN" sz="2400" b="1" dirty="0"/>
              <a:t>DEEPTHI  KALAVALA MAM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F6706D-130C-4E88-A0BF-5A3DAD267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274" y="3868188"/>
            <a:ext cx="2122668" cy="192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650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C577C-12FA-4514-ACFF-9EAA61FBB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809" y="246491"/>
            <a:ext cx="10670650" cy="5544710"/>
          </a:xfrm>
        </p:spPr>
        <p:txBody>
          <a:bodyPr>
            <a:normAutofit lnSpcReduction="10000"/>
          </a:bodyPr>
          <a:lstStyle/>
          <a:p>
            <a:endParaRPr lang="en-US" b="0" i="0" dirty="0">
              <a:solidFill>
                <a:srgbClr val="191B1D"/>
              </a:solidFill>
              <a:effectLst/>
              <a:latin typeface="Helvetica Neue"/>
            </a:endParaRPr>
          </a:p>
          <a:p>
            <a:r>
              <a:rPr lang="en-US" b="0" i="0" dirty="0">
                <a:solidFill>
                  <a:srgbClr val="191B1D"/>
                </a:solidFill>
                <a:effectLst/>
                <a:latin typeface="Helvetica Neue"/>
              </a:rPr>
              <a:t>3.Now check the each character of String 1 with String 2. And update the table according to approach.</a:t>
            </a:r>
          </a:p>
          <a:p>
            <a:pPr marL="0" indent="0">
              <a:buNone/>
            </a:pPr>
            <a:r>
              <a:rPr lang="en-US" dirty="0">
                <a:solidFill>
                  <a:srgbClr val="191B1D"/>
                </a:solidFill>
                <a:latin typeface="Helvetica Neue"/>
              </a:rPr>
              <a:t>    </a:t>
            </a:r>
            <a:r>
              <a:rPr lang="en-US" b="1" dirty="0">
                <a:solidFill>
                  <a:srgbClr val="191B1D"/>
                </a:solidFill>
                <a:latin typeface="Helvetica Neue"/>
              </a:rPr>
              <a:t>If  str_1[i-1] == str_2[j-1]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91B1D"/>
                </a:solidFill>
                <a:latin typeface="Helvetica Neue"/>
              </a:rPr>
              <a:t>    Table [I , j] = table[i-1 , j-1]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91B1D"/>
                </a:solidFill>
                <a:latin typeface="Helvetica Neue"/>
              </a:rPr>
              <a:t>Else: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91B1D"/>
                </a:solidFill>
                <a:latin typeface="Helvetica Neue"/>
              </a:rPr>
              <a:t>Table [I , j] = 1+min(table[i-1] , [j-1] , table [</a:t>
            </a:r>
            <a:r>
              <a:rPr lang="en-US" b="1" dirty="0" err="1">
                <a:solidFill>
                  <a:srgbClr val="191B1D"/>
                </a:solidFill>
                <a:latin typeface="Helvetica Neue"/>
              </a:rPr>
              <a:t>i</a:t>
            </a:r>
            <a:r>
              <a:rPr lang="en-US" b="1" dirty="0">
                <a:solidFill>
                  <a:srgbClr val="191B1D"/>
                </a:solidFill>
                <a:latin typeface="Helvetica Neue"/>
              </a:rPr>
              <a:t>] [j-1]) </a:t>
            </a:r>
          </a:p>
          <a:p>
            <a:pPr marL="0" indent="0">
              <a:buNone/>
            </a:pPr>
            <a:endParaRPr lang="en-US" b="1" dirty="0">
              <a:solidFill>
                <a:srgbClr val="191B1D"/>
              </a:solidFill>
              <a:latin typeface="Helvetica Neue"/>
            </a:endParaRPr>
          </a:p>
          <a:p>
            <a:pPr marL="0" indent="0">
              <a:buNone/>
            </a:pPr>
            <a:endParaRPr lang="en-US" b="1" dirty="0">
              <a:solidFill>
                <a:srgbClr val="191B1D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191B1D"/>
                </a:solidFill>
                <a:latin typeface="Helvetica Neue"/>
              </a:rPr>
              <a:t> 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US" b="0" i="0" dirty="0">
                <a:solidFill>
                  <a:srgbClr val="191B1D"/>
                </a:solidFill>
                <a:effectLst/>
                <a:latin typeface="Helvetica Neue"/>
              </a:rPr>
              <a:t>6.Return Table[-1][-1] for the answer.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6326D3-2B8E-41B1-8240-D53C05611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34" y="3018846"/>
            <a:ext cx="9419136" cy="213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6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86848-A25F-4554-B121-322579427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30589"/>
            <a:ext cx="10131425" cy="771276"/>
          </a:xfrm>
        </p:spPr>
        <p:txBody>
          <a:bodyPr>
            <a:normAutofit/>
          </a:bodyPr>
          <a:lstStyle/>
          <a:p>
            <a:r>
              <a:rPr lang="en-IN" dirty="0"/>
              <a:t>algorithm for edit distance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546253-9B32-4E7A-9921-2E92CAE89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232452"/>
            <a:ext cx="10131425" cy="4731026"/>
          </a:xfrm>
        </p:spPr>
        <p:txBody>
          <a:bodyPr/>
          <a:lstStyle/>
          <a:p>
            <a:pPr marL="0" indent="0">
              <a:buNone/>
            </a:pPr>
            <a:endParaRPr lang="en-US" b="0" i="0" dirty="0">
              <a:solidFill>
                <a:srgbClr val="191B1D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dirty="0">
              <a:solidFill>
                <a:srgbClr val="191B1D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191B1D"/>
                </a:solidFill>
                <a:effectLst/>
                <a:latin typeface="Helvetica Neue"/>
              </a:rPr>
              <a:t>Here’s Pseudocode for solving the Edit Distance Problem using Dynamic programming.</a:t>
            </a:r>
          </a:p>
          <a:p>
            <a:pPr marL="0" indent="0">
              <a:buNone/>
            </a:pPr>
            <a:endParaRPr lang="en-US" dirty="0">
              <a:solidFill>
                <a:srgbClr val="191B1D"/>
              </a:solidFill>
              <a:latin typeface="Helvetica Neue"/>
            </a:endParaRPr>
          </a:p>
          <a:p>
            <a:pPr marL="0" indent="0">
              <a:buNone/>
            </a:pPr>
            <a:endParaRPr lang="en-US" b="0" i="0" dirty="0">
              <a:solidFill>
                <a:srgbClr val="191B1D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dirty="0">
              <a:solidFill>
                <a:srgbClr val="191B1D"/>
              </a:solidFill>
              <a:latin typeface="Helvetica Neue"/>
            </a:endParaRPr>
          </a:p>
          <a:p>
            <a:pPr marL="0" indent="0">
              <a:buNone/>
            </a:pPr>
            <a:endParaRPr lang="en-US" b="0" i="0" dirty="0">
              <a:solidFill>
                <a:srgbClr val="191B1D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dirty="0">
              <a:solidFill>
                <a:srgbClr val="191B1D"/>
              </a:solidFill>
              <a:latin typeface="Helvetica Neue"/>
            </a:endParaRPr>
          </a:p>
          <a:p>
            <a:pPr marL="0" indent="0">
              <a:buNone/>
            </a:pPr>
            <a:endParaRPr lang="en-US" b="0" i="0" dirty="0">
              <a:solidFill>
                <a:srgbClr val="191B1D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b="0" i="0" dirty="0">
              <a:solidFill>
                <a:srgbClr val="191B1D"/>
              </a:solidFill>
              <a:effectLst/>
              <a:latin typeface="Helvetica Neue"/>
            </a:endParaRPr>
          </a:p>
          <a:p>
            <a:endParaRPr lang="en-US" dirty="0">
              <a:solidFill>
                <a:srgbClr val="191B1D"/>
              </a:solidFill>
              <a:latin typeface="Helvetica Neue"/>
            </a:endParaRPr>
          </a:p>
          <a:p>
            <a:endParaRPr lang="en-US" dirty="0">
              <a:solidFill>
                <a:srgbClr val="191B1D"/>
              </a:solidFill>
              <a:latin typeface="Helvetica Neue"/>
            </a:endParaRPr>
          </a:p>
          <a:p>
            <a:endParaRPr lang="en-US" dirty="0">
              <a:solidFill>
                <a:srgbClr val="191B1D"/>
              </a:solidFill>
              <a:latin typeface="Helvetica Neue"/>
            </a:endParaRP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4A6AF-1ECC-4190-8C03-ED6763E9E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924" y="2172339"/>
            <a:ext cx="9685859" cy="345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053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10426-9F1C-4503-B30D-401F2C9E3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59027"/>
            <a:ext cx="10131425" cy="907774"/>
          </a:xfrm>
        </p:spPr>
        <p:txBody>
          <a:bodyPr/>
          <a:lstStyle/>
          <a:p>
            <a:r>
              <a:rPr lang="en-IN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AEBAF-9BBB-4533-AE55-660595D65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066801"/>
            <a:ext cx="10131425" cy="55725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>
                <a:solidFill>
                  <a:srgbClr val="FFFF00"/>
                </a:solidFill>
              </a:rPr>
              <a:t># </a:t>
            </a:r>
            <a:r>
              <a:rPr lang="en-IN" sz="800" dirty="0">
                <a:solidFill>
                  <a:srgbClr val="FFFF00"/>
                </a:solidFill>
              </a:rPr>
              <a:t>Python program for edit distance problem using </a:t>
            </a:r>
          </a:p>
          <a:p>
            <a:pPr marL="0" indent="0">
              <a:buNone/>
            </a:pPr>
            <a:r>
              <a:rPr lang="en-IN" sz="800" dirty="0">
                <a:solidFill>
                  <a:srgbClr val="FFFF00"/>
                </a:solidFill>
              </a:rPr>
              <a:t># Dynamic Programming Approach</a:t>
            </a:r>
          </a:p>
          <a:p>
            <a:pPr marL="0" indent="0">
              <a:buNone/>
            </a:pPr>
            <a:r>
              <a:rPr lang="en-IN" sz="800" dirty="0">
                <a:solidFill>
                  <a:srgbClr val="FFFF00"/>
                </a:solidFill>
              </a:rPr>
              <a:t># Create a table to store results of subproblems </a:t>
            </a:r>
          </a:p>
          <a:p>
            <a:pPr marL="0" indent="0">
              <a:buNone/>
            </a:pPr>
            <a:r>
              <a:rPr lang="en-IN" sz="800" dirty="0">
                <a:solidFill>
                  <a:srgbClr val="FFFF00"/>
                </a:solidFill>
              </a:rPr>
              <a:t>def table():</a:t>
            </a:r>
          </a:p>
          <a:p>
            <a:pPr marL="0" indent="0">
              <a:buNone/>
            </a:pPr>
            <a:r>
              <a:rPr lang="en-IN" sz="800" dirty="0">
                <a:solidFill>
                  <a:srgbClr val="FFFF00"/>
                </a:solidFill>
              </a:rPr>
              <a:t>return [[0 for </a:t>
            </a:r>
            <a:r>
              <a:rPr lang="en-IN" sz="800" dirty="0" err="1">
                <a:solidFill>
                  <a:srgbClr val="FFFF00"/>
                </a:solidFill>
              </a:rPr>
              <a:t>i</a:t>
            </a:r>
            <a:r>
              <a:rPr lang="en-IN" sz="800" dirty="0">
                <a:solidFill>
                  <a:srgbClr val="FFFF00"/>
                </a:solidFill>
              </a:rPr>
              <a:t> in range(M + 1)] for j in range(N + 1)] </a:t>
            </a:r>
          </a:p>
          <a:p>
            <a:pPr marL="0" indent="0">
              <a:buNone/>
            </a:pPr>
            <a:r>
              <a:rPr lang="en-IN" sz="800" dirty="0">
                <a:solidFill>
                  <a:srgbClr val="FFFF00"/>
                </a:solidFill>
              </a:rPr>
              <a:t># function to find minimum number operations </a:t>
            </a:r>
          </a:p>
          <a:p>
            <a:pPr marL="0" indent="0">
              <a:buNone/>
            </a:pPr>
            <a:r>
              <a:rPr lang="en-IN" sz="800" dirty="0">
                <a:solidFill>
                  <a:srgbClr val="FFFF00"/>
                </a:solidFill>
              </a:rPr>
              <a:t>#required to convert string Str_1 into Str_2.</a:t>
            </a:r>
          </a:p>
          <a:p>
            <a:pPr marL="0" indent="0">
              <a:buNone/>
            </a:pPr>
            <a:r>
              <a:rPr lang="en-IN" sz="800" dirty="0">
                <a:solidFill>
                  <a:srgbClr val="FFFF00"/>
                </a:solidFill>
              </a:rPr>
              <a:t>def </a:t>
            </a:r>
            <a:r>
              <a:rPr lang="en-IN" sz="800" dirty="0" err="1">
                <a:solidFill>
                  <a:srgbClr val="FFFF00"/>
                </a:solidFill>
              </a:rPr>
              <a:t>Edit_Distance_Problem</a:t>
            </a:r>
            <a:r>
              <a:rPr lang="en-IN" sz="800" dirty="0">
                <a:solidFill>
                  <a:srgbClr val="FFFF00"/>
                </a:solidFill>
              </a:rPr>
              <a:t>(Str_1, Str_2, N, M): </a:t>
            </a:r>
          </a:p>
          <a:p>
            <a:pPr marL="0" indent="0">
              <a:buNone/>
            </a:pPr>
            <a:r>
              <a:rPr lang="en-IN" sz="800" dirty="0">
                <a:solidFill>
                  <a:srgbClr val="FFFF00"/>
                </a:solidFill>
              </a:rPr>
              <a:t>    # Fill d[][] in bottom up manner </a:t>
            </a:r>
          </a:p>
          <a:p>
            <a:pPr marL="0" indent="0">
              <a:buNone/>
            </a:pPr>
            <a:r>
              <a:rPr lang="en-IN" sz="800" dirty="0">
                <a:solidFill>
                  <a:srgbClr val="FFFF00"/>
                </a:solidFill>
              </a:rPr>
              <a:t>   for </a:t>
            </a:r>
            <a:r>
              <a:rPr lang="en-IN" sz="800" dirty="0" err="1">
                <a:solidFill>
                  <a:srgbClr val="FFFF00"/>
                </a:solidFill>
              </a:rPr>
              <a:t>i</a:t>
            </a:r>
            <a:r>
              <a:rPr lang="en-IN" sz="800" dirty="0">
                <a:solidFill>
                  <a:srgbClr val="FFFF00"/>
                </a:solidFill>
              </a:rPr>
              <a:t> in range(N + 1): </a:t>
            </a:r>
          </a:p>
          <a:p>
            <a:pPr marL="0" indent="0">
              <a:buNone/>
            </a:pPr>
            <a:r>
              <a:rPr lang="en-IN" sz="800" dirty="0">
                <a:solidFill>
                  <a:srgbClr val="FFFF00"/>
                </a:solidFill>
              </a:rPr>
              <a:t>  for j in range(M + 1): </a:t>
            </a:r>
          </a:p>
          <a:p>
            <a:pPr marL="0" indent="0">
              <a:buNone/>
            </a:pPr>
            <a:r>
              <a:rPr lang="en-IN" sz="800" dirty="0">
                <a:solidFill>
                  <a:srgbClr val="FFFF00"/>
                </a:solidFill>
              </a:rPr>
              <a:t>       if j == 0: </a:t>
            </a:r>
          </a:p>
          <a:p>
            <a:pPr marL="0" indent="0">
              <a:buNone/>
            </a:pPr>
            <a:r>
              <a:rPr lang="en-IN" sz="800" dirty="0">
                <a:solidFill>
                  <a:srgbClr val="FFFF00"/>
                </a:solidFill>
              </a:rPr>
              <a:t>          Table[</a:t>
            </a:r>
            <a:r>
              <a:rPr lang="en-IN" sz="800" dirty="0" err="1">
                <a:solidFill>
                  <a:srgbClr val="FFFF00"/>
                </a:solidFill>
              </a:rPr>
              <a:t>i</a:t>
            </a:r>
            <a:r>
              <a:rPr lang="en-IN" sz="800" dirty="0">
                <a:solidFill>
                  <a:srgbClr val="FFFF00"/>
                </a:solidFill>
              </a:rPr>
              <a:t>][j] = </a:t>
            </a:r>
            <a:r>
              <a:rPr lang="en-IN" sz="800" dirty="0" err="1">
                <a:solidFill>
                  <a:srgbClr val="FFFF00"/>
                </a:solidFill>
              </a:rPr>
              <a:t>i</a:t>
            </a:r>
            <a:endParaRPr lang="en-IN" sz="8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IN" sz="800" dirty="0" err="1">
                <a:solidFill>
                  <a:srgbClr val="FFFF00"/>
                </a:solidFill>
              </a:rPr>
              <a:t>elif</a:t>
            </a:r>
            <a:r>
              <a:rPr lang="en-IN" sz="800" dirty="0">
                <a:solidFill>
                  <a:srgbClr val="FFFF00"/>
                </a:solidFill>
              </a:rPr>
              <a:t> </a:t>
            </a:r>
            <a:r>
              <a:rPr lang="en-IN" sz="800" dirty="0" err="1">
                <a:solidFill>
                  <a:srgbClr val="FFFF00"/>
                </a:solidFill>
              </a:rPr>
              <a:t>i</a:t>
            </a:r>
            <a:r>
              <a:rPr lang="en-IN" sz="800" dirty="0">
                <a:solidFill>
                  <a:srgbClr val="FFFF00"/>
                </a:solidFill>
              </a:rPr>
              <a:t> == 0: </a:t>
            </a:r>
          </a:p>
          <a:p>
            <a:pPr marL="0" indent="0">
              <a:buNone/>
            </a:pPr>
            <a:r>
              <a:rPr lang="en-IN" sz="800" dirty="0">
                <a:solidFill>
                  <a:srgbClr val="FFFF00"/>
                </a:solidFill>
              </a:rPr>
              <a:t>    Table[</a:t>
            </a:r>
            <a:r>
              <a:rPr lang="en-IN" sz="800" dirty="0" err="1">
                <a:solidFill>
                  <a:srgbClr val="FFFF00"/>
                </a:solidFill>
              </a:rPr>
              <a:t>i</a:t>
            </a:r>
            <a:r>
              <a:rPr lang="en-IN" sz="800" dirty="0">
                <a:solidFill>
                  <a:srgbClr val="FFFF00"/>
                </a:solidFill>
              </a:rPr>
              <a:t>][j] = j  </a:t>
            </a:r>
          </a:p>
          <a:p>
            <a:pPr marL="0" indent="0">
              <a:buNone/>
            </a:pPr>
            <a:r>
              <a:rPr lang="en-IN" sz="800" dirty="0">
                <a:solidFill>
                  <a:srgbClr val="FFFF00"/>
                </a:solidFill>
              </a:rPr>
              <a:t>      </a:t>
            </a:r>
            <a:r>
              <a:rPr lang="en-IN" sz="800" dirty="0" err="1">
                <a:solidFill>
                  <a:srgbClr val="FFFF00"/>
                </a:solidFill>
              </a:rPr>
              <a:t>elif</a:t>
            </a:r>
            <a:r>
              <a:rPr lang="en-IN" sz="800" dirty="0">
                <a:solidFill>
                  <a:srgbClr val="FFFF00"/>
                </a:solidFill>
              </a:rPr>
              <a:t> Str_1[i-1] == Str_2[j-1]: </a:t>
            </a:r>
          </a:p>
          <a:p>
            <a:pPr marL="0" indent="0">
              <a:buNone/>
            </a:pPr>
            <a:r>
              <a:rPr lang="en-IN" sz="800" dirty="0">
                <a:solidFill>
                  <a:srgbClr val="FFFF00"/>
                </a:solidFill>
              </a:rPr>
              <a:t>  Table[</a:t>
            </a:r>
            <a:r>
              <a:rPr lang="en-IN" sz="800" dirty="0" err="1">
                <a:solidFill>
                  <a:srgbClr val="FFFF00"/>
                </a:solidFill>
              </a:rPr>
              <a:t>i</a:t>
            </a:r>
            <a:r>
              <a:rPr lang="en-IN" sz="800" dirty="0">
                <a:solidFill>
                  <a:srgbClr val="FFFF00"/>
                </a:solidFill>
              </a:rPr>
              <a:t>][j] = Table[i-1][j-1] </a:t>
            </a:r>
          </a:p>
          <a:p>
            <a:pPr marL="0" indent="0">
              <a:buNone/>
            </a:pPr>
            <a:r>
              <a:rPr lang="en-IN" sz="800" dirty="0">
                <a:solidFill>
                  <a:srgbClr val="FFFF00"/>
                </a:solidFill>
              </a:rPr>
              <a:t>           else: </a:t>
            </a:r>
          </a:p>
          <a:p>
            <a:pPr marL="0" indent="0">
              <a:buNone/>
            </a:pPr>
            <a:r>
              <a:rPr lang="en-IN" sz="800" dirty="0">
                <a:solidFill>
                  <a:srgbClr val="FFFF00"/>
                </a:solidFill>
              </a:rPr>
              <a:t>         Table[</a:t>
            </a:r>
            <a:r>
              <a:rPr lang="en-IN" sz="800" dirty="0" err="1">
                <a:solidFill>
                  <a:srgbClr val="FFFF00"/>
                </a:solidFill>
              </a:rPr>
              <a:t>i</a:t>
            </a:r>
            <a:r>
              <a:rPr lang="en-IN" sz="800" dirty="0">
                <a:solidFill>
                  <a:srgbClr val="FFFF00"/>
                </a:solidFill>
              </a:rPr>
              <a:t>][j] = 1 + min(Table[i-1][j-1], Table[i-1][j],Table[</a:t>
            </a:r>
            <a:r>
              <a:rPr lang="en-IN" sz="800" dirty="0" err="1">
                <a:solidFill>
                  <a:srgbClr val="FFFF00"/>
                </a:solidFill>
              </a:rPr>
              <a:t>i</a:t>
            </a:r>
            <a:r>
              <a:rPr lang="en-IN" sz="800" dirty="0">
                <a:solidFill>
                  <a:srgbClr val="FFFF00"/>
                </a:solidFill>
              </a:rPr>
              <a:t>][j-1])</a:t>
            </a:r>
          </a:p>
          <a:p>
            <a:pPr marL="0" indent="0">
              <a:buNone/>
            </a:pPr>
            <a:r>
              <a:rPr lang="en-IN" sz="800" dirty="0">
                <a:solidFill>
                  <a:srgbClr val="FFFF00"/>
                </a:solidFill>
              </a:rPr>
              <a:t>   # returning the result</a:t>
            </a:r>
          </a:p>
          <a:p>
            <a:pPr marL="0" indent="0">
              <a:buNone/>
            </a:pPr>
            <a:r>
              <a:rPr lang="en-IN" sz="800" dirty="0">
                <a:solidFill>
                  <a:srgbClr val="FFFF00"/>
                </a:solidFill>
              </a:rPr>
              <a:t>Return  table[n][m]</a:t>
            </a:r>
          </a:p>
          <a:p>
            <a:pPr marL="0" indent="0">
              <a:buNone/>
            </a:pPr>
            <a:r>
              <a:rPr lang="en-IN" sz="2000" dirty="0"/>
              <a:t>   </a:t>
            </a:r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3763224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8C1129-7E0F-442B-A42D-4014A37B1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0"/>
            <a:ext cx="10131425" cy="6400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# Driver program 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# Given two strings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Str_1 = "Big"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Str_2 = "Bang"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# Sizes of the strings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N = </a:t>
            </a:r>
            <a:r>
              <a:rPr lang="en-US" dirty="0" err="1">
                <a:solidFill>
                  <a:srgbClr val="FFFF00"/>
                </a:solidFill>
              </a:rPr>
              <a:t>len</a:t>
            </a:r>
            <a:r>
              <a:rPr lang="en-US" dirty="0">
                <a:solidFill>
                  <a:srgbClr val="FFFF00"/>
                </a:solidFill>
              </a:rPr>
              <a:t>(Str_1) 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M = </a:t>
            </a:r>
            <a:r>
              <a:rPr lang="en-US" dirty="0" err="1">
                <a:solidFill>
                  <a:srgbClr val="FFFF00"/>
                </a:solidFill>
              </a:rPr>
              <a:t>len</a:t>
            </a:r>
            <a:r>
              <a:rPr lang="en-US" dirty="0">
                <a:solidFill>
                  <a:srgbClr val="FFFF00"/>
                </a:solidFill>
              </a:rPr>
              <a:t>(Str_2)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# create the Table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Table = table()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# Function calling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Solution = </a:t>
            </a:r>
            <a:r>
              <a:rPr lang="en-US" dirty="0" err="1">
                <a:solidFill>
                  <a:srgbClr val="FFFF00"/>
                </a:solidFill>
              </a:rPr>
              <a:t>Edit_Distance_Problem</a:t>
            </a:r>
            <a:r>
              <a:rPr lang="en-US" dirty="0">
                <a:solidFill>
                  <a:srgbClr val="FFFF00"/>
                </a:solidFill>
              </a:rPr>
              <a:t>(Str_1, Str_2, N, M)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# printing the solution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print(Solution)</a:t>
            </a:r>
          </a:p>
          <a:p>
            <a:pPr marL="0" indent="0">
              <a:buNone/>
            </a:pPr>
            <a:r>
              <a:rPr lang="en-US" sz="2800" dirty="0">
                <a:latin typeface="Arial Black" panose="020B0A04020102020204" pitchFamily="34" charset="0"/>
              </a:rPr>
              <a:t>    </a:t>
            </a:r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So , this this </a:t>
            </a:r>
            <a:r>
              <a:rPr lang="en-US" sz="2800">
                <a:solidFill>
                  <a:schemeClr val="bg1"/>
                </a:solidFill>
                <a:latin typeface="Arial Black" panose="020B0A04020102020204" pitchFamily="34" charset="0"/>
              </a:rPr>
              <a:t>the program.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4825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8AFD-D91F-475C-B788-17AE7703D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hardware and software used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DDA09-1CED-4F95-A58D-28E43FC60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4271323"/>
          </a:xfrm>
        </p:spPr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Hardware :</a:t>
            </a:r>
          </a:p>
          <a:p>
            <a:pPr marL="0" indent="0">
              <a:buNone/>
            </a:pPr>
            <a:r>
              <a:rPr lang="en-US" b="1" u="sng" dirty="0">
                <a:solidFill>
                  <a:schemeClr val="bg1"/>
                </a:solidFill>
              </a:rPr>
              <a:t>We have used DELL laptop which includes  8GB of RAM and 128GB of STORAGE.</a:t>
            </a:r>
          </a:p>
          <a:p>
            <a:pPr marL="0" indent="0">
              <a:buNone/>
            </a:pPr>
            <a:r>
              <a:rPr lang="en-US" b="1" u="sng" dirty="0">
                <a:solidFill>
                  <a:schemeClr val="bg1"/>
                </a:solidFill>
              </a:rPr>
              <a:t>Which is also x64 PROCESSOR.</a:t>
            </a:r>
          </a:p>
          <a:p>
            <a:pPr marL="0" indent="0">
              <a:buNone/>
            </a:pPr>
            <a:endParaRPr lang="en-US" b="1" u="sng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r>
              <a:rPr lang="en-US" b="1" u="sng" dirty="0">
                <a:solidFill>
                  <a:schemeClr val="bg1"/>
                </a:solidFill>
              </a:rPr>
              <a:t>Software:</a:t>
            </a:r>
          </a:p>
          <a:p>
            <a:pPr marL="0" indent="0">
              <a:buNone/>
            </a:pPr>
            <a:r>
              <a:rPr lang="en-US" b="1" u="sng" dirty="0">
                <a:solidFill>
                  <a:schemeClr val="bg1"/>
                </a:solidFill>
              </a:rPr>
              <a:t>PYTHON3 as PROGRAMMING LANGUAGE and VSCODE software for executing the program.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015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88572-2F9A-4088-B935-7E9627B2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99" y="124570"/>
            <a:ext cx="10131425" cy="1456267"/>
          </a:xfrm>
        </p:spPr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Output of the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CECA11-F70D-4FD2-94FD-3817D3190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565" y="1717482"/>
            <a:ext cx="11100021" cy="4874148"/>
          </a:xfrm>
        </p:spPr>
      </p:pic>
    </p:spTree>
    <p:extLst>
      <p:ext uri="{BB962C8B-B14F-4D97-AF65-F5344CB8AC3E}">
        <p14:creationId xmlns:p14="http://schemas.microsoft.com/office/powerpoint/2010/main" val="257213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27CDE-9975-4FC8-8AF9-CA2D75650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30588"/>
            <a:ext cx="10131425" cy="1057523"/>
          </a:xfrm>
        </p:spPr>
        <p:txBody>
          <a:bodyPr/>
          <a:lstStyle/>
          <a:p>
            <a:r>
              <a:rPr lang="en-IN" dirty="0" err="1"/>
              <a:t>Github</a:t>
            </a:r>
            <a:r>
              <a:rPr lang="en-IN" dirty="0"/>
              <a:t> setup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E726BC-98EF-4B34-95EA-CEB945EA6E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888" y="1120775"/>
            <a:ext cx="10296938" cy="5049437"/>
          </a:xfrm>
        </p:spPr>
      </p:pic>
    </p:spTree>
    <p:extLst>
      <p:ext uri="{BB962C8B-B14F-4D97-AF65-F5344CB8AC3E}">
        <p14:creationId xmlns:p14="http://schemas.microsoft.com/office/powerpoint/2010/main" val="2754021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A894-84BE-45BA-98B6-E85DD7317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3D42B-221B-4E63-909B-2A6E77844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2010030410 – L.VAMSI KRISHNA                                    2010030383 – V.ABHIRAM</a:t>
            </a:r>
          </a:p>
          <a:p>
            <a:r>
              <a:rPr lang="en-IN" dirty="0"/>
              <a:t>2010039004 – T.SAINATH REDDY                                     2010039004 – MITESH CHANDRA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1E91CF-6F11-4350-A663-BA86319C1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6750" y="3796626"/>
            <a:ext cx="1939786" cy="155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935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6B425-4285-4B8B-B809-1860ACBA4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885245"/>
          </a:xfrm>
        </p:spPr>
        <p:txBody>
          <a:bodyPr/>
          <a:lstStyle/>
          <a:p>
            <a:r>
              <a:rPr lang="en-US" dirty="0"/>
              <a:t>abstract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AFC21-5CBC-4AE0-BDF5-F770A8873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20849"/>
            <a:ext cx="10131425" cy="4587902"/>
          </a:xfrm>
        </p:spPr>
        <p:txBody>
          <a:bodyPr/>
          <a:lstStyle/>
          <a:p>
            <a:pPr marL="0" indent="0" algn="l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ff6"/>
              </a:rPr>
              <a:t>The edit-distance between two strings is the smallest number of operations required to transform one string into the other. The edit-distance problem for two languages is to ﬁnd a pair of strings, each of which is from diﬀerent language, with the minimum edit-distance. We consider the edit-distance problem for a regular language and a context-free language and present an eﬃcient algorithm that ﬁnds an optimal alignment of two strings, each of which is from diﬀerent language. More-over, we design a faster algorithm for the edit-distance problem that only ﬁnds the minimum number of operations of the optimal alignment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6465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BC289-9794-4321-895C-7B3604F20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82880"/>
            <a:ext cx="10131425" cy="1423283"/>
          </a:xfrm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3340E-DA6F-4D44-853E-AC93058B7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52654"/>
            <a:ext cx="10131425" cy="4508389"/>
          </a:xfrm>
        </p:spPr>
        <p:txBody>
          <a:bodyPr/>
          <a:lstStyle/>
          <a:p>
            <a:pPr algn="l" fontAlgn="base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191B1D"/>
                </a:solidFill>
                <a:effectLst/>
                <a:latin typeface="Helvetica Neue"/>
              </a:rPr>
              <a:t>Given two strings </a:t>
            </a:r>
            <a:r>
              <a:rPr lang="en-US" b="1" i="0" dirty="0">
                <a:solidFill>
                  <a:srgbClr val="191B1D"/>
                </a:solidFill>
                <a:effectLst/>
                <a:latin typeface="Helvetica Neue"/>
              </a:rPr>
              <a:t>str1</a:t>
            </a:r>
            <a:r>
              <a:rPr lang="en-US" b="0" i="0" dirty="0">
                <a:solidFill>
                  <a:srgbClr val="191B1D"/>
                </a:solidFill>
                <a:effectLst/>
                <a:latin typeface="Helvetica Neue"/>
              </a:rPr>
              <a:t> and </a:t>
            </a:r>
            <a:r>
              <a:rPr lang="en-US" b="1" i="0" dirty="0">
                <a:solidFill>
                  <a:srgbClr val="191B1D"/>
                </a:solidFill>
                <a:effectLst/>
                <a:latin typeface="Helvetica Neue"/>
              </a:rPr>
              <a:t>str2</a:t>
            </a:r>
            <a:r>
              <a:rPr lang="en-US" b="0" i="0" dirty="0">
                <a:solidFill>
                  <a:srgbClr val="191B1D"/>
                </a:solidFill>
                <a:effectLst/>
                <a:latin typeface="Helvetica Neue"/>
              </a:rPr>
              <a:t>, and the task is to find minimum number operations required to convert string </a:t>
            </a:r>
            <a:r>
              <a:rPr lang="en-US" b="1" i="0" dirty="0">
                <a:solidFill>
                  <a:srgbClr val="191B1D"/>
                </a:solidFill>
                <a:effectLst/>
                <a:latin typeface="Helvetica Neue"/>
              </a:rPr>
              <a:t>str1</a:t>
            </a:r>
            <a:r>
              <a:rPr lang="en-US" b="0" i="0" dirty="0">
                <a:solidFill>
                  <a:srgbClr val="191B1D"/>
                </a:solidFill>
                <a:effectLst/>
                <a:latin typeface="Helvetica Neue"/>
              </a:rPr>
              <a:t> into </a:t>
            </a:r>
            <a:r>
              <a:rPr lang="en-US" b="1" i="0" dirty="0">
                <a:solidFill>
                  <a:srgbClr val="191B1D"/>
                </a:solidFill>
                <a:effectLst/>
                <a:latin typeface="Helvetica Neue"/>
              </a:rPr>
              <a:t>str2</a:t>
            </a:r>
            <a:r>
              <a:rPr lang="en-US" b="0" i="0" dirty="0">
                <a:solidFill>
                  <a:srgbClr val="191B1D"/>
                </a:solidFill>
                <a:effectLst/>
                <a:latin typeface="Helvetica Neue"/>
              </a:rPr>
              <a:t>.</a:t>
            </a:r>
          </a:p>
          <a:p>
            <a:pPr marL="0" indent="0" algn="l" fontAlgn="base">
              <a:buNone/>
            </a:pPr>
            <a:endParaRPr lang="en-US" dirty="0">
              <a:solidFill>
                <a:srgbClr val="191B1D"/>
              </a:solidFill>
              <a:latin typeface="Helvetica Neue"/>
            </a:endParaRPr>
          </a:p>
          <a:p>
            <a:pPr algn="l" fontAlgn="base"/>
            <a:r>
              <a:rPr lang="en-US" b="0" i="0" dirty="0">
                <a:solidFill>
                  <a:srgbClr val="191B1D"/>
                </a:solidFill>
                <a:effectLst/>
                <a:latin typeface="Helvetica Neue"/>
              </a:rPr>
              <a:t>Input – Output Data for the Algorithm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91B1D"/>
                </a:solidFill>
                <a:effectLst/>
                <a:latin typeface="Helvetica Neue"/>
              </a:rPr>
              <a:t>Str_1 :</a:t>
            </a:r>
            <a:r>
              <a:rPr lang="en-US" b="0" i="0" dirty="0">
                <a:solidFill>
                  <a:srgbClr val="191B1D"/>
                </a:solidFill>
                <a:effectLst/>
                <a:latin typeface="Helvetica Neue"/>
              </a:rPr>
              <a:t> This contains the first string.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91B1D"/>
                </a:solidFill>
                <a:effectLst/>
                <a:latin typeface="Helvetica Neue"/>
              </a:rPr>
              <a:t>Str_2 :</a:t>
            </a:r>
            <a:r>
              <a:rPr lang="en-US" b="0" i="0" dirty="0">
                <a:solidFill>
                  <a:srgbClr val="191B1D"/>
                </a:solidFill>
                <a:effectLst/>
                <a:latin typeface="Helvetica Neue"/>
              </a:rPr>
              <a:t> This contains the second string.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91B1D"/>
                </a:solidFill>
                <a:effectLst/>
                <a:latin typeface="Helvetica Neue"/>
              </a:rPr>
              <a:t>N :</a:t>
            </a:r>
            <a:r>
              <a:rPr lang="en-US" b="0" i="0" dirty="0">
                <a:solidFill>
                  <a:srgbClr val="191B1D"/>
                </a:solidFill>
                <a:effectLst/>
                <a:latin typeface="Helvetica Neue"/>
              </a:rPr>
              <a:t> This contains the size of the first string.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91B1D"/>
                </a:solidFill>
                <a:effectLst/>
                <a:latin typeface="Helvetica Neue"/>
              </a:rPr>
              <a:t>M :</a:t>
            </a:r>
            <a:r>
              <a:rPr lang="en-US" b="0" i="0" dirty="0">
                <a:solidFill>
                  <a:srgbClr val="191B1D"/>
                </a:solidFill>
                <a:effectLst/>
                <a:latin typeface="Helvetica Neue"/>
              </a:rPr>
              <a:t> This contains the size of the second string.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91B1D"/>
                </a:solidFill>
                <a:effectLst/>
                <a:latin typeface="Helvetica Neue"/>
              </a:rPr>
              <a:t>Solution :</a:t>
            </a:r>
            <a:r>
              <a:rPr lang="en-US" b="0" i="0" dirty="0">
                <a:solidFill>
                  <a:srgbClr val="191B1D"/>
                </a:solidFill>
                <a:effectLst/>
                <a:latin typeface="Helvetica Neue"/>
              </a:rPr>
              <a:t> This is used to store the number of operations required.</a:t>
            </a:r>
          </a:p>
          <a:p>
            <a:pPr marL="0" indent="0" algn="l" fontAlgn="base">
              <a:buNone/>
            </a:pPr>
            <a:endParaRPr lang="en-US" b="0" i="0" dirty="0">
              <a:solidFill>
                <a:srgbClr val="191B1D"/>
              </a:solidFill>
              <a:effectLst/>
              <a:latin typeface="Helvetica Neu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2653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76738-949E-401B-A435-44A5CFE7A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11318"/>
            <a:ext cx="10131425" cy="1860605"/>
          </a:xfrm>
        </p:spPr>
        <p:txBody>
          <a:bodyPr>
            <a:normAutofit/>
          </a:bodyPr>
          <a:lstStyle/>
          <a:p>
            <a:pPr fontAlgn="base"/>
            <a:r>
              <a:rPr lang="en-IN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Edit Distance | Dynamic Programming</a:t>
            </a:r>
            <a:br>
              <a:rPr lang="en-IN" b="0" i="0" dirty="0">
                <a:solidFill>
                  <a:srgbClr val="23A455"/>
                </a:solidFill>
                <a:effectLst/>
                <a:latin typeface="Roboto" panose="02000000000000000000" pitchFamily="2" charset="0"/>
              </a:rPr>
            </a:br>
            <a:br>
              <a:rPr lang="en-IN" b="0" i="0" dirty="0">
                <a:solidFill>
                  <a:srgbClr val="191B1D"/>
                </a:solidFill>
                <a:effectLst/>
                <a:latin typeface="Helvetica Neu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A7F26-276C-4C2B-92ED-0AF6223AB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78944"/>
            <a:ext cx="10131425" cy="44633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191B1D"/>
                </a:solidFill>
                <a:effectLst/>
                <a:latin typeface="Helvetica Neue"/>
              </a:rPr>
              <a:t>The </a:t>
            </a:r>
            <a:r>
              <a:rPr lang="en-US" b="1" i="0" u="none" strike="noStrike" dirty="0">
                <a:solidFill>
                  <a:schemeClr val="bg1"/>
                </a:solidFill>
                <a:effectLst/>
                <a:latin typeface="Helvetica Neu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Edit distance</a:t>
            </a:r>
            <a:r>
              <a:rPr lang="en-US" b="0" i="0" dirty="0">
                <a:solidFill>
                  <a:schemeClr val="bg1"/>
                </a:solidFill>
                <a:effectLst/>
                <a:latin typeface="Helvetica Neue"/>
              </a:rPr>
              <a:t> </a:t>
            </a:r>
            <a:r>
              <a:rPr lang="en-US" b="0" i="0" dirty="0">
                <a:solidFill>
                  <a:srgbClr val="191B1D"/>
                </a:solidFill>
                <a:effectLst/>
                <a:latin typeface="Helvetica Neue"/>
              </a:rPr>
              <a:t>is a problem to measure how much two strings are different from one another by counting the minimum number of operations required to convert one string into the other. </a:t>
            </a:r>
            <a:r>
              <a:rPr lang="en-US" b="1" i="0" dirty="0">
                <a:solidFill>
                  <a:srgbClr val="191B1D"/>
                </a:solidFill>
                <a:effectLst/>
                <a:latin typeface="Helvetica Neue"/>
              </a:rPr>
              <a:t>Edit distance problem</a:t>
            </a:r>
            <a:r>
              <a:rPr lang="en-US" b="0" i="0" dirty="0">
                <a:solidFill>
                  <a:srgbClr val="191B1D"/>
                </a:solidFill>
                <a:effectLst/>
                <a:latin typeface="Helvetica Neue"/>
              </a:rPr>
              <a:t> can be solved by many different approaches . But the most efficient approach to solve the </a:t>
            </a:r>
            <a:r>
              <a:rPr lang="en-US" b="1" i="0" dirty="0">
                <a:solidFill>
                  <a:srgbClr val="191B1D"/>
                </a:solidFill>
                <a:effectLst/>
                <a:latin typeface="Helvetica Neue"/>
              </a:rPr>
              <a:t>Edit distance problem</a:t>
            </a:r>
            <a:r>
              <a:rPr lang="en-US" b="0" i="0" dirty="0">
                <a:solidFill>
                  <a:srgbClr val="191B1D"/>
                </a:solidFill>
                <a:effectLst/>
                <a:latin typeface="Helvetica Neue"/>
              </a:rPr>
              <a:t> is </a:t>
            </a:r>
            <a:r>
              <a:rPr lang="en-US" b="1" i="0" u="none" strike="noStrike" dirty="0">
                <a:solidFill>
                  <a:schemeClr val="bg1"/>
                </a:solidFill>
                <a:effectLst/>
                <a:latin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Dynamic programming approach</a:t>
            </a:r>
            <a:r>
              <a:rPr lang="en-US" b="0" i="0" dirty="0">
                <a:solidFill>
                  <a:schemeClr val="bg1"/>
                </a:solidFill>
                <a:effectLst/>
                <a:latin typeface="Helvetica Neue"/>
              </a:rPr>
              <a:t> </a:t>
            </a:r>
            <a:r>
              <a:rPr lang="en-US" b="0" i="0" dirty="0">
                <a:solidFill>
                  <a:srgbClr val="191B1D"/>
                </a:solidFill>
                <a:effectLst/>
                <a:latin typeface="Helvetica Neue"/>
              </a:rPr>
              <a:t>which takes the </a:t>
            </a:r>
            <a:r>
              <a:rPr lang="en-US" b="1" i="0" dirty="0">
                <a:solidFill>
                  <a:srgbClr val="191B1D"/>
                </a:solidFill>
                <a:effectLst/>
                <a:latin typeface="Helvetica Neue"/>
              </a:rPr>
              <a:t>O(N * M)</a:t>
            </a:r>
            <a:r>
              <a:rPr lang="en-US" b="0" i="0" dirty="0">
                <a:solidFill>
                  <a:srgbClr val="191B1D"/>
                </a:solidFill>
                <a:effectLst/>
                <a:latin typeface="Helvetica Neue"/>
              </a:rPr>
              <a:t> time complexity, where N and M are sizes of the strings.</a:t>
            </a:r>
          </a:p>
          <a:p>
            <a:pPr marL="0" indent="0">
              <a:buNone/>
            </a:pPr>
            <a:endParaRPr lang="en-US" dirty="0">
              <a:solidFill>
                <a:srgbClr val="191B1D"/>
              </a:solidFill>
              <a:latin typeface="Helvetica Neue"/>
            </a:endParaRPr>
          </a:p>
          <a:p>
            <a:pPr marL="0" indent="0">
              <a:buNone/>
            </a:pPr>
            <a:endParaRPr lang="en-US" dirty="0">
              <a:solidFill>
                <a:srgbClr val="191B1D"/>
              </a:solidFill>
              <a:latin typeface="Helvetica Neue"/>
            </a:endParaRPr>
          </a:p>
          <a:p>
            <a:pPr algn="l" fontAlgn="base"/>
            <a:r>
              <a:rPr lang="en-US" b="0" i="0" dirty="0">
                <a:solidFill>
                  <a:srgbClr val="191B1D"/>
                </a:solidFill>
                <a:effectLst/>
                <a:latin typeface="Helvetica Neue"/>
              </a:rPr>
              <a:t>Edit distance has different definitions which uses different sets of string operations.</a:t>
            </a:r>
            <a:r>
              <a:rPr lang="en-US" b="0" i="0" dirty="0">
                <a:solidFill>
                  <a:schemeClr val="bg1"/>
                </a:solidFill>
                <a:effectLst/>
                <a:latin typeface="Helvetica Neue"/>
              </a:rPr>
              <a:t> </a:t>
            </a:r>
            <a:r>
              <a:rPr lang="en-US" b="0" i="0" u="none" strike="noStrike" dirty="0" err="1">
                <a:solidFill>
                  <a:schemeClr val="bg1"/>
                </a:solidFill>
                <a:effectLst/>
                <a:latin typeface="Helvetica Ne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Levenshtein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Helvetica Ne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distance operations</a:t>
            </a:r>
            <a:r>
              <a:rPr lang="en-US" b="0" i="0" dirty="0">
                <a:solidFill>
                  <a:schemeClr val="bg1"/>
                </a:solidFill>
                <a:effectLst/>
                <a:latin typeface="Helvetica Neue"/>
              </a:rPr>
              <a:t> </a:t>
            </a:r>
            <a:r>
              <a:rPr lang="en-US" b="0" i="0" dirty="0">
                <a:solidFill>
                  <a:srgbClr val="191B1D"/>
                </a:solidFill>
                <a:effectLst/>
                <a:latin typeface="Helvetica Neue"/>
              </a:rPr>
              <a:t>is the basic set of operations which is used in Edit distance Problem.</a:t>
            </a:r>
            <a:br>
              <a:rPr lang="en-US" b="0" i="0" dirty="0">
                <a:solidFill>
                  <a:srgbClr val="191B1D"/>
                </a:solidFill>
                <a:effectLst/>
                <a:latin typeface="Helvetica Neue"/>
              </a:rPr>
            </a:br>
            <a:r>
              <a:rPr lang="en-US" b="0" i="0" dirty="0">
                <a:solidFill>
                  <a:srgbClr val="191B1D"/>
                </a:solidFill>
                <a:effectLst/>
                <a:latin typeface="Helvetica Neue"/>
              </a:rPr>
              <a:t>Operation allowed are: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191B1D"/>
                </a:solidFill>
                <a:effectLst/>
                <a:latin typeface="Helvetica Neue"/>
              </a:rPr>
              <a:t>Delete any character from the string.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191B1D"/>
                </a:solidFill>
                <a:effectLst/>
                <a:latin typeface="Helvetica Neue"/>
              </a:rPr>
              <a:t>Replace any character with any other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191B1D"/>
                </a:solidFill>
                <a:effectLst/>
                <a:latin typeface="Helvetica Neue"/>
              </a:rPr>
              <a:t>Add any character into any part of the string.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9317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69695-F6CE-46E1-B5DF-E316B2CF6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90832"/>
            <a:ext cx="10131425" cy="1447137"/>
          </a:xfrm>
        </p:spPr>
        <p:txBody>
          <a:bodyPr/>
          <a:lstStyle/>
          <a:p>
            <a:r>
              <a:rPr lang="en-IN" dirty="0"/>
              <a:t>Example of the edit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12FAB-0161-405C-8A49-546CE1637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26651"/>
            <a:ext cx="10131425" cy="4643562"/>
          </a:xfrm>
        </p:spPr>
        <p:txBody>
          <a:bodyPr/>
          <a:lstStyle/>
          <a:p>
            <a:pPr algn="l" fontAlgn="base"/>
            <a:r>
              <a:rPr lang="en-US" b="0" i="0" dirty="0">
                <a:solidFill>
                  <a:srgbClr val="191B1D"/>
                </a:solidFill>
                <a:effectLst/>
                <a:latin typeface="Helvetica Neue"/>
              </a:rPr>
              <a:t>Input and Output of the Example</a:t>
            </a:r>
          </a:p>
          <a:p>
            <a:pPr algn="l" fontAlgn="base"/>
            <a:r>
              <a:rPr lang="en-US" b="0" i="0" dirty="0">
                <a:solidFill>
                  <a:srgbClr val="191B1D"/>
                </a:solidFill>
                <a:effectLst/>
                <a:latin typeface="Helvetica Neue"/>
              </a:rPr>
              <a:t>Given two strings </a:t>
            </a:r>
            <a:r>
              <a:rPr lang="en-US" b="1" i="0" dirty="0">
                <a:solidFill>
                  <a:srgbClr val="191B1D"/>
                </a:solidFill>
                <a:effectLst/>
                <a:latin typeface="Helvetica Neue"/>
              </a:rPr>
              <a:t>str1 = “Big”</a:t>
            </a:r>
            <a:r>
              <a:rPr lang="en-US" b="0" i="0" dirty="0">
                <a:solidFill>
                  <a:srgbClr val="191B1D"/>
                </a:solidFill>
                <a:effectLst/>
                <a:latin typeface="Helvetica Neue"/>
              </a:rPr>
              <a:t> and </a:t>
            </a:r>
            <a:r>
              <a:rPr lang="en-US" b="1" i="0" dirty="0">
                <a:solidFill>
                  <a:srgbClr val="191B1D"/>
                </a:solidFill>
                <a:effectLst/>
                <a:latin typeface="Helvetica Neue"/>
              </a:rPr>
              <a:t>str2 = “Bang”</a:t>
            </a:r>
            <a:r>
              <a:rPr lang="en-US" b="0" i="0" dirty="0">
                <a:solidFill>
                  <a:srgbClr val="191B1D"/>
                </a:solidFill>
                <a:effectLst/>
                <a:latin typeface="Helvetica Neue"/>
              </a:rPr>
              <a:t> of size of </a:t>
            </a:r>
            <a:r>
              <a:rPr lang="en-US" b="1" i="0" dirty="0">
                <a:solidFill>
                  <a:srgbClr val="191B1D"/>
                </a:solidFill>
                <a:effectLst/>
                <a:latin typeface="Helvetica Neue"/>
              </a:rPr>
              <a:t>N = 3</a:t>
            </a:r>
            <a:r>
              <a:rPr lang="en-US" b="0" i="0" dirty="0">
                <a:solidFill>
                  <a:srgbClr val="191B1D"/>
                </a:solidFill>
                <a:effectLst/>
                <a:latin typeface="Helvetica Neue"/>
              </a:rPr>
              <a:t> and </a:t>
            </a:r>
            <a:r>
              <a:rPr lang="en-US" b="1" i="0" dirty="0">
                <a:solidFill>
                  <a:srgbClr val="191B1D"/>
                </a:solidFill>
                <a:effectLst/>
                <a:latin typeface="Helvetica Neue"/>
              </a:rPr>
              <a:t>N = 3</a:t>
            </a:r>
            <a:r>
              <a:rPr lang="en-US" b="0" i="0" dirty="0">
                <a:solidFill>
                  <a:srgbClr val="191B1D"/>
                </a:solidFill>
                <a:effectLst/>
                <a:latin typeface="Helvetica Neue"/>
              </a:rPr>
              <a:t> respectively, and the task is to find minimum number operations required to convert string </a:t>
            </a:r>
            <a:r>
              <a:rPr lang="en-US" b="1" i="0" dirty="0">
                <a:solidFill>
                  <a:srgbClr val="191B1D"/>
                </a:solidFill>
                <a:effectLst/>
                <a:latin typeface="Helvetica Neue"/>
              </a:rPr>
              <a:t>str1</a:t>
            </a:r>
            <a:r>
              <a:rPr lang="en-US" b="0" i="0" dirty="0">
                <a:solidFill>
                  <a:srgbClr val="191B1D"/>
                </a:solidFill>
                <a:effectLst/>
                <a:latin typeface="Helvetica Neue"/>
              </a:rPr>
              <a:t> into </a:t>
            </a:r>
            <a:r>
              <a:rPr lang="en-US" b="1" i="0" dirty="0">
                <a:solidFill>
                  <a:srgbClr val="191B1D"/>
                </a:solidFill>
                <a:effectLst/>
                <a:latin typeface="Helvetica Neue"/>
              </a:rPr>
              <a:t>str2</a:t>
            </a:r>
            <a:r>
              <a:rPr lang="en-US" b="0" i="0" dirty="0">
                <a:solidFill>
                  <a:srgbClr val="191B1D"/>
                </a:solidFill>
                <a:effectLst/>
                <a:latin typeface="Helvetica Neue"/>
              </a:rPr>
              <a:t>.</a:t>
            </a:r>
          </a:p>
          <a:p>
            <a:pPr algn="l" fontAlgn="base"/>
            <a:r>
              <a:rPr lang="en-US" b="0" i="0" dirty="0">
                <a:solidFill>
                  <a:srgbClr val="191B1D"/>
                </a:solidFill>
                <a:effectLst/>
                <a:latin typeface="Helvetica Neue"/>
              </a:rPr>
              <a:t>Solution of the Edit Distance Problem Example</a:t>
            </a:r>
          </a:p>
          <a:p>
            <a:pPr algn="l" fontAlgn="base"/>
            <a:r>
              <a:rPr lang="en-US" b="0" i="0" dirty="0">
                <a:solidFill>
                  <a:srgbClr val="191B1D"/>
                </a:solidFill>
                <a:effectLst/>
                <a:latin typeface="Helvetica Neue"/>
              </a:rPr>
              <a:t>Solution of the above example using the Dynamic programming approach.</a:t>
            </a:r>
            <a:br>
              <a:rPr lang="en-US" b="0" i="0" dirty="0">
                <a:solidFill>
                  <a:srgbClr val="191B1D"/>
                </a:solidFill>
                <a:effectLst/>
                <a:latin typeface="Helvetica Neue"/>
              </a:rPr>
            </a:br>
            <a:r>
              <a:rPr lang="en-US" b="0" i="0" dirty="0">
                <a:solidFill>
                  <a:srgbClr val="191B1D"/>
                </a:solidFill>
                <a:effectLst/>
                <a:latin typeface="Helvetica Neue"/>
              </a:rPr>
              <a:t>Given data are :</a:t>
            </a:r>
          </a:p>
          <a:p>
            <a:pPr algn="l" fontAlgn="base"/>
            <a:endParaRPr lang="en-US" b="0" i="0" dirty="0">
              <a:solidFill>
                <a:srgbClr val="191B1D"/>
              </a:solidFill>
              <a:effectLst/>
              <a:latin typeface="Helvetica Neue"/>
            </a:endParaRPr>
          </a:p>
          <a:p>
            <a:pPr algn="l" fontAlgn="base"/>
            <a:endParaRPr lang="en-US" b="0" i="0" dirty="0">
              <a:solidFill>
                <a:srgbClr val="191B1D"/>
              </a:solidFill>
              <a:effectLst/>
              <a:latin typeface="Helvetica Neue"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ECE5B1-45B5-4B83-A5A0-6A2F2FE80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533" y="4089181"/>
            <a:ext cx="9716342" cy="124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98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542E7-7714-4BA4-968E-6BB14518B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82BE3-04EE-495D-BD87-8F1BAC936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106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0" i="0" dirty="0">
                <a:solidFill>
                  <a:srgbClr val="111111"/>
                </a:solidFill>
                <a:effectLst/>
                <a:latin typeface="Segoe UI" panose="020B0502040204020203" pitchFamily="34" charset="0"/>
              </a:rPr>
              <a:t>This algorithm is so commonly used for Microsoft Outlook or Microsoft Word  Spell Checking systems and Google. So thanks Vladimir </a:t>
            </a:r>
            <a:r>
              <a:rPr lang="en-US" sz="2800" b="0" i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</a:rPr>
              <a:t>Levenshtein</a:t>
            </a:r>
            <a:r>
              <a:rPr lang="en-US" sz="2800" b="0" i="0" dirty="0">
                <a:solidFill>
                  <a:srgbClr val="111111"/>
                </a:solidFill>
                <a:effectLst/>
                <a:latin typeface="Segoe UI" panose="020B0502040204020203" pitchFamily="34" charset="0"/>
              </a:rPr>
              <a:t> for this algorithm. I will not try to explain the algorithm's details to you. The purpose of this article is for you to follow steps and see the flow chart of algorithm easily.  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23887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89511-BA91-4A8D-BFE4-646C8680E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718268"/>
          </a:xfrm>
        </p:spPr>
        <p:txBody>
          <a:bodyPr/>
          <a:lstStyle/>
          <a:p>
            <a:r>
              <a:rPr lang="en-US" dirty="0"/>
              <a:t>flowchart</a:t>
            </a:r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30E368D-03AC-4236-9C67-D15BAED03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6744" y="302149"/>
            <a:ext cx="4484536" cy="6361043"/>
          </a:xfrm>
        </p:spPr>
      </p:pic>
    </p:spTree>
    <p:extLst>
      <p:ext uri="{BB962C8B-B14F-4D97-AF65-F5344CB8AC3E}">
        <p14:creationId xmlns:p14="http://schemas.microsoft.com/office/powerpoint/2010/main" val="3767862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F05CE-45CF-40D4-8BEA-B2C5D981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27222"/>
            <a:ext cx="10131425" cy="755373"/>
          </a:xfrm>
        </p:spPr>
        <p:txBody>
          <a:bodyPr/>
          <a:lstStyle/>
          <a:p>
            <a:r>
              <a:rPr lang="en-IN" dirty="0"/>
              <a:t>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D83AD-3DE0-4BD4-B4A4-2E0A3C9C6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33384"/>
            <a:ext cx="10131425" cy="4105524"/>
          </a:xfrm>
        </p:spPr>
        <p:txBody>
          <a:bodyPr>
            <a:normAutofit fontScale="70000" lnSpcReduction="20000"/>
          </a:bodyPr>
          <a:lstStyle/>
          <a:p>
            <a:r>
              <a:rPr lang="en-US" b="0" i="0" dirty="0">
                <a:solidFill>
                  <a:srgbClr val="191B1D"/>
                </a:solidFill>
                <a:effectLst/>
                <a:latin typeface="Helvetica Neue"/>
              </a:rPr>
              <a:t>1.Create a empty table where First column represents the String 1 and First Row represents the String 2 with additional Value( empty value) in both.</a:t>
            </a:r>
          </a:p>
          <a:p>
            <a:endParaRPr lang="en-US" dirty="0">
              <a:solidFill>
                <a:srgbClr val="191B1D"/>
              </a:solidFill>
              <a:latin typeface="Helvetica Neue"/>
            </a:endParaRPr>
          </a:p>
          <a:p>
            <a:endParaRPr lang="en-US" b="0" i="0" dirty="0">
              <a:solidFill>
                <a:srgbClr val="191B1D"/>
              </a:solidFill>
              <a:effectLst/>
              <a:latin typeface="Helvetica Neue"/>
            </a:endParaRPr>
          </a:p>
          <a:p>
            <a:endParaRPr lang="en-US" dirty="0">
              <a:solidFill>
                <a:srgbClr val="191B1D"/>
              </a:solidFill>
              <a:latin typeface="Helvetica Neue"/>
            </a:endParaRPr>
          </a:p>
          <a:p>
            <a:endParaRPr lang="en-US" b="0" i="0" dirty="0">
              <a:solidFill>
                <a:srgbClr val="191B1D"/>
              </a:solidFill>
              <a:effectLst/>
              <a:latin typeface="Helvetica Neue"/>
            </a:endParaRPr>
          </a:p>
          <a:p>
            <a:endParaRPr lang="en-US" dirty="0">
              <a:solidFill>
                <a:srgbClr val="191B1D"/>
              </a:solidFill>
              <a:latin typeface="Helvetica Neue"/>
            </a:endParaRPr>
          </a:p>
          <a:p>
            <a:pPr algn="l" fontAlgn="base"/>
            <a:endParaRPr lang="en-US" b="0" i="0" dirty="0">
              <a:solidFill>
                <a:srgbClr val="191B1D"/>
              </a:solidFill>
              <a:effectLst/>
              <a:latin typeface="Helvetica Neue"/>
            </a:endParaRPr>
          </a:p>
          <a:p>
            <a:pPr algn="l" fontAlgn="base"/>
            <a:r>
              <a:rPr lang="en-US" b="0" i="0" dirty="0">
                <a:solidFill>
                  <a:srgbClr val="191B1D"/>
                </a:solidFill>
                <a:effectLst/>
                <a:latin typeface="Helvetica Neue"/>
              </a:rPr>
              <a:t>2.Let us start filling the table </a:t>
            </a:r>
            <a:r>
              <a:rPr lang="en-US" b="0" i="0" dirty="0" err="1">
                <a:solidFill>
                  <a:srgbClr val="191B1D"/>
                </a:solidFill>
                <a:effectLst/>
                <a:latin typeface="Helvetica Neue"/>
              </a:rPr>
              <a:t>untill</a:t>
            </a:r>
            <a:r>
              <a:rPr lang="en-US" b="0" i="0" dirty="0">
                <a:solidFill>
                  <a:srgbClr val="191B1D"/>
                </a:solidFill>
                <a:effectLst/>
                <a:latin typeface="Helvetica Neue"/>
              </a:rPr>
              <a:t> one of the string is empty. We will compare “Big” to Φ and then “Bang” to Φ.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91B1D"/>
                </a:solidFill>
                <a:effectLst/>
                <a:latin typeface="Helvetica Neue"/>
              </a:rPr>
              <a:t>To convert Φ to Φ, we need no operation so value is 0.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91B1D"/>
                </a:solidFill>
                <a:effectLst/>
                <a:latin typeface="Helvetica Neue"/>
              </a:rPr>
              <a:t>To convert B to Φ, we need 1 operation of modify, so value is 1.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91B1D"/>
                </a:solidFill>
                <a:effectLst/>
                <a:latin typeface="Helvetica Neue"/>
              </a:rPr>
              <a:t>To convert </a:t>
            </a:r>
            <a:r>
              <a:rPr lang="en-US" b="0" i="0" dirty="0" err="1">
                <a:solidFill>
                  <a:srgbClr val="191B1D"/>
                </a:solidFill>
                <a:effectLst/>
                <a:latin typeface="Helvetica Neue"/>
              </a:rPr>
              <a:t>i</a:t>
            </a:r>
            <a:r>
              <a:rPr lang="en-US" b="0" i="0" dirty="0">
                <a:solidFill>
                  <a:srgbClr val="191B1D"/>
                </a:solidFill>
                <a:effectLst/>
                <a:latin typeface="Helvetica Neue"/>
              </a:rPr>
              <a:t> to Φ, we need 2 operation of modify and insert, so value is 2.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91B1D"/>
                </a:solidFill>
                <a:effectLst/>
                <a:latin typeface="Helvetica Neue"/>
              </a:rPr>
              <a:t>for g to Φ, value is 3.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91B1D"/>
                </a:solidFill>
                <a:effectLst/>
                <a:latin typeface="Helvetica Neue"/>
              </a:rPr>
              <a:t>Similarly for Bang, values will be 0, 1, 2, 3, 4.</a:t>
            </a:r>
          </a:p>
          <a:p>
            <a:endParaRPr lang="en-US" b="0" i="0" dirty="0">
              <a:solidFill>
                <a:srgbClr val="191B1D"/>
              </a:solidFill>
              <a:effectLst/>
              <a:latin typeface="Helvetica Neue"/>
            </a:endParaRPr>
          </a:p>
          <a:p>
            <a:endParaRPr lang="en-US" dirty="0">
              <a:solidFill>
                <a:srgbClr val="191B1D"/>
              </a:solidFill>
              <a:latin typeface="Helvetica Neue"/>
            </a:endParaRPr>
          </a:p>
          <a:p>
            <a:endParaRPr lang="en-US" b="0" i="0" dirty="0">
              <a:solidFill>
                <a:srgbClr val="191B1D"/>
              </a:solidFill>
              <a:effectLst/>
              <a:latin typeface="Helvetica Neue"/>
            </a:endParaRP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9DE358-B776-4D12-9876-3411942A2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491" y="1733384"/>
            <a:ext cx="6893781" cy="153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1273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105</TotalTime>
  <Words>1120</Words>
  <Application>Microsoft Office PowerPoint</Application>
  <PresentationFormat>Widescreen</PresentationFormat>
  <Paragraphs>132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Arial Black</vt:lpstr>
      <vt:lpstr>Calibri</vt:lpstr>
      <vt:lpstr>Calibri Light</vt:lpstr>
      <vt:lpstr>ff6</vt:lpstr>
      <vt:lpstr>Helvetica Neue</vt:lpstr>
      <vt:lpstr>Roboto</vt:lpstr>
      <vt:lpstr>Segoe UI</vt:lpstr>
      <vt:lpstr>Wingdings</vt:lpstr>
      <vt:lpstr>Celestial</vt:lpstr>
      <vt:lpstr>STRING EDITING USING DYNAMIC PROGRAMMING</vt:lpstr>
      <vt:lpstr>TEAM MEMBERS</vt:lpstr>
      <vt:lpstr>abstract</vt:lpstr>
      <vt:lpstr>PROBLEM STATEMENT</vt:lpstr>
      <vt:lpstr>Edit Distance | Dynamic Programming  </vt:lpstr>
      <vt:lpstr>Example of the edit distance</vt:lpstr>
      <vt:lpstr>background</vt:lpstr>
      <vt:lpstr>flowchart</vt:lpstr>
      <vt:lpstr>procedure</vt:lpstr>
      <vt:lpstr>PowerPoint Presentation</vt:lpstr>
      <vt:lpstr>algorithm for edit distance</vt:lpstr>
      <vt:lpstr>implementation</vt:lpstr>
      <vt:lpstr>PowerPoint Presentation</vt:lpstr>
      <vt:lpstr>hardware and software used</vt:lpstr>
      <vt:lpstr>Output of the code</vt:lpstr>
      <vt:lpstr>Github setup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EDITING USING DYNAMIC PROGRAMMING</dc:title>
  <dc:creator>vamshi krishna</dc:creator>
  <cp:lastModifiedBy>vamshi krishna</cp:lastModifiedBy>
  <cp:revision>14</cp:revision>
  <dcterms:created xsi:type="dcterms:W3CDTF">2022-02-24T15:52:15Z</dcterms:created>
  <dcterms:modified xsi:type="dcterms:W3CDTF">2022-04-08T03:34:29Z</dcterms:modified>
</cp:coreProperties>
</file>