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6D325-E8B1-4142-9F0C-B5DA1E8B4767}" v="848" dt="2020-08-24T17:17:11.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viewProps" Target="viewProp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presProps" Target="presProps.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tableStyles" Target="tableStyle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heme" Target="theme/theme1.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microsoft.com/office/2015/10/relationships/revisionInfo" Target="revisionInfo.xml" Id="rId22"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354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618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4693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467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389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966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2888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3105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367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5495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50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2037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504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81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533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63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751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9095899"/>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a:extLst>
              <a:ext uri="{FF2B5EF4-FFF2-40B4-BE49-F238E27FC236}">
                <a16:creationId xmlns:a16="http://schemas.microsoft.com/office/drawing/2014/main" id="{743E2F41-1F17-49A1-B1AF-C05D675A5422}"/>
              </a:ext>
            </a:extLst>
          </p:cNvPr>
          <p:cNvPicPr>
            <a:picLocks noChangeAspect="1"/>
          </p:cNvPicPr>
          <p:nvPr/>
        </p:nvPicPr>
        <p:blipFill rotWithShape="1">
          <a:blip r:embed="rId2"/>
          <a:srcRect t="15600" r="3" b="3"/>
          <a:stretch/>
        </p:blipFill>
        <p:spPr>
          <a:xfrm>
            <a:off x="20" y="10"/>
            <a:ext cx="12191435" cy="6857989"/>
          </a:xfrm>
          <a:prstGeom prst="rect">
            <a:avLst/>
          </a:prstGeom>
        </p:spPr>
      </p:pic>
      <p:sp>
        <p:nvSpPr>
          <p:cNvPr id="2" name="Title 1"/>
          <p:cNvSpPr>
            <a:spLocks noGrp="1"/>
          </p:cNvSpPr>
          <p:nvPr>
            <p:ph type="ctrTitle"/>
          </p:nvPr>
        </p:nvSpPr>
        <p:spPr>
          <a:xfrm>
            <a:off x="762000" y="1523999"/>
            <a:ext cx="6096000" cy="1985963"/>
          </a:xfrm>
        </p:spPr>
        <p:txBody>
          <a:bodyPr>
            <a:normAutofit/>
          </a:bodyPr>
          <a:lstStyle/>
          <a:p>
            <a:pPr algn="l"/>
            <a:br>
              <a:rPr lang="en-US" sz="2600" b="1" dirty="0"/>
            </a:br>
            <a:br>
              <a:rPr lang="en-US" sz="2600" b="1" dirty="0"/>
            </a:br>
            <a:r>
              <a:rPr lang="en-US" sz="2600" b="1" dirty="0">
                <a:solidFill>
                  <a:srgbClr val="FFFFFF"/>
                </a:solidFill>
                <a:latin typeface="Times New Roman"/>
                <a:cs typeface="Times New Roman"/>
              </a:rPr>
              <a:t>A Recommender System for Groceries Contractor</a:t>
            </a:r>
            <a:endParaRPr lang="en-US" sz="2600">
              <a:solidFill>
                <a:srgbClr val="FFFFFF"/>
              </a:solidFill>
              <a:latin typeface="Times New Roman"/>
              <a:cs typeface="Times New Roman"/>
            </a:endParaRPr>
          </a:p>
          <a:p>
            <a:pPr algn="l"/>
            <a:r>
              <a:rPr lang="en-US" sz="2600" b="1" dirty="0">
                <a:solidFill>
                  <a:srgbClr val="FFFFFF"/>
                </a:solidFill>
                <a:latin typeface="Times New Roman"/>
                <a:cs typeface="Calibri Light"/>
              </a:rPr>
              <a:t>Applied Data Science Capstone</a:t>
            </a:r>
          </a:p>
        </p:txBody>
      </p:sp>
      <p:sp>
        <p:nvSpPr>
          <p:cNvPr id="3" name="Subtitle 2"/>
          <p:cNvSpPr>
            <a:spLocks noGrp="1"/>
          </p:cNvSpPr>
          <p:nvPr>
            <p:ph type="subTitle" idx="1"/>
          </p:nvPr>
        </p:nvSpPr>
        <p:spPr>
          <a:xfrm>
            <a:off x="762000" y="3809999"/>
            <a:ext cx="6096000" cy="1985963"/>
          </a:xfrm>
        </p:spPr>
        <p:txBody>
          <a:bodyPr vert="horz" lIns="91440" tIns="45720" rIns="91440" bIns="45720" rtlCol="0" anchor="t">
            <a:normAutofit/>
          </a:bodyPr>
          <a:lstStyle/>
          <a:p>
            <a:pPr algn="l"/>
            <a:endParaRPr lang="en-US">
              <a:solidFill>
                <a:srgbClr val="FFFFFF"/>
              </a:solidFill>
              <a:cs typeface="Calibri"/>
            </a:endParaRPr>
          </a:p>
          <a:p>
            <a:pPr algn="l"/>
            <a:endParaRPr lang="en-US">
              <a:solidFill>
                <a:srgbClr val="FFFFFF"/>
              </a:solidFill>
              <a:cs typeface="Calibri"/>
            </a:endParaRPr>
          </a:p>
          <a:p>
            <a:pPr algn="l"/>
            <a:r>
              <a:rPr lang="en-US" sz="2800" dirty="0">
                <a:solidFill>
                  <a:srgbClr val="FFFFFF"/>
                </a:solidFill>
                <a:cs typeface="Calibri"/>
              </a:rPr>
              <a:t>Pannala Subramanyam Sainath Sharma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C90F-E85D-4C9B-9EBF-3FA62DF71A38}"/>
              </a:ext>
            </a:extLst>
          </p:cNvPr>
          <p:cNvSpPr>
            <a:spLocks noGrp="1"/>
          </p:cNvSpPr>
          <p:nvPr>
            <p:ph type="title"/>
          </p:nvPr>
        </p:nvSpPr>
        <p:spPr>
          <a:xfrm>
            <a:off x="1295402" y="982132"/>
            <a:ext cx="9601196" cy="732368"/>
          </a:xfrm>
        </p:spPr>
        <p:txBody>
          <a:bodyPr>
            <a:normAutofit/>
          </a:bodyPr>
          <a:lstStyle/>
          <a:p>
            <a:r>
              <a:rPr lang="en-US" sz="2000" b="1" dirty="0"/>
              <a:t>Now, the dataset is fully ready to be used for machine learning (and statistical analysis) purposes.</a:t>
            </a:r>
            <a:endParaRPr lang="en-US" sz="2000" dirty="0"/>
          </a:p>
          <a:p>
            <a:endParaRPr lang="en-US" dirty="0"/>
          </a:p>
        </p:txBody>
      </p:sp>
      <p:pic>
        <p:nvPicPr>
          <p:cNvPr id="4" name="Picture 4" descr="A screenshot of a cell phone&#10;&#10;Description automatically generated">
            <a:extLst>
              <a:ext uri="{FF2B5EF4-FFF2-40B4-BE49-F238E27FC236}">
                <a16:creationId xmlns:a16="http://schemas.microsoft.com/office/drawing/2014/main" id="{330A3F0A-CF8A-4640-982F-A06470727CE1}"/>
              </a:ext>
            </a:extLst>
          </p:cNvPr>
          <p:cNvPicPr>
            <a:picLocks noGrp="1" noChangeAspect="1"/>
          </p:cNvPicPr>
          <p:nvPr>
            <p:ph idx="1"/>
          </p:nvPr>
        </p:nvPicPr>
        <p:blipFill>
          <a:blip r:embed="rId2"/>
          <a:stretch>
            <a:fillRect/>
          </a:stretch>
        </p:blipFill>
        <p:spPr>
          <a:xfrm>
            <a:off x="1059491" y="1354402"/>
            <a:ext cx="10203984" cy="4652434"/>
          </a:xfrm>
        </p:spPr>
      </p:pic>
    </p:spTree>
    <p:extLst>
      <p:ext uri="{BB962C8B-B14F-4D97-AF65-F5344CB8AC3E}">
        <p14:creationId xmlns:p14="http://schemas.microsoft.com/office/powerpoint/2010/main" val="50773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43C3-F068-4995-98B1-FD19B7FCA20C}"/>
              </a:ext>
            </a:extLst>
          </p:cNvPr>
          <p:cNvSpPr>
            <a:spLocks noGrp="1"/>
          </p:cNvSpPr>
          <p:nvPr>
            <p:ph type="title"/>
          </p:nvPr>
        </p:nvSpPr>
        <p:spPr/>
        <p:txBody>
          <a:bodyPr>
            <a:normAutofit fontScale="90000"/>
          </a:bodyPr>
          <a:lstStyle/>
          <a:p>
            <a:r>
              <a:rPr lang="en-US" sz="3200" b="1" dirty="0"/>
              <a:t>MAIN ARTICLE</a:t>
            </a:r>
            <a:br>
              <a:rPr lang="en-US" b="1" dirty="0"/>
            </a:br>
            <a:r>
              <a:rPr lang="en-US" sz="2800" b="1" dirty="0"/>
              <a:t>Part 4: Applying one of Machine Learning Techniques (K-Means Clustering)</a:t>
            </a:r>
            <a:endParaRPr lang="en-US" sz="2800" dirty="0">
              <a:ea typeface="+mj-lt"/>
              <a:cs typeface="+mj-lt"/>
            </a:endParaRPr>
          </a:p>
          <a:p>
            <a:endParaRPr lang="en-US" b="1" dirty="0"/>
          </a:p>
        </p:txBody>
      </p:sp>
      <p:pic>
        <p:nvPicPr>
          <p:cNvPr id="4" name="Picture 4" descr="A screenshot of a cell phone&#10;&#10;Description automatically generated">
            <a:extLst>
              <a:ext uri="{FF2B5EF4-FFF2-40B4-BE49-F238E27FC236}">
                <a16:creationId xmlns:a16="http://schemas.microsoft.com/office/drawing/2014/main" id="{B0FCBD6F-C890-4A6F-8F0A-415E75722BE0}"/>
              </a:ext>
            </a:extLst>
          </p:cNvPr>
          <p:cNvPicPr>
            <a:picLocks noGrp="1" noChangeAspect="1"/>
          </p:cNvPicPr>
          <p:nvPr>
            <p:ph idx="1"/>
          </p:nvPr>
        </p:nvPicPr>
        <p:blipFill>
          <a:blip r:embed="rId2"/>
          <a:stretch>
            <a:fillRect/>
          </a:stretch>
        </p:blipFill>
        <p:spPr>
          <a:xfrm>
            <a:off x="1121007" y="2128308"/>
            <a:ext cx="9640422" cy="3878528"/>
          </a:xfrm>
        </p:spPr>
      </p:pic>
    </p:spTree>
    <p:extLst>
      <p:ext uri="{BB962C8B-B14F-4D97-AF65-F5344CB8AC3E}">
        <p14:creationId xmlns:p14="http://schemas.microsoft.com/office/powerpoint/2010/main" val="337407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8753-8BC5-485C-98E5-1BB4E30A33E8}"/>
              </a:ext>
            </a:extLst>
          </p:cNvPr>
          <p:cNvSpPr>
            <a:spLocks noGrp="1"/>
          </p:cNvSpPr>
          <p:nvPr>
            <p:ph type="title"/>
          </p:nvPr>
        </p:nvSpPr>
        <p:spPr>
          <a:xfrm>
            <a:off x="1295402" y="982132"/>
            <a:ext cx="9601196" cy="982399"/>
          </a:xfrm>
        </p:spPr>
        <p:txBody>
          <a:bodyPr>
            <a:normAutofit fontScale="90000"/>
          </a:bodyPr>
          <a:lstStyle/>
          <a:p>
            <a:br>
              <a:rPr lang="en-US" b="1" dirty="0"/>
            </a:br>
            <a:r>
              <a:rPr lang="en-US" b="1" dirty="0"/>
              <a:t>Decision Making and Reporting Results</a:t>
            </a:r>
            <a:endParaRPr lang="en-US" dirty="0"/>
          </a:p>
          <a:p>
            <a:endParaRPr lang="en-US" dirty="0"/>
          </a:p>
        </p:txBody>
      </p:sp>
      <p:sp>
        <p:nvSpPr>
          <p:cNvPr id="3" name="Content Placeholder 2">
            <a:extLst>
              <a:ext uri="{FF2B5EF4-FFF2-40B4-BE49-F238E27FC236}">
                <a16:creationId xmlns:a16="http://schemas.microsoft.com/office/drawing/2014/main" id="{3757B1F0-47A9-4E0E-BDA9-B1130AC719A3}"/>
              </a:ext>
            </a:extLst>
          </p:cNvPr>
          <p:cNvSpPr>
            <a:spLocks noGrp="1"/>
          </p:cNvSpPr>
          <p:nvPr>
            <p:ph idx="1"/>
          </p:nvPr>
        </p:nvSpPr>
        <p:spPr/>
        <p:txBody>
          <a:bodyPr/>
          <a:lstStyle/>
          <a:p>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 Other Venues.} This algorithm although is pretty straight forward yet is strongly powerful.</a:t>
            </a:r>
            <a:endParaRPr lang="en-US" dirty="0"/>
          </a:p>
          <a:p>
            <a:endParaRPr lang="en-US" dirty="0"/>
          </a:p>
        </p:txBody>
      </p:sp>
    </p:spTree>
    <p:extLst>
      <p:ext uri="{BB962C8B-B14F-4D97-AF65-F5344CB8AC3E}">
        <p14:creationId xmlns:p14="http://schemas.microsoft.com/office/powerpoint/2010/main" val="17612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09E5-8628-44FC-A7A3-8DD5829296AA}"/>
              </a:ext>
            </a:extLst>
          </p:cNvPr>
          <p:cNvSpPr>
            <a:spLocks noGrp="1"/>
          </p:cNvSpPr>
          <p:nvPr>
            <p:ph type="title"/>
          </p:nvPr>
        </p:nvSpPr>
        <p:spPr/>
        <p:txBody>
          <a:bodyPr>
            <a:normAutofit fontScale="90000"/>
          </a:bodyPr>
          <a:lstStyle/>
          <a:p>
            <a:br>
              <a:rPr lang="en-US" b="1" dirty="0"/>
            </a:br>
            <a:r>
              <a:rPr lang="en-US" b="1" dirty="0"/>
              <a:t>Decision Making and Reporting Results</a:t>
            </a:r>
            <a:endParaRPr lang="en-US" dirty="0"/>
          </a:p>
          <a:p>
            <a:endParaRPr lang="en-US" dirty="0"/>
          </a:p>
        </p:txBody>
      </p:sp>
      <p:pic>
        <p:nvPicPr>
          <p:cNvPr id="4" name="Picture 4" descr="A picture containing bird, flower&#10;&#10;Description automatically generated">
            <a:extLst>
              <a:ext uri="{FF2B5EF4-FFF2-40B4-BE49-F238E27FC236}">
                <a16:creationId xmlns:a16="http://schemas.microsoft.com/office/drawing/2014/main" id="{FBAEF9E6-3DB0-492B-8802-73C69205EC7E}"/>
              </a:ext>
            </a:extLst>
          </p:cNvPr>
          <p:cNvPicPr>
            <a:picLocks noGrp="1" noChangeAspect="1"/>
          </p:cNvPicPr>
          <p:nvPr>
            <p:ph idx="1"/>
          </p:nvPr>
        </p:nvPicPr>
        <p:blipFill rotWithShape="1">
          <a:blip r:embed="rId2"/>
          <a:srcRect r="2354" b="34921"/>
          <a:stretch/>
        </p:blipFill>
        <p:spPr>
          <a:xfrm>
            <a:off x="1081090" y="2576203"/>
            <a:ext cx="9744248" cy="3135363"/>
          </a:xfrm>
        </p:spPr>
      </p:pic>
    </p:spTree>
    <p:extLst>
      <p:ext uri="{BB962C8B-B14F-4D97-AF65-F5344CB8AC3E}">
        <p14:creationId xmlns:p14="http://schemas.microsoft.com/office/powerpoint/2010/main" val="375237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C105-26F6-4795-BDA7-EACA44B30645}"/>
              </a:ext>
            </a:extLst>
          </p:cNvPr>
          <p:cNvSpPr>
            <a:spLocks noGrp="1"/>
          </p:cNvSpPr>
          <p:nvPr>
            <p:ph type="title"/>
          </p:nvPr>
        </p:nvSpPr>
        <p:spPr/>
        <p:txBody>
          <a:bodyPr>
            <a:normAutofit fontScale="90000"/>
          </a:bodyPr>
          <a:lstStyle/>
          <a:p>
            <a:r>
              <a:rPr lang="en-US" b="1" dirty="0">
                <a:ea typeface="+mj-lt"/>
                <a:cs typeface="+mj-lt"/>
              </a:rPr>
              <a:t>Decision Making and Reporting Results</a:t>
            </a:r>
            <a:endParaRPr lang="en-US" dirty="0"/>
          </a:p>
        </p:txBody>
      </p:sp>
      <p:pic>
        <p:nvPicPr>
          <p:cNvPr id="4" name="Picture 4" descr="A screenshot of a cell phone&#10;&#10;Description automatically generated">
            <a:extLst>
              <a:ext uri="{FF2B5EF4-FFF2-40B4-BE49-F238E27FC236}">
                <a16:creationId xmlns:a16="http://schemas.microsoft.com/office/drawing/2014/main" id="{1C0FF498-5ABD-48BE-B0CD-EEC92BC8E844}"/>
              </a:ext>
            </a:extLst>
          </p:cNvPr>
          <p:cNvPicPr>
            <a:picLocks noGrp="1" noChangeAspect="1"/>
          </p:cNvPicPr>
          <p:nvPr>
            <p:ph idx="1"/>
          </p:nvPr>
        </p:nvPicPr>
        <p:blipFill>
          <a:blip r:embed="rId2"/>
          <a:stretch>
            <a:fillRect/>
          </a:stretch>
        </p:blipFill>
        <p:spPr>
          <a:xfrm>
            <a:off x="1301014" y="2556932"/>
            <a:ext cx="9316127" cy="3414185"/>
          </a:xfrm>
        </p:spPr>
      </p:pic>
    </p:spTree>
    <p:extLst>
      <p:ext uri="{BB962C8B-B14F-4D97-AF65-F5344CB8AC3E}">
        <p14:creationId xmlns:p14="http://schemas.microsoft.com/office/powerpoint/2010/main" val="35456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grpSp>
        <p:nvGrpSpPr>
          <p:cNvPr id="25" name="Group 27">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9" name="Picture 28">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9">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2" name="Picture 31">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3" name="Straight Connector 33">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5" name="Rectangle 35">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7">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9">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42" name="Group 41">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3"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5"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37FD4302-6DC4-468C-8C2C-3495BCD23284}"/>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chemeClr val="bg1"/>
                </a:solidFill>
              </a:rPr>
              <a:t>THANK YOU!</a:t>
            </a:r>
          </a:p>
        </p:txBody>
      </p:sp>
      <p:cxnSp>
        <p:nvCxnSpPr>
          <p:cNvPr id="48" name="Straight Connector 47">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57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A8AD-C13A-4968-B33E-5B8748A06B67}"/>
              </a:ext>
            </a:extLst>
          </p:cNvPr>
          <p:cNvSpPr>
            <a:spLocks noGrp="1"/>
          </p:cNvSpPr>
          <p:nvPr>
            <p:ph type="title"/>
          </p:nvPr>
        </p:nvSpPr>
        <p:spPr>
          <a:xfrm>
            <a:off x="761999" y="1083469"/>
            <a:ext cx="10667999" cy="1263649"/>
          </a:xfrm>
        </p:spPr>
        <p:txBody>
          <a:bodyPr>
            <a:normAutofit/>
          </a:bodyPr>
          <a:lstStyle/>
          <a:p>
            <a:pPr algn="ctr"/>
            <a:r>
              <a:rPr lang="en-US">
                <a:latin typeface="Times New Roman"/>
                <a:cs typeface="Times New Roman"/>
              </a:rPr>
              <a:t>Synopsis</a:t>
            </a:r>
            <a:endParaRPr lang="en-US"/>
          </a:p>
        </p:txBody>
      </p:sp>
      <p:sp>
        <p:nvSpPr>
          <p:cNvPr id="3" name="Content Placeholder 2">
            <a:extLst>
              <a:ext uri="{FF2B5EF4-FFF2-40B4-BE49-F238E27FC236}">
                <a16:creationId xmlns:a16="http://schemas.microsoft.com/office/drawing/2014/main" id="{58220D04-93B2-4648-AC18-A8F8B9FB53F9}"/>
              </a:ext>
            </a:extLst>
          </p:cNvPr>
          <p:cNvSpPr>
            <a:spLocks noGrp="1"/>
          </p:cNvSpPr>
          <p:nvPr>
            <p:ph idx="1"/>
          </p:nvPr>
        </p:nvSpPr>
        <p:spPr/>
        <p:txBody>
          <a:bodyPr vert="horz" lIns="91440" tIns="45720" rIns="91440" bIns="45720" rtlCol="0" anchor="t">
            <a:normAutofit/>
          </a:bodyPr>
          <a:lstStyle/>
          <a:p>
            <a:pPr marL="0" indent="0" algn="ctr">
              <a:buNone/>
            </a:pPr>
            <a:r>
              <a:rPr lang="en-US" sz="2400" b="1" dirty="0"/>
              <a:t>Part 1: Problem Description</a:t>
            </a:r>
            <a:endParaRPr lang="en-US" dirty="0"/>
          </a:p>
          <a:p>
            <a:pPr marL="0" indent="0" algn="ctr">
              <a:buNone/>
            </a:pPr>
            <a:r>
              <a:rPr lang="en-US" sz="2400" b="1" dirty="0"/>
              <a:t>       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endParaRPr lang="en-US" sz="2400" dirty="0"/>
          </a:p>
          <a:p>
            <a:pPr algn="ctr"/>
            <a:endParaRPr lang="en-US" sz="2400" b="1"/>
          </a:p>
        </p:txBody>
      </p:sp>
    </p:spTree>
    <p:extLst>
      <p:ext uri="{BB962C8B-B14F-4D97-AF65-F5344CB8AC3E}">
        <p14:creationId xmlns:p14="http://schemas.microsoft.com/office/powerpoint/2010/main" val="251077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CC9E-85AF-4BDC-8DBB-B0C1F08CFA33}"/>
              </a:ext>
            </a:extLst>
          </p:cNvPr>
          <p:cNvSpPr>
            <a:spLocks noGrp="1"/>
          </p:cNvSpPr>
          <p:nvPr>
            <p:ph type="title"/>
          </p:nvPr>
        </p:nvSpPr>
        <p:spPr/>
        <p:txBody>
          <a:bodyPr/>
          <a:lstStyle/>
          <a:p>
            <a:r>
              <a:rPr lang="en-US" dirty="0"/>
              <a:t>Synopsis</a:t>
            </a:r>
          </a:p>
        </p:txBody>
      </p:sp>
      <p:sp>
        <p:nvSpPr>
          <p:cNvPr id="3" name="Content Placeholder 2">
            <a:extLst>
              <a:ext uri="{FF2B5EF4-FFF2-40B4-BE49-F238E27FC236}">
                <a16:creationId xmlns:a16="http://schemas.microsoft.com/office/drawing/2014/main" id="{7D7597D0-A90C-42D8-9551-8C118694CAF0}"/>
              </a:ext>
            </a:extLst>
          </p:cNvPr>
          <p:cNvSpPr>
            <a:spLocks noGrp="1"/>
          </p:cNvSpPr>
          <p:nvPr>
            <p:ph idx="1"/>
          </p:nvPr>
        </p:nvSpPr>
        <p:spPr>
          <a:xfrm>
            <a:off x="1295401" y="2556932"/>
            <a:ext cx="9601196" cy="2890312"/>
          </a:xfrm>
        </p:spPr>
        <p:txBody>
          <a:bodyPr/>
          <a:lstStyle/>
          <a:p>
            <a:r>
              <a:rPr lang="en-US" b="1" dirty="0"/>
              <a:t>We will need geo-locational information about that specific borough and the neighborhoods in that borough. We specifically and technically mean the latitude and longitude numbers of that borough. We assume that it is "Scarborough" in Toronto. This is easily provided for us by the contractor, because the contractor has already made up his mind about the borough.</a:t>
            </a:r>
            <a:endParaRPr lang="en-US" dirty="0"/>
          </a:p>
          <a:p>
            <a:pPr marL="0" indent="0">
              <a:buNone/>
            </a:pPr>
            <a:endParaRPr lang="en-US" dirty="0"/>
          </a:p>
        </p:txBody>
      </p:sp>
    </p:spTree>
    <p:extLst>
      <p:ext uri="{BB962C8B-B14F-4D97-AF65-F5344CB8AC3E}">
        <p14:creationId xmlns:p14="http://schemas.microsoft.com/office/powerpoint/2010/main" val="28325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487A-ADA7-462F-9129-166546447FBE}"/>
              </a:ext>
            </a:extLst>
          </p:cNvPr>
          <p:cNvSpPr>
            <a:spLocks noGrp="1"/>
          </p:cNvSpPr>
          <p:nvPr>
            <p:ph type="title"/>
          </p:nvPr>
        </p:nvSpPr>
        <p:spPr>
          <a:xfrm>
            <a:off x="1295402" y="982132"/>
            <a:ext cx="9601196" cy="732368"/>
          </a:xfrm>
        </p:spPr>
        <p:txBody>
          <a:bodyPr>
            <a:normAutofit fontScale="90000"/>
          </a:bodyPr>
          <a:lstStyle/>
          <a:p>
            <a:br>
              <a:rPr lang="en-US" dirty="0">
                <a:latin typeface="Times New Roman"/>
                <a:cs typeface="Times New Roman"/>
              </a:rPr>
            </a:br>
            <a:r>
              <a:rPr lang="en-US" dirty="0">
                <a:latin typeface="Times New Roman"/>
                <a:cs typeface="Times New Roman"/>
              </a:rPr>
              <a:t>Synopsis</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57AE1836-CE77-431A-A4E5-9C627D70B570}"/>
              </a:ext>
            </a:extLst>
          </p:cNvPr>
          <p:cNvSpPr>
            <a:spLocks noGrp="1"/>
          </p:cNvSpPr>
          <p:nvPr>
            <p:ph idx="1"/>
          </p:nvPr>
        </p:nvSpPr>
        <p:spPr>
          <a:xfrm>
            <a:off x="1295401" y="1913994"/>
            <a:ext cx="9601196" cy="3771373"/>
          </a:xfrm>
        </p:spPr>
        <p:txBody>
          <a:bodyPr>
            <a:normAutofit/>
          </a:bodyPr>
          <a:lstStyle/>
          <a:p>
            <a:r>
              <a:rPr lang="en-US" sz="3200" b="1" dirty="0"/>
              <a:t>Part 2 – Data We Need</a:t>
            </a:r>
          </a:p>
          <a:p>
            <a:r>
              <a:rPr lang="en-US" b="1" dirty="0"/>
              <a:t>We will need data about different venues in different neighborhoods of that specific borough. In order to gain that information we will use "Foursquare" locational information .A typical request from Foursquare will provide us the following information:</a:t>
            </a:r>
            <a:endParaRPr lang="en-US" sz="3200" b="1" dirty="0"/>
          </a:p>
          <a:p>
            <a:endParaRPr lang="en-US" sz="3200" b="1" dirty="0"/>
          </a:p>
        </p:txBody>
      </p:sp>
      <p:pic>
        <p:nvPicPr>
          <p:cNvPr id="4" name="Picture 4" descr="A screenshot of a cell phone&#10;&#10;Description automatically generated">
            <a:extLst>
              <a:ext uri="{FF2B5EF4-FFF2-40B4-BE49-F238E27FC236}">
                <a16:creationId xmlns:a16="http://schemas.microsoft.com/office/drawing/2014/main" id="{8D4D6A00-1F91-49D4-9F37-3070EB635B45}"/>
              </a:ext>
            </a:extLst>
          </p:cNvPr>
          <p:cNvPicPr>
            <a:picLocks noChangeAspect="1"/>
          </p:cNvPicPr>
          <p:nvPr/>
        </p:nvPicPr>
        <p:blipFill>
          <a:blip r:embed="rId2"/>
          <a:stretch>
            <a:fillRect/>
          </a:stretch>
        </p:blipFill>
        <p:spPr>
          <a:xfrm>
            <a:off x="1212058" y="4059957"/>
            <a:ext cx="9815509" cy="2202805"/>
          </a:xfrm>
          <a:prstGeom prst="rect">
            <a:avLst/>
          </a:prstGeom>
        </p:spPr>
      </p:pic>
    </p:spTree>
    <p:extLst>
      <p:ext uri="{BB962C8B-B14F-4D97-AF65-F5344CB8AC3E}">
        <p14:creationId xmlns:p14="http://schemas.microsoft.com/office/powerpoint/2010/main" val="298918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1262C-D089-494E-AC06-0DBAD0075233}"/>
              </a:ext>
            </a:extLst>
          </p:cNvPr>
          <p:cNvSpPr>
            <a:spLocks noGrp="1"/>
          </p:cNvSpPr>
          <p:nvPr>
            <p:ph type="title"/>
          </p:nvPr>
        </p:nvSpPr>
        <p:spPr>
          <a:xfrm>
            <a:off x="1295402" y="624945"/>
            <a:ext cx="9601196" cy="1577710"/>
          </a:xfrm>
        </p:spPr>
        <p:txBody>
          <a:bodyPr>
            <a:normAutofit fontScale="90000"/>
          </a:bodyPr>
          <a:lstStyle/>
          <a:p>
            <a:r>
              <a:rPr lang="en-US" b="1" dirty="0"/>
              <a:t>MAIN ARTICLE</a:t>
            </a:r>
            <a:br>
              <a:rPr lang="en-US" b="1" dirty="0"/>
            </a:br>
            <a:r>
              <a:rPr lang="en-US" sz="2800" b="1" dirty="0">
                <a:ea typeface="+mj-lt"/>
                <a:cs typeface="+mj-lt"/>
              </a:rPr>
              <a:t>Part 1: Identifying Postal Codes (and then Neighborhoods) in "Scarborough</a:t>
            </a:r>
            <a:endParaRPr lang="en-US" sz="2800" b="1" dirty="0"/>
          </a:p>
        </p:txBody>
      </p:sp>
      <p:pic>
        <p:nvPicPr>
          <p:cNvPr id="7" name="Picture 7" descr="A screenshot of a cell phone&#10;&#10;Description automatically generated">
            <a:extLst>
              <a:ext uri="{FF2B5EF4-FFF2-40B4-BE49-F238E27FC236}">
                <a16:creationId xmlns:a16="http://schemas.microsoft.com/office/drawing/2014/main" id="{3D080064-56DF-4E0F-B17C-4C298ACF1623}"/>
              </a:ext>
            </a:extLst>
          </p:cNvPr>
          <p:cNvPicPr>
            <a:picLocks noGrp="1" noChangeAspect="1"/>
          </p:cNvPicPr>
          <p:nvPr>
            <p:ph idx="1"/>
          </p:nvPr>
        </p:nvPicPr>
        <p:blipFill>
          <a:blip r:embed="rId2"/>
          <a:stretch>
            <a:fillRect/>
          </a:stretch>
        </p:blipFill>
        <p:spPr>
          <a:xfrm>
            <a:off x="1600199" y="2582862"/>
            <a:ext cx="8991600" cy="3267075"/>
          </a:xfrm>
        </p:spPr>
      </p:pic>
    </p:spTree>
    <p:extLst>
      <p:ext uri="{BB962C8B-B14F-4D97-AF65-F5344CB8AC3E}">
        <p14:creationId xmlns:p14="http://schemas.microsoft.com/office/powerpoint/2010/main" val="55624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FCEE-DB13-4024-8970-08CA76D84EB4}"/>
              </a:ext>
            </a:extLst>
          </p:cNvPr>
          <p:cNvSpPr>
            <a:spLocks noGrp="1"/>
          </p:cNvSpPr>
          <p:nvPr>
            <p:ph type="title"/>
          </p:nvPr>
        </p:nvSpPr>
        <p:spPr>
          <a:xfrm>
            <a:off x="1295402" y="1125007"/>
            <a:ext cx="9601196" cy="1315773"/>
          </a:xfrm>
        </p:spPr>
        <p:txBody>
          <a:bodyPr vert="horz" lIns="91440" tIns="45720" rIns="91440" bIns="45720" rtlCol="0" anchor="ctr">
            <a:noAutofit/>
          </a:bodyPr>
          <a:lstStyle/>
          <a:p>
            <a:r>
              <a:rPr lang="en-US" sz="3200" b="1" dirty="0">
                <a:ea typeface="+mj-lt"/>
                <a:cs typeface="+mj-lt"/>
              </a:rPr>
              <a:t>MAIN ARTICLE</a:t>
            </a:r>
            <a:br>
              <a:rPr lang="en-US" sz="3200" b="1" dirty="0">
                <a:ea typeface="+mj-lt"/>
                <a:cs typeface="+mj-lt"/>
              </a:rPr>
            </a:br>
            <a:r>
              <a:rPr lang="en-US" sz="3200" b="1" dirty="0">
                <a:ea typeface="+mj-lt"/>
                <a:cs typeface="+mj-lt"/>
              </a:rPr>
              <a:t>Part 1: Identifying Postal Codes (and then Neighborhoods) in </a:t>
            </a:r>
            <a:r>
              <a:rPr lang="en-US" sz="3200" b="1" dirty="0"/>
              <a:t>"Scarborough</a:t>
            </a:r>
            <a:endParaRPr lang="en-US" sz="3200" dirty="0">
              <a:ea typeface="+mj-lt"/>
              <a:cs typeface="+mj-lt"/>
            </a:endParaRPr>
          </a:p>
          <a:p>
            <a:endParaRPr lang="en-US" dirty="0"/>
          </a:p>
        </p:txBody>
      </p:sp>
      <p:pic>
        <p:nvPicPr>
          <p:cNvPr id="4" name="Picture 4" descr="A close up of a map&#10;&#10;Description automatically generated">
            <a:extLst>
              <a:ext uri="{FF2B5EF4-FFF2-40B4-BE49-F238E27FC236}">
                <a16:creationId xmlns:a16="http://schemas.microsoft.com/office/drawing/2014/main" id="{F15F02E4-F09A-4ACB-B351-73E1BF2B7C14}"/>
              </a:ext>
            </a:extLst>
          </p:cNvPr>
          <p:cNvPicPr>
            <a:picLocks noGrp="1" noChangeAspect="1"/>
          </p:cNvPicPr>
          <p:nvPr>
            <p:ph idx="1"/>
          </p:nvPr>
        </p:nvPicPr>
        <p:blipFill rotWithShape="1">
          <a:blip r:embed="rId2"/>
          <a:srcRect l="13879" r="3982" b="-330"/>
          <a:stretch/>
        </p:blipFill>
        <p:spPr>
          <a:xfrm>
            <a:off x="1111476" y="2437870"/>
            <a:ext cx="10122450" cy="3723735"/>
          </a:xfrm>
        </p:spPr>
      </p:pic>
    </p:spTree>
    <p:extLst>
      <p:ext uri="{BB962C8B-B14F-4D97-AF65-F5344CB8AC3E}">
        <p14:creationId xmlns:p14="http://schemas.microsoft.com/office/powerpoint/2010/main" val="387321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864A-0470-4265-84CF-023B07F4BFAA}"/>
              </a:ext>
            </a:extLst>
          </p:cNvPr>
          <p:cNvSpPr>
            <a:spLocks noGrp="1"/>
          </p:cNvSpPr>
          <p:nvPr>
            <p:ph type="title"/>
          </p:nvPr>
        </p:nvSpPr>
        <p:spPr>
          <a:xfrm>
            <a:off x="1295402" y="1648881"/>
            <a:ext cx="9601196" cy="291838"/>
          </a:xfrm>
        </p:spPr>
        <p:txBody>
          <a:bodyPr>
            <a:normAutofit fontScale="90000"/>
          </a:bodyPr>
          <a:lstStyle/>
          <a:p>
            <a:r>
              <a:rPr lang="en-US" sz="3200" b="1" dirty="0">
                <a:ea typeface="+mj-lt"/>
                <a:cs typeface="+mj-lt"/>
              </a:rPr>
              <a:t>MAIN ARTICLE</a:t>
            </a:r>
            <a:br>
              <a:rPr lang="en-US" sz="3200" b="1" dirty="0">
                <a:ea typeface="+mj-lt"/>
                <a:cs typeface="+mj-lt"/>
              </a:rPr>
            </a:br>
            <a:r>
              <a:rPr lang="en-US" sz="3200" b="1" dirty="0"/>
              <a:t>Part 2: Connecting to Foursquare and Retrieving Locational Data</a:t>
            </a:r>
            <a:endParaRPr lang="en-US" sz="3200"/>
          </a:p>
          <a:p>
            <a:r>
              <a:rPr lang="en-US" sz="3200" b="1" dirty="0"/>
              <a:t>for Each Venue in Every Neighborhood</a:t>
            </a:r>
            <a:endParaRPr lang="en-US" sz="3200" dirty="0"/>
          </a:p>
          <a:p>
            <a:endParaRPr lang="en-US" b="1" dirty="0">
              <a:ea typeface="+mj-lt"/>
              <a:cs typeface="+mj-lt"/>
            </a:endParaRPr>
          </a:p>
        </p:txBody>
      </p:sp>
      <p:sp>
        <p:nvSpPr>
          <p:cNvPr id="3" name="Content Placeholder 2">
            <a:extLst>
              <a:ext uri="{FF2B5EF4-FFF2-40B4-BE49-F238E27FC236}">
                <a16:creationId xmlns:a16="http://schemas.microsoft.com/office/drawing/2014/main" id="{1330E171-1A61-4523-B966-449C154E6936}"/>
              </a:ext>
            </a:extLst>
          </p:cNvPr>
          <p:cNvSpPr>
            <a:spLocks noGrp="1"/>
          </p:cNvSpPr>
          <p:nvPr>
            <p:ph idx="1"/>
          </p:nvPr>
        </p:nvSpPr>
        <p:spPr>
          <a:xfrm>
            <a:off x="1354932" y="2818869"/>
            <a:ext cx="9601196" cy="3187968"/>
          </a:xfrm>
        </p:spPr>
        <p:txBody>
          <a:bodyPr/>
          <a:lstStyle/>
          <a:p>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endParaRPr lang="en-US" dirty="0"/>
          </a:p>
          <a:p>
            <a:endParaRPr lang="en-US" dirty="0"/>
          </a:p>
        </p:txBody>
      </p:sp>
    </p:spTree>
    <p:extLst>
      <p:ext uri="{BB962C8B-B14F-4D97-AF65-F5344CB8AC3E}">
        <p14:creationId xmlns:p14="http://schemas.microsoft.com/office/powerpoint/2010/main" val="148912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C62C-20BF-407A-8B61-075159DE3EC8}"/>
              </a:ext>
            </a:extLst>
          </p:cNvPr>
          <p:cNvSpPr>
            <a:spLocks noGrp="1"/>
          </p:cNvSpPr>
          <p:nvPr>
            <p:ph type="title"/>
          </p:nvPr>
        </p:nvSpPr>
        <p:spPr/>
        <p:txBody>
          <a:bodyPr>
            <a:normAutofit fontScale="90000"/>
          </a:bodyPr>
          <a:lstStyle/>
          <a:p>
            <a:br>
              <a:rPr lang="en-US" sz="2800" b="1" dirty="0"/>
            </a:br>
            <a:r>
              <a:rPr lang="en-US" sz="3200" b="1" dirty="0"/>
              <a:t>MAIN ARTICLE</a:t>
            </a:r>
            <a:br>
              <a:rPr lang="en-US" sz="3200" b="1" dirty="0"/>
            </a:br>
            <a:r>
              <a:rPr lang="en-US" sz="2800" b="1" dirty="0"/>
              <a:t>Part 3: Processing the Retrieved Data and Creating a Data Frame for All the Venues inside the Scarborough</a:t>
            </a:r>
            <a:endParaRPr lang="en-US" sz="2800"/>
          </a:p>
          <a:p>
            <a:endParaRPr lang="en-US" dirty="0"/>
          </a:p>
        </p:txBody>
      </p:sp>
      <p:sp>
        <p:nvSpPr>
          <p:cNvPr id="3" name="Content Placeholder 2">
            <a:extLst>
              <a:ext uri="{FF2B5EF4-FFF2-40B4-BE49-F238E27FC236}">
                <a16:creationId xmlns:a16="http://schemas.microsoft.com/office/drawing/2014/main" id="{3A322B9B-BB5C-47D2-8643-D6AE57CB4A8A}"/>
              </a:ext>
            </a:extLst>
          </p:cNvPr>
          <p:cNvSpPr>
            <a:spLocks noGrp="1"/>
          </p:cNvSpPr>
          <p:nvPr>
            <p:ph idx="1"/>
          </p:nvPr>
        </p:nvSpPr>
        <p:spPr/>
        <p:txBody>
          <a:bodyPr/>
          <a:lstStyle/>
          <a:p>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endParaRPr lang="en-US" dirty="0"/>
          </a:p>
          <a:p>
            <a:endParaRPr lang="en-US" dirty="0"/>
          </a:p>
        </p:txBody>
      </p:sp>
    </p:spTree>
    <p:extLst>
      <p:ext uri="{BB962C8B-B14F-4D97-AF65-F5344CB8AC3E}">
        <p14:creationId xmlns:p14="http://schemas.microsoft.com/office/powerpoint/2010/main" val="351130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FBE6-BB11-471E-A5DF-AF27157C5BF6}"/>
              </a:ext>
            </a:extLst>
          </p:cNvPr>
          <p:cNvSpPr>
            <a:spLocks noGrp="1"/>
          </p:cNvSpPr>
          <p:nvPr>
            <p:ph type="title"/>
          </p:nvPr>
        </p:nvSpPr>
        <p:spPr>
          <a:xfrm>
            <a:off x="1295402" y="982132"/>
            <a:ext cx="9577384" cy="1839648"/>
          </a:xfrm>
        </p:spPr>
        <p:txBody>
          <a:bodyPr>
            <a:normAutofit/>
          </a:bodyPr>
          <a:lstStyle/>
          <a:p>
            <a:r>
              <a:rPr lang="en-US" sz="3200" b="1" dirty="0">
                <a:ea typeface="+mj-lt"/>
                <a:cs typeface="+mj-lt"/>
              </a:rPr>
              <a:t>MAIN ARTICLE</a:t>
            </a:r>
            <a:br>
              <a:rPr lang="en-US" b="1" dirty="0">
                <a:ea typeface="+mj-lt"/>
                <a:cs typeface="+mj-lt"/>
              </a:rPr>
            </a:br>
            <a:r>
              <a:rPr lang="en-US" sz="2500" b="1" dirty="0">
                <a:ea typeface="+mj-lt"/>
                <a:cs typeface="+mj-lt"/>
              </a:rPr>
              <a:t>Part 3: Processing the Retrieved Data and Creating a Data Frame for All the Venues inside the Scarborough</a:t>
            </a:r>
            <a:endParaRPr lang="en-US" sz="2500" dirty="0">
              <a:ea typeface="+mj-lt"/>
              <a:cs typeface="+mj-lt"/>
            </a:endParaRPr>
          </a:p>
          <a:p>
            <a:endParaRPr lang="en-US" b="1" dirty="0">
              <a:ea typeface="+mj-lt"/>
              <a:cs typeface="+mj-lt"/>
            </a:endParaRPr>
          </a:p>
        </p:txBody>
      </p:sp>
      <p:pic>
        <p:nvPicPr>
          <p:cNvPr id="4" name="Picture 4" descr="A screenshot of a cell phone&#10;&#10;Description automatically generated">
            <a:extLst>
              <a:ext uri="{FF2B5EF4-FFF2-40B4-BE49-F238E27FC236}">
                <a16:creationId xmlns:a16="http://schemas.microsoft.com/office/drawing/2014/main" id="{9172CCD5-93DA-4DB9-9918-E5834E436C70}"/>
              </a:ext>
            </a:extLst>
          </p:cNvPr>
          <p:cNvPicPr>
            <a:picLocks noGrp="1" noChangeAspect="1"/>
          </p:cNvPicPr>
          <p:nvPr>
            <p:ph idx="1"/>
          </p:nvPr>
        </p:nvPicPr>
        <p:blipFill>
          <a:blip r:embed="rId2"/>
          <a:stretch>
            <a:fillRect/>
          </a:stretch>
        </p:blipFill>
        <p:spPr>
          <a:xfrm>
            <a:off x="1350889" y="2556932"/>
            <a:ext cx="9490220" cy="3318936"/>
          </a:xfrm>
        </p:spPr>
      </p:pic>
    </p:spTree>
    <p:extLst>
      <p:ext uri="{BB962C8B-B14F-4D97-AF65-F5344CB8AC3E}">
        <p14:creationId xmlns:p14="http://schemas.microsoft.com/office/powerpoint/2010/main" val="1783356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Organic</vt:lpstr>
      <vt:lpstr>  A Recommender System for Groceries Contractor Applied Data Science Capstone</vt:lpstr>
      <vt:lpstr>Synopsis</vt:lpstr>
      <vt:lpstr>Synopsis</vt:lpstr>
      <vt:lpstr> Synopsis </vt:lpstr>
      <vt:lpstr>MAIN ARTICLE Part 1: Identifying Postal Codes (and then Neighborhoods) in "Scarborough</vt:lpstr>
      <vt:lpstr>MAIN ARTICLE Part 1: Identifying Postal Codes (and then Neighborhoods) in "Scarborough </vt:lpstr>
      <vt:lpstr>MAIN ARTICLE Part 2: Connecting to Foursquare and Retrieving Locational Data for Each Venue in Every Neighborhood </vt:lpstr>
      <vt:lpstr> MAIN ARTICLE Part 3: Processing the Retrieved Data and Creating a Data Frame for All the Venues inside the Scarborough </vt:lpstr>
      <vt:lpstr>MAIN ARTICLE Part 3: Processing the Retrieved Data and Creating a Data Frame for All the Venues inside the Scarborough </vt:lpstr>
      <vt:lpstr>Now, the dataset is fully ready to be used for machine learning (and statistical analysis) purposes. </vt:lpstr>
      <vt:lpstr>MAIN ARTICLE Part 4: Applying one of Machine Learning Techniques (K-Means Clustering) </vt:lpstr>
      <vt:lpstr> Decision Making and Reporting Results </vt:lpstr>
      <vt:lpstr> Decision Making and Reporting Results </vt:lpstr>
      <vt:lpstr>Decision Making and Reporting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286</cp:revision>
  <dcterms:created xsi:type="dcterms:W3CDTF">2020-08-24T16:03:13Z</dcterms:created>
  <dcterms:modified xsi:type="dcterms:W3CDTF">2020-08-24T17:17:18Z</dcterms:modified>
</cp:coreProperties>
</file>