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15"/>
  </p:notes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6" autoAdjust="0"/>
  </p:normalViewPr>
  <p:slideViewPr>
    <p:cSldViewPr snapToGrid="0">
      <p:cViewPr varScale="1">
        <p:scale>
          <a:sx n="92" d="100"/>
          <a:sy n="92" d="100"/>
        </p:scale>
        <p:origin x="139" y="53"/>
      </p:cViewPr>
      <p:guideLst/>
    </p:cSldViewPr>
  </p:slideViewPr>
  <p:outlineViewPr>
    <p:cViewPr>
      <p:scale>
        <a:sx n="33" d="100"/>
        <a:sy n="33" d="100"/>
      </p:scale>
      <p:origin x="0" y="-93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367CA-6144-4B7F-BE97-08E55A6F0BC6}"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339A7-7AA2-44E0-A6F8-3C954F0B7843}" type="slidenum">
              <a:rPr lang="en-US" smtClean="0"/>
              <a:t>‹#›</a:t>
            </a:fld>
            <a:endParaRPr lang="en-US"/>
          </a:p>
        </p:txBody>
      </p:sp>
    </p:spTree>
    <p:extLst>
      <p:ext uri="{BB962C8B-B14F-4D97-AF65-F5344CB8AC3E}">
        <p14:creationId xmlns:p14="http://schemas.microsoft.com/office/powerpoint/2010/main" val="202504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6339A7-7AA2-44E0-A6F8-3C954F0B7843}" type="slidenum">
              <a:rPr lang="en-US" smtClean="0"/>
              <a:t>9</a:t>
            </a:fld>
            <a:endParaRPr lang="en-US"/>
          </a:p>
        </p:txBody>
      </p:sp>
    </p:spTree>
    <p:extLst>
      <p:ext uri="{BB962C8B-B14F-4D97-AF65-F5344CB8AC3E}">
        <p14:creationId xmlns:p14="http://schemas.microsoft.com/office/powerpoint/2010/main" val="198069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1DCC8F-C63A-4CC6-8B15-80D98FBDB04F}"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273417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DCC8F-C63A-4CC6-8B15-80D98FBDB04F}"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222360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DCC8F-C63A-4CC6-8B15-80D98FBDB04F}"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EF7E29-9F06-4EA3-A8D9-61EDFD7AE7D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6703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1DCC8F-C63A-4CC6-8B15-80D98FBDB04F}"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1347639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1DCC8F-C63A-4CC6-8B15-80D98FBDB04F}"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F7E29-9F06-4EA3-A8D9-61EDFD7AE7D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585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1DCC8F-C63A-4CC6-8B15-80D98FBDB04F}"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1550016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DCC8F-C63A-4CC6-8B15-80D98FBDB04F}"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1513082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DCC8F-C63A-4CC6-8B15-80D98FBDB04F}"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105851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DCC8F-C63A-4CC6-8B15-80D98FBDB04F}"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334611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DCC8F-C63A-4CC6-8B15-80D98FBDB04F}"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30133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1DCC8F-C63A-4CC6-8B15-80D98FBDB04F}"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358910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1DCC8F-C63A-4CC6-8B15-80D98FBDB04F}"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185699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1DCC8F-C63A-4CC6-8B15-80D98FBDB04F}"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117018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DCC8F-C63A-4CC6-8B15-80D98FBDB04F}"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52930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1DCC8F-C63A-4CC6-8B15-80D98FBDB04F}"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1307853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1DCC8F-C63A-4CC6-8B15-80D98FBDB04F}"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F7E29-9F06-4EA3-A8D9-61EDFD7AE7D8}" type="slidenum">
              <a:rPr lang="en-IN" smtClean="0"/>
              <a:t>‹#›</a:t>
            </a:fld>
            <a:endParaRPr lang="en-IN"/>
          </a:p>
        </p:txBody>
      </p:sp>
    </p:spTree>
    <p:extLst>
      <p:ext uri="{BB962C8B-B14F-4D97-AF65-F5344CB8AC3E}">
        <p14:creationId xmlns:p14="http://schemas.microsoft.com/office/powerpoint/2010/main" val="110682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81DCC8F-C63A-4CC6-8B15-80D98FBDB04F}" type="datetimeFigureOut">
              <a:rPr lang="en-IN" smtClean="0"/>
              <a:t>21-05-2025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EF7E29-9F06-4EA3-A8D9-61EDFD7AE7D8}" type="slidenum">
              <a:rPr lang="en-IN" smtClean="0"/>
              <a:t>‹#›</a:t>
            </a:fld>
            <a:endParaRPr lang="en-IN"/>
          </a:p>
        </p:txBody>
      </p:sp>
    </p:spTree>
    <p:extLst>
      <p:ext uri="{BB962C8B-B14F-4D97-AF65-F5344CB8AC3E}">
        <p14:creationId xmlns:p14="http://schemas.microsoft.com/office/powerpoint/2010/main" val="207994138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www.tableau.com/lear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herovire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tm light">
            <a:extLst>
              <a:ext uri="{FF2B5EF4-FFF2-40B4-BE49-F238E27FC236}">
                <a16:creationId xmlns:a16="http://schemas.microsoft.com/office/drawing/2014/main" id="{D425BFED-976A-7CDA-F9DD-53F217B66571}"/>
              </a:ext>
            </a:extLst>
          </p:cNvPr>
          <p:cNvPicPr/>
          <p:nvPr/>
        </p:nvPicPr>
        <p:blipFill>
          <a:blip r:embed="rId2"/>
          <a:srcRect/>
          <a:stretch>
            <a:fillRect/>
          </a:stretch>
        </p:blipFill>
        <p:spPr bwMode="auto">
          <a:xfrm>
            <a:off x="626415" y="155078"/>
            <a:ext cx="1062147" cy="863854"/>
          </a:xfrm>
          <a:prstGeom prst="rect">
            <a:avLst/>
          </a:prstGeom>
          <a:noFill/>
          <a:ln w="9525">
            <a:noFill/>
            <a:miter lim="800000"/>
            <a:headEnd/>
            <a:tailEnd/>
          </a:ln>
        </p:spPr>
      </p:pic>
      <p:pic>
        <p:nvPicPr>
          <p:cNvPr id="5" name="Picture 4">
            <a:extLst>
              <a:ext uri="{FF2B5EF4-FFF2-40B4-BE49-F238E27FC236}">
                <a16:creationId xmlns:a16="http://schemas.microsoft.com/office/drawing/2014/main" id="{5A624F42-3294-246D-3399-8E505D868240}"/>
              </a:ext>
            </a:extLst>
          </p:cNvPr>
          <p:cNvPicPr/>
          <p:nvPr/>
        </p:nvPicPr>
        <p:blipFill>
          <a:blip r:embed="rId3"/>
          <a:srcRect/>
          <a:stretch>
            <a:fillRect/>
          </a:stretch>
        </p:blipFill>
        <p:spPr bwMode="auto">
          <a:xfrm>
            <a:off x="9671175" y="155078"/>
            <a:ext cx="1062146" cy="890580"/>
          </a:xfrm>
          <a:prstGeom prst="rect">
            <a:avLst/>
          </a:prstGeom>
          <a:noFill/>
        </p:spPr>
      </p:pic>
      <p:pic>
        <p:nvPicPr>
          <p:cNvPr id="6" name="Picture 5" descr="NBA and NAAC Accredited Engineering Colleges In Maharashtra | DKTE">
            <a:extLst>
              <a:ext uri="{FF2B5EF4-FFF2-40B4-BE49-F238E27FC236}">
                <a16:creationId xmlns:a16="http://schemas.microsoft.com/office/drawing/2014/main" id="{97E4D928-52FD-C1FB-ED8E-1B575DC4DB27}"/>
              </a:ext>
            </a:extLst>
          </p:cNvPr>
          <p:cNvPicPr/>
          <p:nvPr/>
        </p:nvPicPr>
        <p:blipFill>
          <a:blip r:embed="rId4" cstate="print"/>
          <a:srcRect/>
          <a:stretch>
            <a:fillRect/>
          </a:stretch>
        </p:blipFill>
        <p:spPr bwMode="auto">
          <a:xfrm>
            <a:off x="10851310" y="155078"/>
            <a:ext cx="1062146" cy="1062146"/>
          </a:xfrm>
          <a:prstGeom prst="rect">
            <a:avLst/>
          </a:prstGeom>
          <a:noFill/>
          <a:ln w="9525">
            <a:noFill/>
            <a:miter lim="800000"/>
            <a:headEnd/>
            <a:tailEnd/>
          </a:ln>
        </p:spPr>
      </p:pic>
      <p:sp>
        <p:nvSpPr>
          <p:cNvPr id="7" name="Subtitle 2">
            <a:extLst>
              <a:ext uri="{FF2B5EF4-FFF2-40B4-BE49-F238E27FC236}">
                <a16:creationId xmlns:a16="http://schemas.microsoft.com/office/drawing/2014/main" id="{DCC1E99E-8C3D-72AA-D5ED-48E4E1885358}"/>
              </a:ext>
            </a:extLst>
          </p:cNvPr>
          <p:cNvSpPr txBox="1">
            <a:spLocks/>
          </p:cNvSpPr>
          <p:nvPr/>
        </p:nvSpPr>
        <p:spPr>
          <a:xfrm>
            <a:off x="626415" y="1217224"/>
            <a:ext cx="11384280" cy="341383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2400" b="1" dirty="0">
                <a:solidFill>
                  <a:schemeClr val="tx1"/>
                </a:solidFill>
                <a:latin typeface="Times New Roman" panose="02020603050405020304" pitchFamily="18" charset="0"/>
                <a:cs typeface="Times New Roman" panose="02020603050405020304" pitchFamily="18" charset="0"/>
              </a:rPr>
              <a:t>BALLARI INSTITUTE OF TECHNOLOGY AND MANAGEMENT</a:t>
            </a:r>
          </a:p>
          <a:p>
            <a:pPr algn="ctr"/>
            <a:r>
              <a:rPr lang="en-US" sz="2400" b="1" dirty="0">
                <a:solidFill>
                  <a:schemeClr val="tx1"/>
                </a:solidFill>
                <a:latin typeface="Times New Roman" panose="02020603050405020304" pitchFamily="18" charset="0"/>
                <a:cs typeface="Times New Roman" panose="02020603050405020304" pitchFamily="18" charset="0"/>
              </a:rPr>
              <a:t>BALLARI</a:t>
            </a:r>
          </a:p>
          <a:p>
            <a:pPr algn="ctr"/>
            <a:r>
              <a:rPr lang="en-US" sz="2400" b="1"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endParaRPr lang="en-US" sz="2400" b="1" dirty="0">
              <a:solidFill>
                <a:schemeClr val="tx1"/>
              </a:solidFill>
              <a:latin typeface="Times New Roman" panose="02020603050405020304" pitchFamily="18" charset="0"/>
              <a:cs typeface="Times New Roman" panose="02020603050405020304" pitchFamily="18" charset="0"/>
            </a:endParaRPr>
          </a:p>
          <a:p>
            <a:pPr algn="ctr"/>
            <a:r>
              <a:rPr lang="en-US" sz="2200" b="1" dirty="0">
                <a:solidFill>
                  <a:schemeClr val="tx1"/>
                </a:solidFill>
                <a:latin typeface="Times New Roman" panose="02020603050405020304" pitchFamily="18" charset="0"/>
                <a:cs typeface="Times New Roman" panose="02020603050405020304" pitchFamily="18" charset="0"/>
              </a:rPr>
              <a:t>An Industry Internship </a:t>
            </a:r>
          </a:p>
          <a:p>
            <a:pPr algn="ctr"/>
            <a:r>
              <a:rPr lang="en-US" sz="2200" b="1" dirty="0">
                <a:solidFill>
                  <a:schemeClr val="tx1"/>
                </a:solidFill>
                <a:latin typeface="Times New Roman" panose="02020603050405020304" pitchFamily="18" charset="0"/>
                <a:cs typeface="Times New Roman" panose="02020603050405020304" pitchFamily="18" charset="0"/>
              </a:rPr>
              <a:t>on</a:t>
            </a:r>
          </a:p>
          <a:p>
            <a:pPr algn="ctr"/>
            <a:r>
              <a:rPr lang="en-IN" sz="2400" b="1" dirty="0">
                <a:solidFill>
                  <a:schemeClr val="tx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Retail Sales Data Analysis and Visualization</a:t>
            </a:r>
            <a:endParaRPr lang="en-IN" sz="2400" b="1" dirty="0">
              <a:solidFill>
                <a:schemeClr val="tx1"/>
              </a:solidFill>
              <a:latin typeface="Times New Roman" panose="02020603050405020304" pitchFamily="18" charset="0"/>
              <a:cs typeface="Times New Roman" panose="02020603050405020304" pitchFamily="18" charset="0"/>
            </a:endParaRPr>
          </a:p>
          <a:p>
            <a:pPr algn="ctr"/>
            <a:endParaRPr lang="en-IN" sz="2400" b="1" dirty="0"/>
          </a:p>
          <a:p>
            <a:endParaRPr lang="en-IN" dirty="0"/>
          </a:p>
        </p:txBody>
      </p:sp>
      <p:sp>
        <p:nvSpPr>
          <p:cNvPr id="8" name="TextBox 7">
            <a:extLst>
              <a:ext uri="{FF2B5EF4-FFF2-40B4-BE49-F238E27FC236}">
                <a16:creationId xmlns:a16="http://schemas.microsoft.com/office/drawing/2014/main" id="{9D7ADF9E-BBD7-855E-D8FE-25AC6ACB40CE}"/>
              </a:ext>
            </a:extLst>
          </p:cNvPr>
          <p:cNvSpPr txBox="1"/>
          <p:nvPr/>
        </p:nvSpPr>
        <p:spPr>
          <a:xfrm>
            <a:off x="1255679" y="4948596"/>
            <a:ext cx="3568824" cy="203132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V Pavan Kumar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 Vinay Raghavendra</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hK</a:t>
            </a:r>
            <a:r>
              <a:rPr lang="en-US" dirty="0">
                <a:latin typeface="Times New Roman" panose="02020603050405020304" pitchFamily="18" charset="0"/>
                <a:cs typeface="Times New Roman" panose="02020603050405020304" pitchFamily="18" charset="0"/>
              </a:rPr>
              <a:t> Sainath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 Diwakar</a:t>
            </a:r>
          </a:p>
          <a:p>
            <a:r>
              <a:rPr lang="en-US" dirty="0">
                <a:latin typeface="Times New Roman" panose="02020603050405020304" pitchFamily="18" charset="0"/>
                <a:cs typeface="Times New Roman" panose="02020603050405020304" pitchFamily="18" charset="0"/>
              </a:rPr>
              <a:t>Vishnu Kumar V</a:t>
            </a:r>
          </a:p>
          <a:p>
            <a:pPr algn="ct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7B12FFA-D556-8262-AA6D-FE81C1D92D7B}"/>
              </a:ext>
            </a:extLst>
          </p:cNvPr>
          <p:cNvSpPr txBox="1"/>
          <p:nvPr/>
        </p:nvSpPr>
        <p:spPr>
          <a:xfrm>
            <a:off x="4685214" y="4932837"/>
            <a:ext cx="3568824" cy="1754326"/>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Under the guidance</a:t>
            </a:r>
          </a:p>
          <a:p>
            <a:r>
              <a:rPr lang="en-US" dirty="0">
                <a:latin typeface="Times New Roman" panose="02020603050405020304" pitchFamily="18" charset="0"/>
                <a:cs typeface="Times New Roman" panose="02020603050405020304" pitchFamily="18" charset="0"/>
              </a:rPr>
              <a:t>MR. VIRUPAKSHA GOWDA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P PANI RAMA PRASAD</a:t>
            </a:r>
          </a:p>
          <a:p>
            <a:r>
              <a:rPr lang="en-US" dirty="0">
                <a:latin typeface="Times New Roman" panose="02020603050405020304" pitchFamily="18" charset="0"/>
                <a:cs typeface="Times New Roman" panose="02020603050405020304" pitchFamily="18" charset="0"/>
              </a:rPr>
              <a:t>MS.MANJULA K</a:t>
            </a:r>
          </a:p>
          <a:p>
            <a:r>
              <a:rPr lang="en-US" dirty="0">
                <a:latin typeface="Times New Roman" panose="02020603050405020304" pitchFamily="18" charset="0"/>
                <a:cs typeface="Times New Roman" panose="02020603050405020304" pitchFamily="18" charset="0"/>
              </a:rPr>
              <a:t>MS.MANJULA K</a:t>
            </a:r>
          </a:p>
          <a:p>
            <a:r>
              <a:rPr lang="en-US" dirty="0">
                <a:latin typeface="Times New Roman" panose="02020603050405020304" pitchFamily="18" charset="0"/>
                <a:cs typeface="Times New Roman" panose="02020603050405020304" pitchFamily="18" charset="0"/>
              </a:rPr>
              <a:t>MRS.VARADA ALEKHYA</a:t>
            </a:r>
          </a:p>
        </p:txBody>
      </p:sp>
      <p:sp>
        <p:nvSpPr>
          <p:cNvPr id="10" name="TextBox 9">
            <a:extLst>
              <a:ext uri="{FF2B5EF4-FFF2-40B4-BE49-F238E27FC236}">
                <a16:creationId xmlns:a16="http://schemas.microsoft.com/office/drawing/2014/main" id="{AA51BF4D-3BA4-FA01-D4B7-A5E914F1A2EF}"/>
              </a:ext>
            </a:extLst>
          </p:cNvPr>
          <p:cNvSpPr txBox="1"/>
          <p:nvPr/>
        </p:nvSpPr>
        <p:spPr>
          <a:xfrm>
            <a:off x="7917079" y="5441144"/>
            <a:ext cx="5102352" cy="1200329"/>
          </a:xfrm>
          <a:prstGeom prst="rect">
            <a:avLst/>
          </a:prstGeom>
          <a:noFill/>
        </p:spPr>
        <p:txBody>
          <a:bodyPr wrap="square" rtlCol="0">
            <a:spAutoFit/>
          </a:bodyPr>
          <a:lstStyle/>
          <a:p>
            <a:pPr algn="ctr">
              <a:tabLst>
                <a:tab pos="2865755" algn="ctr"/>
                <a:tab pos="5731510" algn="r"/>
              </a:tabLst>
            </a:pPr>
            <a:r>
              <a:rPr lang="en-US" dirty="0">
                <a:latin typeface="Times New Roman" panose="02020603050405020304" pitchFamily="18" charset="0"/>
                <a:ea typeface="Times New Roman" panose="02020603050405020304" pitchFamily="18" charset="0"/>
              </a:rPr>
              <a:t>Internship Co-</a:t>
            </a:r>
            <a:r>
              <a:rPr lang="en-US" dirty="0" err="1">
                <a:latin typeface="Times New Roman" panose="02020603050405020304" pitchFamily="18" charset="0"/>
                <a:ea typeface="Times New Roman" panose="02020603050405020304" pitchFamily="18" charset="0"/>
              </a:rPr>
              <a:t>ordinator</a:t>
            </a:r>
            <a:endParaRPr lang="en-IN" sz="1800" dirty="0">
              <a:effectLst/>
              <a:latin typeface="Times New Roman" panose="02020603050405020304" pitchFamily="18" charset="0"/>
              <a:ea typeface="Times New Roman" panose="02020603050405020304" pitchFamily="18" charset="0"/>
            </a:endParaRPr>
          </a:p>
          <a:p>
            <a:pPr algn="ctr">
              <a:tabLst>
                <a:tab pos="2865755" algn="ctr"/>
                <a:tab pos="5731510" algn="r"/>
              </a:tabLst>
            </a:pPr>
            <a:r>
              <a:rPr lang="en-US" sz="1800" b="1" dirty="0">
                <a:effectLst/>
                <a:latin typeface="Times New Roman" panose="02020603050405020304" pitchFamily="18" charset="0"/>
                <a:ea typeface="Times New Roman" panose="02020603050405020304" pitchFamily="18" charset="0"/>
              </a:rPr>
              <a:t>Mr. HARI KRISHNA</a:t>
            </a:r>
            <a:endParaRPr lang="en-IN" sz="1800" dirty="0">
              <a:effectLst/>
              <a:latin typeface="Times New Roman" panose="02020603050405020304" pitchFamily="18" charset="0"/>
              <a:ea typeface="Times New Roman" panose="02020603050405020304" pitchFamily="18" charset="0"/>
            </a:endParaRPr>
          </a:p>
          <a:p>
            <a:pPr algn="ctr">
              <a:tabLst>
                <a:tab pos="2865755" algn="ctr"/>
                <a:tab pos="5731510" algn="r"/>
              </a:tabLst>
            </a:pPr>
            <a:r>
              <a:rPr lang="en-US" sz="1800" dirty="0">
                <a:effectLst/>
                <a:latin typeface="Times New Roman" panose="02020603050405020304" pitchFamily="18" charset="0"/>
                <a:ea typeface="Times New Roman" panose="02020603050405020304" pitchFamily="18" charset="0"/>
              </a:rPr>
              <a:t>Assistant Professor</a:t>
            </a:r>
            <a:endParaRPr lang="en-IN" sz="1800" dirty="0">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275188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9B2724-5311-E248-5761-CEDB095D4C36}"/>
              </a:ext>
            </a:extLst>
          </p:cNvPr>
          <p:cNvSpPr>
            <a:spLocks noGrp="1"/>
          </p:cNvSpPr>
          <p:nvPr>
            <p:ph type="title"/>
          </p:nvPr>
        </p:nvSpPr>
        <p:spPr>
          <a:xfrm>
            <a:off x="-1645264" y="423333"/>
            <a:ext cx="10515600" cy="1325563"/>
          </a:xfrm>
        </p:spPr>
        <p:txBody>
          <a:bodyPr/>
          <a:lstStyle/>
          <a:p>
            <a:pPr algn="ctr"/>
            <a:r>
              <a:rPr lang="en-US" b="1" i="0" dirty="0">
                <a:latin typeface="Times New Roman" panose="02020603050405020304" pitchFamily="18" charset="0"/>
                <a:cs typeface="Times New Roman" panose="02020603050405020304" pitchFamily="18" charset="0"/>
              </a:rPr>
              <a:t>Implementation</a:t>
            </a:r>
            <a:endParaRPr lang="en-IN" b="1" i="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047706B-35D4-4786-A9BC-1E31D1125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0666" y="1136914"/>
            <a:ext cx="4910667" cy="5012266"/>
          </a:xfrm>
        </p:spPr>
      </p:pic>
    </p:spTree>
    <p:extLst>
      <p:ext uri="{BB962C8B-B14F-4D97-AF65-F5344CB8AC3E}">
        <p14:creationId xmlns:p14="http://schemas.microsoft.com/office/powerpoint/2010/main" val="24242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99F4FE-F368-EB35-8FC9-CC2B528371EB}"/>
              </a:ext>
            </a:extLst>
          </p:cNvPr>
          <p:cNvSpPr>
            <a:spLocks noGrp="1"/>
          </p:cNvSpPr>
          <p:nvPr>
            <p:ph type="title"/>
          </p:nvPr>
        </p:nvSpPr>
        <p:spPr>
          <a:xfrm>
            <a:off x="-2504768" y="192312"/>
            <a:ext cx="10515600" cy="1325563"/>
          </a:xfrm>
        </p:spPr>
        <p:txBody>
          <a:bodyPr/>
          <a:lstStyle/>
          <a:p>
            <a:pPr algn="ctr"/>
            <a:r>
              <a:rPr lang="en-US" b="1" i="0" dirty="0">
                <a:latin typeface="Times New Roman" panose="02020603050405020304" pitchFamily="18" charset="0"/>
                <a:cs typeface="Times New Roman" panose="02020603050405020304" pitchFamily="18" charset="0"/>
              </a:rPr>
              <a:t>Screenshot</a:t>
            </a:r>
            <a:endParaRPr lang="en-IN" b="1" i="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399E6523-2778-4F9B-088B-FD8A1D60CEF6}"/>
              </a:ext>
            </a:extLst>
          </p:cNvPr>
          <p:cNvSpPr/>
          <p:nvPr/>
        </p:nvSpPr>
        <p:spPr>
          <a:xfrm>
            <a:off x="5240594" y="2949677"/>
            <a:ext cx="1366683" cy="5801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93C9488-8F24-FBAB-7060-47F77C780F82}"/>
              </a:ext>
            </a:extLst>
          </p:cNvPr>
          <p:cNvSpPr txBox="1"/>
          <p:nvPr/>
        </p:nvSpPr>
        <p:spPr>
          <a:xfrm>
            <a:off x="2977896" y="5957802"/>
            <a:ext cx="6236208" cy="707886"/>
          </a:xfrm>
          <a:prstGeom prst="rect">
            <a:avLst/>
          </a:prstGeom>
          <a:noFill/>
        </p:spPr>
        <p:txBody>
          <a:bodyPr wrap="square" rtlCol="0">
            <a:spAutoFit/>
          </a:bodyPr>
          <a:lstStyle/>
          <a:p>
            <a:pPr algn="ct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Fig: </a:t>
            </a:r>
            <a:r>
              <a:rPr lang="en-US" sz="2000" dirty="0">
                <a:latin typeface="Times New Roman" panose="02020603050405020304" pitchFamily="18" charset="0"/>
                <a:ea typeface="Calibri" panose="020F0502020204030204" pitchFamily="34" charset="0"/>
                <a:cs typeface="Times New Roman" panose="02020603050405020304" pitchFamily="18" charset="0"/>
              </a:rPr>
              <a:t>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ower BI , Visualized data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F7EA7D-4B05-4939-9150-EADC72007E33}"/>
              </a:ext>
            </a:extLst>
          </p:cNvPr>
          <p:cNvPicPr>
            <a:picLocks noChangeAspect="1"/>
          </p:cNvPicPr>
          <p:nvPr/>
        </p:nvPicPr>
        <p:blipFill rotWithShape="1">
          <a:blip r:embed="rId2">
            <a:extLst>
              <a:ext uri="{28A0092B-C50C-407E-A947-70E740481C1C}">
                <a14:useLocalDpi xmlns:a14="http://schemas.microsoft.com/office/drawing/2010/main" val="0"/>
              </a:ext>
            </a:extLst>
          </a:blip>
          <a:srcRect l="-855" t="18100" r="41686" b="19877"/>
          <a:stretch/>
        </p:blipFill>
        <p:spPr>
          <a:xfrm>
            <a:off x="1371327" y="1087121"/>
            <a:ext cx="10515600" cy="5212080"/>
          </a:xfrm>
          <a:prstGeom prst="rect">
            <a:avLst/>
          </a:prstGeom>
        </p:spPr>
      </p:pic>
    </p:spTree>
    <p:extLst>
      <p:ext uri="{BB962C8B-B14F-4D97-AF65-F5344CB8AC3E}">
        <p14:creationId xmlns:p14="http://schemas.microsoft.com/office/powerpoint/2010/main" val="403667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362AAB-4E5E-FECF-C63B-C12E206199DB}"/>
              </a:ext>
            </a:extLst>
          </p:cNvPr>
          <p:cNvSpPr>
            <a:spLocks noGrp="1"/>
          </p:cNvSpPr>
          <p:nvPr>
            <p:ph type="title"/>
          </p:nvPr>
        </p:nvSpPr>
        <p:spPr>
          <a:xfrm>
            <a:off x="1767840" y="466218"/>
            <a:ext cx="7500850" cy="1325563"/>
          </a:xfrm>
        </p:spPr>
        <p:txBody>
          <a:bodyPr>
            <a:normAutofit/>
          </a:bodyPr>
          <a:lstStyle/>
          <a:p>
            <a:r>
              <a:rPr lang="en-IN" b="1" i="0" dirty="0">
                <a:latin typeface="Times New Roman" panose="02020603050405020304" pitchFamily="18" charset="0"/>
                <a:cs typeface="Times New Roman" panose="02020603050405020304" pitchFamily="18" charset="0"/>
              </a:rPr>
              <a:t>Conclusion</a:t>
            </a:r>
            <a:br>
              <a:rPr lang="en-IN" b="1" i="0" dirty="0">
                <a:latin typeface="Times New Roman" panose="02020603050405020304" pitchFamily="18" charset="0"/>
                <a:cs typeface="Times New Roman" panose="02020603050405020304" pitchFamily="18" charset="0"/>
              </a:rPr>
            </a:br>
            <a:endParaRPr lang="en-IN" b="1" i="0"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690FAA42-5862-4657-A1BE-9C1DF005ADA0}"/>
              </a:ext>
            </a:extLst>
          </p:cNvPr>
          <p:cNvSpPr>
            <a:spLocks noGrp="1" noChangeArrowheads="1"/>
          </p:cNvSpPr>
          <p:nvPr>
            <p:ph idx="1"/>
          </p:nvPr>
        </p:nvSpPr>
        <p:spPr bwMode="auto">
          <a:xfrm>
            <a:off x="1083252" y="1484210"/>
            <a:ext cx="10147241"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Retail Sales Data Analysis and Visualization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project successfully demonstrates how data analytics can transform raw sales information into valuable business insights. Through systematic data collection, processing, and visualization, the project uncovers trends, customer behaviors, and sales patterns that are critical for strategic planning. The use of interactive charts and dashboards makes the data more accessible and actionable for decision-makers. Overall, the project highlights the importance of data-driven strategies in the retail sector, enabling businesses to enhance efficiency, improve customer satisfaction, and boost profitability through informed and timely decisions.</a:t>
            </a:r>
          </a:p>
        </p:txBody>
      </p:sp>
    </p:spTree>
    <p:extLst>
      <p:ext uri="{BB962C8B-B14F-4D97-AF65-F5344CB8AC3E}">
        <p14:creationId xmlns:p14="http://schemas.microsoft.com/office/powerpoint/2010/main" val="126031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E5646-122D-CEB9-356E-5844E075A70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7DA928F-0267-55C8-E1B0-6B8FEBA9C1A1}"/>
              </a:ext>
            </a:extLst>
          </p:cNvPr>
          <p:cNvSpPr>
            <a:spLocks noGrp="1"/>
          </p:cNvSpPr>
          <p:nvPr>
            <p:ph type="title"/>
          </p:nvPr>
        </p:nvSpPr>
        <p:spPr>
          <a:xfrm>
            <a:off x="-1856930" y="360516"/>
            <a:ext cx="10515600" cy="978497"/>
          </a:xfrm>
        </p:spPr>
        <p:txBody>
          <a:bodyPr/>
          <a:lstStyle/>
          <a:p>
            <a:pPr algn="ctr"/>
            <a:r>
              <a:rPr lang="en-US" b="1" i="0" dirty="0">
                <a:latin typeface="Times New Roman" panose="02020603050405020304" pitchFamily="18" charset="0"/>
                <a:cs typeface="Times New Roman" panose="02020603050405020304" pitchFamily="18" charset="0"/>
              </a:rPr>
              <a:t>References</a:t>
            </a:r>
            <a:endParaRPr lang="en-IN" b="1" i="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1A8A4CF-5F66-4B55-8274-F4A42518D2CB}"/>
              </a:ext>
            </a:extLst>
          </p:cNvPr>
          <p:cNvSpPr>
            <a:spLocks noGrp="1" noChangeArrowheads="1"/>
          </p:cNvSpPr>
          <p:nvPr>
            <p:ph idx="1"/>
          </p:nvPr>
        </p:nvSpPr>
        <p:spPr bwMode="auto">
          <a:xfrm>
            <a:off x="1490134" y="1135813"/>
            <a:ext cx="10033000" cy="61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lang="en-US" altLang="en-US" sz="2400" dirty="0">
                <a:solidFill>
                  <a:schemeClr val="tx1"/>
                </a:solidFill>
                <a:latin typeface="Times New Roman" panose="02020603050405020304" pitchFamily="18" charset="0"/>
                <a:cs typeface="Times New Roman" panose="02020603050405020304" pitchFamily="18" charset="0"/>
              </a:rPr>
              <a:t>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 J.,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Kamber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&amp; Pei, J. (2012).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Mining: Concepts and Techniques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(3rd ed.). Morgan Kaufmann.</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McKinney, W. (2017).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for Data Analysis: Data Wrangling with Pandas, NumPy, and Python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(2nd ed.). O’Reilly Media.</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Few, S. (2009).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Now You See It: Simple Visualization Techniques for Quantitative 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Analytics Press.</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Tableau Software. (n.d.).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 Best Practices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https://www.tableau.com/learn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Kaggle. (n.d.).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Retail Sales Datasets for Data Analysis Projects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https://www.kaggle.com</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43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C00474-457C-DF87-8F0D-EBA4218B40AE}"/>
              </a:ext>
            </a:extLst>
          </p:cNvPr>
          <p:cNvSpPr>
            <a:spLocks noGrp="1"/>
          </p:cNvSpPr>
          <p:nvPr>
            <p:ph type="title"/>
          </p:nvPr>
        </p:nvSpPr>
        <p:spPr>
          <a:xfrm>
            <a:off x="1789112" y="174690"/>
            <a:ext cx="10515600" cy="1325563"/>
          </a:xfrm>
        </p:spPr>
        <p:txBody>
          <a:bodyPr>
            <a:normAutofit/>
          </a:bodyPr>
          <a:lstStyle/>
          <a:p>
            <a:r>
              <a:rPr lang="en-GB" sz="4800" b="1" i="0" dirty="0">
                <a:latin typeface="Times New Roman" panose="02020603050405020304" pitchFamily="18" charset="0"/>
                <a:cs typeface="Times New Roman" panose="02020603050405020304" pitchFamily="18" charset="0"/>
              </a:rPr>
              <a:t>Table of Contents</a:t>
            </a:r>
            <a:endParaRPr lang="en-IN" sz="4800" b="1" i="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BBF7CC5-31EC-8C70-E548-95A21DFC7B62}"/>
              </a:ext>
            </a:extLst>
          </p:cNvPr>
          <p:cNvSpPr>
            <a:spLocks noGrp="1"/>
          </p:cNvSpPr>
          <p:nvPr>
            <p:ph idx="1"/>
          </p:nvPr>
        </p:nvSpPr>
        <p:spPr>
          <a:xfrm>
            <a:off x="1676400" y="1500252"/>
            <a:ext cx="10515600" cy="4989037"/>
          </a:xfrm>
        </p:spPr>
        <p:txBody>
          <a:bodyPr>
            <a:normAutofit/>
          </a:bodyPr>
          <a:lstStyle/>
          <a:p>
            <a:pPr marL="457200" indent="-457200" algn="l">
              <a:lnSpc>
                <a:spcPct val="150000"/>
              </a:lnSpc>
              <a:buClr>
                <a:srgbClr val="000000"/>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Company Profile</a:t>
            </a:r>
          </a:p>
          <a:p>
            <a:pPr marL="457200" indent="-457200" algn="l">
              <a:lnSpc>
                <a:spcPct val="150000"/>
              </a:lnSpc>
              <a:buClr>
                <a:srgbClr val="000000"/>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About Domain / Specialization</a:t>
            </a:r>
          </a:p>
          <a:p>
            <a:pPr marL="457200" indent="-457200" algn="l">
              <a:lnSpc>
                <a:spcPct val="150000"/>
              </a:lnSpc>
              <a:buClr>
                <a:srgbClr val="000000"/>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Tasks/ Activities Performed during Internship</a:t>
            </a:r>
          </a:p>
          <a:p>
            <a:pPr marL="457200" indent="-457200" algn="l">
              <a:lnSpc>
                <a:spcPct val="150000"/>
              </a:lnSpc>
              <a:buClr>
                <a:srgbClr val="000000"/>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Project Details</a:t>
            </a:r>
          </a:p>
          <a:p>
            <a:pPr marL="457200" indent="-457200" algn="l">
              <a:lnSpc>
                <a:spcPct val="150000"/>
              </a:lnSpc>
              <a:buClr>
                <a:srgbClr val="000000"/>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Screen shots</a:t>
            </a:r>
          </a:p>
          <a:p>
            <a:pPr marL="457200" indent="-457200" algn="l">
              <a:lnSpc>
                <a:spcPct val="150000"/>
              </a:lnSpc>
              <a:buClr>
                <a:srgbClr val="000000"/>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Conclusion</a:t>
            </a:r>
          </a:p>
          <a:p>
            <a:pPr marL="457200" indent="-457200" algn="l">
              <a:lnSpc>
                <a:spcPct val="150000"/>
              </a:lnSpc>
              <a:buClr>
                <a:srgbClr val="000000"/>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Reference</a:t>
            </a:r>
          </a:p>
          <a:p>
            <a:pPr marL="457200" indent="-457200" algn="l">
              <a:lnSpc>
                <a:spcPct val="150000"/>
              </a:lnSpc>
              <a:buClr>
                <a:srgbClr val="000000"/>
              </a:buClr>
              <a:buFont typeface="+mj-lt"/>
              <a:buAutoNum type="arabicPeriod"/>
            </a:pPr>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65094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302D0A-A993-B187-154B-09776AEDDFA4}"/>
              </a:ext>
            </a:extLst>
          </p:cNvPr>
          <p:cNvSpPr>
            <a:spLocks noGrp="1"/>
          </p:cNvSpPr>
          <p:nvPr>
            <p:ph type="title"/>
          </p:nvPr>
        </p:nvSpPr>
        <p:spPr>
          <a:xfrm>
            <a:off x="-1371600" y="501326"/>
            <a:ext cx="10515600" cy="1325563"/>
          </a:xfrm>
        </p:spPr>
        <p:txBody>
          <a:bodyPr/>
          <a:lstStyle/>
          <a:p>
            <a:pPr algn="ctr"/>
            <a:r>
              <a:rPr lang="en-IN" b="1" i="0" dirty="0">
                <a:latin typeface="Times New Roman" panose="02020603050405020304" pitchFamily="18" charset="0"/>
                <a:cs typeface="Times New Roman" panose="02020603050405020304" pitchFamily="18" charset="0"/>
              </a:rPr>
              <a:t>Company Profile</a:t>
            </a:r>
          </a:p>
        </p:txBody>
      </p:sp>
      <p:sp>
        <p:nvSpPr>
          <p:cNvPr id="5" name="Content Placeholder 2">
            <a:extLst>
              <a:ext uri="{FF2B5EF4-FFF2-40B4-BE49-F238E27FC236}">
                <a16:creationId xmlns:a16="http://schemas.microsoft.com/office/drawing/2014/main" id="{7060D664-8B11-AD0C-1011-ADBD0B2E6E9F}"/>
              </a:ext>
            </a:extLst>
          </p:cNvPr>
          <p:cNvSpPr>
            <a:spLocks noGrp="1"/>
          </p:cNvSpPr>
          <p:nvPr>
            <p:ph idx="1"/>
          </p:nvPr>
        </p:nvSpPr>
        <p:spPr>
          <a:xfrm>
            <a:off x="1130984" y="1318888"/>
            <a:ext cx="10515600" cy="5359399"/>
          </a:xfrm>
        </p:spPr>
        <p:txBody>
          <a:bodyPr>
            <a:noAutofit/>
          </a:bodyPr>
          <a:lstStyle/>
          <a:p>
            <a:pPr marL="0" indent="0">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HERO </a:t>
            </a:r>
            <a:r>
              <a:rPr lang="en-US" altLang="en-US" sz="2400" b="1" dirty="0">
                <a:solidFill>
                  <a:schemeClr val="tx1"/>
                </a:solidFill>
                <a:latin typeface="Times New Roman" panose="02020603050405020304" pitchFamily="18" charset="0"/>
                <a:cs typeface="Times New Roman" panose="02020603050405020304" pitchFamily="18" charset="0"/>
              </a:rPr>
              <a:t>VIRED</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Hero Vired Pvt. Ltd.</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Founded:</a:t>
            </a:r>
            <a:r>
              <a:rPr lang="en-US" sz="2400" dirty="0">
                <a:latin typeface="Times New Roman" panose="02020603050405020304" pitchFamily="18" charset="0"/>
                <a:cs typeface="Times New Roman" panose="02020603050405020304" pitchFamily="18" charset="0"/>
              </a:rPr>
              <a:t> 2021</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Headquarters:</a:t>
            </a:r>
            <a:r>
              <a:rPr lang="en-US" sz="2400" dirty="0">
                <a:latin typeface="Times New Roman" panose="02020603050405020304" pitchFamily="18" charset="0"/>
                <a:cs typeface="Times New Roman" panose="02020603050405020304" pitchFamily="18" charset="0"/>
              </a:rPr>
              <a:t> New Delhi, India</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Parent Company:</a:t>
            </a:r>
            <a:r>
              <a:rPr lang="en-US" sz="2400" dirty="0">
                <a:latin typeface="Times New Roman" panose="02020603050405020304" pitchFamily="18" charset="0"/>
                <a:cs typeface="Times New Roman" panose="02020603050405020304" pitchFamily="18" charset="0"/>
              </a:rPr>
              <a:t> Hero Group</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Website:</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www.herovired.com</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Founder: </a:t>
            </a:r>
            <a:r>
              <a:rPr lang="en-US" sz="2400" dirty="0">
                <a:latin typeface="Times New Roman" panose="02020603050405020304" pitchFamily="18" charset="0"/>
                <a:cs typeface="Times New Roman" panose="02020603050405020304" pitchFamily="18" charset="0"/>
              </a:rPr>
              <a:t>Akshay Munjal</a:t>
            </a:r>
            <a:r>
              <a:rPr lang="en-US" sz="2400" b="1" dirty="0">
                <a:latin typeface="Times New Roman" panose="02020603050405020304" pitchFamily="18" charset="0"/>
                <a:cs typeface="Times New Roman" panose="02020603050405020304" pitchFamily="18" charset="0"/>
              </a:rPr>
              <a:t>, CEO: </a:t>
            </a:r>
            <a:r>
              <a:rPr lang="en-US" sz="2400" dirty="0">
                <a:latin typeface="Times New Roman" panose="02020603050405020304" pitchFamily="18" charset="0"/>
                <a:cs typeface="Times New Roman" panose="02020603050405020304" pitchFamily="18" charset="0"/>
              </a:rPr>
              <a:t>Prakhar Kasar</a:t>
            </a:r>
          </a:p>
          <a:p>
            <a:r>
              <a:rPr lang="en-US" sz="2400" b="1" dirty="0">
                <a:latin typeface="Times New Roman" panose="02020603050405020304" pitchFamily="18" charset="0"/>
                <a:cs typeface="Times New Roman" panose="02020603050405020304" pitchFamily="18" charset="0"/>
              </a:rPr>
              <a:t>Overview:</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Hero Vired is a premium EdTech company launched by the Hero Group, India’s most respected corporate entities. The company aims to transform education in India by offering industry-relevant, career-focused programs designed to bridge the skill gap between academia and industry demands.</a:t>
            </a:r>
            <a:r>
              <a:rPr lang="en-US" sz="2400" b="1" dirty="0"/>
              <a:t> </a:t>
            </a:r>
          </a:p>
          <a:p>
            <a:r>
              <a:rPr lang="en-US" sz="2400" b="1" dirty="0">
                <a:latin typeface="Times New Roman" panose="02020603050405020304" pitchFamily="18" charset="0"/>
                <a:cs typeface="Times New Roman" panose="02020603050405020304" pitchFamily="18" charset="0"/>
              </a:rPr>
              <a:t>Datanyze:</a:t>
            </a:r>
            <a:r>
              <a:rPr lang="en-US" sz="2400" dirty="0"/>
              <a:t> </a:t>
            </a:r>
            <a:r>
              <a:rPr lang="en-US" sz="2400" dirty="0">
                <a:latin typeface="Times New Roman" panose="02020603050405020304" pitchFamily="18" charset="0"/>
                <a:cs typeface="Times New Roman" panose="02020603050405020304" pitchFamily="18" charset="0"/>
              </a:rPr>
              <a:t>reports around 280 employees.</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63BD35-A5AE-4553-9F78-D89A59048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0" y="203080"/>
            <a:ext cx="1481668" cy="1107341"/>
          </a:xfrm>
          <a:prstGeom prst="rect">
            <a:avLst/>
          </a:prstGeom>
        </p:spPr>
      </p:pic>
    </p:spTree>
    <p:extLst>
      <p:ext uri="{BB962C8B-B14F-4D97-AF65-F5344CB8AC3E}">
        <p14:creationId xmlns:p14="http://schemas.microsoft.com/office/powerpoint/2010/main" val="413242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549BFB-649A-F45D-1CFE-168AC2D5B351}"/>
              </a:ext>
            </a:extLst>
          </p:cNvPr>
          <p:cNvSpPr>
            <a:spLocks noGrp="1"/>
          </p:cNvSpPr>
          <p:nvPr>
            <p:ph type="title"/>
          </p:nvPr>
        </p:nvSpPr>
        <p:spPr>
          <a:xfrm>
            <a:off x="1676400" y="532274"/>
            <a:ext cx="10515600" cy="1325563"/>
          </a:xfrm>
        </p:spPr>
        <p:txBody>
          <a:bodyPr/>
          <a:lstStyle/>
          <a:p>
            <a:r>
              <a:rPr lang="en-GB" b="1" i="0" dirty="0">
                <a:latin typeface="Times New Roman" panose="02020603050405020304" pitchFamily="18" charset="0"/>
                <a:cs typeface="Times New Roman" panose="02020603050405020304" pitchFamily="18" charset="0"/>
              </a:rPr>
              <a:t>About Domain/Specialization</a:t>
            </a:r>
            <a:endParaRPr lang="en-IN" b="1" i="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515603C-D97B-6B5D-C84F-4D019479A337}"/>
              </a:ext>
            </a:extLst>
          </p:cNvPr>
          <p:cNvSpPr>
            <a:spLocks noGrp="1"/>
          </p:cNvSpPr>
          <p:nvPr>
            <p:ph idx="1"/>
          </p:nvPr>
        </p:nvSpPr>
        <p:spPr>
          <a:xfrm>
            <a:off x="1186977" y="1857837"/>
            <a:ext cx="10515600" cy="4802187"/>
          </a:xfrm>
        </p:spPr>
        <p:txBody>
          <a:bodyPr>
            <a:normAutofit/>
          </a:bodyPr>
          <a:lstStyle/>
          <a:p>
            <a:pPr algn="just" eaLnBrk="0" fontAlgn="base" hangingPunct="0">
              <a:lnSpc>
                <a:spcPct val="15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Analytics internship provided hands-on experience with essential analytical tools and techniques. It covered data cleaning, visualization, statistical analysis, and predictive modeling</a:t>
            </a:r>
          </a:p>
          <a:p>
            <a:pPr algn="just" eaLnBrk="0" fontAlgn="base" hangingPunct="0">
              <a:lnSpc>
                <a:spcPct val="15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Basics of data analytics</a:t>
            </a:r>
          </a:p>
          <a:p>
            <a:pPr algn="just" eaLnBrk="0" fontAlgn="base" hangingPunct="0">
              <a:lnSpc>
                <a:spcPct val="15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a:t>
            </a:r>
            <a:r>
              <a:rPr lang="en-US" altLang="en-US" sz="2400" dirty="0" err="1">
                <a:solidFill>
                  <a:schemeClr val="tx1"/>
                </a:solidFill>
                <a:latin typeface="Times New Roman" panose="02020603050405020304" pitchFamily="18" charset="0"/>
                <a:cs typeface="Times New Roman" panose="02020603050405020304" pitchFamily="18" charset="0"/>
              </a:rPr>
              <a:t>S</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ql</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lang="en-US" altLang="en-US" sz="2400" dirty="0">
                <a:solidFill>
                  <a:schemeClr val="tx1"/>
                </a:solidFill>
                <a:latin typeface="Times New Roman" panose="02020603050405020304" pitchFamily="18" charset="0"/>
                <a:cs typeface="Times New Roman" panose="02020603050405020304" pitchFamily="18" charset="0"/>
              </a:rPr>
              <a:t>E</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xcel for analysing the raw data.</a:t>
            </a:r>
          </a:p>
          <a:p>
            <a:pPr algn="just" eaLnBrk="0" fontAlgn="base" hangingPunct="0">
              <a:lnSpc>
                <a:spcPct val="15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a:t>
            </a:r>
            <a:r>
              <a:rPr lang="en-US" altLang="en-US" sz="2400" dirty="0">
                <a:solidFill>
                  <a:schemeClr val="tx1"/>
                </a:solidFill>
                <a:latin typeface="Times New Roman" panose="02020603050405020304" pitchFamily="18" charset="0"/>
                <a:cs typeface="Times New Roman" panose="02020603050405020304" pitchFamily="18" charset="0"/>
              </a:rPr>
              <a:t>python for basic data visualization</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power bi for data visua</a:t>
            </a:r>
            <a:r>
              <a:rPr lang="en-US" altLang="en-US" sz="2400" dirty="0">
                <a:solidFill>
                  <a:schemeClr val="tx1"/>
                </a:solidFill>
                <a:latin typeface="Times New Roman" panose="02020603050405020304" pitchFamily="18" charset="0"/>
                <a:cs typeface="Times New Roman" panose="02020603050405020304" pitchFamily="18" charset="0"/>
              </a:rPr>
              <a:t>l</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ization.</a:t>
            </a:r>
          </a:p>
          <a:p>
            <a:pPr marL="0" indent="0" eaLnBrk="0" fontAlgn="base" hangingPunct="0">
              <a:lnSpc>
                <a:spcPct val="150000"/>
              </a:lnSpc>
              <a:spcBef>
                <a:spcPct val="0"/>
              </a:spcBef>
              <a:spcAft>
                <a:spcPct val="0"/>
              </a:spcAft>
              <a:buNone/>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61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2B5161-7625-8594-4501-A0A9263F46C2}"/>
              </a:ext>
            </a:extLst>
          </p:cNvPr>
          <p:cNvSpPr>
            <a:spLocks noGrp="1"/>
          </p:cNvSpPr>
          <p:nvPr>
            <p:ph type="title"/>
          </p:nvPr>
        </p:nvSpPr>
        <p:spPr>
          <a:xfrm>
            <a:off x="1766544" y="464670"/>
            <a:ext cx="10515600" cy="1325563"/>
          </a:xfrm>
        </p:spPr>
        <p:txBody>
          <a:bodyPr>
            <a:normAutofit/>
          </a:bodyPr>
          <a:lstStyle/>
          <a:p>
            <a:r>
              <a:rPr lang="en-GB" b="1" i="0" dirty="0">
                <a:latin typeface="Times New Roman" panose="02020603050405020304" pitchFamily="18" charset="0"/>
                <a:cs typeface="Times New Roman" panose="02020603050405020304" pitchFamily="18" charset="0"/>
              </a:rPr>
              <a:t>Tasks/Activities Performed During Internship</a:t>
            </a:r>
            <a:endParaRPr lang="en-IN" i="0" dirty="0"/>
          </a:p>
        </p:txBody>
      </p:sp>
      <p:sp>
        <p:nvSpPr>
          <p:cNvPr id="2" name="Content Placeholder 1">
            <a:extLst>
              <a:ext uri="{FF2B5EF4-FFF2-40B4-BE49-F238E27FC236}">
                <a16:creationId xmlns:a16="http://schemas.microsoft.com/office/drawing/2014/main" id="{21902052-3CD3-1BC3-906D-D2CACCD2E66A}"/>
              </a:ext>
            </a:extLst>
          </p:cNvPr>
          <p:cNvSpPr>
            <a:spLocks noGrp="1" noChangeArrowheads="1"/>
          </p:cNvSpPr>
          <p:nvPr>
            <p:ph idx="1"/>
          </p:nvPr>
        </p:nvSpPr>
        <p:spPr bwMode="auto">
          <a:xfrm>
            <a:off x="2192594" y="1335270"/>
            <a:ext cx="737419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Cleaning</a:t>
            </a:r>
          </a:p>
          <a:p>
            <a:pPr marL="0" marR="0" lvl="0" indent="0" algn="l" defTabSz="914400" rtl="0" eaLnBrk="0" fontAlgn="base" latinLnBrk="0" hangingPunct="0">
              <a:spcBef>
                <a:spcPct val="0"/>
              </a:spcBef>
              <a:spcAft>
                <a:spcPct val="0"/>
              </a:spcAft>
              <a:buClrTx/>
              <a:buSzTx/>
              <a:buFontTx/>
              <a:buAutoNum type="arabicPeriod"/>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AutoNum type="arabicPeriod" startAt="2"/>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a:t>
            </a:r>
          </a:p>
          <a:p>
            <a:pPr marL="0" marR="0" lvl="0" indent="0" algn="l" defTabSz="914400" rtl="0" eaLnBrk="0" fontAlgn="base" latinLnBrk="0" hangingPunct="0">
              <a:spcBef>
                <a:spcPct val="0"/>
              </a:spcBef>
              <a:spcAft>
                <a:spcPct val="0"/>
              </a:spcAft>
              <a:buClrTx/>
              <a:buSzTx/>
              <a:buFontTx/>
              <a:buAutoNum type="arabicPeriod" startAt="2"/>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AutoNum type="arabicPeriod" startAt="3"/>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 and Reporting</a:t>
            </a:r>
          </a:p>
          <a:p>
            <a:pPr marL="0" marR="0" lvl="0" indent="0" algn="l" defTabSz="914400" rtl="0" eaLnBrk="0" fontAlgn="base" latinLnBrk="0" hangingPunct="0">
              <a:spcBef>
                <a:spcPct val="0"/>
              </a:spcBef>
              <a:spcAft>
                <a:spcPct val="0"/>
              </a:spcAft>
              <a:buClrTx/>
              <a:buSzTx/>
              <a:buFontTx/>
              <a:buAutoNum type="arabicPeriod" startAt="3"/>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AutoNum type="arabicPeriod" startAt="4"/>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 and Database Management</a:t>
            </a:r>
          </a:p>
          <a:p>
            <a:pPr marL="0" marR="0" lvl="0" indent="0" algn="l" defTabSz="914400" rtl="0" eaLnBrk="0" fontAlgn="base" latinLnBrk="0" hangingPunct="0">
              <a:spcBef>
                <a:spcPct val="0"/>
              </a:spcBef>
              <a:spcAft>
                <a:spcPct val="0"/>
              </a:spcAft>
              <a:buClrTx/>
              <a:buSzTx/>
              <a:buFontTx/>
              <a:buAutoNum type="arabicPeriod" startAt="4"/>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AutoNum type="arabicPeriod" startAt="5"/>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Insights and Decision Support</a:t>
            </a:r>
          </a:p>
          <a:p>
            <a:pPr marL="0" marR="0" lvl="0" indent="0" algn="l" defTabSz="914400" rtl="0" eaLnBrk="0" fontAlgn="base" latinLnBrk="0" hangingPunct="0">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28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F0B268-2648-B4DB-2305-31060B2EFDBC}"/>
              </a:ext>
            </a:extLst>
          </p:cNvPr>
          <p:cNvSpPr txBox="1">
            <a:spLocks/>
          </p:cNvSpPr>
          <p:nvPr/>
        </p:nvSpPr>
        <p:spPr>
          <a:xfrm>
            <a:off x="-2330915" y="590833"/>
            <a:ext cx="10515600"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4BFC57A8-6CFB-4757-8D56-926432DCA14C}"/>
              </a:ext>
            </a:extLst>
          </p:cNvPr>
          <p:cNvSpPr>
            <a:spLocks noChangeArrowheads="1"/>
          </p:cNvSpPr>
          <p:nvPr/>
        </p:nvSpPr>
        <p:spPr bwMode="auto">
          <a:xfrm>
            <a:off x="979490" y="1253615"/>
            <a:ext cx="10196510"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focuses on the analysis and visualization of retail sales data to uncover key business insights and trends. By leveraging data analytics techniques, the project processes historical sales records to identify patterns in customer behavior, product performance, and seasonal trends. Visualization tools such as dashboards and interactive charts are used to present the data in an intuitive and accessible manner. The insights gained support data-driven decision-making for inventory management, marketing strategies, and sales forecasting. Overall, the project aims to enhance operational efficiency and strategic planning through comprehensive retail data analysis and visualization.</a:t>
            </a:r>
          </a:p>
        </p:txBody>
      </p:sp>
    </p:spTree>
    <p:extLst>
      <p:ext uri="{BB962C8B-B14F-4D97-AF65-F5344CB8AC3E}">
        <p14:creationId xmlns:p14="http://schemas.microsoft.com/office/powerpoint/2010/main" val="242390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C8ED80-8E80-5787-0782-C7E4F49B8519}"/>
              </a:ext>
            </a:extLst>
          </p:cNvPr>
          <p:cNvSpPr>
            <a:spLocks noGrp="1"/>
          </p:cNvSpPr>
          <p:nvPr>
            <p:ph type="title"/>
          </p:nvPr>
        </p:nvSpPr>
        <p:spPr>
          <a:xfrm>
            <a:off x="-2428125" y="481432"/>
            <a:ext cx="11555192" cy="1325563"/>
          </a:xfrm>
        </p:spPr>
        <p:txBody>
          <a:bodyPr/>
          <a:lstStyle/>
          <a:p>
            <a:pPr algn="ctr"/>
            <a:r>
              <a:rPr lang="en-US" b="1" i="0" dirty="0">
                <a:latin typeface="Times New Roman" panose="02020603050405020304" pitchFamily="18" charset="0"/>
                <a:cs typeface="Times New Roman" panose="02020603050405020304" pitchFamily="18" charset="0"/>
              </a:rPr>
              <a:t>Introduction</a:t>
            </a:r>
            <a:endParaRPr lang="en-IN" b="1" i="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30577C-808A-4C08-B9EC-AE478B75FCB3}"/>
              </a:ext>
            </a:extLst>
          </p:cNvPr>
          <p:cNvSpPr>
            <a:spLocks noGrp="1" noChangeArrowheads="1"/>
          </p:cNvSpPr>
          <p:nvPr>
            <p:ph idx="1"/>
          </p:nvPr>
        </p:nvSpPr>
        <p:spPr bwMode="auto">
          <a:xfrm>
            <a:off x="1535112" y="1364619"/>
            <a:ext cx="9121775"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lnSpc>
                <a:spcPct val="150000"/>
              </a:lnSpc>
              <a:spcBef>
                <a:spcPct val="0"/>
              </a:spcBef>
              <a:spcAft>
                <a:spcPct val="0"/>
              </a:spcAft>
              <a:buClrTx/>
              <a:buNone/>
            </a:pPr>
            <a:r>
              <a:rPr lang="en-US" sz="2400" dirty="0">
                <a:latin typeface="Times New Roman" panose="02020603050405020304" pitchFamily="18" charset="0"/>
                <a:cs typeface="Times New Roman" panose="02020603050405020304" pitchFamily="18" charset="0"/>
              </a:rPr>
              <a:t>In today's competitive market, retail businesses generate vast amounts of sales data daily. Effectively analyzing this data is crucial for understanding customer preferences, optimizing inventory, and improving overall business performance. This project, </a:t>
            </a:r>
            <a:r>
              <a:rPr lang="en-US" sz="2400" i="1" dirty="0">
                <a:latin typeface="Times New Roman" panose="02020603050405020304" pitchFamily="18" charset="0"/>
                <a:cs typeface="Times New Roman" panose="02020603050405020304" pitchFamily="18" charset="0"/>
              </a:rPr>
              <a:t>Retail Sales Data Analysis and Visualization</a:t>
            </a:r>
            <a:r>
              <a:rPr lang="en-US" sz="2400" dirty="0">
                <a:latin typeface="Times New Roman" panose="02020603050405020304" pitchFamily="18" charset="0"/>
                <a:cs typeface="Times New Roman" panose="02020603050405020304" pitchFamily="18" charset="0"/>
              </a:rPr>
              <a:t>, aims to transform raw sales data into meaningful insights through data processing, statistical analysis, and visual representation. By utilizing tools such as Python, Excel, and data visualization libraries, the project identifies trends, seasonal patterns, and key performance indicators.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8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ACC17-6C29-9142-F844-E8A5F8E6E2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AE0418-4ECD-A141-0435-3D79D9AAEB9B}"/>
              </a:ext>
            </a:extLst>
          </p:cNvPr>
          <p:cNvSpPr>
            <a:spLocks noGrp="1"/>
          </p:cNvSpPr>
          <p:nvPr>
            <p:ph type="title"/>
          </p:nvPr>
        </p:nvSpPr>
        <p:spPr>
          <a:xfrm>
            <a:off x="-2550045" y="168479"/>
            <a:ext cx="11097768" cy="1325563"/>
          </a:xfrm>
        </p:spPr>
        <p:txBody>
          <a:bodyPr/>
          <a:lstStyle/>
          <a:p>
            <a:pPr algn="ctr"/>
            <a:r>
              <a:rPr lang="en-US" b="1" dirty="0">
                <a:latin typeface="Times New Roman" panose="02020603050405020304" pitchFamily="18" charset="0"/>
                <a:cs typeface="Times New Roman" panose="02020603050405020304" pitchFamily="18" charset="0"/>
              </a:rPr>
              <a:t>Literature survey</a:t>
            </a:r>
            <a:endParaRPr lang="en-IN" b="1" i="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E0737CB-91FA-0711-94D3-FD971CEDFA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2714" t="20487" r="3263" b="20535"/>
          <a:stretch/>
        </p:blipFill>
        <p:spPr>
          <a:xfrm>
            <a:off x="1676400" y="1012723"/>
            <a:ext cx="9453715" cy="5201263"/>
          </a:xfrm>
        </p:spPr>
      </p:pic>
    </p:spTree>
    <p:extLst>
      <p:ext uri="{BB962C8B-B14F-4D97-AF65-F5344CB8AC3E}">
        <p14:creationId xmlns:p14="http://schemas.microsoft.com/office/powerpoint/2010/main" val="353508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C0772B-1237-44F7-7C84-248646AE7051}"/>
              </a:ext>
            </a:extLst>
          </p:cNvPr>
          <p:cNvSpPr>
            <a:spLocks noGrp="1"/>
          </p:cNvSpPr>
          <p:nvPr>
            <p:ph type="title"/>
          </p:nvPr>
        </p:nvSpPr>
        <p:spPr>
          <a:xfrm>
            <a:off x="-1767622" y="455742"/>
            <a:ext cx="10515600" cy="1325563"/>
          </a:xfrm>
        </p:spPr>
        <p:txBody>
          <a:bodyPr/>
          <a:lstStyle/>
          <a:p>
            <a:pPr algn="ctr"/>
            <a:r>
              <a:rPr lang="en-US" b="1" i="0" dirty="0">
                <a:latin typeface="Times New Roman" panose="02020603050405020304" pitchFamily="18" charset="0"/>
                <a:cs typeface="Times New Roman" panose="02020603050405020304" pitchFamily="18" charset="0"/>
              </a:rPr>
              <a:t>Objectives</a:t>
            </a:r>
            <a:endParaRPr lang="en-IN" b="1" i="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26FCFBD0-2904-7995-BA27-544D3F402B24}"/>
              </a:ext>
            </a:extLst>
          </p:cNvPr>
          <p:cNvSpPr txBox="1">
            <a:spLocks/>
          </p:cNvSpPr>
          <p:nvPr/>
        </p:nvSpPr>
        <p:spPr>
          <a:xfrm>
            <a:off x="1530758" y="1238588"/>
            <a:ext cx="10515600" cy="41605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sp>
        <p:nvSpPr>
          <p:cNvPr id="5" name="Rectangle 2">
            <a:extLst>
              <a:ext uri="{FF2B5EF4-FFF2-40B4-BE49-F238E27FC236}">
                <a16:creationId xmlns:a16="http://schemas.microsoft.com/office/drawing/2014/main" id="{CAE25215-0453-4FB4-B405-18871419DE26}"/>
              </a:ext>
            </a:extLst>
          </p:cNvPr>
          <p:cNvSpPr>
            <a:spLocks noChangeArrowheads="1"/>
          </p:cNvSpPr>
          <p:nvPr/>
        </p:nvSpPr>
        <p:spPr bwMode="auto">
          <a:xfrm>
            <a:off x="1158225" y="836311"/>
            <a:ext cx="10888133"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analyze historical retail sales data for identifying trends,    patterns, and customer purchasing behavior.</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interactive visualizations that simplify the interpretation of complex data.</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actionable insights for improving inventory management and sales forecasting.</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support data-driven decision-making for marketing and operational strategies.</a:t>
            </a: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enhance business performance by leveraging analytical tools for better understanding of sales dynamics.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40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1618</TotalTime>
  <Words>798</Words>
  <Application>Microsoft Office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PowerPoint Presentation</vt:lpstr>
      <vt:lpstr>Table of Contents</vt:lpstr>
      <vt:lpstr>Company Profile</vt:lpstr>
      <vt:lpstr>About Domain/Specialization</vt:lpstr>
      <vt:lpstr>Tasks/Activities Performed During Internship</vt:lpstr>
      <vt:lpstr>PowerPoint Presentation</vt:lpstr>
      <vt:lpstr>Introduction</vt:lpstr>
      <vt:lpstr>Literature survey</vt:lpstr>
      <vt:lpstr>Objectives</vt:lpstr>
      <vt:lpstr>Implementation</vt:lpstr>
      <vt:lpstr>Screenshot</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GUNDU RAO</dc:creator>
  <cp:lastModifiedBy>ADMIN</cp:lastModifiedBy>
  <cp:revision>52</cp:revision>
  <dcterms:created xsi:type="dcterms:W3CDTF">2025-05-01T17:06:57Z</dcterms:created>
  <dcterms:modified xsi:type="dcterms:W3CDTF">2025-05-21T05:39:24Z</dcterms:modified>
</cp:coreProperties>
</file>