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0" r:id="rId4"/>
    <p:sldId id="258" r:id="rId5"/>
    <p:sldId id="269" r:id="rId6"/>
    <p:sldId id="257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236"/>
    <a:srgbClr val="2F0E39"/>
    <a:srgbClr val="360F3B"/>
    <a:srgbClr val="421337"/>
    <a:srgbClr val="290E3B"/>
    <a:srgbClr val="2A0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2D21-4193-BF9D-18F8-DD7CF3A4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30640-B039-CDBE-D7B5-7D6270A8E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4DB4F-1C45-8D5D-078B-50899266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8431-CFCF-F937-C5F3-84BCE772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90EE-CA7B-8636-A1A0-9609C3A6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8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8545-10FA-ABE6-2A1A-A8EFB9EE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342DD-1F14-2603-BF8D-9785B94AB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BDB5E-EE53-CB7D-224F-787EB7AD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B5C7E-0970-0921-183E-14774F1F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476C-9827-3924-E4DF-8DB1EC8D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42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D65E8-A919-BD65-D5F6-310545D81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A764A-F0FD-668A-39C1-389AA52AE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7D8B3-6E0E-BC60-44E6-A7FE463F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D4AA9-4428-3F38-5CE3-F611722E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21B2D-B2BD-4435-11E2-890B9D55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1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D871-553F-CF01-68EC-926ADDF5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D07F-2C48-F145-6FB5-CF1CCCB1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6CB1B-055E-371D-4D73-A17AEDBC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6F3D3-0F39-8A62-574F-0507B7F0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C06B-481D-88F2-BF66-F0DFEDC1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3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99C2-5878-F643-C559-9B9B36ED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A4288-F69E-B6D4-2A55-5A8351631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BA4F4-43C9-EB8A-B3FB-E076FA01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CD7BC-9165-D593-4F75-DB8B1084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FAA65-DF6F-ABCA-F1C2-F447CF23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41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6756-A0A4-28A9-A585-0391D159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434D-62EE-3D93-E295-8BC053A6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A9714-F141-F900-747C-910890BB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D5962-8CB5-D7EE-C001-4D6A813E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4D6BE-AE05-5A15-590F-124A73D7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7D085-D9AD-7CF0-8459-F7943DE8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3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2F03-D590-710B-D8DA-0D4640F7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62D24-C526-D2B6-073D-E53EAB24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579FE-198A-9C85-B676-20B296C5A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54E6B-A88C-482F-8B6A-AC11A5FD8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F75FD-A3F9-156D-B46A-FF2624EDD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1B178-6AED-6DBF-DF58-27235181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EA5D3-FE70-7A0E-658E-2E5C31E3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00797-00FF-2072-9A9B-E161C7B3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EC0F-25ED-E12F-9C6D-913E5462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48FD3-83EB-82C7-7173-0EBA01CC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6473-37F8-F186-218D-ACB22332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66B57-E5BD-08F9-AECB-52E0D4BE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5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40D74-E39C-C265-7044-ADDE41A8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17866-2A48-6D66-58BC-6050A4BE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1B9D7-2483-67AC-63DF-5434C298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9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0859-189E-E199-BF22-62B343C2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BBD8-2FC8-B1FC-765F-FDFC2FC5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79752-E63A-4204-F80E-CA3598AE9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B28E2-C48F-20F0-E1E7-B8AAE569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41039-96C9-EBE2-53DC-530BE96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6BC4F-4F98-ED42-F008-26C578DC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1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5A51-CEE4-036E-48B8-27C4B09B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EA27A-05C6-B32B-FD28-A89BA604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5D626-D609-1D94-7D71-2AEA07D76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B23B7-A26A-1A7D-6DA7-24D0BE60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F67A-BFAC-4640-90E3-29945A5A6157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B53CD-38A1-F8EE-D505-BEA273CF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47FF-4775-9949-13D5-1DE16243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02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3EF09-ED42-A55E-7B92-184110BB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5153C-B5A0-75EE-A433-280B3E077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47C6-B66F-93A8-7E0F-09D286E1E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F67A-BFAC-4640-90E3-29945A5A6157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BB4B-661B-26E3-836F-9D7549C3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A0CC-EDC6-1654-9F4F-77FE78581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A3DD3-BF85-44E1-BD40-AE3AC8709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71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0C0DF2D-96B5-01E6-5734-C07B292C1A25}"/>
              </a:ext>
            </a:extLst>
          </p:cNvPr>
          <p:cNvGrpSpPr/>
          <p:nvPr/>
        </p:nvGrpSpPr>
        <p:grpSpPr>
          <a:xfrm>
            <a:off x="0" y="-40640"/>
            <a:ext cx="12192000" cy="6898640"/>
            <a:chOff x="0" y="-40640"/>
            <a:chExt cx="12192000" cy="68986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" y="31242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-4064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BD5796-5168-6172-202D-2C87702AC21C}"/>
              </a:ext>
            </a:extLst>
          </p:cNvPr>
          <p:cNvSpPr txBox="1"/>
          <p:nvPr/>
        </p:nvSpPr>
        <p:spPr>
          <a:xfrm flipH="1">
            <a:off x="785576" y="1584960"/>
            <a:ext cx="734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What is Power BI?</a:t>
            </a:r>
          </a:p>
        </p:txBody>
      </p:sp>
      <p:pic>
        <p:nvPicPr>
          <p:cNvPr id="11" name="Picture 6" descr="Power BI Logo, symbol, meaning, history, PNG, brand">
            <a:extLst>
              <a:ext uri="{FF2B5EF4-FFF2-40B4-BE49-F238E27FC236}">
                <a16:creationId xmlns:a16="http://schemas.microsoft.com/office/drawing/2014/main" id="{7499D00B-0601-685C-A4ED-094F6F31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005" y="1074022"/>
            <a:ext cx="3106702" cy="174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400427-AF76-4067-FB5A-4562641E2F80}"/>
              </a:ext>
            </a:extLst>
          </p:cNvPr>
          <p:cNvSpPr/>
          <p:nvPr/>
        </p:nvSpPr>
        <p:spPr>
          <a:xfrm>
            <a:off x="8220295" y="2517855"/>
            <a:ext cx="1971040" cy="497810"/>
          </a:xfrm>
          <a:prstGeom prst="rect">
            <a:avLst/>
          </a:prstGeom>
          <a:solidFill>
            <a:srgbClr val="421337"/>
          </a:solidFill>
          <a:ln>
            <a:solidFill>
              <a:srgbClr val="3C12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AE944-A453-1375-3FC5-96B2F122FD9F}"/>
              </a:ext>
            </a:extLst>
          </p:cNvPr>
          <p:cNvSpPr txBox="1"/>
          <p:nvPr/>
        </p:nvSpPr>
        <p:spPr>
          <a:xfrm>
            <a:off x="1810752" y="2626668"/>
            <a:ext cx="8753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Power BI is a Business Intelligence &amp; Data Visualization tool that convert data from various data source into interactive dashboard and analysis reports.</a:t>
            </a:r>
          </a:p>
        </p:txBody>
      </p:sp>
    </p:spTree>
    <p:extLst>
      <p:ext uri="{BB962C8B-B14F-4D97-AF65-F5344CB8AC3E}">
        <p14:creationId xmlns:p14="http://schemas.microsoft.com/office/powerpoint/2010/main" val="154808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F9E61E-702C-9B31-1909-E15AF99E26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0" y="29464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88510D-18AA-66FD-2412-3D5B085CCF4B}"/>
              </a:ext>
            </a:extLst>
          </p:cNvPr>
          <p:cNvSpPr txBox="1"/>
          <p:nvPr/>
        </p:nvSpPr>
        <p:spPr>
          <a:xfrm>
            <a:off x="772160" y="294640"/>
            <a:ext cx="8788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 (Body)"/>
              </a:rPr>
              <a:t>Q6. Which months of the year Madhav Store generate the maximum profit and minimum profit?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5AF0F-3693-C330-56B3-CFF9868467D8}"/>
              </a:ext>
            </a:extLst>
          </p:cNvPr>
          <p:cNvSpPr txBox="1"/>
          <p:nvPr/>
        </p:nvSpPr>
        <p:spPr>
          <a:xfrm>
            <a:off x="772160" y="2443908"/>
            <a:ext cx="5313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alibri (Body)"/>
              </a:rPr>
              <a:t>Generally, the customers use the Cash on Delivery (44%) and UPI (21%) mode of Payment.</a:t>
            </a:r>
          </a:p>
          <a:p>
            <a:br>
              <a:rPr lang="en-US" sz="2800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B1AEF2-FE79-31DC-8F90-A97DA12F6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087881"/>
            <a:ext cx="5232400" cy="35610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57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F9E61E-702C-9B31-1909-E15AF99E26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0" y="29464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11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BCAACF-E381-D7D0-92D4-29564A2AA77F}"/>
              </a:ext>
            </a:extLst>
          </p:cNvPr>
          <p:cNvSpPr txBox="1"/>
          <p:nvPr/>
        </p:nvSpPr>
        <p:spPr>
          <a:xfrm flipH="1">
            <a:off x="4419598" y="1778000"/>
            <a:ext cx="43789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 </a:t>
            </a:r>
          </a:p>
          <a:p>
            <a:r>
              <a:rPr lang="en-IN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  You</a:t>
            </a:r>
          </a:p>
        </p:txBody>
      </p:sp>
    </p:spTree>
    <p:extLst>
      <p:ext uri="{BB962C8B-B14F-4D97-AF65-F5344CB8AC3E}">
        <p14:creationId xmlns:p14="http://schemas.microsoft.com/office/powerpoint/2010/main" val="386847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0C0DF2D-96B5-01E6-5734-C07B292C1A25}"/>
              </a:ext>
            </a:extLst>
          </p:cNvPr>
          <p:cNvGrpSpPr/>
          <p:nvPr/>
        </p:nvGrpSpPr>
        <p:grpSpPr>
          <a:xfrm>
            <a:off x="0" y="-40640"/>
            <a:ext cx="12192000" cy="6898640"/>
            <a:chOff x="0" y="-40640"/>
            <a:chExt cx="12192000" cy="68986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" y="31242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-4064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034D52-13D5-1F07-8A86-A4F18841F16B}"/>
              </a:ext>
            </a:extLst>
          </p:cNvPr>
          <p:cNvSpPr txBox="1"/>
          <p:nvPr/>
        </p:nvSpPr>
        <p:spPr>
          <a:xfrm flipH="1">
            <a:off x="980438" y="1544320"/>
            <a:ext cx="5115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PROJECT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B9D13-2274-448A-3B67-1B7C131052A6}"/>
              </a:ext>
            </a:extLst>
          </p:cNvPr>
          <p:cNvSpPr txBox="1"/>
          <p:nvPr/>
        </p:nvSpPr>
        <p:spPr>
          <a:xfrm flipH="1">
            <a:off x="3119117" y="2632476"/>
            <a:ext cx="738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i="0" dirty="0">
                <a:solidFill>
                  <a:schemeClr val="bg1"/>
                </a:solidFill>
                <a:effectLst/>
                <a:latin typeface="Calibri (Body)"/>
              </a:rPr>
              <a:t>Madhav E-Commerce Store</a:t>
            </a:r>
          </a:p>
        </p:txBody>
      </p:sp>
    </p:spTree>
    <p:extLst>
      <p:ext uri="{BB962C8B-B14F-4D97-AF65-F5344CB8AC3E}">
        <p14:creationId xmlns:p14="http://schemas.microsoft.com/office/powerpoint/2010/main" val="384278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0C0DF2D-96B5-01E6-5734-C07B292C1A25}"/>
              </a:ext>
            </a:extLst>
          </p:cNvPr>
          <p:cNvGrpSpPr/>
          <p:nvPr/>
        </p:nvGrpSpPr>
        <p:grpSpPr>
          <a:xfrm>
            <a:off x="0" y="-40640"/>
            <a:ext cx="12192000" cy="6898640"/>
            <a:chOff x="0" y="-40640"/>
            <a:chExt cx="12192000" cy="68986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" y="31242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-4064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34B633A-131B-7BF9-4421-E35EF7BC50D7}"/>
                </a:ext>
              </a:extLst>
            </p:cNvPr>
            <p:cNvSpPr txBox="1"/>
            <p:nvPr/>
          </p:nvSpPr>
          <p:spPr>
            <a:xfrm>
              <a:off x="868680" y="1584960"/>
              <a:ext cx="57088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OBJECTIVE :-</a:t>
              </a:r>
            </a:p>
          </p:txBody>
        </p:sp>
        <p:pic>
          <p:nvPicPr>
            <p:cNvPr id="10" name="Graphic 9" descr="Shopping cart with solid fill">
              <a:extLst>
                <a:ext uri="{FF2B5EF4-FFF2-40B4-BE49-F238E27FC236}">
                  <a16:creationId xmlns:a16="http://schemas.microsoft.com/office/drawing/2014/main" id="{093AC7F0-48BC-3B44-CEA4-3025B46E6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6477" y="2627695"/>
              <a:ext cx="2348563" cy="229923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54E1D6-769C-6EC9-CC55-B45609998602}"/>
                </a:ext>
              </a:extLst>
            </p:cNvPr>
            <p:cNvSpPr txBox="1"/>
            <p:nvPr/>
          </p:nvSpPr>
          <p:spPr>
            <a:xfrm>
              <a:off x="1553541" y="2893471"/>
              <a:ext cx="6831533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600" b="1" dirty="0">
                  <a:solidFill>
                    <a:schemeClr val="bg1"/>
                  </a:solidFill>
                </a:rPr>
                <a:t>Owner of Madhav </a:t>
              </a:r>
              <a:r>
                <a:rPr lang="en-IN" sz="3600" b="1" i="0" dirty="0">
                  <a:solidFill>
                    <a:schemeClr val="bg1"/>
                  </a:solidFill>
                  <a:effectLst/>
                  <a:latin typeface="Calibri (Body)"/>
                </a:rPr>
                <a:t>E-Commerce </a:t>
              </a:r>
              <a:r>
                <a:rPr lang="en-IN" sz="3600" b="1" dirty="0">
                  <a:solidFill>
                    <a:schemeClr val="bg1"/>
                  </a:solidFill>
                </a:rPr>
                <a:t>Store wants us to help them create a dashboard to track and </a:t>
              </a:r>
              <a:r>
                <a:rPr lang="en-IN" sz="3600" b="1" dirty="0" err="1">
                  <a:solidFill>
                    <a:schemeClr val="bg1"/>
                  </a:solidFill>
                </a:rPr>
                <a:t>analyze</a:t>
              </a:r>
              <a:r>
                <a:rPr lang="en-IN" sz="3600" b="1" dirty="0">
                  <a:solidFill>
                    <a:schemeClr val="bg1"/>
                  </a:solidFill>
                </a:rPr>
                <a:t> their online sales across India</a:t>
              </a:r>
              <a:endParaRPr lang="en-I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0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568ACE-4224-58A3-9ADF-A45EEC9D2CB4}"/>
              </a:ext>
            </a:extLst>
          </p:cNvPr>
          <p:cNvGrpSpPr/>
          <p:nvPr/>
        </p:nvGrpSpPr>
        <p:grpSpPr>
          <a:xfrm>
            <a:off x="0" y="0"/>
            <a:ext cx="12192000" cy="6898640"/>
            <a:chOff x="0" y="-40640"/>
            <a:chExt cx="12192000" cy="68986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0" y="33528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-4064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4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50E4C2-9DBF-E62E-51F6-CDB6B059FEC6}"/>
              </a:ext>
            </a:extLst>
          </p:cNvPr>
          <p:cNvSpPr txBox="1"/>
          <p:nvPr/>
        </p:nvSpPr>
        <p:spPr>
          <a:xfrm>
            <a:off x="815340" y="696297"/>
            <a:ext cx="79434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Project Learnings :-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AF72B-3C21-39D4-86AE-61CB8567F015}"/>
              </a:ext>
            </a:extLst>
          </p:cNvPr>
          <p:cNvSpPr txBox="1"/>
          <p:nvPr/>
        </p:nvSpPr>
        <p:spPr>
          <a:xfrm>
            <a:off x="1419860" y="1760498"/>
            <a:ext cx="94564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bg1"/>
                </a:solidFill>
                <a:effectLst/>
                <a:latin typeface="Calibri (Body)"/>
              </a:rPr>
              <a:t>  Created an </a:t>
            </a:r>
            <a:r>
              <a:rPr lang="en-US" sz="2800" dirty="0">
                <a:solidFill>
                  <a:schemeClr val="bg1"/>
                </a:solidFill>
                <a:latin typeface="Calibri (Body)"/>
              </a:rPr>
              <a:t>interactive dashboard</a:t>
            </a:r>
            <a:r>
              <a:rPr lang="en-US" sz="2800" i="0" dirty="0">
                <a:solidFill>
                  <a:schemeClr val="bg1"/>
                </a:solidFill>
                <a:effectLst/>
                <a:latin typeface="Calibri (Body)"/>
              </a:rPr>
              <a:t> to track and analyze online sales data.</a:t>
            </a:r>
            <a:endParaRPr lang="en-US" sz="2800" dirty="0">
              <a:solidFill>
                <a:schemeClr val="bg1"/>
              </a:solidFill>
              <a:latin typeface="Calibri (Body)"/>
            </a:endParaRPr>
          </a:p>
          <a:p>
            <a:pPr algn="l"/>
            <a:endParaRPr lang="en-US" sz="2800" i="0" dirty="0">
              <a:solidFill>
                <a:schemeClr val="bg1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Calibri (Body)"/>
              </a:rPr>
              <a:t> Used complex parameters to drill down in worksheets and customization using filters and slicers.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Calibri (Body)"/>
              </a:rPr>
              <a:t> Created connections, join new tables, and calculations to manipulate data and enable user-driven parameters for visualizations.</a:t>
            </a:r>
          </a:p>
          <a:p>
            <a:pPr algn="l"/>
            <a:endParaRPr lang="en-US" sz="2800" i="0" dirty="0">
              <a:solidFill>
                <a:schemeClr val="bg1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3388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568ACE-4224-58A3-9ADF-A45EEC9D2CB4}"/>
              </a:ext>
            </a:extLst>
          </p:cNvPr>
          <p:cNvGrpSpPr/>
          <p:nvPr/>
        </p:nvGrpSpPr>
        <p:grpSpPr>
          <a:xfrm>
            <a:off x="0" y="0"/>
            <a:ext cx="12192000" cy="6898640"/>
            <a:chOff x="0" y="-40640"/>
            <a:chExt cx="12192000" cy="68986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0" y="33528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-4064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5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439233C-888A-F2A6-9BCE-490AEC67A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9" y="457200"/>
            <a:ext cx="9855201" cy="602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0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F9E61E-702C-9B31-1909-E15AF99E26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0" y="29464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6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E36E5-2584-2844-AC69-CEE42726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13" y="2131002"/>
            <a:ext cx="5161551" cy="351795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70B27D-3B58-5356-0574-E28B1BE4AD34}"/>
              </a:ext>
            </a:extLst>
          </p:cNvPr>
          <p:cNvSpPr txBox="1"/>
          <p:nvPr/>
        </p:nvSpPr>
        <p:spPr>
          <a:xfrm>
            <a:off x="772160" y="352593"/>
            <a:ext cx="8656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Calibri (Body)"/>
              </a:rPr>
              <a:t>Q1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Calibri (Body)"/>
              </a:rPr>
              <a:t>. Compare the sum of the amounts with different states</a:t>
            </a:r>
            <a:r>
              <a:rPr lang="en-US" sz="3600" b="1" dirty="0">
                <a:solidFill>
                  <a:schemeClr val="bg1"/>
                </a:solidFill>
                <a:latin typeface="Calibri (Body)"/>
              </a:rPr>
              <a:t>?</a:t>
            </a:r>
            <a:endParaRPr lang="en-US" sz="3600" b="1" i="0" dirty="0">
              <a:solidFill>
                <a:schemeClr val="bg1"/>
              </a:solidFill>
              <a:effectLst/>
              <a:latin typeface="Calibri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5D618-ADDB-5CB7-833B-DF4C1AFF65CB}"/>
              </a:ext>
            </a:extLst>
          </p:cNvPr>
          <p:cNvSpPr txBox="1"/>
          <p:nvPr/>
        </p:nvSpPr>
        <p:spPr>
          <a:xfrm>
            <a:off x="782320" y="2059138"/>
            <a:ext cx="535035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alibri (Body)"/>
              </a:rPr>
              <a:t>Most of the customers spent the maximum amounts of money on purchasing products like clothing (63%), Electronics (21%) and furniture (17%) (Printers, Bookcases, Saree, </a:t>
            </a:r>
            <a:r>
              <a:rPr lang="en-US" sz="2800" b="1" dirty="0" err="1">
                <a:solidFill>
                  <a:schemeClr val="accent6"/>
                </a:solidFill>
                <a:latin typeface="Calibri (Body)"/>
              </a:rPr>
              <a:t>etc</a:t>
            </a:r>
            <a:r>
              <a:rPr lang="en-US" sz="2800" b="1" dirty="0">
                <a:solidFill>
                  <a:schemeClr val="accent6"/>
                </a:solidFill>
                <a:latin typeface="Calibri (Body)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9042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F9E61E-702C-9B31-1909-E15AF99E26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0" y="29464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7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09E1FDC-4764-E781-AC40-002D225C3F39}"/>
              </a:ext>
            </a:extLst>
          </p:cNvPr>
          <p:cNvSpPr txBox="1"/>
          <p:nvPr/>
        </p:nvSpPr>
        <p:spPr>
          <a:xfrm>
            <a:off x="782320" y="294640"/>
            <a:ext cx="8656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 (Body)"/>
              </a:rPr>
              <a:t>Q2. Which person spent the maximum amount of money to buy products?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42A87-3C0D-FDAD-FD5E-8D6A122B7D71}"/>
              </a:ext>
            </a:extLst>
          </p:cNvPr>
          <p:cNvSpPr txBox="1"/>
          <p:nvPr/>
        </p:nvSpPr>
        <p:spPr>
          <a:xfrm>
            <a:off x="782320" y="2087880"/>
            <a:ext cx="53983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accent6"/>
                </a:solidFill>
                <a:effectLst/>
                <a:latin typeface="Calibri (Body)"/>
              </a:rPr>
              <a:t>The store generates the maximum profits from the months January to April and December.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7771D5-8FAF-0C99-F8EB-900EB977D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160" y="2087880"/>
            <a:ext cx="5201920" cy="3561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49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F9E61E-702C-9B31-1909-E15AF99E26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0" y="29464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0F55D9-E21B-7637-E095-9C42DFDABED9}"/>
              </a:ext>
            </a:extLst>
          </p:cNvPr>
          <p:cNvSpPr txBox="1"/>
          <p:nvPr/>
        </p:nvSpPr>
        <p:spPr>
          <a:xfrm>
            <a:off x="772160" y="313391"/>
            <a:ext cx="8656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Calibri (Body)"/>
              </a:rPr>
              <a:t>Q3. Which category of product customer orders the most (Clothing, Electronics and Furniture)?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0DE0C6-C612-5C5C-E0B0-5CA62887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9000"/>
            <a:ext cx="5242560" cy="35084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FDCFDE-C0FA-D08A-14B1-B47B22833AEF}"/>
              </a:ext>
            </a:extLst>
          </p:cNvPr>
          <p:cNvSpPr txBox="1"/>
          <p:nvPr/>
        </p:nvSpPr>
        <p:spPr>
          <a:xfrm>
            <a:off x="772160" y="2443872"/>
            <a:ext cx="5323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alibri (Body)"/>
              </a:rPr>
              <a:t>The states of Maharashtra, Madhya Pradesh and Uttar Pradesh are the top 3 product buyers.</a:t>
            </a:r>
          </a:p>
        </p:txBody>
      </p:sp>
    </p:spTree>
    <p:extLst>
      <p:ext uri="{BB962C8B-B14F-4D97-AF65-F5344CB8AC3E}">
        <p14:creationId xmlns:p14="http://schemas.microsoft.com/office/powerpoint/2010/main" val="408874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F9E61E-702C-9B31-1909-E15AF99E26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3AEEBE-8F6A-700E-1279-8CEB29E717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C938AA-539C-2592-0E4D-A4EF51E8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0" y="294640"/>
              <a:ext cx="10637520" cy="62331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43D62-9E99-2C45-9C13-8046FF678CA3}"/>
                </a:ext>
              </a:extLst>
            </p:cNvPr>
            <p:cNvSpPr/>
            <p:nvPr/>
          </p:nvSpPr>
          <p:spPr>
            <a:xfrm>
              <a:off x="10637520" y="0"/>
              <a:ext cx="477520" cy="158496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300000"/>
                </a:lnSpc>
              </a:pPr>
              <a:r>
                <a:rPr lang="en-IN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9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AFA23CE-D758-0A4F-D032-A973AFCBCD4C}"/>
              </a:ext>
            </a:extLst>
          </p:cNvPr>
          <p:cNvSpPr txBox="1"/>
          <p:nvPr/>
        </p:nvSpPr>
        <p:spPr>
          <a:xfrm>
            <a:off x="812800" y="384631"/>
            <a:ext cx="8625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 (Body)"/>
              </a:rPr>
              <a:t>Q4. What kind of payment mode customer uses the most while purchasing products?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161EE-4372-5A81-F97F-24DA0DCC1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160" y="2103843"/>
            <a:ext cx="5212080" cy="35451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F71A9A-3D6D-0136-8D06-56E678E0CD62}"/>
              </a:ext>
            </a:extLst>
          </p:cNvPr>
          <p:cNvSpPr txBox="1"/>
          <p:nvPr/>
        </p:nvSpPr>
        <p:spPr>
          <a:xfrm>
            <a:off x="812800" y="2002304"/>
            <a:ext cx="5293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alibri (Body)"/>
              </a:rPr>
              <a:t>The customers Harivansh, Madhav and Madan Mohan are the top 3 product buyers.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80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306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-apple-system</vt:lpstr>
      <vt:lpstr>Arial</vt:lpstr>
      <vt:lpstr>Arial Black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7</cp:revision>
  <dcterms:created xsi:type="dcterms:W3CDTF">2023-09-12T13:11:58Z</dcterms:created>
  <dcterms:modified xsi:type="dcterms:W3CDTF">2023-09-12T19:15:43Z</dcterms:modified>
</cp:coreProperties>
</file>