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1" r:id="rId3"/>
    <p:sldId id="260" r:id="rId4"/>
    <p:sldId id="262" r:id="rId5"/>
    <p:sldId id="266" r:id="rId6"/>
    <p:sldId id="269" r:id="rId7"/>
    <p:sldId id="268" r:id="rId8"/>
    <p:sldId id="264" r:id="rId9"/>
    <p:sldId id="265" r:id="rId10"/>
    <p:sldId id="270" r:id="rId11"/>
    <p:sldId id="271" r:id="rId12"/>
    <p:sldId id="272" r:id="rId13"/>
    <p:sldId id="274" r:id="rId14"/>
    <p:sldId id="277" r:id="rId15"/>
    <p:sldId id="280" r:id="rId16"/>
    <p:sldId id="281" r:id="rId17"/>
    <p:sldId id="282" r:id="rId18"/>
    <p:sldId id="283" r:id="rId19"/>
    <p:sldId id="279" r:id="rId20"/>
    <p:sldId id="285"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Confusion matrix:</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Classification problem</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EC56-2337-FE0F-A6E9-D2CA8533C081}"/>
              </a:ext>
            </a:extLst>
          </p:cNvPr>
          <p:cNvSpPr>
            <a:spLocks noGrp="1"/>
          </p:cNvSpPr>
          <p:nvPr>
            <p:ph type="title"/>
          </p:nvPr>
        </p:nvSpPr>
        <p:spPr/>
        <p:txBody>
          <a:bodyPr/>
          <a:lstStyle/>
          <a:p>
            <a:r>
              <a:rPr lang="en-IN" dirty="0"/>
              <a:t>Another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9DC024-10F0-25CD-CE8F-437615FDBF1C}"/>
                  </a:ext>
                </a:extLst>
              </p:cNvPr>
              <p:cNvSpPr>
                <a:spLocks noGrp="1"/>
              </p:cNvSpPr>
              <p:nvPr>
                <p:ph idx="1"/>
              </p:nvPr>
            </p:nvSpPr>
            <p:spPr/>
            <p:txBody>
              <a:bodyPr/>
              <a:lstStyle/>
              <a:p>
                <a:pPr marL="36900" indent="0">
                  <a:buNone/>
                </a:pPr>
                <a:r>
                  <a:rPr lang="en-US" dirty="0"/>
                  <a:t>b) 0</a:t>
                </a:r>
                <a:r>
                  <a:rPr lang="en-US" dirty="0">
                    <a:sym typeface="Wingdings" panose="05000000000000000000" pitchFamily="2" charset="2"/>
                  </a:rPr>
                  <a:t></a:t>
                </a:r>
                <a:r>
                  <a:rPr lang="en-US" dirty="0"/>
                  <a:t>600 times.</a:t>
                </a:r>
              </a:p>
              <a:p>
                <a:pPr marL="36900" indent="0">
                  <a:buNone/>
                </a:pPr>
                <a:r>
                  <a:rPr lang="en-US" dirty="0"/>
                  <a:t>And 1</a:t>
                </a:r>
                <a:r>
                  <a:rPr lang="en-US" dirty="0">
                    <a:sym typeface="Wingdings" panose="05000000000000000000" pitchFamily="2" charset="2"/>
                  </a:rPr>
                  <a:t></a:t>
                </a:r>
                <a:r>
                  <a:rPr lang="en-US" dirty="0"/>
                  <a:t>400 times.</a:t>
                </a:r>
              </a:p>
              <a:p>
                <a:pPr marL="36900" indent="0">
                  <a:buNone/>
                </a:pPr>
                <a:r>
                  <a:rPr lang="en-US" dirty="0"/>
                  <a:t>This dataset is balanced dataset.</a:t>
                </a:r>
              </a:p>
              <a:p>
                <a:pPr marL="36900" indent="0">
                  <a:buNone/>
                </a:pPr>
                <a:r>
                  <a:rPr lang="en-US" dirty="0"/>
                  <a:t>Here, accuracy for 0: </a:t>
                </a:r>
              </a:p>
              <a:p>
                <a:pPr marL="3690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600</m:t>
                          </m:r>
                        </m:num>
                        <m:den>
                          <m:r>
                            <a:rPr lang="en-IN" b="0" i="1" smtClean="0">
                              <a:latin typeface="Cambria Math" panose="02040503050406030204" pitchFamily="18" charset="0"/>
                            </a:rPr>
                            <m:t>1000</m:t>
                          </m:r>
                        </m:den>
                      </m:f>
                      <m:r>
                        <a:rPr lang="en-IN" b="0" i="1" smtClean="0">
                          <a:latin typeface="Cambria Math" panose="02040503050406030204" pitchFamily="18" charset="0"/>
                        </a:rPr>
                        <m:t>=60%</m:t>
                      </m:r>
                    </m:oMath>
                  </m:oMathPara>
                </a14:m>
                <a:endParaRPr lang="en-US" dirty="0"/>
              </a:p>
              <a:p>
                <a:pPr marL="36900" indent="0">
                  <a:buNone/>
                </a:pPr>
                <a:r>
                  <a:rPr lang="en-US" dirty="0"/>
                  <a:t>Here, we can depend on this dataset.</a:t>
                </a:r>
              </a:p>
              <a:p>
                <a:endParaRPr lang="en-IN" dirty="0"/>
              </a:p>
            </p:txBody>
          </p:sp>
        </mc:Choice>
        <mc:Fallback xmlns="">
          <p:sp>
            <p:nvSpPr>
              <p:cNvPr id="3" name="Content Placeholder 2">
                <a:extLst>
                  <a:ext uri="{FF2B5EF4-FFF2-40B4-BE49-F238E27FC236}">
                    <a16:creationId xmlns:a16="http://schemas.microsoft.com/office/drawing/2014/main" id="{F09DC024-10F0-25CD-CE8F-437615FDBF1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5768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2942-7262-C200-4C49-E217334C97C9}"/>
              </a:ext>
            </a:extLst>
          </p:cNvPr>
          <p:cNvSpPr>
            <a:spLocks noGrp="1"/>
          </p:cNvSpPr>
          <p:nvPr>
            <p:ph type="title"/>
          </p:nvPr>
        </p:nvSpPr>
        <p:spPr/>
        <p:txBody>
          <a:bodyPr/>
          <a:lstStyle/>
          <a:p>
            <a:r>
              <a:rPr lang="en-IN" dirty="0"/>
              <a:t>But there are some solutions:</a:t>
            </a:r>
          </a:p>
        </p:txBody>
      </p:sp>
      <p:sp>
        <p:nvSpPr>
          <p:cNvPr id="3" name="Content Placeholder 2">
            <a:extLst>
              <a:ext uri="{FF2B5EF4-FFF2-40B4-BE49-F238E27FC236}">
                <a16:creationId xmlns:a16="http://schemas.microsoft.com/office/drawing/2014/main" id="{BEE9D602-8E0C-93F8-1895-4238019A5840}"/>
              </a:ext>
            </a:extLst>
          </p:cNvPr>
          <p:cNvSpPr>
            <a:spLocks noGrp="1"/>
          </p:cNvSpPr>
          <p:nvPr>
            <p:ph idx="1"/>
          </p:nvPr>
        </p:nvSpPr>
        <p:spPr/>
        <p:txBody>
          <a:bodyPr/>
          <a:lstStyle/>
          <a:p>
            <a:pPr>
              <a:buFont typeface="Wingdings" panose="05000000000000000000" pitchFamily="2" charset="2"/>
              <a:buChar char="q"/>
            </a:pPr>
            <a:r>
              <a:rPr lang="en-US" dirty="0"/>
              <a:t>Precision: Out of all the positive predicted, what percentage is truly positive. Aim is to reduce FP.</a:t>
            </a:r>
          </a:p>
          <a:p>
            <a:endParaRPr lang="en-US" dirty="0"/>
          </a:p>
          <a:p>
            <a:pPr marL="36900" indent="0">
              <a:buNone/>
            </a:pPr>
            <a:endParaRPr lang="en-US" dirty="0"/>
          </a:p>
          <a:p>
            <a:pPr>
              <a:buFont typeface="Wingdings" panose="05000000000000000000" pitchFamily="2" charset="2"/>
              <a:buChar char="q"/>
            </a:pPr>
            <a:r>
              <a:rPr lang="en-US" dirty="0"/>
              <a:t>Recall: Out of the total positive, what percentage are predicted positive(actually positive). Aim is to reduce FN.</a:t>
            </a:r>
          </a:p>
          <a:p>
            <a:pPr marL="36900" indent="0">
              <a:buNone/>
            </a:pPr>
            <a:endParaRPr lang="en-US" dirty="0"/>
          </a:p>
          <a:p>
            <a:pPr marL="36900" indent="0">
              <a:buNone/>
            </a:pPr>
            <a:endParaRPr lang="en-IN" dirty="0"/>
          </a:p>
        </p:txBody>
      </p:sp>
      <p:pic>
        <p:nvPicPr>
          <p:cNvPr id="4" name="Picture 3">
            <a:extLst>
              <a:ext uri="{FF2B5EF4-FFF2-40B4-BE49-F238E27FC236}">
                <a16:creationId xmlns:a16="http://schemas.microsoft.com/office/drawing/2014/main" id="{787BD693-A126-4C30-388B-47EC06C8A435}"/>
              </a:ext>
            </a:extLst>
          </p:cNvPr>
          <p:cNvPicPr>
            <a:picLocks noChangeAspect="1"/>
          </p:cNvPicPr>
          <p:nvPr/>
        </p:nvPicPr>
        <p:blipFill>
          <a:blip r:embed="rId2"/>
          <a:stretch>
            <a:fillRect/>
          </a:stretch>
        </p:blipFill>
        <p:spPr>
          <a:xfrm>
            <a:off x="4205287" y="2752725"/>
            <a:ext cx="1971675" cy="676275"/>
          </a:xfrm>
          <a:prstGeom prst="rect">
            <a:avLst/>
          </a:prstGeom>
        </p:spPr>
      </p:pic>
      <p:pic>
        <p:nvPicPr>
          <p:cNvPr id="5" name="Picture 4">
            <a:extLst>
              <a:ext uri="{FF2B5EF4-FFF2-40B4-BE49-F238E27FC236}">
                <a16:creationId xmlns:a16="http://schemas.microsoft.com/office/drawing/2014/main" id="{21E54F82-979F-7CA7-0FB4-8421EAA21458}"/>
              </a:ext>
            </a:extLst>
          </p:cNvPr>
          <p:cNvPicPr>
            <a:picLocks noChangeAspect="1"/>
          </p:cNvPicPr>
          <p:nvPr/>
        </p:nvPicPr>
        <p:blipFill>
          <a:blip r:embed="rId3"/>
          <a:stretch>
            <a:fillRect/>
          </a:stretch>
        </p:blipFill>
        <p:spPr>
          <a:xfrm>
            <a:off x="4205287" y="4829175"/>
            <a:ext cx="2114550" cy="857250"/>
          </a:xfrm>
          <a:prstGeom prst="rect">
            <a:avLst/>
          </a:prstGeom>
        </p:spPr>
      </p:pic>
    </p:spTree>
    <p:extLst>
      <p:ext uri="{BB962C8B-B14F-4D97-AF65-F5344CB8AC3E}">
        <p14:creationId xmlns:p14="http://schemas.microsoft.com/office/powerpoint/2010/main" val="142038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E6B4-6082-F072-4DCE-9693B15FCABA}"/>
              </a:ext>
            </a:extLst>
          </p:cNvPr>
          <p:cNvSpPr>
            <a:spLocks noGrp="1"/>
          </p:cNvSpPr>
          <p:nvPr>
            <p:ph type="title"/>
          </p:nvPr>
        </p:nvSpPr>
        <p:spPr/>
        <p:txBody>
          <a:bodyPr/>
          <a:lstStyle/>
          <a:p>
            <a:r>
              <a:rPr lang="en-IN" dirty="0" err="1"/>
              <a:t>Eg</a:t>
            </a:r>
            <a:r>
              <a:rPr lang="en-IN" dirty="0"/>
              <a:t>: Credit card fraud detection</a:t>
            </a:r>
          </a:p>
        </p:txBody>
      </p:sp>
      <p:sp>
        <p:nvSpPr>
          <p:cNvPr id="6" name="Content Placeholder 5">
            <a:extLst>
              <a:ext uri="{FF2B5EF4-FFF2-40B4-BE49-F238E27FC236}">
                <a16:creationId xmlns:a16="http://schemas.microsoft.com/office/drawing/2014/main" id="{61919075-E363-350D-405B-FD2A0F1C236A}"/>
              </a:ext>
            </a:extLst>
          </p:cNvPr>
          <p:cNvSpPr>
            <a:spLocks noGrp="1"/>
          </p:cNvSpPr>
          <p:nvPr>
            <p:ph idx="1"/>
          </p:nvPr>
        </p:nvSpPr>
        <p:spPr/>
        <p:txBody>
          <a:bodyPr/>
          <a:lstStyle/>
          <a:p>
            <a:r>
              <a:rPr lang="en-US" dirty="0"/>
              <a:t>We do not want to miss any fraud transactions. Therefore, we want False-Negative to be as low as possible. In these situations, we can compromise with the low precision, but recall should be high. Similarly, in the medical application, we don’t want to miss any patient. Therefore we focus on having a high recall.</a:t>
            </a:r>
          </a:p>
          <a:p>
            <a:endParaRPr lang="en-IN" dirty="0"/>
          </a:p>
        </p:txBody>
      </p:sp>
      <p:pic>
        <p:nvPicPr>
          <p:cNvPr id="7" name="Picture 6">
            <a:extLst>
              <a:ext uri="{FF2B5EF4-FFF2-40B4-BE49-F238E27FC236}">
                <a16:creationId xmlns:a16="http://schemas.microsoft.com/office/drawing/2014/main" id="{23EEF7EA-513F-02EF-E3B2-0497CE4480AB}"/>
              </a:ext>
            </a:extLst>
          </p:cNvPr>
          <p:cNvPicPr>
            <a:picLocks noChangeAspect="1"/>
          </p:cNvPicPr>
          <p:nvPr/>
        </p:nvPicPr>
        <p:blipFill>
          <a:blip r:embed="rId2"/>
          <a:stretch>
            <a:fillRect/>
          </a:stretch>
        </p:blipFill>
        <p:spPr>
          <a:xfrm>
            <a:off x="3414712" y="3805237"/>
            <a:ext cx="4733925" cy="2638425"/>
          </a:xfrm>
          <a:prstGeom prst="rect">
            <a:avLst/>
          </a:prstGeom>
        </p:spPr>
      </p:pic>
    </p:spTree>
    <p:extLst>
      <p:ext uri="{BB962C8B-B14F-4D97-AF65-F5344CB8AC3E}">
        <p14:creationId xmlns:p14="http://schemas.microsoft.com/office/powerpoint/2010/main" val="188540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647F6-A7D4-677C-5B68-75D25F3C8581}"/>
              </a:ext>
            </a:extLst>
          </p:cNvPr>
          <p:cNvSpPr txBox="1"/>
          <p:nvPr/>
        </p:nvSpPr>
        <p:spPr>
          <a:xfrm>
            <a:off x="847725" y="3105835"/>
            <a:ext cx="10125075" cy="830997"/>
          </a:xfrm>
          <a:prstGeom prst="rect">
            <a:avLst/>
          </a:prstGeom>
          <a:noFill/>
        </p:spPr>
        <p:txBody>
          <a:bodyPr wrap="square">
            <a:spAutoFit/>
          </a:bodyPr>
          <a:lstStyle/>
          <a:p>
            <a:r>
              <a:rPr lang="en-US" sz="2400" dirty="0"/>
              <a:t>So far, we have discussed when the recall is important than precision. But, when is the precision more important than recall?</a:t>
            </a:r>
            <a:endParaRPr lang="en-IN" sz="2400" dirty="0"/>
          </a:p>
        </p:txBody>
      </p:sp>
    </p:spTree>
    <p:extLst>
      <p:ext uri="{BB962C8B-B14F-4D97-AF65-F5344CB8AC3E}">
        <p14:creationId xmlns:p14="http://schemas.microsoft.com/office/powerpoint/2010/main" val="897997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6817-A626-11E3-04E4-B75CCF603CFD}"/>
              </a:ext>
            </a:extLst>
          </p:cNvPr>
          <p:cNvSpPr>
            <a:spLocks noGrp="1"/>
          </p:cNvSpPr>
          <p:nvPr>
            <p:ph type="title"/>
          </p:nvPr>
        </p:nvSpPr>
        <p:spPr/>
        <p:txBody>
          <a:bodyPr/>
          <a:lstStyle/>
          <a:p>
            <a:r>
              <a:rPr lang="en-IN" dirty="0" err="1"/>
              <a:t>Eg</a:t>
            </a:r>
            <a:r>
              <a:rPr lang="en-IN" dirty="0"/>
              <a:t>: Spam detection</a:t>
            </a:r>
          </a:p>
        </p:txBody>
      </p:sp>
      <p:sp>
        <p:nvSpPr>
          <p:cNvPr id="3" name="Content Placeholder 2">
            <a:extLst>
              <a:ext uri="{FF2B5EF4-FFF2-40B4-BE49-F238E27FC236}">
                <a16:creationId xmlns:a16="http://schemas.microsoft.com/office/drawing/2014/main" id="{D4C8AD0E-0659-DC16-EB6B-ACB7A72ECFD7}"/>
              </a:ext>
            </a:extLst>
          </p:cNvPr>
          <p:cNvSpPr>
            <a:spLocks noGrp="1"/>
          </p:cNvSpPr>
          <p:nvPr>
            <p:ph idx="1"/>
          </p:nvPr>
        </p:nvSpPr>
        <p:spPr/>
        <p:txBody>
          <a:bodyPr/>
          <a:lstStyle/>
          <a:p>
            <a:r>
              <a:rPr lang="en-US" dirty="0"/>
              <a:t>In the detection of spam mail, it is okay if any spam mail remains undetected (false negative), but what if we miss any critical mail because it is classified as spam (false positive). In this situation, False Positive should be as low as possible. Here, precision is more vital as compared to recall.</a:t>
            </a:r>
          </a:p>
          <a:p>
            <a:pPr marL="36900" indent="0">
              <a:buNone/>
            </a:pPr>
            <a:endParaRPr lang="en-IN" dirty="0"/>
          </a:p>
        </p:txBody>
      </p:sp>
      <p:pic>
        <p:nvPicPr>
          <p:cNvPr id="4" name="Picture 3">
            <a:extLst>
              <a:ext uri="{FF2B5EF4-FFF2-40B4-BE49-F238E27FC236}">
                <a16:creationId xmlns:a16="http://schemas.microsoft.com/office/drawing/2014/main" id="{11D2516A-8F19-0132-6499-3F2E706DA4E5}"/>
              </a:ext>
            </a:extLst>
          </p:cNvPr>
          <p:cNvPicPr>
            <a:picLocks noChangeAspect="1"/>
          </p:cNvPicPr>
          <p:nvPr/>
        </p:nvPicPr>
        <p:blipFill>
          <a:blip r:embed="rId2"/>
          <a:stretch>
            <a:fillRect/>
          </a:stretch>
        </p:blipFill>
        <p:spPr>
          <a:xfrm>
            <a:off x="3819525" y="3800475"/>
            <a:ext cx="4038600" cy="2590800"/>
          </a:xfrm>
          <a:prstGeom prst="rect">
            <a:avLst/>
          </a:prstGeom>
        </p:spPr>
      </p:pic>
    </p:spTree>
    <p:extLst>
      <p:ext uri="{BB962C8B-B14F-4D97-AF65-F5344CB8AC3E}">
        <p14:creationId xmlns:p14="http://schemas.microsoft.com/office/powerpoint/2010/main" val="139892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A1B-9F1F-AEED-81DA-265C66550596}"/>
              </a:ext>
            </a:extLst>
          </p:cNvPr>
          <p:cNvSpPr>
            <a:spLocks noGrp="1"/>
          </p:cNvSpPr>
          <p:nvPr>
            <p:ph type="title"/>
          </p:nvPr>
        </p:nvSpPr>
        <p:spPr/>
        <p:txBody>
          <a:bodyPr>
            <a:normAutofit fontScale="90000"/>
          </a:bodyPr>
          <a:lstStyle/>
          <a:p>
            <a:r>
              <a:rPr lang="en-IN" dirty="0"/>
              <a:t>Is tomorrow the  stock market going to crash?</a:t>
            </a:r>
          </a:p>
        </p:txBody>
      </p:sp>
      <p:sp>
        <p:nvSpPr>
          <p:cNvPr id="3" name="Content Placeholder 2">
            <a:extLst>
              <a:ext uri="{FF2B5EF4-FFF2-40B4-BE49-F238E27FC236}">
                <a16:creationId xmlns:a16="http://schemas.microsoft.com/office/drawing/2014/main" id="{B9E62242-4E78-004B-B04C-C2A35192C313}"/>
              </a:ext>
            </a:extLst>
          </p:cNvPr>
          <p:cNvSpPr>
            <a:spLocks noGrp="1"/>
          </p:cNvSpPr>
          <p:nvPr>
            <p:ph idx="1"/>
          </p:nvPr>
        </p:nvSpPr>
        <p:spPr/>
        <p:txBody>
          <a:bodyPr/>
          <a:lstStyle/>
          <a:p>
            <a:r>
              <a:rPr lang="en-IN" dirty="0"/>
              <a:t>Should we focus on precision or recall?</a:t>
            </a:r>
          </a:p>
          <a:p>
            <a:pPr marL="36900" indent="0">
              <a:buNone/>
            </a:pPr>
            <a:endParaRPr lang="en-IN" dirty="0"/>
          </a:p>
        </p:txBody>
      </p:sp>
    </p:spTree>
    <p:extLst>
      <p:ext uri="{BB962C8B-B14F-4D97-AF65-F5344CB8AC3E}">
        <p14:creationId xmlns:p14="http://schemas.microsoft.com/office/powerpoint/2010/main" val="422299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FA2A-185C-9BAF-2221-154AE443C59D}"/>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80F3B732-052C-B617-3D65-F6B4F1F9F2AE}"/>
              </a:ext>
            </a:extLst>
          </p:cNvPr>
          <p:cNvSpPr>
            <a:spLocks noGrp="1"/>
          </p:cNvSpPr>
          <p:nvPr>
            <p:ph idx="1"/>
          </p:nvPr>
        </p:nvSpPr>
        <p:spPr/>
        <p:txBody>
          <a:bodyPr/>
          <a:lstStyle/>
          <a:p>
            <a:pPr marL="36900" indent="0">
              <a:buNone/>
            </a:pPr>
            <a:r>
              <a:rPr lang="en-IN" dirty="0"/>
              <a:t>The answer will be based on whose point of view?</a:t>
            </a:r>
          </a:p>
          <a:p>
            <a:r>
              <a:rPr lang="en-IN" dirty="0"/>
              <a:t>Industry(Bad for companies)</a:t>
            </a:r>
          </a:p>
          <a:p>
            <a:r>
              <a:rPr lang="en-IN" dirty="0"/>
              <a:t>Or Buyer(Can be good for people as they can sell it)</a:t>
            </a:r>
          </a:p>
        </p:txBody>
      </p:sp>
    </p:spTree>
    <p:extLst>
      <p:ext uri="{BB962C8B-B14F-4D97-AF65-F5344CB8AC3E}">
        <p14:creationId xmlns:p14="http://schemas.microsoft.com/office/powerpoint/2010/main" val="152769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7669-5400-6FE9-90EA-CBAF1C624436}"/>
              </a:ext>
            </a:extLst>
          </p:cNvPr>
          <p:cNvSpPr>
            <a:spLocks noGrp="1"/>
          </p:cNvSpPr>
          <p:nvPr>
            <p:ph type="title"/>
          </p:nvPr>
        </p:nvSpPr>
        <p:spPr/>
        <p:txBody>
          <a:bodyPr/>
          <a:lstStyle/>
          <a:p>
            <a:r>
              <a:rPr lang="en-IN" dirty="0"/>
              <a:t>For buyer and Companies:</a:t>
            </a:r>
          </a:p>
        </p:txBody>
      </p:sp>
      <p:sp>
        <p:nvSpPr>
          <p:cNvPr id="3" name="Content Placeholder 2">
            <a:extLst>
              <a:ext uri="{FF2B5EF4-FFF2-40B4-BE49-F238E27FC236}">
                <a16:creationId xmlns:a16="http://schemas.microsoft.com/office/drawing/2014/main" id="{45F43A17-6F44-7804-475B-45BD57EF4DF8}"/>
              </a:ext>
            </a:extLst>
          </p:cNvPr>
          <p:cNvSpPr>
            <a:spLocks noGrp="1"/>
          </p:cNvSpPr>
          <p:nvPr>
            <p:ph idx="1"/>
          </p:nvPr>
        </p:nvSpPr>
        <p:spPr/>
        <p:txBody>
          <a:bodyPr/>
          <a:lstStyle/>
          <a:p>
            <a:r>
              <a:rPr lang="en-IN" dirty="0"/>
              <a:t>Buyer: Here we can use Recall as here we have to low the value of FN.</a:t>
            </a:r>
          </a:p>
          <a:p>
            <a:r>
              <a:rPr lang="en-IN" dirty="0"/>
              <a:t>Company: Here we can use Precision, FP value must be less.</a:t>
            </a:r>
          </a:p>
          <a:p>
            <a:endParaRPr lang="en-IN" dirty="0"/>
          </a:p>
        </p:txBody>
      </p:sp>
    </p:spTree>
    <p:extLst>
      <p:ext uri="{BB962C8B-B14F-4D97-AF65-F5344CB8AC3E}">
        <p14:creationId xmlns:p14="http://schemas.microsoft.com/office/powerpoint/2010/main" val="3608153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866E-2A9B-A7E6-D4DB-12D1A324BB0F}"/>
              </a:ext>
            </a:extLst>
          </p:cNvPr>
          <p:cNvSpPr>
            <a:spLocks noGrp="1"/>
          </p:cNvSpPr>
          <p:nvPr>
            <p:ph type="title"/>
          </p:nvPr>
        </p:nvSpPr>
        <p:spPr/>
        <p:txBody>
          <a:bodyPr/>
          <a:lstStyle/>
          <a:p>
            <a:r>
              <a:rPr lang="en-IN" dirty="0"/>
              <a:t>F-beta:</a:t>
            </a:r>
          </a:p>
        </p:txBody>
      </p:sp>
      <p:sp>
        <p:nvSpPr>
          <p:cNvPr id="6" name="Content Placeholder 5">
            <a:extLst>
              <a:ext uri="{FF2B5EF4-FFF2-40B4-BE49-F238E27FC236}">
                <a16:creationId xmlns:a16="http://schemas.microsoft.com/office/drawing/2014/main" id="{42249C87-29AD-3574-2875-36AE4CBCC48A}"/>
              </a:ext>
            </a:extLst>
          </p:cNvPr>
          <p:cNvSpPr>
            <a:spLocks noGrp="1"/>
          </p:cNvSpPr>
          <p:nvPr>
            <p:ph idx="1"/>
          </p:nvPr>
        </p:nvSpPr>
        <p:spPr/>
        <p:txBody>
          <a:bodyPr/>
          <a:lstStyle/>
          <a:p>
            <a:r>
              <a:rPr lang="en-IN" dirty="0"/>
              <a:t>Whenever FP and FN both are important: beta=1</a:t>
            </a:r>
          </a:p>
          <a:p>
            <a:endParaRPr lang="en-IN" dirty="0"/>
          </a:p>
          <a:p>
            <a:endParaRPr lang="en-IN" dirty="0"/>
          </a:p>
          <a:p>
            <a:endParaRPr lang="en-IN" dirty="0"/>
          </a:p>
          <a:p>
            <a:endParaRPr lang="en-IN" dirty="0"/>
          </a:p>
          <a:p>
            <a:r>
              <a:rPr lang="en-IN" dirty="0"/>
              <a:t>Also called harmonic mean/F1-score.</a:t>
            </a:r>
          </a:p>
          <a:p>
            <a:endParaRPr lang="en-IN" dirty="0"/>
          </a:p>
        </p:txBody>
      </p:sp>
      <p:pic>
        <p:nvPicPr>
          <p:cNvPr id="7" name="Content Placeholder 3">
            <a:extLst>
              <a:ext uri="{FF2B5EF4-FFF2-40B4-BE49-F238E27FC236}">
                <a16:creationId xmlns:a16="http://schemas.microsoft.com/office/drawing/2014/main" id="{E54F2F4A-C258-66B6-8E82-EE35BBA23207}"/>
              </a:ext>
            </a:extLst>
          </p:cNvPr>
          <p:cNvPicPr>
            <a:picLocks noChangeAspect="1"/>
          </p:cNvPicPr>
          <p:nvPr/>
        </p:nvPicPr>
        <p:blipFill>
          <a:blip r:embed="rId2"/>
          <a:stretch>
            <a:fillRect/>
          </a:stretch>
        </p:blipFill>
        <p:spPr>
          <a:xfrm>
            <a:off x="1447800" y="2566987"/>
            <a:ext cx="5800725" cy="1724025"/>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23553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650F-7873-0186-6183-87EC1410EF8D}"/>
              </a:ext>
            </a:extLst>
          </p:cNvPr>
          <p:cNvSpPr>
            <a:spLocks noGrp="1"/>
          </p:cNvSpPr>
          <p:nvPr>
            <p:ph type="title"/>
          </p:nvPr>
        </p:nvSpPr>
        <p:spPr/>
        <p:txBody>
          <a:bodyPr/>
          <a:lstStyle/>
          <a:p>
            <a:r>
              <a:rPr lang="en-IN" dirty="0"/>
              <a:t>F1 Score:</a:t>
            </a:r>
          </a:p>
        </p:txBody>
      </p:sp>
      <p:sp>
        <p:nvSpPr>
          <p:cNvPr id="3" name="Content Placeholder 2">
            <a:extLst>
              <a:ext uri="{FF2B5EF4-FFF2-40B4-BE49-F238E27FC236}">
                <a16:creationId xmlns:a16="http://schemas.microsoft.com/office/drawing/2014/main" id="{DFE2F7D1-C8A2-004E-7108-905EA412D9BF}"/>
              </a:ext>
            </a:extLst>
          </p:cNvPr>
          <p:cNvSpPr>
            <a:spLocks noGrp="1"/>
          </p:cNvSpPr>
          <p:nvPr>
            <p:ph idx="1"/>
          </p:nvPr>
        </p:nvSpPr>
        <p:spPr/>
        <p:txBody>
          <a:bodyPr/>
          <a:lstStyle/>
          <a:p>
            <a:r>
              <a:rPr lang="en-US" dirty="0"/>
              <a:t>F1 Score: It is the harmonic mean of precision and recall. It takes both false positive and false negatives into account. Therefore, it performs well on an imbalanced dataset.</a:t>
            </a:r>
          </a:p>
          <a:p>
            <a:r>
              <a:rPr lang="en-US" dirty="0"/>
              <a:t>F1 score gives the same weightage to recall and precision.</a:t>
            </a:r>
          </a:p>
          <a:p>
            <a:pPr marL="36900" indent="0">
              <a:buNone/>
            </a:pPr>
            <a:endParaRPr lang="en-IN" dirty="0"/>
          </a:p>
        </p:txBody>
      </p:sp>
      <p:pic>
        <p:nvPicPr>
          <p:cNvPr id="4098" name="Picture 2" descr="What is Accuracy, Precision, Recall, and F1 score? What is its Significance  in Machine Learning? | by Ashish Mehta | Artificial Intelligence in Plain  English">
            <a:extLst>
              <a:ext uri="{FF2B5EF4-FFF2-40B4-BE49-F238E27FC236}">
                <a16:creationId xmlns:a16="http://schemas.microsoft.com/office/drawing/2014/main" id="{DED0F81B-CFF4-9F20-BAE7-4DA23A58D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4262438"/>
            <a:ext cx="524827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8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009D-B96C-4303-5A82-DAF95C18A1AC}"/>
              </a:ext>
            </a:extLst>
          </p:cNvPr>
          <p:cNvSpPr>
            <a:spLocks noGrp="1"/>
          </p:cNvSpPr>
          <p:nvPr>
            <p:ph type="title"/>
          </p:nvPr>
        </p:nvSpPr>
        <p:spPr/>
        <p:txBody>
          <a:bodyPr/>
          <a:lstStyle/>
          <a:p>
            <a:r>
              <a:rPr lang="en-IN" dirty="0"/>
              <a:t>What is confusion matrix?</a:t>
            </a:r>
          </a:p>
        </p:txBody>
      </p:sp>
      <p:sp>
        <p:nvSpPr>
          <p:cNvPr id="3" name="Content Placeholder 2">
            <a:extLst>
              <a:ext uri="{FF2B5EF4-FFF2-40B4-BE49-F238E27FC236}">
                <a16:creationId xmlns:a16="http://schemas.microsoft.com/office/drawing/2014/main" id="{7DC0F1AC-CF22-6699-644E-8BDA3F349A2B}"/>
              </a:ext>
            </a:extLst>
          </p:cNvPr>
          <p:cNvSpPr>
            <a:spLocks noGrp="1"/>
          </p:cNvSpPr>
          <p:nvPr>
            <p:ph idx="1"/>
          </p:nvPr>
        </p:nvSpPr>
        <p:spPr/>
        <p:txBody>
          <a:bodyPr/>
          <a:lstStyle/>
          <a:p>
            <a:r>
              <a:rPr lang="en-US" dirty="0"/>
              <a:t>It is a matrix of size 2×2 for binary classification with actual values on one axis and predicted on another.</a:t>
            </a:r>
          </a:p>
          <a:p>
            <a:r>
              <a:rPr lang="en-US" dirty="0"/>
              <a:t>Accuracy performance metrics can be decisive when dealing with imbalanced data.</a:t>
            </a:r>
          </a:p>
          <a:p>
            <a:pPr marL="36900" indent="0">
              <a:buNone/>
            </a:pPr>
            <a:endParaRPr lang="en-IN" dirty="0"/>
          </a:p>
        </p:txBody>
      </p:sp>
    </p:spTree>
    <p:extLst>
      <p:ext uri="{BB962C8B-B14F-4D97-AF65-F5344CB8AC3E}">
        <p14:creationId xmlns:p14="http://schemas.microsoft.com/office/powerpoint/2010/main" val="3688560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69F6-4313-D056-F8A2-1343474709D2}"/>
              </a:ext>
            </a:extLst>
          </p:cNvPr>
          <p:cNvSpPr>
            <a:spLocks noGrp="1"/>
          </p:cNvSpPr>
          <p:nvPr>
            <p:ph type="title"/>
          </p:nvPr>
        </p:nvSpPr>
        <p:spPr/>
        <p:txBody>
          <a:bodyPr/>
          <a:lstStyle/>
          <a:p>
            <a:r>
              <a:rPr lang="en-IN" dirty="0"/>
              <a:t>Another case:</a:t>
            </a:r>
          </a:p>
        </p:txBody>
      </p:sp>
      <p:sp>
        <p:nvSpPr>
          <p:cNvPr id="3" name="Content Placeholder 2">
            <a:extLst>
              <a:ext uri="{FF2B5EF4-FFF2-40B4-BE49-F238E27FC236}">
                <a16:creationId xmlns:a16="http://schemas.microsoft.com/office/drawing/2014/main" id="{2AF4D29C-C572-C916-6FA0-A3D55C8DF626}"/>
              </a:ext>
            </a:extLst>
          </p:cNvPr>
          <p:cNvSpPr>
            <a:spLocks noGrp="1"/>
          </p:cNvSpPr>
          <p:nvPr>
            <p:ph idx="1"/>
          </p:nvPr>
        </p:nvSpPr>
        <p:spPr/>
        <p:txBody>
          <a:bodyPr/>
          <a:lstStyle/>
          <a:p>
            <a:r>
              <a:rPr lang="en-IN" dirty="0"/>
              <a:t>When FP is more important than FN: beta=0.5</a:t>
            </a:r>
          </a:p>
          <a:p>
            <a:pPr marL="36900" indent="0">
              <a:buNone/>
            </a:pPr>
            <a:endParaRPr lang="en-IN" dirty="0"/>
          </a:p>
        </p:txBody>
      </p:sp>
      <p:pic>
        <p:nvPicPr>
          <p:cNvPr id="4" name="Picture 3">
            <a:extLst>
              <a:ext uri="{FF2B5EF4-FFF2-40B4-BE49-F238E27FC236}">
                <a16:creationId xmlns:a16="http://schemas.microsoft.com/office/drawing/2014/main" id="{1D320DC9-B9C0-0435-547F-9FFFA79F8CE5}"/>
              </a:ext>
            </a:extLst>
          </p:cNvPr>
          <p:cNvPicPr>
            <a:picLocks noChangeAspect="1"/>
          </p:cNvPicPr>
          <p:nvPr/>
        </p:nvPicPr>
        <p:blipFill>
          <a:blip r:embed="rId2"/>
          <a:stretch>
            <a:fillRect/>
          </a:stretch>
        </p:blipFill>
        <p:spPr>
          <a:xfrm>
            <a:off x="3567112" y="3048000"/>
            <a:ext cx="5057775" cy="762000"/>
          </a:xfrm>
          <a:prstGeom prst="rect">
            <a:avLst/>
          </a:prstGeom>
        </p:spPr>
      </p:pic>
    </p:spTree>
    <p:extLst>
      <p:ext uri="{BB962C8B-B14F-4D97-AF65-F5344CB8AC3E}">
        <p14:creationId xmlns:p14="http://schemas.microsoft.com/office/powerpoint/2010/main" val="823486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82A3-E4E0-4274-0CF4-11B9FACBA90F}"/>
              </a:ext>
            </a:extLst>
          </p:cNvPr>
          <p:cNvSpPr>
            <a:spLocks noGrp="1"/>
          </p:cNvSpPr>
          <p:nvPr>
            <p:ph type="title"/>
          </p:nvPr>
        </p:nvSpPr>
        <p:spPr/>
        <p:txBody>
          <a:bodyPr/>
          <a:lstStyle/>
          <a:p>
            <a:r>
              <a:rPr lang="en-IN" dirty="0"/>
              <a:t>Another case:</a:t>
            </a:r>
          </a:p>
        </p:txBody>
      </p:sp>
      <p:sp>
        <p:nvSpPr>
          <p:cNvPr id="3" name="Content Placeholder 2">
            <a:extLst>
              <a:ext uri="{FF2B5EF4-FFF2-40B4-BE49-F238E27FC236}">
                <a16:creationId xmlns:a16="http://schemas.microsoft.com/office/drawing/2014/main" id="{501239EB-D0D8-0802-8876-564F09AF8614}"/>
              </a:ext>
            </a:extLst>
          </p:cNvPr>
          <p:cNvSpPr>
            <a:spLocks noGrp="1"/>
          </p:cNvSpPr>
          <p:nvPr>
            <p:ph idx="1"/>
          </p:nvPr>
        </p:nvSpPr>
        <p:spPr>
          <a:xfrm>
            <a:off x="942370" y="2066925"/>
            <a:ext cx="10353762" cy="3714749"/>
          </a:xfrm>
        </p:spPr>
        <p:txBody>
          <a:bodyPr/>
          <a:lstStyle/>
          <a:p>
            <a:r>
              <a:rPr lang="en-IN" dirty="0"/>
              <a:t>When your FN is more important then FP: beta=2</a:t>
            </a:r>
          </a:p>
          <a:p>
            <a:endParaRPr lang="en-IN" dirty="0"/>
          </a:p>
        </p:txBody>
      </p:sp>
      <p:pic>
        <p:nvPicPr>
          <p:cNvPr id="4" name="Picture 3">
            <a:extLst>
              <a:ext uri="{FF2B5EF4-FFF2-40B4-BE49-F238E27FC236}">
                <a16:creationId xmlns:a16="http://schemas.microsoft.com/office/drawing/2014/main" id="{98696B81-4D55-43D7-EE1D-D6461D3B1E55}"/>
              </a:ext>
            </a:extLst>
          </p:cNvPr>
          <p:cNvPicPr>
            <a:picLocks noChangeAspect="1"/>
          </p:cNvPicPr>
          <p:nvPr/>
        </p:nvPicPr>
        <p:blipFill>
          <a:blip r:embed="rId2"/>
          <a:stretch>
            <a:fillRect/>
          </a:stretch>
        </p:blipFill>
        <p:spPr>
          <a:xfrm>
            <a:off x="3343275" y="3014662"/>
            <a:ext cx="5505450" cy="828675"/>
          </a:xfrm>
          <a:prstGeom prst="rect">
            <a:avLst/>
          </a:prstGeom>
        </p:spPr>
      </p:pic>
    </p:spTree>
    <p:extLst>
      <p:ext uri="{BB962C8B-B14F-4D97-AF65-F5344CB8AC3E}">
        <p14:creationId xmlns:p14="http://schemas.microsoft.com/office/powerpoint/2010/main" val="193410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D6A5-E819-760E-22BB-57687C1E8615}"/>
              </a:ext>
            </a:extLst>
          </p:cNvPr>
          <p:cNvSpPr>
            <a:spLocks noGrp="1"/>
          </p:cNvSpPr>
          <p:nvPr>
            <p:ph type="title"/>
          </p:nvPr>
        </p:nvSpPr>
        <p:spPr/>
        <p:txBody>
          <a:bodyPr/>
          <a:lstStyle/>
          <a:p>
            <a:r>
              <a:rPr lang="en-IN" dirty="0"/>
              <a:t>How confusion matrix look like?</a:t>
            </a:r>
          </a:p>
        </p:txBody>
      </p:sp>
      <p:sp>
        <p:nvSpPr>
          <p:cNvPr id="4" name="Content Placeholder 3">
            <a:extLst>
              <a:ext uri="{FF2B5EF4-FFF2-40B4-BE49-F238E27FC236}">
                <a16:creationId xmlns:a16="http://schemas.microsoft.com/office/drawing/2014/main" id="{F1C59595-FB09-CA88-AE8D-3AEF827C437D}"/>
              </a:ext>
            </a:extLst>
          </p:cNvPr>
          <p:cNvSpPr>
            <a:spLocks noGrp="1"/>
          </p:cNvSpPr>
          <p:nvPr>
            <p:ph idx="1"/>
          </p:nvPr>
        </p:nvSpPr>
        <p:spPr/>
        <p:txBody>
          <a:bodyPr/>
          <a:lstStyle/>
          <a:p>
            <a:endParaRPr lang="en-IN"/>
          </a:p>
        </p:txBody>
      </p:sp>
      <p:pic>
        <p:nvPicPr>
          <p:cNvPr id="1028" name="Picture 4">
            <a:extLst>
              <a:ext uri="{FF2B5EF4-FFF2-40B4-BE49-F238E27FC236}">
                <a16:creationId xmlns:a16="http://schemas.microsoft.com/office/drawing/2014/main" id="{6BF5C35F-B638-9736-8C38-F142A926C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99" y="2076450"/>
            <a:ext cx="10238857" cy="371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02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70B8-5700-0E0F-8ED8-3E752B027396}"/>
              </a:ext>
            </a:extLst>
          </p:cNvPr>
          <p:cNvSpPr>
            <a:spLocks noGrp="1"/>
          </p:cNvSpPr>
          <p:nvPr>
            <p:ph type="title"/>
          </p:nvPr>
        </p:nvSpPr>
        <p:spPr/>
        <p:txBody>
          <a:bodyPr/>
          <a:lstStyle/>
          <a:p>
            <a:r>
              <a:rPr lang="en-IN" dirty="0"/>
              <a:t>Full form:</a:t>
            </a:r>
          </a:p>
        </p:txBody>
      </p:sp>
      <p:sp>
        <p:nvSpPr>
          <p:cNvPr id="3" name="Content Placeholder 2">
            <a:extLst>
              <a:ext uri="{FF2B5EF4-FFF2-40B4-BE49-F238E27FC236}">
                <a16:creationId xmlns:a16="http://schemas.microsoft.com/office/drawing/2014/main" id="{1CBBC3A4-18DD-A28B-9416-AB9D5F5F9150}"/>
              </a:ext>
            </a:extLst>
          </p:cNvPr>
          <p:cNvSpPr>
            <a:spLocks noGrp="1"/>
          </p:cNvSpPr>
          <p:nvPr>
            <p:ph idx="1"/>
          </p:nvPr>
        </p:nvSpPr>
        <p:spPr/>
        <p:txBody>
          <a:bodyPr/>
          <a:lstStyle/>
          <a:p>
            <a:r>
              <a:rPr lang="en-US" dirty="0"/>
              <a:t>True Positive(TP): The model predicted ‘Positive’ and it’s actual class is ‘Positive’, which is ‘True’</a:t>
            </a:r>
          </a:p>
          <a:p>
            <a:r>
              <a:rPr lang="en-US" dirty="0"/>
              <a:t>False Positive(FP): The model predicted ‘Positive’ and it’s actual class is ‘Negative’, which is ‘False’</a:t>
            </a:r>
          </a:p>
          <a:p>
            <a:r>
              <a:rPr lang="en-US" dirty="0"/>
              <a:t>False Negative(FN): The model predicted ‘Negative’ and it’s actual class is ‘Positive’, which is ‘False’</a:t>
            </a:r>
          </a:p>
          <a:p>
            <a:r>
              <a:rPr lang="en-US" dirty="0"/>
              <a:t>True Negative(TN): The model predicted ‘Negative’ and it’s actual class is ‘Negative’, which is ‘True’</a:t>
            </a:r>
            <a:endParaRPr lang="en-IN" dirty="0"/>
          </a:p>
        </p:txBody>
      </p:sp>
    </p:spTree>
    <p:extLst>
      <p:ext uri="{BB962C8B-B14F-4D97-AF65-F5344CB8AC3E}">
        <p14:creationId xmlns:p14="http://schemas.microsoft.com/office/powerpoint/2010/main" val="361564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887A-F973-5853-9A67-D9CE7E1B6F15}"/>
              </a:ext>
            </a:extLst>
          </p:cNvPr>
          <p:cNvSpPr>
            <a:spLocks noGrp="1"/>
          </p:cNvSpPr>
          <p:nvPr>
            <p:ph type="title"/>
          </p:nvPr>
        </p:nvSpPr>
        <p:spPr/>
        <p:txBody>
          <a:bodyPr>
            <a:normAutofit/>
          </a:bodyPr>
          <a:lstStyle/>
          <a:p>
            <a:r>
              <a:rPr lang="en-US" sz="2800" dirty="0"/>
              <a:t>Let’s understand the confusing terms in the confusion matrix: true positive, true negative, false negative, and false positive with an example:</a:t>
            </a:r>
            <a:endParaRPr lang="en-IN" sz="2800" dirty="0"/>
          </a:p>
        </p:txBody>
      </p:sp>
      <p:sp>
        <p:nvSpPr>
          <p:cNvPr id="3" name="Content Placeholder 2">
            <a:extLst>
              <a:ext uri="{FF2B5EF4-FFF2-40B4-BE49-F238E27FC236}">
                <a16:creationId xmlns:a16="http://schemas.microsoft.com/office/drawing/2014/main" id="{A7D107C3-CED1-1922-B54E-9C64C473E073}"/>
              </a:ext>
            </a:extLst>
          </p:cNvPr>
          <p:cNvSpPr>
            <a:spLocks noGrp="1"/>
          </p:cNvSpPr>
          <p:nvPr>
            <p:ph idx="1"/>
          </p:nvPr>
        </p:nvSpPr>
        <p:spPr/>
        <p:txBody>
          <a:bodyPr/>
          <a:lstStyle/>
          <a:p>
            <a:r>
              <a:rPr lang="en-US" dirty="0"/>
              <a:t>A machine learning model is trained to predict tumor in patients. The test dataset consists of 100 people.</a:t>
            </a:r>
          </a:p>
          <a:p>
            <a:r>
              <a:rPr lang="en-US" dirty="0"/>
              <a:t>True Positive (TP) — model correctly predicts the positive class (prediction and actual both are positive). In the above example, 10 people who have tumors are predicted positively by the model.</a:t>
            </a:r>
          </a:p>
          <a:p>
            <a:r>
              <a:rPr lang="en-US" dirty="0"/>
              <a:t>True Negative (TN) — model correctly predicts the negative class (prediction and actual both are negative). In the above example, 60 people who don’t have tumors are predicted negatively by the model.</a:t>
            </a:r>
            <a:endParaRPr lang="en-IN" dirty="0"/>
          </a:p>
        </p:txBody>
      </p:sp>
    </p:spTree>
    <p:extLst>
      <p:ext uri="{BB962C8B-B14F-4D97-AF65-F5344CB8AC3E}">
        <p14:creationId xmlns:p14="http://schemas.microsoft.com/office/powerpoint/2010/main" val="211299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65140E-2A58-1D79-2D25-0F1F99ABD6A9}"/>
              </a:ext>
            </a:extLst>
          </p:cNvPr>
          <p:cNvPicPr>
            <a:picLocks noChangeAspect="1"/>
          </p:cNvPicPr>
          <p:nvPr/>
        </p:nvPicPr>
        <p:blipFill>
          <a:blip r:embed="rId2"/>
          <a:stretch>
            <a:fillRect/>
          </a:stretch>
        </p:blipFill>
        <p:spPr>
          <a:xfrm>
            <a:off x="1257300" y="800101"/>
            <a:ext cx="9239250" cy="5219700"/>
          </a:xfrm>
          <a:prstGeom prst="rect">
            <a:avLst/>
          </a:prstGeom>
        </p:spPr>
      </p:pic>
    </p:spTree>
    <p:extLst>
      <p:ext uri="{BB962C8B-B14F-4D97-AF65-F5344CB8AC3E}">
        <p14:creationId xmlns:p14="http://schemas.microsoft.com/office/powerpoint/2010/main" val="129475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521CF2-840E-0F8B-BB74-B887C0A6536E}"/>
              </a:ext>
            </a:extLst>
          </p:cNvPr>
          <p:cNvSpPr txBox="1"/>
          <p:nvPr/>
        </p:nvSpPr>
        <p:spPr>
          <a:xfrm>
            <a:off x="266699" y="2136339"/>
            <a:ext cx="11706225" cy="4031873"/>
          </a:xfrm>
          <a:prstGeom prst="rect">
            <a:avLst/>
          </a:prstGeom>
          <a:noFill/>
        </p:spPr>
        <p:txBody>
          <a:bodyPr wrap="square">
            <a:spAutoFit/>
          </a:bodyPr>
          <a:lstStyle/>
          <a:p>
            <a:pPr marL="457200" indent="-457200">
              <a:buFont typeface="Wingdings" panose="05000000000000000000" pitchFamily="2" charset="2"/>
              <a:buChar char="Ø"/>
            </a:pPr>
            <a:r>
              <a:rPr lang="en-US" sz="3200" dirty="0"/>
              <a:t>False Positive (FP) — model gives the wrong prediction of the negative class (predicted-positive, actual-negative). In the above example, 22 people are predicted as positive of having a tumor, although they don’t have a tumor. FP is also called a TYPE I error.</a:t>
            </a:r>
          </a:p>
          <a:p>
            <a:pPr marL="457200" indent="-457200">
              <a:buFont typeface="Wingdings" panose="05000000000000000000" pitchFamily="2" charset="2"/>
              <a:buChar char="Ø"/>
            </a:pPr>
            <a:r>
              <a:rPr lang="en-US" sz="3200" dirty="0"/>
              <a:t>False Negative (FN) — model wrongly predicts the positive class (predicted-negative, actual-positive). In the above example, 8 people who have tumors are predicted as negative. FN is also called a TYPE II error.</a:t>
            </a:r>
            <a:endParaRPr lang="en-IN" sz="3200" dirty="0"/>
          </a:p>
        </p:txBody>
      </p:sp>
    </p:spTree>
    <p:extLst>
      <p:ext uri="{BB962C8B-B14F-4D97-AF65-F5344CB8AC3E}">
        <p14:creationId xmlns:p14="http://schemas.microsoft.com/office/powerpoint/2010/main" val="55005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3076-BA0A-EFF7-330D-A00D78B43C76}"/>
              </a:ext>
            </a:extLst>
          </p:cNvPr>
          <p:cNvSpPr>
            <a:spLocks noGrp="1"/>
          </p:cNvSpPr>
          <p:nvPr>
            <p:ph type="title"/>
          </p:nvPr>
        </p:nvSpPr>
        <p:spPr/>
        <p:txBody>
          <a:bodyPr/>
          <a:lstStyle/>
          <a:p>
            <a:r>
              <a:rPr lang="en-IN" dirty="0"/>
              <a:t>Some other terms:</a:t>
            </a:r>
          </a:p>
        </p:txBody>
      </p:sp>
      <p:pic>
        <p:nvPicPr>
          <p:cNvPr id="2050" name="Picture 2" descr="Data Science and Machine Learning : Confusion Matrix">
            <a:extLst>
              <a:ext uri="{FF2B5EF4-FFF2-40B4-BE49-F238E27FC236}">
                <a16:creationId xmlns:a16="http://schemas.microsoft.com/office/drawing/2014/main" id="{D49A10CA-9227-6DB2-562B-E621534F11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6036" y="2076450"/>
            <a:ext cx="6590403"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69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ED9D-4E50-6AAA-38DC-107A4BF95E4A}"/>
              </a:ext>
            </a:extLst>
          </p:cNvPr>
          <p:cNvSpPr>
            <a:spLocks noGrp="1"/>
          </p:cNvSpPr>
          <p:nvPr>
            <p:ph type="title"/>
          </p:nvPr>
        </p:nvSpPr>
        <p:spPr/>
        <p:txBody>
          <a:bodyPr/>
          <a:lstStyle/>
          <a:p>
            <a:r>
              <a:rPr lang="en-IN" dirty="0"/>
              <a:t>In case of biased dataset: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ACAC99-71EC-8E9C-D59F-6CAEB4D4AC08}"/>
                  </a:ext>
                </a:extLst>
              </p:cNvPr>
              <p:cNvSpPr>
                <a:spLocks noGrp="1"/>
              </p:cNvSpPr>
              <p:nvPr>
                <p:ph idx="1"/>
              </p:nvPr>
            </p:nvSpPr>
            <p:spPr/>
            <p:txBody>
              <a:bodyPr>
                <a:normAutofit fontScale="92500" lnSpcReduction="20000"/>
              </a:bodyPr>
              <a:lstStyle/>
              <a:p>
                <a:r>
                  <a:rPr lang="en-IN" dirty="0"/>
                  <a:t>Suppose there is an example:</a:t>
                </a:r>
              </a:p>
              <a:p>
                <a:pPr marL="36900" indent="0">
                  <a:buNone/>
                </a:pPr>
                <a:r>
                  <a:rPr lang="en-IN" dirty="0"/>
                  <a:t>a)  0</a:t>
                </a:r>
                <a:r>
                  <a:rPr lang="en-IN" dirty="0">
                    <a:sym typeface="Wingdings" panose="05000000000000000000" pitchFamily="2" charset="2"/>
                  </a:rPr>
                  <a:t> 900 times</a:t>
                </a:r>
              </a:p>
              <a:p>
                <a:pPr marL="36900" indent="0">
                  <a:buNone/>
                </a:pPr>
                <a:r>
                  <a:rPr lang="en-IN" dirty="0">
                    <a:sym typeface="Wingdings" panose="05000000000000000000" pitchFamily="2" charset="2"/>
                  </a:rPr>
                  <a:t>And 1100 times.</a:t>
                </a:r>
              </a:p>
              <a:p>
                <a:pPr marL="36900" indent="0">
                  <a:buNone/>
                </a:pPr>
                <a:r>
                  <a:rPr lang="en-IN" dirty="0">
                    <a:sym typeface="Wingdings" panose="05000000000000000000" pitchFamily="2" charset="2"/>
                  </a:rPr>
                  <a:t>This dataset is imbalanced dataset.</a:t>
                </a:r>
              </a:p>
              <a:p>
                <a:pPr marL="36900" indent="0">
                  <a:buNone/>
                </a:pPr>
                <a:r>
                  <a:rPr lang="en-IN" dirty="0">
                    <a:sym typeface="Wingdings" panose="05000000000000000000" pitchFamily="2" charset="2"/>
                  </a:rPr>
                  <a:t>Accuracy for 0 is:</a:t>
                </a:r>
              </a:p>
              <a:p>
                <a:pPr marL="36900" indent="0">
                  <a:buNone/>
                </a:pPr>
                <a14:m>
                  <m:oMath xmlns:m="http://schemas.openxmlformats.org/officeDocument/2006/math">
                    <m:f>
                      <m:fPr>
                        <m:ctrlPr>
                          <a:rPr lang="en-IN" i="1" smtClean="0">
                            <a:latin typeface="Cambria Math" panose="02040503050406030204" pitchFamily="18" charset="0"/>
                            <a:sym typeface="Wingdings" panose="05000000000000000000" pitchFamily="2" charset="2"/>
                          </a:rPr>
                        </m:ctrlPr>
                      </m:fPr>
                      <m:num>
                        <m:r>
                          <a:rPr lang="en-IN" b="0" i="1" smtClean="0">
                            <a:latin typeface="Cambria Math" panose="02040503050406030204" pitchFamily="18" charset="0"/>
                            <a:sym typeface="Wingdings" panose="05000000000000000000" pitchFamily="2" charset="2"/>
                          </a:rPr>
                          <m:t>900</m:t>
                        </m:r>
                      </m:num>
                      <m:den>
                        <m:r>
                          <a:rPr lang="en-IN" b="0" i="1" smtClean="0">
                            <a:latin typeface="Cambria Math" panose="02040503050406030204" pitchFamily="18" charset="0"/>
                            <a:sym typeface="Wingdings" panose="05000000000000000000" pitchFamily="2" charset="2"/>
                          </a:rPr>
                          <m:t>1000</m:t>
                        </m:r>
                      </m:den>
                    </m:f>
                  </m:oMath>
                </a14:m>
                <a:r>
                  <a:rPr lang="en-IN" dirty="0">
                    <a:sym typeface="Wingdings" panose="05000000000000000000" pitchFamily="2" charset="2"/>
                  </a:rPr>
                  <a:t>=90%</a:t>
                </a:r>
              </a:p>
              <a:p>
                <a:pPr marL="36900" indent="0">
                  <a:buNone/>
                </a:pPr>
                <a:r>
                  <a:rPr lang="en-IN" dirty="0">
                    <a:sym typeface="Wingdings" panose="05000000000000000000" pitchFamily="2" charset="2"/>
                  </a:rPr>
                  <a:t>Here we should not depend upon accuracy as it is an imbalanced data.</a:t>
                </a:r>
              </a:p>
              <a:p>
                <a:pPr marL="36900" indent="0">
                  <a:buNone/>
                </a:pPr>
                <a:r>
                  <a:rPr lang="en-IN" dirty="0">
                    <a:sym typeface="Wingdings" panose="05000000000000000000" pitchFamily="2" charset="2"/>
                  </a:rPr>
                  <a:t> </a:t>
                </a:r>
              </a:p>
            </p:txBody>
          </p:sp>
        </mc:Choice>
        <mc:Fallback>
          <p:sp>
            <p:nvSpPr>
              <p:cNvPr id="3" name="Content Placeholder 2">
                <a:extLst>
                  <a:ext uri="{FF2B5EF4-FFF2-40B4-BE49-F238E27FC236}">
                    <a16:creationId xmlns:a16="http://schemas.microsoft.com/office/drawing/2014/main" id="{11ACAC99-71EC-8E9C-D59F-6CAEB4D4AC0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96028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Confusion matrix</Template>
  <TotalTime>108</TotalTime>
  <Words>856</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Cambria Math</vt:lpstr>
      <vt:lpstr>Goudy Old Style</vt:lpstr>
      <vt:lpstr>Wingdings</vt:lpstr>
      <vt:lpstr>Wingdings 2</vt:lpstr>
      <vt:lpstr>SlateVTI</vt:lpstr>
      <vt:lpstr>Confusion matrix:</vt:lpstr>
      <vt:lpstr>What is confusion matrix?</vt:lpstr>
      <vt:lpstr>How confusion matrix look like?</vt:lpstr>
      <vt:lpstr>Full form:</vt:lpstr>
      <vt:lpstr>Let’s understand the confusing terms in the confusion matrix: true positive, true negative, false negative, and false positive with an example:</vt:lpstr>
      <vt:lpstr>PowerPoint Presentation</vt:lpstr>
      <vt:lpstr>PowerPoint Presentation</vt:lpstr>
      <vt:lpstr>Some other terms:</vt:lpstr>
      <vt:lpstr>In case of biased dataset:</vt:lpstr>
      <vt:lpstr>Another example:</vt:lpstr>
      <vt:lpstr>But there are some solutions:</vt:lpstr>
      <vt:lpstr>Eg: Credit card fraud detection</vt:lpstr>
      <vt:lpstr>PowerPoint Presentation</vt:lpstr>
      <vt:lpstr>Eg: Spam detection</vt:lpstr>
      <vt:lpstr>Is tomorrow the  stock market going to crash?</vt:lpstr>
      <vt:lpstr>Solution:</vt:lpstr>
      <vt:lpstr>For buyer and Companies:</vt:lpstr>
      <vt:lpstr>F-beta:</vt:lpstr>
      <vt:lpstr>F1 Score:</vt:lpstr>
      <vt:lpstr>Another case:</vt:lpstr>
      <vt:lpstr>Another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Confusion matrix:</dc:title>
  <dc:creator>Sainee Sen Gupta</dc:creator>
  <cp:lastModifiedBy>Sainee Sen Gupta</cp:lastModifiedBy>
  <cp:revision>1</cp:revision>
  <dcterms:created xsi:type="dcterms:W3CDTF">2022-06-11T13:33:55Z</dcterms:created>
  <dcterms:modified xsi:type="dcterms:W3CDTF">2022-06-11T15:22:22Z</dcterms:modified>
</cp:coreProperties>
</file>