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6" r:id="rId3"/>
    <p:sldId id="260" r:id="rId4"/>
    <p:sldId id="268" r:id="rId5"/>
    <p:sldId id="270" r:id="rId6"/>
    <p:sldId id="271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nee Sen Gupta" userId="784048c93a133cab" providerId="LiveId" clId="{BD1A428C-19C7-416D-89B5-ECFABE3A55C4}"/>
    <pc:docChg chg="modSld">
      <pc:chgData name="Sainee Sen Gupta" userId="784048c93a133cab" providerId="LiveId" clId="{BD1A428C-19C7-416D-89B5-ECFABE3A55C4}" dt="2022-06-07T14:58:03.466" v="24" actId="20577"/>
      <pc:docMkLst>
        <pc:docMk/>
      </pc:docMkLst>
      <pc:sldChg chg="modSp mod">
        <pc:chgData name="Sainee Sen Gupta" userId="784048c93a133cab" providerId="LiveId" clId="{BD1A428C-19C7-416D-89B5-ECFABE3A55C4}" dt="2022-06-07T14:50:10.974" v="16" actId="20577"/>
        <pc:sldMkLst>
          <pc:docMk/>
          <pc:sldMk cId="633738316" sldId="259"/>
        </pc:sldMkLst>
        <pc:spChg chg="mod">
          <ac:chgData name="Sainee Sen Gupta" userId="784048c93a133cab" providerId="LiveId" clId="{BD1A428C-19C7-416D-89B5-ECFABE3A55C4}" dt="2022-06-07T14:50:10.974" v="16" actId="20577"/>
          <ac:spMkLst>
            <pc:docMk/>
            <pc:sldMk cId="633738316" sldId="259"/>
            <ac:spMk id="3" creationId="{DB93FB3F-A8D4-46D3-A1C6-C79C64563729}"/>
          </ac:spMkLst>
        </pc:spChg>
      </pc:sldChg>
      <pc:sldChg chg="modSp mod">
        <pc:chgData name="Sainee Sen Gupta" userId="784048c93a133cab" providerId="LiveId" clId="{BD1A428C-19C7-416D-89B5-ECFABE3A55C4}" dt="2022-06-07T14:58:03.466" v="24" actId="20577"/>
        <pc:sldMkLst>
          <pc:docMk/>
          <pc:sldMk cId="3638609838" sldId="270"/>
        </pc:sldMkLst>
        <pc:spChg chg="mod">
          <ac:chgData name="Sainee Sen Gupta" userId="784048c93a133cab" providerId="LiveId" clId="{BD1A428C-19C7-416D-89B5-ECFABE3A55C4}" dt="2022-06-07T14:58:03.466" v="24" actId="20577"/>
          <ac:spMkLst>
            <pc:docMk/>
            <pc:sldMk cId="3638609838" sldId="270"/>
            <ac:spMk id="3" creationId="{40D3A37A-B0E7-C1B2-2AAD-539964C9A01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Performance matrix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Linear regression.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CE0E-B14D-0AF1-1A8B-D2DBCE84D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the values decreased?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91414-0872-6182-5BAF-5F6AAFB5C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P keeps increasing, the denominator will keep decreasing</a:t>
            </a:r>
          </a:p>
          <a:p>
            <a:r>
              <a:rPr lang="en-IN" dirty="0"/>
              <a:t>So the fraction will be a bigger number.</a:t>
            </a:r>
          </a:p>
          <a:p>
            <a:r>
              <a:rPr lang="en-IN" dirty="0"/>
              <a:t>(P=2)&gt;</a:t>
            </a:r>
            <a:r>
              <a:rPr lang="en-IN" dirty="0" err="1"/>
              <a:t>Adj</a:t>
            </a:r>
            <a:r>
              <a:rPr lang="en-IN" dirty="0"/>
              <a:t> R-Square&gt;&gt;(P=3)</a:t>
            </a:r>
          </a:p>
          <a:p>
            <a:r>
              <a:rPr lang="en-IN" dirty="0"/>
              <a:t>So, P is inversely proportional to </a:t>
            </a:r>
            <a:r>
              <a:rPr lang="en-IN" dirty="0" err="1"/>
              <a:t>Adj</a:t>
            </a:r>
            <a:r>
              <a:rPr lang="en-IN" dirty="0"/>
              <a:t> R-Square.</a:t>
            </a:r>
          </a:p>
        </p:txBody>
      </p:sp>
    </p:spTree>
    <p:extLst>
      <p:ext uri="{BB962C8B-B14F-4D97-AF65-F5344CB8AC3E}">
        <p14:creationId xmlns:p14="http://schemas.microsoft.com/office/powerpoint/2010/main" val="100730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06B55-D61C-429F-BB11-E9EC4B1E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matrix: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F58AB-A5E4-4B1D-BB04-4042AD262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check the performance of a linear regression model, we use performance matrix.</a:t>
            </a:r>
          </a:p>
          <a:p>
            <a:r>
              <a:rPr lang="en-IN" dirty="0"/>
              <a:t>Two types:</a:t>
            </a:r>
          </a:p>
          <a:p>
            <a:pPr marL="494100" indent="-457200">
              <a:buFont typeface="+mj-lt"/>
              <a:buAutoNum type="arabicPeriod"/>
            </a:pPr>
            <a:r>
              <a:rPr lang="en-IN" dirty="0"/>
              <a:t>R-Square</a:t>
            </a:r>
          </a:p>
          <a:p>
            <a:pPr marL="494100" indent="-457200">
              <a:buFont typeface="+mj-lt"/>
              <a:buAutoNum type="arabicPeriod"/>
            </a:pPr>
            <a:r>
              <a:rPr lang="en-IN" b="0" i="0" dirty="0">
                <a:effectLst/>
                <a:latin typeface="Roboto" panose="02000000000000000000" pitchFamily="2" charset="0"/>
              </a:rPr>
              <a:t>Adjusted R square</a:t>
            </a:r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873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EED9-377B-F9A7-3865-4452AE219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R-square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2559E9-9121-7567-A2B2-24DC49117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907086"/>
            <a:ext cx="10353675" cy="205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4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F7BB6F-40F6-E644-1CB5-3C0A709CF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214312"/>
            <a:ext cx="1141095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8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B7654-63A0-63C5-E5A8-13FC92A1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distance will be high?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A37A-B0E7-C1B2-2AAD-539964C9A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Numerator or denominator?</a:t>
            </a:r>
          </a:p>
          <a:p>
            <a:r>
              <a:rPr lang="en-IN" dirty="0"/>
              <a:t>The denominator will be high. </a:t>
            </a:r>
          </a:p>
          <a:p>
            <a:r>
              <a:rPr lang="en-IN" dirty="0"/>
              <a:t>The reason is the mean difference will be higher.</a:t>
            </a:r>
          </a:p>
          <a:p>
            <a:r>
              <a:rPr lang="en-IN" dirty="0"/>
              <a:t>So the overall (1-small number)=+</a:t>
            </a:r>
            <a:r>
              <a:rPr lang="en-IN" dirty="0" err="1"/>
              <a:t>ve</a:t>
            </a:r>
            <a:r>
              <a:rPr lang="en-IN" dirty="0"/>
              <a:t> number</a:t>
            </a:r>
          </a:p>
          <a:p>
            <a:r>
              <a:rPr lang="en-IN" dirty="0"/>
              <a:t>That means our model has fitted properly.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3DFDA-9E85-4910-1EEA-568E5618E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825" y="1724025"/>
            <a:ext cx="4581526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09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60D13-27DE-08DF-39F7-787FC57A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Can I get R-Square as negative number?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866F8-40EC-20FD-75BF-1AF66BC4E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345" y="2076450"/>
            <a:ext cx="10353762" cy="3714749"/>
          </a:xfrm>
        </p:spPr>
        <p:txBody>
          <a:bodyPr/>
          <a:lstStyle/>
          <a:p>
            <a:r>
              <a:rPr lang="en-IN" dirty="0"/>
              <a:t>When SS(RES)&gt;SS(TOT)</a:t>
            </a:r>
          </a:p>
          <a:p>
            <a:r>
              <a:rPr lang="en-IN" dirty="0"/>
              <a:t>So, our aim is to get a best fit line which is not worst than the average line.</a:t>
            </a:r>
          </a:p>
          <a:p>
            <a:endParaRPr lang="en-IN" dirty="0"/>
          </a:p>
          <a:p>
            <a:pPr marL="3690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0AF28A-3AA3-A8CD-0798-9F0FADFAD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3686175"/>
            <a:ext cx="5362574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4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23B1B-FC32-F972-DC62-81F46AD4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Suppose there is a table: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B9FAD-8FFE-6340-1D3A-AFEF39A9F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Here in 1</a:t>
            </a:r>
            <a:r>
              <a:rPr lang="en-IN" baseline="30000" dirty="0"/>
              <a:t>st</a:t>
            </a:r>
            <a:r>
              <a:rPr lang="en-IN" dirty="0"/>
              <a:t> case,  F1 and Y is corelated.</a:t>
            </a:r>
          </a:p>
          <a:p>
            <a:r>
              <a:rPr lang="en-IN" dirty="0"/>
              <a:t>In 2</a:t>
            </a:r>
            <a:r>
              <a:rPr lang="en-IN" baseline="30000" dirty="0"/>
              <a:t>nd</a:t>
            </a:r>
            <a:r>
              <a:rPr lang="en-IN" dirty="0"/>
              <a:t> case, it is also corelated.</a:t>
            </a:r>
          </a:p>
          <a:p>
            <a:r>
              <a:rPr lang="en-IN" dirty="0"/>
              <a:t>But in 3</a:t>
            </a:r>
            <a:r>
              <a:rPr lang="en-IN" baseline="30000" dirty="0"/>
              <a:t>rd</a:t>
            </a:r>
            <a:r>
              <a:rPr lang="en-IN" dirty="0"/>
              <a:t> case, F1 is not corelated to Y. Still R-square is giving good value.</a:t>
            </a:r>
          </a:p>
          <a:p>
            <a:pPr marL="3690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526414-864A-1E38-9400-9A71E3063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525" y="4352925"/>
            <a:ext cx="42862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A98C-3B3A-63C0-57C3-BF94A56C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So, what is the solution?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F0E2F-C6DB-4D22-C319-66C006886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049" y="1988635"/>
            <a:ext cx="11334433" cy="3527675"/>
          </a:xfrm>
        </p:spPr>
        <p:txBody>
          <a:bodyPr/>
          <a:lstStyle/>
          <a:p>
            <a:r>
              <a:rPr lang="en-IN" dirty="0"/>
              <a:t>To save the model we have to use another performance matrix, </a:t>
            </a:r>
            <a:r>
              <a:rPr lang="en-IN" dirty="0" err="1"/>
              <a:t>i.e</a:t>
            </a:r>
            <a:r>
              <a:rPr lang="en-IN" dirty="0"/>
              <a:t> </a:t>
            </a:r>
            <a:r>
              <a:rPr lang="en-IN" b="0" i="0" dirty="0">
                <a:effectLst/>
                <a:latin typeface="Roboto" panose="02000000000000000000" pitchFamily="2" charset="0"/>
              </a:rPr>
              <a:t>Adjusted R square.</a:t>
            </a:r>
          </a:p>
          <a:p>
            <a:endParaRPr lang="en-IN" b="0" i="0" dirty="0">
              <a:effectLst/>
              <a:latin typeface="Roboto" panose="02000000000000000000" pitchFamily="2" charset="0"/>
            </a:endParaRPr>
          </a:p>
          <a:p>
            <a:endParaRPr lang="en-IN" dirty="0"/>
          </a:p>
        </p:txBody>
      </p:sp>
      <p:pic>
        <p:nvPicPr>
          <p:cNvPr id="4098" name="Picture 2" descr="Adjusted R-Squared: Formula Explanation | by Saurabh Gupta | Analytics  Vidhya | Medium">
            <a:extLst>
              <a:ext uri="{FF2B5EF4-FFF2-40B4-BE49-F238E27FC236}">
                <a16:creationId xmlns:a16="http://schemas.microsoft.com/office/drawing/2014/main" id="{9523109B-DCFD-0F3C-EBC2-A83F5B5B6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718" y="3428999"/>
            <a:ext cx="4330932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770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2F3BC-593E-B386-09F8-9EEAA9CC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CD6F20-A58E-0145-9FA4-E5DB6671B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950" y="2138362"/>
            <a:ext cx="6429375" cy="1495425"/>
          </a:xfrm>
        </p:spPr>
      </p:pic>
    </p:spTree>
    <p:extLst>
      <p:ext uri="{BB962C8B-B14F-4D97-AF65-F5344CB8AC3E}">
        <p14:creationId xmlns:p14="http://schemas.microsoft.com/office/powerpoint/2010/main" val="2192421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{FC5D3A07-7C59-4D79-8715-AE9A119C0F7B}tf12214701_win32</Template>
  <TotalTime>282</TotalTime>
  <Words>233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Goudy Old Style</vt:lpstr>
      <vt:lpstr>Roboto</vt:lpstr>
      <vt:lpstr>Wingdings 2</vt:lpstr>
      <vt:lpstr>SlateVTI</vt:lpstr>
      <vt:lpstr>Performance matrix</vt:lpstr>
      <vt:lpstr>Performance matrix:</vt:lpstr>
      <vt:lpstr>R-square</vt:lpstr>
      <vt:lpstr>PowerPoint Presentation</vt:lpstr>
      <vt:lpstr>Which distance will be high?</vt:lpstr>
      <vt:lpstr>Can I get R-Square as negative number?</vt:lpstr>
      <vt:lpstr>Suppose there is a table:</vt:lpstr>
      <vt:lpstr>So, what is the solution?</vt:lpstr>
      <vt:lpstr>How it works?</vt:lpstr>
      <vt:lpstr>Why the values decreased?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matrix</dc:title>
  <dc:creator>Sainee Sen Gupta</dc:creator>
  <cp:lastModifiedBy>Sainee Sen Gupta</cp:lastModifiedBy>
  <cp:revision>2</cp:revision>
  <dcterms:created xsi:type="dcterms:W3CDTF">2022-06-07T08:26:11Z</dcterms:created>
  <dcterms:modified xsi:type="dcterms:W3CDTF">2022-06-07T15:11:50Z</dcterms:modified>
</cp:coreProperties>
</file>