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EE49-3908-44A3-93A4-1154A41C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C1EE4-B94C-43C0-A19B-29BBEA94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DA98-E367-4BCC-9AB5-73ED51E3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719A-8903-4045-9E1A-A75362B7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CA1E-D999-4001-84A4-75BE4518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6C20-6241-4A75-819F-4B6949FA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126CF-7B5A-4803-8B31-22D0EE0B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0BA6-6201-4270-9656-132011CF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DE1F-45B9-42C0-9C08-77A5C7D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BCF2-6E15-4986-AE25-2BE66A5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E663E-033C-42EF-866E-62A03885B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5312C-BB5C-4B9F-A91D-EA85F965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E61A-F4C5-4018-979C-69AF5546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25C7-43D6-49E8-888D-DFB91D9A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0E6D-BC06-40F3-B31A-FC483BB5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AAD7-BC86-410A-B8A6-CFF2900A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CB88-9ECD-42F4-B16B-6DED9335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5C39-9F79-4461-B71C-26F3C40A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D19F-E322-4A20-8304-C3EDBF80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1BEF-1901-4FCF-8EEB-97DB8E9D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A83-3D7C-43A8-8AC9-6B5BC55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33E3-C17C-410C-9CD1-24FE0C70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5C69-07F5-49AE-B7AC-6130ED5F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9300-49B5-451C-B723-89E30346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2280-F0BA-467A-AF4B-6073973C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4006-92F2-45D2-809E-8873BA73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8ADB-15D4-4B4D-AF3A-539D7E7B2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F0C51-26F5-4D8C-A676-FE4C94AE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5F01-2B6E-495E-A166-2872CD7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95060-8D31-4EF0-9330-2C34614B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638A1-7D3D-4C72-B3BF-496C7DC3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79B1-470B-45E7-B4DA-94EB4F4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BF0ED-2045-40BD-BF4A-2DDAFA04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AE10F-A596-451F-AEFF-2412321F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10029-5ADB-41D6-A52A-E4A850512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BC9E5-B894-4625-8181-A5BAD521B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783D6-8E38-46D3-A20E-3CE1868C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F31A3-FA6A-4ECC-ABE2-71139BEB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AA0A5-8CBF-4D63-9CAB-C95CF066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2884-089F-4097-BAD6-01F7CED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6AA8D-1D94-42AB-ACE8-A9B5B4EE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BC33F-9ADC-4FB8-9A97-8BAA2ECD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E8A9B-1C35-4185-ABE7-014C9165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6B3D0-4D44-4DAB-94F5-B5311DB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CF5D7-B557-4CD2-B6C8-2784126C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257D8-F44C-4E67-9F81-82681121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3EA2-50CC-42B7-8DAE-02CA2B15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C35B-64B6-4C47-BE6A-5F43FB06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3BAE3-8FC9-4CD1-9E1C-5CE19B020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D830E-5E56-4FAF-B95F-067AA815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13E57-2A05-4EE3-8C5C-098639BE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EA8AB-E47F-43A1-B08C-0D30C2E8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009D-73AF-4122-8235-0CC59446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090FB-FC07-4114-A3DD-C234DD71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48CCA-F0D7-4E91-B984-1D50A1A9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FC08D-2E7E-475A-B77C-D907165A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468D9-4355-4B65-A027-B72C26E6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45BD-1C2E-4544-8E41-50EC80E3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5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4614D-F81C-4BAE-8A81-59D8D4E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FAE6-765D-4696-B178-116ED478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811C-D2F8-435C-9D30-91EC21C9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5AE6-2756-4337-BBCC-EE347656CB68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7CB1-BFC9-4836-B462-F2CB57E3C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6E8E-5B49-4E7D-B199-C54D147CD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22B5-A235-4FF9-9A25-215607BCE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Sainee Sen Gupta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D217-FA68-435C-B2E2-469320246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ADS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8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F216-F318-4C84-B99A-6FA16F50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B48C-1267-4926-8197-A77CB44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X=Set of people in clinical trial</a:t>
            </a:r>
          </a:p>
          <a:p>
            <a:pPr marL="0" indent="0">
              <a:buNone/>
            </a:pPr>
            <a:r>
              <a:rPr lang="en-US" dirty="0"/>
              <a:t>HO={</a:t>
            </a:r>
            <a:r>
              <a:rPr lang="en-US" dirty="0" err="1"/>
              <a:t>xɛX</a:t>
            </a:r>
            <a:r>
              <a:rPr lang="en-US" dirty="0"/>
              <a:t>: x has Cancer}</a:t>
            </a:r>
          </a:p>
          <a:p>
            <a:pPr marL="0" indent="0">
              <a:buNone/>
            </a:pPr>
            <a:r>
              <a:rPr lang="en-US" dirty="0"/>
              <a:t>H1={</a:t>
            </a:r>
            <a:r>
              <a:rPr lang="en-US" dirty="0" err="1"/>
              <a:t>xɛ</a:t>
            </a:r>
            <a:r>
              <a:rPr lang="en-US" dirty="0"/>
              <a:t>: X doesn’t have Cancer}</a:t>
            </a:r>
          </a:p>
          <a:p>
            <a:pPr marL="0" indent="0">
              <a:buNone/>
            </a:pPr>
            <a:r>
              <a:rPr lang="en-US" dirty="0"/>
              <a:t>P={</a:t>
            </a:r>
            <a:r>
              <a:rPr lang="en-US" dirty="0" err="1"/>
              <a:t>xɛX</a:t>
            </a:r>
            <a:r>
              <a:rPr lang="en-US" dirty="0"/>
              <a:t>: x tests positive}</a:t>
            </a:r>
          </a:p>
          <a:p>
            <a:pPr marL="0" indent="0">
              <a:buNone/>
            </a:pPr>
            <a:r>
              <a:rPr lang="en-US" dirty="0"/>
              <a:t>N={</a:t>
            </a:r>
            <a:r>
              <a:rPr lang="en-US" dirty="0" err="1"/>
              <a:t>xɛX</a:t>
            </a:r>
            <a:r>
              <a:rPr lang="en-US" dirty="0"/>
              <a:t>: x tests negative}</a:t>
            </a:r>
          </a:p>
          <a:p>
            <a:pPr marL="0" indent="0">
              <a:buNone/>
            </a:pPr>
            <a:r>
              <a:rPr lang="en-US" dirty="0"/>
              <a:t>Here, PՍN=X, P</a:t>
            </a:r>
            <a:r>
              <a:rPr lang="he-IL" dirty="0"/>
              <a:t>ח</a:t>
            </a:r>
            <a:r>
              <a:rPr lang="en-US" dirty="0"/>
              <a:t>N=</a:t>
            </a:r>
            <a:r>
              <a:rPr lang="az-Cyrl-AZ" dirty="0"/>
              <a:t>ф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H1</a:t>
            </a:r>
            <a:r>
              <a:rPr lang="az-Cyrl-AZ" dirty="0"/>
              <a:t>ח</a:t>
            </a:r>
            <a:r>
              <a:rPr lang="en-US" dirty="0"/>
              <a:t>N=Type 1-error</a:t>
            </a:r>
          </a:p>
          <a:p>
            <a:pPr marL="0" indent="0">
              <a:buNone/>
            </a:pPr>
            <a:r>
              <a:rPr lang="en-US" dirty="0"/>
              <a:t>HO</a:t>
            </a:r>
            <a:r>
              <a:rPr lang="he-IL" dirty="0"/>
              <a:t>ח</a:t>
            </a:r>
            <a:r>
              <a:rPr lang="en-US" dirty="0"/>
              <a:t>P=Type 2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6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627-7279-49F0-A299-8A960EC5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D6F4-D7C2-4B38-97EC-EAA9EF80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statistical inference</a:t>
            </a:r>
          </a:p>
          <a:p>
            <a:r>
              <a:rPr lang="en-US" dirty="0"/>
              <a:t>Based on statistical significance.</a:t>
            </a:r>
          </a:p>
          <a:p>
            <a:r>
              <a:rPr lang="en-US" dirty="0"/>
              <a:t>The data is not enough</a:t>
            </a:r>
          </a:p>
          <a:p>
            <a:r>
              <a:rPr lang="en-US" dirty="0"/>
              <a:t>Interpretation from data is very important</a:t>
            </a:r>
          </a:p>
          <a:p>
            <a:r>
              <a:rPr lang="en-US" dirty="0"/>
              <a:t>The process of distinguishing between the null hypothesis and the alternative hypothesis.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4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A3930-B99F-43B0-AB68-84AD3580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Hypothesis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BC8D-6A44-4DC6-AB59-57CAD79C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hypothesis test we evaluate 2 mutual exclusive statements on population using the sample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87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7F9BE-8182-498D-8EEA-64C803D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Steps of Hypothesis Testing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E6CE-BE99-4198-A23C-1D0E968E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Step1: Making initial guesses</a:t>
            </a:r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r>
              <a:rPr lang="en-US" sz="2000" dirty="0"/>
              <a:t>HO(Null Hypothesis) – There is equal number of males and females in Bihar</a:t>
            </a:r>
          </a:p>
          <a:p>
            <a:r>
              <a:rPr lang="en-US" sz="2000" dirty="0"/>
              <a:t>H1(Alternate hypothesis)- The ratio of male and female is not same</a:t>
            </a:r>
          </a:p>
          <a:p>
            <a:r>
              <a:rPr lang="en-US" sz="2000" dirty="0"/>
              <a:t>Step2: Collect the data(evidences)</a:t>
            </a:r>
          </a:p>
          <a:p>
            <a:r>
              <a:rPr lang="en-US" sz="2000" dirty="0"/>
              <a:t>Step3: Collect evidences to prove the guess/assumption. To reject the null hypothesis or accept the null hypothesis</a:t>
            </a:r>
          </a:p>
          <a:p>
            <a:r>
              <a:rPr lang="en-US" sz="2000" dirty="0"/>
              <a:t>Step4: If NULL is proven to be false, we go for ALTERNATE.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6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0FFE-76E8-40CC-B6B1-A776131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 perform Hypothesis Testing: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9A22-D42A-4841-AE22-769520C5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When the data is large, it is not possible to analyze on those kind of dataset. In that case, we consider a sample data of the population and we perform analysis as well as some testing to get important information about the data and the population data.</a:t>
            </a:r>
          </a:p>
          <a:p>
            <a:r>
              <a:rPr lang="en-US" sz="2000" dirty="0"/>
              <a:t>And then check for the Null as well as Alternate Hypothesis.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660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8D4B9-E9BA-4263-957E-031F65C9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6245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Methods of testing: 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C9FC-0303-4A0E-8788-1D9E8942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Chi square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Anova test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94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424-91AB-41AA-9919-42486A5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Value- Significant value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F5BBA-0F6C-4282-996C-68FB5B8A9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value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≤0.05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Then reject the NULL</a:t>
                </a:r>
              </a:p>
              <a:p>
                <a:pPr marL="0" indent="0">
                  <a:buNone/>
                </a:pPr>
                <a:r>
                  <a:rPr lang="en-US" b="0" dirty="0"/>
                  <a:t>P value can be obtained from: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Chi Square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T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Anova test</a:t>
                </a:r>
                <a:endParaRPr lang="en-US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F5BBA-0F6C-4282-996C-68FB5B8A9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6EB1-32FC-4E3E-B4A7-463E329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test is needed?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F732-B692-43A3-B281-E92C2121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2 categorical features then Chi Square test</a:t>
            </a:r>
          </a:p>
          <a:p>
            <a:r>
              <a:rPr lang="en-US" dirty="0"/>
              <a:t>If 1 categorical feature and 1 continuous feature then T Test</a:t>
            </a:r>
          </a:p>
          <a:p>
            <a:r>
              <a:rPr lang="en-US" dirty="0"/>
              <a:t>If categorical data having more than 3 unique values then Anova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35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E235-7EC3-4A13-A180-D1C9988E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28D7-2596-424B-8A3D-C279CC14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Type 1 error: </a:t>
            </a:r>
            <a:r>
              <a:rPr lang="en-US" dirty="0"/>
              <a:t>If HO  was rejected by analysis but it is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Type 2 error: </a:t>
            </a:r>
            <a:r>
              <a:rPr lang="en-US" dirty="0"/>
              <a:t>If HO is not true but analyzed as true.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4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Sainee Sen Gupta</vt:lpstr>
      <vt:lpstr>Hypothesis testing</vt:lpstr>
      <vt:lpstr>Hypothesis</vt:lpstr>
      <vt:lpstr>Steps of Hypothesis Testing</vt:lpstr>
      <vt:lpstr>To perform Hypothesis Testing:</vt:lpstr>
      <vt:lpstr>Methods of testing: </vt:lpstr>
      <vt:lpstr>P Value- Significant value</vt:lpstr>
      <vt:lpstr>Which test is needed?</vt:lpstr>
      <vt:lpstr>Errors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Sainee Sen Gupta</dc:title>
  <dc:creator>Sainee Sen Gupta</dc:creator>
  <cp:lastModifiedBy>Sainee Sen Gupta</cp:lastModifiedBy>
  <cp:revision>8</cp:revision>
  <dcterms:created xsi:type="dcterms:W3CDTF">2021-07-10T04:38:29Z</dcterms:created>
  <dcterms:modified xsi:type="dcterms:W3CDTF">2021-07-10T06:31:50Z</dcterms:modified>
</cp:coreProperties>
</file>