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75" r:id="rId6"/>
    <p:sldId id="273" r:id="rId7"/>
    <p:sldId id="274" r:id="rId8"/>
    <p:sldId id="266" r:id="rId9"/>
    <p:sldId id="267" r:id="rId10"/>
    <p:sldId id="268" r:id="rId11"/>
    <p:sldId id="264"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427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09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92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723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1896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850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7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380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8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09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54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999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365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531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1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0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2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7293587"/>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7E4D-3473-8BF6-B76E-F204DE98B5A1}"/>
              </a:ext>
            </a:extLst>
          </p:cNvPr>
          <p:cNvSpPr>
            <a:spLocks noGrp="1"/>
          </p:cNvSpPr>
          <p:nvPr>
            <p:ph type="ctrTitle"/>
          </p:nvPr>
        </p:nvSpPr>
        <p:spPr>
          <a:xfrm>
            <a:off x="1479440" y="1122363"/>
            <a:ext cx="10070876" cy="2133599"/>
          </a:xfrm>
        </p:spPr>
        <p:txBody>
          <a:bodyPr/>
          <a:lstStyle/>
          <a:p>
            <a:r>
              <a:rPr lang="en-US" b="1" dirty="0"/>
              <a:t>Agriculture supply chain management using </a:t>
            </a:r>
            <a:r>
              <a:rPr lang="en-US" b="1" dirty="0" err="1"/>
              <a:t>blockchain</a:t>
            </a:r>
            <a:r>
              <a:rPr lang="en-US" b="1" dirty="0"/>
              <a:t> </a:t>
            </a:r>
          </a:p>
        </p:txBody>
      </p:sp>
      <p:sp>
        <p:nvSpPr>
          <p:cNvPr id="3" name="Subtitle 2">
            <a:extLst>
              <a:ext uri="{FF2B5EF4-FFF2-40B4-BE49-F238E27FC236}">
                <a16:creationId xmlns:a16="http://schemas.microsoft.com/office/drawing/2014/main" id="{81B45EC9-7A92-DC7E-0087-D1C7AEA2FA8B}"/>
              </a:ext>
            </a:extLst>
          </p:cNvPr>
          <p:cNvSpPr>
            <a:spLocks noGrp="1"/>
          </p:cNvSpPr>
          <p:nvPr>
            <p:ph type="subTitle" idx="1"/>
          </p:nvPr>
        </p:nvSpPr>
        <p:spPr/>
        <p:txBody>
          <a:bodyPr/>
          <a:lstStyle/>
          <a:p>
            <a:r>
              <a:rPr lang="en-US" dirty="0"/>
              <a:t>Team number: 8        Guide: </a:t>
            </a:r>
            <a:r>
              <a:rPr lang="en-US" dirty="0" err="1"/>
              <a:t>n.anil</a:t>
            </a:r>
            <a:r>
              <a:rPr lang="en-US" dirty="0"/>
              <a:t> Kumar </a:t>
            </a:r>
          </a:p>
          <a:p>
            <a:r>
              <a:rPr lang="en-US" dirty="0" err="1"/>
              <a:t>D.Lakshmi</a:t>
            </a:r>
            <a:r>
              <a:rPr lang="en-US" dirty="0"/>
              <a:t> </a:t>
            </a:r>
            <a:r>
              <a:rPr lang="en-US" dirty="0" err="1"/>
              <a:t>bhavani</a:t>
            </a:r>
            <a:r>
              <a:rPr lang="en-US" dirty="0"/>
              <a:t> (1602-20-737-141)</a:t>
            </a:r>
          </a:p>
          <a:p>
            <a:r>
              <a:rPr lang="en-US" dirty="0"/>
              <a:t>Y. Sai Neha (1602-20-737-158)</a:t>
            </a:r>
          </a:p>
        </p:txBody>
      </p:sp>
    </p:spTree>
    <p:extLst>
      <p:ext uri="{BB962C8B-B14F-4D97-AF65-F5344CB8AC3E}">
        <p14:creationId xmlns:p14="http://schemas.microsoft.com/office/powerpoint/2010/main" val="379459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3C32-5255-D5A4-E86E-40576786976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2247835-A67F-53D8-68B8-0D794D5D006B}"/>
              </a:ext>
            </a:extLst>
          </p:cNvPr>
          <p:cNvPicPr>
            <a:picLocks noGrp="1" noChangeAspect="1"/>
          </p:cNvPicPr>
          <p:nvPr>
            <p:ph idx="1"/>
          </p:nvPr>
        </p:nvPicPr>
        <p:blipFill>
          <a:blip r:embed="rId2"/>
          <a:stretch>
            <a:fillRect/>
          </a:stretch>
        </p:blipFill>
        <p:spPr>
          <a:xfrm>
            <a:off x="1794339" y="742799"/>
            <a:ext cx="9253072" cy="5372401"/>
          </a:xfrm>
        </p:spPr>
      </p:pic>
    </p:spTree>
    <p:extLst>
      <p:ext uri="{BB962C8B-B14F-4D97-AF65-F5344CB8AC3E}">
        <p14:creationId xmlns:p14="http://schemas.microsoft.com/office/powerpoint/2010/main" val="206913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40A7-FA74-B9EE-4609-82558242D2C0}"/>
              </a:ext>
            </a:extLst>
          </p:cNvPr>
          <p:cNvSpPr>
            <a:spLocks noGrp="1"/>
          </p:cNvSpPr>
          <p:nvPr>
            <p:ph type="title"/>
          </p:nvPr>
        </p:nvSpPr>
        <p:spPr/>
        <p:txBody>
          <a:bodyPr/>
          <a:lstStyle/>
          <a:p>
            <a:r>
              <a:rPr lang="en-US" b="1" dirty="0"/>
              <a:t>For </a:t>
            </a:r>
            <a:r>
              <a:rPr lang="en-US" b="1"/>
              <a:t>next review </a:t>
            </a:r>
          </a:p>
        </p:txBody>
      </p:sp>
      <p:sp>
        <p:nvSpPr>
          <p:cNvPr id="3" name="Content Placeholder 2">
            <a:extLst>
              <a:ext uri="{FF2B5EF4-FFF2-40B4-BE49-F238E27FC236}">
                <a16:creationId xmlns:a16="http://schemas.microsoft.com/office/drawing/2014/main" id="{13143970-6F28-AF8A-BFA3-D1E74972B883}"/>
              </a:ext>
            </a:extLst>
          </p:cNvPr>
          <p:cNvSpPr>
            <a:spLocks noGrp="1"/>
          </p:cNvSpPr>
          <p:nvPr>
            <p:ph idx="1"/>
          </p:nvPr>
        </p:nvSpPr>
        <p:spPr/>
        <p:txBody>
          <a:bodyPr/>
          <a:lstStyle/>
          <a:p>
            <a:r>
              <a:rPr lang="en-US" dirty="0"/>
              <a:t>Implementation of frontend </a:t>
            </a:r>
          </a:p>
          <a:p>
            <a:r>
              <a:rPr lang="en-US" dirty="0"/>
              <a:t>Integration of frontend with </a:t>
            </a:r>
            <a:r>
              <a:rPr lang="en-US" dirty="0" err="1"/>
              <a:t>Ethereum</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281854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76F7-612B-7C65-65D0-105AAD540886}"/>
              </a:ext>
            </a:extLst>
          </p:cNvPr>
          <p:cNvSpPr>
            <a:spLocks noGrp="1"/>
          </p:cNvSpPr>
          <p:nvPr>
            <p:ph type="title"/>
          </p:nvPr>
        </p:nvSpPr>
        <p:spPr>
          <a:xfrm>
            <a:off x="1141413" y="618518"/>
            <a:ext cx="9905998" cy="248748"/>
          </a:xfrm>
        </p:spPr>
        <p:txBody>
          <a:bodyPr>
            <a:normAutofit fontScale="90000"/>
          </a:bodyPr>
          <a:lstStyle/>
          <a:p>
            <a:r>
              <a:rPr lang="en-US" b="1" dirty="0"/>
              <a:t>                             FUTURE SCOPE</a:t>
            </a:r>
          </a:p>
        </p:txBody>
      </p:sp>
      <p:sp>
        <p:nvSpPr>
          <p:cNvPr id="3" name="Content Placeholder 2">
            <a:extLst>
              <a:ext uri="{FF2B5EF4-FFF2-40B4-BE49-F238E27FC236}">
                <a16:creationId xmlns:a16="http://schemas.microsoft.com/office/drawing/2014/main" id="{78F6E92A-E5DD-0AB3-0DB3-130125F3DF61}"/>
              </a:ext>
            </a:extLst>
          </p:cNvPr>
          <p:cNvSpPr>
            <a:spLocks noGrp="1"/>
          </p:cNvSpPr>
          <p:nvPr>
            <p:ph idx="1"/>
          </p:nvPr>
        </p:nvSpPr>
        <p:spPr>
          <a:xfrm>
            <a:off x="850277" y="1216058"/>
            <a:ext cx="9905999" cy="3811839"/>
          </a:xfrm>
        </p:spPr>
        <p:txBody>
          <a:bodyPr>
            <a:noAutofit/>
          </a:bodyPr>
          <a:lstStyle/>
          <a:p>
            <a:r>
              <a:rPr lang="en-US" sz="2200" dirty="0"/>
              <a:t>Integration of sensors, including IOT devices and imaging technology, into the blockchain system.</a:t>
            </a:r>
          </a:p>
          <a:p>
            <a:r>
              <a:rPr lang="en-US" sz="2200" dirty="0"/>
              <a:t>Capture images from the initial stages of crop cultivation to the harvest phase for a comprehensive visual record</a:t>
            </a:r>
          </a:p>
          <a:p>
            <a:r>
              <a:rPr lang="en-US" sz="2200" dirty="0"/>
              <a:t>Utilize sensors to monitor environmental conditions, soil health, and other relevant factors throughout the crop lifecycle.</a:t>
            </a:r>
          </a:p>
          <a:p>
            <a:r>
              <a:rPr lang="en-US" sz="2200" dirty="0"/>
              <a:t> Implement smart contracts using Solidity to automatically update the </a:t>
            </a:r>
            <a:r>
              <a:rPr lang="en-US" sz="2200" dirty="0" err="1"/>
              <a:t>blockchain</a:t>
            </a:r>
            <a:r>
              <a:rPr lang="en-US" sz="2200" dirty="0"/>
              <a:t> with real-time sensor data.</a:t>
            </a:r>
          </a:p>
          <a:p>
            <a:r>
              <a:rPr lang="en-US" sz="2200" dirty="0"/>
              <a:t>Enhance traceability and transparency by incorporating dynamic and accurate information about crop growth and conditions.</a:t>
            </a:r>
          </a:p>
          <a:p>
            <a:r>
              <a:rPr lang="en-US" sz="2200" dirty="0"/>
              <a:t> Enable data-driven decision-making for farmers, distributors, and other stakeholders based on real-time sensor data.</a:t>
            </a:r>
          </a:p>
          <a:p>
            <a:r>
              <a:rPr lang="en-US" sz="2200" dirty="0"/>
              <a:t>Strengthen the reliability of the agricultural supply chain management system with a holistic and technologically advanced approach.</a:t>
            </a:r>
          </a:p>
        </p:txBody>
      </p:sp>
    </p:spTree>
    <p:extLst>
      <p:ext uri="{BB962C8B-B14F-4D97-AF65-F5344CB8AC3E}">
        <p14:creationId xmlns:p14="http://schemas.microsoft.com/office/powerpoint/2010/main" val="277292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9342-F048-1471-C9DB-490A4E400C35}"/>
              </a:ext>
            </a:extLst>
          </p:cNvPr>
          <p:cNvSpPr>
            <a:spLocks noGrp="1"/>
          </p:cNvSpPr>
          <p:nvPr>
            <p:ph type="title"/>
          </p:nvPr>
        </p:nvSpPr>
        <p:spPr>
          <a:xfrm>
            <a:off x="1141413" y="618517"/>
            <a:ext cx="10199032" cy="4349409"/>
          </a:xfrm>
        </p:spPr>
        <p:txBody>
          <a:bodyPr>
            <a:normAutofit/>
          </a:bodyPr>
          <a:lstStyle/>
          <a:p>
            <a:r>
              <a:rPr lang="en-IN" sz="9600" dirty="0"/>
              <a:t>      Thank YOU</a:t>
            </a:r>
          </a:p>
        </p:txBody>
      </p:sp>
    </p:spTree>
    <p:extLst>
      <p:ext uri="{BB962C8B-B14F-4D97-AF65-F5344CB8AC3E}">
        <p14:creationId xmlns:p14="http://schemas.microsoft.com/office/powerpoint/2010/main" val="8907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485F-4CCA-3F3C-5893-DA3335C85771}"/>
              </a:ext>
            </a:extLst>
          </p:cNvPr>
          <p:cNvSpPr>
            <a:spLocks noGrp="1"/>
          </p:cNvSpPr>
          <p:nvPr>
            <p:ph type="title"/>
          </p:nvPr>
        </p:nvSpPr>
        <p:spPr/>
        <p:txBody>
          <a:bodyPr/>
          <a:lstStyle/>
          <a:p>
            <a:r>
              <a:rPr lang="en-US" b="1" dirty="0"/>
              <a:t>AGENDA </a:t>
            </a:r>
          </a:p>
        </p:txBody>
      </p:sp>
      <p:sp>
        <p:nvSpPr>
          <p:cNvPr id="3" name="Content Placeholder 2">
            <a:extLst>
              <a:ext uri="{FF2B5EF4-FFF2-40B4-BE49-F238E27FC236}">
                <a16:creationId xmlns:a16="http://schemas.microsoft.com/office/drawing/2014/main" id="{5D3E1DCA-AF2D-838D-4736-104F6CB302D3}"/>
              </a:ext>
            </a:extLst>
          </p:cNvPr>
          <p:cNvSpPr>
            <a:spLocks noGrp="1"/>
          </p:cNvSpPr>
          <p:nvPr>
            <p:ph idx="1"/>
          </p:nvPr>
        </p:nvSpPr>
        <p:spPr/>
        <p:txBody>
          <a:bodyPr/>
          <a:lstStyle/>
          <a:p>
            <a:r>
              <a:rPr lang="en-US" dirty="0"/>
              <a:t>PROBLEM STATEMENT </a:t>
            </a:r>
          </a:p>
          <a:p>
            <a:r>
              <a:rPr lang="en-US" dirty="0"/>
              <a:t>ABSTRACT </a:t>
            </a:r>
          </a:p>
          <a:p>
            <a:r>
              <a:rPr lang="en-US" dirty="0"/>
              <a:t>PROPOSED MODEL </a:t>
            </a:r>
          </a:p>
          <a:p>
            <a:r>
              <a:rPr lang="en-US" dirty="0"/>
              <a:t>OUTPUT </a:t>
            </a:r>
          </a:p>
          <a:p>
            <a:r>
              <a:rPr lang="en-US" dirty="0"/>
              <a:t>FUTURE SCOPE </a:t>
            </a:r>
          </a:p>
          <a:p>
            <a:endParaRPr lang="en-US" dirty="0"/>
          </a:p>
          <a:p>
            <a:endParaRPr lang="en-US" dirty="0"/>
          </a:p>
        </p:txBody>
      </p:sp>
    </p:spTree>
    <p:extLst>
      <p:ext uri="{BB962C8B-B14F-4D97-AF65-F5344CB8AC3E}">
        <p14:creationId xmlns:p14="http://schemas.microsoft.com/office/powerpoint/2010/main" val="14234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E7EB-7E37-E5A0-56B0-C35830E0EA17}"/>
              </a:ext>
            </a:extLst>
          </p:cNvPr>
          <p:cNvSpPr>
            <a:spLocks noGrp="1"/>
          </p:cNvSpPr>
          <p:nvPr>
            <p:ph type="title"/>
          </p:nvPr>
        </p:nvSpPr>
        <p:spPr/>
        <p:txBody>
          <a:bodyPr/>
          <a:lstStyle/>
          <a:p>
            <a:r>
              <a:rPr lang="en-US" b="1" dirty="0"/>
              <a:t>PROBLEM STATEMENT </a:t>
            </a:r>
          </a:p>
        </p:txBody>
      </p:sp>
      <p:sp>
        <p:nvSpPr>
          <p:cNvPr id="3" name="Content Placeholder 2">
            <a:extLst>
              <a:ext uri="{FF2B5EF4-FFF2-40B4-BE49-F238E27FC236}">
                <a16:creationId xmlns:a16="http://schemas.microsoft.com/office/drawing/2014/main" id="{3E364869-C2EB-C68C-429E-D0CB33AF57A3}"/>
              </a:ext>
            </a:extLst>
          </p:cNvPr>
          <p:cNvSpPr>
            <a:spLocks noGrp="1"/>
          </p:cNvSpPr>
          <p:nvPr>
            <p:ph idx="1"/>
          </p:nvPr>
        </p:nvSpPr>
        <p:spPr/>
        <p:txBody>
          <a:bodyPr>
            <a:normAutofit fontScale="92500" lnSpcReduction="20000"/>
          </a:bodyPr>
          <a:lstStyle/>
          <a:p>
            <a:r>
              <a:rPr lang="en-US" dirty="0"/>
              <a:t>To Create a robust </a:t>
            </a:r>
            <a:r>
              <a:rPr lang="en-US" dirty="0" err="1"/>
              <a:t>blockchain</a:t>
            </a:r>
            <a:r>
              <a:rPr lang="en-US" dirty="0"/>
              <a:t> system to track agricultural products from start to finish, ensuring complete traceability. Integrate smart contracts into the supply chain to automate transactions, promoting transparency and fairness among stakeholders. Establish a decentralized data management system to maintain consistent and accurate information across the entire supply chain. Additionally, implement anti-fraud measures within the </a:t>
            </a:r>
            <a:r>
              <a:rPr lang="en-US" dirty="0" err="1"/>
              <a:t>blockchain</a:t>
            </a:r>
            <a:r>
              <a:rPr lang="en-US" dirty="0"/>
              <a:t> framework to protect the integrity of the supply chain, preventing fraudulent activities and ensuring the authenticity of agricultural products. This comprehensive approach aims to revolutionize the agricultural supply chain by leveraging </a:t>
            </a:r>
            <a:r>
              <a:rPr lang="en-US" dirty="0" err="1"/>
              <a:t>blockchain</a:t>
            </a:r>
            <a:r>
              <a:rPr lang="en-US" dirty="0"/>
              <a:t> technology for increased transparency, efficiency, and trust.</a:t>
            </a:r>
          </a:p>
        </p:txBody>
      </p:sp>
    </p:spTree>
    <p:extLst>
      <p:ext uri="{BB962C8B-B14F-4D97-AF65-F5344CB8AC3E}">
        <p14:creationId xmlns:p14="http://schemas.microsoft.com/office/powerpoint/2010/main" val="102280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C3DD-9B07-031A-ADC2-7C0DC2D94C4B}"/>
              </a:ext>
            </a:extLst>
          </p:cNvPr>
          <p:cNvSpPr>
            <a:spLocks noGrp="1"/>
          </p:cNvSpPr>
          <p:nvPr>
            <p:ph type="title"/>
          </p:nvPr>
        </p:nvSpPr>
        <p:spPr>
          <a:xfrm>
            <a:off x="1141413" y="618518"/>
            <a:ext cx="9905998" cy="767222"/>
          </a:xfrm>
        </p:spPr>
        <p:txBody>
          <a:bodyPr/>
          <a:lstStyle/>
          <a:p>
            <a:r>
              <a:rPr lang="en-US" b="1" dirty="0"/>
              <a:t>ABSTRACT </a:t>
            </a:r>
          </a:p>
        </p:txBody>
      </p:sp>
      <p:sp>
        <p:nvSpPr>
          <p:cNvPr id="3" name="Content Placeholder 2">
            <a:extLst>
              <a:ext uri="{FF2B5EF4-FFF2-40B4-BE49-F238E27FC236}">
                <a16:creationId xmlns:a16="http://schemas.microsoft.com/office/drawing/2014/main" id="{B4FF14DA-E187-5C7C-E2D6-397675EA5148}"/>
              </a:ext>
            </a:extLst>
          </p:cNvPr>
          <p:cNvSpPr>
            <a:spLocks noGrp="1"/>
          </p:cNvSpPr>
          <p:nvPr>
            <p:ph idx="1"/>
          </p:nvPr>
        </p:nvSpPr>
        <p:spPr>
          <a:xfrm>
            <a:off x="1141412" y="1687398"/>
            <a:ext cx="9905999" cy="4103803"/>
          </a:xfrm>
        </p:spPr>
        <p:txBody>
          <a:bodyPr>
            <a:normAutofit fontScale="92500"/>
          </a:bodyPr>
          <a:lstStyle/>
          <a:p>
            <a:pPr marL="0" indent="0">
              <a:buNone/>
            </a:pPr>
            <a:r>
              <a:rPr lang="en-US" dirty="0"/>
              <a:t>This project proposes the development of blockchain-based application designed to revolutionize the agricultural supply chain. The platform facilitates seamless registration for farmers, distributors, and sellers, creating an interconnected network. Farmers contribute vital product details such as quantity, price, and production information. Distributors express interest by sending purchase requests, leading to transparent visibility of products and their origins. The blockchain ensures immutability and security of these transactions. Sellers, equipped with comprehensive information, make informed purchases, subsequently updating the product status to 'sold.' This  approach not only enhances traceability but also increases efficiency and reliability in agricultural commerce.</a:t>
            </a:r>
          </a:p>
        </p:txBody>
      </p:sp>
    </p:spTree>
    <p:extLst>
      <p:ext uri="{BB962C8B-B14F-4D97-AF65-F5344CB8AC3E}">
        <p14:creationId xmlns:p14="http://schemas.microsoft.com/office/powerpoint/2010/main" val="323191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FD46-C175-3B34-2BEF-8EE2DF69EE00}"/>
              </a:ext>
            </a:extLst>
          </p:cNvPr>
          <p:cNvSpPr>
            <a:spLocks noGrp="1"/>
          </p:cNvSpPr>
          <p:nvPr>
            <p:ph type="title"/>
          </p:nvPr>
        </p:nvSpPr>
        <p:spPr>
          <a:xfrm>
            <a:off x="1141413" y="618518"/>
            <a:ext cx="9905998" cy="586827"/>
          </a:xfrm>
        </p:spPr>
        <p:txBody>
          <a:bodyPr/>
          <a:lstStyle/>
          <a:p>
            <a:r>
              <a:rPr lang="en-IN" dirty="0"/>
              <a:t>Proposed model</a:t>
            </a:r>
          </a:p>
        </p:txBody>
      </p:sp>
      <p:sp>
        <p:nvSpPr>
          <p:cNvPr id="3" name="Content Placeholder 2">
            <a:extLst>
              <a:ext uri="{FF2B5EF4-FFF2-40B4-BE49-F238E27FC236}">
                <a16:creationId xmlns:a16="http://schemas.microsoft.com/office/drawing/2014/main" id="{6B79CE6F-C18F-EEFB-A26F-C42B2A7B9C32}"/>
              </a:ext>
            </a:extLst>
          </p:cNvPr>
          <p:cNvSpPr>
            <a:spLocks noGrp="1"/>
          </p:cNvSpPr>
          <p:nvPr>
            <p:ph idx="1"/>
          </p:nvPr>
        </p:nvSpPr>
        <p:spPr>
          <a:xfrm>
            <a:off x="1169122" y="1388225"/>
            <a:ext cx="9905999" cy="6192983"/>
          </a:xfrm>
        </p:spPr>
        <p:txBody>
          <a:bodyPr/>
          <a:lstStyle/>
          <a:p>
            <a:endParaRPr lang="en-IN" dirty="0"/>
          </a:p>
        </p:txBody>
      </p:sp>
      <p:sp>
        <p:nvSpPr>
          <p:cNvPr id="5" name="Rectangle: Rounded Corners 4">
            <a:extLst>
              <a:ext uri="{FF2B5EF4-FFF2-40B4-BE49-F238E27FC236}">
                <a16:creationId xmlns:a16="http://schemas.microsoft.com/office/drawing/2014/main" id="{7F36FC0E-3650-C90A-0930-A42C218A9E2D}"/>
              </a:ext>
            </a:extLst>
          </p:cNvPr>
          <p:cNvSpPr/>
          <p:nvPr/>
        </p:nvSpPr>
        <p:spPr>
          <a:xfrm>
            <a:off x="1720735" y="3429000"/>
            <a:ext cx="1454727" cy="8478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Farmer</a:t>
            </a:r>
          </a:p>
        </p:txBody>
      </p:sp>
      <p:cxnSp>
        <p:nvCxnSpPr>
          <p:cNvPr id="9" name="Straight Arrow Connector 8">
            <a:extLst>
              <a:ext uri="{FF2B5EF4-FFF2-40B4-BE49-F238E27FC236}">
                <a16:creationId xmlns:a16="http://schemas.microsoft.com/office/drawing/2014/main" id="{A371DF32-8AB0-47BD-ACFE-49624DD8DC5D}"/>
              </a:ext>
            </a:extLst>
          </p:cNvPr>
          <p:cNvCxnSpPr>
            <a:cxnSpLocks/>
            <a:stCxn id="5" idx="3"/>
          </p:cNvCxnSpPr>
          <p:nvPr/>
        </p:nvCxnSpPr>
        <p:spPr>
          <a:xfrm>
            <a:off x="3175462" y="3852949"/>
            <a:ext cx="573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AC93CE-4744-69BF-4713-8820278F90CC}"/>
              </a:ext>
            </a:extLst>
          </p:cNvPr>
          <p:cNvSpPr/>
          <p:nvPr/>
        </p:nvSpPr>
        <p:spPr>
          <a:xfrm>
            <a:off x="3749040" y="3429000"/>
            <a:ext cx="1064029" cy="8478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products</a:t>
            </a:r>
          </a:p>
        </p:txBody>
      </p:sp>
      <p:sp>
        <p:nvSpPr>
          <p:cNvPr id="12" name="Rectangle 11">
            <a:extLst>
              <a:ext uri="{FF2B5EF4-FFF2-40B4-BE49-F238E27FC236}">
                <a16:creationId xmlns:a16="http://schemas.microsoft.com/office/drawing/2014/main" id="{C11268BA-AF27-0813-723F-91CE513834DA}"/>
              </a:ext>
            </a:extLst>
          </p:cNvPr>
          <p:cNvSpPr/>
          <p:nvPr/>
        </p:nvSpPr>
        <p:spPr>
          <a:xfrm>
            <a:off x="5386647" y="3285605"/>
            <a:ext cx="1246909" cy="1134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contract</a:t>
            </a:r>
          </a:p>
        </p:txBody>
      </p:sp>
      <p:sp>
        <p:nvSpPr>
          <p:cNvPr id="13" name="Rectangle: Rounded Corners 12">
            <a:extLst>
              <a:ext uri="{FF2B5EF4-FFF2-40B4-BE49-F238E27FC236}">
                <a16:creationId xmlns:a16="http://schemas.microsoft.com/office/drawing/2014/main" id="{DC0E5493-23CC-BB13-FC35-B6B2DFFF57F1}"/>
              </a:ext>
            </a:extLst>
          </p:cNvPr>
          <p:cNvSpPr/>
          <p:nvPr/>
        </p:nvSpPr>
        <p:spPr>
          <a:xfrm>
            <a:off x="5386647" y="1695795"/>
            <a:ext cx="1413163" cy="10390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Supply chain</a:t>
            </a:r>
          </a:p>
          <a:p>
            <a:pPr algn="ctr"/>
            <a:r>
              <a:rPr lang="en-IN" dirty="0"/>
              <a:t>network</a:t>
            </a:r>
          </a:p>
        </p:txBody>
      </p:sp>
      <p:sp>
        <p:nvSpPr>
          <p:cNvPr id="14" name="Rectangle 13">
            <a:extLst>
              <a:ext uri="{FF2B5EF4-FFF2-40B4-BE49-F238E27FC236}">
                <a16:creationId xmlns:a16="http://schemas.microsoft.com/office/drawing/2014/main" id="{024EED2E-A0E5-56D2-8EB1-B459D0581B50}"/>
              </a:ext>
            </a:extLst>
          </p:cNvPr>
          <p:cNvSpPr/>
          <p:nvPr/>
        </p:nvSpPr>
        <p:spPr>
          <a:xfrm>
            <a:off x="7417925" y="3285605"/>
            <a:ext cx="1246908" cy="1134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Distributor</a:t>
            </a:r>
          </a:p>
          <a:p>
            <a:pPr algn="ctr"/>
            <a:r>
              <a:rPr lang="en-IN" dirty="0"/>
              <a:t>orders</a:t>
            </a:r>
          </a:p>
        </p:txBody>
      </p:sp>
      <p:sp>
        <p:nvSpPr>
          <p:cNvPr id="15" name="Rectangle 14">
            <a:extLst>
              <a:ext uri="{FF2B5EF4-FFF2-40B4-BE49-F238E27FC236}">
                <a16:creationId xmlns:a16="http://schemas.microsoft.com/office/drawing/2014/main" id="{F2F329E3-C9C9-C163-39BF-A7AB90D58486}"/>
              </a:ext>
            </a:extLst>
          </p:cNvPr>
          <p:cNvSpPr/>
          <p:nvPr/>
        </p:nvSpPr>
        <p:spPr>
          <a:xfrm>
            <a:off x="9404901" y="3285605"/>
            <a:ext cx="1246909" cy="1134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Distributor</a:t>
            </a:r>
          </a:p>
        </p:txBody>
      </p:sp>
      <p:sp>
        <p:nvSpPr>
          <p:cNvPr id="17" name="Rectangle 16">
            <a:extLst>
              <a:ext uri="{FF2B5EF4-FFF2-40B4-BE49-F238E27FC236}">
                <a16:creationId xmlns:a16="http://schemas.microsoft.com/office/drawing/2014/main" id="{58457810-B0D9-9598-E446-12F6AFC5C76D}"/>
              </a:ext>
            </a:extLst>
          </p:cNvPr>
          <p:cNvSpPr/>
          <p:nvPr/>
        </p:nvSpPr>
        <p:spPr>
          <a:xfrm>
            <a:off x="5685131" y="5208705"/>
            <a:ext cx="1246909" cy="10390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Seller</a:t>
            </a:r>
          </a:p>
          <a:p>
            <a:pPr algn="ctr"/>
            <a:r>
              <a:rPr lang="en-IN" dirty="0"/>
              <a:t>Order</a:t>
            </a:r>
          </a:p>
        </p:txBody>
      </p:sp>
      <p:sp>
        <p:nvSpPr>
          <p:cNvPr id="18" name="Rectangle 17">
            <a:extLst>
              <a:ext uri="{FF2B5EF4-FFF2-40B4-BE49-F238E27FC236}">
                <a16:creationId xmlns:a16="http://schemas.microsoft.com/office/drawing/2014/main" id="{1C12E51B-2677-D42E-2E0C-BC43EA58B9EB}"/>
              </a:ext>
            </a:extLst>
          </p:cNvPr>
          <p:cNvSpPr/>
          <p:nvPr/>
        </p:nvSpPr>
        <p:spPr>
          <a:xfrm>
            <a:off x="3908470" y="5189483"/>
            <a:ext cx="1246908" cy="10390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seller</a:t>
            </a:r>
          </a:p>
        </p:txBody>
      </p:sp>
      <p:cxnSp>
        <p:nvCxnSpPr>
          <p:cNvPr id="22" name="Straight Connector 21">
            <a:extLst>
              <a:ext uri="{FF2B5EF4-FFF2-40B4-BE49-F238E27FC236}">
                <a16:creationId xmlns:a16="http://schemas.microsoft.com/office/drawing/2014/main" id="{5BDDA28D-8D1B-B20D-D0A0-26AAED2EDDC2}"/>
              </a:ext>
            </a:extLst>
          </p:cNvPr>
          <p:cNvCxnSpPr>
            <a:cxnSpLocks/>
            <a:stCxn id="11" idx="0"/>
          </p:cNvCxnSpPr>
          <p:nvPr/>
        </p:nvCxnSpPr>
        <p:spPr>
          <a:xfrm flipV="1">
            <a:off x="4281055" y="2294313"/>
            <a:ext cx="0" cy="113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DCC50A-4FBD-0FE7-0EDF-0747F34DFD87}"/>
              </a:ext>
            </a:extLst>
          </p:cNvPr>
          <p:cNvCxnSpPr/>
          <p:nvPr/>
        </p:nvCxnSpPr>
        <p:spPr>
          <a:xfrm>
            <a:off x="4281055" y="2294313"/>
            <a:ext cx="1105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33AEE30-E4DA-892B-252B-701EB0E1109C}"/>
              </a:ext>
            </a:extLst>
          </p:cNvPr>
          <p:cNvCxnSpPr>
            <a:stCxn id="15" idx="1"/>
          </p:cNvCxnSpPr>
          <p:nvPr/>
        </p:nvCxnSpPr>
        <p:spPr>
          <a:xfrm flipH="1">
            <a:off x="8618163" y="3852949"/>
            <a:ext cx="786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10F819-E5A8-0D70-EE76-7A3A6CED4E79}"/>
              </a:ext>
            </a:extLst>
          </p:cNvPr>
          <p:cNvCxnSpPr>
            <a:stCxn id="18" idx="3"/>
            <a:endCxn id="17" idx="1"/>
          </p:cNvCxnSpPr>
          <p:nvPr/>
        </p:nvCxnSpPr>
        <p:spPr>
          <a:xfrm>
            <a:off x="5155378" y="5709029"/>
            <a:ext cx="529753" cy="19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71697D-F010-DC22-47BD-E61634BB426E}"/>
              </a:ext>
            </a:extLst>
          </p:cNvPr>
          <p:cNvCxnSpPr>
            <a:stCxn id="17" idx="3"/>
          </p:cNvCxnSpPr>
          <p:nvPr/>
        </p:nvCxnSpPr>
        <p:spPr>
          <a:xfrm flipV="1">
            <a:off x="6932040" y="5728250"/>
            <a:ext cx="30258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18482C6-096A-5C17-EF7A-92D5AA736025}"/>
              </a:ext>
            </a:extLst>
          </p:cNvPr>
          <p:cNvCxnSpPr/>
          <p:nvPr/>
        </p:nvCxnSpPr>
        <p:spPr>
          <a:xfrm flipV="1">
            <a:off x="10185659" y="4420292"/>
            <a:ext cx="0" cy="1296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CBA754FB-77AA-C77F-C942-BEB0A9DBA0FC}"/>
              </a:ext>
            </a:extLst>
          </p:cNvPr>
          <p:cNvSpPr/>
          <p:nvPr/>
        </p:nvSpPr>
        <p:spPr>
          <a:xfrm>
            <a:off x="3175462" y="3657274"/>
            <a:ext cx="573577" cy="3913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0B2B5C98-A3AC-BADE-86D0-3E6E4DB84DA3}"/>
              </a:ext>
            </a:extLst>
          </p:cNvPr>
          <p:cNvSpPr/>
          <p:nvPr/>
        </p:nvSpPr>
        <p:spPr>
          <a:xfrm>
            <a:off x="4127269" y="2294312"/>
            <a:ext cx="187033" cy="1134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F59697F-29D0-AE39-7BC0-E6B57F34C51E}"/>
              </a:ext>
            </a:extLst>
          </p:cNvPr>
          <p:cNvSpPr/>
          <p:nvPr/>
        </p:nvSpPr>
        <p:spPr>
          <a:xfrm>
            <a:off x="4127268" y="2016617"/>
            <a:ext cx="1246907" cy="3592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7D8D4F51-5FA5-1D97-E7C0-97ED96AE4F7B}"/>
              </a:ext>
            </a:extLst>
          </p:cNvPr>
          <p:cNvSpPr/>
          <p:nvPr/>
        </p:nvSpPr>
        <p:spPr>
          <a:xfrm>
            <a:off x="5150344" y="5628497"/>
            <a:ext cx="533606" cy="19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BB04D4FA-0791-3537-256E-F5BB53E8B69D}"/>
              </a:ext>
            </a:extLst>
          </p:cNvPr>
          <p:cNvSpPr/>
          <p:nvPr/>
        </p:nvSpPr>
        <p:spPr>
          <a:xfrm>
            <a:off x="6932040" y="5640445"/>
            <a:ext cx="3363008" cy="18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A0C4EAD4-8A5B-C707-E16B-48571FF9DA42}"/>
              </a:ext>
            </a:extLst>
          </p:cNvPr>
          <p:cNvSpPr/>
          <p:nvPr/>
        </p:nvSpPr>
        <p:spPr>
          <a:xfrm rot="10800000">
            <a:off x="9997906" y="4411981"/>
            <a:ext cx="365752" cy="12235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FC9FB4FF-36EA-039E-9551-3413CA43181E}"/>
              </a:ext>
            </a:extLst>
          </p:cNvPr>
          <p:cNvSpPr/>
          <p:nvPr/>
        </p:nvSpPr>
        <p:spPr>
          <a:xfrm>
            <a:off x="8638409" y="3743843"/>
            <a:ext cx="784369" cy="218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773315DF-203F-E2CF-66E1-6D5B51DD261B}"/>
              </a:ext>
            </a:extLst>
          </p:cNvPr>
          <p:cNvSpPr/>
          <p:nvPr/>
        </p:nvSpPr>
        <p:spPr>
          <a:xfrm flipH="1">
            <a:off x="5943395" y="2734886"/>
            <a:ext cx="178726" cy="550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AEB8CE4E-7D49-0B20-AFE4-31632AD45D90}"/>
              </a:ext>
            </a:extLst>
          </p:cNvPr>
          <p:cNvSpPr/>
          <p:nvPr/>
        </p:nvSpPr>
        <p:spPr>
          <a:xfrm>
            <a:off x="6646028" y="3743843"/>
            <a:ext cx="753985" cy="218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2F1E6778-1B88-78EE-AE41-73DE7AFF47A1}"/>
              </a:ext>
            </a:extLst>
          </p:cNvPr>
          <p:cNvSpPr/>
          <p:nvPr/>
        </p:nvSpPr>
        <p:spPr>
          <a:xfrm>
            <a:off x="5949240" y="4404967"/>
            <a:ext cx="172881" cy="7800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B956F859-39B7-B7E7-E8D3-EA9552CA7CF0}"/>
              </a:ext>
            </a:extLst>
          </p:cNvPr>
          <p:cNvSpPr/>
          <p:nvPr/>
        </p:nvSpPr>
        <p:spPr>
          <a:xfrm>
            <a:off x="10015883" y="2294312"/>
            <a:ext cx="178726" cy="9912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Right 50">
            <a:extLst>
              <a:ext uri="{FF2B5EF4-FFF2-40B4-BE49-F238E27FC236}">
                <a16:creationId xmlns:a16="http://schemas.microsoft.com/office/drawing/2014/main" id="{5DC65FC4-54B8-BC24-CF51-76997994C5D0}"/>
              </a:ext>
            </a:extLst>
          </p:cNvPr>
          <p:cNvSpPr/>
          <p:nvPr/>
        </p:nvSpPr>
        <p:spPr>
          <a:xfrm rot="10800000">
            <a:off x="6803969" y="2014283"/>
            <a:ext cx="3390640" cy="4130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116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0CDB7-2840-DC89-201F-CD51E1248C42}"/>
              </a:ext>
            </a:extLst>
          </p:cNvPr>
          <p:cNvSpPr>
            <a:spLocks noGrp="1"/>
          </p:cNvSpPr>
          <p:nvPr>
            <p:ph idx="1"/>
          </p:nvPr>
        </p:nvSpPr>
        <p:spPr>
          <a:xfrm>
            <a:off x="1141412" y="311084"/>
            <a:ext cx="9905999" cy="5872899"/>
          </a:xfrm>
        </p:spPr>
        <p:txBody>
          <a:bodyPr>
            <a:normAutofit fontScale="92500"/>
          </a:bodyPr>
          <a:lstStyle/>
          <a:p>
            <a:r>
              <a:rPr lang="en-US" dirty="0"/>
              <a:t>This project proposes the development of a blockchain-based solution leveraging Solidity, Ethereum, and Ganache to address critical challenges in agriculture supply chain management.</a:t>
            </a:r>
          </a:p>
          <a:p>
            <a:r>
              <a:rPr lang="en-US" dirty="0"/>
              <a:t> The implementation utilizes Solidity, a programming language for smart contracts, to create a secure and automated system ensuring end-to-end traceability of agricultural products.</a:t>
            </a:r>
          </a:p>
          <a:p>
            <a:r>
              <a:rPr lang="en-US" dirty="0"/>
              <a:t> Ethereum, as the underlying blockchain platform, provides a decentralized network for transparent and efficient transactions, fostering trust among stakeholders. Ganache serves as the testing and development environment, ensuring a smooth and reliable deployment of the blockchain solution. </a:t>
            </a:r>
          </a:p>
          <a:p>
            <a:r>
              <a:rPr lang="en-US" dirty="0"/>
              <a:t>The advantages of this integrated approach include immutable traceability, facilitated by Solidity's smart contracts, transparency and decentralization offered by the Ethereum blockchain, and a robust testing environment provided by Ganache.</a:t>
            </a:r>
            <a:endParaRPr lang="en-IN" dirty="0"/>
          </a:p>
        </p:txBody>
      </p:sp>
    </p:spTree>
    <p:extLst>
      <p:ext uri="{BB962C8B-B14F-4D97-AF65-F5344CB8AC3E}">
        <p14:creationId xmlns:p14="http://schemas.microsoft.com/office/powerpoint/2010/main" val="279238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1933-D2FB-E7C5-1228-2CE14C27C354}"/>
              </a:ext>
            </a:extLst>
          </p:cNvPr>
          <p:cNvSpPr>
            <a:spLocks noGrp="1"/>
          </p:cNvSpPr>
          <p:nvPr>
            <p:ph type="title"/>
          </p:nvPr>
        </p:nvSpPr>
        <p:spPr>
          <a:xfrm>
            <a:off x="1037718" y="263952"/>
            <a:ext cx="9905998" cy="1527142"/>
          </a:xfrm>
        </p:spPr>
        <p:txBody>
          <a:bodyPr/>
          <a:lstStyle/>
          <a:p>
            <a:r>
              <a:rPr lang="en-IN" dirty="0"/>
              <a:t>execution Of smart contracts</a:t>
            </a:r>
          </a:p>
        </p:txBody>
      </p:sp>
      <p:sp>
        <p:nvSpPr>
          <p:cNvPr id="3" name="Content Placeholder 2">
            <a:extLst>
              <a:ext uri="{FF2B5EF4-FFF2-40B4-BE49-F238E27FC236}">
                <a16:creationId xmlns:a16="http://schemas.microsoft.com/office/drawing/2014/main" id="{7A838C09-33A9-6F9F-FC81-C06D57F59388}"/>
              </a:ext>
            </a:extLst>
          </p:cNvPr>
          <p:cNvSpPr>
            <a:spLocks noGrp="1"/>
          </p:cNvSpPr>
          <p:nvPr>
            <p:ph idx="1"/>
          </p:nvPr>
        </p:nvSpPr>
        <p:spPr>
          <a:xfrm>
            <a:off x="1141412" y="1640264"/>
            <a:ext cx="9905999" cy="4150937"/>
          </a:xfrm>
        </p:spPr>
        <p:txBody>
          <a:bodyPr>
            <a:normAutofit/>
          </a:bodyPr>
          <a:lstStyle/>
          <a:p>
            <a:pPr algn="l">
              <a:buFont typeface="Arial" panose="020B0604020202020204" pitchFamily="34" charset="0"/>
              <a:buChar char="•"/>
            </a:pPr>
            <a:r>
              <a:rPr lang="en-US" b="0" i="0" dirty="0">
                <a:effectLst/>
                <a:latin typeface="Söhne"/>
              </a:rPr>
              <a:t>Remix is an online IDE for writing, compiling, and deploying smart contracts. Supports various blockchain environments, making it versatile for Ethereum development.</a:t>
            </a:r>
          </a:p>
          <a:p>
            <a:pPr algn="l">
              <a:buFont typeface="Arial" panose="020B0604020202020204" pitchFamily="34" charset="0"/>
              <a:buChar char="•"/>
            </a:pPr>
            <a:r>
              <a:rPr lang="en-US" b="0" i="0" dirty="0">
                <a:effectLst/>
                <a:latin typeface="Söhne"/>
              </a:rPr>
              <a:t>Code is compiled using the Solidity Compiler in Remix</a:t>
            </a:r>
            <a:endParaRPr lang="en-US" dirty="0">
              <a:latin typeface="Söhne"/>
            </a:endParaRPr>
          </a:p>
          <a:p>
            <a:pPr algn="l">
              <a:buFont typeface="Arial" panose="020B0604020202020204" pitchFamily="34" charset="0"/>
              <a:buChar char="•"/>
            </a:pPr>
            <a:r>
              <a:rPr lang="en-US" b="0" i="0" dirty="0">
                <a:effectLst/>
                <a:latin typeface="Söhne"/>
              </a:rPr>
              <a:t>Deploy the compiled smart contract to the Ethereum blockchain</a:t>
            </a:r>
          </a:p>
          <a:p>
            <a:pPr algn="l">
              <a:buFont typeface="Arial" panose="020B0604020202020204" pitchFamily="34" charset="0"/>
              <a:buChar char="•"/>
            </a:pPr>
            <a:r>
              <a:rPr lang="en-US" b="0" i="0" dirty="0">
                <a:effectLst/>
                <a:latin typeface="Söhne"/>
              </a:rPr>
              <a:t>After deployment, interact with functions in the deployed contract.</a:t>
            </a:r>
            <a:endParaRPr lang="en-US" dirty="0">
              <a:latin typeface="Söhne"/>
            </a:endParaRPr>
          </a:p>
          <a:p>
            <a:pPr algn="l">
              <a:buFont typeface="Arial" panose="020B0604020202020204" pitchFamily="34" charset="0"/>
              <a:buChar char="•"/>
            </a:pPr>
            <a:r>
              <a:rPr lang="en-IN" b="0" i="0" dirty="0">
                <a:effectLst/>
                <a:latin typeface="Söhne"/>
              </a:rPr>
              <a:t>Confirm transactions in Remix .</a:t>
            </a:r>
            <a:endParaRPr lang="en-US" b="0" i="0" dirty="0">
              <a:effectLst/>
              <a:latin typeface="Söhne"/>
            </a:endParaRPr>
          </a:p>
        </p:txBody>
      </p:sp>
    </p:spTree>
    <p:extLst>
      <p:ext uri="{BB962C8B-B14F-4D97-AF65-F5344CB8AC3E}">
        <p14:creationId xmlns:p14="http://schemas.microsoft.com/office/powerpoint/2010/main" val="28243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05B-A3B7-D961-DB3B-0529818A695F}"/>
              </a:ext>
            </a:extLst>
          </p:cNvPr>
          <p:cNvSpPr>
            <a:spLocks noGrp="1"/>
          </p:cNvSpPr>
          <p:nvPr>
            <p:ph type="title"/>
          </p:nvPr>
        </p:nvSpPr>
        <p:spPr/>
        <p:txBody>
          <a:bodyPr/>
          <a:lstStyle/>
          <a:p>
            <a:r>
              <a:rPr lang="en-US" b="1" dirty="0"/>
              <a:t>OUTPUT</a:t>
            </a:r>
          </a:p>
        </p:txBody>
      </p:sp>
      <p:pic>
        <p:nvPicPr>
          <p:cNvPr id="7" name="Content Placeholder 6">
            <a:extLst>
              <a:ext uri="{FF2B5EF4-FFF2-40B4-BE49-F238E27FC236}">
                <a16:creationId xmlns:a16="http://schemas.microsoft.com/office/drawing/2014/main" id="{ABC36638-2DF0-3B0D-4AAD-C2426861C3DD}"/>
              </a:ext>
            </a:extLst>
          </p:cNvPr>
          <p:cNvPicPr>
            <a:picLocks noGrp="1" noChangeAspect="1"/>
          </p:cNvPicPr>
          <p:nvPr>
            <p:ph idx="1"/>
          </p:nvPr>
        </p:nvPicPr>
        <p:blipFill>
          <a:blip r:embed="rId2"/>
          <a:stretch>
            <a:fillRect/>
          </a:stretch>
        </p:blipFill>
        <p:spPr>
          <a:xfrm>
            <a:off x="2602386" y="1697812"/>
            <a:ext cx="8294363" cy="4541670"/>
          </a:xfrm>
        </p:spPr>
      </p:pic>
    </p:spTree>
    <p:extLst>
      <p:ext uri="{BB962C8B-B14F-4D97-AF65-F5344CB8AC3E}">
        <p14:creationId xmlns:p14="http://schemas.microsoft.com/office/powerpoint/2010/main" val="211519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6721-A20E-6550-B5AD-0AFD0DB92966}"/>
              </a:ext>
            </a:extLst>
          </p:cNvPr>
          <p:cNvSpPr>
            <a:spLocks noGrp="1"/>
          </p:cNvSpPr>
          <p:nvPr>
            <p:ph type="title"/>
          </p:nvPr>
        </p:nvSpPr>
        <p:spPr>
          <a:xfrm>
            <a:off x="2158737" y="618518"/>
            <a:ext cx="8888673" cy="1559074"/>
          </a:xfrm>
        </p:spPr>
        <p:txBody>
          <a:bodyPr/>
          <a:lstStyle/>
          <a:p>
            <a:endParaRPr lang="en-US" dirty="0"/>
          </a:p>
        </p:txBody>
      </p:sp>
      <p:pic>
        <p:nvPicPr>
          <p:cNvPr id="7" name="Content Placeholder 6">
            <a:extLst>
              <a:ext uri="{FF2B5EF4-FFF2-40B4-BE49-F238E27FC236}">
                <a16:creationId xmlns:a16="http://schemas.microsoft.com/office/drawing/2014/main" id="{2CB5594F-778A-F92D-9146-3B2CB2F99A89}"/>
              </a:ext>
            </a:extLst>
          </p:cNvPr>
          <p:cNvPicPr>
            <a:picLocks noGrp="1" noChangeAspect="1"/>
          </p:cNvPicPr>
          <p:nvPr>
            <p:ph idx="1"/>
          </p:nvPr>
        </p:nvPicPr>
        <p:blipFill>
          <a:blip r:embed="rId2"/>
          <a:stretch>
            <a:fillRect/>
          </a:stretch>
        </p:blipFill>
        <p:spPr>
          <a:xfrm>
            <a:off x="1936937" y="618518"/>
            <a:ext cx="9110474" cy="5429228"/>
          </a:xfrm>
        </p:spPr>
      </p:pic>
    </p:spTree>
    <p:extLst>
      <p:ext uri="{BB962C8B-B14F-4D97-AF65-F5344CB8AC3E}">
        <p14:creationId xmlns:p14="http://schemas.microsoft.com/office/powerpoint/2010/main" val="199686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51</TotalTime>
  <Words>611</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Söhne</vt:lpstr>
      <vt:lpstr>Tw Cen MT</vt:lpstr>
      <vt:lpstr>Circuit</vt:lpstr>
      <vt:lpstr>Agriculture supply chain management using blockchain </vt:lpstr>
      <vt:lpstr>AGENDA </vt:lpstr>
      <vt:lpstr>PROBLEM STATEMENT </vt:lpstr>
      <vt:lpstr>ABSTRACT </vt:lpstr>
      <vt:lpstr>Proposed model</vt:lpstr>
      <vt:lpstr>PowerPoint Presentation</vt:lpstr>
      <vt:lpstr>execution Of smart contracts</vt:lpstr>
      <vt:lpstr>OUTPUT</vt:lpstr>
      <vt:lpstr>PowerPoint Presentation</vt:lpstr>
      <vt:lpstr>PowerPoint Presentation</vt:lpstr>
      <vt:lpstr>For next review </vt:lpstr>
      <vt:lpstr>                             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supply chain management using blockchain</dc:title>
  <dc:creator>lakshmibhavanid2003@gmail.com</dc:creator>
  <cp:lastModifiedBy>shivani boora</cp:lastModifiedBy>
  <cp:revision>13</cp:revision>
  <dcterms:created xsi:type="dcterms:W3CDTF">2024-02-03T03:35:27Z</dcterms:created>
  <dcterms:modified xsi:type="dcterms:W3CDTF">2024-02-04T06:49:52Z</dcterms:modified>
</cp:coreProperties>
</file>