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6858000" cx="9144000"/>
  <p:notesSz cx="6858000" cy="9144000"/>
  <p:embeddedFontLst>
    <p:embeddedFont>
      <p:font typeface="Nunito"/>
      <p:regular r:id="rId79"/>
      <p:bold r:id="rId80"/>
      <p:italic r:id="rId81"/>
      <p:boldItalic r:id="rId82"/>
    </p:embeddedFont>
    <p:embeddedFont>
      <p:font typeface="Source Sans 3"/>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87" roundtripDataSignature="AMtx7mgVga5y+UMs89M7wXcjIjpzYCaA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SourceSans3-bold.fntdata"/><Relationship Id="rId83" Type="http://schemas.openxmlformats.org/officeDocument/2006/relationships/font" Target="fonts/SourceSans3-regular.fntdata"/><Relationship Id="rId42" Type="http://schemas.openxmlformats.org/officeDocument/2006/relationships/slide" Target="slides/slide37.xml"/><Relationship Id="rId86" Type="http://schemas.openxmlformats.org/officeDocument/2006/relationships/font" Target="fonts/SourceSans3-boldItalic.fntdata"/><Relationship Id="rId41" Type="http://schemas.openxmlformats.org/officeDocument/2006/relationships/slide" Target="slides/slide36.xml"/><Relationship Id="rId85" Type="http://schemas.openxmlformats.org/officeDocument/2006/relationships/font" Target="fonts/SourceSans3-italic.fntdata"/><Relationship Id="rId44" Type="http://schemas.openxmlformats.org/officeDocument/2006/relationships/slide" Target="slides/slide39.xml"/><Relationship Id="rId43" Type="http://schemas.openxmlformats.org/officeDocument/2006/relationships/slide" Target="slides/slide38.xml"/><Relationship Id="rId87" Type="http://customschemas.google.com/relationships/presentationmetadata" Target="meta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Nunito-bold.fntdata"/><Relationship Id="rId82" Type="http://schemas.openxmlformats.org/officeDocument/2006/relationships/font" Target="fonts/Nunito-boldItalic.fntdata"/><Relationship Id="rId81"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Nunito-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 name="Google Shape;7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45" name="Google Shape;145;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53" name="Google Shape;15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62" name="Google Shape;162;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72" name="Google Shape;17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82" name="Google Shape;18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91" name="Google Shape;19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01" name="Google Shape;20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09" name="Google Shape;20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16" name="Google Shape;216;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27" name="Google Shape;227;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85" name="Google Shape;8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38" name="Google Shape;238;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49" name="Google Shape;24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60" name="Google Shape;260;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70" name="Google Shape;270;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81" name="Google Shape;281;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292" name="Google Shape;292;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03" name="Google Shape;303;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10" name="Google Shape;310;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17" name="Google Shape;317;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24" name="Google Shape;324;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94" name="Google Shape;9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33" name="Google Shape;333;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41" name="Google Shape;341;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51" name="Google Shape;351;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62" name="Google Shape;362;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73" name="Google Shape;373;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84" name="Google Shape;384;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395" name="Google Shape;395;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06" name="Google Shape;406;p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2" name="Google Shape;412;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13" name="Google Shape;413;p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0" name="Google Shape;420;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21" name="Google Shape;421;p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01" name="Google Shape;10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32" name="Google Shape;432;p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2" name="Google Shape;442;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43" name="Google Shape;443;p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54" name="Google Shape;454;p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65" name="Google Shape;465;p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72" name="Google Shape;472;p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79" name="Google Shape;479;p9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89" name="Google Shape;489;p9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5" name="Google Shape;495;p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496" name="Google Shape;496;p10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1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07" name="Google Shape;507;p1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1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p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18" name="Google Shape;518;p10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08" name="Google Shape;10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10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8" name="Google Shape;528;p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29" name="Google Shape;529;p1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10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5" name="Google Shape;535;p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36" name="Google Shape;536;p10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1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p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43" name="Google Shape;543;p1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0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2" name="Google Shape;552;p1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53" name="Google Shape;553;p10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10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p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64" name="Google Shape;564;p1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1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p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71" name="Google Shape;571;p10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10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p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78" name="Google Shape;578;p1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1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85" name="Google Shape;585;p1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1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3" name="Google Shape;593;p1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594" name="Google Shape;594;p1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1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 name="Google Shape;600;p1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601" name="Google Shape;601;p1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1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608" name="Google Shape;608;p1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1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p1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620" name="Google Shape;620;p1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1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p1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632" name="Google Shape;632;p1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1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1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644" name="Google Shape;644;p1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1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p1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655" name="Google Shape;655;p1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1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p1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666" name="Google Shape;666;p1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1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6" name="Google Shape;676;p1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677" name="Google Shape;677;p1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1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7" name="Google Shape;687;p1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688" name="Google Shape;688;p1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1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4" name="Google Shape;694;p1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695" name="Google Shape;695;p1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1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4" name="Google Shape;704;p1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705" name="Google Shape;705;p1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20" name="Google Shape;12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1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5" name="Google Shape;715;p1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716" name="Google Shape;716;p1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1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5" name="Google Shape;725;p1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726" name="Google Shape;726;p1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p1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6" name="Google Shape;736;p1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737" name="Google Shape;737;p1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3" name="Google Shape;743;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28" name="Google Shape;12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37" name="Google Shape;13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 name="Shape 24"/>
        <p:cNvGrpSpPr/>
        <p:nvPr/>
      </p:nvGrpSpPr>
      <p:grpSpPr>
        <a:xfrm>
          <a:off x="0" y="0"/>
          <a:ext cx="0" cy="0"/>
          <a:chOff x="0" y="0"/>
          <a:chExt cx="0" cy="0"/>
        </a:xfrm>
      </p:grpSpPr>
      <p:sp>
        <p:nvSpPr>
          <p:cNvPr id="25" name="Google Shape;25;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nd Content">
  <p:cSld name="Image and Content">
    <p:spTree>
      <p:nvGrpSpPr>
        <p:cNvPr id="28" name="Shape 28"/>
        <p:cNvGrpSpPr/>
        <p:nvPr/>
      </p:nvGrpSpPr>
      <p:grpSpPr>
        <a:xfrm>
          <a:off x="0" y="0"/>
          <a:ext cx="0" cy="0"/>
          <a:chOff x="0" y="0"/>
          <a:chExt cx="0" cy="0"/>
        </a:xfrm>
      </p:grpSpPr>
      <p:sp>
        <p:nvSpPr>
          <p:cNvPr id="29" name="Google Shape;29;p126"/>
          <p:cNvSpPr/>
          <p:nvPr>
            <p:ph idx="2" type="pic"/>
          </p:nvPr>
        </p:nvSpPr>
        <p:spPr>
          <a:xfrm>
            <a:off x="4572000" y="0"/>
            <a:ext cx="4572000" cy="6858000"/>
          </a:xfrm>
          <a:prstGeom prst="rect">
            <a:avLst/>
          </a:prstGeom>
          <a:solidFill>
            <a:srgbClr val="F2F2F2"/>
          </a:solidFill>
          <a:ln>
            <a:noFill/>
          </a:ln>
        </p:spPr>
      </p:sp>
      <p:sp>
        <p:nvSpPr>
          <p:cNvPr id="30" name="Google Shape;30;p126"/>
          <p:cNvSpPr txBox="1"/>
          <p:nvPr>
            <p:ph type="title"/>
          </p:nvPr>
        </p:nvSpPr>
        <p:spPr>
          <a:xfrm>
            <a:off x="996553" y="786810"/>
            <a:ext cx="3006328" cy="1395208"/>
          </a:xfrm>
          <a:prstGeom prst="rect">
            <a:avLst/>
          </a:prstGeom>
          <a:noFill/>
          <a:ln>
            <a:noFill/>
          </a:ln>
        </p:spPr>
        <p:txBody>
          <a:bodyPr anchorCtr="0" anchor="b" bIns="45700" lIns="0"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126"/>
          <p:cNvSpPr txBox="1"/>
          <p:nvPr>
            <p:ph idx="1" type="body"/>
          </p:nvPr>
        </p:nvSpPr>
        <p:spPr>
          <a:xfrm>
            <a:off x="996554" y="3019353"/>
            <a:ext cx="3006328" cy="3099153"/>
          </a:xfrm>
          <a:prstGeom prst="rect">
            <a:avLst/>
          </a:prstGeom>
          <a:noFill/>
          <a:ln>
            <a:noFill/>
          </a:ln>
        </p:spPr>
        <p:txBody>
          <a:bodyPr anchorCtr="0" anchor="t" bIns="45700" lIns="0" spcFirstLastPara="1" rIns="91425" wrap="square" tIns="45700">
            <a:normAutofit/>
          </a:bodyPr>
          <a:lstStyle>
            <a:lvl1pPr indent="-431800" lvl="0" marL="457200" algn="l">
              <a:lnSpc>
                <a:spcPct val="150000"/>
              </a:lnSpc>
              <a:spcBef>
                <a:spcPts val="640"/>
              </a:spcBef>
              <a:spcAft>
                <a:spcPts val="0"/>
              </a:spcAft>
              <a:buSzPts val="3200"/>
              <a:buChar char="•"/>
              <a:defRPr sz="1200">
                <a:solidFill>
                  <a:schemeClr val="lt2"/>
                </a:solidFill>
              </a:defRPr>
            </a:lvl1pPr>
            <a:lvl2pPr indent="-406400" lvl="1" marL="914400" algn="l">
              <a:lnSpc>
                <a:spcPct val="150000"/>
              </a:lnSpc>
              <a:spcBef>
                <a:spcPts val="560"/>
              </a:spcBef>
              <a:spcAft>
                <a:spcPts val="0"/>
              </a:spcAft>
              <a:buSzPts val="2800"/>
              <a:buChar char="–"/>
              <a:defRPr sz="1050">
                <a:solidFill>
                  <a:schemeClr val="lt2"/>
                </a:solidFill>
              </a:defRPr>
            </a:lvl2pPr>
            <a:lvl3pPr indent="-381000" lvl="2" marL="1371600" algn="l">
              <a:lnSpc>
                <a:spcPct val="150000"/>
              </a:lnSpc>
              <a:spcBef>
                <a:spcPts val="480"/>
              </a:spcBef>
              <a:spcAft>
                <a:spcPts val="0"/>
              </a:spcAft>
              <a:buSzPts val="2400"/>
              <a:buChar char="•"/>
              <a:defRPr sz="900">
                <a:solidFill>
                  <a:schemeClr val="lt2"/>
                </a:solidFill>
              </a:defRPr>
            </a:lvl3pPr>
            <a:lvl4pPr indent="-355600" lvl="3" marL="1828800" algn="l">
              <a:lnSpc>
                <a:spcPct val="150000"/>
              </a:lnSpc>
              <a:spcBef>
                <a:spcPts val="400"/>
              </a:spcBef>
              <a:spcAft>
                <a:spcPts val="0"/>
              </a:spcAft>
              <a:buSzPts val="2000"/>
              <a:buChar char="–"/>
              <a:defRPr sz="825">
                <a:solidFill>
                  <a:schemeClr val="lt2"/>
                </a:solidFill>
              </a:defRPr>
            </a:lvl4pPr>
            <a:lvl5pPr indent="-355600" lvl="4" marL="2286000" algn="l">
              <a:lnSpc>
                <a:spcPct val="150000"/>
              </a:lnSpc>
              <a:spcBef>
                <a:spcPts val="400"/>
              </a:spcBef>
              <a:spcAft>
                <a:spcPts val="0"/>
              </a:spcAft>
              <a:buSzPts val="2000"/>
              <a:buChar char="»"/>
              <a:defRPr sz="825">
                <a:solidFill>
                  <a:schemeClr val="lt2"/>
                </a:solidFill>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32" name="Google Shape;32;p126"/>
          <p:cNvSpPr txBox="1"/>
          <p:nvPr>
            <p:ph idx="3" type="body"/>
          </p:nvPr>
        </p:nvSpPr>
        <p:spPr>
          <a:xfrm>
            <a:off x="996554" y="2247680"/>
            <a:ext cx="3006328" cy="602887"/>
          </a:xfrm>
          <a:prstGeom prst="rect">
            <a:avLst/>
          </a:prstGeom>
          <a:noFill/>
          <a:ln>
            <a:noFill/>
          </a:ln>
        </p:spPr>
        <p:txBody>
          <a:bodyPr anchorCtr="0" anchor="t" bIns="45700" lIns="0" spcFirstLastPara="1" rIns="91425" wrap="square" tIns="45700">
            <a:normAutofit/>
          </a:bodyPr>
          <a:lstStyle>
            <a:lvl1pPr indent="-228600" lvl="0" marL="457200" algn="l">
              <a:lnSpc>
                <a:spcPct val="100000"/>
              </a:lnSpc>
              <a:spcBef>
                <a:spcPts val="640"/>
              </a:spcBef>
              <a:spcAft>
                <a:spcPts val="0"/>
              </a:spcAft>
              <a:buSzPts val="3200"/>
              <a:buNone/>
              <a:defRPr sz="1050">
                <a:solidFill>
                  <a:schemeClr val="lt2"/>
                </a:solidFill>
              </a:defRPr>
            </a:lvl1pPr>
            <a:lvl2pPr indent="-406400" lvl="1" marL="914400" algn="l">
              <a:lnSpc>
                <a:spcPct val="100000"/>
              </a:lnSpc>
              <a:spcBef>
                <a:spcPts val="560"/>
              </a:spcBef>
              <a:spcAft>
                <a:spcPts val="0"/>
              </a:spcAft>
              <a:buSzPts val="2800"/>
              <a:buChar char="–"/>
              <a:defRPr sz="825">
                <a:solidFill>
                  <a:schemeClr val="lt2"/>
                </a:solidFill>
              </a:defRPr>
            </a:lvl2pPr>
            <a:lvl3pPr indent="-381000" lvl="2" marL="1371600" algn="l">
              <a:lnSpc>
                <a:spcPct val="100000"/>
              </a:lnSpc>
              <a:spcBef>
                <a:spcPts val="480"/>
              </a:spcBef>
              <a:spcAft>
                <a:spcPts val="0"/>
              </a:spcAft>
              <a:buSzPts val="2400"/>
              <a:buChar char="•"/>
              <a:defRPr sz="788">
                <a:solidFill>
                  <a:schemeClr val="lt2"/>
                </a:solidFill>
              </a:defRPr>
            </a:lvl3pPr>
            <a:lvl4pPr indent="-355600" lvl="3" marL="1828800" algn="l">
              <a:lnSpc>
                <a:spcPct val="100000"/>
              </a:lnSpc>
              <a:spcBef>
                <a:spcPts val="400"/>
              </a:spcBef>
              <a:spcAft>
                <a:spcPts val="0"/>
              </a:spcAft>
              <a:buSzPts val="2000"/>
              <a:buChar char="–"/>
              <a:defRPr sz="750">
                <a:solidFill>
                  <a:schemeClr val="lt2"/>
                </a:solidFill>
              </a:defRPr>
            </a:lvl4pPr>
            <a:lvl5pPr indent="-355600" lvl="4" marL="2286000" algn="l">
              <a:lnSpc>
                <a:spcPct val="100000"/>
              </a:lnSpc>
              <a:spcBef>
                <a:spcPts val="400"/>
              </a:spcBef>
              <a:spcAft>
                <a:spcPts val="0"/>
              </a:spcAft>
              <a:buSzPts val="2000"/>
              <a:buChar char="»"/>
              <a:defRPr sz="750">
                <a:solidFill>
                  <a:schemeClr val="lt2"/>
                </a:solidFill>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33" name="Google Shape;33;p126"/>
          <p:cNvSpPr txBox="1"/>
          <p:nvPr>
            <p:ph idx="4" type="body"/>
          </p:nvPr>
        </p:nvSpPr>
        <p:spPr>
          <a:xfrm>
            <a:off x="97319" y="5998559"/>
            <a:ext cx="404622" cy="713232"/>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3200"/>
              <a:buNone/>
              <a:defRPr b="1" sz="3300" cap="none">
                <a:latin typeface="Arial"/>
                <a:ea typeface="Arial"/>
                <a:cs typeface="Arial"/>
                <a:sym typeface="Arial"/>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SzPts val="24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34" name="Google Shape;34;p1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289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35" name="Shape 35"/>
        <p:cNvGrpSpPr/>
        <p:nvPr/>
      </p:nvGrpSpPr>
      <p:grpSpPr>
        <a:xfrm>
          <a:off x="0" y="0"/>
          <a:ext cx="0" cy="0"/>
          <a:chOff x="0" y="0"/>
          <a:chExt cx="0" cy="0"/>
        </a:xfrm>
      </p:grpSpPr>
      <p:sp>
        <p:nvSpPr>
          <p:cNvPr id="36" name="Google Shape;36;p12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7" name="Google Shape;37;p127"/>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a:solidFill>
                  <a:schemeClr val="lt2"/>
                </a:solidFill>
              </a:defRPr>
            </a:lvl1pPr>
            <a:lvl2pPr indent="-406400" lvl="1" marL="914400" algn="l">
              <a:lnSpc>
                <a:spcPct val="100000"/>
              </a:lnSpc>
              <a:spcBef>
                <a:spcPts val="560"/>
              </a:spcBef>
              <a:spcAft>
                <a:spcPts val="0"/>
              </a:spcAft>
              <a:buSzPts val="2800"/>
              <a:buChar char="–"/>
              <a:defRPr>
                <a:solidFill>
                  <a:schemeClr val="lt2"/>
                </a:solidFill>
              </a:defRPr>
            </a:lvl2pPr>
            <a:lvl3pPr indent="-381000" lvl="2" marL="1371600" algn="l">
              <a:lnSpc>
                <a:spcPct val="100000"/>
              </a:lnSpc>
              <a:spcBef>
                <a:spcPts val="480"/>
              </a:spcBef>
              <a:spcAft>
                <a:spcPts val="0"/>
              </a:spcAft>
              <a:buSzPts val="2400"/>
              <a:buChar char="•"/>
              <a:defRPr>
                <a:solidFill>
                  <a:schemeClr val="lt2"/>
                </a:solidFill>
              </a:defRPr>
            </a:lvl3pPr>
            <a:lvl4pPr indent="-355600" lvl="3" marL="1828800" algn="l">
              <a:lnSpc>
                <a:spcPct val="100000"/>
              </a:lnSpc>
              <a:spcBef>
                <a:spcPts val="400"/>
              </a:spcBef>
              <a:spcAft>
                <a:spcPts val="0"/>
              </a:spcAft>
              <a:buSzPts val="2000"/>
              <a:buChar char="–"/>
              <a:defRPr>
                <a:solidFill>
                  <a:schemeClr val="lt2"/>
                </a:solidFill>
              </a:defRPr>
            </a:lvl4pPr>
            <a:lvl5pPr indent="-355600" lvl="4" marL="2286000" algn="l">
              <a:lnSpc>
                <a:spcPct val="100000"/>
              </a:lnSpc>
              <a:spcBef>
                <a:spcPts val="400"/>
              </a:spcBef>
              <a:spcAft>
                <a:spcPts val="0"/>
              </a:spcAft>
              <a:buSzPts val="2000"/>
              <a:buChar char="»"/>
              <a:defRPr>
                <a:solidFill>
                  <a:schemeClr val="lt2"/>
                </a:solidFill>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38" name="Google Shape;38;p127"/>
          <p:cNvSpPr txBox="1"/>
          <p:nvPr>
            <p:ph idx="2" type="body"/>
          </p:nvPr>
        </p:nvSpPr>
        <p:spPr>
          <a:xfrm>
            <a:off x="97319" y="5998559"/>
            <a:ext cx="404622" cy="713232"/>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3200"/>
              <a:buNone/>
              <a:defRPr b="1" sz="3300" cap="none">
                <a:latin typeface="Arial"/>
                <a:ea typeface="Arial"/>
                <a:cs typeface="Arial"/>
                <a:sym typeface="Arial"/>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SzPts val="24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39" name="Google Shape;39;p1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with Image">
  <p:cSld name="Comparison with Image">
    <p:spTree>
      <p:nvGrpSpPr>
        <p:cNvPr id="40" name="Shape 40"/>
        <p:cNvGrpSpPr/>
        <p:nvPr/>
      </p:nvGrpSpPr>
      <p:grpSpPr>
        <a:xfrm>
          <a:off x="0" y="0"/>
          <a:ext cx="0" cy="0"/>
          <a:chOff x="0" y="0"/>
          <a:chExt cx="0" cy="0"/>
        </a:xfrm>
      </p:grpSpPr>
      <p:sp>
        <p:nvSpPr>
          <p:cNvPr id="41" name="Google Shape;41;p128"/>
          <p:cNvSpPr/>
          <p:nvPr>
            <p:ph idx="2" type="pic"/>
          </p:nvPr>
        </p:nvSpPr>
        <p:spPr>
          <a:xfrm>
            <a:off x="628651" y="2628"/>
            <a:ext cx="8515349" cy="4631365"/>
          </a:xfrm>
          <a:prstGeom prst="rect">
            <a:avLst/>
          </a:prstGeom>
          <a:solidFill>
            <a:srgbClr val="F2F2F2"/>
          </a:solidFill>
          <a:ln>
            <a:noFill/>
          </a:ln>
        </p:spPr>
      </p:sp>
      <p:sp>
        <p:nvSpPr>
          <p:cNvPr id="42" name="Google Shape;42;p128"/>
          <p:cNvSpPr txBox="1"/>
          <p:nvPr>
            <p:ph idx="1" type="body"/>
          </p:nvPr>
        </p:nvSpPr>
        <p:spPr>
          <a:xfrm>
            <a:off x="1171576" y="2679701"/>
            <a:ext cx="3181958" cy="645001"/>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640"/>
              </a:spcBef>
              <a:spcAft>
                <a:spcPts val="0"/>
              </a:spcAft>
              <a:buSzPts val="3200"/>
              <a:buNone/>
              <a:defRPr b="1" i="0" sz="1800">
                <a:solidFill>
                  <a:schemeClr val="lt2"/>
                </a:solidFill>
                <a:latin typeface="Arial"/>
                <a:ea typeface="Arial"/>
                <a:cs typeface="Arial"/>
                <a:sym typeface="Arial"/>
              </a:defRPr>
            </a:lvl1pPr>
            <a:lvl2pPr indent="-228600" lvl="1" marL="914400" algn="l">
              <a:lnSpc>
                <a:spcPct val="100000"/>
              </a:lnSpc>
              <a:spcBef>
                <a:spcPts val="560"/>
              </a:spcBef>
              <a:spcAft>
                <a:spcPts val="0"/>
              </a:spcAft>
              <a:buSzPts val="2800"/>
              <a:buNone/>
              <a:defRPr b="1" sz="1500"/>
            </a:lvl2pPr>
            <a:lvl3pPr indent="-228600" lvl="2" marL="1371600" algn="l">
              <a:lnSpc>
                <a:spcPct val="100000"/>
              </a:lnSpc>
              <a:spcBef>
                <a:spcPts val="480"/>
              </a:spcBef>
              <a:spcAft>
                <a:spcPts val="0"/>
              </a:spcAft>
              <a:buSzPts val="2400"/>
              <a:buNone/>
              <a:defRPr b="1" sz="1350"/>
            </a:lvl3pPr>
            <a:lvl4pPr indent="-228600" lvl="3" marL="1828800" algn="l">
              <a:lnSpc>
                <a:spcPct val="100000"/>
              </a:lnSpc>
              <a:spcBef>
                <a:spcPts val="400"/>
              </a:spcBef>
              <a:spcAft>
                <a:spcPts val="0"/>
              </a:spcAft>
              <a:buSzPts val="2000"/>
              <a:buNone/>
              <a:defRPr b="1" sz="1200"/>
            </a:lvl4pPr>
            <a:lvl5pPr indent="-228600" lvl="4" marL="2286000" algn="l">
              <a:lnSpc>
                <a:spcPct val="100000"/>
              </a:lnSpc>
              <a:spcBef>
                <a:spcPts val="400"/>
              </a:spcBef>
              <a:spcAft>
                <a:spcPts val="0"/>
              </a:spcAft>
              <a:buSzPts val="2000"/>
              <a:buNone/>
              <a:defRPr b="1" sz="1200"/>
            </a:lvl5pPr>
            <a:lvl6pPr indent="-228600" lvl="5" marL="2743200" algn="l">
              <a:lnSpc>
                <a:spcPct val="100000"/>
              </a:lnSpc>
              <a:spcBef>
                <a:spcPts val="400"/>
              </a:spcBef>
              <a:spcAft>
                <a:spcPts val="0"/>
              </a:spcAft>
              <a:buSzPts val="2000"/>
              <a:buNone/>
              <a:defRPr b="1" sz="1200"/>
            </a:lvl6pPr>
            <a:lvl7pPr indent="-228600" lvl="6" marL="3200400" algn="l">
              <a:lnSpc>
                <a:spcPct val="100000"/>
              </a:lnSpc>
              <a:spcBef>
                <a:spcPts val="400"/>
              </a:spcBef>
              <a:spcAft>
                <a:spcPts val="0"/>
              </a:spcAft>
              <a:buSzPts val="2000"/>
              <a:buNone/>
              <a:defRPr b="1" sz="1200"/>
            </a:lvl7pPr>
            <a:lvl8pPr indent="-228600" lvl="7" marL="3657600" algn="l">
              <a:lnSpc>
                <a:spcPct val="100000"/>
              </a:lnSpc>
              <a:spcBef>
                <a:spcPts val="400"/>
              </a:spcBef>
              <a:spcAft>
                <a:spcPts val="0"/>
              </a:spcAft>
              <a:buSzPts val="2000"/>
              <a:buNone/>
              <a:defRPr b="1" sz="1200"/>
            </a:lvl8pPr>
            <a:lvl9pPr indent="-228600" lvl="8" marL="4114800" algn="l">
              <a:lnSpc>
                <a:spcPct val="100000"/>
              </a:lnSpc>
              <a:spcBef>
                <a:spcPts val="400"/>
              </a:spcBef>
              <a:spcAft>
                <a:spcPts val="0"/>
              </a:spcAft>
              <a:buSzPts val="2000"/>
              <a:buNone/>
              <a:defRPr b="1" sz="1200"/>
            </a:lvl9pPr>
          </a:lstStyle>
          <a:p/>
        </p:txBody>
      </p:sp>
      <p:sp>
        <p:nvSpPr>
          <p:cNvPr id="43" name="Google Shape;43;p128"/>
          <p:cNvSpPr txBox="1"/>
          <p:nvPr>
            <p:ph idx="3" type="body"/>
          </p:nvPr>
        </p:nvSpPr>
        <p:spPr>
          <a:xfrm>
            <a:off x="1171576" y="3324701"/>
            <a:ext cx="3181958" cy="3304699"/>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a:solidFill>
                  <a:schemeClr val="lt2"/>
                </a:solidFill>
              </a:defRPr>
            </a:lvl1pPr>
            <a:lvl2pPr indent="-406400" lvl="1" marL="914400" algn="l">
              <a:lnSpc>
                <a:spcPct val="100000"/>
              </a:lnSpc>
              <a:spcBef>
                <a:spcPts val="560"/>
              </a:spcBef>
              <a:spcAft>
                <a:spcPts val="0"/>
              </a:spcAft>
              <a:buSzPts val="2800"/>
              <a:buChar char="–"/>
              <a:defRPr>
                <a:solidFill>
                  <a:schemeClr val="lt2"/>
                </a:solidFill>
              </a:defRPr>
            </a:lvl2pPr>
            <a:lvl3pPr indent="-381000" lvl="2" marL="1371600" algn="l">
              <a:lnSpc>
                <a:spcPct val="100000"/>
              </a:lnSpc>
              <a:spcBef>
                <a:spcPts val="480"/>
              </a:spcBef>
              <a:spcAft>
                <a:spcPts val="0"/>
              </a:spcAft>
              <a:buSzPts val="2400"/>
              <a:buChar char="•"/>
              <a:defRPr>
                <a:solidFill>
                  <a:schemeClr val="lt2"/>
                </a:solidFill>
              </a:defRPr>
            </a:lvl3pPr>
            <a:lvl4pPr indent="-355600" lvl="3" marL="1828800" algn="l">
              <a:lnSpc>
                <a:spcPct val="100000"/>
              </a:lnSpc>
              <a:spcBef>
                <a:spcPts val="400"/>
              </a:spcBef>
              <a:spcAft>
                <a:spcPts val="0"/>
              </a:spcAft>
              <a:buSzPts val="2000"/>
              <a:buChar char="–"/>
              <a:defRPr>
                <a:solidFill>
                  <a:schemeClr val="lt2"/>
                </a:solidFill>
              </a:defRPr>
            </a:lvl4pPr>
            <a:lvl5pPr indent="-355600" lvl="4" marL="2286000" algn="l">
              <a:lnSpc>
                <a:spcPct val="100000"/>
              </a:lnSpc>
              <a:spcBef>
                <a:spcPts val="400"/>
              </a:spcBef>
              <a:spcAft>
                <a:spcPts val="0"/>
              </a:spcAft>
              <a:buSzPts val="2000"/>
              <a:buChar char="»"/>
              <a:defRPr>
                <a:solidFill>
                  <a:schemeClr val="lt2"/>
                </a:solidFill>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44" name="Google Shape;44;p128"/>
          <p:cNvSpPr txBox="1"/>
          <p:nvPr>
            <p:ph idx="4" type="body"/>
          </p:nvPr>
        </p:nvSpPr>
        <p:spPr>
          <a:xfrm>
            <a:off x="5600701" y="2679701"/>
            <a:ext cx="3054144" cy="645001"/>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640"/>
              </a:spcBef>
              <a:spcAft>
                <a:spcPts val="0"/>
              </a:spcAft>
              <a:buSzPts val="3200"/>
              <a:buNone/>
              <a:defRPr b="1" i="0" sz="1800">
                <a:solidFill>
                  <a:schemeClr val="lt2"/>
                </a:solidFill>
                <a:latin typeface="Arial"/>
                <a:ea typeface="Arial"/>
                <a:cs typeface="Arial"/>
                <a:sym typeface="Arial"/>
              </a:defRPr>
            </a:lvl1pPr>
            <a:lvl2pPr indent="-228600" lvl="1" marL="914400" algn="l">
              <a:lnSpc>
                <a:spcPct val="100000"/>
              </a:lnSpc>
              <a:spcBef>
                <a:spcPts val="560"/>
              </a:spcBef>
              <a:spcAft>
                <a:spcPts val="0"/>
              </a:spcAft>
              <a:buSzPts val="2800"/>
              <a:buNone/>
              <a:defRPr b="1" sz="1500"/>
            </a:lvl2pPr>
            <a:lvl3pPr indent="-228600" lvl="2" marL="1371600" algn="l">
              <a:lnSpc>
                <a:spcPct val="100000"/>
              </a:lnSpc>
              <a:spcBef>
                <a:spcPts val="480"/>
              </a:spcBef>
              <a:spcAft>
                <a:spcPts val="0"/>
              </a:spcAft>
              <a:buSzPts val="2400"/>
              <a:buNone/>
              <a:defRPr b="1" sz="1350"/>
            </a:lvl3pPr>
            <a:lvl4pPr indent="-228600" lvl="3" marL="1828800" algn="l">
              <a:lnSpc>
                <a:spcPct val="100000"/>
              </a:lnSpc>
              <a:spcBef>
                <a:spcPts val="400"/>
              </a:spcBef>
              <a:spcAft>
                <a:spcPts val="0"/>
              </a:spcAft>
              <a:buSzPts val="2000"/>
              <a:buNone/>
              <a:defRPr b="1" sz="1200"/>
            </a:lvl4pPr>
            <a:lvl5pPr indent="-228600" lvl="4" marL="2286000" algn="l">
              <a:lnSpc>
                <a:spcPct val="100000"/>
              </a:lnSpc>
              <a:spcBef>
                <a:spcPts val="400"/>
              </a:spcBef>
              <a:spcAft>
                <a:spcPts val="0"/>
              </a:spcAft>
              <a:buSzPts val="2000"/>
              <a:buNone/>
              <a:defRPr b="1" sz="1200"/>
            </a:lvl5pPr>
            <a:lvl6pPr indent="-228600" lvl="5" marL="2743200" algn="l">
              <a:lnSpc>
                <a:spcPct val="100000"/>
              </a:lnSpc>
              <a:spcBef>
                <a:spcPts val="400"/>
              </a:spcBef>
              <a:spcAft>
                <a:spcPts val="0"/>
              </a:spcAft>
              <a:buSzPts val="2000"/>
              <a:buNone/>
              <a:defRPr b="1" sz="1200"/>
            </a:lvl6pPr>
            <a:lvl7pPr indent="-228600" lvl="6" marL="3200400" algn="l">
              <a:lnSpc>
                <a:spcPct val="100000"/>
              </a:lnSpc>
              <a:spcBef>
                <a:spcPts val="400"/>
              </a:spcBef>
              <a:spcAft>
                <a:spcPts val="0"/>
              </a:spcAft>
              <a:buSzPts val="2000"/>
              <a:buNone/>
              <a:defRPr b="1" sz="1200"/>
            </a:lvl7pPr>
            <a:lvl8pPr indent="-228600" lvl="7" marL="3657600" algn="l">
              <a:lnSpc>
                <a:spcPct val="100000"/>
              </a:lnSpc>
              <a:spcBef>
                <a:spcPts val="400"/>
              </a:spcBef>
              <a:spcAft>
                <a:spcPts val="0"/>
              </a:spcAft>
              <a:buSzPts val="2000"/>
              <a:buNone/>
              <a:defRPr b="1" sz="1200"/>
            </a:lvl8pPr>
            <a:lvl9pPr indent="-228600" lvl="8" marL="4114800" algn="l">
              <a:lnSpc>
                <a:spcPct val="100000"/>
              </a:lnSpc>
              <a:spcBef>
                <a:spcPts val="400"/>
              </a:spcBef>
              <a:spcAft>
                <a:spcPts val="0"/>
              </a:spcAft>
              <a:buSzPts val="2000"/>
              <a:buNone/>
              <a:defRPr b="1" sz="1200"/>
            </a:lvl9pPr>
          </a:lstStyle>
          <a:p/>
        </p:txBody>
      </p:sp>
      <p:sp>
        <p:nvSpPr>
          <p:cNvPr id="45" name="Google Shape;45;p128"/>
          <p:cNvSpPr txBox="1"/>
          <p:nvPr>
            <p:ph idx="5" type="body"/>
          </p:nvPr>
        </p:nvSpPr>
        <p:spPr>
          <a:xfrm>
            <a:off x="5600701" y="3324701"/>
            <a:ext cx="3054144" cy="3304699"/>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a:solidFill>
                  <a:schemeClr val="lt2"/>
                </a:solidFill>
              </a:defRPr>
            </a:lvl1pPr>
            <a:lvl2pPr indent="-406400" lvl="1" marL="914400" algn="l">
              <a:lnSpc>
                <a:spcPct val="100000"/>
              </a:lnSpc>
              <a:spcBef>
                <a:spcPts val="560"/>
              </a:spcBef>
              <a:spcAft>
                <a:spcPts val="0"/>
              </a:spcAft>
              <a:buSzPts val="2800"/>
              <a:buChar char="–"/>
              <a:defRPr>
                <a:solidFill>
                  <a:schemeClr val="lt2"/>
                </a:solidFill>
              </a:defRPr>
            </a:lvl2pPr>
            <a:lvl3pPr indent="-381000" lvl="2" marL="1371600" algn="l">
              <a:lnSpc>
                <a:spcPct val="100000"/>
              </a:lnSpc>
              <a:spcBef>
                <a:spcPts val="480"/>
              </a:spcBef>
              <a:spcAft>
                <a:spcPts val="0"/>
              </a:spcAft>
              <a:buSzPts val="2400"/>
              <a:buChar char="•"/>
              <a:defRPr>
                <a:solidFill>
                  <a:schemeClr val="lt2"/>
                </a:solidFill>
              </a:defRPr>
            </a:lvl3pPr>
            <a:lvl4pPr indent="-355600" lvl="3" marL="1828800" algn="l">
              <a:lnSpc>
                <a:spcPct val="100000"/>
              </a:lnSpc>
              <a:spcBef>
                <a:spcPts val="400"/>
              </a:spcBef>
              <a:spcAft>
                <a:spcPts val="0"/>
              </a:spcAft>
              <a:buSzPts val="2000"/>
              <a:buChar char="–"/>
              <a:defRPr>
                <a:solidFill>
                  <a:schemeClr val="lt2"/>
                </a:solidFill>
              </a:defRPr>
            </a:lvl4pPr>
            <a:lvl5pPr indent="-355600" lvl="4" marL="2286000" algn="l">
              <a:lnSpc>
                <a:spcPct val="100000"/>
              </a:lnSpc>
              <a:spcBef>
                <a:spcPts val="400"/>
              </a:spcBef>
              <a:spcAft>
                <a:spcPts val="0"/>
              </a:spcAft>
              <a:buSzPts val="2000"/>
              <a:buChar char="»"/>
              <a:defRPr>
                <a:solidFill>
                  <a:schemeClr val="lt2"/>
                </a:solidFill>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46" name="Google Shape;46;p128"/>
          <p:cNvSpPr/>
          <p:nvPr/>
        </p:nvSpPr>
        <p:spPr>
          <a:xfrm>
            <a:off x="628650" y="2679700"/>
            <a:ext cx="409575" cy="5461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47" name="Google Shape;47;p128"/>
          <p:cNvSpPr/>
          <p:nvPr/>
        </p:nvSpPr>
        <p:spPr>
          <a:xfrm>
            <a:off x="5057167" y="2679700"/>
            <a:ext cx="409575" cy="5461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350" u="none" cap="none" strike="noStrike">
              <a:solidFill>
                <a:schemeClr val="lt1"/>
              </a:solidFill>
              <a:latin typeface="Arial"/>
              <a:ea typeface="Arial"/>
              <a:cs typeface="Arial"/>
              <a:sym typeface="Arial"/>
            </a:endParaRPr>
          </a:p>
        </p:txBody>
      </p:sp>
      <p:sp>
        <p:nvSpPr>
          <p:cNvPr id="48" name="Google Shape;48;p12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 name="Google Shape;49;p128"/>
          <p:cNvSpPr txBox="1"/>
          <p:nvPr>
            <p:ph idx="6" type="body"/>
          </p:nvPr>
        </p:nvSpPr>
        <p:spPr>
          <a:xfrm>
            <a:off x="97319" y="5998559"/>
            <a:ext cx="404622" cy="713232"/>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3200"/>
              <a:buNone/>
              <a:defRPr b="1" sz="3300" cap="none">
                <a:latin typeface="Arial"/>
                <a:ea typeface="Arial"/>
                <a:cs typeface="Arial"/>
                <a:sym typeface="Arial"/>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SzPts val="24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50" name="Google Shape;50;p1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p:cSld name="Blank ">
    <p:spTree>
      <p:nvGrpSpPr>
        <p:cNvPr id="51" name="Shape 51"/>
        <p:cNvGrpSpPr/>
        <p:nvPr/>
      </p:nvGrpSpPr>
      <p:grpSpPr>
        <a:xfrm>
          <a:off x="0" y="0"/>
          <a:ext cx="0" cy="0"/>
          <a:chOff x="0" y="0"/>
          <a:chExt cx="0" cy="0"/>
        </a:xfrm>
      </p:grpSpPr>
      <p:sp>
        <p:nvSpPr>
          <p:cNvPr id="52" name="Google Shape;52;p129"/>
          <p:cNvSpPr txBox="1"/>
          <p:nvPr>
            <p:ph idx="1" type="body"/>
          </p:nvPr>
        </p:nvSpPr>
        <p:spPr>
          <a:xfrm>
            <a:off x="1022568" y="2367778"/>
            <a:ext cx="3792320" cy="379143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SzPts val="24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53" name="Google Shape;53;p129"/>
          <p:cNvSpPr txBox="1"/>
          <p:nvPr>
            <p:ph type="title"/>
          </p:nvPr>
        </p:nvSpPr>
        <p:spPr>
          <a:xfrm>
            <a:off x="5093085" y="839973"/>
            <a:ext cx="3575447" cy="1342045"/>
          </a:xfrm>
          <a:prstGeom prst="rect">
            <a:avLst/>
          </a:prstGeom>
          <a:noFill/>
          <a:ln>
            <a:noFill/>
          </a:ln>
        </p:spPr>
        <p:txBody>
          <a:bodyPr anchorCtr="0" anchor="b" bIns="45700" lIns="0"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 name="Google Shape;54;p129"/>
          <p:cNvSpPr txBox="1"/>
          <p:nvPr>
            <p:ph idx="2" type="body"/>
          </p:nvPr>
        </p:nvSpPr>
        <p:spPr>
          <a:xfrm>
            <a:off x="5093085" y="3019353"/>
            <a:ext cx="3575447" cy="3099153"/>
          </a:xfrm>
          <a:prstGeom prst="rect">
            <a:avLst/>
          </a:prstGeom>
          <a:noFill/>
          <a:ln>
            <a:noFill/>
          </a:ln>
        </p:spPr>
        <p:txBody>
          <a:bodyPr anchorCtr="0" anchor="t" bIns="45700" lIns="0" spcFirstLastPara="1" rIns="91425" wrap="square" tIns="45700">
            <a:normAutofit/>
          </a:bodyPr>
          <a:lstStyle>
            <a:lvl1pPr indent="-431800" lvl="0" marL="457200" algn="l">
              <a:lnSpc>
                <a:spcPct val="150000"/>
              </a:lnSpc>
              <a:spcBef>
                <a:spcPts val="640"/>
              </a:spcBef>
              <a:spcAft>
                <a:spcPts val="0"/>
              </a:spcAft>
              <a:buSzPts val="3200"/>
              <a:buChar char="•"/>
              <a:defRPr sz="900">
                <a:solidFill>
                  <a:schemeClr val="lt2"/>
                </a:solidFill>
              </a:defRPr>
            </a:lvl1pPr>
            <a:lvl2pPr indent="-406400" lvl="1" marL="914400" algn="l">
              <a:lnSpc>
                <a:spcPct val="150000"/>
              </a:lnSpc>
              <a:spcBef>
                <a:spcPts val="560"/>
              </a:spcBef>
              <a:spcAft>
                <a:spcPts val="0"/>
              </a:spcAft>
              <a:buSzPts val="2800"/>
              <a:buChar char="–"/>
              <a:defRPr sz="825">
                <a:solidFill>
                  <a:schemeClr val="lt2"/>
                </a:solidFill>
              </a:defRPr>
            </a:lvl2pPr>
            <a:lvl3pPr indent="-381000" lvl="2" marL="1371600" algn="l">
              <a:lnSpc>
                <a:spcPct val="150000"/>
              </a:lnSpc>
              <a:spcBef>
                <a:spcPts val="480"/>
              </a:spcBef>
              <a:spcAft>
                <a:spcPts val="0"/>
              </a:spcAft>
              <a:buSzPts val="2400"/>
              <a:buChar char="•"/>
              <a:defRPr sz="788">
                <a:solidFill>
                  <a:schemeClr val="lt2"/>
                </a:solidFill>
              </a:defRPr>
            </a:lvl3pPr>
            <a:lvl4pPr indent="-355600" lvl="3" marL="1828800" algn="l">
              <a:lnSpc>
                <a:spcPct val="150000"/>
              </a:lnSpc>
              <a:spcBef>
                <a:spcPts val="400"/>
              </a:spcBef>
              <a:spcAft>
                <a:spcPts val="0"/>
              </a:spcAft>
              <a:buSzPts val="2000"/>
              <a:buChar char="–"/>
              <a:defRPr sz="750">
                <a:solidFill>
                  <a:schemeClr val="lt2"/>
                </a:solidFill>
              </a:defRPr>
            </a:lvl4pPr>
            <a:lvl5pPr indent="-355600" lvl="4" marL="2286000" algn="l">
              <a:lnSpc>
                <a:spcPct val="150000"/>
              </a:lnSpc>
              <a:spcBef>
                <a:spcPts val="400"/>
              </a:spcBef>
              <a:spcAft>
                <a:spcPts val="0"/>
              </a:spcAft>
              <a:buSzPts val="2000"/>
              <a:buChar char="»"/>
              <a:defRPr sz="750">
                <a:solidFill>
                  <a:schemeClr val="lt2"/>
                </a:solidFill>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55" name="Google Shape;55;p129"/>
          <p:cNvSpPr txBox="1"/>
          <p:nvPr>
            <p:ph idx="3" type="body"/>
          </p:nvPr>
        </p:nvSpPr>
        <p:spPr>
          <a:xfrm>
            <a:off x="5093085" y="2247680"/>
            <a:ext cx="3575447" cy="602887"/>
          </a:xfrm>
          <a:prstGeom prst="rect">
            <a:avLst/>
          </a:prstGeom>
          <a:noFill/>
          <a:ln>
            <a:noFill/>
          </a:ln>
        </p:spPr>
        <p:txBody>
          <a:bodyPr anchorCtr="0" anchor="t" bIns="45700" lIns="0" spcFirstLastPara="1" rIns="91425" wrap="square" tIns="45700">
            <a:normAutofit/>
          </a:bodyPr>
          <a:lstStyle>
            <a:lvl1pPr indent="-228600" lvl="0" marL="457200" algn="l">
              <a:lnSpc>
                <a:spcPct val="100000"/>
              </a:lnSpc>
              <a:spcBef>
                <a:spcPts val="640"/>
              </a:spcBef>
              <a:spcAft>
                <a:spcPts val="0"/>
              </a:spcAft>
              <a:buSzPts val="3200"/>
              <a:buNone/>
              <a:defRPr sz="1050">
                <a:solidFill>
                  <a:schemeClr val="lt2"/>
                </a:solidFill>
              </a:defRPr>
            </a:lvl1pPr>
            <a:lvl2pPr indent="-406400" lvl="1" marL="914400" algn="l">
              <a:lnSpc>
                <a:spcPct val="100000"/>
              </a:lnSpc>
              <a:spcBef>
                <a:spcPts val="560"/>
              </a:spcBef>
              <a:spcAft>
                <a:spcPts val="0"/>
              </a:spcAft>
              <a:buSzPts val="2800"/>
              <a:buChar char="–"/>
              <a:defRPr sz="825">
                <a:solidFill>
                  <a:schemeClr val="lt2"/>
                </a:solidFill>
              </a:defRPr>
            </a:lvl2pPr>
            <a:lvl3pPr indent="-381000" lvl="2" marL="1371600" algn="l">
              <a:lnSpc>
                <a:spcPct val="100000"/>
              </a:lnSpc>
              <a:spcBef>
                <a:spcPts val="480"/>
              </a:spcBef>
              <a:spcAft>
                <a:spcPts val="0"/>
              </a:spcAft>
              <a:buSzPts val="2400"/>
              <a:buChar char="•"/>
              <a:defRPr sz="788">
                <a:solidFill>
                  <a:schemeClr val="lt2"/>
                </a:solidFill>
              </a:defRPr>
            </a:lvl3pPr>
            <a:lvl4pPr indent="-355600" lvl="3" marL="1828800" algn="l">
              <a:lnSpc>
                <a:spcPct val="100000"/>
              </a:lnSpc>
              <a:spcBef>
                <a:spcPts val="400"/>
              </a:spcBef>
              <a:spcAft>
                <a:spcPts val="0"/>
              </a:spcAft>
              <a:buSzPts val="2000"/>
              <a:buChar char="–"/>
              <a:defRPr sz="750">
                <a:solidFill>
                  <a:schemeClr val="lt2"/>
                </a:solidFill>
              </a:defRPr>
            </a:lvl4pPr>
            <a:lvl5pPr indent="-355600" lvl="4" marL="2286000" algn="l">
              <a:lnSpc>
                <a:spcPct val="100000"/>
              </a:lnSpc>
              <a:spcBef>
                <a:spcPts val="400"/>
              </a:spcBef>
              <a:spcAft>
                <a:spcPts val="0"/>
              </a:spcAft>
              <a:buSzPts val="2000"/>
              <a:buChar char="»"/>
              <a:defRPr sz="750">
                <a:solidFill>
                  <a:schemeClr val="lt2"/>
                </a:solidFill>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56" name="Google Shape;56;p129"/>
          <p:cNvSpPr txBox="1"/>
          <p:nvPr>
            <p:ph idx="4" type="body"/>
          </p:nvPr>
        </p:nvSpPr>
        <p:spPr>
          <a:xfrm>
            <a:off x="97319" y="5998559"/>
            <a:ext cx="404622" cy="713232"/>
          </a:xfrm>
          <a:prstGeom prst="rect">
            <a:avLst/>
          </a:prstGeom>
          <a:noFill/>
          <a:ln>
            <a:noFill/>
          </a:ln>
        </p:spPr>
        <p:txBody>
          <a:bodyPr anchorCtr="0" anchor="ctr" bIns="45700" lIns="91425" spcFirstLastPara="1" rIns="91425" wrap="square" tIns="45700">
            <a:noAutofit/>
          </a:bodyPr>
          <a:lstStyle>
            <a:lvl1pPr indent="-228600" lvl="0" marL="457200" algn="ctr">
              <a:lnSpc>
                <a:spcPct val="100000"/>
              </a:lnSpc>
              <a:spcBef>
                <a:spcPts val="0"/>
              </a:spcBef>
              <a:spcAft>
                <a:spcPts val="0"/>
              </a:spcAft>
              <a:buSzPts val="3200"/>
              <a:buNone/>
              <a:defRPr b="1" sz="3300" cap="none">
                <a:latin typeface="Arial"/>
                <a:ea typeface="Arial"/>
                <a:cs typeface="Arial"/>
                <a:sym typeface="Arial"/>
              </a:defRPr>
            </a:lvl1pPr>
            <a:lvl2pPr indent="-406400" lvl="1" marL="914400" algn="l">
              <a:lnSpc>
                <a:spcPct val="100000"/>
              </a:lnSpc>
              <a:spcBef>
                <a:spcPts val="560"/>
              </a:spcBef>
              <a:spcAft>
                <a:spcPts val="0"/>
              </a:spcAft>
              <a:buSzPts val="2800"/>
              <a:buChar char="–"/>
              <a:defRPr/>
            </a:lvl2pPr>
            <a:lvl3pPr indent="-381000" lvl="2" marL="1371600" algn="l">
              <a:lnSpc>
                <a:spcPct val="100000"/>
              </a:lnSpc>
              <a:spcBef>
                <a:spcPts val="480"/>
              </a:spcBef>
              <a:spcAft>
                <a:spcPts val="0"/>
              </a:spcAft>
              <a:buSzPts val="2400"/>
              <a:buChar char="•"/>
              <a:defRPr/>
            </a:lvl3pPr>
            <a:lvl4pPr indent="-355600" lvl="3" marL="1828800" algn="l">
              <a:lnSpc>
                <a:spcPct val="100000"/>
              </a:lnSpc>
              <a:spcBef>
                <a:spcPts val="400"/>
              </a:spcBef>
              <a:spcAft>
                <a:spcPts val="0"/>
              </a:spcAft>
              <a:buSzPts val="2000"/>
              <a:buChar char="–"/>
              <a:defRPr/>
            </a:lvl4pPr>
            <a:lvl5pPr indent="-355600" lvl="4" marL="2286000" algn="l">
              <a:lnSpc>
                <a:spcPct val="100000"/>
              </a:lnSpc>
              <a:spcBef>
                <a:spcPts val="400"/>
              </a:spcBef>
              <a:spcAft>
                <a:spcPts val="0"/>
              </a:spcAft>
              <a:buSzPts val="2000"/>
              <a:buChar char="»"/>
              <a:defRPr/>
            </a:lvl5pPr>
            <a:lvl6pPr indent="-355600" lvl="5" marL="2743200" algn="l">
              <a:lnSpc>
                <a:spcPct val="100000"/>
              </a:lnSpc>
              <a:spcBef>
                <a:spcPts val="400"/>
              </a:spcBef>
              <a:spcAft>
                <a:spcPts val="0"/>
              </a:spcAft>
              <a:buSzPts val="2000"/>
              <a:buChar char="•"/>
              <a:defRPr/>
            </a:lvl6pPr>
            <a:lvl7pPr indent="-355600" lvl="6" marL="3200400" algn="l">
              <a:lnSpc>
                <a:spcPct val="100000"/>
              </a:lnSpc>
              <a:spcBef>
                <a:spcPts val="400"/>
              </a:spcBef>
              <a:spcAft>
                <a:spcPts val="0"/>
              </a:spcAft>
              <a:buSzPts val="2000"/>
              <a:buChar char="•"/>
              <a:defRPr/>
            </a:lvl7pPr>
            <a:lvl8pPr indent="-355600" lvl="7" marL="3657600" algn="l">
              <a:lnSpc>
                <a:spcPct val="100000"/>
              </a:lnSpc>
              <a:spcBef>
                <a:spcPts val="400"/>
              </a:spcBef>
              <a:spcAft>
                <a:spcPts val="0"/>
              </a:spcAft>
              <a:buSzPts val="2000"/>
              <a:buChar char="•"/>
              <a:defRPr/>
            </a:lvl8pPr>
            <a:lvl9pPr indent="-355600" lvl="8" marL="4114800" algn="l">
              <a:lnSpc>
                <a:spcPct val="100000"/>
              </a:lnSpc>
              <a:spcBef>
                <a:spcPts val="400"/>
              </a:spcBef>
              <a:spcAft>
                <a:spcPts val="0"/>
              </a:spcAft>
              <a:buSzPts val="2000"/>
              <a:buChar char="•"/>
              <a:defRPr/>
            </a:lvl9pPr>
          </a:lstStyle>
          <a:p/>
        </p:txBody>
      </p:sp>
      <p:sp>
        <p:nvSpPr>
          <p:cNvPr id="57" name="Google Shape;57;p1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40"/>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40"/>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61" name="Google Shape;6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advTm="4000">
    <p:cut/>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pic>
        <p:nvPicPr>
          <p:cNvPr descr="LOGO.gif" id="65" name="Google Shape;65;p41"/>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66" name="Google Shape;66;p41"/>
          <p:cNvGrpSpPr/>
          <p:nvPr/>
        </p:nvGrpSpPr>
        <p:grpSpPr>
          <a:xfrm>
            <a:off x="6146800" y="0"/>
            <a:ext cx="2997200" cy="876300"/>
            <a:chOff x="6096000" y="3924300"/>
            <a:chExt cx="2997200" cy="876300"/>
          </a:xfrm>
        </p:grpSpPr>
        <p:sp>
          <p:nvSpPr>
            <p:cNvPr id="67" name="Google Shape;67;p41"/>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68" name="Google Shape;68;p41"/>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69" name="Google Shape;69;p41"/>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logo.jpg" id="70" name="Google Shape;70;p41"/>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71" name="Google Shape;71;p4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4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indent="-368300" lvl="1" marL="9144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indent="-368300" lvl="2" marL="13716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indent="-368300" lvl="3" marL="18288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indent="-368300" lvl="4" marL="22860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3" name="Google Shape;73;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1.jpg"/><Relationship Id="rId3" Type="http://schemas.openxmlformats.org/officeDocument/2006/relationships/slideLayout" Target="../slideLayouts/slideLayout1.xml"/><Relationship Id="rId4" Type="http://schemas.openxmlformats.org/officeDocument/2006/relationships/slideLayout" Target="../slideLayouts/slideLayout2.xml"/><Relationship Id="rId10" Type="http://schemas.openxmlformats.org/officeDocument/2006/relationships/theme" Target="../theme/theme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11" name="Google Shape;11;p38"/>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rgbClr val="0070C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rgbClr val="0070C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0070C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38"/>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38"/>
          <p:cNvSpPr/>
          <p:nvPr/>
        </p:nvSpPr>
        <p:spPr>
          <a:xfrm flipH="1" rot="10800000">
            <a:off x="0" y="6705600"/>
            <a:ext cx="9144000" cy="1981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7" name="Google Shape;17;p38"/>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8" name="Google Shape;18;p38"/>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9" name="Google Shape;19;p38"/>
          <p:cNvGrpSpPr/>
          <p:nvPr/>
        </p:nvGrpSpPr>
        <p:grpSpPr>
          <a:xfrm>
            <a:off x="6146800" y="0"/>
            <a:ext cx="2997200" cy="876300"/>
            <a:chOff x="6096000" y="3924300"/>
            <a:chExt cx="2997200" cy="876300"/>
          </a:xfrm>
        </p:grpSpPr>
        <p:sp>
          <p:nvSpPr>
            <p:cNvPr id="20" name="Google Shape;20;p38"/>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1" name="Google Shape;21;p38"/>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22" name="Google Shape;22;p38"/>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pic>
        <p:nvPicPr>
          <p:cNvPr descr="logo.jpg" id="23" name="Google Shape;23;p38"/>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Lst>
  <p:transition advTm="4000">
    <p:cut/>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6.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geeksforgeeks.org/static-variables-in-c" TargetMode="Externa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5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4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5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45.png"/><Relationship Id="rId4" Type="http://schemas.openxmlformats.org/officeDocument/2006/relationships/image" Target="../media/image5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47.png"/><Relationship Id="rId4" Type="http://schemas.openxmlformats.org/officeDocument/2006/relationships/image" Target="../media/image4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1.png"/><Relationship Id="rId4" Type="http://schemas.openxmlformats.org/officeDocument/2006/relationships/image" Target="../media/image5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3.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5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5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
          <p:cNvSpPr txBox="1"/>
          <p:nvPr/>
        </p:nvSpPr>
        <p:spPr>
          <a:xfrm>
            <a:off x="1561050" y="2153176"/>
            <a:ext cx="6021900" cy="13849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4200" u="none" cap="none" strike="noStrike">
                <a:solidFill>
                  <a:srgbClr val="FF0000"/>
                </a:solidFill>
                <a:latin typeface="Times New Roman"/>
                <a:ea typeface="Times New Roman"/>
                <a:cs typeface="Times New Roman"/>
                <a:sym typeface="Times New Roman"/>
              </a:rPr>
              <a:t>Introduction to programming in C</a:t>
            </a:r>
            <a:endParaRPr b="1" i="0" sz="4200" u="none" cap="none" strike="noStrike">
              <a:solidFill>
                <a:srgbClr val="FF0000"/>
              </a:solidFill>
              <a:latin typeface="Times New Roman"/>
              <a:ea typeface="Times New Roman"/>
              <a:cs typeface="Times New Roman"/>
              <a:sym typeface="Times New Roman"/>
            </a:endParaRPr>
          </a:p>
        </p:txBody>
      </p:sp>
      <p:sp>
        <p:nvSpPr>
          <p:cNvPr id="81" name="Google Shape;81;p1"/>
          <p:cNvSpPr txBox="1"/>
          <p:nvPr/>
        </p:nvSpPr>
        <p:spPr>
          <a:xfrm>
            <a:off x="1793034" y="4140370"/>
            <a:ext cx="5557932" cy="138499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0000"/>
                </a:solidFill>
                <a:latin typeface="Times New Roman"/>
                <a:ea typeface="Times New Roman"/>
                <a:cs typeface="Times New Roman"/>
                <a:sym typeface="Times New Roman"/>
              </a:rPr>
              <a:t>Dr. Neha Sharma</a:t>
            </a:r>
            <a:endParaRPr b="1" i="0" sz="22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200"/>
              <a:buFont typeface="Arial"/>
              <a:buNone/>
            </a:pPr>
            <a:r>
              <a:t/>
            </a:r>
            <a:endParaRPr b="1" i="0" sz="22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Department of Computer Science and Engineering,</a:t>
            </a:r>
            <a:endParaRPr b="0" i="0" sz="2000" u="none" cap="none" strike="noStrike">
              <a:solidFill>
                <a:srgbClr val="FF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Times New Roman"/>
                <a:ea typeface="Times New Roman"/>
                <a:cs typeface="Times New Roman"/>
                <a:sym typeface="Times New Roman"/>
              </a:rPr>
              <a:t>Chitkara University, Punjab</a:t>
            </a:r>
            <a:endParaRPr b="0" i="0" sz="2000" u="none" cap="none" strike="noStrike">
              <a:solidFill>
                <a:srgbClr val="FF0000"/>
              </a:solidFill>
              <a:latin typeface="Times New Roman"/>
              <a:ea typeface="Times New Roman"/>
              <a:cs typeface="Times New Roman"/>
              <a:sym typeface="Times New Roman"/>
            </a:endParaRP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ph type="title"/>
          </p:nvPr>
        </p:nvSpPr>
        <p:spPr>
          <a:xfrm>
            <a:off x="805069" y="116085"/>
            <a:ext cx="3667539" cy="523203"/>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a:solidFill>
                  <a:srgbClr val="273239"/>
                </a:solidFill>
                <a:latin typeface="Source Sans 3"/>
                <a:ea typeface="Source Sans 3"/>
                <a:cs typeface="Source Sans 3"/>
                <a:sym typeface="Source Sans 3"/>
              </a:rPr>
              <a:t>Keywords in C</a:t>
            </a:r>
            <a:endParaRPr/>
          </a:p>
        </p:txBody>
      </p:sp>
      <p:sp>
        <p:nvSpPr>
          <p:cNvPr id="148" name="Google Shape;148;p12"/>
          <p:cNvSpPr txBox="1"/>
          <p:nvPr>
            <p:ph idx="1" type="body"/>
          </p:nvPr>
        </p:nvSpPr>
        <p:spPr>
          <a:xfrm>
            <a:off x="373011" y="961504"/>
            <a:ext cx="8770989" cy="2361799"/>
          </a:xfrm>
          <a:prstGeom prst="rect">
            <a:avLst/>
          </a:prstGeom>
          <a:noFill/>
          <a:ln>
            <a:noFill/>
          </a:ln>
        </p:spPr>
        <p:txBody>
          <a:bodyPr anchorCtr="0" anchor="t" bIns="45700" lIns="0" spcFirstLastPara="1" rIns="91425" wrap="square" tIns="45700">
            <a:noAutofit/>
          </a:bodyPr>
          <a:lstStyle/>
          <a:p>
            <a:pPr indent="-431800" lvl="0" marL="457200" rtl="0" algn="just">
              <a:lnSpc>
                <a:spcPct val="150000"/>
              </a:lnSpc>
              <a:spcBef>
                <a:spcPts val="640"/>
              </a:spcBef>
              <a:spcAft>
                <a:spcPts val="0"/>
              </a:spcAft>
              <a:buSzPts val="3200"/>
              <a:buFont typeface="Noto Sans Symbols"/>
              <a:buChar char="▪"/>
            </a:pPr>
            <a:r>
              <a:rPr lang="en-US" sz="2000">
                <a:solidFill>
                  <a:schemeClr val="dk1"/>
                </a:solidFill>
                <a:latin typeface="Arial"/>
                <a:ea typeface="Arial"/>
                <a:cs typeface="Arial"/>
                <a:sym typeface="Arial"/>
              </a:rPr>
              <a:t>Keywords are predefined or reserved words that have special meanings to the compiler. These are part of the syntax and cannot be used as identifiers in the program. A list of keywords in C or reserved words in the C programming language are mentioned below:</a:t>
            </a:r>
            <a:endParaRPr sz="1850">
              <a:solidFill>
                <a:schemeClr val="dk1"/>
              </a:solidFill>
              <a:latin typeface="Arial"/>
              <a:ea typeface="Arial"/>
              <a:cs typeface="Arial"/>
              <a:sym typeface="Arial"/>
            </a:endParaRPr>
          </a:p>
        </p:txBody>
      </p:sp>
      <p:pic>
        <p:nvPicPr>
          <p:cNvPr id="149" name="Google Shape;149;p12"/>
          <p:cNvPicPr preferRelativeResize="0"/>
          <p:nvPr/>
        </p:nvPicPr>
        <p:blipFill rotWithShape="1">
          <a:blip r:embed="rId3">
            <a:alphaModFix/>
          </a:blip>
          <a:srcRect b="0" l="0" r="0" t="0"/>
          <a:stretch/>
        </p:blipFill>
        <p:spPr>
          <a:xfrm>
            <a:off x="1028670" y="3182953"/>
            <a:ext cx="7086659" cy="31686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txBox="1"/>
          <p:nvPr>
            <p:ph type="title"/>
          </p:nvPr>
        </p:nvSpPr>
        <p:spPr>
          <a:xfrm>
            <a:off x="805069" y="116085"/>
            <a:ext cx="3667539" cy="523203"/>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a:solidFill>
                  <a:srgbClr val="273239"/>
                </a:solidFill>
                <a:latin typeface="Source Sans 3"/>
                <a:ea typeface="Source Sans 3"/>
                <a:cs typeface="Source Sans 3"/>
                <a:sym typeface="Source Sans 3"/>
              </a:rPr>
              <a:t>Variables in C</a:t>
            </a:r>
            <a:endParaRPr/>
          </a:p>
        </p:txBody>
      </p:sp>
      <p:sp>
        <p:nvSpPr>
          <p:cNvPr id="156" name="Google Shape;156;p13"/>
          <p:cNvSpPr txBox="1"/>
          <p:nvPr>
            <p:ph idx="1" type="body"/>
          </p:nvPr>
        </p:nvSpPr>
        <p:spPr>
          <a:xfrm>
            <a:off x="373011" y="961504"/>
            <a:ext cx="8770989" cy="2361799"/>
          </a:xfrm>
          <a:prstGeom prst="rect">
            <a:avLst/>
          </a:prstGeom>
          <a:noFill/>
          <a:ln>
            <a:noFill/>
          </a:ln>
        </p:spPr>
        <p:txBody>
          <a:bodyPr anchorCtr="0" anchor="t" bIns="45700" lIns="0" spcFirstLastPara="1" rIns="91425" wrap="square" tIns="45700">
            <a:noAutofit/>
          </a:bodyPr>
          <a:lstStyle/>
          <a:p>
            <a:pPr indent="-431800" lvl="0" marL="457200" rtl="0" algn="just">
              <a:lnSpc>
                <a:spcPct val="150000"/>
              </a:lnSpc>
              <a:spcBef>
                <a:spcPts val="640"/>
              </a:spcBef>
              <a:spcAft>
                <a:spcPts val="0"/>
              </a:spcAft>
              <a:buSzPts val="3200"/>
              <a:buFont typeface="Noto Sans Symbols"/>
              <a:buChar char="▪"/>
            </a:pPr>
            <a:r>
              <a:rPr lang="en-US" sz="2000">
                <a:solidFill>
                  <a:schemeClr val="dk1"/>
                </a:solidFill>
                <a:latin typeface="Arial"/>
                <a:ea typeface="Arial"/>
                <a:cs typeface="Arial"/>
                <a:sym typeface="Arial"/>
              </a:rPr>
              <a:t>A variable in C language is the name associated with some memory location to store data of different types. There are many types of variables in C depending on the scope, storage class, lifetime, type of data they store, etc. A variable is the basic building block of a C program that can be used in expressions as a substitute in place of the value it stores.</a:t>
            </a:r>
            <a:endParaRPr sz="1850">
              <a:solidFill>
                <a:schemeClr val="dk1"/>
              </a:solidFill>
              <a:latin typeface="Arial"/>
              <a:ea typeface="Arial"/>
              <a:cs typeface="Arial"/>
              <a:sym typeface="Arial"/>
            </a:endParaRPr>
          </a:p>
        </p:txBody>
      </p:sp>
      <p:sp>
        <p:nvSpPr>
          <p:cNvPr id="157" name="Google Shape;157;p13"/>
          <p:cNvSpPr txBox="1"/>
          <p:nvPr/>
        </p:nvSpPr>
        <p:spPr>
          <a:xfrm>
            <a:off x="608424" y="4044486"/>
            <a:ext cx="460641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rgbClr val="273239"/>
                </a:solidFill>
                <a:latin typeface="Nunito"/>
                <a:ea typeface="Nunito"/>
                <a:cs typeface="Nunito"/>
                <a:sym typeface="Nunito"/>
              </a:rPr>
              <a:t>C Variable Syntax</a:t>
            </a:r>
            <a:endParaRPr/>
          </a:p>
        </p:txBody>
      </p:sp>
      <p:pic>
        <p:nvPicPr>
          <p:cNvPr id="158" name="Google Shape;158;p13"/>
          <p:cNvPicPr preferRelativeResize="0"/>
          <p:nvPr/>
        </p:nvPicPr>
        <p:blipFill rotWithShape="1">
          <a:blip r:embed="rId3">
            <a:alphaModFix/>
          </a:blip>
          <a:srcRect b="0" l="0" r="0" t="0"/>
          <a:stretch/>
        </p:blipFill>
        <p:spPr>
          <a:xfrm>
            <a:off x="805069" y="4629360"/>
            <a:ext cx="7110076" cy="8535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805069" y="116085"/>
            <a:ext cx="3667539" cy="523203"/>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3200">
                <a:solidFill>
                  <a:srgbClr val="273239"/>
                </a:solidFill>
                <a:latin typeface="Nunito"/>
                <a:ea typeface="Nunito"/>
                <a:cs typeface="Nunito"/>
                <a:sym typeface="Nunito"/>
              </a:rPr>
              <a:t>C Variable Syntax</a:t>
            </a:r>
            <a:endParaRPr/>
          </a:p>
        </p:txBody>
      </p:sp>
      <p:pic>
        <p:nvPicPr>
          <p:cNvPr id="165" name="Google Shape;165;p14"/>
          <p:cNvPicPr preferRelativeResize="0"/>
          <p:nvPr/>
        </p:nvPicPr>
        <p:blipFill rotWithShape="1">
          <a:blip r:embed="rId3">
            <a:alphaModFix/>
          </a:blip>
          <a:srcRect b="0" l="0" r="0" t="0"/>
          <a:stretch/>
        </p:blipFill>
        <p:spPr>
          <a:xfrm>
            <a:off x="333121" y="1207734"/>
            <a:ext cx="7110076" cy="853514"/>
          </a:xfrm>
          <a:prstGeom prst="rect">
            <a:avLst/>
          </a:prstGeom>
          <a:noFill/>
          <a:ln>
            <a:noFill/>
          </a:ln>
        </p:spPr>
      </p:pic>
      <p:sp>
        <p:nvSpPr>
          <p:cNvPr id="166" name="Google Shape;166;p14"/>
          <p:cNvSpPr txBox="1"/>
          <p:nvPr/>
        </p:nvSpPr>
        <p:spPr>
          <a:xfrm>
            <a:off x="496528" y="2294309"/>
            <a:ext cx="7349613" cy="17645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Nunito"/>
                <a:ea typeface="Nunito"/>
                <a:cs typeface="Nunito"/>
                <a:sym typeface="Nunito"/>
              </a:rPr>
              <a:t>Here,</a:t>
            </a:r>
            <a:endParaRPr/>
          </a:p>
          <a:p>
            <a:pPr indent="-285750" lvl="0" marL="285750" marR="0" rtl="0" algn="l">
              <a:lnSpc>
                <a:spcPct val="100000"/>
              </a:lnSpc>
              <a:spcBef>
                <a:spcPts val="750"/>
              </a:spcBef>
              <a:spcAft>
                <a:spcPts val="0"/>
              </a:spcAft>
              <a:buClr>
                <a:srgbClr val="000000"/>
              </a:buClr>
              <a:buSzPts val="1800"/>
              <a:buFont typeface="Arial"/>
              <a:buChar char="•"/>
            </a:pPr>
            <a:r>
              <a:rPr b="1" i="0" lang="en-US" sz="1800" u="none" cap="none" strike="noStrike">
                <a:solidFill>
                  <a:schemeClr val="dk1"/>
                </a:solidFill>
                <a:latin typeface="Nunito"/>
                <a:ea typeface="Nunito"/>
                <a:cs typeface="Nunito"/>
                <a:sym typeface="Nunito"/>
              </a:rPr>
              <a:t>data_type: </a:t>
            </a:r>
            <a:r>
              <a:rPr b="0" i="0" lang="en-US" sz="1800" u="none" cap="none" strike="noStrike">
                <a:solidFill>
                  <a:schemeClr val="dk1"/>
                </a:solidFill>
                <a:latin typeface="Nunito"/>
                <a:ea typeface="Nunito"/>
                <a:cs typeface="Nunito"/>
                <a:sym typeface="Nunito"/>
              </a:rPr>
              <a:t>Type of data that a variable can store.</a:t>
            </a:r>
            <a:endParaRPr/>
          </a:p>
          <a:p>
            <a:pPr indent="-285750" lvl="0" marL="285750" marR="0" rtl="0" algn="l">
              <a:lnSpc>
                <a:spcPct val="100000"/>
              </a:lnSpc>
              <a:spcBef>
                <a:spcPts val="1800"/>
              </a:spcBef>
              <a:spcAft>
                <a:spcPts val="0"/>
              </a:spcAft>
              <a:buClr>
                <a:srgbClr val="000000"/>
              </a:buClr>
              <a:buSzPts val="1800"/>
              <a:buFont typeface="Arial"/>
              <a:buChar char="•"/>
            </a:pPr>
            <a:r>
              <a:rPr b="1" i="0" lang="en-US" sz="1800" u="none" cap="none" strike="noStrike">
                <a:solidFill>
                  <a:schemeClr val="dk1"/>
                </a:solidFill>
                <a:latin typeface="Nunito"/>
                <a:ea typeface="Nunito"/>
                <a:cs typeface="Nunito"/>
                <a:sym typeface="Nunito"/>
              </a:rPr>
              <a:t>variable_name: </a:t>
            </a:r>
            <a:r>
              <a:rPr b="0" i="0" lang="en-US" sz="1800" u="none" cap="none" strike="noStrike">
                <a:solidFill>
                  <a:schemeClr val="dk1"/>
                </a:solidFill>
                <a:latin typeface="Nunito"/>
                <a:ea typeface="Nunito"/>
                <a:cs typeface="Nunito"/>
                <a:sym typeface="Nunito"/>
              </a:rPr>
              <a:t>Name of the variable given by the user.</a:t>
            </a:r>
            <a:endParaRPr/>
          </a:p>
          <a:p>
            <a:pPr indent="-285750" lvl="0" marL="285750" marR="0" rtl="0" algn="l">
              <a:lnSpc>
                <a:spcPct val="100000"/>
              </a:lnSpc>
              <a:spcBef>
                <a:spcPts val="1800"/>
              </a:spcBef>
              <a:spcAft>
                <a:spcPts val="0"/>
              </a:spcAft>
              <a:buClr>
                <a:srgbClr val="000000"/>
              </a:buClr>
              <a:buSzPts val="1800"/>
              <a:buFont typeface="Arial"/>
              <a:buChar char="•"/>
            </a:pPr>
            <a:r>
              <a:rPr b="1" i="0" lang="en-US" sz="1800" u="none" cap="none" strike="noStrike">
                <a:solidFill>
                  <a:schemeClr val="dk1"/>
                </a:solidFill>
                <a:latin typeface="Nunito"/>
                <a:ea typeface="Nunito"/>
                <a:cs typeface="Nunito"/>
                <a:sym typeface="Nunito"/>
              </a:rPr>
              <a:t>value:</a:t>
            </a:r>
            <a:r>
              <a:rPr b="0" i="0" lang="en-US" sz="1800" u="none" cap="none" strike="noStrike">
                <a:solidFill>
                  <a:schemeClr val="dk1"/>
                </a:solidFill>
                <a:latin typeface="Nunito"/>
                <a:ea typeface="Nunito"/>
                <a:cs typeface="Nunito"/>
                <a:sym typeface="Nunito"/>
              </a:rPr>
              <a:t> value assigned to the variable by the user.</a:t>
            </a:r>
            <a:endParaRPr/>
          </a:p>
        </p:txBody>
      </p:sp>
      <p:sp>
        <p:nvSpPr>
          <p:cNvPr id="167" name="Google Shape;167;p14"/>
          <p:cNvSpPr txBox="1"/>
          <p:nvPr/>
        </p:nvSpPr>
        <p:spPr>
          <a:xfrm>
            <a:off x="653844" y="4301502"/>
            <a:ext cx="45720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273239"/>
                </a:solidFill>
                <a:latin typeface="Nunito"/>
                <a:ea typeface="Nunito"/>
                <a:cs typeface="Nunito"/>
                <a:sym typeface="Nunito"/>
              </a:rPr>
              <a:t>Example</a:t>
            </a:r>
            <a:endParaRPr b="0" i="0" sz="2400" u="none" cap="none" strike="noStrike">
              <a:solidFill>
                <a:srgbClr val="000000"/>
              </a:solidFill>
              <a:latin typeface="Arial"/>
              <a:ea typeface="Arial"/>
              <a:cs typeface="Arial"/>
              <a:sym typeface="Arial"/>
            </a:endParaRPr>
          </a:p>
        </p:txBody>
      </p:sp>
      <p:pic>
        <p:nvPicPr>
          <p:cNvPr id="168" name="Google Shape;168;p14"/>
          <p:cNvPicPr preferRelativeResize="0"/>
          <p:nvPr/>
        </p:nvPicPr>
        <p:blipFill rotWithShape="1">
          <a:blip r:embed="rId4">
            <a:alphaModFix/>
          </a:blip>
          <a:srcRect b="0" l="0" r="0" t="0"/>
          <a:stretch/>
        </p:blipFill>
        <p:spPr>
          <a:xfrm>
            <a:off x="609100" y="5001000"/>
            <a:ext cx="4975623" cy="137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type="title"/>
          </p:nvPr>
        </p:nvSpPr>
        <p:spPr>
          <a:xfrm>
            <a:off x="805069" y="116085"/>
            <a:ext cx="3667539" cy="523203"/>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3200">
                <a:solidFill>
                  <a:srgbClr val="273239"/>
                </a:solidFill>
                <a:latin typeface="Nunito"/>
                <a:ea typeface="Nunito"/>
                <a:cs typeface="Nunito"/>
                <a:sym typeface="Nunito"/>
              </a:rPr>
              <a:t>C Variable Syntax</a:t>
            </a:r>
            <a:endParaRPr/>
          </a:p>
        </p:txBody>
      </p:sp>
      <p:sp>
        <p:nvSpPr>
          <p:cNvPr id="175" name="Google Shape;175;p15"/>
          <p:cNvSpPr txBox="1"/>
          <p:nvPr/>
        </p:nvSpPr>
        <p:spPr>
          <a:xfrm>
            <a:off x="496527" y="1090593"/>
            <a:ext cx="853931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1" lang="en-US" sz="1800" u="none" cap="none" strike="noStrike">
                <a:solidFill>
                  <a:schemeClr val="dk1"/>
                </a:solidFill>
                <a:latin typeface="Nunito"/>
                <a:ea typeface="Nunito"/>
                <a:cs typeface="Nunito"/>
                <a:sym typeface="Nunito"/>
              </a:rPr>
              <a:t>Note: </a:t>
            </a:r>
            <a:r>
              <a:rPr b="0" i="1" lang="en-US" sz="1800" u="none" cap="none" strike="noStrike">
                <a:solidFill>
                  <a:schemeClr val="dk1"/>
                </a:solidFill>
                <a:latin typeface="Nunito"/>
                <a:ea typeface="Nunito"/>
                <a:cs typeface="Nunito"/>
                <a:sym typeface="Nunito"/>
              </a:rPr>
              <a:t>C is a strongly typed language so all the variables types must be specified before using them.</a:t>
            </a:r>
            <a:endParaRPr b="0" i="0" sz="1800" u="none" cap="none" strike="noStrike">
              <a:solidFill>
                <a:schemeClr val="dk1"/>
              </a:solidFill>
              <a:latin typeface="Arial"/>
              <a:ea typeface="Arial"/>
              <a:cs typeface="Arial"/>
              <a:sym typeface="Arial"/>
            </a:endParaRPr>
          </a:p>
        </p:txBody>
      </p:sp>
      <p:pic>
        <p:nvPicPr>
          <p:cNvPr id="176" name="Google Shape;176;p15"/>
          <p:cNvPicPr preferRelativeResize="0"/>
          <p:nvPr/>
        </p:nvPicPr>
        <p:blipFill rotWithShape="1">
          <a:blip r:embed="rId3">
            <a:alphaModFix/>
          </a:blip>
          <a:srcRect b="0" l="0" r="0" t="0"/>
          <a:stretch/>
        </p:blipFill>
        <p:spPr>
          <a:xfrm>
            <a:off x="496527" y="1724502"/>
            <a:ext cx="7285351" cy="1889924"/>
          </a:xfrm>
          <a:prstGeom prst="rect">
            <a:avLst/>
          </a:prstGeom>
          <a:noFill/>
          <a:ln>
            <a:noFill/>
          </a:ln>
        </p:spPr>
      </p:pic>
      <p:sp>
        <p:nvSpPr>
          <p:cNvPr id="177" name="Google Shape;177;p15"/>
          <p:cNvSpPr txBox="1"/>
          <p:nvPr/>
        </p:nvSpPr>
        <p:spPr>
          <a:xfrm>
            <a:off x="644013" y="4451915"/>
            <a:ext cx="5953432" cy="18876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chemeClr val="dk1"/>
                </a:solidFill>
                <a:latin typeface="Nunito"/>
                <a:ea typeface="Nunito"/>
                <a:cs typeface="Nunito"/>
                <a:sym typeface="Nunito"/>
              </a:rPr>
              <a:t>There are 3 aspects of defining a variable:</a:t>
            </a:r>
            <a:endParaRPr b="0" i="0" sz="2000" u="none" cap="none" strike="noStrike">
              <a:solidFill>
                <a:schemeClr val="dk1"/>
              </a:solidFill>
              <a:latin typeface="Nunito"/>
              <a:ea typeface="Nunito"/>
              <a:cs typeface="Nunito"/>
              <a:sym typeface="Nunito"/>
            </a:endParaRPr>
          </a:p>
          <a:p>
            <a:pPr indent="-127000" lvl="0" marL="0" marR="0" rtl="0" algn="l">
              <a:lnSpc>
                <a:spcPct val="100000"/>
              </a:lnSpc>
              <a:spcBef>
                <a:spcPts val="750"/>
              </a:spcBef>
              <a:spcAft>
                <a:spcPts val="0"/>
              </a:spcAft>
              <a:buClr>
                <a:srgbClr val="000000"/>
              </a:buClr>
              <a:buSzPts val="2000"/>
              <a:buFont typeface="Arial"/>
              <a:buAutoNum type="arabicPeriod"/>
            </a:pPr>
            <a:r>
              <a:rPr b="0" i="0" lang="en-US" sz="2000" u="none" cap="none" strike="noStrike">
                <a:solidFill>
                  <a:schemeClr val="dk1"/>
                </a:solidFill>
                <a:latin typeface="Nunito"/>
                <a:ea typeface="Nunito"/>
                <a:cs typeface="Nunito"/>
                <a:sym typeface="Nunito"/>
              </a:rPr>
              <a:t>Variable Declaration</a:t>
            </a:r>
            <a:endParaRPr/>
          </a:p>
          <a:p>
            <a:pPr indent="-127000" lvl="0" marL="0" marR="0" rtl="0" algn="l">
              <a:lnSpc>
                <a:spcPct val="100000"/>
              </a:lnSpc>
              <a:spcBef>
                <a:spcPts val="1800"/>
              </a:spcBef>
              <a:spcAft>
                <a:spcPts val="0"/>
              </a:spcAft>
              <a:buClr>
                <a:srgbClr val="000000"/>
              </a:buClr>
              <a:buSzPts val="2000"/>
              <a:buFont typeface="Arial"/>
              <a:buAutoNum type="arabicPeriod"/>
            </a:pPr>
            <a:r>
              <a:rPr b="0" i="0" lang="en-US" sz="2000" u="none" cap="none" strike="noStrike">
                <a:solidFill>
                  <a:schemeClr val="dk1"/>
                </a:solidFill>
                <a:latin typeface="Nunito"/>
                <a:ea typeface="Nunito"/>
                <a:cs typeface="Nunito"/>
                <a:sym typeface="Nunito"/>
              </a:rPr>
              <a:t>Variable Definition</a:t>
            </a:r>
            <a:endParaRPr/>
          </a:p>
          <a:p>
            <a:pPr indent="-127000" lvl="0" marL="0" marR="0" rtl="0" algn="l">
              <a:lnSpc>
                <a:spcPct val="100000"/>
              </a:lnSpc>
              <a:spcBef>
                <a:spcPts val="1800"/>
              </a:spcBef>
              <a:spcAft>
                <a:spcPts val="0"/>
              </a:spcAft>
              <a:buClr>
                <a:srgbClr val="000000"/>
              </a:buClr>
              <a:buSzPts val="2000"/>
              <a:buFont typeface="Arial"/>
              <a:buAutoNum type="arabicPeriod"/>
            </a:pPr>
            <a:r>
              <a:rPr b="0" i="0" lang="en-US" sz="2000" u="none" cap="none" strike="noStrike">
                <a:solidFill>
                  <a:schemeClr val="dk1"/>
                </a:solidFill>
                <a:latin typeface="Nunito"/>
                <a:ea typeface="Nunito"/>
                <a:cs typeface="Nunito"/>
                <a:sym typeface="Nunito"/>
              </a:rPr>
              <a:t>Variable Initialization</a:t>
            </a:r>
            <a:endParaRPr/>
          </a:p>
        </p:txBody>
      </p:sp>
      <p:sp>
        <p:nvSpPr>
          <p:cNvPr id="178" name="Google Shape;178;p15"/>
          <p:cNvSpPr txBox="1"/>
          <p:nvPr/>
        </p:nvSpPr>
        <p:spPr>
          <a:xfrm>
            <a:off x="2895600" y="3614426"/>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1" lang="en-US" sz="1400" u="none" cap="none" strike="noStrike">
                <a:solidFill>
                  <a:schemeClr val="dk1"/>
                </a:solidFill>
                <a:latin typeface="Nunito"/>
                <a:ea typeface="Nunito"/>
                <a:cs typeface="Nunito"/>
                <a:sym typeface="Nunito"/>
              </a:rPr>
              <a:t>Variable Syntax Breakdown</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6"/>
          <p:cNvSpPr txBox="1"/>
          <p:nvPr>
            <p:ph type="title"/>
          </p:nvPr>
        </p:nvSpPr>
        <p:spPr>
          <a:xfrm>
            <a:off x="805069" y="116085"/>
            <a:ext cx="3667539" cy="523203"/>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3200">
                <a:solidFill>
                  <a:srgbClr val="273239"/>
                </a:solidFill>
                <a:latin typeface="Nunito"/>
                <a:ea typeface="Nunito"/>
                <a:cs typeface="Nunito"/>
                <a:sym typeface="Nunito"/>
              </a:rPr>
              <a:t>C Variable Syntax</a:t>
            </a:r>
            <a:endParaRPr/>
          </a:p>
        </p:txBody>
      </p:sp>
      <p:sp>
        <p:nvSpPr>
          <p:cNvPr id="185" name="Google Shape;185;p16"/>
          <p:cNvSpPr txBox="1"/>
          <p:nvPr/>
        </p:nvSpPr>
        <p:spPr>
          <a:xfrm>
            <a:off x="147900" y="1099125"/>
            <a:ext cx="8927400" cy="4710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2000" u="none" cap="none" strike="noStrike">
                <a:solidFill>
                  <a:schemeClr val="dk1"/>
                </a:solidFill>
                <a:latin typeface="Nunito"/>
                <a:ea typeface="Nunito"/>
                <a:cs typeface="Nunito"/>
                <a:sym typeface="Nunito"/>
              </a:rPr>
              <a:t>Variable Declaration</a:t>
            </a:r>
            <a:r>
              <a:rPr b="0" i="0" lang="en-US" sz="2000" u="none" cap="none" strike="noStrike">
                <a:solidFill>
                  <a:schemeClr val="dk1"/>
                </a:solidFill>
                <a:latin typeface="Nunito"/>
                <a:ea typeface="Nunito"/>
                <a:cs typeface="Nunito"/>
                <a:sym typeface="Nunito"/>
              </a:rPr>
              <a:t>: Variable de</a:t>
            </a:r>
            <a:r>
              <a:rPr b="0" i="0" lang="en-US" sz="2000" u="none" cap="none" strike="noStrike">
                <a:solidFill>
                  <a:schemeClr val="dk1"/>
                </a:solidFill>
                <a:latin typeface="Nunito"/>
                <a:ea typeface="Nunito"/>
                <a:cs typeface="Nunito"/>
                <a:sym typeface="Nunito"/>
              </a:rPr>
              <a:t>claration in C tells the compiler about the existence of the variable with the given n</a:t>
            </a:r>
            <a:r>
              <a:rPr b="0" i="0" lang="en-US" sz="2000" u="none" cap="none" strike="noStrike">
                <a:solidFill>
                  <a:schemeClr val="dk1"/>
                </a:solidFill>
                <a:latin typeface="Nunito"/>
                <a:ea typeface="Nunito"/>
                <a:cs typeface="Nunito"/>
                <a:sym typeface="Nunito"/>
              </a:rPr>
              <a:t>ame and data type. When the variable is declared, an entry in symbol table is created and memory will be allocated at the time of initialization of the variable.</a:t>
            </a:r>
            <a:endParaRPr/>
          </a:p>
          <a:p>
            <a:pPr indent="0" lvl="0" marL="0" marR="0" rtl="0" algn="just">
              <a:lnSpc>
                <a:spcPct val="100000"/>
              </a:lnSpc>
              <a:spcBef>
                <a:spcPts val="1800"/>
              </a:spcBef>
              <a:spcAft>
                <a:spcPts val="0"/>
              </a:spcAft>
              <a:buNone/>
            </a:pPr>
            <a:r>
              <a:rPr b="1" i="0" lang="en-US" sz="2000" u="none" cap="none" strike="noStrike">
                <a:solidFill>
                  <a:schemeClr val="dk1"/>
                </a:solidFill>
                <a:latin typeface="Nunito"/>
                <a:ea typeface="Nunito"/>
                <a:cs typeface="Nunito"/>
                <a:sym typeface="Nunito"/>
              </a:rPr>
              <a:t>Variable Definition:</a:t>
            </a:r>
            <a:r>
              <a:rPr b="0" i="0" lang="en-US" sz="2000" u="none" cap="none" strike="noStrike">
                <a:solidFill>
                  <a:schemeClr val="dk1"/>
                </a:solidFill>
                <a:latin typeface="Nunito"/>
                <a:ea typeface="Nunito"/>
                <a:cs typeface="Nunito"/>
                <a:sym typeface="Nunito"/>
              </a:rPr>
              <a:t> In the definition of a C variable, the compiler allocates some memory and some value to it. A defined variable will contain some random garbage value till it is not initialized.</a:t>
            </a:r>
            <a:endParaRPr/>
          </a:p>
          <a:p>
            <a:pPr indent="0" lvl="0" marL="0" marR="0" rtl="0" algn="l">
              <a:lnSpc>
                <a:spcPct val="100000"/>
              </a:lnSpc>
              <a:spcBef>
                <a:spcPts val="1800"/>
              </a:spcBef>
              <a:spcAft>
                <a:spcPts val="0"/>
              </a:spcAft>
              <a:buNone/>
            </a:pPr>
            <a:r>
              <a:t/>
            </a:r>
            <a:endParaRPr b="0" i="0" sz="2000" u="none" cap="none" strike="noStrike">
              <a:solidFill>
                <a:schemeClr val="dk1"/>
              </a:solidFill>
              <a:latin typeface="Nunito"/>
              <a:ea typeface="Nunito"/>
              <a:cs typeface="Nunito"/>
              <a:sym typeface="Nunito"/>
            </a:endParaRPr>
          </a:p>
          <a:p>
            <a:pPr indent="0" lvl="0" marL="0" marR="0" rtl="0" algn="just">
              <a:lnSpc>
                <a:spcPct val="100000"/>
              </a:lnSpc>
              <a:spcBef>
                <a:spcPts val="1800"/>
              </a:spcBef>
              <a:spcAft>
                <a:spcPts val="0"/>
              </a:spcAft>
              <a:buNone/>
            </a:pPr>
            <a:r>
              <a:rPr b="1" i="0" lang="en-US" sz="2000" u="none" cap="none" strike="noStrike">
                <a:solidFill>
                  <a:schemeClr val="dk1"/>
                </a:solidFill>
                <a:latin typeface="Nunito"/>
                <a:ea typeface="Nunito"/>
                <a:cs typeface="Nunito"/>
                <a:sym typeface="Nunito"/>
              </a:rPr>
              <a:t>Variable Initialization: </a:t>
            </a:r>
            <a:r>
              <a:rPr b="0" i="0" lang="en-US" sz="2000" u="none" cap="none" strike="noStrike">
                <a:solidFill>
                  <a:schemeClr val="dk1"/>
                </a:solidFill>
                <a:latin typeface="Nunito"/>
                <a:ea typeface="Nunito"/>
                <a:cs typeface="Nunito"/>
                <a:sym typeface="Nunito"/>
              </a:rPr>
              <a:t>Initialization of a variable is the process where the user assigns some meaningful value to the variable when creating the variable.</a:t>
            </a:r>
            <a:endParaRPr/>
          </a:p>
          <a:p>
            <a:pPr indent="0" lvl="0" marL="0" marR="0" rtl="0" algn="just">
              <a:lnSpc>
                <a:spcPct val="100000"/>
              </a:lnSpc>
              <a:spcBef>
                <a:spcPts val="1800"/>
              </a:spcBef>
              <a:spcAft>
                <a:spcPts val="0"/>
              </a:spcAft>
              <a:buNone/>
            </a:pPr>
            <a:r>
              <a:t/>
            </a:r>
            <a:endParaRPr b="0" i="0" sz="2000" u="none" cap="none" strike="noStrike">
              <a:solidFill>
                <a:schemeClr val="dk1"/>
              </a:solidFill>
              <a:latin typeface="Nunito"/>
              <a:ea typeface="Nunito"/>
              <a:cs typeface="Nunito"/>
              <a:sym typeface="Nunito"/>
            </a:endParaRPr>
          </a:p>
        </p:txBody>
      </p:sp>
      <p:pic>
        <p:nvPicPr>
          <p:cNvPr id="186" name="Google Shape;186;p16"/>
          <p:cNvPicPr preferRelativeResize="0"/>
          <p:nvPr/>
        </p:nvPicPr>
        <p:blipFill rotWithShape="1">
          <a:blip r:embed="rId3">
            <a:alphaModFix/>
          </a:blip>
          <a:srcRect b="0" l="0" r="0" t="0"/>
          <a:stretch/>
        </p:blipFill>
        <p:spPr>
          <a:xfrm>
            <a:off x="923940" y="3591085"/>
            <a:ext cx="1082134" cy="541067"/>
          </a:xfrm>
          <a:prstGeom prst="rect">
            <a:avLst/>
          </a:prstGeom>
          <a:noFill/>
          <a:ln>
            <a:noFill/>
          </a:ln>
        </p:spPr>
      </p:pic>
      <p:pic>
        <p:nvPicPr>
          <p:cNvPr id="187" name="Google Shape;187;p16"/>
          <p:cNvPicPr preferRelativeResize="0"/>
          <p:nvPr/>
        </p:nvPicPr>
        <p:blipFill rotWithShape="1">
          <a:blip r:embed="rId4">
            <a:alphaModFix/>
          </a:blip>
          <a:srcRect b="0" l="0" r="0" t="0"/>
          <a:stretch/>
        </p:blipFill>
        <p:spPr>
          <a:xfrm>
            <a:off x="923940" y="5465166"/>
            <a:ext cx="7590178" cy="3429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805069" y="116085"/>
            <a:ext cx="3667539" cy="523203"/>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3200">
                <a:solidFill>
                  <a:srgbClr val="273239"/>
                </a:solidFill>
                <a:latin typeface="Nunito"/>
                <a:ea typeface="Nunito"/>
                <a:cs typeface="Nunito"/>
                <a:sym typeface="Nunito"/>
              </a:rPr>
              <a:t>C Variable Syntax</a:t>
            </a:r>
            <a:endParaRPr/>
          </a:p>
        </p:txBody>
      </p:sp>
      <p:sp>
        <p:nvSpPr>
          <p:cNvPr id="194" name="Google Shape;194;p17"/>
          <p:cNvSpPr txBox="1"/>
          <p:nvPr/>
        </p:nvSpPr>
        <p:spPr>
          <a:xfrm>
            <a:off x="447368" y="1496760"/>
            <a:ext cx="4572000" cy="46166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declaration with definition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defined_var;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printf("Defined_var: %d\n", defined_var);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assignment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defined_var = 12;</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declaration + definition + initialization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ini_var = 25;</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printf("Value of defined_var after assignment: %d\n", defined_var);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printf("Value of ini_var: %d", ini_var);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195" name="Google Shape;195;p17"/>
          <p:cNvPicPr preferRelativeResize="0"/>
          <p:nvPr/>
        </p:nvPicPr>
        <p:blipFill rotWithShape="1">
          <a:blip r:embed="rId3">
            <a:alphaModFix/>
          </a:blip>
          <a:srcRect b="0" l="0" r="0" t="0"/>
          <a:stretch/>
        </p:blipFill>
        <p:spPr>
          <a:xfrm>
            <a:off x="5019368" y="3228385"/>
            <a:ext cx="4054191" cy="853514"/>
          </a:xfrm>
          <a:prstGeom prst="rect">
            <a:avLst/>
          </a:prstGeom>
          <a:noFill/>
          <a:ln>
            <a:noFill/>
          </a:ln>
        </p:spPr>
      </p:pic>
      <p:sp>
        <p:nvSpPr>
          <p:cNvPr id="196" name="Google Shape;196;p17"/>
          <p:cNvSpPr txBox="1"/>
          <p:nvPr/>
        </p:nvSpPr>
        <p:spPr>
          <a:xfrm>
            <a:off x="352785" y="914135"/>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197" name="Google Shape;197;p17"/>
          <p:cNvSpPr txBox="1"/>
          <p:nvPr/>
        </p:nvSpPr>
        <p:spPr>
          <a:xfrm>
            <a:off x="5175507" y="2639696"/>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805069" y="116085"/>
            <a:ext cx="5025460" cy="552509"/>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Rules for Naming Variables in C</a:t>
            </a:r>
            <a:endParaRPr/>
          </a:p>
        </p:txBody>
      </p:sp>
      <p:pic>
        <p:nvPicPr>
          <p:cNvPr descr="Lightbox" id="204" name="Google Shape;204;p18"/>
          <p:cNvPicPr preferRelativeResize="0"/>
          <p:nvPr/>
        </p:nvPicPr>
        <p:blipFill rotWithShape="1">
          <a:blip r:embed="rId3">
            <a:alphaModFix/>
          </a:blip>
          <a:srcRect b="0" l="0" r="0" t="0"/>
          <a:stretch/>
        </p:blipFill>
        <p:spPr>
          <a:xfrm>
            <a:off x="1031211" y="3699526"/>
            <a:ext cx="6099806" cy="2995682"/>
          </a:xfrm>
          <a:prstGeom prst="rect">
            <a:avLst/>
          </a:prstGeom>
          <a:noFill/>
          <a:ln>
            <a:noFill/>
          </a:ln>
        </p:spPr>
      </p:pic>
      <p:sp>
        <p:nvSpPr>
          <p:cNvPr id="205" name="Google Shape;205;p18"/>
          <p:cNvSpPr txBox="1"/>
          <p:nvPr/>
        </p:nvSpPr>
        <p:spPr>
          <a:xfrm>
            <a:off x="433346" y="1094017"/>
            <a:ext cx="8327196" cy="196464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chemeClr val="dk1"/>
                </a:solidFill>
                <a:latin typeface="Nunito"/>
                <a:ea typeface="Nunito"/>
                <a:cs typeface="Nunito"/>
                <a:sym typeface="Nunito"/>
              </a:rPr>
              <a:t>You can assign any name to the variable as long as it follows the following rules:</a:t>
            </a:r>
            <a:endParaRPr b="0" i="0" sz="1400" u="none" cap="none" strike="noStrike">
              <a:solidFill>
                <a:schemeClr val="dk1"/>
              </a:solidFill>
              <a:latin typeface="Nunito"/>
              <a:ea typeface="Nunito"/>
              <a:cs typeface="Nunito"/>
              <a:sym typeface="Nunito"/>
            </a:endParaRPr>
          </a:p>
          <a:p>
            <a:pPr indent="-342900" lvl="0" marL="342900" marR="0" rtl="0" algn="just">
              <a:lnSpc>
                <a:spcPct val="100000"/>
              </a:lnSpc>
              <a:spcBef>
                <a:spcPts val="750"/>
              </a:spcBef>
              <a:spcAft>
                <a:spcPts val="0"/>
              </a:spcAft>
              <a:buClr>
                <a:srgbClr val="000000"/>
              </a:buClr>
              <a:buSzPts val="1400"/>
              <a:buFont typeface="Arial"/>
              <a:buAutoNum type="arabicPeriod"/>
            </a:pPr>
            <a:r>
              <a:rPr b="0" i="0" lang="en-US" sz="1400" u="none" cap="none" strike="noStrike">
                <a:solidFill>
                  <a:schemeClr val="dk1"/>
                </a:solidFill>
                <a:latin typeface="Nunito"/>
                <a:ea typeface="Nunito"/>
                <a:cs typeface="Nunito"/>
                <a:sym typeface="Nunito"/>
              </a:rPr>
              <a:t>A variable name must only contain alphabets, digits, and underscore.</a:t>
            </a:r>
            <a:endParaRPr/>
          </a:p>
          <a:p>
            <a:pPr indent="-342900" lvl="0" marL="342900" marR="0" rtl="0" algn="just">
              <a:lnSpc>
                <a:spcPct val="100000"/>
              </a:lnSpc>
              <a:spcBef>
                <a:spcPts val="1800"/>
              </a:spcBef>
              <a:spcAft>
                <a:spcPts val="0"/>
              </a:spcAft>
              <a:buClr>
                <a:srgbClr val="000000"/>
              </a:buClr>
              <a:buSzPts val="1400"/>
              <a:buFont typeface="Arial"/>
              <a:buAutoNum type="arabicPeriod"/>
            </a:pPr>
            <a:r>
              <a:rPr b="0" i="0" lang="en-US" sz="1400" u="none" cap="none" strike="noStrike">
                <a:solidFill>
                  <a:schemeClr val="dk1"/>
                </a:solidFill>
                <a:latin typeface="Nunito"/>
                <a:ea typeface="Nunito"/>
                <a:cs typeface="Nunito"/>
                <a:sym typeface="Nunito"/>
              </a:rPr>
              <a:t>A variable name must start with an alphabet or an underscore only. It cannot start with a digit.</a:t>
            </a:r>
            <a:endParaRPr/>
          </a:p>
          <a:p>
            <a:pPr indent="-342900" lvl="0" marL="342900" marR="0" rtl="0" algn="just">
              <a:lnSpc>
                <a:spcPct val="100000"/>
              </a:lnSpc>
              <a:spcBef>
                <a:spcPts val="1800"/>
              </a:spcBef>
              <a:spcAft>
                <a:spcPts val="0"/>
              </a:spcAft>
              <a:buClr>
                <a:srgbClr val="000000"/>
              </a:buClr>
              <a:buSzPts val="1400"/>
              <a:buFont typeface="Arial"/>
              <a:buAutoNum type="arabicPeriod"/>
            </a:pPr>
            <a:r>
              <a:rPr b="0" i="0" lang="en-US" sz="1400" u="none" cap="none" strike="noStrike">
                <a:solidFill>
                  <a:schemeClr val="dk1"/>
                </a:solidFill>
                <a:latin typeface="Nunito"/>
                <a:ea typeface="Nunito"/>
                <a:cs typeface="Nunito"/>
                <a:sym typeface="Nunito"/>
              </a:rPr>
              <a:t>No white space is allowed within the variable name.</a:t>
            </a:r>
            <a:endParaRPr/>
          </a:p>
          <a:p>
            <a:pPr indent="-342900" lvl="0" marL="342900" marR="0" rtl="0" algn="just">
              <a:lnSpc>
                <a:spcPct val="100000"/>
              </a:lnSpc>
              <a:spcBef>
                <a:spcPts val="1800"/>
              </a:spcBef>
              <a:spcAft>
                <a:spcPts val="0"/>
              </a:spcAft>
              <a:buClr>
                <a:srgbClr val="000000"/>
              </a:buClr>
              <a:buSzPts val="1400"/>
              <a:buFont typeface="Arial"/>
              <a:buAutoNum type="arabicPeriod"/>
            </a:pPr>
            <a:r>
              <a:rPr b="0" i="0" lang="en-US" sz="1400" u="none" cap="none" strike="noStrike">
                <a:solidFill>
                  <a:schemeClr val="dk1"/>
                </a:solidFill>
                <a:latin typeface="Nunito"/>
                <a:ea typeface="Nunito"/>
                <a:cs typeface="Nunito"/>
                <a:sym typeface="Nunito"/>
              </a:rPr>
              <a:t>A variable name must not be any reserved word or keyword.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9"/>
          <p:cNvSpPr txBox="1"/>
          <p:nvPr>
            <p:ph type="title"/>
          </p:nvPr>
        </p:nvSpPr>
        <p:spPr>
          <a:xfrm>
            <a:off x="805069" y="116085"/>
            <a:ext cx="5025460" cy="552509"/>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C Variable Types</a:t>
            </a:r>
            <a:endParaRPr/>
          </a:p>
        </p:txBody>
      </p:sp>
      <p:sp>
        <p:nvSpPr>
          <p:cNvPr id="212" name="Google Shape;212;p19"/>
          <p:cNvSpPr txBox="1"/>
          <p:nvPr/>
        </p:nvSpPr>
        <p:spPr>
          <a:xfrm>
            <a:off x="408402" y="1251333"/>
            <a:ext cx="8327196" cy="32880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273239"/>
                </a:solidFill>
                <a:latin typeface="Nunito"/>
                <a:ea typeface="Nunito"/>
                <a:cs typeface="Nunito"/>
                <a:sym typeface="Nunito"/>
              </a:rPr>
              <a:t>The C variables can be classified into the following types:</a:t>
            </a:r>
            <a:endParaRPr/>
          </a:p>
          <a:p>
            <a:pPr indent="-342900" lvl="0" marL="342900" marR="0" rtl="0" algn="l">
              <a:lnSpc>
                <a:spcPct val="100000"/>
              </a:lnSpc>
              <a:spcBef>
                <a:spcPts val="750"/>
              </a:spcBef>
              <a:spcAft>
                <a:spcPts val="0"/>
              </a:spcAft>
              <a:buClr>
                <a:srgbClr val="000000"/>
              </a:buClr>
              <a:buSzPts val="1800"/>
              <a:buFont typeface="Arial"/>
              <a:buAutoNum type="arabicPeriod"/>
            </a:pPr>
            <a:r>
              <a:rPr b="1" i="0" lang="en-US" sz="1800" u="none" cap="none" strike="noStrike">
                <a:solidFill>
                  <a:srgbClr val="273239"/>
                </a:solidFill>
                <a:latin typeface="Nunito"/>
                <a:ea typeface="Nunito"/>
                <a:cs typeface="Nunito"/>
                <a:sym typeface="Nunito"/>
              </a:rPr>
              <a:t>Local Variables</a:t>
            </a:r>
            <a:endParaRPr b="0" i="0" sz="1800" u="none" cap="none" strike="noStrike">
              <a:solidFill>
                <a:srgbClr val="273239"/>
              </a:solidFill>
              <a:latin typeface="Nunito"/>
              <a:ea typeface="Nunito"/>
              <a:cs typeface="Nunito"/>
              <a:sym typeface="Nunito"/>
            </a:endParaRPr>
          </a:p>
          <a:p>
            <a:pPr indent="-342900" lvl="0" marL="342900" marR="0" rtl="0" algn="l">
              <a:lnSpc>
                <a:spcPct val="100000"/>
              </a:lnSpc>
              <a:spcBef>
                <a:spcPts val="1800"/>
              </a:spcBef>
              <a:spcAft>
                <a:spcPts val="0"/>
              </a:spcAft>
              <a:buClr>
                <a:srgbClr val="000000"/>
              </a:buClr>
              <a:buSzPts val="1800"/>
              <a:buFont typeface="Arial"/>
              <a:buAutoNum type="arabicPeriod"/>
            </a:pPr>
            <a:r>
              <a:rPr b="1" i="0" lang="en-US" sz="1800" u="none" cap="none" strike="noStrike">
                <a:solidFill>
                  <a:srgbClr val="273239"/>
                </a:solidFill>
                <a:latin typeface="Nunito"/>
                <a:ea typeface="Nunito"/>
                <a:cs typeface="Nunito"/>
                <a:sym typeface="Nunito"/>
              </a:rPr>
              <a:t>Global Variables</a:t>
            </a:r>
            <a:endParaRPr b="0" i="0" sz="1800" u="none" cap="none" strike="noStrike">
              <a:solidFill>
                <a:srgbClr val="273239"/>
              </a:solidFill>
              <a:latin typeface="Nunito"/>
              <a:ea typeface="Nunito"/>
              <a:cs typeface="Nunito"/>
              <a:sym typeface="Nunito"/>
            </a:endParaRPr>
          </a:p>
          <a:p>
            <a:pPr indent="-342900" lvl="0" marL="342900" marR="0" rtl="0" algn="l">
              <a:lnSpc>
                <a:spcPct val="100000"/>
              </a:lnSpc>
              <a:spcBef>
                <a:spcPts val="1800"/>
              </a:spcBef>
              <a:spcAft>
                <a:spcPts val="0"/>
              </a:spcAft>
              <a:buClr>
                <a:srgbClr val="000000"/>
              </a:buClr>
              <a:buSzPts val="1800"/>
              <a:buFont typeface="Arial"/>
              <a:buAutoNum type="arabicPeriod"/>
            </a:pPr>
            <a:r>
              <a:rPr b="1" i="0" lang="en-US" sz="1800" u="none" cap="none" strike="noStrike">
                <a:solidFill>
                  <a:srgbClr val="273239"/>
                </a:solidFill>
                <a:latin typeface="Nunito"/>
                <a:ea typeface="Nunito"/>
                <a:cs typeface="Nunito"/>
                <a:sym typeface="Nunito"/>
              </a:rPr>
              <a:t>Static Variables</a:t>
            </a:r>
            <a:endParaRPr b="0" i="0" sz="1800" u="none" cap="none" strike="noStrike">
              <a:solidFill>
                <a:srgbClr val="273239"/>
              </a:solidFill>
              <a:latin typeface="Nunito"/>
              <a:ea typeface="Nunito"/>
              <a:cs typeface="Nunito"/>
              <a:sym typeface="Nunito"/>
            </a:endParaRPr>
          </a:p>
          <a:p>
            <a:pPr indent="-342900" lvl="0" marL="342900" marR="0" rtl="0" algn="l">
              <a:lnSpc>
                <a:spcPct val="100000"/>
              </a:lnSpc>
              <a:spcBef>
                <a:spcPts val="1800"/>
              </a:spcBef>
              <a:spcAft>
                <a:spcPts val="0"/>
              </a:spcAft>
              <a:buClr>
                <a:srgbClr val="000000"/>
              </a:buClr>
              <a:buSzPts val="1800"/>
              <a:buFont typeface="Arial"/>
              <a:buAutoNum type="arabicPeriod"/>
            </a:pPr>
            <a:r>
              <a:rPr b="1" i="0" lang="en-US" sz="1800" u="none" cap="none" strike="noStrike">
                <a:solidFill>
                  <a:srgbClr val="273239"/>
                </a:solidFill>
                <a:latin typeface="Nunito"/>
                <a:ea typeface="Nunito"/>
                <a:cs typeface="Nunito"/>
                <a:sym typeface="Nunito"/>
              </a:rPr>
              <a:t>Automatic Variables</a:t>
            </a:r>
            <a:endParaRPr b="0" i="0" sz="1800" u="none" cap="none" strike="noStrike">
              <a:solidFill>
                <a:srgbClr val="273239"/>
              </a:solidFill>
              <a:latin typeface="Nunito"/>
              <a:ea typeface="Nunito"/>
              <a:cs typeface="Nunito"/>
              <a:sym typeface="Nunito"/>
            </a:endParaRPr>
          </a:p>
          <a:p>
            <a:pPr indent="-342900" lvl="0" marL="342900" marR="0" rtl="0" algn="l">
              <a:lnSpc>
                <a:spcPct val="100000"/>
              </a:lnSpc>
              <a:spcBef>
                <a:spcPts val="1800"/>
              </a:spcBef>
              <a:spcAft>
                <a:spcPts val="0"/>
              </a:spcAft>
              <a:buClr>
                <a:srgbClr val="000000"/>
              </a:buClr>
              <a:buSzPts val="1800"/>
              <a:buFont typeface="Arial"/>
              <a:buAutoNum type="arabicPeriod"/>
            </a:pPr>
            <a:r>
              <a:rPr b="1" i="0" lang="en-US" sz="1800" u="none" cap="none" strike="noStrike">
                <a:solidFill>
                  <a:srgbClr val="273239"/>
                </a:solidFill>
                <a:latin typeface="Nunito"/>
                <a:ea typeface="Nunito"/>
                <a:cs typeface="Nunito"/>
                <a:sym typeface="Nunito"/>
              </a:rPr>
              <a:t>Extern Variables</a:t>
            </a:r>
            <a:endParaRPr b="0" i="0" sz="1800" u="none" cap="none" strike="noStrike">
              <a:solidFill>
                <a:srgbClr val="273239"/>
              </a:solidFill>
              <a:latin typeface="Nunito"/>
              <a:ea typeface="Nunito"/>
              <a:cs typeface="Nunito"/>
              <a:sym typeface="Nunito"/>
            </a:endParaRPr>
          </a:p>
          <a:p>
            <a:pPr indent="-342900" lvl="0" marL="342900" marR="0" rtl="0" algn="l">
              <a:lnSpc>
                <a:spcPct val="100000"/>
              </a:lnSpc>
              <a:spcBef>
                <a:spcPts val="1800"/>
              </a:spcBef>
              <a:spcAft>
                <a:spcPts val="0"/>
              </a:spcAft>
              <a:buClr>
                <a:srgbClr val="000000"/>
              </a:buClr>
              <a:buSzPts val="1800"/>
              <a:buFont typeface="Arial"/>
              <a:buAutoNum type="arabicPeriod"/>
            </a:pPr>
            <a:r>
              <a:rPr b="1" i="0" lang="en-US" sz="1800" u="none" cap="none" strike="noStrike">
                <a:solidFill>
                  <a:srgbClr val="273239"/>
                </a:solidFill>
                <a:latin typeface="Nunito"/>
                <a:ea typeface="Nunito"/>
                <a:cs typeface="Nunito"/>
                <a:sym typeface="Nunito"/>
              </a:rPr>
              <a:t>Register Variables</a:t>
            </a:r>
            <a:endParaRPr b="0" i="0" sz="1400" u="none" cap="none" strike="noStrike">
              <a:solidFill>
                <a:srgbClr val="273239"/>
              </a:solidFill>
              <a:latin typeface="Nunito"/>
              <a:ea typeface="Nunito"/>
              <a:cs typeface="Nunito"/>
              <a:sym typeface="Nuni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401947" y="86796"/>
            <a:ext cx="5025460" cy="552509"/>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Local Variables in C</a:t>
            </a:r>
            <a:endParaRPr/>
          </a:p>
        </p:txBody>
      </p:sp>
      <p:sp>
        <p:nvSpPr>
          <p:cNvPr id="219" name="Google Shape;219;p20"/>
          <p:cNvSpPr txBox="1"/>
          <p:nvPr/>
        </p:nvSpPr>
        <p:spPr>
          <a:xfrm>
            <a:off x="135193" y="1017449"/>
            <a:ext cx="8873614"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Nunito"/>
                <a:ea typeface="Nunito"/>
                <a:cs typeface="Nunito"/>
                <a:sym typeface="Nunito"/>
              </a:rPr>
              <a:t>A </a:t>
            </a:r>
            <a:r>
              <a:rPr b="1" i="0" lang="en-US" sz="1600" u="none" cap="none" strike="noStrike">
                <a:solidFill>
                  <a:schemeClr val="dk1"/>
                </a:solidFill>
                <a:latin typeface="Nunito"/>
                <a:ea typeface="Nunito"/>
                <a:cs typeface="Nunito"/>
                <a:sym typeface="Nunito"/>
              </a:rPr>
              <a:t>Local variable in C</a:t>
            </a:r>
            <a:r>
              <a:rPr b="0" i="0" lang="en-US" sz="1600" u="none" cap="none" strike="noStrike">
                <a:solidFill>
                  <a:schemeClr val="dk1"/>
                </a:solidFill>
                <a:latin typeface="Nunito"/>
                <a:ea typeface="Nunito"/>
                <a:cs typeface="Nunito"/>
                <a:sym typeface="Nunito"/>
              </a:rPr>
              <a:t> is a variable that is declared inside a function or a block of code. Its scope is limited to the block or function in which it is declared.</a:t>
            </a:r>
            <a:endParaRPr/>
          </a:p>
        </p:txBody>
      </p:sp>
      <p:sp>
        <p:nvSpPr>
          <p:cNvPr id="220" name="Google Shape;220;p20"/>
          <p:cNvSpPr txBox="1"/>
          <p:nvPr/>
        </p:nvSpPr>
        <p:spPr>
          <a:xfrm>
            <a:off x="752168" y="2740260"/>
            <a:ext cx="45720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void function()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x = 10; // local variable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printf("%d", x);</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 { function(); }</a:t>
            </a:r>
            <a:endParaRPr/>
          </a:p>
        </p:txBody>
      </p:sp>
      <p:pic>
        <p:nvPicPr>
          <p:cNvPr id="221" name="Google Shape;221;p20"/>
          <p:cNvPicPr preferRelativeResize="0"/>
          <p:nvPr/>
        </p:nvPicPr>
        <p:blipFill rotWithShape="1">
          <a:blip r:embed="rId3">
            <a:alphaModFix/>
          </a:blip>
          <a:srcRect b="0" l="0" r="0" t="0"/>
          <a:stretch/>
        </p:blipFill>
        <p:spPr>
          <a:xfrm>
            <a:off x="7039258" y="3227052"/>
            <a:ext cx="571550" cy="403895"/>
          </a:xfrm>
          <a:prstGeom prst="rect">
            <a:avLst/>
          </a:prstGeom>
          <a:noFill/>
          <a:ln>
            <a:noFill/>
          </a:ln>
        </p:spPr>
      </p:pic>
      <p:sp>
        <p:nvSpPr>
          <p:cNvPr id="222" name="Google Shape;222;p20"/>
          <p:cNvSpPr txBox="1"/>
          <p:nvPr/>
        </p:nvSpPr>
        <p:spPr>
          <a:xfrm>
            <a:off x="608423" y="2106860"/>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223" name="Google Shape;223;p20"/>
          <p:cNvSpPr txBox="1"/>
          <p:nvPr/>
        </p:nvSpPr>
        <p:spPr>
          <a:xfrm>
            <a:off x="6578234" y="2586371"/>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401947" y="86796"/>
            <a:ext cx="5025460" cy="552509"/>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Global Variables in C</a:t>
            </a:r>
            <a:endParaRPr/>
          </a:p>
        </p:txBody>
      </p:sp>
      <p:sp>
        <p:nvSpPr>
          <p:cNvPr id="230" name="Google Shape;230;p21"/>
          <p:cNvSpPr txBox="1"/>
          <p:nvPr/>
        </p:nvSpPr>
        <p:spPr>
          <a:xfrm>
            <a:off x="135193" y="1017449"/>
            <a:ext cx="8873614"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Nunito"/>
                <a:ea typeface="Nunito"/>
                <a:cs typeface="Nunito"/>
                <a:sym typeface="Nunito"/>
              </a:rPr>
              <a:t>A Global variable in C is a variable that is declared outside the function or a block of code. Its scope is the whole program i.e. we can access the global variable anywhere in the C program after it is declared.</a:t>
            </a:r>
            <a:endParaRPr/>
          </a:p>
        </p:txBody>
      </p:sp>
      <p:sp>
        <p:nvSpPr>
          <p:cNvPr id="231" name="Google Shape;231;p21"/>
          <p:cNvSpPr txBox="1"/>
          <p:nvPr/>
        </p:nvSpPr>
        <p:spPr>
          <a:xfrm>
            <a:off x="752168" y="2740260"/>
            <a:ext cx="4572000" cy="3323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x = 20; // global variable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void function1() { printf("Function 1: %d\n", x);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void function2() { printf("Function 2: %d\n", x);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function1();</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function2();</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232" name="Google Shape;232;p21"/>
          <p:cNvSpPr txBox="1"/>
          <p:nvPr/>
        </p:nvSpPr>
        <p:spPr>
          <a:xfrm>
            <a:off x="608423" y="2106860"/>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233" name="Google Shape;233;p21"/>
          <p:cNvSpPr txBox="1"/>
          <p:nvPr/>
        </p:nvSpPr>
        <p:spPr>
          <a:xfrm>
            <a:off x="6578234" y="2586371"/>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pic>
        <p:nvPicPr>
          <p:cNvPr id="234" name="Google Shape;234;p21"/>
          <p:cNvPicPr preferRelativeResize="0"/>
          <p:nvPr/>
        </p:nvPicPr>
        <p:blipFill rotWithShape="1">
          <a:blip r:embed="rId3">
            <a:alphaModFix/>
          </a:blip>
          <a:srcRect b="0" l="0" r="0" t="0"/>
          <a:stretch/>
        </p:blipFill>
        <p:spPr>
          <a:xfrm>
            <a:off x="6701710" y="3376781"/>
            <a:ext cx="1836579" cy="5105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805069" y="116085"/>
            <a:ext cx="3667539" cy="523203"/>
          </a:xfrm>
          <a:prstGeom prst="rect">
            <a:avLst/>
          </a:prstGeom>
          <a:noFill/>
          <a:ln>
            <a:noFill/>
          </a:ln>
        </p:spPr>
        <p:txBody>
          <a:bodyPr anchorCtr="0" anchor="b" bIns="45700" lIns="0"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dk1"/>
                </a:solidFill>
              </a:rPr>
              <a:t>Introduction to C </a:t>
            </a:r>
            <a:endParaRPr/>
          </a:p>
        </p:txBody>
      </p:sp>
      <p:sp>
        <p:nvSpPr>
          <p:cNvPr id="88" name="Google Shape;88;p4"/>
          <p:cNvSpPr txBox="1"/>
          <p:nvPr>
            <p:ph idx="1" type="body"/>
          </p:nvPr>
        </p:nvSpPr>
        <p:spPr>
          <a:xfrm>
            <a:off x="373010" y="1364627"/>
            <a:ext cx="8770989" cy="2361799"/>
          </a:xfrm>
          <a:prstGeom prst="rect">
            <a:avLst/>
          </a:prstGeom>
          <a:noFill/>
          <a:ln>
            <a:noFill/>
          </a:ln>
        </p:spPr>
        <p:txBody>
          <a:bodyPr anchorCtr="0" anchor="t" bIns="45700" lIns="0" spcFirstLastPara="1" rIns="91425" wrap="square" tIns="45700">
            <a:noAutofit/>
          </a:bodyPr>
          <a:lstStyle/>
          <a:p>
            <a:pPr indent="-431800" lvl="0" marL="457200" rtl="0" algn="l">
              <a:lnSpc>
                <a:spcPct val="150000"/>
              </a:lnSpc>
              <a:spcBef>
                <a:spcPts val="640"/>
              </a:spcBef>
              <a:spcAft>
                <a:spcPts val="0"/>
              </a:spcAft>
              <a:buSzPts val="3200"/>
              <a:buFont typeface="Noto Sans Symbols"/>
              <a:buChar char="▪"/>
            </a:pPr>
            <a:r>
              <a:rPr b="1" lang="en-US" sz="2000">
                <a:solidFill>
                  <a:schemeClr val="dk1"/>
                </a:solidFill>
                <a:latin typeface="Arial"/>
                <a:ea typeface="Arial"/>
                <a:cs typeface="Arial"/>
                <a:sym typeface="Arial"/>
              </a:rPr>
              <a:t>Definition: </a:t>
            </a:r>
            <a:r>
              <a:rPr lang="en-US" sz="2000">
                <a:solidFill>
                  <a:schemeClr val="dk1"/>
                </a:solidFill>
                <a:latin typeface="Arial"/>
                <a:ea typeface="Arial"/>
                <a:cs typeface="Arial"/>
                <a:sym typeface="Arial"/>
              </a:rPr>
              <a:t>C is a high-level, general-purpose programming language that provides low-level access to memory and system processes.</a:t>
            </a:r>
            <a:endParaRPr/>
          </a:p>
          <a:p>
            <a:pPr indent="-431800" lvl="0" marL="457200" rtl="0" algn="l">
              <a:lnSpc>
                <a:spcPct val="150000"/>
              </a:lnSpc>
              <a:spcBef>
                <a:spcPts val="640"/>
              </a:spcBef>
              <a:spcAft>
                <a:spcPts val="0"/>
              </a:spcAft>
              <a:buSzPts val="3200"/>
              <a:buFont typeface="Noto Sans Symbols"/>
              <a:buChar char="▪"/>
            </a:pPr>
            <a:r>
              <a:rPr lang="en-US" sz="2000">
                <a:solidFill>
                  <a:schemeClr val="dk1"/>
                </a:solidFill>
                <a:latin typeface="Arial"/>
                <a:ea typeface="Arial"/>
                <a:cs typeface="Arial"/>
                <a:sym typeface="Arial"/>
              </a:rPr>
              <a:t>Designed for system programming, it is widely used for developing operating systems.</a:t>
            </a:r>
            <a:endParaRPr/>
          </a:p>
        </p:txBody>
      </p:sp>
      <p:sp>
        <p:nvSpPr>
          <p:cNvPr id="89" name="Google Shape;89;p4"/>
          <p:cNvSpPr txBox="1"/>
          <p:nvPr>
            <p:ph idx="3" type="body"/>
          </p:nvPr>
        </p:nvSpPr>
        <p:spPr>
          <a:xfrm>
            <a:off x="373011" y="951236"/>
            <a:ext cx="5477744" cy="602887"/>
          </a:xfrm>
          <a:prstGeom prst="rect">
            <a:avLst/>
          </a:prstGeom>
          <a:noFill/>
          <a:ln>
            <a:noFill/>
          </a:ln>
        </p:spPr>
        <p:txBody>
          <a:bodyPr anchorCtr="0" anchor="t" bIns="45700" lIns="0" spcFirstLastPara="1" rIns="91425" wrap="square" tIns="45700">
            <a:noAutofit/>
          </a:bodyPr>
          <a:lstStyle/>
          <a:p>
            <a:pPr indent="0" lvl="0" marL="0" rtl="0" algn="l">
              <a:lnSpc>
                <a:spcPct val="100000"/>
              </a:lnSpc>
              <a:spcBef>
                <a:spcPts val="640"/>
              </a:spcBef>
              <a:spcAft>
                <a:spcPts val="0"/>
              </a:spcAft>
              <a:buSzPts val="3200"/>
              <a:buNone/>
            </a:pPr>
            <a:r>
              <a:rPr b="1" lang="en-US" sz="2000">
                <a:solidFill>
                  <a:srgbClr val="E36C09"/>
                </a:solidFill>
                <a:latin typeface="Arial"/>
                <a:ea typeface="Arial"/>
                <a:cs typeface="Arial"/>
                <a:sym typeface="Arial"/>
              </a:rPr>
              <a:t>What is C programming?</a:t>
            </a:r>
            <a:endParaRPr b="1" sz="2000">
              <a:solidFill>
                <a:srgbClr val="E36C09"/>
              </a:solidFill>
              <a:latin typeface="Arial"/>
              <a:ea typeface="Arial"/>
              <a:cs typeface="Arial"/>
              <a:sym typeface="Arial"/>
            </a:endParaRPr>
          </a:p>
        </p:txBody>
      </p:sp>
      <p:pic>
        <p:nvPicPr>
          <p:cNvPr id="90" name="Google Shape;90;p4"/>
          <p:cNvPicPr preferRelativeResize="0"/>
          <p:nvPr/>
        </p:nvPicPr>
        <p:blipFill rotWithShape="1">
          <a:blip r:embed="rId3">
            <a:alphaModFix/>
          </a:blip>
          <a:srcRect b="0" l="0" r="0" t="0"/>
          <a:stretch/>
        </p:blipFill>
        <p:spPr>
          <a:xfrm>
            <a:off x="3104447" y="3337601"/>
            <a:ext cx="5660906" cy="336081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2"/>
          <p:cNvSpPr txBox="1"/>
          <p:nvPr>
            <p:ph type="title"/>
          </p:nvPr>
        </p:nvSpPr>
        <p:spPr>
          <a:xfrm>
            <a:off x="401947" y="86796"/>
            <a:ext cx="5025460" cy="552509"/>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Static Variables in C</a:t>
            </a:r>
            <a:endParaRPr/>
          </a:p>
        </p:txBody>
      </p:sp>
      <p:sp>
        <p:nvSpPr>
          <p:cNvPr id="241" name="Google Shape;241;p22"/>
          <p:cNvSpPr txBox="1"/>
          <p:nvPr/>
        </p:nvSpPr>
        <p:spPr>
          <a:xfrm>
            <a:off x="135193" y="811526"/>
            <a:ext cx="8873614" cy="17748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rgbClr val="273239"/>
                </a:solidFill>
                <a:latin typeface="Nunito"/>
                <a:ea typeface="Nunito"/>
                <a:cs typeface="Nunito"/>
                <a:sym typeface="Nunito"/>
              </a:rPr>
              <a:t>A </a:t>
            </a:r>
            <a:r>
              <a:rPr b="1" i="0" lang="en-US" sz="2000" u="sng" cap="none" strike="noStrike">
                <a:solidFill>
                  <a:srgbClr val="273239"/>
                </a:solidFill>
                <a:latin typeface="Nunito"/>
                <a:ea typeface="Nunito"/>
                <a:cs typeface="Nunito"/>
                <a:sym typeface="Nunito"/>
                <a:hlinkClick r:id="rId3">
                  <a:extLst>
                    <a:ext uri="{A12FA001-AC4F-418D-AE19-62706E023703}">
                      <ahyp:hlinkClr val="tx"/>
                    </a:ext>
                  </a:extLst>
                </a:hlinkClick>
              </a:rPr>
              <a:t>static variable in C</a:t>
            </a:r>
            <a:r>
              <a:rPr b="1" i="0" lang="en-US" sz="2000" u="none" cap="none" strike="noStrike">
                <a:solidFill>
                  <a:srgbClr val="273239"/>
                </a:solidFill>
                <a:latin typeface="Nunito"/>
                <a:ea typeface="Nunito"/>
                <a:cs typeface="Nunito"/>
                <a:sym typeface="Nunito"/>
              </a:rPr>
              <a:t> </a:t>
            </a:r>
            <a:r>
              <a:rPr b="0" i="0" lang="en-US" sz="2000" u="none" cap="none" strike="noStrike">
                <a:solidFill>
                  <a:srgbClr val="273239"/>
                </a:solidFill>
                <a:latin typeface="Nunito"/>
                <a:ea typeface="Nunito"/>
                <a:cs typeface="Nunito"/>
                <a:sym typeface="Nunito"/>
              </a:rPr>
              <a:t>is a variable that is defined using the </a:t>
            </a:r>
            <a:r>
              <a:rPr b="1" i="0" lang="en-US" sz="2000" u="none" cap="none" strike="noStrike">
                <a:solidFill>
                  <a:srgbClr val="273239"/>
                </a:solidFill>
                <a:latin typeface="Nunito"/>
                <a:ea typeface="Nunito"/>
                <a:cs typeface="Nunito"/>
                <a:sym typeface="Nunito"/>
              </a:rPr>
              <a:t>static</a:t>
            </a:r>
            <a:r>
              <a:rPr b="0" i="0" lang="en-US" sz="2000" u="none" cap="none" strike="noStrike">
                <a:solidFill>
                  <a:srgbClr val="273239"/>
                </a:solidFill>
                <a:latin typeface="Nunito"/>
                <a:ea typeface="Nunito"/>
                <a:cs typeface="Nunito"/>
                <a:sym typeface="Nunito"/>
              </a:rPr>
              <a:t> keyword. It can be defined only once in a C program and its scope depends upon the region where it is declared (can be </a:t>
            </a:r>
            <a:r>
              <a:rPr b="1" i="0" lang="en-US" sz="2000" u="none" cap="none" strike="noStrike">
                <a:solidFill>
                  <a:srgbClr val="273239"/>
                </a:solidFill>
                <a:latin typeface="Nunito"/>
                <a:ea typeface="Nunito"/>
                <a:cs typeface="Nunito"/>
                <a:sym typeface="Nunito"/>
              </a:rPr>
              <a:t>global or local</a:t>
            </a:r>
            <a:r>
              <a:rPr b="0" i="0" lang="en-US" sz="2000" u="none" cap="none" strike="noStrike">
                <a:solidFill>
                  <a:srgbClr val="273239"/>
                </a:solidFill>
                <a:latin typeface="Nunito"/>
                <a:ea typeface="Nunito"/>
                <a:cs typeface="Nunito"/>
                <a:sym typeface="Nunito"/>
              </a:rPr>
              <a:t>).</a:t>
            </a:r>
            <a:endParaRPr/>
          </a:p>
          <a:p>
            <a:pPr indent="0" lvl="0" marL="0" marR="0" rtl="0" algn="l">
              <a:lnSpc>
                <a:spcPct val="100000"/>
              </a:lnSpc>
              <a:spcBef>
                <a:spcPts val="750"/>
              </a:spcBef>
              <a:spcAft>
                <a:spcPts val="0"/>
              </a:spcAft>
              <a:buNone/>
            </a:pPr>
            <a:r>
              <a:rPr b="0" i="0" lang="en-US" sz="2000" u="none" cap="none" strike="noStrike">
                <a:solidFill>
                  <a:srgbClr val="273239"/>
                </a:solidFill>
                <a:latin typeface="Nunito"/>
                <a:ea typeface="Nunito"/>
                <a:cs typeface="Nunito"/>
                <a:sym typeface="Nunito"/>
              </a:rPr>
              <a:t>The</a:t>
            </a:r>
            <a:r>
              <a:rPr b="1" i="0" lang="en-US" sz="2000" u="none" cap="none" strike="noStrike">
                <a:solidFill>
                  <a:srgbClr val="273239"/>
                </a:solidFill>
                <a:latin typeface="Nunito"/>
                <a:ea typeface="Nunito"/>
                <a:cs typeface="Nunito"/>
                <a:sym typeface="Nunito"/>
              </a:rPr>
              <a:t> default value</a:t>
            </a:r>
            <a:r>
              <a:rPr b="0" i="0" lang="en-US" sz="2000" u="none" cap="none" strike="noStrike">
                <a:solidFill>
                  <a:srgbClr val="273239"/>
                </a:solidFill>
                <a:latin typeface="Nunito"/>
                <a:ea typeface="Nunito"/>
                <a:cs typeface="Nunito"/>
                <a:sym typeface="Nunito"/>
              </a:rPr>
              <a:t> of static variables is </a:t>
            </a:r>
            <a:r>
              <a:rPr b="1" i="0" lang="en-US" sz="2000" u="none" cap="none" strike="noStrike">
                <a:solidFill>
                  <a:srgbClr val="273239"/>
                </a:solidFill>
                <a:latin typeface="Nunito"/>
                <a:ea typeface="Nunito"/>
                <a:cs typeface="Nunito"/>
                <a:sym typeface="Nunito"/>
              </a:rPr>
              <a:t>zero.</a:t>
            </a:r>
            <a:endParaRPr b="0" i="0" sz="2000" u="none" cap="none" strike="noStrike">
              <a:solidFill>
                <a:srgbClr val="273239"/>
              </a:solidFill>
              <a:latin typeface="Nunito"/>
              <a:ea typeface="Nunito"/>
              <a:cs typeface="Nunito"/>
              <a:sym typeface="Nunito"/>
            </a:endParaRPr>
          </a:p>
          <a:p>
            <a:pPr indent="0" lvl="0" marL="0" marR="0" rtl="0" algn="l">
              <a:lnSpc>
                <a:spcPct val="100000"/>
              </a:lnSpc>
              <a:spcBef>
                <a:spcPts val="750"/>
              </a:spcBef>
              <a:spcAft>
                <a:spcPts val="0"/>
              </a:spcAft>
              <a:buNone/>
            </a:pPr>
            <a:r>
              <a:rPr b="0" i="0" lang="en-US" sz="1600" u="none" cap="none" strike="noStrike">
                <a:solidFill>
                  <a:schemeClr val="dk1"/>
                </a:solidFill>
                <a:latin typeface="Nunito"/>
                <a:ea typeface="Nunito"/>
                <a:cs typeface="Nunito"/>
                <a:sym typeface="Nunito"/>
              </a:rPr>
              <a:t>.</a:t>
            </a:r>
            <a:endParaRPr/>
          </a:p>
        </p:txBody>
      </p:sp>
      <p:sp>
        <p:nvSpPr>
          <p:cNvPr id="242" name="Google Shape;242;p22"/>
          <p:cNvSpPr txBox="1"/>
          <p:nvPr/>
        </p:nvSpPr>
        <p:spPr>
          <a:xfrm>
            <a:off x="401950" y="2282125"/>
            <a:ext cx="5595600" cy="4617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void function()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x = 20; // local variable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static int y = 30; // static variable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x = x + 10;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y = y + 10;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printf("\tLocal: %d\n\tStatic: %d\n", x, 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printf("First Call\n");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function();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printf("Second Call\n");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function();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printf("Third Call\n");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function();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243" name="Google Shape;243;p22"/>
          <p:cNvSpPr txBox="1"/>
          <p:nvPr/>
        </p:nvSpPr>
        <p:spPr>
          <a:xfrm>
            <a:off x="135193" y="2164190"/>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244" name="Google Shape;244;p22"/>
          <p:cNvSpPr txBox="1"/>
          <p:nvPr/>
        </p:nvSpPr>
        <p:spPr>
          <a:xfrm>
            <a:off x="6578234" y="2586371"/>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pic>
        <p:nvPicPr>
          <p:cNvPr id="245" name="Google Shape;245;p22"/>
          <p:cNvPicPr preferRelativeResize="0"/>
          <p:nvPr/>
        </p:nvPicPr>
        <p:blipFill rotWithShape="1">
          <a:blip r:embed="rId4">
            <a:alphaModFix/>
          </a:blip>
          <a:srcRect b="0" l="0" r="0" t="0"/>
          <a:stretch/>
        </p:blipFill>
        <p:spPr>
          <a:xfrm>
            <a:off x="6677249" y="3159013"/>
            <a:ext cx="1646063" cy="22252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txBox="1"/>
          <p:nvPr>
            <p:ph type="title"/>
          </p:nvPr>
        </p:nvSpPr>
        <p:spPr>
          <a:xfrm>
            <a:off x="401947" y="86796"/>
            <a:ext cx="5025460" cy="552509"/>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Automatic Variable in C</a:t>
            </a:r>
            <a:endParaRPr/>
          </a:p>
        </p:txBody>
      </p:sp>
      <p:sp>
        <p:nvSpPr>
          <p:cNvPr id="252" name="Google Shape;252;p23"/>
          <p:cNvSpPr txBox="1"/>
          <p:nvPr/>
        </p:nvSpPr>
        <p:spPr>
          <a:xfrm>
            <a:off x="135193" y="951118"/>
            <a:ext cx="8873614" cy="132343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273239"/>
                </a:solidFill>
                <a:latin typeface="Nunito"/>
                <a:ea typeface="Nunito"/>
                <a:cs typeface="Nunito"/>
                <a:sym typeface="Nunito"/>
              </a:rPr>
              <a:t>All the local variables are automatic variables by default. They are also known as auto variables. Their scope is local and their lifetime is till the end of the block. If we need, we can use the auto keyword to define the auto variables. The default value of the auto variables is a garbage value.</a:t>
            </a:r>
            <a:r>
              <a:rPr b="0" i="0" lang="en-US" sz="1600" u="none" cap="none" strike="noStrike">
                <a:solidFill>
                  <a:schemeClr val="dk1"/>
                </a:solidFill>
                <a:latin typeface="Nunito"/>
                <a:ea typeface="Nunito"/>
                <a:cs typeface="Nunito"/>
                <a:sym typeface="Nunito"/>
              </a:rPr>
              <a:t>.</a:t>
            </a:r>
            <a:endParaRPr/>
          </a:p>
        </p:txBody>
      </p:sp>
      <p:sp>
        <p:nvSpPr>
          <p:cNvPr id="253" name="Google Shape;253;p23"/>
          <p:cNvSpPr txBox="1"/>
          <p:nvPr/>
        </p:nvSpPr>
        <p:spPr>
          <a:xfrm>
            <a:off x="135193" y="3439318"/>
            <a:ext cx="4572000"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void function()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x = 10; // local variable (also automatic)</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auto int y = 20; // automatic variable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printf("Auto Variable: %d", 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function();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254" name="Google Shape;254;p23"/>
          <p:cNvSpPr txBox="1"/>
          <p:nvPr/>
        </p:nvSpPr>
        <p:spPr>
          <a:xfrm>
            <a:off x="135193" y="2740259"/>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255" name="Google Shape;255;p23"/>
          <p:cNvSpPr txBox="1"/>
          <p:nvPr/>
        </p:nvSpPr>
        <p:spPr>
          <a:xfrm>
            <a:off x="6578234" y="2586371"/>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pic>
        <p:nvPicPr>
          <p:cNvPr id="256" name="Google Shape;256;p23"/>
          <p:cNvPicPr preferRelativeResize="0"/>
          <p:nvPr/>
        </p:nvPicPr>
        <p:blipFill rotWithShape="1">
          <a:blip r:embed="rId3">
            <a:alphaModFix/>
          </a:blip>
          <a:srcRect b="0" l="0" r="0" t="0"/>
          <a:stretch/>
        </p:blipFill>
        <p:spPr>
          <a:xfrm>
            <a:off x="6616284" y="3284102"/>
            <a:ext cx="1767993" cy="4572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401947" y="86796"/>
            <a:ext cx="5025460" cy="552509"/>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External Variables in C</a:t>
            </a:r>
            <a:endParaRPr/>
          </a:p>
        </p:txBody>
      </p:sp>
      <p:sp>
        <p:nvSpPr>
          <p:cNvPr id="263" name="Google Shape;263;p24"/>
          <p:cNvSpPr txBox="1"/>
          <p:nvPr/>
        </p:nvSpPr>
        <p:spPr>
          <a:xfrm>
            <a:off x="135193" y="951118"/>
            <a:ext cx="8873614" cy="111825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273239"/>
                </a:solidFill>
                <a:latin typeface="Nunito"/>
                <a:ea typeface="Nunito"/>
                <a:cs typeface="Nunito"/>
                <a:sym typeface="Nunito"/>
              </a:rPr>
              <a:t>External variables in C can be shared between multiple C files. We can declare an external variable using the extern keyword.</a:t>
            </a:r>
            <a:endParaRPr/>
          </a:p>
          <a:p>
            <a:pPr indent="0" lvl="0" marL="0" marR="0" rtl="0" algn="just">
              <a:lnSpc>
                <a:spcPct val="100000"/>
              </a:lnSpc>
              <a:spcBef>
                <a:spcPts val="750"/>
              </a:spcBef>
              <a:spcAft>
                <a:spcPts val="0"/>
              </a:spcAft>
              <a:buNone/>
            </a:pPr>
            <a:r>
              <a:rPr b="0" i="0" lang="en-US" sz="2000" u="none" cap="none" strike="noStrike">
                <a:solidFill>
                  <a:srgbClr val="273239"/>
                </a:solidFill>
                <a:latin typeface="Nunito"/>
                <a:ea typeface="Nunito"/>
                <a:cs typeface="Nunito"/>
                <a:sym typeface="Nunito"/>
              </a:rPr>
              <a:t>Their scope is global and they exist between multiple C files.</a:t>
            </a:r>
            <a:endParaRPr b="0" i="0" sz="1600" u="none" cap="none" strike="noStrike">
              <a:solidFill>
                <a:schemeClr val="dk1"/>
              </a:solidFill>
              <a:latin typeface="Nunito"/>
              <a:ea typeface="Nunito"/>
              <a:cs typeface="Nunito"/>
              <a:sym typeface="Nunito"/>
            </a:endParaRPr>
          </a:p>
        </p:txBody>
      </p:sp>
      <p:sp>
        <p:nvSpPr>
          <p:cNvPr id="264" name="Google Shape;264;p24"/>
          <p:cNvSpPr txBox="1"/>
          <p:nvPr/>
        </p:nvSpPr>
        <p:spPr>
          <a:xfrm>
            <a:off x="143849" y="2381186"/>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265" name="Google Shape;265;p24"/>
          <p:cNvSpPr/>
          <p:nvPr/>
        </p:nvSpPr>
        <p:spPr>
          <a:xfrm>
            <a:off x="495868" y="3000776"/>
            <a:ext cx="5803491" cy="2095425"/>
          </a:xfrm>
          <a:prstGeom prst="rect">
            <a:avLst/>
          </a:prstGeom>
          <a:solidFill>
            <a:srgbClr val="E0E0E0"/>
          </a:solidFill>
          <a:ln>
            <a:noFill/>
          </a:ln>
        </p:spPr>
        <p:txBody>
          <a:bodyPr anchorCtr="0" anchor="ctr" bIns="63475" lIns="0" spcFirstLastPara="1" rIns="0" wrap="square" tIns="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Consolas"/>
                <a:ea typeface="Consolas"/>
                <a:cs typeface="Consolas"/>
                <a:sym typeface="Consolas"/>
              </a:rPr>
              <a:t>----------myfile.h------------</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extern int x=10; //external variable (also global)</a:t>
            </a:r>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200"/>
              <a:buFont typeface="Arial"/>
              <a:buNone/>
            </a:pPr>
            <a:br>
              <a:rPr b="0" i="0" lang="en-US" sz="1200" u="none" cap="none" strike="noStrike">
                <a:solidFill>
                  <a:schemeClr val="dk1"/>
                </a:solidFill>
                <a:latin typeface="Consolas"/>
                <a:ea typeface="Consolas"/>
                <a:cs typeface="Consolas"/>
                <a:sym typeface="Consolas"/>
              </a:rPr>
            </a:b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----------program1.c----------</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#include "myfile.h"</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#include &lt;stdio.h&gt;</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void printValue(){</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printf("Global variable: %d", x);</a:t>
            </a:r>
            <a:br>
              <a:rPr b="0" i="0" lang="en-US" sz="1200" u="none" cap="none" strike="noStrike">
                <a:solidFill>
                  <a:schemeClr val="dk1"/>
                </a:solidFill>
                <a:latin typeface="Consolas"/>
                <a:ea typeface="Consolas"/>
                <a:cs typeface="Consolas"/>
                <a:sym typeface="Consolas"/>
              </a:rPr>
            </a:br>
            <a:r>
              <a:rPr b="0" i="0" lang="en-US" sz="1200" u="none" cap="none" strike="noStrike">
                <a:solidFill>
                  <a:schemeClr val="dk1"/>
                </a:solidFill>
                <a:latin typeface="Consolas"/>
                <a:ea typeface="Consolas"/>
                <a:cs typeface="Consolas"/>
                <a:sym typeface="Consolas"/>
              </a:rPr>
              <a:t>}</a:t>
            </a: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266" name="Google Shape;266;p24"/>
          <p:cNvSpPr txBox="1"/>
          <p:nvPr/>
        </p:nvSpPr>
        <p:spPr>
          <a:xfrm>
            <a:off x="304798" y="5906882"/>
            <a:ext cx="703006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In the above example, x is an external variable that is used in multiple C files.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5"/>
          <p:cNvSpPr txBox="1"/>
          <p:nvPr>
            <p:ph type="title"/>
          </p:nvPr>
        </p:nvSpPr>
        <p:spPr>
          <a:xfrm>
            <a:off x="401947" y="86796"/>
            <a:ext cx="5025460" cy="552509"/>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Register Variables in C</a:t>
            </a:r>
            <a:endParaRPr/>
          </a:p>
        </p:txBody>
      </p:sp>
      <p:sp>
        <p:nvSpPr>
          <p:cNvPr id="273" name="Google Shape;273;p25"/>
          <p:cNvSpPr txBox="1"/>
          <p:nvPr/>
        </p:nvSpPr>
        <p:spPr>
          <a:xfrm>
            <a:off x="135193" y="951118"/>
            <a:ext cx="8873614" cy="163121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273239"/>
                </a:solidFill>
                <a:latin typeface="Nunito"/>
                <a:ea typeface="Nunito"/>
                <a:cs typeface="Nunito"/>
                <a:sym typeface="Nunito"/>
              </a:rPr>
              <a:t>Register variables in C are those variables that are stored in the CPU register instead of the conventional storage place like RAM. Their scope is local and exists till the end of the block or a function. These variables are declared using the register keyword. The default value of register variables is a garbage value.</a:t>
            </a:r>
            <a:endParaRPr b="0" i="0" sz="1600" u="none" cap="none" strike="noStrike">
              <a:solidFill>
                <a:schemeClr val="dk1"/>
              </a:solidFill>
              <a:latin typeface="Nunito"/>
              <a:ea typeface="Nunito"/>
              <a:cs typeface="Nunito"/>
              <a:sym typeface="Nunito"/>
            </a:endParaRPr>
          </a:p>
        </p:txBody>
      </p:sp>
      <p:sp>
        <p:nvSpPr>
          <p:cNvPr id="274" name="Google Shape;274;p25"/>
          <p:cNvSpPr txBox="1"/>
          <p:nvPr/>
        </p:nvSpPr>
        <p:spPr>
          <a:xfrm>
            <a:off x="135193" y="2894147"/>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275" name="Google Shape;275;p25"/>
          <p:cNvSpPr txBox="1"/>
          <p:nvPr/>
        </p:nvSpPr>
        <p:spPr>
          <a:xfrm>
            <a:off x="304798" y="3429000"/>
            <a:ext cx="4572000"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register variable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register int var = 22;</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printf("Value of Register Variable: %d\n", var);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276" name="Google Shape;276;p25"/>
          <p:cNvPicPr preferRelativeResize="0"/>
          <p:nvPr/>
        </p:nvPicPr>
        <p:blipFill rotWithShape="1">
          <a:blip r:embed="rId3">
            <a:alphaModFix/>
          </a:blip>
          <a:srcRect b="0" l="0" r="0" t="0"/>
          <a:stretch/>
        </p:blipFill>
        <p:spPr>
          <a:xfrm>
            <a:off x="5427407" y="4447850"/>
            <a:ext cx="2979678" cy="381033"/>
          </a:xfrm>
          <a:prstGeom prst="rect">
            <a:avLst/>
          </a:prstGeom>
          <a:noFill/>
          <a:ln>
            <a:noFill/>
          </a:ln>
        </p:spPr>
      </p:pic>
      <p:sp>
        <p:nvSpPr>
          <p:cNvPr id="277" name="Google Shape;277;p25"/>
          <p:cNvSpPr txBox="1"/>
          <p:nvPr/>
        </p:nvSpPr>
        <p:spPr>
          <a:xfrm>
            <a:off x="5427407" y="3864564"/>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6"/>
          <p:cNvSpPr txBox="1"/>
          <p:nvPr>
            <p:ph type="title"/>
          </p:nvPr>
        </p:nvSpPr>
        <p:spPr>
          <a:xfrm>
            <a:off x="401947" y="86796"/>
            <a:ext cx="5025460" cy="552509"/>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Constant Variable in C</a:t>
            </a:r>
            <a:endParaRPr/>
          </a:p>
        </p:txBody>
      </p:sp>
      <p:sp>
        <p:nvSpPr>
          <p:cNvPr id="284" name="Google Shape;284;p26"/>
          <p:cNvSpPr txBox="1"/>
          <p:nvPr/>
        </p:nvSpPr>
        <p:spPr>
          <a:xfrm>
            <a:off x="135193" y="951118"/>
            <a:ext cx="8873614"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273239"/>
                </a:solidFill>
                <a:latin typeface="Nunito"/>
                <a:ea typeface="Nunito"/>
                <a:cs typeface="Nunito"/>
                <a:sym typeface="Nunito"/>
              </a:rPr>
              <a:t>A constant variable in C is a read-only variable whose value cannot be modified once it is defined. We can declare a constant variable using the const keyword.</a:t>
            </a:r>
            <a:endParaRPr b="0" i="0" sz="1600" u="none" cap="none" strike="noStrike">
              <a:solidFill>
                <a:schemeClr val="dk1"/>
              </a:solidFill>
              <a:latin typeface="Nunito"/>
              <a:ea typeface="Nunito"/>
              <a:cs typeface="Nunito"/>
              <a:sym typeface="Nunito"/>
            </a:endParaRPr>
          </a:p>
        </p:txBody>
      </p:sp>
      <p:sp>
        <p:nvSpPr>
          <p:cNvPr id="285" name="Google Shape;285;p26"/>
          <p:cNvSpPr txBox="1"/>
          <p:nvPr/>
        </p:nvSpPr>
        <p:spPr>
          <a:xfrm>
            <a:off x="135193" y="2101524"/>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286" name="Google Shape;286;p26"/>
          <p:cNvSpPr txBox="1"/>
          <p:nvPr/>
        </p:nvSpPr>
        <p:spPr>
          <a:xfrm>
            <a:off x="235972" y="2551418"/>
            <a:ext cx="4572000"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variable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not_constant;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constant variable;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const int constant = 20;</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changing values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not_constant = 40;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constant = 22;</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287" name="Google Shape;287;p26"/>
          <p:cNvSpPr txBox="1"/>
          <p:nvPr/>
        </p:nvSpPr>
        <p:spPr>
          <a:xfrm>
            <a:off x="4338026" y="4084152"/>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pic>
        <p:nvPicPr>
          <p:cNvPr id="288" name="Google Shape;288;p26"/>
          <p:cNvPicPr preferRelativeResize="0"/>
          <p:nvPr/>
        </p:nvPicPr>
        <p:blipFill rotWithShape="1">
          <a:blip r:embed="rId3">
            <a:alphaModFix/>
          </a:blip>
          <a:srcRect b="0" l="0" r="0" t="0"/>
          <a:stretch/>
        </p:blipFill>
        <p:spPr>
          <a:xfrm>
            <a:off x="4338026" y="4616876"/>
            <a:ext cx="4892464" cy="54868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7"/>
          <p:cNvSpPr txBox="1"/>
          <p:nvPr>
            <p:ph type="title"/>
          </p:nvPr>
        </p:nvSpPr>
        <p:spPr>
          <a:xfrm>
            <a:off x="401947" y="86796"/>
            <a:ext cx="5025460" cy="552509"/>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Constant</a:t>
            </a:r>
            <a:r>
              <a:rPr b="1" lang="en-US" sz="2000">
                <a:solidFill>
                  <a:srgbClr val="273239"/>
                </a:solidFill>
                <a:latin typeface="Nunito"/>
                <a:ea typeface="Nunito"/>
                <a:cs typeface="Nunito"/>
                <a:sym typeface="Nunito"/>
              </a:rPr>
              <a:t>s</a:t>
            </a:r>
            <a:r>
              <a:rPr b="1" i="0" lang="en-US" sz="2000">
                <a:solidFill>
                  <a:srgbClr val="273239"/>
                </a:solidFill>
                <a:latin typeface="Nunito"/>
                <a:ea typeface="Nunito"/>
                <a:cs typeface="Nunito"/>
                <a:sym typeface="Nunito"/>
              </a:rPr>
              <a:t> in C</a:t>
            </a:r>
            <a:endParaRPr/>
          </a:p>
        </p:txBody>
      </p:sp>
      <p:sp>
        <p:nvSpPr>
          <p:cNvPr id="295" name="Google Shape;295;p27"/>
          <p:cNvSpPr txBox="1"/>
          <p:nvPr/>
        </p:nvSpPr>
        <p:spPr>
          <a:xfrm>
            <a:off x="135193" y="951118"/>
            <a:ext cx="8873614" cy="92333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chemeClr val="dk1"/>
                </a:solidFill>
                <a:latin typeface="Nunito"/>
                <a:ea typeface="Nunito"/>
                <a:cs typeface="Nunito"/>
                <a:sym typeface="Nunito"/>
              </a:rPr>
              <a:t>As the name suggests, a constant in C is a variable that cannot be modified once it is declared in the program. We can not make any change in the value of the constant variables after they are defined.</a:t>
            </a:r>
            <a:endParaRPr b="0" i="0" sz="1400" u="none" cap="none" strike="noStrike">
              <a:solidFill>
                <a:schemeClr val="dk1"/>
              </a:solidFill>
              <a:latin typeface="Nunito"/>
              <a:ea typeface="Nunito"/>
              <a:cs typeface="Nunito"/>
              <a:sym typeface="Nunito"/>
            </a:endParaRPr>
          </a:p>
        </p:txBody>
      </p:sp>
      <p:sp>
        <p:nvSpPr>
          <p:cNvPr id="296" name="Google Shape;296;p27"/>
          <p:cNvSpPr txBox="1"/>
          <p:nvPr/>
        </p:nvSpPr>
        <p:spPr>
          <a:xfrm>
            <a:off x="135193" y="1788595"/>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297" name="Google Shape;297;p27"/>
          <p:cNvSpPr txBox="1"/>
          <p:nvPr/>
        </p:nvSpPr>
        <p:spPr>
          <a:xfrm>
            <a:off x="0" y="2010518"/>
            <a:ext cx="4572000" cy="50475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defining integer constant using const keyword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const int int_const = 25;</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defining character constant using const keyword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const char char_const = 'A';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defining float constant using const keyword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const float float_const = 15.66;</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printf("Printing value of Integer Constant: %d\n",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int_const);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printf("Printing value of Character Constant: %c\n",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char_const);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printf("Printing value of Float Constant: %f",</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float_const);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298" name="Google Shape;298;p27"/>
          <p:cNvSpPr txBox="1"/>
          <p:nvPr/>
        </p:nvSpPr>
        <p:spPr>
          <a:xfrm>
            <a:off x="6058671" y="2937884"/>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pic>
        <p:nvPicPr>
          <p:cNvPr id="299" name="Google Shape;299;p27"/>
          <p:cNvPicPr preferRelativeResize="0"/>
          <p:nvPr/>
        </p:nvPicPr>
        <p:blipFill rotWithShape="1">
          <a:blip r:embed="rId3">
            <a:alphaModFix/>
          </a:blip>
          <a:srcRect b="0" l="0" r="0" t="0"/>
          <a:stretch/>
        </p:blipFill>
        <p:spPr>
          <a:xfrm>
            <a:off x="5099408" y="3547031"/>
            <a:ext cx="3909399" cy="76206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401947" y="86796"/>
            <a:ext cx="5025460" cy="552509"/>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Constant</a:t>
            </a:r>
            <a:r>
              <a:rPr b="1" lang="en-US" sz="2000">
                <a:solidFill>
                  <a:srgbClr val="273239"/>
                </a:solidFill>
                <a:latin typeface="Nunito"/>
                <a:ea typeface="Nunito"/>
                <a:cs typeface="Nunito"/>
                <a:sym typeface="Nunito"/>
              </a:rPr>
              <a:t>s</a:t>
            </a:r>
            <a:r>
              <a:rPr b="1" i="0" lang="en-US" sz="2000">
                <a:solidFill>
                  <a:srgbClr val="273239"/>
                </a:solidFill>
                <a:latin typeface="Nunito"/>
                <a:ea typeface="Nunito"/>
                <a:cs typeface="Nunito"/>
                <a:sym typeface="Nunito"/>
              </a:rPr>
              <a:t> in C</a:t>
            </a:r>
            <a:endParaRPr/>
          </a:p>
        </p:txBody>
      </p:sp>
      <p:pic>
        <p:nvPicPr>
          <p:cNvPr id="306" name="Google Shape;306;p28"/>
          <p:cNvPicPr preferRelativeResize="0"/>
          <p:nvPr/>
        </p:nvPicPr>
        <p:blipFill rotWithShape="1">
          <a:blip r:embed="rId3">
            <a:alphaModFix/>
          </a:blip>
          <a:srcRect b="0" l="0" r="0" t="0"/>
          <a:stretch/>
        </p:blipFill>
        <p:spPr>
          <a:xfrm>
            <a:off x="1311554" y="1497150"/>
            <a:ext cx="6342883" cy="397941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9"/>
          <p:cNvSpPr txBox="1"/>
          <p:nvPr>
            <p:ph type="title"/>
          </p:nvPr>
        </p:nvSpPr>
        <p:spPr>
          <a:xfrm>
            <a:off x="401947" y="86796"/>
            <a:ext cx="5025460" cy="552509"/>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Types of Constants in C</a:t>
            </a:r>
            <a:endParaRPr/>
          </a:p>
        </p:txBody>
      </p:sp>
      <p:sp>
        <p:nvSpPr>
          <p:cNvPr id="313" name="Google Shape;313;p29"/>
          <p:cNvSpPr txBox="1"/>
          <p:nvPr/>
        </p:nvSpPr>
        <p:spPr>
          <a:xfrm>
            <a:off x="401947" y="1228397"/>
            <a:ext cx="7772401" cy="440120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The type of the constant is the same as the data type of the variables. Following is the list of the types of constants</a:t>
            </a:r>
            <a:endParaRPr/>
          </a:p>
          <a:p>
            <a:pPr indent="0" lvl="0" marL="0" marR="0" rtl="0" algn="just">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514350" lvl="0" marL="514350" marR="0" rtl="0" algn="just">
              <a:lnSpc>
                <a:spcPct val="100000"/>
              </a:lnSpc>
              <a:spcBef>
                <a:spcPts val="0"/>
              </a:spcBef>
              <a:spcAft>
                <a:spcPts val="0"/>
              </a:spcAft>
              <a:buClr>
                <a:srgbClr val="000000"/>
              </a:buClr>
              <a:buSzPts val="2800"/>
              <a:buFont typeface="Arial"/>
              <a:buAutoNum type="arabicPeriod"/>
            </a:pPr>
            <a:r>
              <a:rPr b="0" i="0" lang="en-US" sz="2800" u="none" cap="none" strike="noStrike">
                <a:solidFill>
                  <a:srgbClr val="000000"/>
                </a:solidFill>
                <a:latin typeface="Arial"/>
                <a:ea typeface="Arial"/>
                <a:cs typeface="Arial"/>
                <a:sym typeface="Arial"/>
              </a:rPr>
              <a:t>Integer Constant</a:t>
            </a:r>
            <a:endParaRPr/>
          </a:p>
          <a:p>
            <a:pPr indent="-514350" lvl="0" marL="514350" marR="0" rtl="0" algn="just">
              <a:lnSpc>
                <a:spcPct val="100000"/>
              </a:lnSpc>
              <a:spcBef>
                <a:spcPts val="0"/>
              </a:spcBef>
              <a:spcAft>
                <a:spcPts val="0"/>
              </a:spcAft>
              <a:buClr>
                <a:srgbClr val="000000"/>
              </a:buClr>
              <a:buSzPts val="2800"/>
              <a:buFont typeface="Arial"/>
              <a:buAutoNum type="arabicPeriod"/>
            </a:pPr>
            <a:r>
              <a:rPr b="0" i="0" lang="en-US" sz="2800" u="none" cap="none" strike="noStrike">
                <a:solidFill>
                  <a:srgbClr val="000000"/>
                </a:solidFill>
                <a:latin typeface="Arial"/>
                <a:ea typeface="Arial"/>
                <a:cs typeface="Arial"/>
                <a:sym typeface="Arial"/>
              </a:rPr>
              <a:t>Character Constant</a:t>
            </a:r>
            <a:endParaRPr/>
          </a:p>
          <a:p>
            <a:pPr indent="-514350" lvl="0" marL="514350" marR="0" rtl="0" algn="just">
              <a:lnSpc>
                <a:spcPct val="100000"/>
              </a:lnSpc>
              <a:spcBef>
                <a:spcPts val="0"/>
              </a:spcBef>
              <a:spcAft>
                <a:spcPts val="0"/>
              </a:spcAft>
              <a:buClr>
                <a:srgbClr val="000000"/>
              </a:buClr>
              <a:buSzPts val="2800"/>
              <a:buFont typeface="Arial"/>
              <a:buAutoNum type="arabicPeriod"/>
            </a:pPr>
            <a:r>
              <a:rPr b="0" i="0" lang="en-US" sz="2800" u="none" cap="none" strike="noStrike">
                <a:solidFill>
                  <a:srgbClr val="000000"/>
                </a:solidFill>
                <a:latin typeface="Arial"/>
                <a:ea typeface="Arial"/>
                <a:cs typeface="Arial"/>
                <a:sym typeface="Arial"/>
              </a:rPr>
              <a:t>Floating Point Constant</a:t>
            </a:r>
            <a:endParaRPr/>
          </a:p>
          <a:p>
            <a:pPr indent="-514350" lvl="0" marL="514350" marR="0" rtl="0" algn="just">
              <a:lnSpc>
                <a:spcPct val="100000"/>
              </a:lnSpc>
              <a:spcBef>
                <a:spcPts val="0"/>
              </a:spcBef>
              <a:spcAft>
                <a:spcPts val="0"/>
              </a:spcAft>
              <a:buClr>
                <a:srgbClr val="000000"/>
              </a:buClr>
              <a:buSzPts val="2800"/>
              <a:buFont typeface="Arial"/>
              <a:buAutoNum type="arabicPeriod"/>
            </a:pPr>
            <a:r>
              <a:rPr b="0" i="0" lang="en-US" sz="2800" u="none" cap="none" strike="noStrike">
                <a:solidFill>
                  <a:srgbClr val="000000"/>
                </a:solidFill>
                <a:latin typeface="Arial"/>
                <a:ea typeface="Arial"/>
                <a:cs typeface="Arial"/>
                <a:sym typeface="Arial"/>
              </a:rPr>
              <a:t>Double Precision Floating Point Constant</a:t>
            </a:r>
            <a:endParaRPr/>
          </a:p>
          <a:p>
            <a:pPr indent="-514350" lvl="0" marL="514350" marR="0" rtl="0" algn="just">
              <a:lnSpc>
                <a:spcPct val="100000"/>
              </a:lnSpc>
              <a:spcBef>
                <a:spcPts val="0"/>
              </a:spcBef>
              <a:spcAft>
                <a:spcPts val="0"/>
              </a:spcAft>
              <a:buClr>
                <a:srgbClr val="000000"/>
              </a:buClr>
              <a:buSzPts val="2800"/>
              <a:buFont typeface="Arial"/>
              <a:buAutoNum type="arabicPeriod"/>
            </a:pPr>
            <a:r>
              <a:rPr b="0" i="0" lang="en-US" sz="2800" u="none" cap="none" strike="noStrike">
                <a:solidFill>
                  <a:srgbClr val="000000"/>
                </a:solidFill>
                <a:latin typeface="Arial"/>
                <a:ea typeface="Arial"/>
                <a:cs typeface="Arial"/>
                <a:sym typeface="Arial"/>
              </a:rPr>
              <a:t>Array Constant</a:t>
            </a:r>
            <a:endParaRPr/>
          </a:p>
          <a:p>
            <a:pPr indent="-514350" lvl="0" marL="514350" marR="0" rtl="0" algn="just">
              <a:lnSpc>
                <a:spcPct val="100000"/>
              </a:lnSpc>
              <a:spcBef>
                <a:spcPts val="0"/>
              </a:spcBef>
              <a:spcAft>
                <a:spcPts val="0"/>
              </a:spcAft>
              <a:buClr>
                <a:srgbClr val="000000"/>
              </a:buClr>
              <a:buSzPts val="2800"/>
              <a:buFont typeface="Arial"/>
              <a:buAutoNum type="arabicPeriod"/>
            </a:pPr>
            <a:r>
              <a:rPr b="0" i="0" lang="en-US" sz="2800" u="none" cap="none" strike="noStrike">
                <a:solidFill>
                  <a:srgbClr val="000000"/>
                </a:solidFill>
                <a:latin typeface="Arial"/>
                <a:ea typeface="Arial"/>
                <a:cs typeface="Arial"/>
                <a:sym typeface="Arial"/>
              </a:rPr>
              <a:t>Structure Constant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0"/>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Difference Between Constants and Literals</a:t>
            </a:r>
            <a:endParaRPr/>
          </a:p>
        </p:txBody>
      </p:sp>
      <p:pic>
        <p:nvPicPr>
          <p:cNvPr id="320" name="Google Shape;320;p30"/>
          <p:cNvPicPr preferRelativeResize="0"/>
          <p:nvPr/>
        </p:nvPicPr>
        <p:blipFill rotWithShape="1">
          <a:blip r:embed="rId3">
            <a:alphaModFix/>
          </a:blip>
          <a:srcRect b="0" l="0" r="0" t="0"/>
          <a:stretch/>
        </p:blipFill>
        <p:spPr>
          <a:xfrm>
            <a:off x="576481" y="1197744"/>
            <a:ext cx="7936439" cy="50457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1"/>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Data Types in C</a:t>
            </a:r>
            <a:endParaRPr/>
          </a:p>
        </p:txBody>
      </p:sp>
      <p:sp>
        <p:nvSpPr>
          <p:cNvPr id="327" name="Google Shape;327;p31"/>
          <p:cNvSpPr txBox="1"/>
          <p:nvPr/>
        </p:nvSpPr>
        <p:spPr>
          <a:xfrm>
            <a:off x="401946" y="988819"/>
            <a:ext cx="8716297"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chemeClr val="dk1"/>
                </a:solidFill>
                <a:latin typeface="Nunito"/>
                <a:ea typeface="Nunito"/>
                <a:cs typeface="Nunito"/>
                <a:sym typeface="Nunito"/>
              </a:rPr>
              <a:t>Each variable in C has an associated data type. It specifies the type of data that the variable can store like integer, character, floating, double, etc. Each data type requires different amounts of memory and has some specific operations which can be performed over it.</a:t>
            </a:r>
            <a:endParaRPr b="0" i="0" sz="1600" u="none" cap="none" strike="noStrike">
              <a:solidFill>
                <a:schemeClr val="dk1"/>
              </a:solidFill>
              <a:latin typeface="Arial"/>
              <a:ea typeface="Arial"/>
              <a:cs typeface="Arial"/>
              <a:sym typeface="Arial"/>
            </a:endParaRPr>
          </a:p>
        </p:txBody>
      </p:sp>
      <p:sp>
        <p:nvSpPr>
          <p:cNvPr id="328" name="Google Shape;328;p31"/>
          <p:cNvSpPr txBox="1"/>
          <p:nvPr/>
        </p:nvSpPr>
        <p:spPr>
          <a:xfrm>
            <a:off x="401945" y="1819816"/>
            <a:ext cx="504512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600" u="none" cap="none" strike="noStrike">
                <a:solidFill>
                  <a:srgbClr val="273239"/>
                </a:solidFill>
                <a:latin typeface="Nunito"/>
                <a:ea typeface="Nunito"/>
                <a:cs typeface="Nunito"/>
                <a:sym typeface="Nunito"/>
              </a:rPr>
              <a:t>The data types in C can be classified as follows</a:t>
            </a:r>
            <a:r>
              <a:rPr b="1" i="0" lang="en-US" sz="1400" u="none" cap="none" strike="noStrike">
                <a:solidFill>
                  <a:srgbClr val="273239"/>
                </a:solidFill>
                <a:latin typeface="Nunito"/>
                <a:ea typeface="Nunito"/>
                <a:cs typeface="Nunito"/>
                <a:sym typeface="Nunito"/>
              </a:rPr>
              <a:t>:</a:t>
            </a:r>
            <a:endParaRPr b="0" i="0" sz="1400" u="none" cap="none" strike="noStrike">
              <a:solidFill>
                <a:srgbClr val="000000"/>
              </a:solidFill>
              <a:latin typeface="Arial"/>
              <a:ea typeface="Arial"/>
              <a:cs typeface="Arial"/>
              <a:sym typeface="Arial"/>
            </a:endParaRPr>
          </a:p>
        </p:txBody>
      </p:sp>
      <p:pic>
        <p:nvPicPr>
          <p:cNvPr id="329" name="Google Shape;329;p31"/>
          <p:cNvPicPr preferRelativeResize="0"/>
          <p:nvPr/>
        </p:nvPicPr>
        <p:blipFill rotWithShape="1">
          <a:blip r:embed="rId3">
            <a:alphaModFix/>
          </a:blip>
          <a:srcRect b="0" l="0" r="0" t="0"/>
          <a:stretch/>
        </p:blipFill>
        <p:spPr>
          <a:xfrm>
            <a:off x="312929" y="2380119"/>
            <a:ext cx="8546431" cy="35683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805069" y="116085"/>
            <a:ext cx="3667539" cy="523203"/>
          </a:xfrm>
          <a:prstGeom prst="rect">
            <a:avLst/>
          </a:prstGeom>
          <a:noFill/>
          <a:ln>
            <a:noFill/>
          </a:ln>
        </p:spPr>
        <p:txBody>
          <a:bodyPr anchorCtr="0" anchor="b" bIns="45700" lIns="0"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dk1"/>
                </a:solidFill>
              </a:rPr>
              <a:t>History of C</a:t>
            </a:r>
            <a:endParaRPr/>
          </a:p>
        </p:txBody>
      </p:sp>
      <p:sp>
        <p:nvSpPr>
          <p:cNvPr id="97" name="Google Shape;97;p5"/>
          <p:cNvSpPr txBox="1"/>
          <p:nvPr>
            <p:ph idx="1" type="body"/>
          </p:nvPr>
        </p:nvSpPr>
        <p:spPr>
          <a:xfrm>
            <a:off x="373011" y="961504"/>
            <a:ext cx="8770989" cy="2361799"/>
          </a:xfrm>
          <a:prstGeom prst="rect">
            <a:avLst/>
          </a:prstGeom>
          <a:noFill/>
          <a:ln>
            <a:noFill/>
          </a:ln>
        </p:spPr>
        <p:txBody>
          <a:bodyPr anchorCtr="0" anchor="t" bIns="45700" lIns="0" spcFirstLastPara="1" rIns="91425" wrap="square" tIns="45700">
            <a:noAutofit/>
          </a:bodyPr>
          <a:lstStyle/>
          <a:p>
            <a:pPr indent="-431800" lvl="0" marL="457200" rtl="0" algn="l">
              <a:lnSpc>
                <a:spcPct val="150000"/>
              </a:lnSpc>
              <a:spcBef>
                <a:spcPts val="640"/>
              </a:spcBef>
              <a:spcAft>
                <a:spcPts val="0"/>
              </a:spcAft>
              <a:buSzPts val="3200"/>
              <a:buFont typeface="Noto Sans Symbols"/>
              <a:buChar char="▪"/>
            </a:pPr>
            <a:r>
              <a:rPr b="1" lang="en-US" sz="2000">
                <a:solidFill>
                  <a:schemeClr val="dk1"/>
                </a:solidFill>
                <a:latin typeface="Arial"/>
                <a:ea typeface="Arial"/>
                <a:cs typeface="Arial"/>
                <a:sym typeface="Arial"/>
              </a:rPr>
              <a:t>Origin: </a:t>
            </a:r>
            <a:r>
              <a:rPr lang="en-US" sz="2000">
                <a:solidFill>
                  <a:schemeClr val="dk1"/>
                </a:solidFill>
                <a:latin typeface="Arial"/>
                <a:ea typeface="Arial"/>
                <a:cs typeface="Arial"/>
                <a:sym typeface="Arial"/>
              </a:rPr>
              <a:t>Developed by Dennis Ritchie at Bell Labs in 1972.</a:t>
            </a:r>
            <a:endParaRPr/>
          </a:p>
          <a:p>
            <a:pPr indent="-431800" lvl="0" marL="457200" rtl="0" algn="l">
              <a:lnSpc>
                <a:spcPct val="150000"/>
              </a:lnSpc>
              <a:spcBef>
                <a:spcPts val="640"/>
              </a:spcBef>
              <a:spcAft>
                <a:spcPts val="0"/>
              </a:spcAft>
              <a:buSzPts val="3200"/>
              <a:buFont typeface="Noto Sans Symbols"/>
              <a:buChar char="▪"/>
            </a:pPr>
            <a:r>
              <a:rPr b="1" lang="en-US" sz="2000">
                <a:solidFill>
                  <a:schemeClr val="dk1"/>
                </a:solidFill>
                <a:latin typeface="Arial"/>
                <a:ea typeface="Arial"/>
                <a:cs typeface="Arial"/>
                <a:sym typeface="Arial"/>
              </a:rPr>
              <a:t>Influences: </a:t>
            </a:r>
            <a:r>
              <a:rPr lang="en-US" sz="2000">
                <a:solidFill>
                  <a:schemeClr val="dk1"/>
                </a:solidFill>
                <a:latin typeface="Arial"/>
                <a:ea typeface="Arial"/>
                <a:cs typeface="Arial"/>
                <a:sym typeface="Arial"/>
              </a:rPr>
              <a:t>Based on the B programming language and influenced by ALGOL.</a:t>
            </a:r>
            <a:endParaRPr/>
          </a:p>
          <a:p>
            <a:pPr indent="-431800" lvl="0" marL="457200" rtl="0" algn="l">
              <a:lnSpc>
                <a:spcPct val="150000"/>
              </a:lnSpc>
              <a:spcBef>
                <a:spcPts val="640"/>
              </a:spcBef>
              <a:spcAft>
                <a:spcPts val="0"/>
              </a:spcAft>
              <a:buSzPts val="3200"/>
              <a:buFont typeface="Noto Sans Symbols"/>
              <a:buChar char="▪"/>
            </a:pPr>
            <a:r>
              <a:rPr b="1" lang="en-US" sz="2000">
                <a:solidFill>
                  <a:schemeClr val="dk1"/>
                </a:solidFill>
                <a:latin typeface="Arial"/>
                <a:ea typeface="Arial"/>
                <a:cs typeface="Arial"/>
                <a:sym typeface="Arial"/>
              </a:rPr>
              <a:t>Evolution:</a:t>
            </a:r>
            <a:endParaRPr/>
          </a:p>
          <a:p>
            <a:pPr indent="-406400" lvl="1" marL="914400" rtl="0" algn="l">
              <a:lnSpc>
                <a:spcPct val="150000"/>
              </a:lnSpc>
              <a:spcBef>
                <a:spcPts val="560"/>
              </a:spcBef>
              <a:spcAft>
                <a:spcPts val="0"/>
              </a:spcAft>
              <a:buSzPts val="2800"/>
              <a:buFont typeface="Noto Sans Symbols"/>
              <a:buChar char="▪"/>
            </a:pPr>
            <a:r>
              <a:rPr lang="en-US" sz="1850">
                <a:solidFill>
                  <a:schemeClr val="dk1"/>
                </a:solidFill>
                <a:latin typeface="Arial"/>
                <a:ea typeface="Arial"/>
                <a:cs typeface="Arial"/>
                <a:sym typeface="Arial"/>
              </a:rPr>
              <a:t>K&amp;R C: The original version described in "The C Programming Language" book by Kernighan and Ritchie.</a:t>
            </a:r>
            <a:endParaRPr/>
          </a:p>
          <a:p>
            <a:pPr indent="-406400" lvl="1" marL="914400" rtl="0" algn="l">
              <a:lnSpc>
                <a:spcPct val="150000"/>
              </a:lnSpc>
              <a:spcBef>
                <a:spcPts val="560"/>
              </a:spcBef>
              <a:spcAft>
                <a:spcPts val="0"/>
              </a:spcAft>
              <a:buSzPts val="2800"/>
              <a:buFont typeface="Noto Sans Symbols"/>
              <a:buChar char="▪"/>
            </a:pPr>
            <a:r>
              <a:rPr lang="en-US" sz="1850">
                <a:solidFill>
                  <a:schemeClr val="dk1"/>
                </a:solidFill>
                <a:latin typeface="Arial"/>
                <a:ea typeface="Arial"/>
                <a:cs typeface="Arial"/>
                <a:sym typeface="Arial"/>
              </a:rPr>
              <a:t>ANSI C: Standardized version by ANSI in 1989.</a:t>
            </a:r>
            <a:endParaRPr/>
          </a:p>
          <a:p>
            <a:pPr indent="-406400" lvl="1" marL="914400" rtl="0" algn="l">
              <a:lnSpc>
                <a:spcPct val="150000"/>
              </a:lnSpc>
              <a:spcBef>
                <a:spcPts val="560"/>
              </a:spcBef>
              <a:spcAft>
                <a:spcPts val="0"/>
              </a:spcAft>
              <a:buSzPts val="2800"/>
              <a:buFont typeface="Noto Sans Symbols"/>
              <a:buChar char="▪"/>
            </a:pPr>
            <a:r>
              <a:rPr lang="en-US" sz="1850">
                <a:solidFill>
                  <a:schemeClr val="dk1"/>
                </a:solidFill>
                <a:latin typeface="Arial"/>
                <a:ea typeface="Arial"/>
                <a:cs typeface="Arial"/>
                <a:sym typeface="Arial"/>
              </a:rPr>
              <a:t>ISO C: Further standardized by ISO in 1990.</a:t>
            </a:r>
            <a:endParaRPr/>
          </a:p>
          <a:p>
            <a:pPr indent="-406400" lvl="1" marL="914400" rtl="0" algn="l">
              <a:lnSpc>
                <a:spcPct val="150000"/>
              </a:lnSpc>
              <a:spcBef>
                <a:spcPts val="560"/>
              </a:spcBef>
              <a:spcAft>
                <a:spcPts val="0"/>
              </a:spcAft>
              <a:buSzPts val="2800"/>
              <a:buFont typeface="Noto Sans Symbols"/>
              <a:buChar char="▪"/>
            </a:pPr>
            <a:r>
              <a:rPr lang="en-US" sz="1850">
                <a:solidFill>
                  <a:schemeClr val="dk1"/>
                </a:solidFill>
                <a:latin typeface="Arial"/>
                <a:ea typeface="Arial"/>
                <a:cs typeface="Arial"/>
                <a:sym typeface="Arial"/>
              </a:rPr>
              <a:t>operating systems.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2"/>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Integer Data Type</a:t>
            </a:r>
            <a:endParaRPr/>
          </a:p>
        </p:txBody>
      </p:sp>
      <p:sp>
        <p:nvSpPr>
          <p:cNvPr id="336" name="Google Shape;336;p32"/>
          <p:cNvSpPr txBox="1"/>
          <p:nvPr/>
        </p:nvSpPr>
        <p:spPr>
          <a:xfrm>
            <a:off x="401946" y="988819"/>
            <a:ext cx="8716297" cy="281102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273239"/>
                </a:solidFill>
                <a:latin typeface="Nunito"/>
                <a:ea typeface="Nunito"/>
                <a:cs typeface="Nunito"/>
                <a:sym typeface="Nunito"/>
              </a:rPr>
              <a:t>The integer datatype in C is used to store the integer numbers (any number including positive, negative and zero without decimal part). Octal values, hexadecimal values, and decimal values can be stored in int data type in C. </a:t>
            </a:r>
            <a:endParaRPr/>
          </a:p>
          <a:p>
            <a:pPr indent="-342900" lvl="0" marL="342900" marR="0" rtl="0" algn="l">
              <a:lnSpc>
                <a:spcPct val="100000"/>
              </a:lnSpc>
              <a:spcBef>
                <a:spcPts val="750"/>
              </a:spcBef>
              <a:spcAft>
                <a:spcPts val="0"/>
              </a:spcAft>
              <a:buClr>
                <a:srgbClr val="000000"/>
              </a:buClr>
              <a:buSzPts val="2000"/>
              <a:buFont typeface="Arial"/>
              <a:buChar char="•"/>
            </a:pPr>
            <a:r>
              <a:rPr b="1" i="0" lang="en-US" sz="2000" u="none" cap="none" strike="noStrike">
                <a:solidFill>
                  <a:srgbClr val="273239"/>
                </a:solidFill>
                <a:latin typeface="Nunito"/>
                <a:ea typeface="Nunito"/>
                <a:cs typeface="Nunito"/>
                <a:sym typeface="Nunito"/>
              </a:rPr>
              <a:t>Range: </a:t>
            </a:r>
            <a:r>
              <a:rPr b="0" i="0" lang="en-US" sz="2000" u="none" cap="none" strike="noStrike">
                <a:solidFill>
                  <a:srgbClr val="273239"/>
                </a:solidFill>
                <a:latin typeface="Nunito"/>
                <a:ea typeface="Nunito"/>
                <a:cs typeface="Nunito"/>
                <a:sym typeface="Nunito"/>
              </a:rPr>
              <a:t> -2,147,483,648 to 2,147,483,647</a:t>
            </a:r>
            <a:endParaRPr/>
          </a:p>
          <a:p>
            <a:pPr indent="-342900" lvl="0" marL="342900" marR="0" rtl="0" algn="l">
              <a:lnSpc>
                <a:spcPct val="100000"/>
              </a:lnSpc>
              <a:spcBef>
                <a:spcPts val="1800"/>
              </a:spcBef>
              <a:spcAft>
                <a:spcPts val="0"/>
              </a:spcAft>
              <a:buClr>
                <a:srgbClr val="000000"/>
              </a:buClr>
              <a:buSzPts val="2000"/>
              <a:buFont typeface="Arial"/>
              <a:buChar char="•"/>
            </a:pPr>
            <a:r>
              <a:rPr b="1" i="0" lang="en-US" sz="2000" u="none" cap="none" strike="noStrike">
                <a:solidFill>
                  <a:srgbClr val="273239"/>
                </a:solidFill>
                <a:latin typeface="Nunito"/>
                <a:ea typeface="Nunito"/>
                <a:cs typeface="Nunito"/>
                <a:sym typeface="Nunito"/>
              </a:rPr>
              <a:t>Size:</a:t>
            </a:r>
            <a:r>
              <a:rPr b="0" i="0" lang="en-US" sz="2000" u="none" cap="none" strike="noStrike">
                <a:solidFill>
                  <a:srgbClr val="273239"/>
                </a:solidFill>
                <a:latin typeface="Nunito"/>
                <a:ea typeface="Nunito"/>
                <a:cs typeface="Nunito"/>
                <a:sym typeface="Nunito"/>
              </a:rPr>
              <a:t> 4 bytes</a:t>
            </a:r>
            <a:endParaRPr/>
          </a:p>
          <a:p>
            <a:pPr indent="-342900" lvl="0" marL="342900" marR="0" rtl="0" algn="l">
              <a:lnSpc>
                <a:spcPct val="100000"/>
              </a:lnSpc>
              <a:spcBef>
                <a:spcPts val="1800"/>
              </a:spcBef>
              <a:spcAft>
                <a:spcPts val="0"/>
              </a:spcAft>
              <a:buClr>
                <a:srgbClr val="000000"/>
              </a:buClr>
              <a:buSzPts val="2000"/>
              <a:buFont typeface="Arial"/>
              <a:buChar char="•"/>
            </a:pPr>
            <a:r>
              <a:rPr b="1" i="0" lang="en-US" sz="2000" u="none" cap="none" strike="noStrike">
                <a:solidFill>
                  <a:srgbClr val="273239"/>
                </a:solidFill>
                <a:latin typeface="Nunito"/>
                <a:ea typeface="Nunito"/>
                <a:cs typeface="Nunito"/>
                <a:sym typeface="Nunito"/>
              </a:rPr>
              <a:t>Format Specifier:</a:t>
            </a:r>
            <a:r>
              <a:rPr b="0" i="0" lang="en-US" sz="2000" u="none" cap="none" strike="noStrike">
                <a:solidFill>
                  <a:srgbClr val="273239"/>
                </a:solidFill>
                <a:latin typeface="Nunito"/>
                <a:ea typeface="Nunito"/>
                <a:cs typeface="Nunito"/>
                <a:sym typeface="Nunito"/>
              </a:rPr>
              <a:t> %d</a:t>
            </a:r>
            <a:endParaRPr/>
          </a:p>
        </p:txBody>
      </p:sp>
      <p:sp>
        <p:nvSpPr>
          <p:cNvPr id="337" name="Google Shape;337;p32"/>
          <p:cNvSpPr txBox="1"/>
          <p:nvPr/>
        </p:nvSpPr>
        <p:spPr>
          <a:xfrm>
            <a:off x="401945" y="3816142"/>
            <a:ext cx="8633899" cy="261097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273239"/>
                </a:solidFill>
                <a:latin typeface="Nunito"/>
                <a:ea typeface="Nunito"/>
                <a:cs typeface="Nunito"/>
                <a:sym typeface="Nunito"/>
              </a:rPr>
              <a:t>The integer data type can also be used as</a:t>
            </a:r>
            <a:endParaRPr/>
          </a:p>
          <a:p>
            <a:pPr indent="-342900" lvl="0" marL="342900" marR="0" rtl="0" algn="l">
              <a:lnSpc>
                <a:spcPct val="100000"/>
              </a:lnSpc>
              <a:spcBef>
                <a:spcPts val="750"/>
              </a:spcBef>
              <a:spcAft>
                <a:spcPts val="0"/>
              </a:spcAft>
              <a:buClr>
                <a:srgbClr val="000000"/>
              </a:buClr>
              <a:buSzPts val="1600"/>
              <a:buFont typeface="Arial"/>
              <a:buAutoNum type="arabicPeriod"/>
            </a:pPr>
            <a:r>
              <a:rPr b="1" i="0" lang="en-US" sz="1600" u="none" cap="none" strike="noStrike">
                <a:solidFill>
                  <a:srgbClr val="273239"/>
                </a:solidFill>
                <a:latin typeface="Nunito"/>
                <a:ea typeface="Nunito"/>
                <a:cs typeface="Nunito"/>
                <a:sym typeface="Nunito"/>
              </a:rPr>
              <a:t>unsigned int: </a:t>
            </a:r>
            <a:r>
              <a:rPr b="0" i="0" lang="en-US" sz="1600" u="none" cap="none" strike="noStrike">
                <a:solidFill>
                  <a:srgbClr val="273239"/>
                </a:solidFill>
                <a:latin typeface="Nunito"/>
                <a:ea typeface="Nunito"/>
                <a:cs typeface="Nunito"/>
                <a:sym typeface="Nunito"/>
              </a:rPr>
              <a:t>Unsigned int data type in C is used to store the data values from zero to positive numbers but it can’t store negative values like signed int.</a:t>
            </a:r>
            <a:endParaRPr/>
          </a:p>
          <a:p>
            <a:pPr indent="-342900" lvl="0" marL="342900" marR="0" rtl="0" algn="l">
              <a:lnSpc>
                <a:spcPct val="100000"/>
              </a:lnSpc>
              <a:spcBef>
                <a:spcPts val="1800"/>
              </a:spcBef>
              <a:spcAft>
                <a:spcPts val="0"/>
              </a:spcAft>
              <a:buClr>
                <a:srgbClr val="000000"/>
              </a:buClr>
              <a:buSzPts val="1600"/>
              <a:buFont typeface="Arial"/>
              <a:buAutoNum type="arabicPeriod"/>
            </a:pPr>
            <a:r>
              <a:rPr b="1" i="0" lang="en-US" sz="1600" u="none" cap="none" strike="noStrike">
                <a:solidFill>
                  <a:srgbClr val="273239"/>
                </a:solidFill>
                <a:latin typeface="Nunito"/>
                <a:ea typeface="Nunito"/>
                <a:cs typeface="Nunito"/>
                <a:sym typeface="Nunito"/>
              </a:rPr>
              <a:t>short int: </a:t>
            </a:r>
            <a:r>
              <a:rPr b="0" i="0" lang="en-US" sz="1600" u="none" cap="none" strike="noStrike">
                <a:solidFill>
                  <a:srgbClr val="273239"/>
                </a:solidFill>
                <a:latin typeface="Nunito"/>
                <a:ea typeface="Nunito"/>
                <a:cs typeface="Nunito"/>
                <a:sym typeface="Nunito"/>
              </a:rPr>
              <a:t>It is lesser in size than the int by 2 bytes so can only store values from -32,768 to 32,767.</a:t>
            </a:r>
            <a:endParaRPr/>
          </a:p>
          <a:p>
            <a:pPr indent="-342900" lvl="0" marL="342900" marR="0" rtl="0" algn="l">
              <a:lnSpc>
                <a:spcPct val="100000"/>
              </a:lnSpc>
              <a:spcBef>
                <a:spcPts val="1800"/>
              </a:spcBef>
              <a:spcAft>
                <a:spcPts val="0"/>
              </a:spcAft>
              <a:buClr>
                <a:srgbClr val="000000"/>
              </a:buClr>
              <a:buSzPts val="1600"/>
              <a:buFont typeface="Arial"/>
              <a:buAutoNum type="arabicPeriod"/>
            </a:pPr>
            <a:r>
              <a:rPr b="1" i="0" lang="en-US" sz="1600" u="none" cap="none" strike="noStrike">
                <a:solidFill>
                  <a:srgbClr val="273239"/>
                </a:solidFill>
                <a:latin typeface="Nunito"/>
                <a:ea typeface="Nunito"/>
                <a:cs typeface="Nunito"/>
                <a:sym typeface="Nunito"/>
              </a:rPr>
              <a:t>long int: </a:t>
            </a:r>
            <a:r>
              <a:rPr b="0" i="0" lang="en-US" sz="1600" u="none" cap="none" strike="noStrike">
                <a:solidFill>
                  <a:srgbClr val="273239"/>
                </a:solidFill>
                <a:latin typeface="Nunito"/>
                <a:ea typeface="Nunito"/>
                <a:cs typeface="Nunito"/>
                <a:sym typeface="Nunito"/>
              </a:rPr>
              <a:t>Larger version of the int datatype so can store values greater than int.</a:t>
            </a:r>
            <a:endParaRPr/>
          </a:p>
          <a:p>
            <a:pPr indent="-342900" lvl="0" marL="342900" marR="0" rtl="0" algn="l">
              <a:lnSpc>
                <a:spcPct val="100000"/>
              </a:lnSpc>
              <a:spcBef>
                <a:spcPts val="1800"/>
              </a:spcBef>
              <a:spcAft>
                <a:spcPts val="0"/>
              </a:spcAft>
              <a:buClr>
                <a:srgbClr val="000000"/>
              </a:buClr>
              <a:buSzPts val="1600"/>
              <a:buFont typeface="Arial"/>
              <a:buAutoNum type="arabicPeriod"/>
            </a:pPr>
            <a:r>
              <a:rPr b="1" i="0" lang="en-US" sz="1600" u="none" cap="none" strike="noStrike">
                <a:solidFill>
                  <a:srgbClr val="273239"/>
                </a:solidFill>
                <a:latin typeface="Nunito"/>
                <a:ea typeface="Nunito"/>
                <a:cs typeface="Nunito"/>
                <a:sym typeface="Nunito"/>
              </a:rPr>
              <a:t>unsigned short int: </a:t>
            </a:r>
            <a:r>
              <a:rPr b="0" i="0" lang="en-US" sz="1600" u="none" cap="none" strike="noStrike">
                <a:solidFill>
                  <a:srgbClr val="273239"/>
                </a:solidFill>
                <a:latin typeface="Nunito"/>
                <a:ea typeface="Nunito"/>
                <a:cs typeface="Nunito"/>
                <a:sym typeface="Nunito"/>
              </a:rPr>
              <a:t>Similar in relationship with short int as unsigned int with int.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3"/>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Integer Data Type</a:t>
            </a:r>
            <a:endParaRPr/>
          </a:p>
        </p:txBody>
      </p:sp>
      <p:sp>
        <p:nvSpPr>
          <p:cNvPr id="344" name="Google Shape;344;p33"/>
          <p:cNvSpPr txBox="1"/>
          <p:nvPr/>
        </p:nvSpPr>
        <p:spPr>
          <a:xfrm>
            <a:off x="323288" y="1350575"/>
            <a:ext cx="4572000" cy="52629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Integer value with positive data.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a = 9;</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integer value with negative data.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b = -9;</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U or u is Used for Unsigned int in C.</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c = 89U;</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L or l is used for long int in C.</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long int d = 99998L;</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printf("Integer value with positive data: %d\n", 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printf("Integer value with negative data: %d\n", b);</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printf("Integer value with an unsigned int data: %u\n",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printf("Integer value with an long int data: %ld", d);</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345" name="Google Shape;345;p33"/>
          <p:cNvPicPr preferRelativeResize="0"/>
          <p:nvPr/>
        </p:nvPicPr>
        <p:blipFill rotWithShape="1">
          <a:blip r:embed="rId3">
            <a:alphaModFix/>
          </a:blip>
          <a:srcRect b="0" l="0" r="0" t="0"/>
          <a:stretch/>
        </p:blipFill>
        <p:spPr>
          <a:xfrm>
            <a:off x="5050904" y="3006619"/>
            <a:ext cx="3977985" cy="975445"/>
          </a:xfrm>
          <a:prstGeom prst="rect">
            <a:avLst/>
          </a:prstGeom>
          <a:noFill/>
          <a:ln>
            <a:noFill/>
          </a:ln>
        </p:spPr>
      </p:pic>
      <p:sp>
        <p:nvSpPr>
          <p:cNvPr id="346" name="Google Shape;346;p33"/>
          <p:cNvSpPr txBox="1"/>
          <p:nvPr/>
        </p:nvSpPr>
        <p:spPr>
          <a:xfrm>
            <a:off x="5050904" y="2357780"/>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347" name="Google Shape;347;p33"/>
          <p:cNvSpPr txBox="1"/>
          <p:nvPr/>
        </p:nvSpPr>
        <p:spPr>
          <a:xfrm>
            <a:off x="49926" y="909773"/>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4"/>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Character Data Type</a:t>
            </a:r>
            <a:endParaRPr/>
          </a:p>
        </p:txBody>
      </p:sp>
      <p:sp>
        <p:nvSpPr>
          <p:cNvPr id="354" name="Google Shape;354;p34"/>
          <p:cNvSpPr txBox="1"/>
          <p:nvPr/>
        </p:nvSpPr>
        <p:spPr>
          <a:xfrm>
            <a:off x="207401" y="3275111"/>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355" name="Google Shape;355;p34"/>
          <p:cNvSpPr txBox="1"/>
          <p:nvPr/>
        </p:nvSpPr>
        <p:spPr>
          <a:xfrm>
            <a:off x="5046813" y="1331389"/>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356" name="Google Shape;356;p34"/>
          <p:cNvSpPr txBox="1"/>
          <p:nvPr/>
        </p:nvSpPr>
        <p:spPr>
          <a:xfrm>
            <a:off x="0" y="861250"/>
            <a:ext cx="8744982" cy="19492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Character data type allows its variable to store only a single character. The size of the character is 1 byte. It is the most basic data type in C. It stores a single character and requires a single byte of memory in almost all compilers.</a:t>
            </a:r>
            <a:endParaRPr/>
          </a:p>
          <a:p>
            <a:pPr indent="-285750" lvl="0" marL="285750" marR="0" rtl="0" algn="l">
              <a:lnSpc>
                <a:spcPct val="100000"/>
              </a:lnSpc>
              <a:spcBef>
                <a:spcPts val="750"/>
              </a:spcBef>
              <a:spcAft>
                <a:spcPts val="0"/>
              </a:spcAft>
              <a:buClr>
                <a:srgbClr val="000000"/>
              </a:buClr>
              <a:buSzPts val="1400"/>
              <a:buFont typeface="Arial"/>
              <a:buChar char="•"/>
            </a:pPr>
            <a:r>
              <a:rPr b="1" i="0" lang="en-US" sz="1400" u="none" cap="none" strike="noStrike">
                <a:solidFill>
                  <a:srgbClr val="273239"/>
                </a:solidFill>
                <a:latin typeface="Nunito"/>
                <a:ea typeface="Nunito"/>
                <a:cs typeface="Nunito"/>
                <a:sym typeface="Nunito"/>
              </a:rPr>
              <a:t>Range: </a:t>
            </a:r>
            <a:r>
              <a:rPr b="0" i="0" lang="en-US" sz="1400" u="none" cap="none" strike="noStrike">
                <a:solidFill>
                  <a:srgbClr val="273239"/>
                </a:solidFill>
                <a:latin typeface="Nunito"/>
                <a:ea typeface="Nunito"/>
                <a:cs typeface="Nunito"/>
                <a:sym typeface="Nunito"/>
              </a:rPr>
              <a:t>(-128 to 127) or (0 to 255)</a:t>
            </a:r>
            <a:endParaRPr/>
          </a:p>
          <a:p>
            <a:pPr indent="-285750" lvl="0" marL="285750" marR="0" rtl="0" algn="l">
              <a:lnSpc>
                <a:spcPct val="100000"/>
              </a:lnSpc>
              <a:spcBef>
                <a:spcPts val="1800"/>
              </a:spcBef>
              <a:spcAft>
                <a:spcPts val="0"/>
              </a:spcAft>
              <a:buClr>
                <a:srgbClr val="000000"/>
              </a:buClr>
              <a:buSzPts val="1400"/>
              <a:buFont typeface="Arial"/>
              <a:buChar char="•"/>
            </a:pPr>
            <a:r>
              <a:rPr b="1" i="0" lang="en-US" sz="1400" u="none" cap="none" strike="noStrike">
                <a:solidFill>
                  <a:srgbClr val="273239"/>
                </a:solidFill>
                <a:latin typeface="Nunito"/>
                <a:ea typeface="Nunito"/>
                <a:cs typeface="Nunito"/>
                <a:sym typeface="Nunito"/>
              </a:rPr>
              <a:t>Size:</a:t>
            </a:r>
            <a:r>
              <a:rPr b="0" i="0" lang="en-US" sz="1400" u="none" cap="none" strike="noStrike">
                <a:solidFill>
                  <a:srgbClr val="273239"/>
                </a:solidFill>
                <a:latin typeface="Nunito"/>
                <a:ea typeface="Nunito"/>
                <a:cs typeface="Nunito"/>
                <a:sym typeface="Nunito"/>
              </a:rPr>
              <a:t> 1 byte</a:t>
            </a:r>
            <a:endParaRPr/>
          </a:p>
          <a:p>
            <a:pPr indent="-285750" lvl="0" marL="285750" marR="0" rtl="0" algn="l">
              <a:lnSpc>
                <a:spcPct val="100000"/>
              </a:lnSpc>
              <a:spcBef>
                <a:spcPts val="1800"/>
              </a:spcBef>
              <a:spcAft>
                <a:spcPts val="0"/>
              </a:spcAft>
              <a:buClr>
                <a:srgbClr val="000000"/>
              </a:buClr>
              <a:buSzPts val="1400"/>
              <a:buFont typeface="Arial"/>
              <a:buChar char="•"/>
            </a:pPr>
            <a:r>
              <a:rPr b="1" i="0" lang="en-US" sz="1400" u="none" cap="none" strike="noStrike">
                <a:solidFill>
                  <a:srgbClr val="273239"/>
                </a:solidFill>
                <a:latin typeface="Nunito"/>
                <a:ea typeface="Nunito"/>
                <a:cs typeface="Nunito"/>
                <a:sym typeface="Nunito"/>
              </a:rPr>
              <a:t>Format Specifier:</a:t>
            </a:r>
            <a:r>
              <a:rPr b="0" i="0" lang="en-US" sz="1400" u="none" cap="none" strike="noStrike">
                <a:solidFill>
                  <a:srgbClr val="273239"/>
                </a:solidFill>
                <a:latin typeface="Nunito"/>
                <a:ea typeface="Nunito"/>
                <a:cs typeface="Nunito"/>
                <a:sym typeface="Nunito"/>
              </a:rPr>
              <a:t> %c</a:t>
            </a:r>
            <a:endParaRPr/>
          </a:p>
        </p:txBody>
      </p:sp>
      <p:sp>
        <p:nvSpPr>
          <p:cNvPr id="357" name="Google Shape;357;p34"/>
          <p:cNvSpPr txBox="1"/>
          <p:nvPr/>
        </p:nvSpPr>
        <p:spPr>
          <a:xfrm>
            <a:off x="5240592" y="1723668"/>
            <a:ext cx="4572000" cy="504753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char a = 'a';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char c;</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printf("Value of a: %c\n", 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printf("Value of a after increment is: %c\n", 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c is assigned ASCII values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which corresponds to the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character 'c'</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a--&gt;97 b--&gt;98 c--&gt;99</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here c will be printed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 = 99;</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printf("Value of c: %c", c);</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358" name="Google Shape;358;p34"/>
          <p:cNvPicPr preferRelativeResize="0"/>
          <p:nvPr/>
        </p:nvPicPr>
        <p:blipFill rotWithShape="1">
          <a:blip r:embed="rId3">
            <a:alphaModFix/>
          </a:blip>
          <a:srcRect b="0" l="0" r="0" t="0"/>
          <a:stretch/>
        </p:blipFill>
        <p:spPr>
          <a:xfrm>
            <a:off x="401946" y="4071108"/>
            <a:ext cx="2987299" cy="84589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5"/>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Float Data Type</a:t>
            </a:r>
            <a:endParaRPr/>
          </a:p>
        </p:txBody>
      </p:sp>
      <p:sp>
        <p:nvSpPr>
          <p:cNvPr id="365" name="Google Shape;365;p35"/>
          <p:cNvSpPr txBox="1"/>
          <p:nvPr/>
        </p:nvSpPr>
        <p:spPr>
          <a:xfrm>
            <a:off x="207401" y="3275111"/>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366" name="Google Shape;366;p35"/>
          <p:cNvSpPr txBox="1"/>
          <p:nvPr/>
        </p:nvSpPr>
        <p:spPr>
          <a:xfrm>
            <a:off x="5046813" y="1331389"/>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367" name="Google Shape;367;p35"/>
          <p:cNvSpPr txBox="1"/>
          <p:nvPr/>
        </p:nvSpPr>
        <p:spPr>
          <a:xfrm>
            <a:off x="0" y="861250"/>
            <a:ext cx="8744982" cy="20108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In C programming float data type is used to store floating-point values. Float in C is used to store decimal and exponential values. It is used to store decimal numbers (numbers with floating point values) with single precision.</a:t>
            </a:r>
            <a:endParaRPr/>
          </a:p>
          <a:p>
            <a:pPr indent="0" lvl="0" marL="0" marR="0" rtl="0" algn="l">
              <a:lnSpc>
                <a:spcPct val="100000"/>
              </a:lnSpc>
              <a:spcBef>
                <a:spcPts val="750"/>
              </a:spcBef>
              <a:spcAft>
                <a:spcPts val="0"/>
              </a:spcAft>
              <a:buNone/>
            </a:pPr>
            <a:r>
              <a:t/>
            </a:r>
            <a:endParaRPr b="0" i="0" sz="1400" u="none" cap="none" strike="noStrike">
              <a:solidFill>
                <a:srgbClr val="273239"/>
              </a:solidFill>
              <a:latin typeface="Nunito"/>
              <a:ea typeface="Nunito"/>
              <a:cs typeface="Nunito"/>
              <a:sym typeface="Nunito"/>
            </a:endParaRPr>
          </a:p>
          <a:p>
            <a:pPr indent="0" lvl="0" marL="0" marR="0" rtl="0" algn="l">
              <a:lnSpc>
                <a:spcPct val="100000"/>
              </a:lnSpc>
              <a:spcBef>
                <a:spcPts val="750"/>
              </a:spcBef>
              <a:spcAft>
                <a:spcPts val="0"/>
              </a:spcAft>
              <a:buNone/>
            </a:pPr>
            <a:r>
              <a:rPr b="0" i="0" lang="en-US" sz="1400" u="none" cap="none" strike="noStrike">
                <a:solidFill>
                  <a:srgbClr val="273239"/>
                </a:solidFill>
                <a:latin typeface="Nunito"/>
                <a:ea typeface="Nunito"/>
                <a:cs typeface="Nunito"/>
                <a:sym typeface="Nunito"/>
              </a:rPr>
              <a:t>Range: 1.2E-38 to 3.4E+38</a:t>
            </a:r>
            <a:endParaRPr/>
          </a:p>
          <a:p>
            <a:pPr indent="0" lvl="0" marL="0" marR="0" rtl="0" algn="l">
              <a:lnSpc>
                <a:spcPct val="100000"/>
              </a:lnSpc>
              <a:spcBef>
                <a:spcPts val="750"/>
              </a:spcBef>
              <a:spcAft>
                <a:spcPts val="0"/>
              </a:spcAft>
              <a:buNone/>
            </a:pPr>
            <a:r>
              <a:rPr b="0" i="0" lang="en-US" sz="1400" u="none" cap="none" strike="noStrike">
                <a:solidFill>
                  <a:srgbClr val="273239"/>
                </a:solidFill>
                <a:latin typeface="Nunito"/>
                <a:ea typeface="Nunito"/>
                <a:cs typeface="Nunito"/>
                <a:sym typeface="Nunito"/>
              </a:rPr>
              <a:t>Size: 4 bytes</a:t>
            </a:r>
            <a:endParaRPr/>
          </a:p>
          <a:p>
            <a:pPr indent="0" lvl="0" marL="0" marR="0" rtl="0" algn="l">
              <a:lnSpc>
                <a:spcPct val="100000"/>
              </a:lnSpc>
              <a:spcBef>
                <a:spcPts val="750"/>
              </a:spcBef>
              <a:spcAft>
                <a:spcPts val="0"/>
              </a:spcAft>
              <a:buNone/>
            </a:pPr>
            <a:r>
              <a:rPr b="0" i="0" lang="en-US" sz="1400" u="none" cap="none" strike="noStrike">
                <a:solidFill>
                  <a:srgbClr val="273239"/>
                </a:solidFill>
                <a:latin typeface="Nunito"/>
                <a:ea typeface="Nunito"/>
                <a:cs typeface="Nunito"/>
                <a:sym typeface="Nunito"/>
              </a:rPr>
              <a:t>Format Specifier: %f</a:t>
            </a:r>
            <a:endParaRPr/>
          </a:p>
        </p:txBody>
      </p:sp>
      <p:sp>
        <p:nvSpPr>
          <p:cNvPr id="368" name="Google Shape;368;p35"/>
          <p:cNvSpPr txBox="1"/>
          <p:nvPr/>
        </p:nvSpPr>
        <p:spPr>
          <a:xfrm>
            <a:off x="5240592" y="1723668"/>
            <a:ext cx="4572000" cy="3323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float a = 9.0f;</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float b = 2.5f;</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2x10^-4</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float c = 2E-4f;</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printf("%f\n", 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printf("%f\n", b);</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printf("%f", c);</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369" name="Google Shape;369;p35"/>
          <p:cNvPicPr preferRelativeResize="0"/>
          <p:nvPr/>
        </p:nvPicPr>
        <p:blipFill rotWithShape="1">
          <a:blip r:embed="rId3">
            <a:alphaModFix/>
          </a:blip>
          <a:srcRect b="0" l="0" r="0" t="0"/>
          <a:stretch/>
        </p:blipFill>
        <p:spPr>
          <a:xfrm>
            <a:off x="300697" y="3890956"/>
            <a:ext cx="1089754" cy="84589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6"/>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Double Data Type</a:t>
            </a:r>
            <a:endParaRPr/>
          </a:p>
        </p:txBody>
      </p:sp>
      <p:sp>
        <p:nvSpPr>
          <p:cNvPr id="376" name="Google Shape;376;p36"/>
          <p:cNvSpPr txBox="1"/>
          <p:nvPr/>
        </p:nvSpPr>
        <p:spPr>
          <a:xfrm>
            <a:off x="362202" y="4280068"/>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377" name="Google Shape;377;p36"/>
          <p:cNvSpPr txBox="1"/>
          <p:nvPr/>
        </p:nvSpPr>
        <p:spPr>
          <a:xfrm>
            <a:off x="4960963" y="2562159"/>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378" name="Google Shape;378;p36"/>
          <p:cNvSpPr txBox="1"/>
          <p:nvPr/>
        </p:nvSpPr>
        <p:spPr>
          <a:xfrm>
            <a:off x="144844" y="820554"/>
            <a:ext cx="8744982" cy="30777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A Double data type in C is used to store decimal numbers (numbers with floating point values) with double precision. It is used to define numeric values which hold numbers with decimal values in C.</a:t>
            </a:r>
            <a:endParaRPr/>
          </a:p>
          <a:p>
            <a:pPr indent="0" lvl="0" marL="0" marR="0" rtl="0" algn="l">
              <a:lnSpc>
                <a:spcPct val="100000"/>
              </a:lnSpc>
              <a:spcBef>
                <a:spcPts val="750"/>
              </a:spcBef>
              <a:spcAft>
                <a:spcPts val="0"/>
              </a:spcAft>
              <a:buNone/>
            </a:pPr>
            <a:r>
              <a:t/>
            </a:r>
            <a:endParaRPr b="0" i="0" sz="1400" u="none" cap="none" strike="noStrike">
              <a:solidFill>
                <a:srgbClr val="273239"/>
              </a:solidFill>
              <a:latin typeface="Nunito"/>
              <a:ea typeface="Nunito"/>
              <a:cs typeface="Nunito"/>
              <a:sym typeface="Nunito"/>
            </a:endParaRPr>
          </a:p>
          <a:p>
            <a:pPr indent="0" lvl="0" marL="0" marR="0" rtl="0" algn="l">
              <a:lnSpc>
                <a:spcPct val="100000"/>
              </a:lnSpc>
              <a:spcBef>
                <a:spcPts val="750"/>
              </a:spcBef>
              <a:spcAft>
                <a:spcPts val="0"/>
              </a:spcAft>
              <a:buNone/>
            </a:pPr>
            <a:r>
              <a:rPr b="0" i="0" lang="en-US" sz="1400" u="none" cap="none" strike="noStrike">
                <a:solidFill>
                  <a:srgbClr val="273239"/>
                </a:solidFill>
                <a:latin typeface="Nunito"/>
                <a:ea typeface="Nunito"/>
                <a:cs typeface="Nunito"/>
                <a:sym typeface="Nunito"/>
              </a:rPr>
              <a:t>The double data type is basically a precision sort of data type that is capable of holding 64 bits of decimal numbers or floating points. Since double has more precision as compared to that float then it is much more obvious that it occupies twice the memory occupied by the floating-point type. It can easily accommodate about 16 to 17 digits after or before a decimal point.</a:t>
            </a:r>
            <a:endParaRPr/>
          </a:p>
          <a:p>
            <a:pPr indent="0" lvl="0" marL="0" marR="0" rtl="0" algn="l">
              <a:lnSpc>
                <a:spcPct val="100000"/>
              </a:lnSpc>
              <a:spcBef>
                <a:spcPts val="750"/>
              </a:spcBef>
              <a:spcAft>
                <a:spcPts val="0"/>
              </a:spcAft>
              <a:buNone/>
            </a:pPr>
            <a:r>
              <a:t/>
            </a:r>
            <a:endParaRPr b="0" i="0" sz="1400" u="none" cap="none" strike="noStrike">
              <a:solidFill>
                <a:srgbClr val="273239"/>
              </a:solidFill>
              <a:latin typeface="Nunito"/>
              <a:ea typeface="Nunito"/>
              <a:cs typeface="Nunito"/>
              <a:sym typeface="Nunito"/>
            </a:endParaRPr>
          </a:p>
          <a:p>
            <a:pPr indent="0" lvl="0" marL="0" marR="0" rtl="0" algn="l">
              <a:lnSpc>
                <a:spcPct val="100000"/>
              </a:lnSpc>
              <a:spcBef>
                <a:spcPts val="750"/>
              </a:spcBef>
              <a:spcAft>
                <a:spcPts val="0"/>
              </a:spcAft>
              <a:buNone/>
            </a:pPr>
            <a:r>
              <a:rPr b="0" i="0" lang="en-US" sz="1400" u="none" cap="none" strike="noStrike">
                <a:solidFill>
                  <a:srgbClr val="273239"/>
                </a:solidFill>
                <a:latin typeface="Nunito"/>
                <a:ea typeface="Nunito"/>
                <a:cs typeface="Nunito"/>
                <a:sym typeface="Nunito"/>
              </a:rPr>
              <a:t>Range: 1.7E-308 to 1.7E+308</a:t>
            </a:r>
            <a:endParaRPr/>
          </a:p>
          <a:p>
            <a:pPr indent="0" lvl="0" marL="0" marR="0" rtl="0" algn="l">
              <a:lnSpc>
                <a:spcPct val="100000"/>
              </a:lnSpc>
              <a:spcBef>
                <a:spcPts val="750"/>
              </a:spcBef>
              <a:spcAft>
                <a:spcPts val="0"/>
              </a:spcAft>
              <a:buNone/>
            </a:pPr>
            <a:r>
              <a:rPr b="0" i="0" lang="en-US" sz="1400" u="none" cap="none" strike="noStrike">
                <a:solidFill>
                  <a:srgbClr val="273239"/>
                </a:solidFill>
                <a:latin typeface="Nunito"/>
                <a:ea typeface="Nunito"/>
                <a:cs typeface="Nunito"/>
                <a:sym typeface="Nunito"/>
              </a:rPr>
              <a:t>Size: 8 bytes</a:t>
            </a:r>
            <a:endParaRPr/>
          </a:p>
          <a:p>
            <a:pPr indent="0" lvl="0" marL="0" marR="0" rtl="0" algn="l">
              <a:lnSpc>
                <a:spcPct val="100000"/>
              </a:lnSpc>
              <a:spcBef>
                <a:spcPts val="750"/>
              </a:spcBef>
              <a:spcAft>
                <a:spcPts val="0"/>
              </a:spcAft>
              <a:buNone/>
            </a:pPr>
            <a:r>
              <a:rPr b="0" i="0" lang="en-US" sz="1400" u="none" cap="none" strike="noStrike">
                <a:solidFill>
                  <a:srgbClr val="273239"/>
                </a:solidFill>
                <a:latin typeface="Nunito"/>
                <a:ea typeface="Nunito"/>
                <a:cs typeface="Nunito"/>
                <a:sym typeface="Nunito"/>
              </a:rPr>
              <a:t>Format Specifier: %lf</a:t>
            </a:r>
            <a:endParaRPr b="0" i="0" sz="1400" u="none" cap="none" strike="noStrike">
              <a:solidFill>
                <a:srgbClr val="273239"/>
              </a:solidFill>
              <a:latin typeface="Nunito"/>
              <a:ea typeface="Nunito"/>
              <a:cs typeface="Nunito"/>
              <a:sym typeface="Nunito"/>
            </a:endParaRPr>
          </a:p>
        </p:txBody>
      </p:sp>
      <p:sp>
        <p:nvSpPr>
          <p:cNvPr id="379" name="Google Shape;379;p36"/>
          <p:cNvSpPr txBox="1"/>
          <p:nvPr/>
        </p:nvSpPr>
        <p:spPr>
          <a:xfrm>
            <a:off x="5086140" y="2913742"/>
            <a:ext cx="4572000"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double a = 123123123.00;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double b = 12.293123;</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double c = 2312312312.123123;</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printf("%lf\n", 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printf("%lf\n", b);</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printf("%lf", c);</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380" name="Google Shape;380;p36"/>
          <p:cNvPicPr preferRelativeResize="0"/>
          <p:nvPr/>
        </p:nvPicPr>
        <p:blipFill rotWithShape="1">
          <a:blip r:embed="rId3">
            <a:alphaModFix/>
          </a:blip>
          <a:srcRect b="0" l="0" r="0" t="0"/>
          <a:stretch/>
        </p:blipFill>
        <p:spPr>
          <a:xfrm>
            <a:off x="248958" y="4852583"/>
            <a:ext cx="1775614" cy="84589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7"/>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Void Data Type</a:t>
            </a:r>
            <a:endParaRPr/>
          </a:p>
        </p:txBody>
      </p:sp>
      <p:sp>
        <p:nvSpPr>
          <p:cNvPr id="387" name="Google Shape;387;p37"/>
          <p:cNvSpPr txBox="1"/>
          <p:nvPr/>
        </p:nvSpPr>
        <p:spPr>
          <a:xfrm>
            <a:off x="362202" y="4280068"/>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388" name="Google Shape;388;p37"/>
          <p:cNvSpPr txBox="1"/>
          <p:nvPr/>
        </p:nvSpPr>
        <p:spPr>
          <a:xfrm>
            <a:off x="4960963" y="2562159"/>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389" name="Google Shape;389;p37"/>
          <p:cNvSpPr txBox="1"/>
          <p:nvPr/>
        </p:nvSpPr>
        <p:spPr>
          <a:xfrm>
            <a:off x="85851" y="1075161"/>
            <a:ext cx="8744982"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The void data type in C is used to specify that no value is present. It does not provide a result value to its caller. It has no values and no operations. It is used to represent nothing. Void is used in multiple ways as function return type, function arguments as void, and pointers to void.</a:t>
            </a:r>
            <a:endParaRPr/>
          </a:p>
        </p:txBody>
      </p:sp>
      <p:sp>
        <p:nvSpPr>
          <p:cNvPr id="390" name="Google Shape;390;p37"/>
          <p:cNvSpPr txBox="1"/>
          <p:nvPr/>
        </p:nvSpPr>
        <p:spPr>
          <a:xfrm>
            <a:off x="5086140" y="2913742"/>
            <a:ext cx="45720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val = 30;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void* ptr = &amp;val;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printf("%d", *(int*)ptr);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391" name="Google Shape;391;p37"/>
          <p:cNvPicPr preferRelativeResize="0"/>
          <p:nvPr/>
        </p:nvPicPr>
        <p:blipFill rotWithShape="1">
          <a:blip r:embed="rId3">
            <a:alphaModFix/>
          </a:blip>
          <a:srcRect b="0" l="0" r="0" t="0"/>
          <a:stretch/>
        </p:blipFill>
        <p:spPr>
          <a:xfrm>
            <a:off x="566913" y="4788884"/>
            <a:ext cx="891617" cy="51058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89"/>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Size of Data Types in C</a:t>
            </a:r>
            <a:endParaRPr/>
          </a:p>
        </p:txBody>
      </p:sp>
      <p:sp>
        <p:nvSpPr>
          <p:cNvPr id="398" name="Google Shape;398;p89"/>
          <p:cNvSpPr txBox="1"/>
          <p:nvPr/>
        </p:nvSpPr>
        <p:spPr>
          <a:xfrm>
            <a:off x="214718" y="2841434"/>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399" name="Google Shape;399;p89"/>
          <p:cNvSpPr txBox="1"/>
          <p:nvPr/>
        </p:nvSpPr>
        <p:spPr>
          <a:xfrm>
            <a:off x="4951131" y="1813825"/>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400" name="Google Shape;400;p89"/>
          <p:cNvSpPr txBox="1"/>
          <p:nvPr/>
        </p:nvSpPr>
        <p:spPr>
          <a:xfrm>
            <a:off x="85851" y="1075161"/>
            <a:ext cx="8744982"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The size of the data types in C is dependent on the size of the architecture, so we cannot define the universal size of the data types. For that, the C language provides the sizeof() operator to check the size of the data types.</a:t>
            </a:r>
            <a:endParaRPr/>
          </a:p>
        </p:txBody>
      </p:sp>
      <p:sp>
        <p:nvSpPr>
          <p:cNvPr id="401" name="Google Shape;401;p89"/>
          <p:cNvSpPr txBox="1"/>
          <p:nvPr/>
        </p:nvSpPr>
        <p:spPr>
          <a:xfrm>
            <a:off x="4732178" y="2187187"/>
            <a:ext cx="4572000" cy="418576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size_of_int = sizeof(int);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size_of_char = sizeof(char);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size_of_float = sizeof(float);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size_of_double = sizeof(double);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printf("The size of int data type : %d\n", size_of_int);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printf("The size of char data type : %d\n",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size_of_char);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printf("The size of float data type : %d\n",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size_of_float);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printf("The size of double data type : %d",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size_of_double);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402" name="Google Shape;402;p89"/>
          <p:cNvPicPr preferRelativeResize="0"/>
          <p:nvPr/>
        </p:nvPicPr>
        <p:blipFill rotWithShape="1">
          <a:blip r:embed="rId3">
            <a:alphaModFix/>
          </a:blip>
          <a:srcRect b="0" l="0" r="0" t="0"/>
          <a:stretch/>
        </p:blipFill>
        <p:spPr>
          <a:xfrm>
            <a:off x="278041" y="3586219"/>
            <a:ext cx="3254022" cy="118120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90"/>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Data Types in C</a:t>
            </a:r>
            <a:endParaRPr/>
          </a:p>
        </p:txBody>
      </p:sp>
      <p:pic>
        <p:nvPicPr>
          <p:cNvPr id="409" name="Google Shape;409;p90"/>
          <p:cNvPicPr preferRelativeResize="0"/>
          <p:nvPr/>
        </p:nvPicPr>
        <p:blipFill rotWithShape="1">
          <a:blip r:embed="rId3">
            <a:alphaModFix/>
          </a:blip>
          <a:srcRect b="0" l="0" r="0" t="0"/>
          <a:stretch/>
        </p:blipFill>
        <p:spPr>
          <a:xfrm>
            <a:off x="1400713" y="776748"/>
            <a:ext cx="6027942" cy="599746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91"/>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Literals in C</a:t>
            </a:r>
            <a:endParaRPr/>
          </a:p>
        </p:txBody>
      </p:sp>
      <p:sp>
        <p:nvSpPr>
          <p:cNvPr id="416" name="Google Shape;416;p91"/>
          <p:cNvSpPr txBox="1"/>
          <p:nvPr/>
        </p:nvSpPr>
        <p:spPr>
          <a:xfrm>
            <a:off x="401946" y="1058589"/>
            <a:ext cx="8348764" cy="402161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 C, Literals are the constant values that are assigned to the variables. Literals represent fixed values that cannot be modified. Literals contain memory but they do not have references as variables. Generally, both terms, constants, and literals are used interchangeably. </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For example, “const int = 5;“, is a constant expression and the value 5 is referred to as a constant integer literal.</a:t>
            </a:r>
            <a:endParaRPr/>
          </a:p>
          <a:p>
            <a:pPr indent="0" lvl="0" marL="0" marR="0" rtl="0" algn="l">
              <a:lnSpc>
                <a:spcPct val="100000"/>
              </a:lnSpc>
              <a:spcBef>
                <a:spcPts val="750"/>
              </a:spcBef>
              <a:spcAft>
                <a:spcPts val="0"/>
              </a:spcAft>
              <a:buNone/>
            </a:pPr>
            <a:r>
              <a:rPr b="1" i="0" lang="en-US" sz="1400" u="none" cap="none" strike="noStrike">
                <a:solidFill>
                  <a:srgbClr val="000000"/>
                </a:solidFill>
                <a:latin typeface="Arial"/>
                <a:ea typeface="Arial"/>
                <a:cs typeface="Arial"/>
                <a:sym typeface="Arial"/>
              </a:rPr>
              <a:t>Types of C Literals</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There are 4 types of literal in C:</a:t>
            </a:r>
            <a:endParaRPr/>
          </a:p>
          <a:p>
            <a:pPr indent="-285750" lvl="0" marL="285750" marR="0" rtl="0" algn="l">
              <a:lnSpc>
                <a:spcPct val="100000"/>
              </a:lnSpc>
              <a:spcBef>
                <a:spcPts val="75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Integer Literal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80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Float Literal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80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Character Literal</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800"/>
              </a:spcBef>
              <a:spcAft>
                <a:spcPts val="0"/>
              </a:spcAft>
              <a:buClr>
                <a:srgbClr val="000000"/>
              </a:buClr>
              <a:buSzPts val="1400"/>
              <a:buFont typeface="Arial"/>
              <a:buChar char="•"/>
            </a:pPr>
            <a:r>
              <a:rPr b="1" i="0" lang="en-US" sz="1400" u="none" cap="none" strike="noStrike">
                <a:solidFill>
                  <a:srgbClr val="000000"/>
                </a:solidFill>
                <a:latin typeface="Arial"/>
                <a:ea typeface="Arial"/>
                <a:cs typeface="Arial"/>
                <a:sym typeface="Arial"/>
              </a:rPr>
              <a:t>String Literal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80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id="417" name="Google Shape;417;p91"/>
          <p:cNvPicPr preferRelativeResize="0"/>
          <p:nvPr/>
        </p:nvPicPr>
        <p:blipFill rotWithShape="1">
          <a:blip r:embed="rId3">
            <a:alphaModFix/>
          </a:blip>
          <a:srcRect b="0" l="0" r="0" t="0"/>
          <a:stretch/>
        </p:blipFill>
        <p:spPr>
          <a:xfrm>
            <a:off x="2816503" y="3900732"/>
            <a:ext cx="5462257" cy="25903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92"/>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Integer Literals</a:t>
            </a:r>
            <a:endParaRPr/>
          </a:p>
        </p:txBody>
      </p:sp>
      <p:sp>
        <p:nvSpPr>
          <p:cNvPr id="424" name="Google Shape;424;p92"/>
          <p:cNvSpPr txBox="1"/>
          <p:nvPr/>
        </p:nvSpPr>
        <p:spPr>
          <a:xfrm>
            <a:off x="122902" y="1066177"/>
            <a:ext cx="836233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Integer literals are used to represent and store the integer values only</a:t>
            </a:r>
            <a:endParaRPr b="0" i="0" sz="1600" u="none" cap="none" strike="noStrike">
              <a:solidFill>
                <a:srgbClr val="000000"/>
              </a:solidFill>
              <a:latin typeface="Arial"/>
              <a:ea typeface="Arial"/>
              <a:cs typeface="Arial"/>
              <a:sym typeface="Arial"/>
            </a:endParaRPr>
          </a:p>
        </p:txBody>
      </p:sp>
      <p:sp>
        <p:nvSpPr>
          <p:cNvPr id="425" name="Google Shape;425;p92"/>
          <p:cNvSpPr txBox="1"/>
          <p:nvPr/>
        </p:nvSpPr>
        <p:spPr>
          <a:xfrm>
            <a:off x="663677" y="2898441"/>
            <a:ext cx="4572000"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constant integer literal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const int intVal = 10;</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printf("Integer Literal:%d \n", intVal);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426" name="Google Shape;426;p92"/>
          <p:cNvSpPr txBox="1"/>
          <p:nvPr/>
        </p:nvSpPr>
        <p:spPr>
          <a:xfrm>
            <a:off x="401946" y="2116569"/>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427" name="Google Shape;427;p92"/>
          <p:cNvSpPr txBox="1"/>
          <p:nvPr/>
        </p:nvSpPr>
        <p:spPr>
          <a:xfrm>
            <a:off x="6802331" y="2116568"/>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pic>
        <p:nvPicPr>
          <p:cNvPr id="428" name="Google Shape;428;p92"/>
          <p:cNvPicPr preferRelativeResize="0"/>
          <p:nvPr/>
        </p:nvPicPr>
        <p:blipFill rotWithShape="1">
          <a:blip r:embed="rId3">
            <a:alphaModFix/>
          </a:blip>
          <a:srcRect b="0" l="0" r="0" t="0"/>
          <a:stretch/>
        </p:blipFill>
        <p:spPr>
          <a:xfrm>
            <a:off x="6478426" y="2898441"/>
            <a:ext cx="1569856" cy="32006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805069" y="116085"/>
            <a:ext cx="3667539" cy="523203"/>
          </a:xfrm>
          <a:prstGeom prst="rect">
            <a:avLst/>
          </a:prstGeom>
          <a:noFill/>
          <a:ln>
            <a:noFill/>
          </a:ln>
        </p:spPr>
        <p:txBody>
          <a:bodyPr anchorCtr="0" anchor="b" bIns="45700" lIns="0"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dk1"/>
                </a:solidFill>
              </a:rPr>
              <a:t>History of C</a:t>
            </a:r>
            <a:endParaRPr/>
          </a:p>
        </p:txBody>
      </p:sp>
      <p:pic>
        <p:nvPicPr>
          <p:cNvPr id="104" name="Google Shape;104;p6"/>
          <p:cNvPicPr preferRelativeResize="0"/>
          <p:nvPr/>
        </p:nvPicPr>
        <p:blipFill rotWithShape="1">
          <a:blip r:embed="rId3">
            <a:alphaModFix/>
          </a:blip>
          <a:srcRect b="0" l="0" r="0" t="0"/>
          <a:stretch/>
        </p:blipFill>
        <p:spPr>
          <a:xfrm>
            <a:off x="0" y="1407377"/>
            <a:ext cx="8955505" cy="2702507"/>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93"/>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Floating-Point Literals</a:t>
            </a:r>
            <a:endParaRPr/>
          </a:p>
        </p:txBody>
      </p:sp>
      <p:sp>
        <p:nvSpPr>
          <p:cNvPr id="435" name="Google Shape;435;p93"/>
          <p:cNvSpPr txBox="1"/>
          <p:nvPr/>
        </p:nvSpPr>
        <p:spPr>
          <a:xfrm>
            <a:off x="122902" y="1066177"/>
            <a:ext cx="8362335" cy="230832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These are used to represent and store real numbers. The real number has an integer part, real part, fractional part, and exponential part. The floating-point literals can be stored either in decimal form or exponential form. While representing the floating-point decimals one must keep two things in mind to produce valid literal:</a:t>
            </a:r>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In the decimal form, one must include the integer part, or fractional part, or both, otherwise, it will lead to an error.</a:t>
            </a:r>
            <a:endParaRPr/>
          </a:p>
          <a:p>
            <a:pPr indent="-285750" lvl="0" marL="285750" marR="0" rtl="0" algn="just">
              <a:lnSpc>
                <a:spcPct val="100000"/>
              </a:lnSpc>
              <a:spcBef>
                <a:spcPts val="0"/>
              </a:spcBef>
              <a:spcAft>
                <a:spcPts val="0"/>
              </a:spcAft>
              <a:buClr>
                <a:srgbClr val="000000"/>
              </a:buClr>
              <a:buSzPts val="1600"/>
              <a:buFont typeface="Arial"/>
              <a:buChar char="•"/>
            </a:pPr>
            <a:r>
              <a:rPr b="0" i="0" lang="en-US" sz="1600" u="none" cap="none" strike="noStrike">
                <a:solidFill>
                  <a:srgbClr val="000000"/>
                </a:solidFill>
                <a:latin typeface="Arial"/>
                <a:ea typeface="Arial"/>
                <a:cs typeface="Arial"/>
                <a:sym typeface="Arial"/>
              </a:rPr>
              <a:t>In the exponential form, one must include both the significand and exponent part, otherwise, it will lead to an error.</a:t>
            </a:r>
            <a:endParaRPr b="0" i="0" sz="1600" u="none" cap="none" strike="noStrike">
              <a:solidFill>
                <a:srgbClr val="000000"/>
              </a:solidFill>
              <a:latin typeface="Arial"/>
              <a:ea typeface="Arial"/>
              <a:cs typeface="Arial"/>
              <a:sym typeface="Arial"/>
            </a:endParaRPr>
          </a:p>
        </p:txBody>
      </p:sp>
      <p:sp>
        <p:nvSpPr>
          <p:cNvPr id="436" name="Google Shape;436;p93"/>
          <p:cNvSpPr txBox="1"/>
          <p:nvPr/>
        </p:nvSpPr>
        <p:spPr>
          <a:xfrm>
            <a:off x="401946" y="3821770"/>
            <a:ext cx="4572000"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constant float literal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const float floatVal = 4.14;</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printf("Floating point literal: %.2f\n",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floatVal);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437" name="Google Shape;437;p93"/>
          <p:cNvSpPr txBox="1"/>
          <p:nvPr/>
        </p:nvSpPr>
        <p:spPr>
          <a:xfrm>
            <a:off x="195614" y="3444247"/>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438" name="Google Shape;438;p93"/>
          <p:cNvSpPr txBox="1"/>
          <p:nvPr/>
        </p:nvSpPr>
        <p:spPr>
          <a:xfrm>
            <a:off x="6939450" y="3821770"/>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pic>
        <p:nvPicPr>
          <p:cNvPr id="439" name="Google Shape;439;p93"/>
          <p:cNvPicPr preferRelativeResize="0"/>
          <p:nvPr/>
        </p:nvPicPr>
        <p:blipFill rotWithShape="1">
          <a:blip r:embed="rId3">
            <a:alphaModFix/>
          </a:blip>
          <a:srcRect b="0" l="0" r="0" t="0"/>
          <a:stretch/>
        </p:blipFill>
        <p:spPr>
          <a:xfrm>
            <a:off x="6530005" y="4556547"/>
            <a:ext cx="2042337" cy="2362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94"/>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Character Literals</a:t>
            </a:r>
            <a:endParaRPr/>
          </a:p>
        </p:txBody>
      </p:sp>
      <p:sp>
        <p:nvSpPr>
          <p:cNvPr id="446" name="Google Shape;446;p94"/>
          <p:cNvSpPr txBox="1"/>
          <p:nvPr/>
        </p:nvSpPr>
        <p:spPr>
          <a:xfrm>
            <a:off x="122902" y="1066177"/>
            <a:ext cx="8362335" cy="156966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This refers to the literal that is used to store a single character within a single quote. To store multiple characters, one needs to use a character array. Storing more than one character within a single quote will throw a warning and display just the last character of the literal. It gives rise to the following two representations:</a:t>
            </a:r>
            <a:endParaRPr/>
          </a:p>
          <a:p>
            <a:pPr indent="0" lvl="0" marL="0" marR="0" rtl="0" algn="just">
              <a:lnSpc>
                <a:spcPct val="100000"/>
              </a:lnSpc>
              <a:spcBef>
                <a:spcPts val="0"/>
              </a:spcBef>
              <a:spcAft>
                <a:spcPts val="0"/>
              </a:spcAft>
              <a:buNone/>
            </a:pPr>
            <a:r>
              <a:t/>
            </a:r>
            <a:endParaRPr b="0" i="0" sz="1600" u="none" cap="none" strike="noStrike">
              <a:solidFill>
                <a:srgbClr val="000000"/>
              </a:solidFill>
              <a:latin typeface="Arial"/>
              <a:ea typeface="Arial"/>
              <a:cs typeface="Arial"/>
              <a:sym typeface="Arial"/>
            </a:endParaRPr>
          </a:p>
          <a:p>
            <a:pPr indent="-285750" lvl="0" marL="285750" marR="0" rtl="0" algn="just">
              <a:lnSpc>
                <a:spcPct val="100000"/>
              </a:lnSpc>
              <a:spcBef>
                <a:spcPts val="0"/>
              </a:spcBef>
              <a:spcAft>
                <a:spcPts val="0"/>
              </a:spcAft>
              <a:buClr>
                <a:srgbClr val="000000"/>
              </a:buClr>
              <a:buSzPts val="1600"/>
              <a:buFont typeface="Arial"/>
              <a:buChar char="•"/>
            </a:pPr>
            <a:r>
              <a:rPr b="1" i="0" lang="en-US" sz="1600" u="none" cap="none" strike="noStrike">
                <a:solidFill>
                  <a:srgbClr val="000000"/>
                </a:solidFill>
                <a:latin typeface="Arial"/>
                <a:ea typeface="Arial"/>
                <a:cs typeface="Arial"/>
                <a:sym typeface="Arial"/>
              </a:rPr>
              <a:t>char type: </a:t>
            </a:r>
            <a:r>
              <a:rPr b="0" i="0" lang="en-US" sz="1600" u="none" cap="none" strike="noStrike">
                <a:solidFill>
                  <a:srgbClr val="000000"/>
                </a:solidFill>
                <a:latin typeface="Arial"/>
                <a:ea typeface="Arial"/>
                <a:cs typeface="Arial"/>
                <a:sym typeface="Arial"/>
              </a:rPr>
              <a:t>This is used to store normal character literal or narrow-character literals.</a:t>
            </a:r>
            <a:endParaRPr b="0" i="0" sz="1600" u="none" cap="none" strike="noStrike">
              <a:solidFill>
                <a:srgbClr val="000000"/>
              </a:solidFill>
              <a:latin typeface="Arial"/>
              <a:ea typeface="Arial"/>
              <a:cs typeface="Arial"/>
              <a:sym typeface="Arial"/>
            </a:endParaRPr>
          </a:p>
        </p:txBody>
      </p:sp>
      <p:sp>
        <p:nvSpPr>
          <p:cNvPr id="447" name="Google Shape;447;p94"/>
          <p:cNvSpPr txBox="1"/>
          <p:nvPr/>
        </p:nvSpPr>
        <p:spPr>
          <a:xfrm>
            <a:off x="401946" y="3821770"/>
            <a:ext cx="4572000"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constant char literal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const char charVal = 'A';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printf("Character Literal: %c\n",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charVal);</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48" name="Google Shape;448;p94"/>
          <p:cNvSpPr txBox="1"/>
          <p:nvPr/>
        </p:nvSpPr>
        <p:spPr>
          <a:xfrm>
            <a:off x="195614" y="3444247"/>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449" name="Google Shape;449;p94"/>
          <p:cNvSpPr txBox="1"/>
          <p:nvPr/>
        </p:nvSpPr>
        <p:spPr>
          <a:xfrm>
            <a:off x="6939450" y="3821770"/>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pic>
        <p:nvPicPr>
          <p:cNvPr id="450" name="Google Shape;450;p94"/>
          <p:cNvPicPr preferRelativeResize="0"/>
          <p:nvPr/>
        </p:nvPicPr>
        <p:blipFill rotWithShape="1">
          <a:blip r:embed="rId3">
            <a:alphaModFix/>
          </a:blip>
          <a:srcRect b="0" l="0" r="0" t="0"/>
          <a:stretch/>
        </p:blipFill>
        <p:spPr>
          <a:xfrm>
            <a:off x="6770588" y="4625818"/>
            <a:ext cx="1714649" cy="32006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95"/>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String Literals</a:t>
            </a:r>
            <a:endParaRPr/>
          </a:p>
        </p:txBody>
      </p:sp>
      <p:sp>
        <p:nvSpPr>
          <p:cNvPr id="457" name="Google Shape;457;p95"/>
          <p:cNvSpPr txBox="1"/>
          <p:nvPr/>
        </p:nvSpPr>
        <p:spPr>
          <a:xfrm>
            <a:off x="122902" y="1066177"/>
            <a:ext cx="8362335" cy="193899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000" u="none" cap="none" strike="noStrike">
                <a:solidFill>
                  <a:srgbClr val="273239"/>
                </a:solidFill>
                <a:latin typeface="Nunito"/>
                <a:ea typeface="Nunito"/>
                <a:cs typeface="Nunito"/>
                <a:sym typeface="Nunito"/>
              </a:rPr>
              <a:t>String literals are similar to that character literals, except that they can store multiple characters and uses a double quote to store the same. It can also accommodate the special characters and escape sequences mentioned in the table above. We can break a long line into multiple lines using string literal and can separate them with the help of white spaces.</a:t>
            </a:r>
            <a:endParaRPr b="0" i="0" sz="1600" u="none" cap="none" strike="noStrike">
              <a:solidFill>
                <a:srgbClr val="000000"/>
              </a:solidFill>
              <a:latin typeface="Arial"/>
              <a:ea typeface="Arial"/>
              <a:cs typeface="Arial"/>
              <a:sym typeface="Arial"/>
            </a:endParaRPr>
          </a:p>
        </p:txBody>
      </p:sp>
      <p:sp>
        <p:nvSpPr>
          <p:cNvPr id="458" name="Google Shape;458;p95"/>
          <p:cNvSpPr txBox="1"/>
          <p:nvPr/>
        </p:nvSpPr>
        <p:spPr>
          <a:xfrm>
            <a:off x="401946" y="3821770"/>
            <a:ext cx="45720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const char str[]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"Welcome\nTo\nChitkara\\tUniversity";</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printf("%s", str);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459" name="Google Shape;459;p95"/>
          <p:cNvSpPr txBox="1"/>
          <p:nvPr/>
        </p:nvSpPr>
        <p:spPr>
          <a:xfrm>
            <a:off x="195614" y="3444247"/>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460" name="Google Shape;460;p95"/>
          <p:cNvSpPr txBox="1"/>
          <p:nvPr/>
        </p:nvSpPr>
        <p:spPr>
          <a:xfrm>
            <a:off x="6939450" y="3821770"/>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461" name="Google Shape;461;p95"/>
          <p:cNvSpPr txBox="1"/>
          <p:nvPr/>
        </p:nvSpPr>
        <p:spPr>
          <a:xfrm>
            <a:off x="6858000" y="4352750"/>
            <a:ext cx="4572000"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Welcome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To</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Chitkara University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96"/>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Escape Sequence in C</a:t>
            </a:r>
            <a:endParaRPr/>
          </a:p>
        </p:txBody>
      </p:sp>
      <p:sp>
        <p:nvSpPr>
          <p:cNvPr id="468" name="Google Shape;468;p96"/>
          <p:cNvSpPr txBox="1"/>
          <p:nvPr/>
        </p:nvSpPr>
        <p:spPr>
          <a:xfrm>
            <a:off x="39329" y="1508630"/>
            <a:ext cx="9065342" cy="341632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273239"/>
                </a:solidFill>
                <a:latin typeface="Nunito"/>
                <a:ea typeface="Nunito"/>
                <a:cs typeface="Nunito"/>
                <a:sym typeface="Nunito"/>
              </a:rPr>
              <a:t>The escape sequence in C is the characters or the sequence of characters that can be used inside the string literal. The purpose of the escape sequence is to represent the characters that cannot be used normally using the keyboard. Some escape sequence characters are the part of ASCII charset but some are not.</a:t>
            </a:r>
            <a:endParaRPr/>
          </a:p>
          <a:p>
            <a:pPr indent="-190500" lvl="0" marL="342900" marR="0" rtl="0" algn="just">
              <a:lnSpc>
                <a:spcPct val="100000"/>
              </a:lnSpc>
              <a:spcBef>
                <a:spcPts val="0"/>
              </a:spcBef>
              <a:spcAft>
                <a:spcPts val="0"/>
              </a:spcAft>
              <a:buClr>
                <a:srgbClr val="000000"/>
              </a:buClr>
              <a:buSzPts val="2400"/>
              <a:buFont typeface="Arial"/>
              <a:buNone/>
            </a:pPr>
            <a:r>
              <a:t/>
            </a:r>
            <a:endParaRPr b="0" i="0" sz="2400" u="none" cap="none" strike="noStrike">
              <a:solidFill>
                <a:srgbClr val="273239"/>
              </a:solidFill>
              <a:latin typeface="Nunito"/>
              <a:ea typeface="Nunito"/>
              <a:cs typeface="Nunito"/>
              <a:sym typeface="Nunito"/>
            </a:endParaRPr>
          </a:p>
          <a:p>
            <a:pPr indent="-342900" lvl="0" marL="342900" marR="0" rtl="0" algn="just">
              <a:lnSpc>
                <a:spcPct val="100000"/>
              </a:lnSpc>
              <a:spcBef>
                <a:spcPts val="0"/>
              </a:spcBef>
              <a:spcAft>
                <a:spcPts val="0"/>
              </a:spcAft>
              <a:buClr>
                <a:srgbClr val="000000"/>
              </a:buClr>
              <a:buSzPts val="2400"/>
              <a:buFont typeface="Arial"/>
              <a:buChar char="•"/>
            </a:pPr>
            <a:r>
              <a:rPr b="0" i="0" lang="en-US" sz="2400" u="none" cap="none" strike="noStrike">
                <a:solidFill>
                  <a:srgbClr val="273239"/>
                </a:solidFill>
                <a:latin typeface="Nunito"/>
                <a:ea typeface="Nunito"/>
                <a:cs typeface="Nunito"/>
                <a:sym typeface="Nunito"/>
              </a:rPr>
              <a:t>Different escape sequences represent different characters but the output is dependent on the compiler you are using.</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97"/>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Escape Sequence in C</a:t>
            </a:r>
            <a:endParaRPr/>
          </a:p>
        </p:txBody>
      </p:sp>
      <p:pic>
        <p:nvPicPr>
          <p:cNvPr id="475" name="Google Shape;475;p97"/>
          <p:cNvPicPr preferRelativeResize="0"/>
          <p:nvPr/>
        </p:nvPicPr>
        <p:blipFill rotWithShape="1">
          <a:blip r:embed="rId3">
            <a:alphaModFix/>
          </a:blip>
          <a:srcRect b="0" l="0" r="0" t="0"/>
          <a:stretch/>
        </p:blipFill>
        <p:spPr>
          <a:xfrm>
            <a:off x="1401805" y="859825"/>
            <a:ext cx="6340389" cy="580694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98"/>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Escape Sequence in C</a:t>
            </a:r>
            <a:endParaRPr/>
          </a:p>
        </p:txBody>
      </p:sp>
      <p:sp>
        <p:nvSpPr>
          <p:cNvPr id="482" name="Google Shape;482;p98"/>
          <p:cNvSpPr txBox="1"/>
          <p:nvPr/>
        </p:nvSpPr>
        <p:spPr>
          <a:xfrm>
            <a:off x="506362" y="2140493"/>
            <a:ext cx="45720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main(void)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output may depend upon the compiler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printf("My mobile number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"is 7\a8\a7\a3\a9\a2\a3\a4\a0\a8\a");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483" name="Google Shape;483;p98"/>
          <p:cNvPicPr preferRelativeResize="0"/>
          <p:nvPr/>
        </p:nvPicPr>
        <p:blipFill rotWithShape="1">
          <a:blip r:embed="rId3">
            <a:alphaModFix/>
          </a:blip>
          <a:srcRect b="0" l="0" r="0" t="0"/>
          <a:stretch/>
        </p:blipFill>
        <p:spPr>
          <a:xfrm>
            <a:off x="6470399" y="2866570"/>
            <a:ext cx="2004234" cy="289585"/>
          </a:xfrm>
          <a:prstGeom prst="rect">
            <a:avLst/>
          </a:prstGeom>
          <a:noFill/>
          <a:ln>
            <a:noFill/>
          </a:ln>
        </p:spPr>
      </p:pic>
      <p:sp>
        <p:nvSpPr>
          <p:cNvPr id="484" name="Google Shape;484;p98"/>
          <p:cNvSpPr txBox="1"/>
          <p:nvPr/>
        </p:nvSpPr>
        <p:spPr>
          <a:xfrm>
            <a:off x="505185" y="1536789"/>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485" name="Google Shape;485;p98"/>
          <p:cNvSpPr txBox="1"/>
          <p:nvPr/>
        </p:nvSpPr>
        <p:spPr>
          <a:xfrm>
            <a:off x="6470399" y="2140493"/>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99"/>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Boolean in C</a:t>
            </a:r>
            <a:endParaRPr/>
          </a:p>
        </p:txBody>
      </p:sp>
      <p:sp>
        <p:nvSpPr>
          <p:cNvPr id="492" name="Google Shape;492;p99"/>
          <p:cNvSpPr txBox="1"/>
          <p:nvPr/>
        </p:nvSpPr>
        <p:spPr>
          <a:xfrm>
            <a:off x="258097" y="1175632"/>
            <a:ext cx="8627806" cy="480644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800" u="none" cap="none" strike="noStrike">
                <a:solidFill>
                  <a:srgbClr val="273239"/>
                </a:solidFill>
                <a:latin typeface="Nunito"/>
                <a:ea typeface="Nunito"/>
                <a:cs typeface="Nunito"/>
                <a:sym typeface="Nunito"/>
              </a:rPr>
              <a:t>The bool in C is a fundamental data type in most that can hold one of two values: true or false. It is used to represent logical values and is commonly used in programming to control the flow of execution in decision-making statements such as if-else statements, while loops, and for loops.</a:t>
            </a:r>
            <a:endParaRPr/>
          </a:p>
          <a:p>
            <a:pPr indent="0" lvl="0" marL="0" marR="0" rtl="0" algn="just">
              <a:lnSpc>
                <a:spcPct val="100000"/>
              </a:lnSpc>
              <a:spcBef>
                <a:spcPts val="0"/>
              </a:spcBef>
              <a:spcAft>
                <a:spcPts val="0"/>
              </a:spcAft>
              <a:buNone/>
            </a:pPr>
            <a:r>
              <a:t/>
            </a:r>
            <a:endParaRPr b="0" i="0" sz="1800" u="none" cap="none" strike="noStrike">
              <a:solidFill>
                <a:srgbClr val="273239"/>
              </a:solidFill>
              <a:latin typeface="Nunito"/>
              <a:ea typeface="Nunito"/>
              <a:cs typeface="Nunito"/>
              <a:sym typeface="Nunito"/>
            </a:endParaRPr>
          </a:p>
          <a:p>
            <a:pPr indent="0" lvl="0" marL="0" marR="0" rtl="0" algn="just">
              <a:lnSpc>
                <a:spcPct val="100000"/>
              </a:lnSpc>
              <a:spcBef>
                <a:spcPts val="0"/>
              </a:spcBef>
              <a:spcAft>
                <a:spcPts val="0"/>
              </a:spcAft>
              <a:buNone/>
            </a:pPr>
            <a:r>
              <a:rPr b="0" i="0" lang="en-US" sz="1800" u="none" cap="none" strike="noStrike">
                <a:solidFill>
                  <a:srgbClr val="273239"/>
                </a:solidFill>
                <a:latin typeface="Nunito"/>
                <a:ea typeface="Nunito"/>
                <a:cs typeface="Nunito"/>
                <a:sym typeface="Nunito"/>
              </a:rPr>
              <a:t>In C, the bool data type is not a built-in data type. However, the C99 standard for C language supports bool variables. Boolean can store values as true-false, 0-1, or can be yes-no. It can be implemented in C using different methods as mentioned below:</a:t>
            </a:r>
            <a:endParaRPr/>
          </a:p>
          <a:p>
            <a:pPr indent="0" lvl="0" marL="0" marR="0" rtl="0" algn="just">
              <a:lnSpc>
                <a:spcPct val="100000"/>
              </a:lnSpc>
              <a:spcBef>
                <a:spcPts val="750"/>
              </a:spcBef>
              <a:spcAft>
                <a:spcPts val="0"/>
              </a:spcAft>
              <a:buNone/>
            </a:pPr>
            <a:r>
              <a:t/>
            </a:r>
            <a:endParaRPr b="0" i="0" sz="1800" u="none" cap="none" strike="noStrike">
              <a:solidFill>
                <a:srgbClr val="273239"/>
              </a:solidFill>
              <a:latin typeface="Nunito"/>
              <a:ea typeface="Nunito"/>
              <a:cs typeface="Nunito"/>
              <a:sym typeface="Nunito"/>
            </a:endParaRPr>
          </a:p>
          <a:p>
            <a:pPr indent="-342900" lvl="0" marL="342900" marR="0" rtl="0" algn="just">
              <a:lnSpc>
                <a:spcPct val="100000"/>
              </a:lnSpc>
              <a:spcBef>
                <a:spcPts val="750"/>
              </a:spcBef>
              <a:spcAft>
                <a:spcPts val="0"/>
              </a:spcAft>
              <a:buClr>
                <a:srgbClr val="000000"/>
              </a:buClr>
              <a:buSzPts val="1800"/>
              <a:buFont typeface="Arial"/>
              <a:buAutoNum type="arabicPeriod"/>
            </a:pPr>
            <a:r>
              <a:rPr b="0" i="0" lang="en-US" sz="1800" u="none" cap="none" strike="noStrike">
                <a:solidFill>
                  <a:srgbClr val="273239"/>
                </a:solidFill>
                <a:latin typeface="Nunito"/>
                <a:ea typeface="Nunito"/>
                <a:cs typeface="Nunito"/>
                <a:sym typeface="Nunito"/>
              </a:rPr>
              <a:t>Using header file “stdbool.h”</a:t>
            </a:r>
            <a:endParaRPr/>
          </a:p>
          <a:p>
            <a:pPr indent="-342900" lvl="0" marL="342900" marR="0" rtl="0" algn="just">
              <a:lnSpc>
                <a:spcPct val="100000"/>
              </a:lnSpc>
              <a:spcBef>
                <a:spcPts val="1800"/>
              </a:spcBef>
              <a:spcAft>
                <a:spcPts val="0"/>
              </a:spcAft>
              <a:buClr>
                <a:srgbClr val="000000"/>
              </a:buClr>
              <a:buSzPts val="1800"/>
              <a:buFont typeface="Arial"/>
              <a:buAutoNum type="arabicPeriod"/>
            </a:pPr>
            <a:r>
              <a:rPr b="0" i="0" lang="en-US" sz="1800" u="none" cap="none" strike="noStrike">
                <a:solidFill>
                  <a:srgbClr val="273239"/>
                </a:solidFill>
                <a:latin typeface="Nunito"/>
                <a:ea typeface="Nunito"/>
                <a:cs typeface="Nunito"/>
                <a:sym typeface="Nunito"/>
              </a:rPr>
              <a:t>Using Enumeration type</a:t>
            </a:r>
            <a:endParaRPr/>
          </a:p>
          <a:p>
            <a:pPr indent="-342900" lvl="0" marL="342900" marR="0" rtl="0" algn="just">
              <a:lnSpc>
                <a:spcPct val="100000"/>
              </a:lnSpc>
              <a:spcBef>
                <a:spcPts val="1800"/>
              </a:spcBef>
              <a:spcAft>
                <a:spcPts val="0"/>
              </a:spcAft>
              <a:buClr>
                <a:srgbClr val="000000"/>
              </a:buClr>
              <a:buSzPts val="1800"/>
              <a:buFont typeface="Arial"/>
              <a:buAutoNum type="arabicPeriod"/>
            </a:pPr>
            <a:r>
              <a:rPr b="0" i="0" lang="en-US" sz="1800" u="none" cap="none" strike="noStrike">
                <a:solidFill>
                  <a:srgbClr val="273239"/>
                </a:solidFill>
                <a:latin typeface="Nunito"/>
                <a:ea typeface="Nunito"/>
                <a:cs typeface="Nunito"/>
                <a:sym typeface="Nunito"/>
              </a:rPr>
              <a:t>Using define to declare boolean values</a:t>
            </a:r>
            <a:endParaRPr/>
          </a:p>
          <a:p>
            <a:pPr indent="0" lvl="0" marL="0" marR="0" rtl="0" algn="just">
              <a:lnSpc>
                <a:spcPct val="100000"/>
              </a:lnSpc>
              <a:spcBef>
                <a:spcPts val="180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100"/>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Using Header File “stdbool.h”</a:t>
            </a:r>
            <a:endParaRPr/>
          </a:p>
        </p:txBody>
      </p:sp>
      <p:sp>
        <p:nvSpPr>
          <p:cNvPr id="499" name="Google Shape;499;p100"/>
          <p:cNvSpPr txBox="1"/>
          <p:nvPr/>
        </p:nvSpPr>
        <p:spPr>
          <a:xfrm>
            <a:off x="401946" y="1799826"/>
            <a:ext cx="4572000" cy="37548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  // For printf()</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&lt;stdbool.h&gt;  // For boolean data type (bool, true, false)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Main Function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Boolean data types declared</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bool a = true;  // 'a' initialized to true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bool b = false; // 'b' initialized to false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Printing Boolean values as integers (true = 1, false =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printf("True : %d\n", a);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printf("False : %d\n", b);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500" name="Google Shape;500;p100"/>
          <p:cNvPicPr preferRelativeResize="0"/>
          <p:nvPr/>
        </p:nvPicPr>
        <p:blipFill rotWithShape="1">
          <a:blip r:embed="rId3">
            <a:alphaModFix/>
          </a:blip>
          <a:srcRect b="0" l="0" r="0" t="0"/>
          <a:stretch/>
        </p:blipFill>
        <p:spPr>
          <a:xfrm>
            <a:off x="7416800" y="3215621"/>
            <a:ext cx="937341" cy="426757"/>
          </a:xfrm>
          <a:prstGeom prst="rect">
            <a:avLst/>
          </a:prstGeom>
          <a:noFill/>
          <a:ln>
            <a:noFill/>
          </a:ln>
        </p:spPr>
      </p:pic>
      <p:sp>
        <p:nvSpPr>
          <p:cNvPr id="501" name="Google Shape;501;p100"/>
          <p:cNvSpPr txBox="1"/>
          <p:nvPr/>
        </p:nvSpPr>
        <p:spPr>
          <a:xfrm>
            <a:off x="475688" y="1303300"/>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502" name="Google Shape;502;p100"/>
          <p:cNvSpPr txBox="1"/>
          <p:nvPr/>
        </p:nvSpPr>
        <p:spPr>
          <a:xfrm>
            <a:off x="7158658" y="2592777"/>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503" name="Google Shape;503;p100"/>
          <p:cNvSpPr txBox="1"/>
          <p:nvPr/>
        </p:nvSpPr>
        <p:spPr>
          <a:xfrm>
            <a:off x="211393" y="5859409"/>
            <a:ext cx="8283678"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1" i="0" lang="en-US" sz="1400" u="none" cap="none" strike="noStrike">
                <a:solidFill>
                  <a:srgbClr val="273239"/>
                </a:solidFill>
                <a:latin typeface="Nunito"/>
                <a:ea typeface="Nunito"/>
                <a:cs typeface="Nunito"/>
                <a:sym typeface="Nunito"/>
              </a:rPr>
              <a:t>NOTE: </a:t>
            </a:r>
            <a:r>
              <a:rPr b="0" i="0" lang="en-US" sz="1400" u="none" cap="none" strike="noStrike">
                <a:solidFill>
                  <a:srgbClr val="273239"/>
                </a:solidFill>
                <a:latin typeface="Nunito"/>
                <a:ea typeface="Nunito"/>
                <a:cs typeface="Nunito"/>
                <a:sym typeface="Nunito"/>
              </a:rPr>
              <a:t>If we save the above program as a .c file, it will not compile. But if we save it as a .cpp file, it will work fine.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101"/>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Using the Enumeration Type</a:t>
            </a:r>
            <a:endParaRPr/>
          </a:p>
        </p:txBody>
      </p:sp>
      <p:sp>
        <p:nvSpPr>
          <p:cNvPr id="510" name="Google Shape;510;p101"/>
          <p:cNvSpPr txBox="1"/>
          <p:nvPr/>
        </p:nvSpPr>
        <p:spPr>
          <a:xfrm>
            <a:off x="264294" y="2454948"/>
            <a:ext cx="4572000"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typedef enum { false, true } bool;</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bool a = true;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bool b = false;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printf("True : %d\n", 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printf("False : %d", b);</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511" name="Google Shape;511;p101"/>
          <p:cNvPicPr preferRelativeResize="0"/>
          <p:nvPr/>
        </p:nvPicPr>
        <p:blipFill rotWithShape="1">
          <a:blip r:embed="rId3">
            <a:alphaModFix/>
          </a:blip>
          <a:srcRect b="0" l="0" r="0" t="0"/>
          <a:stretch/>
        </p:blipFill>
        <p:spPr>
          <a:xfrm>
            <a:off x="7416800" y="3215621"/>
            <a:ext cx="937341" cy="426757"/>
          </a:xfrm>
          <a:prstGeom prst="rect">
            <a:avLst/>
          </a:prstGeom>
          <a:noFill/>
          <a:ln>
            <a:noFill/>
          </a:ln>
        </p:spPr>
      </p:pic>
      <p:sp>
        <p:nvSpPr>
          <p:cNvPr id="512" name="Google Shape;512;p101"/>
          <p:cNvSpPr txBox="1"/>
          <p:nvPr/>
        </p:nvSpPr>
        <p:spPr>
          <a:xfrm>
            <a:off x="264294" y="1864770"/>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513" name="Google Shape;513;p101"/>
          <p:cNvSpPr txBox="1"/>
          <p:nvPr/>
        </p:nvSpPr>
        <p:spPr>
          <a:xfrm>
            <a:off x="7158658" y="2592777"/>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514" name="Google Shape;514;p101"/>
          <p:cNvSpPr txBox="1"/>
          <p:nvPr/>
        </p:nvSpPr>
        <p:spPr>
          <a:xfrm>
            <a:off x="401946" y="1059149"/>
            <a:ext cx="8496248" cy="52322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Alternatively, you can implement bool in C using an enumeration type. Here rather than importing the library, we declare an enumeration type so as to use bool as the data type.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102"/>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Using Define to Declare Boolean Values</a:t>
            </a:r>
            <a:endParaRPr/>
          </a:p>
        </p:txBody>
      </p:sp>
      <p:sp>
        <p:nvSpPr>
          <p:cNvPr id="521" name="Google Shape;521;p102"/>
          <p:cNvSpPr txBox="1"/>
          <p:nvPr/>
        </p:nvSpPr>
        <p:spPr>
          <a:xfrm>
            <a:off x="264294" y="2454948"/>
            <a:ext cx="4572000" cy="31085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#define bool int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#define false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#define true 1</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bool a = true;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bool b = false;</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printf("True : %d\n", 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printf("False : %d", b);</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522" name="Google Shape;522;p102"/>
          <p:cNvPicPr preferRelativeResize="0"/>
          <p:nvPr/>
        </p:nvPicPr>
        <p:blipFill rotWithShape="1">
          <a:blip r:embed="rId3">
            <a:alphaModFix/>
          </a:blip>
          <a:srcRect b="0" l="0" r="0" t="0"/>
          <a:stretch/>
        </p:blipFill>
        <p:spPr>
          <a:xfrm>
            <a:off x="7416800" y="3215621"/>
            <a:ext cx="937341" cy="426757"/>
          </a:xfrm>
          <a:prstGeom prst="rect">
            <a:avLst/>
          </a:prstGeom>
          <a:noFill/>
          <a:ln>
            <a:noFill/>
          </a:ln>
        </p:spPr>
      </p:pic>
      <p:sp>
        <p:nvSpPr>
          <p:cNvPr id="523" name="Google Shape;523;p102"/>
          <p:cNvSpPr txBox="1"/>
          <p:nvPr/>
        </p:nvSpPr>
        <p:spPr>
          <a:xfrm>
            <a:off x="264294" y="1864770"/>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524" name="Google Shape;524;p102"/>
          <p:cNvSpPr txBox="1"/>
          <p:nvPr/>
        </p:nvSpPr>
        <p:spPr>
          <a:xfrm>
            <a:off x="7158658" y="2592777"/>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525" name="Google Shape;525;p102"/>
          <p:cNvSpPr txBox="1"/>
          <p:nvPr/>
        </p:nvSpPr>
        <p:spPr>
          <a:xfrm>
            <a:off x="264294" y="1007686"/>
            <a:ext cx="8496248" cy="73866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In this case, the false value is assigned the integer value of 0, and the true value is assigned the integer value of 1. You can also use an int or a char with a value of either 0 (false) or 1 (true) to represent the bool data type in C.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805069" y="116085"/>
            <a:ext cx="3667539" cy="523203"/>
          </a:xfrm>
          <a:prstGeom prst="rect">
            <a:avLst/>
          </a:prstGeom>
          <a:noFill/>
          <a:ln>
            <a:noFill/>
          </a:ln>
        </p:spPr>
        <p:txBody>
          <a:bodyPr anchorCtr="0" anchor="b" bIns="45700" lIns="0"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dk1"/>
                </a:solidFill>
              </a:rPr>
              <a:t>Features of C</a:t>
            </a:r>
            <a:endParaRPr/>
          </a:p>
        </p:txBody>
      </p:sp>
      <p:pic>
        <p:nvPicPr>
          <p:cNvPr id="111" name="Google Shape;111;p7"/>
          <p:cNvPicPr preferRelativeResize="0"/>
          <p:nvPr/>
        </p:nvPicPr>
        <p:blipFill rotWithShape="1">
          <a:blip r:embed="rId3">
            <a:alphaModFix/>
          </a:blip>
          <a:srcRect b="0" l="0" r="0" t="0"/>
          <a:stretch/>
        </p:blipFill>
        <p:spPr>
          <a:xfrm>
            <a:off x="978310" y="814815"/>
            <a:ext cx="7187380" cy="584955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103"/>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Type Conversion in C</a:t>
            </a:r>
            <a:endParaRPr/>
          </a:p>
        </p:txBody>
      </p:sp>
      <p:sp>
        <p:nvSpPr>
          <p:cNvPr id="532" name="Google Shape;532;p103"/>
          <p:cNvSpPr txBox="1"/>
          <p:nvPr/>
        </p:nvSpPr>
        <p:spPr>
          <a:xfrm>
            <a:off x="97145" y="1155220"/>
            <a:ext cx="8791215" cy="489364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273239"/>
                </a:solidFill>
                <a:latin typeface="Nunito"/>
                <a:ea typeface="Nunito"/>
                <a:cs typeface="Nunito"/>
                <a:sym typeface="Nunito"/>
              </a:rPr>
              <a:t>Type conversion in C is the process of converting one data type to another. The type conversion is only performed to those data types where conversion is possible. Type conversion is performed by a compiler. In type conversion, the destination data type can’t be smaller than the source data type. Type conversion is done at compile time and it is also called widening conversion because the destination data type can’t be smaller than the source data type. </a:t>
            </a:r>
            <a:endParaRPr/>
          </a:p>
          <a:p>
            <a:pPr indent="0" lvl="0" marL="0" marR="0" rtl="0" algn="just">
              <a:lnSpc>
                <a:spcPct val="100000"/>
              </a:lnSpc>
              <a:spcBef>
                <a:spcPts val="0"/>
              </a:spcBef>
              <a:spcAft>
                <a:spcPts val="0"/>
              </a:spcAft>
              <a:buNone/>
            </a:pPr>
            <a:r>
              <a:t/>
            </a:r>
            <a:endParaRPr b="0" i="0" sz="2400" u="none" cap="none" strike="noStrike">
              <a:solidFill>
                <a:srgbClr val="273239"/>
              </a:solidFill>
              <a:latin typeface="Nunito"/>
              <a:ea typeface="Nunito"/>
              <a:cs typeface="Nunito"/>
              <a:sym typeface="Nunito"/>
            </a:endParaRPr>
          </a:p>
          <a:p>
            <a:pPr indent="0" lvl="0" marL="0" marR="0" rtl="0" algn="just">
              <a:lnSpc>
                <a:spcPct val="100000"/>
              </a:lnSpc>
              <a:spcBef>
                <a:spcPts val="0"/>
              </a:spcBef>
              <a:spcAft>
                <a:spcPts val="0"/>
              </a:spcAft>
              <a:buNone/>
            </a:pPr>
            <a:r>
              <a:rPr b="1" i="1" lang="en-US" sz="2400" u="none" cap="none" strike="noStrike">
                <a:solidFill>
                  <a:srgbClr val="273239"/>
                </a:solidFill>
                <a:latin typeface="Nunito"/>
                <a:ea typeface="Nunito"/>
                <a:cs typeface="Nunito"/>
                <a:sym typeface="Nunito"/>
              </a:rPr>
              <a:t>There are two types of Conversion:</a:t>
            </a:r>
            <a:endParaRPr/>
          </a:p>
          <a:p>
            <a:pPr indent="0" lvl="0" marL="0" marR="0" rtl="0" algn="just">
              <a:lnSpc>
                <a:spcPct val="100000"/>
              </a:lnSpc>
              <a:spcBef>
                <a:spcPts val="0"/>
              </a:spcBef>
              <a:spcAft>
                <a:spcPts val="0"/>
              </a:spcAft>
              <a:buNone/>
            </a:pPr>
            <a:r>
              <a:t/>
            </a:r>
            <a:endParaRPr b="1" i="1" sz="2400" u="none" cap="none" strike="noStrike">
              <a:solidFill>
                <a:srgbClr val="273239"/>
              </a:solidFill>
              <a:latin typeface="Nunito"/>
              <a:ea typeface="Nunito"/>
              <a:cs typeface="Nunito"/>
              <a:sym typeface="Nunito"/>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1" lang="en-US" sz="2400" u="none" cap="none" strike="noStrike">
                <a:solidFill>
                  <a:srgbClr val="273239"/>
                </a:solidFill>
                <a:latin typeface="Nunito"/>
                <a:ea typeface="Nunito"/>
                <a:cs typeface="Nunito"/>
                <a:sym typeface="Nunito"/>
              </a:rPr>
              <a:t>Implicit Type Conversion</a:t>
            </a:r>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1" lang="en-US" sz="2400" u="none" cap="none" strike="noStrike">
                <a:solidFill>
                  <a:srgbClr val="273239"/>
                </a:solidFill>
                <a:latin typeface="Nunito"/>
                <a:ea typeface="Nunito"/>
                <a:cs typeface="Nunito"/>
                <a:sym typeface="Nunito"/>
              </a:rPr>
              <a:t>Explicit Type Conversion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104"/>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Implicit Type Conversion</a:t>
            </a:r>
            <a:endParaRPr/>
          </a:p>
        </p:txBody>
      </p:sp>
      <p:sp>
        <p:nvSpPr>
          <p:cNvPr id="539" name="Google Shape;539;p104"/>
          <p:cNvSpPr txBox="1"/>
          <p:nvPr/>
        </p:nvSpPr>
        <p:spPr>
          <a:xfrm>
            <a:off x="97145" y="1155220"/>
            <a:ext cx="8791215" cy="415498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273239"/>
                </a:solidFill>
                <a:latin typeface="Times New Roman"/>
                <a:ea typeface="Times New Roman"/>
                <a:cs typeface="Times New Roman"/>
                <a:sym typeface="Times New Roman"/>
              </a:rPr>
              <a:t>Also known as ‘automatic type conversion’.</a:t>
            </a:r>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273239"/>
                </a:solidFill>
                <a:latin typeface="Times New Roman"/>
                <a:ea typeface="Times New Roman"/>
                <a:cs typeface="Times New Roman"/>
                <a:sym typeface="Times New Roman"/>
              </a:rPr>
              <a:t>Done by the compiler on its own, without any external trigger from the user.</a:t>
            </a:r>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273239"/>
                </a:solidFill>
                <a:latin typeface="Times New Roman"/>
                <a:ea typeface="Times New Roman"/>
                <a:cs typeface="Times New Roman"/>
                <a:sym typeface="Times New Roman"/>
              </a:rPr>
              <a:t>Generally, takes place when in an expression more than one data type is present. In such conditions type conversion (type promotion) takes place to avoid loss of data.</a:t>
            </a:r>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273239"/>
                </a:solidFill>
                <a:latin typeface="Times New Roman"/>
                <a:ea typeface="Times New Roman"/>
                <a:cs typeface="Times New Roman"/>
                <a:sym typeface="Times New Roman"/>
              </a:rPr>
              <a:t>All the data types of the variables are upgraded to the data type of the variable with the largest data type.</a:t>
            </a:r>
            <a:endParaRPr/>
          </a:p>
          <a:p>
            <a:pPr indent="-457200" lvl="0" marL="457200" marR="0" rtl="0" algn="just">
              <a:lnSpc>
                <a:spcPct val="100000"/>
              </a:lnSpc>
              <a:spcBef>
                <a:spcPts val="0"/>
              </a:spcBef>
              <a:spcAft>
                <a:spcPts val="0"/>
              </a:spcAft>
              <a:buClr>
                <a:srgbClr val="000000"/>
              </a:buClr>
              <a:buSzPts val="2400"/>
              <a:buFont typeface="Arial"/>
              <a:buAutoNum type="arabicPeriod"/>
            </a:pPr>
            <a:r>
              <a:rPr b="0" i="0" lang="en-US" sz="2400" u="none" cap="none" strike="noStrike">
                <a:solidFill>
                  <a:srgbClr val="000000"/>
                </a:solidFill>
                <a:latin typeface="Times New Roman"/>
                <a:ea typeface="Times New Roman"/>
                <a:cs typeface="Times New Roman"/>
                <a:sym typeface="Times New Roman"/>
              </a:rPr>
              <a:t>It is possible for implicit conversions to lose information, signs can be lost (when signed is implicitly converted to unsigned), and overflow can occur (when long is implicitly converted to float).</a:t>
            </a:r>
            <a:endParaRPr b="0" i="0" sz="2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105"/>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Implicit Type Conversion</a:t>
            </a:r>
            <a:endParaRPr/>
          </a:p>
        </p:txBody>
      </p:sp>
      <p:sp>
        <p:nvSpPr>
          <p:cNvPr id="546" name="Google Shape;546;p105"/>
          <p:cNvSpPr txBox="1"/>
          <p:nvPr/>
        </p:nvSpPr>
        <p:spPr>
          <a:xfrm>
            <a:off x="771833" y="1897717"/>
            <a:ext cx="4572000"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x = 10; // integer x</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char y = 'a'; // character c</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y implicitly converted to int. ASCII</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value of 'a' is 97</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x = x + y;</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x is implicitly converted to float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float z = x + 1.0;</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printf("x = %d, z = %f", x, z);</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547" name="Google Shape;547;p105"/>
          <p:cNvPicPr preferRelativeResize="0"/>
          <p:nvPr/>
        </p:nvPicPr>
        <p:blipFill rotWithShape="1">
          <a:blip r:embed="rId3">
            <a:alphaModFix/>
          </a:blip>
          <a:srcRect b="0" l="0" r="0" t="0"/>
          <a:stretch/>
        </p:blipFill>
        <p:spPr>
          <a:xfrm>
            <a:off x="6809932" y="3170877"/>
            <a:ext cx="1562235" cy="304826"/>
          </a:xfrm>
          <a:prstGeom prst="rect">
            <a:avLst/>
          </a:prstGeom>
          <a:noFill/>
          <a:ln>
            <a:noFill/>
          </a:ln>
        </p:spPr>
      </p:pic>
      <p:sp>
        <p:nvSpPr>
          <p:cNvPr id="548" name="Google Shape;548;p105"/>
          <p:cNvSpPr txBox="1"/>
          <p:nvPr/>
        </p:nvSpPr>
        <p:spPr>
          <a:xfrm>
            <a:off x="598591" y="1266964"/>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549" name="Google Shape;549;p105"/>
          <p:cNvSpPr txBox="1"/>
          <p:nvPr/>
        </p:nvSpPr>
        <p:spPr>
          <a:xfrm>
            <a:off x="6669002" y="2622273"/>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106"/>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Explicit Type Conversion</a:t>
            </a:r>
            <a:endParaRPr/>
          </a:p>
        </p:txBody>
      </p:sp>
      <p:sp>
        <p:nvSpPr>
          <p:cNvPr id="556" name="Google Shape;556;p106"/>
          <p:cNvSpPr txBox="1"/>
          <p:nvPr/>
        </p:nvSpPr>
        <p:spPr>
          <a:xfrm>
            <a:off x="87313" y="988071"/>
            <a:ext cx="8791215"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400" u="none" cap="none" strike="noStrike">
                <a:solidFill>
                  <a:srgbClr val="273239"/>
                </a:solidFill>
                <a:latin typeface="Times New Roman"/>
                <a:ea typeface="Times New Roman"/>
                <a:cs typeface="Times New Roman"/>
                <a:sym typeface="Times New Roman"/>
              </a:rPr>
              <a:t>This process is also called type casting and it is user-defined. Here the user can typecast the result to make it of a particular data type.</a:t>
            </a:r>
            <a:endParaRPr b="0" i="0" sz="2400" u="none" cap="none" strike="noStrike">
              <a:solidFill>
                <a:srgbClr val="000000"/>
              </a:solidFill>
              <a:latin typeface="Times New Roman"/>
              <a:ea typeface="Times New Roman"/>
              <a:cs typeface="Times New Roman"/>
              <a:sym typeface="Times New Roman"/>
            </a:endParaRPr>
          </a:p>
        </p:txBody>
      </p:sp>
      <p:sp>
        <p:nvSpPr>
          <p:cNvPr id="557" name="Google Shape;557;p106"/>
          <p:cNvSpPr txBox="1"/>
          <p:nvPr/>
        </p:nvSpPr>
        <p:spPr>
          <a:xfrm>
            <a:off x="656304" y="2976829"/>
            <a:ext cx="4576916"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#include&lt;stdio.h&gt;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double x = 1.2;</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Explicit conversion from double to int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sum = (int)x + 1;</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printf("sum = %d", sum);</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558" name="Google Shape;558;p106"/>
          <p:cNvPicPr preferRelativeResize="0"/>
          <p:nvPr/>
        </p:nvPicPr>
        <p:blipFill rotWithShape="1">
          <a:blip r:embed="rId3">
            <a:alphaModFix/>
          </a:blip>
          <a:srcRect b="0" l="0" r="0" t="0"/>
          <a:stretch/>
        </p:blipFill>
        <p:spPr>
          <a:xfrm>
            <a:off x="6972643" y="3674674"/>
            <a:ext cx="797149" cy="484372"/>
          </a:xfrm>
          <a:prstGeom prst="rect">
            <a:avLst/>
          </a:prstGeom>
          <a:noFill/>
          <a:ln>
            <a:noFill/>
          </a:ln>
        </p:spPr>
      </p:pic>
      <p:sp>
        <p:nvSpPr>
          <p:cNvPr id="559" name="Google Shape;559;p106"/>
          <p:cNvSpPr txBox="1"/>
          <p:nvPr/>
        </p:nvSpPr>
        <p:spPr>
          <a:xfrm>
            <a:off x="6580512" y="3275111"/>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560" name="Google Shape;560;p106"/>
          <p:cNvSpPr txBox="1"/>
          <p:nvPr/>
        </p:nvSpPr>
        <p:spPr>
          <a:xfrm>
            <a:off x="510100" y="2439093"/>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107"/>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0"/>
              </a:spcBef>
              <a:spcAft>
                <a:spcPts val="0"/>
              </a:spcAft>
              <a:buSzPts val="1400"/>
              <a:buNone/>
            </a:pPr>
            <a:r>
              <a:rPr b="1" i="0" lang="en-US" sz="2000">
                <a:solidFill>
                  <a:srgbClr val="273239"/>
                </a:solidFill>
                <a:latin typeface="Nunito"/>
                <a:ea typeface="Nunito"/>
                <a:cs typeface="Nunito"/>
                <a:sym typeface="Nunito"/>
              </a:rPr>
              <a:t>Advantages of Type Conversion</a:t>
            </a:r>
            <a:endParaRPr/>
          </a:p>
        </p:txBody>
      </p:sp>
      <p:pic>
        <p:nvPicPr>
          <p:cNvPr id="567" name="Google Shape;567;p107"/>
          <p:cNvPicPr preferRelativeResize="0"/>
          <p:nvPr/>
        </p:nvPicPr>
        <p:blipFill rotWithShape="1">
          <a:blip r:embed="rId3">
            <a:alphaModFix/>
          </a:blip>
          <a:srcRect b="0" l="0" r="0" t="0"/>
          <a:stretch/>
        </p:blipFill>
        <p:spPr>
          <a:xfrm>
            <a:off x="0" y="914399"/>
            <a:ext cx="9144000" cy="5648733"/>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108"/>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200">
                <a:solidFill>
                  <a:srgbClr val="273239"/>
                </a:solidFill>
                <a:latin typeface="Nunito"/>
                <a:ea typeface="Nunito"/>
                <a:cs typeface="Nunito"/>
                <a:sym typeface="Nunito"/>
              </a:rPr>
              <a:t>Disadvantages of type conversions in C programming</a:t>
            </a:r>
            <a:endParaRPr/>
          </a:p>
        </p:txBody>
      </p:sp>
      <p:pic>
        <p:nvPicPr>
          <p:cNvPr id="574" name="Google Shape;574;p108"/>
          <p:cNvPicPr preferRelativeResize="0"/>
          <p:nvPr/>
        </p:nvPicPr>
        <p:blipFill rotWithShape="1">
          <a:blip r:embed="rId3">
            <a:alphaModFix/>
          </a:blip>
          <a:srcRect b="0" l="0" r="0" t="0"/>
          <a:stretch/>
        </p:blipFill>
        <p:spPr>
          <a:xfrm>
            <a:off x="815489" y="878916"/>
            <a:ext cx="7513022" cy="575551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109"/>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Basic Input and Output in C</a:t>
            </a:r>
            <a:endParaRPr/>
          </a:p>
        </p:txBody>
      </p:sp>
      <p:sp>
        <p:nvSpPr>
          <p:cNvPr id="581" name="Google Shape;581;p109"/>
          <p:cNvSpPr txBox="1"/>
          <p:nvPr/>
        </p:nvSpPr>
        <p:spPr>
          <a:xfrm>
            <a:off x="92818" y="938792"/>
            <a:ext cx="8958364" cy="553997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800" u="none" cap="none" strike="noStrike">
                <a:solidFill>
                  <a:srgbClr val="273239"/>
                </a:solidFill>
                <a:latin typeface="Nunito"/>
                <a:ea typeface="Nunito"/>
                <a:cs typeface="Nunito"/>
                <a:sym typeface="Nunito"/>
              </a:rPr>
              <a:t>C language has standard libraries that allow input and output in a program. The </a:t>
            </a:r>
            <a:r>
              <a:rPr b="1" i="0" lang="en-US" sz="2800" u="none" cap="none" strike="noStrike">
                <a:solidFill>
                  <a:srgbClr val="273239"/>
                </a:solidFill>
                <a:latin typeface="Nunito"/>
                <a:ea typeface="Nunito"/>
                <a:cs typeface="Nunito"/>
                <a:sym typeface="Nunito"/>
              </a:rPr>
              <a:t>stdio.h</a:t>
            </a:r>
            <a:r>
              <a:rPr b="0" i="0" lang="en-US" sz="2800" u="none" cap="none" strike="noStrike">
                <a:solidFill>
                  <a:srgbClr val="273239"/>
                </a:solidFill>
                <a:latin typeface="Nunito"/>
                <a:ea typeface="Nunito"/>
                <a:cs typeface="Nunito"/>
                <a:sym typeface="Nunito"/>
              </a:rPr>
              <a:t> or </a:t>
            </a:r>
            <a:r>
              <a:rPr b="1" i="0" lang="en-US" sz="2800" u="none" cap="none" strike="noStrike">
                <a:solidFill>
                  <a:srgbClr val="273239"/>
                </a:solidFill>
                <a:latin typeface="Nunito"/>
                <a:ea typeface="Nunito"/>
                <a:cs typeface="Nunito"/>
                <a:sym typeface="Nunito"/>
              </a:rPr>
              <a:t>standard input output library</a:t>
            </a:r>
            <a:r>
              <a:rPr b="0" i="0" lang="en-US" sz="2800" u="none" cap="none" strike="noStrike">
                <a:solidFill>
                  <a:srgbClr val="273239"/>
                </a:solidFill>
                <a:latin typeface="Nunito"/>
                <a:ea typeface="Nunito"/>
                <a:cs typeface="Nunito"/>
                <a:sym typeface="Nunito"/>
              </a:rPr>
              <a:t> in C that has methods for input and output.</a:t>
            </a:r>
            <a:endParaRPr/>
          </a:p>
          <a:p>
            <a:pPr indent="-514350" lvl="0" marL="514350" marR="0" rtl="0" algn="just">
              <a:lnSpc>
                <a:spcPct val="100000"/>
              </a:lnSpc>
              <a:spcBef>
                <a:spcPts val="1800"/>
              </a:spcBef>
              <a:spcAft>
                <a:spcPts val="0"/>
              </a:spcAft>
              <a:buClr>
                <a:srgbClr val="000000"/>
              </a:buClr>
              <a:buSzPts val="2800"/>
              <a:buFont typeface="Arial"/>
              <a:buAutoNum type="arabicPeriod"/>
            </a:pPr>
            <a:r>
              <a:rPr b="1" i="0" lang="en-US" sz="2800" u="none" cap="none" strike="noStrike">
                <a:solidFill>
                  <a:srgbClr val="273239"/>
                </a:solidFill>
                <a:latin typeface="Nunito"/>
                <a:ea typeface="Nunito"/>
                <a:cs typeface="Nunito"/>
                <a:sym typeface="Nunito"/>
              </a:rPr>
              <a:t>scanf(): T</a:t>
            </a:r>
            <a:r>
              <a:rPr b="0" i="0" lang="en-US" sz="2800" u="none" cap="none" strike="noStrike">
                <a:solidFill>
                  <a:srgbClr val="273239"/>
                </a:solidFill>
                <a:latin typeface="Nunito"/>
                <a:ea typeface="Nunito"/>
                <a:cs typeface="Nunito"/>
                <a:sym typeface="Nunito"/>
              </a:rPr>
              <a:t>he scanf() method, in C, reads the value from the console as per the type specified and store it in the given address.</a:t>
            </a:r>
            <a:endParaRPr/>
          </a:p>
          <a:p>
            <a:pPr indent="-514350" lvl="0" marL="514350" marR="0" rtl="0" algn="just">
              <a:lnSpc>
                <a:spcPct val="100000"/>
              </a:lnSpc>
              <a:spcBef>
                <a:spcPts val="3600"/>
              </a:spcBef>
              <a:spcAft>
                <a:spcPts val="0"/>
              </a:spcAft>
              <a:buClr>
                <a:srgbClr val="000000"/>
              </a:buClr>
              <a:buSzPts val="2800"/>
              <a:buFont typeface="Arial"/>
              <a:buAutoNum type="arabicPeriod"/>
            </a:pPr>
            <a:r>
              <a:rPr b="1" i="0" lang="en-US" sz="2800" u="none" cap="none" strike="noStrike">
                <a:solidFill>
                  <a:srgbClr val="273239"/>
                </a:solidFill>
                <a:latin typeface="Nunito"/>
                <a:ea typeface="Nunito"/>
                <a:cs typeface="Nunito"/>
                <a:sym typeface="Nunito"/>
              </a:rPr>
              <a:t>printf(): </a:t>
            </a:r>
            <a:r>
              <a:rPr b="0" i="0" lang="en-US" sz="2800" u="none" cap="none" strike="noStrike">
                <a:solidFill>
                  <a:srgbClr val="273239"/>
                </a:solidFill>
                <a:latin typeface="Nunito"/>
                <a:ea typeface="Nunito"/>
                <a:cs typeface="Nunito"/>
                <a:sym typeface="Nunito"/>
              </a:rPr>
              <a:t>The printf() method, in C, prints the value passed as the parameter to it, on the console screen.</a:t>
            </a:r>
            <a:endParaRPr/>
          </a:p>
          <a:p>
            <a:pPr indent="0" lvl="0" marL="0" marR="0" rtl="0" algn="l">
              <a:lnSpc>
                <a:spcPct val="100000"/>
              </a:lnSpc>
              <a:spcBef>
                <a:spcPts val="180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110"/>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Basic Input and Output in C</a:t>
            </a:r>
            <a:endParaRPr/>
          </a:p>
        </p:txBody>
      </p:sp>
      <p:sp>
        <p:nvSpPr>
          <p:cNvPr id="588" name="Google Shape;588;p110"/>
          <p:cNvSpPr txBox="1"/>
          <p:nvPr/>
        </p:nvSpPr>
        <p:spPr>
          <a:xfrm>
            <a:off x="501444" y="963561"/>
            <a:ext cx="2920181" cy="59093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 Declare the variables</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int num;</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char ch;</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float f;</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 --- Integer ---</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 Input the integer</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printf("Enter the integer: ");</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scanf("%d", &amp;num);</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 Output the integer</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printf("\nEntered integer is: %d", num);</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 --- Float ---</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//For input Clearing buffer</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while((getchar()) != '\n');</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 Input the float</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printf("\n\nEnter the float: ");</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scanf("%f", &amp;f);</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 Output the float</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printf("\nEntered float is: %f", f);</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 --- Character ---</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 Input the Character</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printf("\n\nEnter the Character: ");</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scanf("%c", &amp;ch);</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 Output the Character</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printf("\nEntered character is: %c", ch);</a:t>
            </a:r>
            <a:endParaRPr/>
          </a:p>
          <a:p>
            <a:pPr indent="0" lvl="0" marL="0" marR="0" rtl="0" algn="l">
              <a:lnSpc>
                <a:spcPct val="100000"/>
              </a:lnSpc>
              <a:spcBef>
                <a:spcPts val="0"/>
              </a:spcBef>
              <a:spcAft>
                <a:spcPts val="0"/>
              </a:spcAft>
              <a:buNone/>
            </a:pPr>
            <a:r>
              <a:t/>
            </a:r>
            <a:endParaRPr b="0" i="0" sz="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900" u="none" cap="none" strike="noStrike">
                <a:solidFill>
                  <a:srgbClr val="000000"/>
                </a:solidFill>
                <a:latin typeface="Arial"/>
                <a:ea typeface="Arial"/>
                <a:cs typeface="Arial"/>
                <a:sym typeface="Arial"/>
              </a:rPr>
              <a:t>}</a:t>
            </a:r>
            <a:endParaRPr/>
          </a:p>
        </p:txBody>
      </p:sp>
      <p:pic>
        <p:nvPicPr>
          <p:cNvPr id="589" name="Google Shape;589;p110"/>
          <p:cNvPicPr preferRelativeResize="0"/>
          <p:nvPr/>
        </p:nvPicPr>
        <p:blipFill rotWithShape="1">
          <a:blip r:embed="rId3">
            <a:alphaModFix/>
          </a:blip>
          <a:srcRect b="0" l="0" r="0" t="0"/>
          <a:stretch/>
        </p:blipFill>
        <p:spPr>
          <a:xfrm>
            <a:off x="5722377" y="2538875"/>
            <a:ext cx="2629618" cy="1934801"/>
          </a:xfrm>
          <a:prstGeom prst="rect">
            <a:avLst/>
          </a:prstGeom>
          <a:noFill/>
          <a:ln>
            <a:noFill/>
          </a:ln>
        </p:spPr>
      </p:pic>
      <p:sp>
        <p:nvSpPr>
          <p:cNvPr id="590" name="Google Shape;590;p110"/>
          <p:cNvSpPr txBox="1"/>
          <p:nvPr/>
        </p:nvSpPr>
        <p:spPr>
          <a:xfrm>
            <a:off x="5722377" y="2055911"/>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111"/>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Format Specifiers in C</a:t>
            </a:r>
            <a:endParaRPr/>
          </a:p>
        </p:txBody>
      </p:sp>
      <p:sp>
        <p:nvSpPr>
          <p:cNvPr id="597" name="Google Shape;597;p111"/>
          <p:cNvSpPr txBox="1"/>
          <p:nvPr/>
        </p:nvSpPr>
        <p:spPr>
          <a:xfrm>
            <a:off x="401946" y="1392545"/>
            <a:ext cx="8205020" cy="407291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2800" u="none" cap="none" strike="noStrike">
                <a:solidFill>
                  <a:srgbClr val="273239"/>
                </a:solidFill>
                <a:latin typeface="Nunito"/>
                <a:ea typeface="Nunito"/>
                <a:cs typeface="Nunito"/>
                <a:sym typeface="Nunito"/>
              </a:rPr>
              <a:t>The format specifier in C is used to tell the compiler about the type of data to be printed or scanned in input and output operations. They always start with a </a:t>
            </a:r>
            <a:r>
              <a:rPr b="1" i="0" lang="en-US" sz="2800" u="none" cap="none" strike="noStrike">
                <a:solidFill>
                  <a:srgbClr val="273239"/>
                </a:solidFill>
                <a:latin typeface="Nunito"/>
                <a:ea typeface="Nunito"/>
                <a:cs typeface="Nunito"/>
                <a:sym typeface="Nunito"/>
              </a:rPr>
              <a:t>%</a:t>
            </a:r>
            <a:r>
              <a:rPr b="0" i="0" lang="en-US" sz="2800" u="none" cap="none" strike="noStrike">
                <a:solidFill>
                  <a:srgbClr val="273239"/>
                </a:solidFill>
                <a:latin typeface="Nunito"/>
                <a:ea typeface="Nunito"/>
                <a:cs typeface="Nunito"/>
                <a:sym typeface="Nunito"/>
              </a:rPr>
              <a:t> symbol and are used in the formatted string in functions like printf(), scanf, sprintf(), etc.</a:t>
            </a:r>
            <a:endParaRPr/>
          </a:p>
          <a:p>
            <a:pPr indent="0" lvl="0" marL="0" marR="0" rtl="0" algn="just">
              <a:lnSpc>
                <a:spcPct val="100000"/>
              </a:lnSpc>
              <a:spcBef>
                <a:spcPts val="750"/>
              </a:spcBef>
              <a:spcAft>
                <a:spcPts val="0"/>
              </a:spcAft>
              <a:buNone/>
            </a:pPr>
            <a:r>
              <a:rPr b="0" i="0" lang="en-US" sz="2800" u="none" cap="none" strike="noStrike">
                <a:solidFill>
                  <a:srgbClr val="273239"/>
                </a:solidFill>
                <a:latin typeface="Nunito"/>
                <a:ea typeface="Nunito"/>
                <a:cs typeface="Nunito"/>
                <a:sym typeface="Nunito"/>
              </a:rPr>
              <a:t>The C language provides a number of format specifiers that are associated with the different data types such as %d for int, %c for char, etc.</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12"/>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Format Specifiers in C</a:t>
            </a:r>
            <a:endParaRPr/>
          </a:p>
        </p:txBody>
      </p:sp>
      <p:pic>
        <p:nvPicPr>
          <p:cNvPr id="604" name="Google Shape;604;p112"/>
          <p:cNvPicPr preferRelativeResize="0"/>
          <p:nvPr/>
        </p:nvPicPr>
        <p:blipFill rotWithShape="1">
          <a:blip r:embed="rId3">
            <a:alphaModFix/>
          </a:blip>
          <a:srcRect b="0" l="0" r="0" t="0"/>
          <a:stretch/>
        </p:blipFill>
        <p:spPr>
          <a:xfrm>
            <a:off x="2328684" y="776749"/>
            <a:ext cx="4671883" cy="5973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8"/>
          <p:cNvPicPr preferRelativeResize="0"/>
          <p:nvPr>
            <p:ph idx="1" type="body"/>
          </p:nvPr>
        </p:nvPicPr>
        <p:blipFill rotWithShape="1">
          <a:blip r:embed="rId3">
            <a:alphaModFix/>
          </a:blip>
          <a:srcRect b="0" l="0" r="0" t="0"/>
          <a:stretch/>
        </p:blipFill>
        <p:spPr>
          <a:xfrm>
            <a:off x="1287199" y="928508"/>
            <a:ext cx="7171461" cy="5451364"/>
          </a:xfrm>
          <a:prstGeom prst="roundRect">
            <a:avLst>
              <a:gd fmla="val 4167" name="adj"/>
            </a:avLst>
          </a:prstGeom>
          <a:solidFill>
            <a:srgbClr val="FFFFFF"/>
          </a:solidFill>
          <a:ln cap="sq" cmpd="sng" w="76200">
            <a:solidFill>
              <a:srgbClr val="292929"/>
            </a:solidFill>
            <a:prstDash val="solid"/>
            <a:miter lim="800000"/>
            <a:headEnd len="sm" w="sm" type="none"/>
            <a:tailEnd len="sm" w="sm" type="none"/>
          </a:ln>
          <a:effectLst>
            <a:reflection blurRad="0" dir="5400000" dist="5000" endA="0" endPos="28000" kx="0" rotWithShape="0" algn="bl" stA="28000" stPos="0" sy="-100000" ky="0"/>
          </a:effectLst>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113"/>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Character Format Specifier – %c in C</a:t>
            </a:r>
            <a:endParaRPr/>
          </a:p>
        </p:txBody>
      </p:sp>
      <p:sp>
        <p:nvSpPr>
          <p:cNvPr id="611" name="Google Shape;611;p113"/>
          <p:cNvSpPr txBox="1"/>
          <p:nvPr/>
        </p:nvSpPr>
        <p:spPr>
          <a:xfrm>
            <a:off x="200973" y="1144834"/>
            <a:ext cx="874205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The %c is the format specifier for the </a:t>
            </a:r>
            <a:r>
              <a:rPr b="1" i="0" lang="en-US" sz="1400" u="none" cap="none" strike="noStrike">
                <a:solidFill>
                  <a:srgbClr val="273239"/>
                </a:solidFill>
                <a:latin typeface="Nunito"/>
                <a:ea typeface="Nunito"/>
                <a:cs typeface="Nunito"/>
                <a:sym typeface="Nunito"/>
              </a:rPr>
              <a:t>char </a:t>
            </a:r>
            <a:r>
              <a:rPr b="0" i="0" lang="en-US" sz="1400" u="none" cap="none" strike="noStrike">
                <a:solidFill>
                  <a:srgbClr val="273239"/>
                </a:solidFill>
                <a:latin typeface="Nunito"/>
                <a:ea typeface="Nunito"/>
                <a:cs typeface="Nunito"/>
                <a:sym typeface="Nunito"/>
              </a:rPr>
              <a:t>data type in C language. It can be used for both formatted input and formatted output in C language.</a:t>
            </a:r>
            <a:endParaRPr b="0" i="0" sz="1400" u="none" cap="none" strike="noStrike">
              <a:solidFill>
                <a:srgbClr val="000000"/>
              </a:solidFill>
              <a:latin typeface="Arial"/>
              <a:ea typeface="Arial"/>
              <a:cs typeface="Arial"/>
              <a:sym typeface="Arial"/>
            </a:endParaRPr>
          </a:p>
        </p:txBody>
      </p:sp>
      <p:sp>
        <p:nvSpPr>
          <p:cNvPr id="612" name="Google Shape;612;p113"/>
          <p:cNvSpPr txBox="1"/>
          <p:nvPr/>
        </p:nvSpPr>
        <p:spPr>
          <a:xfrm>
            <a:off x="200973" y="2349909"/>
            <a:ext cx="3195484" cy="37548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 Program to illustrate the %c format specifier.</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char c;</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using %c for character input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scanf("Enter some character: %c", &amp;c);</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using %c for character output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printf("The entered character: %c", &amp;c);</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pic>
        <p:nvPicPr>
          <p:cNvPr id="613" name="Google Shape;613;p113"/>
          <p:cNvPicPr preferRelativeResize="0"/>
          <p:nvPr/>
        </p:nvPicPr>
        <p:blipFill rotWithShape="1">
          <a:blip r:embed="rId3">
            <a:alphaModFix/>
          </a:blip>
          <a:srcRect b="0" l="0" r="0" t="0"/>
          <a:stretch/>
        </p:blipFill>
        <p:spPr>
          <a:xfrm>
            <a:off x="6235171" y="3257535"/>
            <a:ext cx="1806097" cy="342930"/>
          </a:xfrm>
          <a:prstGeom prst="rect">
            <a:avLst/>
          </a:prstGeom>
          <a:noFill/>
          <a:ln>
            <a:noFill/>
          </a:ln>
        </p:spPr>
      </p:pic>
      <p:pic>
        <p:nvPicPr>
          <p:cNvPr id="614" name="Google Shape;614;p113"/>
          <p:cNvPicPr preferRelativeResize="0"/>
          <p:nvPr/>
        </p:nvPicPr>
        <p:blipFill rotWithShape="1">
          <a:blip r:embed="rId4">
            <a:alphaModFix/>
          </a:blip>
          <a:srcRect b="0" l="0" r="0" t="0"/>
          <a:stretch/>
        </p:blipFill>
        <p:spPr>
          <a:xfrm>
            <a:off x="6235171" y="3852266"/>
            <a:ext cx="1958510" cy="274344"/>
          </a:xfrm>
          <a:prstGeom prst="rect">
            <a:avLst/>
          </a:prstGeom>
          <a:noFill/>
          <a:ln>
            <a:noFill/>
          </a:ln>
        </p:spPr>
      </p:pic>
      <p:sp>
        <p:nvSpPr>
          <p:cNvPr id="615" name="Google Shape;615;p113"/>
          <p:cNvSpPr txBox="1"/>
          <p:nvPr/>
        </p:nvSpPr>
        <p:spPr>
          <a:xfrm>
            <a:off x="6216172" y="2697957"/>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616" name="Google Shape;616;p113"/>
          <p:cNvSpPr txBox="1"/>
          <p:nvPr/>
        </p:nvSpPr>
        <p:spPr>
          <a:xfrm>
            <a:off x="293790" y="2042132"/>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14"/>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Integer Format Specifier (signed) – %d in C</a:t>
            </a:r>
            <a:endParaRPr/>
          </a:p>
        </p:txBody>
      </p:sp>
      <p:sp>
        <p:nvSpPr>
          <p:cNvPr id="623" name="Google Shape;623;p114"/>
          <p:cNvSpPr txBox="1"/>
          <p:nvPr/>
        </p:nvSpPr>
        <p:spPr>
          <a:xfrm>
            <a:off x="200973" y="1144834"/>
            <a:ext cx="874205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We can use the signed integer format specifier %d in the scanf() and print() functions or other functions that use formatted string for input and output of int data type.</a:t>
            </a:r>
            <a:endParaRPr b="0" i="0" sz="1400" u="none" cap="none" strike="noStrike">
              <a:solidFill>
                <a:srgbClr val="000000"/>
              </a:solidFill>
              <a:latin typeface="Arial"/>
              <a:ea typeface="Arial"/>
              <a:cs typeface="Arial"/>
              <a:sym typeface="Arial"/>
            </a:endParaRPr>
          </a:p>
        </p:txBody>
      </p:sp>
      <p:sp>
        <p:nvSpPr>
          <p:cNvPr id="624" name="Google Shape;624;p114"/>
          <p:cNvSpPr txBox="1"/>
          <p:nvPr/>
        </p:nvSpPr>
        <p:spPr>
          <a:xfrm>
            <a:off x="200973" y="2349909"/>
            <a:ext cx="3195484" cy="37548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Driver code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x;</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taking integer input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scanf("Enter the two integers: %d", &amp;x);</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printing integer output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printf("Printed using %%d: %d\n", x);</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printf("Printed using %%i: %3i\n", x);</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625" name="Google Shape;625;p114"/>
          <p:cNvSpPr txBox="1"/>
          <p:nvPr/>
        </p:nvSpPr>
        <p:spPr>
          <a:xfrm>
            <a:off x="6216172" y="2697957"/>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626" name="Google Shape;626;p114"/>
          <p:cNvSpPr txBox="1"/>
          <p:nvPr/>
        </p:nvSpPr>
        <p:spPr>
          <a:xfrm>
            <a:off x="293790" y="2042132"/>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pic>
        <p:nvPicPr>
          <p:cNvPr id="627" name="Google Shape;627;p114"/>
          <p:cNvPicPr preferRelativeResize="0"/>
          <p:nvPr/>
        </p:nvPicPr>
        <p:blipFill rotWithShape="1">
          <a:blip r:embed="rId3">
            <a:alphaModFix/>
          </a:blip>
          <a:srcRect b="0" l="0" r="0" t="0"/>
          <a:stretch/>
        </p:blipFill>
        <p:spPr>
          <a:xfrm>
            <a:off x="6235171" y="3303259"/>
            <a:ext cx="1661304" cy="251482"/>
          </a:xfrm>
          <a:prstGeom prst="rect">
            <a:avLst/>
          </a:prstGeom>
          <a:noFill/>
          <a:ln>
            <a:noFill/>
          </a:ln>
        </p:spPr>
      </p:pic>
      <p:pic>
        <p:nvPicPr>
          <p:cNvPr id="628" name="Google Shape;628;p114"/>
          <p:cNvPicPr preferRelativeResize="0"/>
          <p:nvPr/>
        </p:nvPicPr>
        <p:blipFill rotWithShape="1">
          <a:blip r:embed="rId4">
            <a:alphaModFix/>
          </a:blip>
          <a:srcRect b="0" l="0" r="0" t="0"/>
          <a:stretch/>
        </p:blipFill>
        <p:spPr>
          <a:xfrm>
            <a:off x="6235171" y="3896891"/>
            <a:ext cx="1828958" cy="53344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15"/>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Unsigned Integer Format Specifier –  %u in C</a:t>
            </a:r>
            <a:endParaRPr/>
          </a:p>
        </p:txBody>
      </p:sp>
      <p:sp>
        <p:nvSpPr>
          <p:cNvPr id="635" name="Google Shape;635;p115"/>
          <p:cNvSpPr txBox="1"/>
          <p:nvPr/>
        </p:nvSpPr>
        <p:spPr>
          <a:xfrm>
            <a:off x="200973" y="1144834"/>
            <a:ext cx="874205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The %u is the format specifier for the unsigned integer data type. If we specify a negative integer value to the %u, it converts the integer to its 2’s complement.</a:t>
            </a:r>
            <a:endParaRPr b="0" i="0" sz="1400" u="none" cap="none" strike="noStrike">
              <a:solidFill>
                <a:srgbClr val="000000"/>
              </a:solidFill>
              <a:latin typeface="Arial"/>
              <a:ea typeface="Arial"/>
              <a:cs typeface="Arial"/>
              <a:sym typeface="Arial"/>
            </a:endParaRPr>
          </a:p>
        </p:txBody>
      </p:sp>
      <p:sp>
        <p:nvSpPr>
          <p:cNvPr id="636" name="Google Shape;636;p115"/>
          <p:cNvSpPr txBox="1"/>
          <p:nvPr/>
        </p:nvSpPr>
        <p:spPr>
          <a:xfrm>
            <a:off x="200973" y="2349909"/>
            <a:ext cx="3195484"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driver code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unsigned int var;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scanf("Enter an integer: %u", &amp;var);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printf("Entered Unsigned Integer: %u", var);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trying to print negative value using %u</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printf("Printing -10 using %%u: %u\n", -10);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637" name="Google Shape;637;p115"/>
          <p:cNvSpPr txBox="1"/>
          <p:nvPr/>
        </p:nvSpPr>
        <p:spPr>
          <a:xfrm>
            <a:off x="6216172" y="2697957"/>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638" name="Google Shape;638;p115"/>
          <p:cNvSpPr txBox="1"/>
          <p:nvPr/>
        </p:nvSpPr>
        <p:spPr>
          <a:xfrm>
            <a:off x="293790" y="2042132"/>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pic>
        <p:nvPicPr>
          <p:cNvPr id="639" name="Google Shape;639;p115"/>
          <p:cNvPicPr preferRelativeResize="0"/>
          <p:nvPr/>
        </p:nvPicPr>
        <p:blipFill rotWithShape="1">
          <a:blip r:embed="rId3">
            <a:alphaModFix/>
          </a:blip>
          <a:srcRect b="0" l="0" r="0" t="0"/>
          <a:stretch/>
        </p:blipFill>
        <p:spPr>
          <a:xfrm>
            <a:off x="6216172" y="3269155"/>
            <a:ext cx="1486029" cy="320068"/>
          </a:xfrm>
          <a:prstGeom prst="rect">
            <a:avLst/>
          </a:prstGeom>
          <a:noFill/>
          <a:ln>
            <a:noFill/>
          </a:ln>
        </p:spPr>
      </p:pic>
      <p:pic>
        <p:nvPicPr>
          <p:cNvPr id="640" name="Google Shape;640;p115"/>
          <p:cNvPicPr preferRelativeResize="0"/>
          <p:nvPr/>
        </p:nvPicPr>
        <p:blipFill rotWithShape="1">
          <a:blip r:embed="rId4">
            <a:alphaModFix/>
          </a:blip>
          <a:srcRect b="0" l="0" r="0" t="0"/>
          <a:stretch/>
        </p:blipFill>
        <p:spPr>
          <a:xfrm>
            <a:off x="6029279" y="3852267"/>
            <a:ext cx="2453853" cy="495343"/>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16"/>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Floating-point format specifier – %f in C</a:t>
            </a:r>
            <a:endParaRPr/>
          </a:p>
        </p:txBody>
      </p:sp>
      <p:sp>
        <p:nvSpPr>
          <p:cNvPr id="647" name="Google Shape;647;p116"/>
          <p:cNvSpPr txBox="1"/>
          <p:nvPr/>
        </p:nvSpPr>
        <p:spPr>
          <a:xfrm>
            <a:off x="200973" y="1144834"/>
            <a:ext cx="8742054" cy="73866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The </a:t>
            </a:r>
            <a:r>
              <a:rPr b="1" i="0" lang="en-US" sz="1400" u="none" cap="none" strike="noStrike">
                <a:solidFill>
                  <a:srgbClr val="273239"/>
                </a:solidFill>
                <a:latin typeface="Nunito"/>
                <a:ea typeface="Nunito"/>
                <a:cs typeface="Nunito"/>
                <a:sym typeface="Nunito"/>
              </a:rPr>
              <a:t>%f</a:t>
            </a:r>
            <a:r>
              <a:rPr b="0" i="0" lang="en-US" sz="1400" u="none" cap="none" strike="noStrike">
                <a:solidFill>
                  <a:srgbClr val="273239"/>
                </a:solidFill>
                <a:latin typeface="Nunito"/>
                <a:ea typeface="Nunito"/>
                <a:cs typeface="Nunito"/>
                <a:sym typeface="Nunito"/>
              </a:rPr>
              <a:t> is the floating point format specifier in C language that can be used inside the formatted string for input and output of </a:t>
            </a:r>
            <a:r>
              <a:rPr b="1" i="0" lang="en-US" sz="1400" u="none" cap="none" strike="noStrike">
                <a:solidFill>
                  <a:srgbClr val="273239"/>
                </a:solidFill>
                <a:latin typeface="Nunito"/>
                <a:ea typeface="Nunito"/>
                <a:cs typeface="Nunito"/>
                <a:sym typeface="Nunito"/>
              </a:rPr>
              <a:t>float</a:t>
            </a:r>
            <a:r>
              <a:rPr b="0" i="0" lang="en-US" sz="1400" u="none" cap="none" strike="noStrike">
                <a:solidFill>
                  <a:srgbClr val="273239"/>
                </a:solidFill>
                <a:latin typeface="Nunito"/>
                <a:ea typeface="Nunito"/>
                <a:cs typeface="Nunito"/>
                <a:sym typeface="Nunito"/>
              </a:rPr>
              <a:t> data type. Apart from %f, we can use </a:t>
            </a:r>
            <a:r>
              <a:rPr b="1" i="0" lang="en-US" sz="1400" u="none" cap="none" strike="noStrike">
                <a:solidFill>
                  <a:srgbClr val="273239"/>
                </a:solidFill>
                <a:latin typeface="Nunito"/>
                <a:ea typeface="Nunito"/>
                <a:cs typeface="Nunito"/>
                <a:sym typeface="Nunito"/>
              </a:rPr>
              <a:t>%e</a:t>
            </a:r>
            <a:r>
              <a:rPr b="0" i="0" lang="en-US" sz="1400" u="none" cap="none" strike="noStrike">
                <a:solidFill>
                  <a:srgbClr val="273239"/>
                </a:solidFill>
                <a:latin typeface="Nunito"/>
                <a:ea typeface="Nunito"/>
                <a:cs typeface="Nunito"/>
                <a:sym typeface="Nunito"/>
              </a:rPr>
              <a:t> or </a:t>
            </a:r>
            <a:r>
              <a:rPr b="1" i="0" lang="en-US" sz="1400" u="none" cap="none" strike="noStrike">
                <a:solidFill>
                  <a:srgbClr val="273239"/>
                </a:solidFill>
                <a:latin typeface="Nunito"/>
                <a:ea typeface="Nunito"/>
                <a:cs typeface="Nunito"/>
                <a:sym typeface="Nunito"/>
              </a:rPr>
              <a:t>%E</a:t>
            </a:r>
            <a:r>
              <a:rPr b="0" i="0" lang="en-US" sz="1400" u="none" cap="none" strike="noStrike">
                <a:solidFill>
                  <a:srgbClr val="273239"/>
                </a:solidFill>
                <a:latin typeface="Nunito"/>
                <a:ea typeface="Nunito"/>
                <a:cs typeface="Nunito"/>
                <a:sym typeface="Nunito"/>
              </a:rPr>
              <a:t> format specifiers to print the </a:t>
            </a:r>
            <a:r>
              <a:rPr b="1" i="0" lang="en-US" sz="1400" u="none" cap="none" strike="noStrike">
                <a:solidFill>
                  <a:srgbClr val="273239"/>
                </a:solidFill>
                <a:latin typeface="Nunito"/>
                <a:ea typeface="Nunito"/>
                <a:cs typeface="Nunito"/>
                <a:sym typeface="Nunito"/>
              </a:rPr>
              <a:t>floating point value in the exponential form.</a:t>
            </a:r>
            <a:endParaRPr b="0" i="0" sz="1400" u="none" cap="none" strike="noStrike">
              <a:solidFill>
                <a:srgbClr val="000000"/>
              </a:solidFill>
              <a:latin typeface="Arial"/>
              <a:ea typeface="Arial"/>
              <a:cs typeface="Arial"/>
              <a:sym typeface="Arial"/>
            </a:endParaRPr>
          </a:p>
        </p:txBody>
      </p:sp>
      <p:sp>
        <p:nvSpPr>
          <p:cNvPr id="648" name="Google Shape;648;p116"/>
          <p:cNvSpPr txBox="1"/>
          <p:nvPr/>
        </p:nvSpPr>
        <p:spPr>
          <a:xfrm>
            <a:off x="200973" y="2349909"/>
            <a:ext cx="3195484" cy="24622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driver code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float a = 12.67;</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printf("Using %%f: %f\n", 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printf("Using %%e: %e\n", 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printf("Using %%E, %E", 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649" name="Google Shape;649;p116"/>
          <p:cNvSpPr txBox="1"/>
          <p:nvPr/>
        </p:nvSpPr>
        <p:spPr>
          <a:xfrm>
            <a:off x="6216172" y="2697957"/>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650" name="Google Shape;650;p116"/>
          <p:cNvSpPr txBox="1"/>
          <p:nvPr/>
        </p:nvSpPr>
        <p:spPr>
          <a:xfrm>
            <a:off x="293790" y="2042132"/>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pic>
        <p:nvPicPr>
          <p:cNvPr id="651" name="Google Shape;651;p116"/>
          <p:cNvPicPr preferRelativeResize="0"/>
          <p:nvPr/>
        </p:nvPicPr>
        <p:blipFill rotWithShape="1">
          <a:blip r:embed="rId3">
            <a:alphaModFix/>
          </a:blip>
          <a:srcRect b="0" l="0" r="0" t="0"/>
          <a:stretch/>
        </p:blipFill>
        <p:spPr>
          <a:xfrm>
            <a:off x="5904758" y="3196644"/>
            <a:ext cx="2918417" cy="101156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17"/>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Unsigned Octal number for integer – %o in C</a:t>
            </a:r>
            <a:endParaRPr/>
          </a:p>
        </p:txBody>
      </p:sp>
      <p:sp>
        <p:nvSpPr>
          <p:cNvPr id="658" name="Google Shape;658;p117"/>
          <p:cNvSpPr txBox="1"/>
          <p:nvPr/>
        </p:nvSpPr>
        <p:spPr>
          <a:xfrm>
            <a:off x="200973" y="1144834"/>
            <a:ext cx="874205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We can use the %o format specifier in the C program to print or take input for the unsigned octal integer number.</a:t>
            </a:r>
            <a:endParaRPr b="0" i="0" sz="1400" u="none" cap="none" strike="noStrike">
              <a:solidFill>
                <a:srgbClr val="000000"/>
              </a:solidFill>
              <a:latin typeface="Arial"/>
              <a:ea typeface="Arial"/>
              <a:cs typeface="Arial"/>
              <a:sym typeface="Arial"/>
            </a:endParaRPr>
          </a:p>
        </p:txBody>
      </p:sp>
      <p:sp>
        <p:nvSpPr>
          <p:cNvPr id="659" name="Google Shape;659;p117"/>
          <p:cNvSpPr txBox="1"/>
          <p:nvPr/>
        </p:nvSpPr>
        <p:spPr>
          <a:xfrm>
            <a:off x="200973" y="2349909"/>
            <a:ext cx="3195484"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a = 67;</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printf("%o\n", 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660" name="Google Shape;660;p117"/>
          <p:cNvSpPr txBox="1"/>
          <p:nvPr/>
        </p:nvSpPr>
        <p:spPr>
          <a:xfrm>
            <a:off x="6216172" y="2697957"/>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661" name="Google Shape;661;p117"/>
          <p:cNvSpPr txBox="1"/>
          <p:nvPr/>
        </p:nvSpPr>
        <p:spPr>
          <a:xfrm>
            <a:off x="293790" y="2042132"/>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pic>
        <p:nvPicPr>
          <p:cNvPr id="662" name="Google Shape;662;p117"/>
          <p:cNvPicPr preferRelativeResize="0"/>
          <p:nvPr/>
        </p:nvPicPr>
        <p:blipFill rotWithShape="1">
          <a:blip r:embed="rId3">
            <a:alphaModFix/>
          </a:blip>
          <a:srcRect b="0" l="0" r="0" t="0"/>
          <a:stretch/>
        </p:blipFill>
        <p:spPr>
          <a:xfrm>
            <a:off x="6360912" y="3246104"/>
            <a:ext cx="777307" cy="36579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18"/>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Unsigned Hexadecimal for integer – %x in C</a:t>
            </a:r>
            <a:endParaRPr/>
          </a:p>
        </p:txBody>
      </p:sp>
      <p:sp>
        <p:nvSpPr>
          <p:cNvPr id="669" name="Google Shape;669;p118"/>
          <p:cNvSpPr txBox="1"/>
          <p:nvPr/>
        </p:nvSpPr>
        <p:spPr>
          <a:xfrm>
            <a:off x="200973" y="1144834"/>
            <a:ext cx="874205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The %x format specifier is used in the formatted string for hexadecimal integers. In this case, the alphabets in the hexadecimal numbers will be in lowercase. For uppercase alphabet digits, we use %X instead.</a:t>
            </a:r>
            <a:endParaRPr b="0" i="0" sz="1400" u="none" cap="none" strike="noStrike">
              <a:solidFill>
                <a:srgbClr val="000000"/>
              </a:solidFill>
              <a:latin typeface="Arial"/>
              <a:ea typeface="Arial"/>
              <a:cs typeface="Arial"/>
              <a:sym typeface="Arial"/>
            </a:endParaRPr>
          </a:p>
        </p:txBody>
      </p:sp>
      <p:sp>
        <p:nvSpPr>
          <p:cNvPr id="670" name="Google Shape;670;p118"/>
          <p:cNvSpPr txBox="1"/>
          <p:nvPr/>
        </p:nvSpPr>
        <p:spPr>
          <a:xfrm>
            <a:off x="200973" y="2349909"/>
            <a:ext cx="3195484"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a = 15454;</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printf("%x\n", 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printf("%X", 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671" name="Google Shape;671;p118"/>
          <p:cNvSpPr txBox="1"/>
          <p:nvPr/>
        </p:nvSpPr>
        <p:spPr>
          <a:xfrm>
            <a:off x="6216172" y="2697957"/>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672" name="Google Shape;672;p118"/>
          <p:cNvSpPr txBox="1"/>
          <p:nvPr/>
        </p:nvSpPr>
        <p:spPr>
          <a:xfrm>
            <a:off x="293790" y="2042132"/>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pic>
        <p:nvPicPr>
          <p:cNvPr id="673" name="Google Shape;673;p118"/>
          <p:cNvPicPr preferRelativeResize="0"/>
          <p:nvPr/>
        </p:nvPicPr>
        <p:blipFill rotWithShape="1">
          <a:blip r:embed="rId3">
            <a:alphaModFix/>
          </a:blip>
          <a:srcRect b="0" l="0" r="0" t="0"/>
          <a:stretch/>
        </p:blipFill>
        <p:spPr>
          <a:xfrm>
            <a:off x="6312976" y="3154656"/>
            <a:ext cx="815411" cy="548688"/>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19"/>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String Format Specifier – %s in C</a:t>
            </a:r>
            <a:endParaRPr/>
          </a:p>
        </p:txBody>
      </p:sp>
      <p:sp>
        <p:nvSpPr>
          <p:cNvPr id="680" name="Google Shape;680;p119"/>
          <p:cNvSpPr txBox="1"/>
          <p:nvPr/>
        </p:nvSpPr>
        <p:spPr>
          <a:xfrm>
            <a:off x="200973" y="1144834"/>
            <a:ext cx="874205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The %s in C is used to print strings or take strings as input.</a:t>
            </a:r>
            <a:endParaRPr b="0" i="0" sz="1400" u="none" cap="none" strike="noStrike">
              <a:solidFill>
                <a:srgbClr val="000000"/>
              </a:solidFill>
              <a:latin typeface="Arial"/>
              <a:ea typeface="Arial"/>
              <a:cs typeface="Arial"/>
              <a:sym typeface="Arial"/>
            </a:endParaRPr>
          </a:p>
        </p:txBody>
      </p:sp>
      <p:sp>
        <p:nvSpPr>
          <p:cNvPr id="681" name="Google Shape;681;p119"/>
          <p:cNvSpPr txBox="1"/>
          <p:nvPr/>
        </p:nvSpPr>
        <p:spPr>
          <a:xfrm>
            <a:off x="200973" y="2349909"/>
            <a:ext cx="3195484"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char a[] = "Hi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printf("%s\n", 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682" name="Google Shape;682;p119"/>
          <p:cNvSpPr txBox="1"/>
          <p:nvPr/>
        </p:nvSpPr>
        <p:spPr>
          <a:xfrm>
            <a:off x="6216172" y="2697957"/>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683" name="Google Shape;683;p119"/>
          <p:cNvSpPr txBox="1"/>
          <p:nvPr/>
        </p:nvSpPr>
        <p:spPr>
          <a:xfrm>
            <a:off x="293790" y="2042132"/>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pic>
        <p:nvPicPr>
          <p:cNvPr id="684" name="Google Shape;684;p119"/>
          <p:cNvPicPr preferRelativeResize="0"/>
          <p:nvPr/>
        </p:nvPicPr>
        <p:blipFill rotWithShape="1">
          <a:blip r:embed="rId3">
            <a:alphaModFix/>
          </a:blip>
          <a:srcRect b="0" l="0" r="0" t="0"/>
          <a:stretch/>
        </p:blipFill>
        <p:spPr>
          <a:xfrm>
            <a:off x="6425713" y="3257849"/>
            <a:ext cx="712506" cy="582959"/>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120"/>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printf in C</a:t>
            </a:r>
            <a:endParaRPr/>
          </a:p>
        </p:txBody>
      </p:sp>
      <p:sp>
        <p:nvSpPr>
          <p:cNvPr id="691" name="Google Shape;691;p120"/>
          <p:cNvSpPr txBox="1"/>
          <p:nvPr/>
        </p:nvSpPr>
        <p:spPr>
          <a:xfrm>
            <a:off x="200973" y="979468"/>
            <a:ext cx="8742054" cy="58785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273239"/>
                </a:solidFill>
                <a:latin typeface="Nunito"/>
                <a:ea typeface="Nunito"/>
                <a:cs typeface="Nunito"/>
                <a:sym typeface="Nunito"/>
              </a:rPr>
              <a:t>In C language, printf() function is used to print formatted output to the standard output </a:t>
            </a:r>
            <a:r>
              <a:rPr b="1" i="0" lang="en-US" sz="1800" u="none" cap="none" strike="noStrike">
                <a:solidFill>
                  <a:srgbClr val="273239"/>
                </a:solidFill>
                <a:latin typeface="Nunito"/>
                <a:ea typeface="Nunito"/>
                <a:cs typeface="Nunito"/>
                <a:sym typeface="Nunito"/>
              </a:rPr>
              <a:t>stdout </a:t>
            </a:r>
            <a:r>
              <a:rPr b="0" i="0" lang="en-US" sz="1800" u="none" cap="none" strike="noStrike">
                <a:solidFill>
                  <a:srgbClr val="273239"/>
                </a:solidFill>
                <a:latin typeface="Nunito"/>
                <a:ea typeface="Nunito"/>
                <a:cs typeface="Nunito"/>
                <a:sym typeface="Nunito"/>
              </a:rPr>
              <a:t>(which is generally the console screen).  The printf function is a part of the C standard library &lt;</a:t>
            </a:r>
            <a:r>
              <a:rPr b="1" i="0" lang="en-US" sz="1800" u="none" cap="none" strike="noStrike">
                <a:solidFill>
                  <a:srgbClr val="273239"/>
                </a:solidFill>
                <a:latin typeface="Nunito"/>
                <a:ea typeface="Nunito"/>
                <a:cs typeface="Nunito"/>
                <a:sym typeface="Nunito"/>
              </a:rPr>
              <a:t>stdio.h&gt;</a:t>
            </a:r>
            <a:r>
              <a:rPr b="0" i="0" lang="en-US" sz="1800" u="none" cap="none" strike="noStrike">
                <a:solidFill>
                  <a:srgbClr val="273239"/>
                </a:solidFill>
                <a:latin typeface="Nunito"/>
                <a:ea typeface="Nunito"/>
                <a:cs typeface="Nunito"/>
                <a:sym typeface="Nunito"/>
              </a:rPr>
              <a:t> and it can allow formatting the output in numerous ways.</a:t>
            </a:r>
            <a:endParaRPr/>
          </a:p>
          <a:p>
            <a:pPr indent="0" lvl="0" marL="0" marR="0" rtl="0" algn="l">
              <a:lnSpc>
                <a:spcPct val="100000"/>
              </a:lnSpc>
              <a:spcBef>
                <a:spcPts val="0"/>
              </a:spcBef>
              <a:spcAft>
                <a:spcPts val="0"/>
              </a:spcAft>
              <a:buNone/>
            </a:pPr>
            <a:r>
              <a:t/>
            </a:r>
            <a:endParaRPr b="0" i="0" sz="1800" u="none" cap="none" strike="noStrike">
              <a:solidFill>
                <a:srgbClr val="273239"/>
              </a:solidFill>
              <a:latin typeface="Nunito"/>
              <a:ea typeface="Nunito"/>
              <a:cs typeface="Nunito"/>
              <a:sym typeface="Nunito"/>
            </a:endParaRPr>
          </a:p>
          <a:p>
            <a:pPr indent="0" lvl="0" marL="0" marR="0" rtl="0" algn="l">
              <a:lnSpc>
                <a:spcPct val="100000"/>
              </a:lnSpc>
              <a:spcBef>
                <a:spcPts val="0"/>
              </a:spcBef>
              <a:spcAft>
                <a:spcPts val="0"/>
              </a:spcAft>
              <a:buNone/>
            </a:pPr>
            <a:r>
              <a:rPr b="1" i="0" lang="en-US" sz="1800" u="none" cap="none" strike="noStrike">
                <a:solidFill>
                  <a:srgbClr val="273239"/>
                </a:solidFill>
                <a:latin typeface="Nunito"/>
                <a:ea typeface="Nunito"/>
                <a:cs typeface="Nunito"/>
                <a:sym typeface="Nunito"/>
              </a:rPr>
              <a:t>Parameters</a:t>
            </a:r>
            <a:endParaRPr/>
          </a:p>
          <a:p>
            <a:pPr indent="0" lvl="0" marL="0" marR="0" rtl="0" algn="l">
              <a:lnSpc>
                <a:spcPct val="100000"/>
              </a:lnSpc>
              <a:spcBef>
                <a:spcPts val="0"/>
              </a:spcBef>
              <a:spcAft>
                <a:spcPts val="0"/>
              </a:spcAft>
              <a:buNone/>
            </a:pPr>
            <a:r>
              <a:t/>
            </a:r>
            <a:endParaRPr b="1" i="0" sz="1800" u="none" cap="none" strike="noStrike">
              <a:solidFill>
                <a:srgbClr val="273239"/>
              </a:solidFill>
              <a:latin typeface="Nunito"/>
              <a:ea typeface="Nunito"/>
              <a:cs typeface="Nunito"/>
              <a:sym typeface="Nunito"/>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273239"/>
                </a:solidFill>
                <a:latin typeface="Nunito"/>
                <a:ea typeface="Nunito"/>
                <a:cs typeface="Nunito"/>
                <a:sym typeface="Nunito"/>
              </a:rPr>
              <a:t>formatted_string: </a:t>
            </a:r>
            <a:r>
              <a:rPr b="0" i="0" lang="en-US" sz="1800" u="none" cap="none" strike="noStrike">
                <a:solidFill>
                  <a:srgbClr val="273239"/>
                </a:solidFill>
                <a:latin typeface="Nunito"/>
                <a:ea typeface="Nunito"/>
                <a:cs typeface="Nunito"/>
                <a:sym typeface="Nunito"/>
              </a:rPr>
              <a:t>It is a string that specifies the data to be printed. It may also contain a format specifier to print the value of any variable such as a character and an integer.</a:t>
            </a:r>
            <a:endParaRPr/>
          </a:p>
          <a:p>
            <a:pPr indent="-285750" lvl="0" marL="285750" marR="0" rtl="0" algn="l">
              <a:lnSpc>
                <a:spcPct val="100000"/>
              </a:lnSpc>
              <a:spcBef>
                <a:spcPts val="1800"/>
              </a:spcBef>
              <a:spcAft>
                <a:spcPts val="0"/>
              </a:spcAft>
              <a:buClr>
                <a:srgbClr val="000000"/>
              </a:buClr>
              <a:buSzPts val="1800"/>
              <a:buFont typeface="Arial"/>
              <a:buChar char="•"/>
            </a:pPr>
            <a:r>
              <a:rPr b="1" i="0" lang="en-US" sz="1800" u="none" cap="none" strike="noStrike">
                <a:solidFill>
                  <a:srgbClr val="273239"/>
                </a:solidFill>
                <a:latin typeface="Nunito"/>
                <a:ea typeface="Nunito"/>
                <a:cs typeface="Nunito"/>
                <a:sym typeface="Nunito"/>
              </a:rPr>
              <a:t>arguments_list: </a:t>
            </a:r>
            <a:r>
              <a:rPr b="0" i="0" lang="en-US" sz="1800" u="none" cap="none" strike="noStrike">
                <a:solidFill>
                  <a:srgbClr val="273239"/>
                </a:solidFill>
                <a:latin typeface="Nunito"/>
                <a:ea typeface="Nunito"/>
                <a:cs typeface="Nunito"/>
                <a:sym typeface="Nunito"/>
              </a:rPr>
              <a:t>These are the variable names corresponding to the format specifier.</a:t>
            </a:r>
            <a:endParaRPr/>
          </a:p>
          <a:p>
            <a:pPr indent="0" lvl="0" marL="0" marR="0" rtl="0" algn="l">
              <a:lnSpc>
                <a:spcPct val="100000"/>
              </a:lnSpc>
              <a:spcBef>
                <a:spcPts val="1800"/>
              </a:spcBef>
              <a:spcAft>
                <a:spcPts val="0"/>
              </a:spcAft>
              <a:buNone/>
            </a:pPr>
            <a:r>
              <a:rPr b="1" i="0" lang="en-US" sz="1800" u="none" cap="none" strike="noStrike">
                <a:solidFill>
                  <a:srgbClr val="273239"/>
                </a:solidFill>
                <a:latin typeface="Nunito"/>
                <a:ea typeface="Nunito"/>
                <a:cs typeface="Nunito"/>
                <a:sym typeface="Nunito"/>
              </a:rPr>
              <a:t>Return Value</a:t>
            </a:r>
            <a:endParaRPr/>
          </a:p>
          <a:p>
            <a:pPr indent="0" lvl="0" marL="0" marR="0" rtl="0" algn="l">
              <a:lnSpc>
                <a:spcPct val="100000"/>
              </a:lnSpc>
              <a:spcBef>
                <a:spcPts val="0"/>
              </a:spcBef>
              <a:spcAft>
                <a:spcPts val="0"/>
              </a:spcAft>
              <a:buNone/>
            </a:pPr>
            <a:r>
              <a:t/>
            </a:r>
            <a:endParaRPr b="1" i="0" sz="1800" u="none" cap="none" strike="noStrike">
              <a:solidFill>
                <a:srgbClr val="273239"/>
              </a:solidFill>
              <a:latin typeface="Nunito"/>
              <a:ea typeface="Nunito"/>
              <a:cs typeface="Nunito"/>
              <a:sym typeface="Nunito"/>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273239"/>
                </a:solidFill>
                <a:latin typeface="Nunito"/>
                <a:ea typeface="Nunito"/>
                <a:cs typeface="Nunito"/>
                <a:sym typeface="Nunito"/>
              </a:rPr>
              <a:t>printf() returns the number of characters printed after successful execution.</a:t>
            </a:r>
            <a:endParaRPr/>
          </a:p>
          <a:p>
            <a:pPr indent="-285750" lvl="0" marL="285750" marR="0" rtl="0" algn="l">
              <a:lnSpc>
                <a:spcPct val="100000"/>
              </a:lnSpc>
              <a:spcBef>
                <a:spcPts val="1800"/>
              </a:spcBef>
              <a:spcAft>
                <a:spcPts val="0"/>
              </a:spcAft>
              <a:buClr>
                <a:srgbClr val="000000"/>
              </a:buClr>
              <a:buSzPts val="1800"/>
              <a:buFont typeface="Arial"/>
              <a:buChar char="•"/>
            </a:pPr>
            <a:r>
              <a:rPr b="0" i="0" lang="en-US" sz="1800" u="none" cap="none" strike="noStrike">
                <a:solidFill>
                  <a:srgbClr val="273239"/>
                </a:solidFill>
                <a:latin typeface="Nunito"/>
                <a:ea typeface="Nunito"/>
                <a:cs typeface="Nunito"/>
                <a:sym typeface="Nunito"/>
              </a:rPr>
              <a:t>If an error occurs, a negative value is returned.</a:t>
            </a:r>
            <a:endParaRPr/>
          </a:p>
          <a:p>
            <a:pPr indent="0" lvl="0" marL="0" marR="0" rtl="0" algn="l">
              <a:lnSpc>
                <a:spcPct val="100000"/>
              </a:lnSpc>
              <a:spcBef>
                <a:spcPts val="1800"/>
              </a:spcBef>
              <a:spcAft>
                <a:spcPts val="0"/>
              </a:spcAft>
              <a:buNone/>
            </a:pPr>
            <a:r>
              <a:t/>
            </a:r>
            <a:endParaRPr b="0" i="0" sz="1400" u="none" cap="none" strike="noStrike">
              <a:solidFill>
                <a:srgbClr val="273239"/>
              </a:solidFill>
              <a:latin typeface="Nunito"/>
              <a:ea typeface="Nunito"/>
              <a:cs typeface="Nunito"/>
              <a:sym typeface="Nunito"/>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21"/>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printf in C</a:t>
            </a:r>
            <a:endParaRPr/>
          </a:p>
        </p:txBody>
      </p:sp>
      <p:sp>
        <p:nvSpPr>
          <p:cNvPr id="698" name="Google Shape;698;p121"/>
          <p:cNvSpPr txBox="1"/>
          <p:nvPr/>
        </p:nvSpPr>
        <p:spPr>
          <a:xfrm>
            <a:off x="742336" y="1934015"/>
            <a:ext cx="4572000"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 using printf to print "Hello Geek!"</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printf("Hello");</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pic>
        <p:nvPicPr>
          <p:cNvPr id="699" name="Google Shape;699;p121"/>
          <p:cNvPicPr preferRelativeResize="0"/>
          <p:nvPr/>
        </p:nvPicPr>
        <p:blipFill rotWithShape="1">
          <a:blip r:embed="rId3">
            <a:alphaModFix/>
          </a:blip>
          <a:srcRect b="0" l="0" r="0" t="0"/>
          <a:stretch/>
        </p:blipFill>
        <p:spPr>
          <a:xfrm>
            <a:off x="7125908" y="2422165"/>
            <a:ext cx="1044393" cy="557009"/>
          </a:xfrm>
          <a:prstGeom prst="rect">
            <a:avLst/>
          </a:prstGeom>
          <a:noFill/>
          <a:ln>
            <a:noFill/>
          </a:ln>
        </p:spPr>
      </p:pic>
      <p:sp>
        <p:nvSpPr>
          <p:cNvPr id="700" name="Google Shape;700;p121"/>
          <p:cNvSpPr txBox="1"/>
          <p:nvPr/>
        </p:nvSpPr>
        <p:spPr>
          <a:xfrm>
            <a:off x="6904430" y="1934015"/>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701" name="Google Shape;701;p121"/>
          <p:cNvSpPr txBox="1"/>
          <p:nvPr/>
        </p:nvSpPr>
        <p:spPr>
          <a:xfrm>
            <a:off x="401946" y="1521022"/>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22"/>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scanf in C</a:t>
            </a:r>
            <a:endParaRPr/>
          </a:p>
        </p:txBody>
      </p:sp>
      <p:sp>
        <p:nvSpPr>
          <p:cNvPr id="708" name="Google Shape;708;p122"/>
          <p:cNvSpPr txBox="1"/>
          <p:nvPr/>
        </p:nvSpPr>
        <p:spPr>
          <a:xfrm>
            <a:off x="311658" y="2991267"/>
            <a:ext cx="4572000" cy="39703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Driver code</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int a, b;</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printf("Enter first number: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scanf("%d", &amp;a);</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printf("Enter second number: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scanf("%d", &amp;b);</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printf("A : %d \t B : %d" ,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 , b);</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p:txBody>
      </p:sp>
      <p:sp>
        <p:nvSpPr>
          <p:cNvPr id="709" name="Google Shape;709;p122"/>
          <p:cNvSpPr txBox="1"/>
          <p:nvPr/>
        </p:nvSpPr>
        <p:spPr>
          <a:xfrm>
            <a:off x="6936616" y="2922779"/>
            <a:ext cx="9220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OUTPUT</a:t>
            </a:r>
            <a:endParaRPr/>
          </a:p>
        </p:txBody>
      </p:sp>
      <p:sp>
        <p:nvSpPr>
          <p:cNvPr id="710" name="Google Shape;710;p122"/>
          <p:cNvSpPr txBox="1"/>
          <p:nvPr/>
        </p:nvSpPr>
        <p:spPr>
          <a:xfrm>
            <a:off x="311658" y="2768891"/>
            <a:ext cx="70403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CODE</a:t>
            </a:r>
            <a:endParaRPr/>
          </a:p>
        </p:txBody>
      </p:sp>
      <p:sp>
        <p:nvSpPr>
          <p:cNvPr id="711" name="Google Shape;711;p122"/>
          <p:cNvSpPr txBox="1"/>
          <p:nvPr/>
        </p:nvSpPr>
        <p:spPr>
          <a:xfrm>
            <a:off x="401946" y="1098276"/>
            <a:ext cx="8574906" cy="1502976"/>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In C programming language, scanf is a function that stands for Scan Formatted String. It is used to read data from stdin (standard input stream i.e. usually keyboard) and then writes the result into the given arguments.</a:t>
            </a:r>
            <a:endParaRPr/>
          </a:p>
          <a:p>
            <a:pPr indent="-88900" lvl="0" marL="0" marR="0" rtl="0" algn="just">
              <a:lnSpc>
                <a:spcPct val="100000"/>
              </a:lnSpc>
              <a:spcBef>
                <a:spcPts val="750"/>
              </a:spcBef>
              <a:spcAft>
                <a:spcPts val="0"/>
              </a:spcAft>
              <a:buClr>
                <a:srgbClr val="000000"/>
              </a:buClr>
              <a:buSzPts val="1400"/>
              <a:buFont typeface="Arial"/>
              <a:buChar char="•"/>
            </a:pPr>
            <a:r>
              <a:rPr b="0" i="0" lang="en-US" sz="1400" u="none" cap="none" strike="noStrike">
                <a:solidFill>
                  <a:srgbClr val="273239"/>
                </a:solidFill>
                <a:latin typeface="Nunito"/>
                <a:ea typeface="Nunito"/>
                <a:cs typeface="Nunito"/>
                <a:sym typeface="Nunito"/>
              </a:rPr>
              <a:t>It accepts character, string, and numeric data from the user using standard input.</a:t>
            </a:r>
            <a:endParaRPr/>
          </a:p>
          <a:p>
            <a:pPr indent="-88900" lvl="0" marL="0" marR="0" rtl="0" algn="just">
              <a:lnSpc>
                <a:spcPct val="100000"/>
              </a:lnSpc>
              <a:spcBef>
                <a:spcPts val="1800"/>
              </a:spcBef>
              <a:spcAft>
                <a:spcPts val="0"/>
              </a:spcAft>
              <a:buClr>
                <a:srgbClr val="000000"/>
              </a:buClr>
              <a:buSzPts val="1400"/>
              <a:buFont typeface="Arial"/>
              <a:buChar char="•"/>
            </a:pPr>
            <a:r>
              <a:rPr b="0" i="0" lang="en-US" sz="1400" u="none" cap="none" strike="noStrike">
                <a:solidFill>
                  <a:srgbClr val="273239"/>
                </a:solidFill>
                <a:latin typeface="Nunito"/>
                <a:ea typeface="Nunito"/>
                <a:cs typeface="Nunito"/>
                <a:sym typeface="Nunito"/>
              </a:rPr>
              <a:t>scanf also uses format specifiers like printf.</a:t>
            </a:r>
            <a:endParaRPr/>
          </a:p>
        </p:txBody>
      </p:sp>
      <p:pic>
        <p:nvPicPr>
          <p:cNvPr id="712" name="Google Shape;712;p122"/>
          <p:cNvPicPr preferRelativeResize="0"/>
          <p:nvPr/>
        </p:nvPicPr>
        <p:blipFill rotWithShape="1">
          <a:blip r:embed="rId3">
            <a:alphaModFix/>
          </a:blip>
          <a:srcRect b="0" l="0" r="0" t="0"/>
          <a:stretch/>
        </p:blipFill>
        <p:spPr>
          <a:xfrm>
            <a:off x="6660851" y="3552083"/>
            <a:ext cx="2141406" cy="6858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type="title"/>
          </p:nvPr>
        </p:nvSpPr>
        <p:spPr>
          <a:xfrm>
            <a:off x="-384072" y="0"/>
            <a:ext cx="7886700" cy="99417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chemeClr val="dk1"/>
                </a:solidFill>
              </a:rPr>
              <a:t>Structure of C</a:t>
            </a:r>
            <a:endParaRPr/>
          </a:p>
        </p:txBody>
      </p:sp>
      <p:sp>
        <p:nvSpPr>
          <p:cNvPr id="123" name="Google Shape;123;p9"/>
          <p:cNvSpPr txBox="1"/>
          <p:nvPr>
            <p:ph idx="3" type="body"/>
          </p:nvPr>
        </p:nvSpPr>
        <p:spPr>
          <a:xfrm>
            <a:off x="1062352" y="1672707"/>
            <a:ext cx="3271215" cy="3040085"/>
          </a:xfrm>
          <a:prstGeom prst="rect">
            <a:avLst/>
          </a:prstGeom>
          <a:noFill/>
          <a:ln>
            <a:noFill/>
          </a:ln>
        </p:spPr>
        <p:txBody>
          <a:bodyPr anchorCtr="0" anchor="t" bIns="45700" lIns="91425" spcFirstLastPara="1" rIns="91425" wrap="square" tIns="45700">
            <a:normAutofit fontScale="92500" lnSpcReduction="10000"/>
          </a:bodyPr>
          <a:lstStyle/>
          <a:p>
            <a:pPr indent="-431800" lvl="0" marL="457200" rtl="0" algn="l">
              <a:lnSpc>
                <a:spcPct val="100000"/>
              </a:lnSpc>
              <a:spcBef>
                <a:spcPts val="640"/>
              </a:spcBef>
              <a:spcAft>
                <a:spcPts val="0"/>
              </a:spcAft>
              <a:buSzPct val="172972"/>
              <a:buFont typeface="Noto Sans Symbols"/>
              <a:buChar char="❑"/>
            </a:pPr>
            <a:r>
              <a:rPr b="1" lang="en-US" sz="2000">
                <a:solidFill>
                  <a:schemeClr val="dk1"/>
                </a:solidFill>
                <a:latin typeface="Arial"/>
                <a:ea typeface="Arial"/>
                <a:cs typeface="Arial"/>
                <a:sym typeface="Arial"/>
              </a:rPr>
              <a:t>Header Files: </a:t>
            </a:r>
            <a:r>
              <a:rPr lang="en-US" sz="2000">
                <a:solidFill>
                  <a:schemeClr val="dk1"/>
                </a:solidFill>
                <a:latin typeface="Arial"/>
                <a:ea typeface="Arial"/>
                <a:cs typeface="Arial"/>
                <a:sym typeface="Arial"/>
              </a:rPr>
              <a:t>Include necessary libraries (e.g., #include &lt;stdio.h&gt;).</a:t>
            </a:r>
            <a:endParaRPr/>
          </a:p>
          <a:p>
            <a:pPr indent="-431800" lvl="0" marL="457200" rtl="0" algn="l">
              <a:lnSpc>
                <a:spcPct val="100000"/>
              </a:lnSpc>
              <a:spcBef>
                <a:spcPts val="640"/>
              </a:spcBef>
              <a:spcAft>
                <a:spcPts val="0"/>
              </a:spcAft>
              <a:buSzPct val="172972"/>
              <a:buFont typeface="Noto Sans Symbols"/>
              <a:buChar char="❑"/>
            </a:pPr>
            <a:r>
              <a:rPr b="1" lang="en-US" sz="2000">
                <a:solidFill>
                  <a:schemeClr val="dk1"/>
                </a:solidFill>
                <a:latin typeface="Arial"/>
                <a:ea typeface="Arial"/>
                <a:cs typeface="Arial"/>
                <a:sym typeface="Arial"/>
              </a:rPr>
              <a:t>Main Function: </a:t>
            </a:r>
            <a:r>
              <a:rPr lang="en-US" sz="2000">
                <a:solidFill>
                  <a:schemeClr val="dk1"/>
                </a:solidFill>
                <a:latin typeface="Arial"/>
                <a:ea typeface="Arial"/>
                <a:cs typeface="Arial"/>
                <a:sym typeface="Arial"/>
              </a:rPr>
              <a:t>Entry point of the program (int main()).</a:t>
            </a:r>
            <a:endParaRPr/>
          </a:p>
          <a:p>
            <a:pPr indent="-431800" lvl="0" marL="457200" rtl="0" algn="l">
              <a:lnSpc>
                <a:spcPct val="100000"/>
              </a:lnSpc>
              <a:spcBef>
                <a:spcPts val="640"/>
              </a:spcBef>
              <a:spcAft>
                <a:spcPts val="0"/>
              </a:spcAft>
              <a:buSzPct val="172972"/>
              <a:buFont typeface="Noto Sans Symbols"/>
              <a:buChar char="❑"/>
            </a:pPr>
            <a:r>
              <a:rPr b="1" lang="en-US" sz="2000">
                <a:solidFill>
                  <a:schemeClr val="dk1"/>
                </a:solidFill>
                <a:latin typeface="Arial"/>
                <a:ea typeface="Arial"/>
                <a:cs typeface="Arial"/>
                <a:sym typeface="Arial"/>
              </a:rPr>
              <a:t>Variable Declarations: </a:t>
            </a:r>
            <a:r>
              <a:rPr lang="en-US" sz="2000">
                <a:solidFill>
                  <a:schemeClr val="dk1"/>
                </a:solidFill>
                <a:latin typeface="Arial"/>
                <a:ea typeface="Arial"/>
                <a:cs typeface="Arial"/>
                <a:sym typeface="Arial"/>
              </a:rPr>
              <a:t>Declare variables to store data</a:t>
            </a:r>
            <a:endParaRPr/>
          </a:p>
        </p:txBody>
      </p:sp>
      <p:sp>
        <p:nvSpPr>
          <p:cNvPr id="124" name="Google Shape;124;p9"/>
          <p:cNvSpPr txBox="1"/>
          <p:nvPr/>
        </p:nvSpPr>
        <p:spPr>
          <a:xfrm>
            <a:off x="5653015" y="1756585"/>
            <a:ext cx="3078645" cy="224676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rgbClr val="000000"/>
                </a:solidFill>
                <a:latin typeface="Arial"/>
                <a:ea typeface="Arial"/>
                <a:cs typeface="Arial"/>
                <a:sym typeface="Arial"/>
              </a:rPr>
              <a:t>Statements and Expressions: </a:t>
            </a:r>
            <a:r>
              <a:rPr b="0" i="0" lang="en-US" sz="2000" u="none" cap="none" strike="noStrike">
                <a:solidFill>
                  <a:srgbClr val="000000"/>
                </a:solidFill>
                <a:latin typeface="Arial"/>
                <a:ea typeface="Arial"/>
                <a:cs typeface="Arial"/>
                <a:sym typeface="Arial"/>
              </a:rPr>
              <a:t>Perform operations and control program flow.</a:t>
            </a:r>
            <a:endParaRPr/>
          </a:p>
          <a:p>
            <a:pPr indent="-342900" lvl="0" marL="34290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rgbClr val="000000"/>
                </a:solidFill>
                <a:latin typeface="Arial"/>
                <a:ea typeface="Arial"/>
                <a:cs typeface="Arial"/>
                <a:sym typeface="Arial"/>
              </a:rPr>
              <a:t>Return Functions: </a:t>
            </a:r>
            <a:r>
              <a:rPr b="0" i="0" lang="en-US" sz="2000" u="none" cap="none" strike="noStrike">
                <a:solidFill>
                  <a:srgbClr val="000000"/>
                </a:solidFill>
                <a:latin typeface="Arial"/>
                <a:ea typeface="Arial"/>
                <a:cs typeface="Arial"/>
                <a:sym typeface="Arial"/>
              </a:rPr>
              <a:t>Define reusable code blocks.</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123"/>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MCQs</a:t>
            </a:r>
            <a:endParaRPr/>
          </a:p>
        </p:txBody>
      </p:sp>
      <p:sp>
        <p:nvSpPr>
          <p:cNvPr id="719" name="Google Shape;719;p123"/>
          <p:cNvSpPr txBox="1"/>
          <p:nvPr/>
        </p:nvSpPr>
        <p:spPr>
          <a:xfrm>
            <a:off x="197150" y="1566924"/>
            <a:ext cx="4572000"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#include &lt;stdio.h&gt;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Assume base address of “ABCDEQuiz" to be 1000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int main()</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printf(5 + “ABCDEQuiz");</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return 0;</a:t>
            </a:r>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720" name="Google Shape;720;p123"/>
          <p:cNvSpPr txBox="1"/>
          <p:nvPr/>
        </p:nvSpPr>
        <p:spPr>
          <a:xfrm>
            <a:off x="233000" y="1067910"/>
            <a:ext cx="423514"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Arial"/>
                <a:ea typeface="Arial"/>
                <a:cs typeface="Arial"/>
                <a:sym typeface="Arial"/>
              </a:rPr>
              <a:t>Q1</a:t>
            </a:r>
            <a:endParaRPr/>
          </a:p>
        </p:txBody>
      </p:sp>
      <p:sp>
        <p:nvSpPr>
          <p:cNvPr id="721" name="Google Shape;721;p123"/>
          <p:cNvSpPr txBox="1"/>
          <p:nvPr/>
        </p:nvSpPr>
        <p:spPr>
          <a:xfrm>
            <a:off x="401946" y="3760888"/>
            <a:ext cx="2484587" cy="95410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ABCDEQuiz</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000000"/>
                </a:solidFill>
                <a:latin typeface="Arial"/>
                <a:ea typeface="Arial"/>
                <a:cs typeface="Arial"/>
                <a:sym typeface="Arial"/>
              </a:rPr>
              <a:t>Quiz</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1005</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Compile-time error</a:t>
            </a:r>
            <a:endParaRPr/>
          </a:p>
        </p:txBody>
      </p:sp>
      <p:sp>
        <p:nvSpPr>
          <p:cNvPr id="722" name="Google Shape;722;p123"/>
          <p:cNvSpPr txBox="1"/>
          <p:nvPr/>
        </p:nvSpPr>
        <p:spPr>
          <a:xfrm>
            <a:off x="401946" y="5005646"/>
            <a:ext cx="8515912" cy="1169012"/>
          </a:xfrm>
          <a:prstGeom prst="rect">
            <a:avLst/>
          </a:prstGeom>
          <a:noFill/>
          <a:ln>
            <a:noFill/>
          </a:ln>
        </p:spPr>
        <p:txBody>
          <a:bodyPr anchorCtr="0" anchor="t" bIns="45700" lIns="91425" spcFirstLastPara="1" rIns="91425" wrap="square" tIns="45700">
            <a:spAutoFit/>
          </a:bodyPr>
          <a:lstStyle/>
          <a:p>
            <a:pPr indent="0" lvl="0" marL="0" marR="0" rtl="0" algn="l">
              <a:lnSpc>
                <a:spcPct val="139285"/>
              </a:lnSpc>
              <a:spcBef>
                <a:spcPts val="0"/>
              </a:spcBef>
              <a:spcAft>
                <a:spcPts val="0"/>
              </a:spcAft>
              <a:buNone/>
            </a:pPr>
            <a:r>
              <a:rPr b="1" i="0" lang="en-US" sz="1400" u="none" cap="none" strike="noStrike">
                <a:solidFill>
                  <a:srgbClr val="273239"/>
                </a:solidFill>
                <a:latin typeface="Arial"/>
                <a:ea typeface="Arial"/>
                <a:cs typeface="Arial"/>
                <a:sym typeface="Arial"/>
              </a:rPr>
              <a:t>Explanation</a:t>
            </a:r>
            <a:endParaRPr b="0" i="0" sz="1400" u="none" cap="none" strike="noStrike">
              <a:solidFill>
                <a:srgbClr val="273239"/>
              </a:solidFill>
              <a:latin typeface="Arial"/>
              <a:ea typeface="Arial"/>
              <a:cs typeface="Arial"/>
              <a:sym typeface="Arial"/>
            </a:endParaRPr>
          </a:p>
          <a:p>
            <a:pPr indent="0" lvl="0" marL="0" marR="0" rtl="0" algn="l">
              <a:lnSpc>
                <a:spcPct val="117857"/>
              </a:lnSpc>
              <a:spcBef>
                <a:spcPts val="1050"/>
              </a:spcBef>
              <a:spcAft>
                <a:spcPts val="0"/>
              </a:spcAft>
              <a:buNone/>
            </a:pPr>
            <a:r>
              <a:rPr b="1" i="0" lang="en-US" sz="1400" u="none" cap="none" strike="noStrike">
                <a:solidFill>
                  <a:srgbClr val="273239"/>
                </a:solidFill>
                <a:latin typeface="Arial"/>
                <a:ea typeface="Arial"/>
                <a:cs typeface="Arial"/>
                <a:sym typeface="Arial"/>
              </a:rPr>
              <a:t>printf</a:t>
            </a:r>
            <a:r>
              <a:rPr b="0" i="0" lang="en-US" sz="1400" u="none" cap="none" strike="noStrike">
                <a:solidFill>
                  <a:srgbClr val="273239"/>
                </a:solidFill>
                <a:latin typeface="Arial"/>
                <a:ea typeface="Arial"/>
                <a:cs typeface="Arial"/>
                <a:sym typeface="Arial"/>
              </a:rPr>
              <a:t> is a library function defined under </a:t>
            </a:r>
            <a:r>
              <a:rPr b="0" i="1" lang="en-US" sz="1400" u="none" cap="none" strike="noStrike">
                <a:solidFill>
                  <a:srgbClr val="273239"/>
                </a:solidFill>
                <a:latin typeface="Arial"/>
                <a:ea typeface="Arial"/>
                <a:cs typeface="Arial"/>
                <a:sym typeface="Arial"/>
              </a:rPr>
              <a:t>stdio.h</a:t>
            </a:r>
            <a:r>
              <a:rPr b="0" i="0" lang="en-US" sz="1400" u="none" cap="none" strike="noStrike">
                <a:solidFill>
                  <a:srgbClr val="273239"/>
                </a:solidFill>
                <a:latin typeface="Arial"/>
                <a:ea typeface="Arial"/>
                <a:cs typeface="Arial"/>
                <a:sym typeface="Arial"/>
              </a:rPr>
              <a:t> header file. The compiler adds 5 to the base address of the string   through the expression</a:t>
            </a:r>
            <a:r>
              <a:rPr b="0" i="1" lang="en-US" sz="1400" u="none" cap="none" strike="noStrike">
                <a:solidFill>
                  <a:srgbClr val="273239"/>
                </a:solidFill>
                <a:latin typeface="Arial"/>
                <a:ea typeface="Arial"/>
                <a:cs typeface="Arial"/>
                <a:sym typeface="Arial"/>
              </a:rPr>
              <a:t> </a:t>
            </a:r>
            <a:r>
              <a:rPr b="1" i="1" lang="en-US" sz="1400" u="none" cap="none" strike="noStrike">
                <a:solidFill>
                  <a:srgbClr val="273239"/>
                </a:solidFill>
                <a:latin typeface="Arial"/>
                <a:ea typeface="Arial"/>
                <a:cs typeface="Arial"/>
                <a:sym typeface="Arial"/>
              </a:rPr>
              <a:t>5 + “ABCDEQuiz" </a:t>
            </a:r>
            <a:r>
              <a:rPr b="0" i="0" lang="en-US" sz="1400" u="none" cap="none" strike="noStrike">
                <a:solidFill>
                  <a:srgbClr val="273239"/>
                </a:solidFill>
                <a:latin typeface="Arial"/>
                <a:ea typeface="Arial"/>
                <a:cs typeface="Arial"/>
                <a:sym typeface="Arial"/>
              </a:rPr>
              <a:t>. Then the string "Quiz" gets passed to the standard library function as an argument.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24"/>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MCQs</a:t>
            </a:r>
            <a:endParaRPr/>
          </a:p>
        </p:txBody>
      </p:sp>
      <p:sp>
        <p:nvSpPr>
          <p:cNvPr id="729" name="Google Shape;729;p124"/>
          <p:cNvSpPr txBox="1"/>
          <p:nvPr/>
        </p:nvSpPr>
        <p:spPr>
          <a:xfrm>
            <a:off x="1104230" y="1538385"/>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scanf("%4s", str);</a:t>
            </a:r>
            <a:endParaRPr b="0" i="0" sz="1400" u="none" cap="none" strike="noStrike">
              <a:solidFill>
                <a:srgbClr val="000000"/>
              </a:solidFill>
              <a:latin typeface="Arial"/>
              <a:ea typeface="Arial"/>
              <a:cs typeface="Arial"/>
              <a:sym typeface="Arial"/>
            </a:endParaRPr>
          </a:p>
        </p:txBody>
      </p:sp>
      <p:sp>
        <p:nvSpPr>
          <p:cNvPr id="730" name="Google Shape;730;p124"/>
          <p:cNvSpPr txBox="1"/>
          <p:nvPr/>
        </p:nvSpPr>
        <p:spPr>
          <a:xfrm>
            <a:off x="401946" y="2090978"/>
            <a:ext cx="4877977" cy="95410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Read exactly 4 characters from console.</a:t>
            </a:r>
            <a:endParaRPr/>
          </a:p>
          <a:p>
            <a:pPr indent="-342900" lvl="0" marL="342900" marR="0" rtl="0" algn="l">
              <a:lnSpc>
                <a:spcPct val="100000"/>
              </a:lnSpc>
              <a:spcBef>
                <a:spcPts val="0"/>
              </a:spcBef>
              <a:spcAft>
                <a:spcPts val="0"/>
              </a:spcAft>
              <a:buClr>
                <a:srgbClr val="000000"/>
              </a:buClr>
              <a:buSzPts val="1400"/>
              <a:buFont typeface="Arial"/>
              <a:buAutoNum type="arabicPeriod"/>
            </a:pPr>
            <a:r>
              <a:rPr b="1" i="0" lang="en-US" sz="1400" u="none" cap="none" strike="noStrike">
                <a:solidFill>
                  <a:srgbClr val="273239"/>
                </a:solidFill>
                <a:latin typeface="Nunito"/>
                <a:ea typeface="Nunito"/>
                <a:cs typeface="Nunito"/>
                <a:sym typeface="Nunito"/>
              </a:rPr>
              <a:t>Read maximum 4 characters from console</a:t>
            </a:r>
            <a:r>
              <a:rPr b="0" i="0" lang="en-US" sz="1400" u="none" cap="none" strike="noStrike">
                <a:solidFill>
                  <a:srgbClr val="273239"/>
                </a:solidFill>
                <a:latin typeface="Nunito"/>
                <a:ea typeface="Nunito"/>
                <a:cs typeface="Nunito"/>
                <a:sym typeface="Nunito"/>
              </a:rPr>
              <a:t>.</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Read a string str in multiples of 4</a:t>
            </a:r>
            <a:endParaRPr/>
          </a:p>
          <a:p>
            <a:pPr indent="-342900" lvl="0" marL="342900" marR="0" rtl="0" algn="l">
              <a:lnSpc>
                <a:spcPct val="100000"/>
              </a:lnSpc>
              <a:spcBef>
                <a:spcPts val="0"/>
              </a:spcBef>
              <a:spcAft>
                <a:spcPts val="0"/>
              </a:spcAft>
              <a:buClr>
                <a:srgbClr val="000000"/>
              </a:buClr>
              <a:buSzPts val="1400"/>
              <a:buFont typeface="Arial"/>
              <a:buAutoNum type="arabicPeriod"/>
            </a:pPr>
            <a:r>
              <a:rPr b="0" i="0" lang="en-US" sz="1400" u="none" cap="none" strike="noStrike">
                <a:solidFill>
                  <a:srgbClr val="000000"/>
                </a:solidFill>
                <a:latin typeface="Arial"/>
                <a:ea typeface="Arial"/>
                <a:cs typeface="Arial"/>
                <a:sym typeface="Arial"/>
              </a:rPr>
              <a:t>None</a:t>
            </a:r>
            <a:endParaRPr/>
          </a:p>
        </p:txBody>
      </p:sp>
      <p:sp>
        <p:nvSpPr>
          <p:cNvPr id="731" name="Google Shape;731;p124"/>
          <p:cNvSpPr txBox="1"/>
          <p:nvPr/>
        </p:nvSpPr>
        <p:spPr>
          <a:xfrm>
            <a:off x="69591" y="1021564"/>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273239"/>
                </a:solidFill>
                <a:latin typeface="Nunito"/>
                <a:ea typeface="Nunito"/>
                <a:cs typeface="Nunito"/>
                <a:sym typeface="Nunito"/>
              </a:rPr>
              <a:t>Q2. What does the following C statement mean? </a:t>
            </a:r>
            <a:endParaRPr b="0" i="0" sz="1400" u="none" cap="none" strike="noStrike">
              <a:solidFill>
                <a:srgbClr val="000000"/>
              </a:solidFill>
              <a:latin typeface="Arial"/>
              <a:ea typeface="Arial"/>
              <a:cs typeface="Arial"/>
              <a:sym typeface="Arial"/>
            </a:endParaRPr>
          </a:p>
        </p:txBody>
      </p:sp>
      <p:sp>
        <p:nvSpPr>
          <p:cNvPr id="732" name="Google Shape;732;p124"/>
          <p:cNvSpPr txBox="1"/>
          <p:nvPr/>
        </p:nvSpPr>
        <p:spPr>
          <a:xfrm>
            <a:off x="162997" y="3429001"/>
            <a:ext cx="7515997"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Nunito"/>
                <a:ea typeface="Nunito"/>
                <a:cs typeface="Nunito"/>
                <a:sym typeface="Nunito"/>
              </a:rPr>
              <a:t>Q3. Which statement is used to indicate the end of a statement in C?</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Nunito"/>
                <a:ea typeface="Nunito"/>
                <a:cs typeface="Nunito"/>
                <a:sym typeface="Nunito"/>
              </a:rPr>
              <a: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chemeClr val="dk1"/>
                </a:solidFill>
                <a:latin typeface="Nunito"/>
                <a:ea typeface="Nunito"/>
                <a:cs typeface="Nunito"/>
                <a:sym typeface="Nunito"/>
              </a:rPr>
              <a: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Nunito"/>
                <a:ea typeface="Nunito"/>
                <a:cs typeface="Nunito"/>
                <a:sym typeface="Nunito"/>
              </a:rPr>
              <a: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Nunito"/>
                <a:ea typeface="Nunito"/>
                <a:cs typeface="Nunito"/>
                <a:sym typeface="Nunito"/>
              </a:rPr>
              <a:t>, </a:t>
            </a:r>
            <a:endParaRPr b="0" i="0" sz="1400" u="none" cap="none" strike="noStrike">
              <a:solidFill>
                <a:schemeClr val="dk1"/>
              </a:solidFill>
              <a:latin typeface="Arial"/>
              <a:ea typeface="Arial"/>
              <a:cs typeface="Arial"/>
              <a:sym typeface="Arial"/>
            </a:endParaRPr>
          </a:p>
        </p:txBody>
      </p:sp>
      <p:sp>
        <p:nvSpPr>
          <p:cNvPr id="733" name="Google Shape;733;p124"/>
          <p:cNvSpPr txBox="1"/>
          <p:nvPr/>
        </p:nvSpPr>
        <p:spPr>
          <a:xfrm>
            <a:off x="290051" y="5104173"/>
            <a:ext cx="8372168"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Nunito"/>
                <a:ea typeface="Nunito"/>
                <a:cs typeface="Nunito"/>
                <a:sym typeface="Nunito"/>
              </a:rPr>
              <a:t>Q4. Which datatype is used to represent a single character in C?</a:t>
            </a:r>
            <a:endParaRPr/>
          </a:p>
          <a:p>
            <a:pPr indent="-342900" lvl="0" marL="3429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chemeClr val="dk1"/>
                </a:solidFill>
                <a:latin typeface="Nunito"/>
                <a:ea typeface="Nunito"/>
                <a:cs typeface="Nunito"/>
                <a:sym typeface="Nunito"/>
              </a:rPr>
              <a:t>char</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Nunito"/>
                <a:ea typeface="Nunito"/>
                <a:cs typeface="Nunito"/>
                <a:sym typeface="Nunito"/>
              </a:rPr>
              <a:t>int</a:t>
            </a:r>
            <a:endParaRPr b="0" i="0" sz="1800" u="none" cap="none" strike="noStrike">
              <a:solidFill>
                <a:schemeClr val="dk1"/>
              </a:solidFill>
              <a:latin typeface="Nunito"/>
              <a:ea typeface="Nunito"/>
              <a:cs typeface="Nunito"/>
              <a:sym typeface="Nunito"/>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Nunito"/>
                <a:ea typeface="Nunito"/>
                <a:cs typeface="Nunito"/>
                <a:sym typeface="Nunito"/>
              </a:rPr>
              <a:t>float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Nunito"/>
                <a:ea typeface="Nunito"/>
                <a:cs typeface="Nunito"/>
                <a:sym typeface="Nunito"/>
              </a:rPr>
              <a:t>double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25"/>
          <p:cNvSpPr txBox="1"/>
          <p:nvPr>
            <p:ph type="title"/>
          </p:nvPr>
        </p:nvSpPr>
        <p:spPr>
          <a:xfrm>
            <a:off x="401946" y="86796"/>
            <a:ext cx="5477743" cy="689952"/>
          </a:xfrm>
          <a:prstGeom prst="rect">
            <a:avLst/>
          </a:prstGeom>
          <a:noFill/>
          <a:ln>
            <a:noFill/>
          </a:ln>
        </p:spPr>
        <p:txBody>
          <a:bodyPr anchorCtr="0" anchor="b" bIns="45700" lIns="0" spcFirstLastPara="1" rIns="91425" wrap="square" tIns="45700">
            <a:noAutofit/>
          </a:bodyPr>
          <a:lstStyle/>
          <a:p>
            <a:pPr indent="0" lvl="0" marL="0" rtl="0" algn="l">
              <a:lnSpc>
                <a:spcPct val="100000"/>
              </a:lnSpc>
              <a:spcBef>
                <a:spcPts val="1800"/>
              </a:spcBef>
              <a:spcAft>
                <a:spcPts val="1800"/>
              </a:spcAft>
              <a:buSzPts val="1400"/>
              <a:buNone/>
            </a:pPr>
            <a:r>
              <a:rPr b="1" i="0" lang="en-US" sz="1800">
                <a:solidFill>
                  <a:srgbClr val="273239"/>
                </a:solidFill>
                <a:latin typeface="Nunito"/>
                <a:ea typeface="Nunito"/>
                <a:cs typeface="Nunito"/>
                <a:sym typeface="Nunito"/>
              </a:rPr>
              <a:t>MCQs</a:t>
            </a:r>
            <a:endParaRPr/>
          </a:p>
        </p:txBody>
      </p:sp>
      <p:sp>
        <p:nvSpPr>
          <p:cNvPr id="740" name="Google Shape;740;p125"/>
          <p:cNvSpPr txBox="1"/>
          <p:nvPr/>
        </p:nvSpPr>
        <p:spPr>
          <a:xfrm>
            <a:off x="211393" y="1367915"/>
            <a:ext cx="8372168"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Nunito"/>
                <a:ea typeface="Nunito"/>
                <a:cs typeface="Nunito"/>
                <a:sym typeface="Nunito"/>
              </a:rPr>
              <a:t>Q5. What is the correct syntax for declaring a variable in C?</a:t>
            </a:r>
            <a:endParaRPr/>
          </a:p>
          <a:p>
            <a:pPr indent="-342900" lvl="0" marL="3429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chemeClr val="dk1"/>
                </a:solidFill>
                <a:latin typeface="Nunito"/>
                <a:ea typeface="Nunito"/>
                <a:cs typeface="Nunito"/>
                <a:sym typeface="Nunito"/>
              </a:rPr>
              <a:t>int variable_name;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Nunito"/>
                <a:ea typeface="Nunito"/>
                <a:cs typeface="Nunito"/>
                <a:sym typeface="Nunito"/>
              </a:rPr>
              <a:t>variable_name = 5;</a:t>
            </a:r>
            <a:endParaRPr b="0" i="0" sz="1800" u="none" cap="none" strike="noStrike">
              <a:solidFill>
                <a:schemeClr val="dk1"/>
              </a:solidFill>
              <a:latin typeface="Nunito"/>
              <a:ea typeface="Nunito"/>
              <a:cs typeface="Nunito"/>
              <a:sym typeface="Nunito"/>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Nunito"/>
                <a:ea typeface="Nunito"/>
                <a:cs typeface="Nunito"/>
                <a:sym typeface="Nunito"/>
              </a:rPr>
              <a:t>variable_name int;</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chemeClr val="dk1"/>
                </a:solidFill>
                <a:latin typeface="Nunito"/>
                <a:ea typeface="Nunito"/>
                <a:cs typeface="Nunito"/>
                <a:sym typeface="Nunito"/>
              </a:rPr>
              <a:t>int = variable_name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49"/>
          <p:cNvSpPr txBox="1"/>
          <p:nvPr/>
        </p:nvSpPr>
        <p:spPr>
          <a:xfrm>
            <a:off x="403122" y="1347019"/>
            <a:ext cx="8298425" cy="470898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5000" u="none" cap="none" strike="noStrike">
                <a:solidFill>
                  <a:schemeClr val="accent2"/>
                </a:solidFill>
                <a:latin typeface="Calibri"/>
                <a:ea typeface="Calibri"/>
                <a:cs typeface="Calibri"/>
                <a:sym typeface="Calibri"/>
              </a:rPr>
              <a:t>Thank</a:t>
            </a:r>
            <a:endParaRPr/>
          </a:p>
          <a:p>
            <a:pPr indent="0" lvl="0" marL="0" marR="0" rtl="0" algn="ctr">
              <a:lnSpc>
                <a:spcPct val="100000"/>
              </a:lnSpc>
              <a:spcBef>
                <a:spcPts val="0"/>
              </a:spcBef>
              <a:spcAft>
                <a:spcPts val="0"/>
              </a:spcAft>
              <a:buNone/>
            </a:pPr>
            <a:r>
              <a:rPr b="0" i="0" lang="en-US" sz="15000" u="none" cap="none" strike="noStrike">
                <a:solidFill>
                  <a:schemeClr val="accent2"/>
                </a:solidFill>
                <a:latin typeface="Calibri"/>
                <a:ea typeface="Calibri"/>
                <a:cs typeface="Calibri"/>
                <a:sym typeface="Calibri"/>
              </a:rPr>
              <a:t>You!</a:t>
            </a:r>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0"/>
          <p:cNvSpPr txBox="1"/>
          <p:nvPr>
            <p:ph type="title"/>
          </p:nvPr>
        </p:nvSpPr>
        <p:spPr>
          <a:xfrm>
            <a:off x="3605421" y="205845"/>
            <a:ext cx="3575447" cy="658652"/>
          </a:xfrm>
          <a:prstGeom prst="rect">
            <a:avLst/>
          </a:prstGeom>
          <a:noFill/>
          <a:ln>
            <a:noFill/>
          </a:ln>
        </p:spPr>
        <p:txBody>
          <a:bodyPr anchorCtr="0" anchor="b" bIns="45700" lIns="0" spcFirstLastPara="1" rIns="91425" wrap="square" tIns="45700">
            <a:noAutofit/>
          </a:bodyPr>
          <a:lstStyle/>
          <a:p>
            <a:pPr indent="0" lvl="0" marL="0" rtl="0" algn="ctr">
              <a:lnSpc>
                <a:spcPct val="100000"/>
              </a:lnSpc>
              <a:spcBef>
                <a:spcPts val="0"/>
              </a:spcBef>
              <a:spcAft>
                <a:spcPts val="0"/>
              </a:spcAft>
              <a:buSzPts val="1400"/>
              <a:buNone/>
            </a:pPr>
            <a:r>
              <a:rPr lang="en-US">
                <a:solidFill>
                  <a:srgbClr val="5F497A"/>
                </a:solidFill>
              </a:rPr>
              <a:t> </a:t>
            </a:r>
            <a:r>
              <a:rPr lang="en-US">
                <a:solidFill>
                  <a:schemeClr val="dk1"/>
                </a:solidFill>
              </a:rPr>
              <a:t>Basic Syntax</a:t>
            </a:r>
            <a:endParaRPr/>
          </a:p>
        </p:txBody>
      </p:sp>
      <p:sp>
        <p:nvSpPr>
          <p:cNvPr id="131" name="Google Shape;131;p10"/>
          <p:cNvSpPr txBox="1"/>
          <p:nvPr>
            <p:ph idx="11" type="ftr"/>
          </p:nvPr>
        </p:nvSpPr>
        <p:spPr>
          <a:xfrm rot="-5400000">
            <a:off x="-509096" y="4017530"/>
            <a:ext cx="1645920" cy="21259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Margie's Travel</a:t>
            </a:r>
            <a:endParaRPr/>
          </a:p>
        </p:txBody>
      </p:sp>
      <p:sp>
        <p:nvSpPr>
          <p:cNvPr id="132" name="Google Shape;132;p10"/>
          <p:cNvSpPr txBox="1"/>
          <p:nvPr>
            <p:ph idx="2" type="body"/>
          </p:nvPr>
        </p:nvSpPr>
        <p:spPr>
          <a:xfrm>
            <a:off x="4731025" y="946900"/>
            <a:ext cx="3937500" cy="5911200"/>
          </a:xfrm>
          <a:prstGeom prst="rect">
            <a:avLst/>
          </a:prstGeom>
          <a:noFill/>
          <a:ln>
            <a:noFill/>
          </a:ln>
        </p:spPr>
        <p:txBody>
          <a:bodyPr anchorCtr="0" anchor="t" bIns="45700" lIns="0" spcFirstLastPara="1" rIns="91425" wrap="square" tIns="45700">
            <a:noAutofit/>
          </a:bodyPr>
          <a:lstStyle/>
          <a:p>
            <a:pPr indent="-431800" lvl="0" marL="457200" rtl="0" algn="l">
              <a:lnSpc>
                <a:spcPct val="150000"/>
              </a:lnSpc>
              <a:spcBef>
                <a:spcPts val="640"/>
              </a:spcBef>
              <a:spcAft>
                <a:spcPts val="0"/>
              </a:spcAft>
              <a:buSzPts val="3200"/>
              <a:buFont typeface="Noto Sans Symbols"/>
              <a:buChar char="❑"/>
            </a:pPr>
            <a:r>
              <a:rPr b="1" lang="en-US" sz="1900">
                <a:solidFill>
                  <a:schemeClr val="dk1"/>
                </a:solidFill>
                <a:latin typeface="Arial"/>
                <a:ea typeface="Arial"/>
                <a:cs typeface="Arial"/>
                <a:sym typeface="Arial"/>
              </a:rPr>
              <a:t>Preprocessor Directive:</a:t>
            </a:r>
            <a:endParaRPr/>
          </a:p>
          <a:p>
            <a:pPr indent="-431800" lvl="0" marL="457200" rtl="0" algn="l">
              <a:lnSpc>
                <a:spcPct val="150000"/>
              </a:lnSpc>
              <a:spcBef>
                <a:spcPts val="640"/>
              </a:spcBef>
              <a:spcAft>
                <a:spcPts val="0"/>
              </a:spcAft>
              <a:buSzPts val="3200"/>
              <a:buFont typeface="Noto Sans Symbols"/>
              <a:buChar char="✔"/>
            </a:pPr>
            <a:r>
              <a:rPr lang="en-US" sz="1900">
                <a:solidFill>
                  <a:schemeClr val="dk1"/>
                </a:solidFill>
                <a:latin typeface="Arial"/>
                <a:ea typeface="Arial"/>
                <a:cs typeface="Arial"/>
                <a:sym typeface="Arial"/>
              </a:rPr>
              <a:t>#include &lt;stdio.h&gt;: This line includes the Standard Input Output library, which allows the use of functions like printf.</a:t>
            </a:r>
            <a:endParaRPr/>
          </a:p>
          <a:p>
            <a:pPr indent="-431800" lvl="0" marL="457200" rtl="0" algn="l">
              <a:lnSpc>
                <a:spcPct val="150000"/>
              </a:lnSpc>
              <a:spcBef>
                <a:spcPts val="640"/>
              </a:spcBef>
              <a:spcAft>
                <a:spcPts val="0"/>
              </a:spcAft>
              <a:buSzPts val="3200"/>
              <a:buFont typeface="Noto Sans Symbols"/>
              <a:buChar char="❑"/>
            </a:pPr>
            <a:r>
              <a:rPr b="1" lang="en-US" sz="1900">
                <a:solidFill>
                  <a:schemeClr val="dk1"/>
                </a:solidFill>
                <a:latin typeface="Arial"/>
                <a:ea typeface="Arial"/>
                <a:cs typeface="Arial"/>
                <a:sym typeface="Arial"/>
              </a:rPr>
              <a:t>Function Declaration:</a:t>
            </a:r>
            <a:endParaRPr/>
          </a:p>
          <a:p>
            <a:pPr indent="-431800" lvl="0" marL="457200" rtl="0" algn="l">
              <a:lnSpc>
                <a:spcPct val="150000"/>
              </a:lnSpc>
              <a:spcBef>
                <a:spcPts val="640"/>
              </a:spcBef>
              <a:spcAft>
                <a:spcPts val="0"/>
              </a:spcAft>
              <a:buSzPts val="3200"/>
              <a:buFont typeface="Noto Sans Symbols"/>
              <a:buChar char="✔"/>
            </a:pPr>
            <a:r>
              <a:rPr lang="en-US" sz="1900">
                <a:solidFill>
                  <a:schemeClr val="dk1"/>
                </a:solidFill>
                <a:latin typeface="Arial"/>
                <a:ea typeface="Arial"/>
                <a:cs typeface="Arial"/>
                <a:sym typeface="Arial"/>
              </a:rPr>
              <a:t>int main() : This line declares the main function, which is the entry point of any C program.</a:t>
            </a:r>
            <a:endParaRPr/>
          </a:p>
          <a:p>
            <a:pPr indent="-431800" lvl="0" marL="457200" rtl="0" algn="l">
              <a:lnSpc>
                <a:spcPct val="150000"/>
              </a:lnSpc>
              <a:spcBef>
                <a:spcPts val="640"/>
              </a:spcBef>
              <a:spcAft>
                <a:spcPts val="0"/>
              </a:spcAft>
              <a:buSzPts val="3200"/>
              <a:buFont typeface="Noto Sans Symbols"/>
              <a:buChar char="❑"/>
            </a:pPr>
            <a:r>
              <a:rPr b="1" lang="en-US" sz="1900">
                <a:solidFill>
                  <a:schemeClr val="dk1"/>
                </a:solidFill>
                <a:latin typeface="Arial"/>
                <a:ea typeface="Arial"/>
                <a:cs typeface="Arial"/>
                <a:sym typeface="Arial"/>
              </a:rPr>
              <a:t>Variable Declaration:</a:t>
            </a:r>
            <a:endParaRPr/>
          </a:p>
          <a:p>
            <a:pPr indent="-431800" lvl="0" marL="457200" rtl="0" algn="l">
              <a:lnSpc>
                <a:spcPct val="150000"/>
              </a:lnSpc>
              <a:spcBef>
                <a:spcPts val="640"/>
              </a:spcBef>
              <a:spcAft>
                <a:spcPts val="0"/>
              </a:spcAft>
              <a:buSzPts val="3200"/>
              <a:buFont typeface="Noto Sans Symbols"/>
              <a:buChar char="✔"/>
            </a:pPr>
            <a:r>
              <a:rPr lang="en-US" sz="1900">
                <a:solidFill>
                  <a:schemeClr val="dk1"/>
                </a:solidFill>
                <a:latin typeface="Arial"/>
                <a:ea typeface="Arial"/>
                <a:cs typeface="Arial"/>
                <a:sym typeface="Arial"/>
              </a:rPr>
              <a:t>int a; : This line declares an integer variable a.</a:t>
            </a:r>
            <a:endParaRPr/>
          </a:p>
        </p:txBody>
      </p:sp>
      <p:sp>
        <p:nvSpPr>
          <p:cNvPr id="133" name="Google Shape;133;p10"/>
          <p:cNvSpPr txBox="1"/>
          <p:nvPr>
            <p:ph idx="1" type="body"/>
          </p:nvPr>
        </p:nvSpPr>
        <p:spPr>
          <a:xfrm>
            <a:off x="637035" y="275303"/>
            <a:ext cx="3575448" cy="6354097"/>
          </a:xfrm>
          <a:prstGeom prst="rect">
            <a:avLst/>
          </a:prstGeom>
          <a:solidFill>
            <a:srgbClr val="E5DFEC"/>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#include &lt;stdio.h&gt; // Preprocessor directive</a:t>
            </a:r>
            <a:endParaRPr/>
          </a:p>
          <a:p>
            <a:pPr indent="0" lvl="0" marL="0" rtl="0" algn="l">
              <a:lnSpc>
                <a:spcPct val="100000"/>
              </a:lnSpc>
              <a:spcBef>
                <a:spcPts val="640"/>
              </a:spcBef>
              <a:spcAft>
                <a:spcPts val="0"/>
              </a:spcAft>
              <a:buSzPts val="3200"/>
              <a:buNone/>
            </a:pPr>
            <a:r>
              <a:t/>
            </a:r>
            <a:endParaRPr sz="2000">
              <a:latin typeface="Arial"/>
              <a:ea typeface="Arial"/>
              <a:cs typeface="Arial"/>
              <a:sym typeface="Arial"/>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Function declaration</a:t>
            </a:r>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int main() {</a:t>
            </a:r>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 Variable declaration</a:t>
            </a:r>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int a;</a:t>
            </a:r>
            <a:endParaRPr/>
          </a:p>
          <a:p>
            <a:pPr indent="0" lvl="0" marL="0" rtl="0" algn="l">
              <a:lnSpc>
                <a:spcPct val="100000"/>
              </a:lnSpc>
              <a:spcBef>
                <a:spcPts val="640"/>
              </a:spcBef>
              <a:spcAft>
                <a:spcPts val="0"/>
              </a:spcAft>
              <a:buSzPts val="3200"/>
              <a:buNone/>
            </a:pPr>
            <a:r>
              <a:t/>
            </a:r>
            <a:endParaRPr sz="2000">
              <a:latin typeface="Arial"/>
              <a:ea typeface="Arial"/>
              <a:cs typeface="Arial"/>
              <a:sym typeface="Arial"/>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 Initialization</a:t>
            </a:r>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a = 10;</a:t>
            </a:r>
            <a:endParaRPr/>
          </a:p>
          <a:p>
            <a:pPr indent="0" lvl="0" marL="0" rtl="0" algn="l">
              <a:lnSpc>
                <a:spcPct val="100000"/>
              </a:lnSpc>
              <a:spcBef>
                <a:spcPts val="640"/>
              </a:spcBef>
              <a:spcAft>
                <a:spcPts val="0"/>
              </a:spcAft>
              <a:buSzPts val="3200"/>
              <a:buNone/>
            </a:pPr>
            <a:r>
              <a:t/>
            </a:r>
            <a:endParaRPr sz="2000">
              <a:latin typeface="Arial"/>
              <a:ea typeface="Arial"/>
              <a:cs typeface="Arial"/>
              <a:sym typeface="Arial"/>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 Function call</a:t>
            </a:r>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printf("Value of a is %d\n", a);</a:t>
            </a:r>
            <a:endParaRPr/>
          </a:p>
          <a:p>
            <a:pPr indent="0" lvl="0" marL="0" rtl="0" algn="l">
              <a:lnSpc>
                <a:spcPct val="100000"/>
              </a:lnSpc>
              <a:spcBef>
                <a:spcPts val="640"/>
              </a:spcBef>
              <a:spcAft>
                <a:spcPts val="0"/>
              </a:spcAft>
              <a:buSzPts val="3200"/>
              <a:buNone/>
            </a:pPr>
            <a:r>
              <a:t/>
            </a:r>
            <a:endParaRPr sz="2000">
              <a:latin typeface="Arial"/>
              <a:ea typeface="Arial"/>
              <a:cs typeface="Arial"/>
              <a:sym typeface="Arial"/>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 Return statement</a:t>
            </a:r>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return 0;</a:t>
            </a:r>
            <a:endParaRPr/>
          </a:p>
          <a:p>
            <a:pPr indent="0" lvl="0" marL="0" rtl="0" algn="l">
              <a:lnSpc>
                <a:spcPct val="100000"/>
              </a:lnSpc>
              <a:spcBef>
                <a:spcPts val="640"/>
              </a:spcBef>
              <a:spcAft>
                <a:spcPts val="0"/>
              </a:spcAft>
              <a:buSzPts val="3200"/>
              <a:buNone/>
            </a:pPr>
            <a:r>
              <a:t/>
            </a:r>
            <a:endParaRPr sz="2000">
              <a:latin typeface="Arial"/>
              <a:ea typeface="Arial"/>
              <a:cs typeface="Arial"/>
              <a:sym typeface="Arial"/>
            </a:endParaRPr>
          </a:p>
          <a:p>
            <a:pPr indent="0" lvl="0" marL="0" rtl="0" algn="l">
              <a:lnSpc>
                <a:spcPct val="100000"/>
              </a:lnSpc>
              <a:spcBef>
                <a:spcPts val="640"/>
              </a:spcBef>
              <a:spcAft>
                <a:spcPts val="0"/>
              </a:spcAft>
              <a:buSzPts val="3200"/>
              <a:buNone/>
            </a:pPr>
            <a:r>
              <a:t/>
            </a:r>
            <a:endParaRPr sz="20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ph type="title"/>
          </p:nvPr>
        </p:nvSpPr>
        <p:spPr>
          <a:xfrm>
            <a:off x="3723409" y="84002"/>
            <a:ext cx="3575447" cy="658652"/>
          </a:xfrm>
          <a:prstGeom prst="rect">
            <a:avLst/>
          </a:prstGeom>
          <a:noFill/>
          <a:ln>
            <a:noFill/>
          </a:ln>
        </p:spPr>
        <p:txBody>
          <a:bodyPr anchorCtr="0" anchor="b" bIns="45700" lIns="0" spcFirstLastPara="1" rIns="91425" wrap="square" tIns="45700">
            <a:normAutofit/>
          </a:bodyPr>
          <a:lstStyle/>
          <a:p>
            <a:pPr indent="0" lvl="0" marL="0" rtl="0" algn="ctr">
              <a:lnSpc>
                <a:spcPct val="100000"/>
              </a:lnSpc>
              <a:spcBef>
                <a:spcPts val="0"/>
              </a:spcBef>
              <a:spcAft>
                <a:spcPts val="0"/>
              </a:spcAft>
              <a:buSzPts val="1400"/>
              <a:buNone/>
            </a:pPr>
            <a:r>
              <a:rPr lang="en-US">
                <a:solidFill>
                  <a:srgbClr val="5F497A"/>
                </a:solidFill>
              </a:rPr>
              <a:t> </a:t>
            </a:r>
            <a:r>
              <a:rPr lang="en-US">
                <a:solidFill>
                  <a:schemeClr val="dk1"/>
                </a:solidFill>
              </a:rPr>
              <a:t>Basic Syntax</a:t>
            </a:r>
            <a:endParaRPr/>
          </a:p>
        </p:txBody>
      </p:sp>
      <p:sp>
        <p:nvSpPr>
          <p:cNvPr id="140" name="Google Shape;140;p11"/>
          <p:cNvSpPr txBox="1"/>
          <p:nvPr>
            <p:ph idx="2" type="body"/>
          </p:nvPr>
        </p:nvSpPr>
        <p:spPr>
          <a:xfrm>
            <a:off x="4731027" y="1073426"/>
            <a:ext cx="3937506" cy="5479773"/>
          </a:xfrm>
          <a:prstGeom prst="rect">
            <a:avLst/>
          </a:prstGeom>
          <a:noFill/>
          <a:ln>
            <a:noFill/>
          </a:ln>
        </p:spPr>
        <p:txBody>
          <a:bodyPr anchorCtr="0" anchor="t" bIns="45700" lIns="0" spcFirstLastPara="1" rIns="91425" wrap="square" tIns="45700">
            <a:normAutofit fontScale="92500"/>
          </a:bodyPr>
          <a:lstStyle/>
          <a:p>
            <a:pPr indent="-431800" lvl="0" marL="457200" rtl="0" algn="l">
              <a:lnSpc>
                <a:spcPct val="150000"/>
              </a:lnSpc>
              <a:spcBef>
                <a:spcPts val="640"/>
              </a:spcBef>
              <a:spcAft>
                <a:spcPts val="0"/>
              </a:spcAft>
              <a:buSzPct val="172972"/>
              <a:buFont typeface="Noto Sans Symbols"/>
              <a:buChar char="❑"/>
            </a:pPr>
            <a:r>
              <a:rPr b="1" lang="en-US" sz="2000">
                <a:solidFill>
                  <a:schemeClr val="dk1"/>
                </a:solidFill>
                <a:latin typeface="Arial"/>
                <a:ea typeface="Arial"/>
                <a:cs typeface="Arial"/>
                <a:sym typeface="Arial"/>
              </a:rPr>
              <a:t>Initialization::</a:t>
            </a:r>
            <a:endParaRPr/>
          </a:p>
          <a:p>
            <a:pPr indent="-431800" lvl="0" marL="457200" rtl="0" algn="l">
              <a:lnSpc>
                <a:spcPct val="150000"/>
              </a:lnSpc>
              <a:spcBef>
                <a:spcPts val="640"/>
              </a:spcBef>
              <a:spcAft>
                <a:spcPts val="0"/>
              </a:spcAft>
              <a:buSzPct val="172972"/>
              <a:buFont typeface="Noto Sans Symbols"/>
              <a:buChar char="✔"/>
            </a:pPr>
            <a:r>
              <a:rPr lang="en-US" sz="2000">
                <a:solidFill>
                  <a:schemeClr val="dk1"/>
                </a:solidFill>
                <a:latin typeface="Arial"/>
                <a:ea typeface="Arial"/>
                <a:cs typeface="Arial"/>
                <a:sym typeface="Arial"/>
              </a:rPr>
              <a:t>a = 10;: This line initializes the variable a with the value 10.</a:t>
            </a:r>
            <a:endParaRPr/>
          </a:p>
          <a:p>
            <a:pPr indent="-431800" lvl="0" marL="457200" rtl="0" algn="l">
              <a:lnSpc>
                <a:spcPct val="150000"/>
              </a:lnSpc>
              <a:spcBef>
                <a:spcPts val="640"/>
              </a:spcBef>
              <a:spcAft>
                <a:spcPts val="0"/>
              </a:spcAft>
              <a:buSzPct val="172972"/>
              <a:buFont typeface="Noto Sans Symbols"/>
              <a:buChar char="❑"/>
            </a:pPr>
            <a:r>
              <a:rPr b="1" lang="en-US" sz="2000">
                <a:solidFill>
                  <a:schemeClr val="dk1"/>
                </a:solidFill>
                <a:latin typeface="Arial"/>
                <a:ea typeface="Arial"/>
                <a:cs typeface="Arial"/>
                <a:sym typeface="Arial"/>
              </a:rPr>
              <a:t>Return Statement:</a:t>
            </a:r>
            <a:endParaRPr/>
          </a:p>
          <a:p>
            <a:pPr indent="-431800" lvl="0" marL="457200" rtl="0" algn="l">
              <a:lnSpc>
                <a:spcPct val="150000"/>
              </a:lnSpc>
              <a:spcBef>
                <a:spcPts val="640"/>
              </a:spcBef>
              <a:spcAft>
                <a:spcPts val="0"/>
              </a:spcAft>
              <a:buSzPct val="172972"/>
              <a:buFont typeface="Noto Sans Symbols"/>
              <a:buChar char="✔"/>
            </a:pPr>
            <a:r>
              <a:rPr lang="en-US" sz="2000">
                <a:solidFill>
                  <a:schemeClr val="dk1"/>
                </a:solidFill>
                <a:latin typeface="Arial"/>
                <a:ea typeface="Arial"/>
                <a:cs typeface="Arial"/>
                <a:sym typeface="Arial"/>
              </a:rPr>
              <a:t>return 0;: This line returns 0, indicating that the program has been executed successfully.</a:t>
            </a:r>
            <a:endParaRPr/>
          </a:p>
          <a:p>
            <a:pPr indent="-431800" lvl="0" marL="457200" rtl="0" algn="l">
              <a:lnSpc>
                <a:spcPct val="150000"/>
              </a:lnSpc>
              <a:spcBef>
                <a:spcPts val="640"/>
              </a:spcBef>
              <a:spcAft>
                <a:spcPts val="0"/>
              </a:spcAft>
              <a:buSzPct val="172972"/>
              <a:buFont typeface="Noto Sans Symbols"/>
              <a:buChar char="❑"/>
            </a:pPr>
            <a:r>
              <a:rPr b="1" lang="en-US" sz="2000">
                <a:solidFill>
                  <a:schemeClr val="dk1"/>
                </a:solidFill>
                <a:latin typeface="Arial"/>
                <a:ea typeface="Arial"/>
                <a:cs typeface="Arial"/>
                <a:sym typeface="Arial"/>
              </a:rPr>
              <a:t>Closing Bracket:</a:t>
            </a:r>
            <a:endParaRPr/>
          </a:p>
          <a:p>
            <a:pPr indent="-431800" lvl="0" marL="457200" rtl="0" algn="l">
              <a:lnSpc>
                <a:spcPct val="150000"/>
              </a:lnSpc>
              <a:spcBef>
                <a:spcPts val="640"/>
              </a:spcBef>
              <a:spcAft>
                <a:spcPts val="0"/>
              </a:spcAft>
              <a:buSzPct val="172972"/>
              <a:buFont typeface="Noto Sans Symbols"/>
              <a:buChar char="✔"/>
            </a:pPr>
            <a:r>
              <a:rPr lang="en-US" sz="2000">
                <a:solidFill>
                  <a:schemeClr val="dk1"/>
                </a:solidFill>
                <a:latin typeface="Arial"/>
                <a:ea typeface="Arial"/>
                <a:cs typeface="Arial"/>
                <a:sym typeface="Arial"/>
              </a:rPr>
              <a:t>}: This line marks the end of the main function.</a:t>
            </a:r>
            <a:endParaRPr/>
          </a:p>
        </p:txBody>
      </p:sp>
      <p:sp>
        <p:nvSpPr>
          <p:cNvPr id="141" name="Google Shape;141;p11"/>
          <p:cNvSpPr txBox="1"/>
          <p:nvPr>
            <p:ph idx="1" type="body"/>
          </p:nvPr>
        </p:nvSpPr>
        <p:spPr>
          <a:xfrm>
            <a:off x="667244" y="327992"/>
            <a:ext cx="3792320" cy="6225207"/>
          </a:xfrm>
          <a:prstGeom prst="rect">
            <a:avLst/>
          </a:prstGeom>
          <a:solidFill>
            <a:srgbClr val="E5DFEC"/>
          </a:solidFill>
          <a:ln cap="flat" cmpd="sng" w="254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#include &lt;stdio.h&gt; // Preprocessor directive</a:t>
            </a:r>
            <a:endParaRPr/>
          </a:p>
          <a:p>
            <a:pPr indent="0" lvl="0" marL="0" rtl="0" algn="l">
              <a:lnSpc>
                <a:spcPct val="100000"/>
              </a:lnSpc>
              <a:spcBef>
                <a:spcPts val="640"/>
              </a:spcBef>
              <a:spcAft>
                <a:spcPts val="0"/>
              </a:spcAft>
              <a:buSzPts val="3200"/>
              <a:buNone/>
            </a:pPr>
            <a:r>
              <a:t/>
            </a:r>
            <a:endParaRPr sz="2000">
              <a:latin typeface="Arial"/>
              <a:ea typeface="Arial"/>
              <a:cs typeface="Arial"/>
              <a:sym typeface="Arial"/>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Function declaration</a:t>
            </a:r>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int main() {</a:t>
            </a:r>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 Variable declaration</a:t>
            </a:r>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int a;</a:t>
            </a:r>
            <a:endParaRPr/>
          </a:p>
          <a:p>
            <a:pPr indent="0" lvl="0" marL="0" rtl="0" algn="l">
              <a:lnSpc>
                <a:spcPct val="100000"/>
              </a:lnSpc>
              <a:spcBef>
                <a:spcPts val="640"/>
              </a:spcBef>
              <a:spcAft>
                <a:spcPts val="0"/>
              </a:spcAft>
              <a:buSzPts val="3200"/>
              <a:buNone/>
            </a:pPr>
            <a:r>
              <a:t/>
            </a:r>
            <a:endParaRPr sz="2000">
              <a:latin typeface="Arial"/>
              <a:ea typeface="Arial"/>
              <a:cs typeface="Arial"/>
              <a:sym typeface="Arial"/>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 Initialization</a:t>
            </a:r>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a = 10;</a:t>
            </a:r>
            <a:endParaRPr/>
          </a:p>
          <a:p>
            <a:pPr indent="0" lvl="0" marL="0" rtl="0" algn="l">
              <a:lnSpc>
                <a:spcPct val="100000"/>
              </a:lnSpc>
              <a:spcBef>
                <a:spcPts val="640"/>
              </a:spcBef>
              <a:spcAft>
                <a:spcPts val="0"/>
              </a:spcAft>
              <a:buSzPts val="3200"/>
              <a:buNone/>
            </a:pPr>
            <a:r>
              <a:t/>
            </a:r>
            <a:endParaRPr sz="2000">
              <a:latin typeface="Arial"/>
              <a:ea typeface="Arial"/>
              <a:cs typeface="Arial"/>
              <a:sym typeface="Arial"/>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 Function call</a:t>
            </a:r>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printf("Value of a is %d\n", a);</a:t>
            </a:r>
            <a:endParaRPr/>
          </a:p>
          <a:p>
            <a:pPr indent="0" lvl="0" marL="0" rtl="0" algn="l">
              <a:lnSpc>
                <a:spcPct val="100000"/>
              </a:lnSpc>
              <a:spcBef>
                <a:spcPts val="640"/>
              </a:spcBef>
              <a:spcAft>
                <a:spcPts val="0"/>
              </a:spcAft>
              <a:buSzPts val="3200"/>
              <a:buNone/>
            </a:pPr>
            <a:r>
              <a:t/>
            </a:r>
            <a:endParaRPr sz="2000">
              <a:latin typeface="Arial"/>
              <a:ea typeface="Arial"/>
              <a:cs typeface="Arial"/>
              <a:sym typeface="Arial"/>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 Return statement</a:t>
            </a:r>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    return 0;</a:t>
            </a:r>
            <a:endParaRPr/>
          </a:p>
          <a:p>
            <a:pPr indent="0" lvl="0" marL="0" rtl="0" algn="l">
              <a:lnSpc>
                <a:spcPct val="100000"/>
              </a:lnSpc>
              <a:spcBef>
                <a:spcPts val="640"/>
              </a:spcBef>
              <a:spcAft>
                <a:spcPts val="0"/>
              </a:spcAft>
              <a:buSzPts val="3200"/>
              <a:buNone/>
            </a:pPr>
            <a:r>
              <a:rPr lang="en-US" sz="2000">
                <a:solidFill>
                  <a:schemeClr val="dk1"/>
                </a:solidFill>
                <a:latin typeface="Arial"/>
                <a:ea typeface="Arial"/>
                <a:cs typeface="Arial"/>
                <a:sym typeface="Arial"/>
              </a:rPr>
              <a:t>}</a:t>
            </a:r>
            <a:endParaRPr/>
          </a:p>
          <a:p>
            <a:pPr indent="0" lvl="0" marL="0" rtl="0" algn="l">
              <a:lnSpc>
                <a:spcPct val="100000"/>
              </a:lnSpc>
              <a:spcBef>
                <a:spcPts val="640"/>
              </a:spcBef>
              <a:spcAft>
                <a:spcPts val="0"/>
              </a:spcAft>
              <a:buSzPts val="3200"/>
              <a:buNone/>
            </a:pPr>
            <a:r>
              <a:t/>
            </a:r>
            <a:endParaRPr sz="2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2022-12-12T14:14:00Z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2024-08-16T10:40:24Z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37573baf-977c-40f0-8e9b-6ecfbf81fd4b</vt:lpwstr>
  </property>
  <property fmtid="{D5CDD505-2E9C-101B-9397-08002B2CF9AE}" pid="7" name="MSIP_Label_defa4170-0d19-0005-0004-bc88714345d2_ActionId">
    <vt:lpwstr>895bb241-6d0c-47f6-a36d-0545160b3387</vt:lpwstr>
  </property>
  <property fmtid="{D5CDD505-2E9C-101B-9397-08002B2CF9AE}" pid="8" name="MSIP_Label_defa4170-0d19-0005-0004-bc88714345d2_ContentBits">
    <vt:lpwstr>0</vt:lpwstr>
  </property>
  <property fmtid="{D5CDD505-2E9C-101B-9397-08002B2CF9AE}" pid="9" name="ICV">
    <vt:lpwstr>02C795D27986430CA9EE0C6524092CE4_12</vt:lpwstr>
  </property>
  <property fmtid="{D5CDD505-2E9C-101B-9397-08002B2CF9AE}" pid="10" name="KSOProductBuildVer">
    <vt:lpwstr>1033-12.2.0.17545</vt:lpwstr>
  </property>
</Properties>
</file>