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61" r:id="rId4"/>
    <p:sldId id="258" r:id="rId5"/>
    <p:sldId id="259" r:id="rId6"/>
  </p:sldIdLst>
  <p:sldSz cx="9144000" cy="5143500" type="screen16x9"/>
  <p:notesSz cx="6858000" cy="9144000"/>
  <p:embeddedFontLst>
    <p:embeddedFont>
      <p:font typeface="Red Hat Display" panose="020B0604020202020204" charset="0"/>
      <p:regular r:id="rId8"/>
      <p:bold r:id="rId9"/>
      <p:italic r:id="rId10"/>
      <p:boldItalic r:id="rId11"/>
    </p:embeddedFont>
    <p:embeddedFont>
      <p:font typeface="Red Hat Display ExtraBold" panose="020B0604020202020204" charset="0"/>
      <p:bold r:id="rId12"/>
      <p:boldItalic r:id="rId13"/>
    </p:embeddedFont>
    <p:embeddedFont>
      <p:font typeface="Red Hat Display SemiBold"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fae66648b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fae66648b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fae66648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fae66648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083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fae66648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fae66648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fae66648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fae66648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605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280199" y="2149352"/>
            <a:ext cx="2583600" cy="5379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b="1" dirty="0">
                <a:latin typeface="Red Hat Display"/>
                <a:ea typeface="Red Hat Display"/>
                <a:cs typeface="Red Hat Display"/>
                <a:sym typeface="Red Hat Display"/>
              </a:rPr>
              <a:t>Team Details </a:t>
            </a:r>
            <a:endParaRPr b="1" dirty="0">
              <a:latin typeface="Red Hat Display"/>
              <a:ea typeface="Red Hat Display"/>
              <a:cs typeface="Red Hat Display"/>
              <a:sym typeface="Red Hat Display"/>
            </a:endParaRPr>
          </a:p>
        </p:txBody>
      </p:sp>
      <p:pic>
        <p:nvPicPr>
          <p:cNvPr id="55" name="Google Shape;55;p13"/>
          <p:cNvPicPr preferRelativeResize="0"/>
          <p:nvPr/>
        </p:nvPicPr>
        <p:blipFill>
          <a:blip r:embed="rId3">
            <a:alphaModFix/>
          </a:blip>
          <a:stretch>
            <a:fillRect/>
          </a:stretch>
        </p:blipFill>
        <p:spPr>
          <a:xfrm>
            <a:off x="1501849" y="913898"/>
            <a:ext cx="6140301" cy="1363275"/>
          </a:xfrm>
          <a:prstGeom prst="rect">
            <a:avLst/>
          </a:prstGeom>
          <a:noFill/>
          <a:ln>
            <a:noFill/>
          </a:ln>
        </p:spPr>
      </p:pic>
      <p:sp>
        <p:nvSpPr>
          <p:cNvPr id="56" name="Google Shape;56;p13"/>
          <p:cNvSpPr txBox="1"/>
          <p:nvPr/>
        </p:nvSpPr>
        <p:spPr>
          <a:xfrm>
            <a:off x="2305454" y="2632074"/>
            <a:ext cx="5083216" cy="2511426"/>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buNone/>
            </a:pPr>
            <a:r>
              <a:rPr lang="en" sz="1800" dirty="0">
                <a:latin typeface="Red Hat Display SemiBold"/>
                <a:ea typeface="Red Hat Display SemiBold"/>
                <a:cs typeface="Red Hat Display SemiBold"/>
                <a:sym typeface="Red Hat Display SemiBold"/>
              </a:rPr>
              <a:t>Team Name:    </a:t>
            </a:r>
            <a:r>
              <a:rPr lang="en" sz="1800" i="1" dirty="0">
                <a:latin typeface="Red Hat Display ExtraBold" panose="020B0604020202020204" charset="0"/>
                <a:ea typeface="Red Hat Display ExtraBold" panose="020B0604020202020204" charset="0"/>
                <a:cs typeface="Red Hat Display ExtraBold" panose="020B0604020202020204" charset="0"/>
                <a:sym typeface="Red Hat Display SemiBold"/>
              </a:rPr>
              <a:t>Syntax Squad</a:t>
            </a:r>
            <a:endParaRPr sz="1800" i="1" dirty="0">
              <a:latin typeface="Red Hat Display ExtraBold" panose="020B0604020202020204" charset="0"/>
              <a:ea typeface="Red Hat Display ExtraBold" panose="020B0604020202020204" charset="0"/>
              <a:cs typeface="Red Hat Display ExtraBold" panose="020B0604020202020204" charset="0"/>
              <a:sym typeface="Red Hat Display SemiBold"/>
            </a:endParaRPr>
          </a:p>
          <a:p>
            <a:pPr marL="0" lvl="0" indent="0" algn="l" rtl="0">
              <a:lnSpc>
                <a:spcPct val="120000"/>
              </a:lnSpc>
              <a:spcBef>
                <a:spcPts val="0"/>
              </a:spcBef>
              <a:buClr>
                <a:schemeClr val="dk1"/>
              </a:buClr>
              <a:buSzPts val="1100"/>
              <a:buFont typeface="Arial"/>
              <a:buNone/>
            </a:pPr>
            <a:r>
              <a:rPr lang="en" sz="1800" dirty="0">
                <a:latin typeface="Red Hat Display SemiBold"/>
                <a:ea typeface="Red Hat Display SemiBold"/>
                <a:cs typeface="Red Hat Display SemiBold"/>
                <a:sym typeface="Red Hat Display SemiBold"/>
              </a:rPr>
              <a:t>Team Members’ Name:  </a:t>
            </a:r>
            <a:r>
              <a:rPr lang="en" sz="1800" i="1" dirty="0">
                <a:latin typeface="Red Hat Display SemiBold"/>
                <a:ea typeface="Red Hat Display SemiBold"/>
                <a:cs typeface="Red Hat Display SemiBold"/>
                <a:sym typeface="Red Hat Display SemiBold"/>
              </a:rPr>
              <a:t>Gurnoor Singh Saini</a:t>
            </a:r>
          </a:p>
          <a:p>
            <a:pPr marL="0" lvl="0" indent="0" algn="l" rtl="0">
              <a:lnSpc>
                <a:spcPct val="120000"/>
              </a:lnSpc>
              <a:spcBef>
                <a:spcPts val="0"/>
              </a:spcBef>
              <a:buClr>
                <a:schemeClr val="dk1"/>
              </a:buClr>
              <a:buSzPts val="1100"/>
              <a:buFont typeface="Arial"/>
              <a:buNone/>
            </a:pPr>
            <a:r>
              <a:rPr lang="en" sz="1800" i="1" dirty="0">
                <a:latin typeface="Red Hat Display SemiBold"/>
                <a:ea typeface="Red Hat Display SemiBold"/>
                <a:cs typeface="Red Hat Display SemiBold"/>
                <a:sym typeface="Red Hat Display SemiBold"/>
              </a:rPr>
              <a:t>		               Abhay Rana</a:t>
            </a:r>
          </a:p>
          <a:p>
            <a:pPr marL="0" lvl="0" indent="0" algn="l" rtl="0">
              <a:lnSpc>
                <a:spcPct val="120000"/>
              </a:lnSpc>
              <a:spcBef>
                <a:spcPts val="0"/>
              </a:spcBef>
              <a:buClr>
                <a:schemeClr val="dk1"/>
              </a:buClr>
              <a:buSzPts val="1100"/>
              <a:buFont typeface="Arial"/>
              <a:buNone/>
            </a:pPr>
            <a:r>
              <a:rPr lang="en" sz="1800" i="1" dirty="0">
                <a:latin typeface="Red Hat Display SemiBold"/>
                <a:ea typeface="Red Hat Display SemiBold"/>
                <a:cs typeface="Red Hat Display SemiBold"/>
                <a:sym typeface="Red Hat Display SemiBold"/>
              </a:rPr>
              <a:t>		               Lovedeep Kaur</a:t>
            </a:r>
            <a:endParaRPr lang="en-US" sz="1800" i="1" dirty="0">
              <a:latin typeface="Red Hat Display SemiBold"/>
              <a:ea typeface="Red Hat Display SemiBold"/>
              <a:cs typeface="Red Hat Display SemiBold"/>
              <a:sym typeface="Red Hat Display SemiBold"/>
            </a:endParaRPr>
          </a:p>
          <a:p>
            <a:pPr marL="0" lvl="0" indent="0" algn="l" rtl="0">
              <a:lnSpc>
                <a:spcPct val="120000"/>
              </a:lnSpc>
              <a:spcBef>
                <a:spcPts val="0"/>
              </a:spcBef>
              <a:buClr>
                <a:schemeClr val="dk1"/>
              </a:buClr>
              <a:buSzPts val="1100"/>
              <a:buFont typeface="Arial"/>
              <a:buNone/>
            </a:pPr>
            <a:r>
              <a:rPr lang="en" sz="1800" i="1" dirty="0">
                <a:latin typeface="Red Hat Display SemiBold"/>
                <a:ea typeface="Red Hat Display SemiBold"/>
                <a:cs typeface="Red Hat Display SemiBold"/>
                <a:sym typeface="Red Hat Display SemiBold"/>
              </a:rPr>
              <a:t>		               </a:t>
            </a:r>
            <a:r>
              <a:rPr lang="en-US" sz="1800" i="1" dirty="0">
                <a:latin typeface="Red Hat Display SemiBold"/>
                <a:ea typeface="Red Hat Display SemiBold"/>
                <a:cs typeface="Red Hat Display SemiBold"/>
                <a:sym typeface="Red Hat Display SemiBold"/>
              </a:rPr>
              <a:t>Mohit Pant</a:t>
            </a:r>
          </a:p>
          <a:p>
            <a:pPr marL="0" lvl="0" indent="0" algn="l" rtl="0">
              <a:lnSpc>
                <a:spcPct val="120000"/>
              </a:lnSpc>
              <a:spcBef>
                <a:spcPts val="0"/>
              </a:spcBef>
              <a:buNone/>
            </a:pPr>
            <a:r>
              <a:rPr lang="en" sz="1800" dirty="0">
                <a:latin typeface="Red Hat Display SemiBold"/>
                <a:ea typeface="Red Hat Display SemiBold"/>
                <a:cs typeface="Red Hat Display SemiBold"/>
                <a:sym typeface="Red Hat Display SemiBold"/>
              </a:rPr>
              <a:t>College Name:   </a:t>
            </a:r>
            <a:r>
              <a:rPr lang="en" sz="1800" i="1" dirty="0">
                <a:latin typeface="Red Hat Display SemiBold"/>
                <a:ea typeface="Red Hat Display SemiBold"/>
                <a:cs typeface="Red Hat Display SemiBold"/>
                <a:sym typeface="Red Hat Display SemiBold"/>
              </a:rPr>
              <a:t>GNA University</a:t>
            </a:r>
            <a:endParaRPr sz="1800" i="1" dirty="0">
              <a:latin typeface="Red Hat Display SemiBold"/>
              <a:ea typeface="Red Hat Display SemiBold"/>
              <a:cs typeface="Red Hat Display SemiBold"/>
              <a:sym typeface="Red Hat Display SemiBold"/>
            </a:endParaRPr>
          </a:p>
          <a:p>
            <a:pPr marL="0" lvl="0" indent="0" algn="l" rtl="0">
              <a:lnSpc>
                <a:spcPct val="120000"/>
              </a:lnSpc>
              <a:spcBef>
                <a:spcPts val="0"/>
              </a:spcBef>
              <a:buNone/>
            </a:pPr>
            <a:endParaRPr sz="1800" dirty="0">
              <a:latin typeface="Red Hat Display SemiBold"/>
              <a:ea typeface="Red Hat Display SemiBold"/>
              <a:cs typeface="Red Hat Display SemiBold"/>
              <a:sym typeface="Red Hat Display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259661" y="423745"/>
            <a:ext cx="8520600" cy="581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latin typeface="Red Hat Display ExtraBold"/>
                <a:ea typeface="Red Hat Display ExtraBold"/>
                <a:cs typeface="Red Hat Display ExtraBold"/>
                <a:sym typeface="Red Hat Display ExtraBold"/>
              </a:rPr>
              <a:t>Problem Details</a:t>
            </a:r>
            <a:endParaRPr sz="3000" dirty="0">
              <a:latin typeface="Red Hat Display ExtraBold"/>
              <a:ea typeface="Red Hat Display ExtraBold"/>
              <a:cs typeface="Red Hat Display ExtraBold"/>
              <a:sym typeface="Red Hat Display ExtraBold"/>
            </a:endParaRPr>
          </a:p>
        </p:txBody>
      </p:sp>
      <p:sp>
        <p:nvSpPr>
          <p:cNvPr id="62" name="Google Shape;62;p14"/>
          <p:cNvSpPr txBox="1">
            <a:spLocks noGrp="1"/>
          </p:cNvSpPr>
          <p:nvPr>
            <p:ph type="subTitle" idx="1"/>
          </p:nvPr>
        </p:nvSpPr>
        <p:spPr>
          <a:xfrm>
            <a:off x="352855" y="1072232"/>
            <a:ext cx="8438290" cy="3388255"/>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Clr>
                <a:schemeClr val="dk1"/>
              </a:buClr>
              <a:buSzPts val="605"/>
              <a:buFont typeface="Arial"/>
              <a:buNone/>
            </a:pPr>
            <a:r>
              <a:rPr lang="en" sz="2040" b="1" dirty="0">
                <a:latin typeface="Red Hat Display SemiBold"/>
                <a:ea typeface="Red Hat Display SemiBold"/>
                <a:cs typeface="Red Hat Display SemiBold"/>
                <a:sym typeface="Red Hat Display SemiBold"/>
              </a:rPr>
              <a:t>Problem Statement: </a:t>
            </a:r>
          </a:p>
          <a:p>
            <a:pPr marL="0" lvl="0" indent="0" algn="l" rtl="0">
              <a:lnSpc>
                <a:spcPct val="80000"/>
              </a:lnSpc>
              <a:spcBef>
                <a:spcPts val="0"/>
              </a:spcBef>
              <a:spcAft>
                <a:spcPts val="0"/>
              </a:spcAft>
              <a:buClr>
                <a:schemeClr val="dk1"/>
              </a:buClr>
              <a:buSzPts val="605"/>
              <a:buFont typeface="Arial"/>
              <a:buNone/>
            </a:pPr>
            <a:endParaRPr lang="en" sz="2040" dirty="0">
              <a:latin typeface="Red Hat Display SemiBold"/>
              <a:ea typeface="Red Hat Display SemiBold"/>
              <a:cs typeface="Red Hat Display SemiBold"/>
              <a:sym typeface="Red Hat Display SemiBold"/>
            </a:endParaRPr>
          </a:p>
          <a:p>
            <a:pPr marL="0" lvl="0" indent="0" algn="l" rtl="0">
              <a:spcBef>
                <a:spcPts val="0"/>
              </a:spcBef>
              <a:spcAft>
                <a:spcPts val="0"/>
              </a:spcAft>
              <a:buClr>
                <a:schemeClr val="dk1"/>
              </a:buClr>
              <a:buSzPts val="605"/>
              <a:buFont typeface="Arial"/>
              <a:buNone/>
            </a:pPr>
            <a:r>
              <a:rPr lang="en" sz="1600" dirty="0">
                <a:latin typeface="Red Hat Display SemiBold"/>
                <a:ea typeface="Red Hat Display SemiBold"/>
                <a:cs typeface="Red Hat Display SemiBold"/>
                <a:sym typeface="Red Hat Display SemiBold"/>
              </a:rPr>
              <a:t>Wastage of human resources and fabric due to unfit clothes and accessories ordered online by people.</a:t>
            </a:r>
            <a:endParaRPr sz="1600" dirty="0">
              <a:latin typeface="Red Hat Display SemiBold"/>
              <a:ea typeface="Red Hat Display SemiBold"/>
              <a:cs typeface="Red Hat Display SemiBold"/>
              <a:sym typeface="Red Hat Display SemiBold"/>
            </a:endParaRPr>
          </a:p>
          <a:p>
            <a:pPr marL="0" lvl="0" indent="0" algn="l" rtl="0">
              <a:lnSpc>
                <a:spcPct val="80000"/>
              </a:lnSpc>
              <a:spcBef>
                <a:spcPts val="0"/>
              </a:spcBef>
              <a:spcAft>
                <a:spcPts val="0"/>
              </a:spcAft>
              <a:buClr>
                <a:schemeClr val="dk1"/>
              </a:buClr>
              <a:buSzPts val="605"/>
              <a:buFont typeface="Arial"/>
              <a:buNone/>
            </a:pPr>
            <a:endParaRPr sz="2040" dirty="0">
              <a:latin typeface="Red Hat Display SemiBold"/>
              <a:ea typeface="Red Hat Display SemiBold"/>
              <a:cs typeface="Red Hat Display SemiBold"/>
              <a:sym typeface="Red Hat Display SemiBold"/>
            </a:endParaRPr>
          </a:p>
          <a:p>
            <a:pPr marL="0" marR="0" lvl="0" indent="0" algn="l" defTabSz="914400" rtl="0" eaLnBrk="1" fontAlgn="auto" latinLnBrk="0" hangingPunct="1">
              <a:lnSpc>
                <a:spcPct val="80000"/>
              </a:lnSpc>
              <a:spcBef>
                <a:spcPts val="0"/>
              </a:spcBef>
              <a:spcAft>
                <a:spcPts val="0"/>
              </a:spcAft>
              <a:buClr>
                <a:srgbClr val="000000"/>
              </a:buClr>
              <a:buSzPts val="605"/>
              <a:buFont typeface="Arial"/>
              <a:buNone/>
              <a:tabLst/>
              <a:defRPr/>
            </a:pPr>
            <a:r>
              <a:rPr lang="en" sz="2040" b="1" dirty="0">
                <a:latin typeface="Red Hat Display SemiBold"/>
                <a:ea typeface="Red Hat Display SemiBold"/>
                <a:cs typeface="Red Hat Display SemiBold"/>
                <a:sym typeface="Red Hat Display SemiBold"/>
              </a:rPr>
              <a:t>Problem Description: </a:t>
            </a:r>
          </a:p>
          <a:p>
            <a:pPr marL="0" marR="0" lvl="0" indent="0" algn="l" defTabSz="914400" rtl="0" eaLnBrk="1" fontAlgn="auto" latinLnBrk="0" hangingPunct="1">
              <a:lnSpc>
                <a:spcPct val="80000"/>
              </a:lnSpc>
              <a:spcBef>
                <a:spcPts val="0"/>
              </a:spcBef>
              <a:spcAft>
                <a:spcPts val="0"/>
              </a:spcAft>
              <a:buClr>
                <a:srgbClr val="000000"/>
              </a:buClr>
              <a:buSzPts val="605"/>
              <a:buFont typeface="Arial"/>
              <a:buNone/>
              <a:tabLst/>
              <a:defRPr/>
            </a:pPr>
            <a:endParaRPr kumimoji="0" lang="en" sz="2040" b="0" i="0" u="none" strike="noStrike" kern="0" cap="none" spc="0" normalizeH="0" baseline="0" noProof="0" dirty="0">
              <a:ln>
                <a:noFill/>
              </a:ln>
              <a:solidFill>
                <a:srgbClr val="595959"/>
              </a:solidFill>
              <a:effectLst/>
              <a:uLnTx/>
              <a:uFillTx/>
              <a:latin typeface="Red Hat Display SemiBold"/>
              <a:ea typeface="Red Hat Display SemiBold"/>
              <a:cs typeface="Red Hat Display SemiBold"/>
              <a:sym typeface="Red Hat Display SemiBold"/>
            </a:endParaRPr>
          </a:p>
          <a:p>
            <a:pPr marL="0" marR="0" lvl="0" indent="0" algn="l" defTabSz="914400" rtl="0" eaLnBrk="1" fontAlgn="auto" latinLnBrk="0" hangingPunct="1">
              <a:spcBef>
                <a:spcPts val="0"/>
              </a:spcBef>
              <a:spcAft>
                <a:spcPts val="0"/>
              </a:spcAft>
              <a:buClr>
                <a:srgbClr val="000000"/>
              </a:buClr>
              <a:buSzPts val="605"/>
              <a:buFont typeface="Arial"/>
              <a:buNone/>
              <a:tabLst/>
              <a:defRPr/>
            </a:pPr>
            <a:r>
              <a:rPr kumimoji="0" lang="en-US" sz="1600" b="0" i="0" u="none" strike="noStrike" kern="0" cap="none" spc="0" normalizeH="0" baseline="0" noProof="0" dirty="0">
                <a:ln>
                  <a:noFill/>
                </a:ln>
                <a:solidFill>
                  <a:srgbClr val="595959"/>
                </a:solidFill>
                <a:effectLst/>
                <a:uLnTx/>
                <a:uFillTx/>
                <a:latin typeface="Red Hat Display SemiBold"/>
                <a:ea typeface="Red Hat Display SemiBold"/>
                <a:cs typeface="Red Hat Display SemiBold"/>
                <a:sym typeface="Red Hat Display SemiBold"/>
              </a:rPr>
              <a:t>When it comes to online shopping for clothes, getting the right fit can be a guessing game. Many people solve the quandary by ordering the same item in multiple sizes and then returning the ones that don’t fit. This leads to a lot of wastage of human resources and items required while for packing and shipping. </a:t>
            </a:r>
            <a:r>
              <a:rPr lang="en-US" sz="1600" dirty="0">
                <a:solidFill>
                  <a:srgbClr val="595959"/>
                </a:solidFill>
                <a:latin typeface="Red Hat Display SemiBold"/>
                <a:ea typeface="Red Hat Display SemiBold"/>
                <a:cs typeface="Red Hat Display SemiBold"/>
                <a:sym typeface="Red Hat Display SemiBold"/>
              </a:rPr>
              <a:t>Also returning items takes a lot of time, creates additional problems for shipping partners and delivery persons.</a:t>
            </a:r>
            <a:r>
              <a:rPr kumimoji="0" lang="en-US" sz="1600" b="0" i="0" u="none" strike="noStrike" kern="0" cap="none" spc="0" normalizeH="0" baseline="0" noProof="0" dirty="0">
                <a:ln>
                  <a:noFill/>
                </a:ln>
                <a:solidFill>
                  <a:srgbClr val="595959"/>
                </a:solidFill>
                <a:effectLst/>
                <a:uLnTx/>
                <a:uFillTx/>
                <a:latin typeface="Red Hat Display SemiBold"/>
                <a:ea typeface="Red Hat Display SemiBold"/>
                <a:cs typeface="Red Hat Display SemiBold"/>
                <a:sym typeface="Red Hat Display SemiBold"/>
              </a:rPr>
              <a:t> </a:t>
            </a:r>
            <a:endParaRPr sz="2040" dirty="0">
              <a:latin typeface="Red Hat Display SemiBold"/>
              <a:ea typeface="Red Hat Display SemiBold"/>
              <a:cs typeface="Red Hat Display SemiBold"/>
              <a:sym typeface="Red Hat Display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2396398" y="301114"/>
            <a:ext cx="4351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Red Hat Display"/>
                <a:ea typeface="Red Hat Display"/>
                <a:cs typeface="Red Hat Display"/>
                <a:sym typeface="Red Hat Display"/>
              </a:rPr>
              <a:t>Solution/Approach Details</a:t>
            </a:r>
            <a:endParaRPr b="1" dirty="0">
              <a:latin typeface="Red Hat Display"/>
              <a:ea typeface="Red Hat Display"/>
              <a:cs typeface="Red Hat Display"/>
              <a:sym typeface="Red Hat Display"/>
            </a:endParaRPr>
          </a:p>
          <a:p>
            <a:pPr marL="0" lvl="0" indent="0" algn="l" rtl="0">
              <a:spcBef>
                <a:spcPts val="0"/>
              </a:spcBef>
              <a:spcAft>
                <a:spcPts val="0"/>
              </a:spcAft>
              <a:buNone/>
            </a:pPr>
            <a:endParaRPr b="1" dirty="0">
              <a:latin typeface="Red Hat Display"/>
              <a:ea typeface="Red Hat Display"/>
              <a:cs typeface="Red Hat Display"/>
              <a:sym typeface="Red Hat Display"/>
            </a:endParaRPr>
          </a:p>
        </p:txBody>
      </p:sp>
      <p:sp>
        <p:nvSpPr>
          <p:cNvPr id="68" name="Google Shape;68;p15"/>
          <p:cNvSpPr/>
          <p:nvPr/>
        </p:nvSpPr>
        <p:spPr>
          <a:xfrm>
            <a:off x="305223" y="873814"/>
            <a:ext cx="8533549" cy="3968572"/>
          </a:xfrm>
          <a:prstGeom prst="roundRect">
            <a:avLst>
              <a:gd name="adj" fmla="val 16667"/>
            </a:avLst>
          </a:prstGeom>
          <a:solidFill>
            <a:srgbClr val="94E9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5"/>
          <p:cNvSpPr txBox="1">
            <a:spLocks noGrp="1"/>
          </p:cNvSpPr>
          <p:nvPr>
            <p:ph type="body" idx="1"/>
          </p:nvPr>
        </p:nvSpPr>
        <p:spPr>
          <a:xfrm>
            <a:off x="564993" y="1055002"/>
            <a:ext cx="8014011" cy="3488497"/>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highlight>
                  <a:srgbClr val="FFFF00"/>
                </a:highlight>
                <a:latin typeface="Red Hat Display SemiBold"/>
                <a:ea typeface="Red Hat Display SemiBold"/>
                <a:cs typeface="Red Hat Display SemiBold"/>
                <a:sym typeface="Red Hat Display SemiBold"/>
              </a:rPr>
              <a:t>Creating an Augmented Reality app </a:t>
            </a:r>
            <a:r>
              <a:rPr lang="en-US" sz="1600" dirty="0">
                <a:solidFill>
                  <a:schemeClr val="dk1"/>
                </a:solidFill>
                <a:latin typeface="Red Hat Display SemiBold"/>
                <a:ea typeface="Red Hat Display SemiBold"/>
                <a:cs typeface="Red Hat Display SemiBold"/>
                <a:sym typeface="Red Hat Display SemiBold"/>
              </a:rPr>
              <a:t>that finds clothes that truly fit to reduce wastage of human resources and fabric. The app  uses facial and body recognition algorithms to define areas of the face and body and </a:t>
            </a:r>
            <a:r>
              <a:rPr lang="en-US" sz="1600" dirty="0">
                <a:solidFill>
                  <a:schemeClr val="dk1"/>
                </a:solidFill>
                <a:highlight>
                  <a:srgbClr val="FFFF00"/>
                </a:highlight>
                <a:latin typeface="Red Hat Display SemiBold"/>
                <a:ea typeface="Red Hat Display SemiBold"/>
                <a:cs typeface="Red Hat Display SemiBold"/>
                <a:sym typeface="Red Hat Display SemiBold"/>
              </a:rPr>
              <a:t>apply an overlay </a:t>
            </a:r>
            <a:r>
              <a:rPr lang="en-US" sz="1600" dirty="0">
                <a:solidFill>
                  <a:schemeClr val="dk1"/>
                </a:solidFill>
                <a:latin typeface="Red Hat Display SemiBold"/>
                <a:ea typeface="Red Hat Display SemiBold"/>
                <a:cs typeface="Red Hat Display SemiBold"/>
                <a:sym typeface="Red Hat Display SemiBold"/>
              </a:rPr>
              <a:t>of selected products on areas. </a:t>
            </a:r>
            <a:endParaRPr sz="1600" dirty="0">
              <a:latin typeface="Red Hat Display SemiBold"/>
              <a:ea typeface="Red Hat Display SemiBold"/>
              <a:cs typeface="Red Hat Display SemiBold"/>
              <a:sym typeface="Red Hat Display SemiBold"/>
            </a:endParaRPr>
          </a:p>
        </p:txBody>
      </p:sp>
      <p:pic>
        <p:nvPicPr>
          <p:cNvPr id="10" name="Picture 9" descr="Graphical user interface, application&#10;&#10;Description automatically generated">
            <a:extLst>
              <a:ext uri="{FF2B5EF4-FFF2-40B4-BE49-F238E27FC236}">
                <a16:creationId xmlns:a16="http://schemas.microsoft.com/office/drawing/2014/main" id="{27F17724-0E05-EA82-F170-7A4A6B1DC266}"/>
              </a:ext>
            </a:extLst>
          </p:cNvPr>
          <p:cNvPicPr>
            <a:picLocks noChangeAspect="1"/>
          </p:cNvPicPr>
          <p:nvPr/>
        </p:nvPicPr>
        <p:blipFill>
          <a:blip r:embed="rId3"/>
          <a:stretch>
            <a:fillRect/>
          </a:stretch>
        </p:blipFill>
        <p:spPr>
          <a:xfrm>
            <a:off x="2752098" y="2279722"/>
            <a:ext cx="3639803" cy="2049438"/>
          </a:xfrm>
          <a:prstGeom prst="rect">
            <a:avLst/>
          </a:prstGeom>
        </p:spPr>
      </p:pic>
      <p:sp>
        <p:nvSpPr>
          <p:cNvPr id="11" name="TextBox 10">
            <a:extLst>
              <a:ext uri="{FF2B5EF4-FFF2-40B4-BE49-F238E27FC236}">
                <a16:creationId xmlns:a16="http://schemas.microsoft.com/office/drawing/2014/main" id="{21887102-C73A-9245-CB85-4CCE7C75E8B5}"/>
              </a:ext>
            </a:extLst>
          </p:cNvPr>
          <p:cNvSpPr txBox="1"/>
          <p:nvPr/>
        </p:nvSpPr>
        <p:spPr>
          <a:xfrm>
            <a:off x="683939" y="4603411"/>
            <a:ext cx="6973229" cy="276999"/>
          </a:xfrm>
          <a:prstGeom prst="rect">
            <a:avLst/>
          </a:prstGeom>
          <a:noFill/>
        </p:spPr>
        <p:txBody>
          <a:bodyPr wrap="square" rtlCol="0">
            <a:spAutoFit/>
          </a:bodyPr>
          <a:lstStyle/>
          <a:p>
            <a:r>
              <a:rPr lang="en-US" sz="1050" dirty="0"/>
              <a:t>* All Pictures shown are for illustration purpose only, original product might subject to change</a:t>
            </a:r>
            <a:r>
              <a:rPr lang="en-US" sz="1200" dirty="0"/>
              <a:t>.</a:t>
            </a:r>
          </a:p>
        </p:txBody>
      </p:sp>
    </p:spTree>
    <p:extLst>
      <p:ext uri="{BB962C8B-B14F-4D97-AF65-F5344CB8AC3E}">
        <p14:creationId xmlns:p14="http://schemas.microsoft.com/office/powerpoint/2010/main" val="51858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2396398" y="301114"/>
            <a:ext cx="4351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Red Hat Display"/>
                <a:ea typeface="Red Hat Display"/>
                <a:cs typeface="Red Hat Display"/>
                <a:sym typeface="Red Hat Display"/>
              </a:rPr>
              <a:t>Solution/Approach Details</a:t>
            </a:r>
            <a:endParaRPr b="1" dirty="0">
              <a:latin typeface="Red Hat Display"/>
              <a:ea typeface="Red Hat Display"/>
              <a:cs typeface="Red Hat Display"/>
              <a:sym typeface="Red Hat Display"/>
            </a:endParaRPr>
          </a:p>
          <a:p>
            <a:pPr marL="0" lvl="0" indent="0" algn="l" rtl="0">
              <a:spcBef>
                <a:spcPts val="0"/>
              </a:spcBef>
              <a:spcAft>
                <a:spcPts val="0"/>
              </a:spcAft>
              <a:buNone/>
            </a:pPr>
            <a:endParaRPr b="1" dirty="0">
              <a:latin typeface="Red Hat Display"/>
              <a:ea typeface="Red Hat Display"/>
              <a:cs typeface="Red Hat Display"/>
              <a:sym typeface="Red Hat Display"/>
            </a:endParaRPr>
          </a:p>
        </p:txBody>
      </p:sp>
      <p:sp>
        <p:nvSpPr>
          <p:cNvPr id="68" name="Google Shape;68;p15"/>
          <p:cNvSpPr/>
          <p:nvPr/>
        </p:nvSpPr>
        <p:spPr>
          <a:xfrm>
            <a:off x="305223" y="873814"/>
            <a:ext cx="8533549" cy="3968572"/>
          </a:xfrm>
          <a:prstGeom prst="roundRect">
            <a:avLst>
              <a:gd name="adj" fmla="val 16667"/>
            </a:avLst>
          </a:prstGeom>
          <a:solidFill>
            <a:srgbClr val="94E9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5"/>
          <p:cNvSpPr txBox="1">
            <a:spLocks noGrp="1"/>
          </p:cNvSpPr>
          <p:nvPr>
            <p:ph type="body" idx="1"/>
          </p:nvPr>
        </p:nvSpPr>
        <p:spPr>
          <a:xfrm>
            <a:off x="617032" y="965168"/>
            <a:ext cx="8132958" cy="3488497"/>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latin typeface="Red Hat Display SemiBold"/>
                <a:ea typeface="Red Hat Display SemiBold"/>
                <a:cs typeface="Red Hat Display SemiBold"/>
                <a:sym typeface="Red Hat Display SemiBold"/>
              </a:rPr>
              <a:t>The application also </a:t>
            </a:r>
            <a:r>
              <a:rPr lang="en-US" sz="1600" dirty="0">
                <a:solidFill>
                  <a:schemeClr val="dk1"/>
                </a:solidFill>
                <a:highlight>
                  <a:srgbClr val="FFFF00"/>
                </a:highlight>
                <a:latin typeface="Red Hat Display SemiBold"/>
                <a:ea typeface="Red Hat Display SemiBold"/>
                <a:cs typeface="Red Hat Display SemiBold"/>
                <a:sym typeface="Red Hat Display SemiBold"/>
              </a:rPr>
              <a:t>takes measurements from customers </a:t>
            </a:r>
            <a:r>
              <a:rPr lang="en-US" sz="1600" dirty="0">
                <a:solidFill>
                  <a:schemeClr val="dk1"/>
                </a:solidFill>
                <a:latin typeface="Red Hat Display SemiBold"/>
                <a:ea typeface="Red Hat Display SemiBold"/>
                <a:cs typeface="Red Hat Display SemiBold"/>
                <a:sym typeface="Red Hat Display SemiBold"/>
              </a:rPr>
              <a:t>and uses its machine-learning algorithm to fit the clothes to the 3-D model of the person and show how the clothing item would fit and look on the person. By letting customers try on products from the comfort of their home, brands can grow their sales and significantly decrease their return rates. Customers may imagine themselves in a range of styles and sizes before purchasing using </a:t>
            </a:r>
            <a:r>
              <a:rPr lang="en-US" sz="1600" dirty="0">
                <a:solidFill>
                  <a:schemeClr val="dk1"/>
                </a:solidFill>
                <a:highlight>
                  <a:srgbClr val="FFFF00"/>
                </a:highlight>
                <a:latin typeface="Red Hat Display SemiBold"/>
                <a:ea typeface="Red Hat Display SemiBold"/>
                <a:cs typeface="Red Hat Display SemiBold"/>
                <a:sym typeface="Red Hat Display SemiBold"/>
              </a:rPr>
              <a:t>AR clothing try-on technology</a:t>
            </a:r>
            <a:r>
              <a:rPr lang="en-US" sz="1600" dirty="0">
                <a:solidFill>
                  <a:schemeClr val="dk1"/>
                </a:solidFill>
                <a:latin typeface="Red Hat Display SemiBold"/>
                <a:ea typeface="Red Hat Display SemiBold"/>
                <a:cs typeface="Red Hat Display SemiBold"/>
                <a:sym typeface="Red Hat Display SemiBold"/>
              </a:rPr>
              <a:t>, which helps to </a:t>
            </a:r>
            <a:r>
              <a:rPr lang="en-US" sz="1600" dirty="0">
                <a:solidFill>
                  <a:schemeClr val="dk1"/>
                </a:solidFill>
                <a:highlight>
                  <a:srgbClr val="FFFF00"/>
                </a:highlight>
                <a:latin typeface="Red Hat Display SemiBold"/>
                <a:ea typeface="Red Hat Display SemiBold"/>
                <a:cs typeface="Red Hat Display SemiBold"/>
                <a:sym typeface="Red Hat Display SemiBold"/>
              </a:rPr>
              <a:t>minimize expensive return rates </a:t>
            </a:r>
            <a:r>
              <a:rPr lang="en-US" sz="1600" dirty="0">
                <a:solidFill>
                  <a:schemeClr val="dk1"/>
                </a:solidFill>
                <a:latin typeface="Red Hat Display SemiBold"/>
                <a:ea typeface="Red Hat Display SemiBold"/>
                <a:cs typeface="Red Hat Display SemiBold"/>
                <a:sym typeface="Red Hat Display SemiBold"/>
              </a:rPr>
              <a:t>dramatically.</a:t>
            </a:r>
          </a:p>
          <a:p>
            <a:pPr marL="0" lvl="0" indent="0" algn="l" rtl="0">
              <a:spcBef>
                <a:spcPts val="1200"/>
              </a:spcBef>
              <a:spcAft>
                <a:spcPts val="1200"/>
              </a:spcAft>
              <a:buNone/>
            </a:pPr>
            <a:endParaRPr sz="1600" dirty="0">
              <a:latin typeface="Red Hat Display SemiBold"/>
              <a:ea typeface="Red Hat Display SemiBold"/>
              <a:cs typeface="Red Hat Display SemiBold"/>
              <a:sym typeface="Red Hat Display SemiBold"/>
            </a:endParaRPr>
          </a:p>
        </p:txBody>
      </p:sp>
      <p:pic>
        <p:nvPicPr>
          <p:cNvPr id="5" name="Picture 4">
            <a:extLst>
              <a:ext uri="{FF2B5EF4-FFF2-40B4-BE49-F238E27FC236}">
                <a16:creationId xmlns:a16="http://schemas.microsoft.com/office/drawing/2014/main" id="{D5088CCF-A42D-9FA7-6607-17DF612B3EB6}"/>
              </a:ext>
            </a:extLst>
          </p:cNvPr>
          <p:cNvPicPr>
            <a:picLocks noChangeAspect="1"/>
          </p:cNvPicPr>
          <p:nvPr/>
        </p:nvPicPr>
        <p:blipFill>
          <a:blip r:embed="rId3"/>
          <a:stretch>
            <a:fillRect/>
          </a:stretch>
        </p:blipFill>
        <p:spPr>
          <a:xfrm>
            <a:off x="1693208" y="3220669"/>
            <a:ext cx="1893692" cy="1501698"/>
          </a:xfrm>
          <a:prstGeom prst="rect">
            <a:avLst/>
          </a:prstGeom>
        </p:spPr>
      </p:pic>
      <p:pic>
        <p:nvPicPr>
          <p:cNvPr id="9" name="Picture 8">
            <a:extLst>
              <a:ext uri="{FF2B5EF4-FFF2-40B4-BE49-F238E27FC236}">
                <a16:creationId xmlns:a16="http://schemas.microsoft.com/office/drawing/2014/main" id="{818FE5CF-B5E2-A392-21F7-099406380C3A}"/>
              </a:ext>
            </a:extLst>
          </p:cNvPr>
          <p:cNvPicPr>
            <a:picLocks noChangeAspect="1"/>
          </p:cNvPicPr>
          <p:nvPr/>
        </p:nvPicPr>
        <p:blipFill>
          <a:blip r:embed="rId4"/>
          <a:stretch>
            <a:fillRect/>
          </a:stretch>
        </p:blipFill>
        <p:spPr>
          <a:xfrm>
            <a:off x="5612405" y="2923033"/>
            <a:ext cx="2270385" cy="179933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5"/>
          <p:cNvSpPr/>
          <p:nvPr/>
        </p:nvSpPr>
        <p:spPr>
          <a:xfrm>
            <a:off x="440321" y="1015040"/>
            <a:ext cx="8263357" cy="3730082"/>
          </a:xfrm>
          <a:prstGeom prst="roundRect">
            <a:avLst>
              <a:gd name="adj" fmla="val 16667"/>
            </a:avLst>
          </a:prstGeom>
          <a:solidFill>
            <a:srgbClr val="94E9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5"/>
          <p:cNvSpPr txBox="1">
            <a:spLocks noGrp="1"/>
          </p:cNvSpPr>
          <p:nvPr>
            <p:ph type="title"/>
          </p:nvPr>
        </p:nvSpPr>
        <p:spPr>
          <a:xfrm>
            <a:off x="2626050" y="361510"/>
            <a:ext cx="4351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Red Hat Display"/>
                <a:ea typeface="Red Hat Display"/>
                <a:cs typeface="Red Hat Display"/>
                <a:sym typeface="Red Hat Display"/>
              </a:rPr>
              <a:t>Solution/Approach Details</a:t>
            </a:r>
            <a:endParaRPr b="1" dirty="0">
              <a:latin typeface="Red Hat Display"/>
              <a:ea typeface="Red Hat Display"/>
              <a:cs typeface="Red Hat Display"/>
              <a:sym typeface="Red Hat Display"/>
            </a:endParaRPr>
          </a:p>
          <a:p>
            <a:pPr marL="0" lvl="0" indent="0" algn="l" rtl="0">
              <a:spcBef>
                <a:spcPts val="0"/>
              </a:spcBef>
              <a:spcAft>
                <a:spcPts val="0"/>
              </a:spcAft>
              <a:buNone/>
            </a:pPr>
            <a:endParaRPr b="1" dirty="0">
              <a:latin typeface="Red Hat Display"/>
              <a:ea typeface="Red Hat Display"/>
              <a:cs typeface="Red Hat Display"/>
              <a:sym typeface="Red Hat Display"/>
            </a:endParaRPr>
          </a:p>
        </p:txBody>
      </p:sp>
      <p:sp>
        <p:nvSpPr>
          <p:cNvPr id="70" name="Google Shape;70;p15"/>
          <p:cNvSpPr txBox="1">
            <a:spLocks noGrp="1"/>
          </p:cNvSpPr>
          <p:nvPr>
            <p:ph type="body" idx="1"/>
          </p:nvPr>
        </p:nvSpPr>
        <p:spPr>
          <a:xfrm>
            <a:off x="529530" y="1112072"/>
            <a:ext cx="8263357" cy="363305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solidFill>
                  <a:schemeClr val="dk1"/>
                </a:solidFill>
                <a:latin typeface="Red Hat Display ExtraBold"/>
                <a:ea typeface="Red Hat Display ExtraBold"/>
                <a:cs typeface="Red Hat Display ExtraBold"/>
                <a:sym typeface="Red Hat Display ExtraBold"/>
              </a:rPr>
              <a:t>       </a:t>
            </a:r>
            <a:r>
              <a:rPr lang="en" sz="1900" dirty="0">
                <a:solidFill>
                  <a:schemeClr val="dk1"/>
                </a:solidFill>
                <a:latin typeface="Red Hat Display ExtraBold"/>
                <a:ea typeface="Red Hat Display ExtraBold"/>
                <a:cs typeface="Red Hat Display ExtraBold"/>
                <a:sym typeface="Red Hat Display ExtraBold"/>
              </a:rPr>
              <a:t>Technology Stack: </a:t>
            </a:r>
          </a:p>
          <a:p>
            <a:pPr marL="285750" indent="-285750">
              <a:spcAft>
                <a:spcPts val="1200"/>
              </a:spcAft>
              <a:buClrTx/>
              <a:buFont typeface="Red Hat Display ExtraBold" panose="020B0604020202020204" charset="0"/>
              <a:buChar char="#"/>
            </a:pPr>
            <a:r>
              <a:rPr lang="en" sz="1600" dirty="0">
                <a:solidFill>
                  <a:schemeClr val="dk1"/>
                </a:solidFill>
                <a:latin typeface="Red Hat Display ExtraBold"/>
                <a:ea typeface="Red Hat Display ExtraBold"/>
                <a:cs typeface="Red Hat Display ExtraBold"/>
                <a:sym typeface="Red Hat Display ExtraBold"/>
              </a:rPr>
              <a:t>Augumented Reality (Snap AR, Deep AR, Snapchat)</a:t>
            </a:r>
          </a:p>
          <a:p>
            <a:pPr marL="285750" indent="-285750">
              <a:spcAft>
                <a:spcPts val="1200"/>
              </a:spcAft>
              <a:buClrTx/>
              <a:buFont typeface="Red Hat Display ExtraBold" panose="020B0604020202020204" charset="0"/>
              <a:buChar char="#"/>
            </a:pPr>
            <a:r>
              <a:rPr lang="en" sz="1600" dirty="0">
                <a:solidFill>
                  <a:schemeClr val="dk1"/>
                </a:solidFill>
                <a:latin typeface="Red Hat Display ExtraBold"/>
                <a:ea typeface="Red Hat Display ExtraBold"/>
                <a:cs typeface="Red Hat Display ExtraBold"/>
                <a:sym typeface="Red Hat Display ExtraBold"/>
              </a:rPr>
              <a:t>Artificial Intelligence </a:t>
            </a:r>
          </a:p>
          <a:p>
            <a:pPr marL="285750" lvl="0" indent="-285750" algn="l" rtl="0">
              <a:spcBef>
                <a:spcPts val="0"/>
              </a:spcBef>
              <a:spcAft>
                <a:spcPts val="1200"/>
              </a:spcAft>
              <a:buClrTx/>
              <a:buFont typeface="Red Hat Display ExtraBold" panose="020B0604020202020204" charset="0"/>
              <a:buChar char="#"/>
            </a:pPr>
            <a:r>
              <a:rPr lang="en" sz="1600" dirty="0">
                <a:solidFill>
                  <a:schemeClr val="dk1"/>
                </a:solidFill>
                <a:latin typeface="Red Hat Display ExtraBold"/>
                <a:ea typeface="Red Hat Display ExtraBold"/>
                <a:cs typeface="Red Hat Display ExtraBold"/>
                <a:sym typeface="Red Hat Display ExtraBold"/>
              </a:rPr>
              <a:t>Python (python 3.xx, pytorch, openCV)</a:t>
            </a:r>
          </a:p>
          <a:p>
            <a:pPr marL="285750" lvl="0" indent="-285750" algn="l" rtl="0">
              <a:spcBef>
                <a:spcPts val="0"/>
              </a:spcBef>
              <a:spcAft>
                <a:spcPts val="1200"/>
              </a:spcAft>
              <a:buClrTx/>
              <a:buFont typeface="Red Hat Display ExtraBold" panose="020B0604020202020204" charset="0"/>
              <a:buChar char="#"/>
            </a:pPr>
            <a:r>
              <a:rPr lang="en" sz="1600" dirty="0">
                <a:solidFill>
                  <a:schemeClr val="dk1"/>
                </a:solidFill>
                <a:latin typeface="Red Hat Display ExtraBold"/>
                <a:ea typeface="Red Hat Display ExtraBold"/>
                <a:cs typeface="Red Hat Display ExtraBold"/>
                <a:sym typeface="Red Hat Display ExtraBold"/>
              </a:rPr>
              <a:t>Blender </a:t>
            </a:r>
          </a:p>
          <a:p>
            <a:pPr marL="285750" lvl="0" indent="-285750" algn="l" rtl="0">
              <a:spcBef>
                <a:spcPts val="0"/>
              </a:spcBef>
              <a:spcAft>
                <a:spcPts val="1200"/>
              </a:spcAft>
              <a:buClrTx/>
              <a:buFont typeface="Red Hat Display ExtraBold" panose="020B0604020202020204" charset="0"/>
              <a:buChar char="#"/>
            </a:pPr>
            <a:r>
              <a:rPr lang="en" sz="1600" dirty="0">
                <a:solidFill>
                  <a:schemeClr val="dk1"/>
                </a:solidFill>
                <a:latin typeface="Red Hat Display ExtraBold"/>
                <a:ea typeface="Red Hat Display ExtraBold"/>
                <a:cs typeface="Red Hat Display ExtraBold"/>
                <a:sym typeface="Red Hat Display ExtraBold"/>
              </a:rPr>
              <a:t>Android </a:t>
            </a:r>
          </a:p>
          <a:p>
            <a:pPr marL="285750" lvl="0" indent="-285750" algn="l" rtl="0">
              <a:spcBef>
                <a:spcPts val="0"/>
              </a:spcBef>
              <a:spcAft>
                <a:spcPts val="1200"/>
              </a:spcAft>
              <a:buClrTx/>
              <a:buFont typeface="Red Hat Display ExtraBold" panose="020B0604020202020204" charset="0"/>
              <a:buChar char="#"/>
            </a:pPr>
            <a:r>
              <a:rPr lang="en" sz="1600" dirty="0">
                <a:solidFill>
                  <a:schemeClr val="dk1"/>
                </a:solidFill>
                <a:latin typeface="Red Hat Display ExtraBold"/>
                <a:ea typeface="Red Hat Display ExtraBold"/>
                <a:cs typeface="Red Hat Display ExtraBold"/>
                <a:sym typeface="Red Hat Display ExtraBold"/>
              </a:rPr>
              <a:t>Flutter (Flutter SDK, Flutter Flow, Dart)</a:t>
            </a:r>
          </a:p>
        </p:txBody>
      </p:sp>
    </p:spTree>
    <p:extLst>
      <p:ext uri="{BB962C8B-B14F-4D97-AF65-F5344CB8AC3E}">
        <p14:creationId xmlns:p14="http://schemas.microsoft.com/office/powerpoint/2010/main" val="171158496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344</Words>
  <Application>Microsoft Office PowerPoint</Application>
  <PresentationFormat>On-screen Show (16:9)</PresentationFormat>
  <Paragraphs>28</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Red Hat Display</vt:lpstr>
      <vt:lpstr>Arial</vt:lpstr>
      <vt:lpstr>Red Hat Display SemiBold</vt:lpstr>
      <vt:lpstr>Red Hat Display ExtraBold</vt:lpstr>
      <vt:lpstr>Simple Light</vt:lpstr>
      <vt:lpstr>PowerPoint Presentation</vt:lpstr>
      <vt:lpstr>Problem Details</vt:lpstr>
      <vt:lpstr>Solution/Approach Details </vt:lpstr>
      <vt:lpstr>Solution/Approach Details </vt:lpstr>
      <vt:lpstr>Solution/Approach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Gurnoor Singh Saini</dc:creator>
  <cp:lastModifiedBy>Vincent van Gogh</cp:lastModifiedBy>
  <cp:revision>4</cp:revision>
  <dcterms:modified xsi:type="dcterms:W3CDTF">2023-02-08T15:28:12Z</dcterms:modified>
</cp:coreProperties>
</file>