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Comfortaa SemiBold"/>
      <p:regular r:id="rId49"/>
      <p:bold r:id="rId50"/>
    </p:embeddedFont>
    <p:embeddedFont>
      <p:font typeface="Arvo"/>
      <p:regular r:id="rId51"/>
      <p:bold r:id="rId52"/>
      <p:italic r:id="rId53"/>
      <p:boldItalic r:id="rId54"/>
    </p:embeddedFont>
    <p:embeddedFont>
      <p:font typeface="Comfortaa Medium"/>
      <p:regular r:id="rId55"/>
      <p:bold r:id="rId56"/>
    </p:embeddedFont>
    <p:embeddedFont>
      <p:font typeface="Comforta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59" roundtripDataSignature="AMtx7miQGrGzHqFmo7Vkd61/zLLJeMa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Comfortaa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vo-regular.fntdata"/><Relationship Id="rId50" Type="http://schemas.openxmlformats.org/officeDocument/2006/relationships/font" Target="fonts/ComfortaaSemiBold-bold.fntdata"/><Relationship Id="rId53" Type="http://schemas.openxmlformats.org/officeDocument/2006/relationships/font" Target="fonts/Arvo-italic.fntdata"/><Relationship Id="rId52" Type="http://schemas.openxmlformats.org/officeDocument/2006/relationships/font" Target="fonts/Arvo-bold.fntdata"/><Relationship Id="rId11" Type="http://schemas.openxmlformats.org/officeDocument/2006/relationships/slide" Target="slides/slide6.xml"/><Relationship Id="rId55" Type="http://schemas.openxmlformats.org/officeDocument/2006/relationships/font" Target="fonts/ComfortaaMedium-regular.fntdata"/><Relationship Id="rId10" Type="http://schemas.openxmlformats.org/officeDocument/2006/relationships/slide" Target="slides/slide5.xml"/><Relationship Id="rId54" Type="http://schemas.openxmlformats.org/officeDocument/2006/relationships/font" Target="fonts/Arvo-boldItalic.fntdata"/><Relationship Id="rId13" Type="http://schemas.openxmlformats.org/officeDocument/2006/relationships/slide" Target="slides/slide8.xml"/><Relationship Id="rId57" Type="http://schemas.openxmlformats.org/officeDocument/2006/relationships/font" Target="fonts/Comfortaa-regular.fntdata"/><Relationship Id="rId12" Type="http://schemas.openxmlformats.org/officeDocument/2006/relationships/slide" Target="slides/slide7.xml"/><Relationship Id="rId56" Type="http://schemas.openxmlformats.org/officeDocument/2006/relationships/font" Target="fonts/ComfortaaMedium-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5de2ab96e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f5de2ab96e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5de2ab96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5de2ab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f5de2ab96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1f5de2ab96e_1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5de2ab96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f5de2ab96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11" Type="http://schemas.openxmlformats.org/officeDocument/2006/relationships/image" Target="../media/image10.jpg"/><Relationship Id="rId10" Type="http://schemas.openxmlformats.org/officeDocument/2006/relationships/image" Target="../media/image9.jpg"/><Relationship Id="rId9"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 Id="rId11" Type="http://schemas.openxmlformats.org/officeDocument/2006/relationships/image" Target="../media/image10.jpg"/><Relationship Id="rId10" Type="http://schemas.openxmlformats.org/officeDocument/2006/relationships/image" Target="../media/image9.jpg"/><Relationship Id="rId9" Type="http://schemas.openxmlformats.org/officeDocument/2006/relationships/image" Target="../media/image8.jpg"/><Relationship Id="rId5" Type="http://schemas.openxmlformats.org/officeDocument/2006/relationships/image" Target="../media/image5.jpg"/><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descr="Death_to_stock_photography_Vibrant-(9-of-10).jpg" id="10" name="Google Shape;10;p42"/>
          <p:cNvPicPr preferRelativeResize="0"/>
          <p:nvPr/>
        </p:nvPicPr>
        <p:blipFill rotWithShape="1">
          <a:blip r:embed="rId2">
            <a:alphaModFix/>
          </a:blip>
          <a:srcRect b="0" l="0" r="0" t="0"/>
          <a:stretch/>
        </p:blipFill>
        <p:spPr>
          <a:xfrm>
            <a:off x="1990452" y="-15575"/>
            <a:ext cx="1037700" cy="1037700"/>
          </a:xfrm>
          <a:prstGeom prst="rect">
            <a:avLst/>
          </a:prstGeom>
          <a:noFill/>
          <a:ln>
            <a:noFill/>
          </a:ln>
        </p:spPr>
      </p:pic>
      <p:pic>
        <p:nvPicPr>
          <p:cNvPr descr="Death_to_stock_communicate_hands_2.jpg" id="11" name="Google Shape;11;p42"/>
          <p:cNvPicPr preferRelativeResize="0"/>
          <p:nvPr/>
        </p:nvPicPr>
        <p:blipFill rotWithShape="1">
          <a:blip r:embed="rId3">
            <a:alphaModFix/>
          </a:blip>
          <a:srcRect b="0" l="0" r="0" t="0"/>
          <a:stretch/>
        </p:blipFill>
        <p:spPr>
          <a:xfrm>
            <a:off x="8041323" y="1991825"/>
            <a:ext cx="1159828" cy="1159800"/>
          </a:xfrm>
          <a:prstGeom prst="rect">
            <a:avLst/>
          </a:prstGeom>
          <a:noFill/>
          <a:ln>
            <a:noFill/>
          </a:ln>
        </p:spPr>
      </p:pic>
      <p:pic>
        <p:nvPicPr>
          <p:cNvPr descr="Death_to_stock_photography_Vibrant-(10-of-10).jpg" id="12" name="Google Shape;12;p42"/>
          <p:cNvPicPr preferRelativeResize="0"/>
          <p:nvPr/>
        </p:nvPicPr>
        <p:blipFill rotWithShape="1">
          <a:blip r:embed="rId4">
            <a:alphaModFix/>
          </a:blip>
          <a:srcRect b="0" l="0" r="0" t="0"/>
          <a:stretch/>
        </p:blipFill>
        <p:spPr>
          <a:xfrm>
            <a:off x="-70425" y="3081825"/>
            <a:ext cx="2070675" cy="2070675"/>
          </a:xfrm>
          <a:prstGeom prst="rect">
            <a:avLst/>
          </a:prstGeom>
          <a:noFill/>
          <a:ln>
            <a:noFill/>
          </a:ln>
        </p:spPr>
      </p:pic>
      <p:pic>
        <p:nvPicPr>
          <p:cNvPr descr="Death_to_stock_communicate_hands_5.jpg" id="13" name="Google Shape;13;p42"/>
          <p:cNvPicPr preferRelativeResize="0"/>
          <p:nvPr/>
        </p:nvPicPr>
        <p:blipFill rotWithShape="1">
          <a:blip r:embed="rId5">
            <a:alphaModFix/>
          </a:blip>
          <a:srcRect b="0" l="0" r="0" t="0"/>
          <a:stretch/>
        </p:blipFill>
        <p:spPr>
          <a:xfrm>
            <a:off x="7143750" y="2225"/>
            <a:ext cx="2057400" cy="2057400"/>
          </a:xfrm>
          <a:prstGeom prst="rect">
            <a:avLst/>
          </a:prstGeom>
          <a:noFill/>
          <a:ln>
            <a:noFill/>
          </a:ln>
        </p:spPr>
      </p:pic>
      <p:pic>
        <p:nvPicPr>
          <p:cNvPr descr="Death_to_stock_communicate_hands_9-.jpg" id="14" name="Google Shape;14;p42"/>
          <p:cNvPicPr preferRelativeResize="0"/>
          <p:nvPr/>
        </p:nvPicPr>
        <p:blipFill rotWithShape="1">
          <a:blip r:embed="rId6">
            <a:alphaModFix/>
          </a:blip>
          <a:srcRect b="0" l="0" r="0" t="0"/>
          <a:stretch/>
        </p:blipFill>
        <p:spPr>
          <a:xfrm>
            <a:off x="-71493" y="1017182"/>
            <a:ext cx="2070675" cy="2070675"/>
          </a:xfrm>
          <a:prstGeom prst="rect">
            <a:avLst/>
          </a:prstGeom>
          <a:noFill/>
          <a:ln>
            <a:noFill/>
          </a:ln>
        </p:spPr>
      </p:pic>
      <p:sp>
        <p:nvSpPr>
          <p:cNvPr id="15" name="Google Shape;15;p42"/>
          <p:cNvSpPr/>
          <p:nvPr/>
        </p:nvSpPr>
        <p:spPr>
          <a:xfrm>
            <a:off x="-72627" y="2048176"/>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2"/>
          <p:cNvSpPr/>
          <p:nvPr/>
        </p:nvSpPr>
        <p:spPr>
          <a:xfrm>
            <a:off x="965073" y="4114876"/>
            <a:ext cx="1037700" cy="1037700"/>
          </a:xfrm>
          <a:prstGeom prst="rect">
            <a:avLst/>
          </a:prstGeom>
          <a:solidFill>
            <a:srgbClr val="CEDBE0">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athtoStock_Clementine10.jpg" id="17" name="Google Shape;17;p42"/>
          <p:cNvPicPr preferRelativeResize="0"/>
          <p:nvPr/>
        </p:nvPicPr>
        <p:blipFill rotWithShape="1">
          <a:blip r:embed="rId7">
            <a:alphaModFix/>
          </a:blip>
          <a:srcRect b="0" l="0" r="0" t="0"/>
          <a:stretch/>
        </p:blipFill>
        <p:spPr>
          <a:xfrm>
            <a:off x="4056643" y="4111407"/>
            <a:ext cx="1037700" cy="1037675"/>
          </a:xfrm>
          <a:prstGeom prst="rect">
            <a:avLst/>
          </a:prstGeom>
          <a:noFill/>
          <a:ln>
            <a:noFill/>
          </a:ln>
        </p:spPr>
      </p:pic>
      <p:pic>
        <p:nvPicPr>
          <p:cNvPr descr="Death_to_stock_communicate_hands_4.jpg" id="18" name="Google Shape;18;p42"/>
          <p:cNvPicPr preferRelativeResize="0"/>
          <p:nvPr/>
        </p:nvPicPr>
        <p:blipFill rotWithShape="1">
          <a:blip r:embed="rId8">
            <a:alphaModFix/>
          </a:blip>
          <a:srcRect b="0" l="0" r="0" t="0"/>
          <a:stretch/>
        </p:blipFill>
        <p:spPr>
          <a:xfrm>
            <a:off x="7142538" y="3085375"/>
            <a:ext cx="2070675" cy="2070675"/>
          </a:xfrm>
          <a:prstGeom prst="rect">
            <a:avLst/>
          </a:prstGeom>
          <a:noFill/>
          <a:ln>
            <a:noFill/>
          </a:ln>
        </p:spPr>
      </p:pic>
      <p:pic>
        <p:nvPicPr>
          <p:cNvPr descr="DeathtoStock_Simplify3.jpg" id="19" name="Google Shape;19;p42"/>
          <p:cNvPicPr preferRelativeResize="0"/>
          <p:nvPr/>
        </p:nvPicPr>
        <p:blipFill rotWithShape="1">
          <a:blip r:embed="rId9">
            <a:alphaModFix/>
          </a:blip>
          <a:srcRect b="0" l="0" r="0" t="0"/>
          <a:stretch/>
        </p:blipFill>
        <p:spPr>
          <a:xfrm>
            <a:off x="-66600" y="-18106"/>
            <a:ext cx="1037700" cy="1037733"/>
          </a:xfrm>
          <a:prstGeom prst="rect">
            <a:avLst/>
          </a:prstGeom>
          <a:noFill/>
          <a:ln>
            <a:noFill/>
          </a:ln>
        </p:spPr>
      </p:pic>
      <p:pic>
        <p:nvPicPr>
          <p:cNvPr descr="Death_to_stock_communicate_hands_1.jpg" id="20" name="Google Shape;20;p42"/>
          <p:cNvPicPr preferRelativeResize="0"/>
          <p:nvPr/>
        </p:nvPicPr>
        <p:blipFill rotWithShape="1">
          <a:blip r:embed="rId10">
            <a:alphaModFix/>
          </a:blip>
          <a:srcRect b="0" l="0" r="0" t="0"/>
          <a:stretch/>
        </p:blipFill>
        <p:spPr>
          <a:xfrm>
            <a:off x="5082294" y="-18075"/>
            <a:ext cx="1037700" cy="1037700"/>
          </a:xfrm>
          <a:prstGeom prst="rect">
            <a:avLst/>
          </a:prstGeom>
          <a:noFill/>
          <a:ln>
            <a:noFill/>
          </a:ln>
        </p:spPr>
      </p:pic>
      <p:pic>
        <p:nvPicPr>
          <p:cNvPr descr="Death_to_stock_communicate_hands_3.jpg" id="21" name="Google Shape;21;p42"/>
          <p:cNvPicPr preferRelativeResize="0"/>
          <p:nvPr/>
        </p:nvPicPr>
        <p:blipFill rotWithShape="1">
          <a:blip r:embed="rId11">
            <a:alphaModFix/>
          </a:blip>
          <a:srcRect b="0" l="0" r="0" t="0"/>
          <a:stretch/>
        </p:blipFill>
        <p:spPr>
          <a:xfrm>
            <a:off x="3018950" y="4105800"/>
            <a:ext cx="1037700" cy="1037700"/>
          </a:xfrm>
          <a:prstGeom prst="rect">
            <a:avLst/>
          </a:prstGeom>
          <a:noFill/>
          <a:ln>
            <a:noFill/>
          </a:ln>
        </p:spPr>
      </p:pic>
      <p:sp>
        <p:nvSpPr>
          <p:cNvPr id="22" name="Google Shape;22;p42"/>
          <p:cNvSpPr/>
          <p:nvPr/>
        </p:nvSpPr>
        <p:spPr>
          <a:xfrm flipH="1">
            <a:off x="971550" y="-6120"/>
            <a:ext cx="1028700" cy="102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2"/>
          <p:cNvSpPr/>
          <p:nvPr/>
        </p:nvSpPr>
        <p:spPr>
          <a:xfrm flipH="1">
            <a:off x="2000250" y="4114889"/>
            <a:ext cx="1028700" cy="102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2"/>
          <p:cNvSpPr/>
          <p:nvPr/>
        </p:nvSpPr>
        <p:spPr>
          <a:xfrm flipH="1">
            <a:off x="3028950" y="0"/>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2"/>
          <p:cNvSpPr/>
          <p:nvPr/>
        </p:nvSpPr>
        <p:spPr>
          <a:xfrm flipH="1">
            <a:off x="5086350" y="4114889"/>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2"/>
          <p:cNvSpPr/>
          <p:nvPr/>
        </p:nvSpPr>
        <p:spPr>
          <a:xfrm flipH="1">
            <a:off x="6115050" y="4114889"/>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2"/>
          <p:cNvSpPr/>
          <p:nvPr/>
        </p:nvSpPr>
        <p:spPr>
          <a:xfrm flipH="1">
            <a:off x="6117975" y="-9556"/>
            <a:ext cx="1028700" cy="102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2"/>
          <p:cNvSpPr/>
          <p:nvPr/>
        </p:nvSpPr>
        <p:spPr>
          <a:xfrm flipH="1">
            <a:off x="4057650" y="0"/>
            <a:ext cx="1028700" cy="102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a:off x="2000250" y="1019175"/>
            <a:ext cx="5143500" cy="3095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2"/>
          <p:cNvSpPr txBox="1"/>
          <p:nvPr>
            <p:ph type="ctrTitle"/>
          </p:nvPr>
        </p:nvSpPr>
        <p:spPr>
          <a:xfrm>
            <a:off x="2961550" y="1991825"/>
            <a:ext cx="32208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1" name="Google Shape;31;p42"/>
          <p:cNvSpPr/>
          <p:nvPr/>
        </p:nvSpPr>
        <p:spPr>
          <a:xfrm flipH="1">
            <a:off x="7144834" y="2563116"/>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2"/>
          <p:cNvSpPr/>
          <p:nvPr/>
        </p:nvSpPr>
        <p:spPr>
          <a:xfrm flipH="1">
            <a:off x="2507334" y="500441"/>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2"/>
          <p:cNvSpPr/>
          <p:nvPr/>
        </p:nvSpPr>
        <p:spPr>
          <a:xfrm flipH="1">
            <a:off x="8172291" y="8"/>
            <a:ext cx="971700" cy="9714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2"/>
          <p:cNvSpPr/>
          <p:nvPr/>
        </p:nvSpPr>
        <p:spPr>
          <a:xfrm>
            <a:off x="4566118" y="-49"/>
            <a:ext cx="518700" cy="518700"/>
          </a:xfrm>
          <a:prstGeom prst="rect">
            <a:avLst/>
          </a:prstGeom>
          <a:solidFill>
            <a:srgbClr val="CEDBE0">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2"/>
          <p:cNvSpPr/>
          <p:nvPr/>
        </p:nvSpPr>
        <p:spPr>
          <a:xfrm flipH="1">
            <a:off x="453009" y="-59"/>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2"/>
          <p:cNvSpPr/>
          <p:nvPr/>
        </p:nvSpPr>
        <p:spPr>
          <a:xfrm>
            <a:off x="7138685" y="3085376"/>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p:nvPr/>
        </p:nvSpPr>
        <p:spPr>
          <a:xfrm flipH="1">
            <a:off x="7143750" y="2057450"/>
            <a:ext cx="1037700" cy="1037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_1_1">
    <p:spTree>
      <p:nvGrpSpPr>
        <p:cNvPr id="38" name="Shape 38"/>
        <p:cNvGrpSpPr/>
        <p:nvPr/>
      </p:nvGrpSpPr>
      <p:grpSpPr>
        <a:xfrm>
          <a:off x="0" y="0"/>
          <a:ext cx="0" cy="0"/>
          <a:chOff x="0" y="0"/>
          <a:chExt cx="0" cy="0"/>
        </a:xfrm>
      </p:grpSpPr>
      <p:pic>
        <p:nvPicPr>
          <p:cNvPr descr="DeathtoStock_Clementine10.jpg" id="39" name="Google Shape;39;p43"/>
          <p:cNvPicPr preferRelativeResize="0"/>
          <p:nvPr/>
        </p:nvPicPr>
        <p:blipFill rotWithShape="1">
          <a:blip r:embed="rId2">
            <a:alphaModFix/>
          </a:blip>
          <a:srcRect b="0" l="0" r="0" t="0"/>
          <a:stretch/>
        </p:blipFill>
        <p:spPr>
          <a:xfrm>
            <a:off x="7277752" y="1861709"/>
            <a:ext cx="933085" cy="933088"/>
          </a:xfrm>
          <a:prstGeom prst="rect">
            <a:avLst/>
          </a:prstGeom>
          <a:noFill/>
          <a:ln>
            <a:noFill/>
          </a:ln>
        </p:spPr>
      </p:pic>
      <p:pic>
        <p:nvPicPr>
          <p:cNvPr descr="Death_to_stock_communicate_hands_9-.jpg" id="40" name="Google Shape;40;p43"/>
          <p:cNvPicPr preferRelativeResize="0"/>
          <p:nvPr/>
        </p:nvPicPr>
        <p:blipFill rotWithShape="1">
          <a:blip r:embed="rId3">
            <a:alphaModFix/>
          </a:blip>
          <a:srcRect b="0" l="0" r="0" t="0"/>
          <a:stretch/>
        </p:blipFill>
        <p:spPr>
          <a:xfrm>
            <a:off x="7275841" y="8"/>
            <a:ext cx="1868082" cy="1868085"/>
          </a:xfrm>
          <a:prstGeom prst="rect">
            <a:avLst/>
          </a:prstGeom>
          <a:noFill/>
          <a:ln>
            <a:noFill/>
          </a:ln>
        </p:spPr>
      </p:pic>
      <p:sp>
        <p:nvSpPr>
          <p:cNvPr id="41" name="Google Shape;41;p43"/>
          <p:cNvSpPr/>
          <p:nvPr/>
        </p:nvSpPr>
        <p:spPr>
          <a:xfrm>
            <a:off x="6344788" y="12"/>
            <a:ext cx="933000" cy="933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3"/>
          <p:cNvSpPr/>
          <p:nvPr/>
        </p:nvSpPr>
        <p:spPr>
          <a:xfrm>
            <a:off x="8210900" y="1862680"/>
            <a:ext cx="933000" cy="933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3"/>
          <p:cNvSpPr/>
          <p:nvPr/>
        </p:nvSpPr>
        <p:spPr>
          <a:xfrm>
            <a:off x="8210893" y="930219"/>
            <a:ext cx="933000" cy="9330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3"/>
          <p:cNvSpPr/>
          <p:nvPr/>
        </p:nvSpPr>
        <p:spPr>
          <a:xfrm>
            <a:off x="-287" y="3743870"/>
            <a:ext cx="933000" cy="933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a:off x="-293" y="4676847"/>
            <a:ext cx="466500" cy="466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301" y="3743867"/>
            <a:ext cx="466500" cy="4665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3"/>
          <p:cNvSpPr/>
          <p:nvPr/>
        </p:nvSpPr>
        <p:spPr>
          <a:xfrm>
            <a:off x="8677502" y="2798991"/>
            <a:ext cx="466500" cy="466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a:off x="7277744" y="0"/>
            <a:ext cx="466500" cy="4665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43"/>
          <p:cNvGrpSpPr/>
          <p:nvPr/>
        </p:nvGrpSpPr>
        <p:grpSpPr>
          <a:xfrm>
            <a:off x="8431833" y="1151245"/>
            <a:ext cx="490565" cy="490565"/>
            <a:chOff x="5941025" y="3634400"/>
            <a:chExt cx="467650" cy="467650"/>
          </a:xfrm>
        </p:grpSpPr>
        <p:sp>
          <p:nvSpPr>
            <p:cNvPr id="50" name="Google Shape;50;p4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43"/>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7" name="Shape 57"/>
        <p:cNvGrpSpPr/>
        <p:nvPr/>
      </p:nvGrpSpPr>
      <p:grpSpPr>
        <a:xfrm>
          <a:off x="0" y="0"/>
          <a:ext cx="0" cy="0"/>
          <a:chOff x="0" y="0"/>
          <a:chExt cx="0" cy="0"/>
        </a:xfrm>
      </p:grpSpPr>
      <p:pic>
        <p:nvPicPr>
          <p:cNvPr descr="Death_to_stock_photography_Vibrant-(9-of-10).jpg" id="58" name="Google Shape;58;p44"/>
          <p:cNvPicPr preferRelativeResize="0"/>
          <p:nvPr/>
        </p:nvPicPr>
        <p:blipFill rotWithShape="1">
          <a:blip r:embed="rId2">
            <a:alphaModFix/>
          </a:blip>
          <a:srcRect b="0" l="0" r="0" t="0"/>
          <a:stretch/>
        </p:blipFill>
        <p:spPr>
          <a:xfrm>
            <a:off x="1990452" y="-15575"/>
            <a:ext cx="1037700" cy="1037700"/>
          </a:xfrm>
          <a:prstGeom prst="rect">
            <a:avLst/>
          </a:prstGeom>
          <a:noFill/>
          <a:ln>
            <a:noFill/>
          </a:ln>
        </p:spPr>
      </p:pic>
      <p:pic>
        <p:nvPicPr>
          <p:cNvPr descr="Death_to_stock_communicate_hands_2.jpg" id="59" name="Google Shape;59;p44"/>
          <p:cNvPicPr preferRelativeResize="0"/>
          <p:nvPr/>
        </p:nvPicPr>
        <p:blipFill rotWithShape="1">
          <a:blip r:embed="rId3">
            <a:alphaModFix/>
          </a:blip>
          <a:srcRect b="0" l="0" r="0" t="0"/>
          <a:stretch/>
        </p:blipFill>
        <p:spPr>
          <a:xfrm>
            <a:off x="8041323" y="1991825"/>
            <a:ext cx="1159828" cy="1159800"/>
          </a:xfrm>
          <a:prstGeom prst="rect">
            <a:avLst/>
          </a:prstGeom>
          <a:noFill/>
          <a:ln>
            <a:noFill/>
          </a:ln>
        </p:spPr>
      </p:pic>
      <p:pic>
        <p:nvPicPr>
          <p:cNvPr descr="Death_to_stock_photography_Vibrant-(10-of-10).jpg" id="60" name="Google Shape;60;p44"/>
          <p:cNvPicPr preferRelativeResize="0"/>
          <p:nvPr/>
        </p:nvPicPr>
        <p:blipFill rotWithShape="1">
          <a:blip r:embed="rId4">
            <a:alphaModFix/>
          </a:blip>
          <a:srcRect b="0" l="0" r="0" t="0"/>
          <a:stretch/>
        </p:blipFill>
        <p:spPr>
          <a:xfrm>
            <a:off x="-70425" y="3081825"/>
            <a:ext cx="2070675" cy="2070675"/>
          </a:xfrm>
          <a:prstGeom prst="rect">
            <a:avLst/>
          </a:prstGeom>
          <a:noFill/>
          <a:ln>
            <a:noFill/>
          </a:ln>
        </p:spPr>
      </p:pic>
      <p:pic>
        <p:nvPicPr>
          <p:cNvPr descr="Death_to_stock_communicate_hands_5.jpg" id="61" name="Google Shape;61;p44"/>
          <p:cNvPicPr preferRelativeResize="0"/>
          <p:nvPr/>
        </p:nvPicPr>
        <p:blipFill rotWithShape="1">
          <a:blip r:embed="rId5">
            <a:alphaModFix/>
          </a:blip>
          <a:srcRect b="0" l="0" r="0" t="0"/>
          <a:stretch/>
        </p:blipFill>
        <p:spPr>
          <a:xfrm>
            <a:off x="7143750" y="2225"/>
            <a:ext cx="2057400" cy="2057400"/>
          </a:xfrm>
          <a:prstGeom prst="rect">
            <a:avLst/>
          </a:prstGeom>
          <a:noFill/>
          <a:ln>
            <a:noFill/>
          </a:ln>
        </p:spPr>
      </p:pic>
      <p:pic>
        <p:nvPicPr>
          <p:cNvPr descr="Death_to_stock_communicate_hands_9-.jpg" id="62" name="Google Shape;62;p44"/>
          <p:cNvPicPr preferRelativeResize="0"/>
          <p:nvPr/>
        </p:nvPicPr>
        <p:blipFill rotWithShape="1">
          <a:blip r:embed="rId6">
            <a:alphaModFix/>
          </a:blip>
          <a:srcRect b="0" l="0" r="0" t="0"/>
          <a:stretch/>
        </p:blipFill>
        <p:spPr>
          <a:xfrm>
            <a:off x="-71493" y="1017182"/>
            <a:ext cx="2070675" cy="2070675"/>
          </a:xfrm>
          <a:prstGeom prst="rect">
            <a:avLst/>
          </a:prstGeom>
          <a:noFill/>
          <a:ln>
            <a:noFill/>
          </a:ln>
        </p:spPr>
      </p:pic>
      <p:sp>
        <p:nvSpPr>
          <p:cNvPr id="63" name="Google Shape;63;p44"/>
          <p:cNvSpPr/>
          <p:nvPr/>
        </p:nvSpPr>
        <p:spPr>
          <a:xfrm>
            <a:off x="-72627" y="2048176"/>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athtoStock_Clementine10.jpg" id="64" name="Google Shape;64;p44"/>
          <p:cNvPicPr preferRelativeResize="0"/>
          <p:nvPr/>
        </p:nvPicPr>
        <p:blipFill rotWithShape="1">
          <a:blip r:embed="rId7">
            <a:alphaModFix/>
          </a:blip>
          <a:srcRect b="0" l="0" r="0" t="0"/>
          <a:stretch/>
        </p:blipFill>
        <p:spPr>
          <a:xfrm>
            <a:off x="4056643" y="4111407"/>
            <a:ext cx="1037700" cy="1037675"/>
          </a:xfrm>
          <a:prstGeom prst="rect">
            <a:avLst/>
          </a:prstGeom>
          <a:noFill/>
          <a:ln>
            <a:noFill/>
          </a:ln>
        </p:spPr>
      </p:pic>
      <p:pic>
        <p:nvPicPr>
          <p:cNvPr descr="Death_to_stock_communicate_hands_4.jpg" id="65" name="Google Shape;65;p44"/>
          <p:cNvPicPr preferRelativeResize="0"/>
          <p:nvPr/>
        </p:nvPicPr>
        <p:blipFill rotWithShape="1">
          <a:blip r:embed="rId8">
            <a:alphaModFix/>
          </a:blip>
          <a:srcRect b="0" l="0" r="0" t="0"/>
          <a:stretch/>
        </p:blipFill>
        <p:spPr>
          <a:xfrm>
            <a:off x="7142538" y="3085375"/>
            <a:ext cx="2070675" cy="2070675"/>
          </a:xfrm>
          <a:prstGeom prst="rect">
            <a:avLst/>
          </a:prstGeom>
          <a:noFill/>
          <a:ln>
            <a:noFill/>
          </a:ln>
        </p:spPr>
      </p:pic>
      <p:pic>
        <p:nvPicPr>
          <p:cNvPr descr="DeathtoStock_Simplify3.jpg" id="66" name="Google Shape;66;p44"/>
          <p:cNvPicPr preferRelativeResize="0"/>
          <p:nvPr/>
        </p:nvPicPr>
        <p:blipFill rotWithShape="1">
          <a:blip r:embed="rId9">
            <a:alphaModFix/>
          </a:blip>
          <a:srcRect b="0" l="0" r="0" t="0"/>
          <a:stretch/>
        </p:blipFill>
        <p:spPr>
          <a:xfrm>
            <a:off x="-66600" y="-18106"/>
            <a:ext cx="1037700" cy="1037733"/>
          </a:xfrm>
          <a:prstGeom prst="rect">
            <a:avLst/>
          </a:prstGeom>
          <a:noFill/>
          <a:ln>
            <a:noFill/>
          </a:ln>
        </p:spPr>
      </p:pic>
      <p:pic>
        <p:nvPicPr>
          <p:cNvPr descr="Death_to_stock_communicate_hands_1.jpg" id="67" name="Google Shape;67;p44"/>
          <p:cNvPicPr preferRelativeResize="0"/>
          <p:nvPr/>
        </p:nvPicPr>
        <p:blipFill rotWithShape="1">
          <a:blip r:embed="rId10">
            <a:alphaModFix/>
          </a:blip>
          <a:srcRect b="0" l="0" r="0" t="0"/>
          <a:stretch/>
        </p:blipFill>
        <p:spPr>
          <a:xfrm>
            <a:off x="5082294" y="-18075"/>
            <a:ext cx="1037700" cy="1037700"/>
          </a:xfrm>
          <a:prstGeom prst="rect">
            <a:avLst/>
          </a:prstGeom>
          <a:noFill/>
          <a:ln>
            <a:noFill/>
          </a:ln>
        </p:spPr>
      </p:pic>
      <p:pic>
        <p:nvPicPr>
          <p:cNvPr descr="Death_to_stock_communicate_hands_3.jpg" id="68" name="Google Shape;68;p44"/>
          <p:cNvPicPr preferRelativeResize="0"/>
          <p:nvPr/>
        </p:nvPicPr>
        <p:blipFill rotWithShape="1">
          <a:blip r:embed="rId11">
            <a:alphaModFix/>
          </a:blip>
          <a:srcRect b="0" l="0" r="0" t="0"/>
          <a:stretch/>
        </p:blipFill>
        <p:spPr>
          <a:xfrm>
            <a:off x="3018950" y="4105800"/>
            <a:ext cx="1037700" cy="1037700"/>
          </a:xfrm>
          <a:prstGeom prst="rect">
            <a:avLst/>
          </a:prstGeom>
          <a:noFill/>
          <a:ln>
            <a:noFill/>
          </a:ln>
        </p:spPr>
      </p:pic>
      <p:sp>
        <p:nvSpPr>
          <p:cNvPr id="69" name="Google Shape;69;p44"/>
          <p:cNvSpPr/>
          <p:nvPr/>
        </p:nvSpPr>
        <p:spPr>
          <a:xfrm flipH="1">
            <a:off x="971550" y="-6120"/>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4"/>
          <p:cNvSpPr/>
          <p:nvPr/>
        </p:nvSpPr>
        <p:spPr>
          <a:xfrm flipH="1">
            <a:off x="2000250" y="4114889"/>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4"/>
          <p:cNvSpPr/>
          <p:nvPr/>
        </p:nvSpPr>
        <p:spPr>
          <a:xfrm flipH="1">
            <a:off x="3028950" y="0"/>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4"/>
          <p:cNvSpPr/>
          <p:nvPr/>
        </p:nvSpPr>
        <p:spPr>
          <a:xfrm flipH="1">
            <a:off x="5086350" y="4114889"/>
            <a:ext cx="1028700" cy="1028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4"/>
          <p:cNvSpPr/>
          <p:nvPr/>
        </p:nvSpPr>
        <p:spPr>
          <a:xfrm flipH="1">
            <a:off x="6115050" y="4114889"/>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4"/>
          <p:cNvSpPr/>
          <p:nvPr/>
        </p:nvSpPr>
        <p:spPr>
          <a:xfrm flipH="1">
            <a:off x="6117975" y="-9556"/>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4"/>
          <p:cNvSpPr/>
          <p:nvPr/>
        </p:nvSpPr>
        <p:spPr>
          <a:xfrm flipH="1">
            <a:off x="4057650" y="0"/>
            <a:ext cx="1028700" cy="102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4"/>
          <p:cNvSpPr/>
          <p:nvPr/>
        </p:nvSpPr>
        <p:spPr>
          <a:xfrm flipH="1">
            <a:off x="2507334" y="500441"/>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a:off x="4566118" y="-49"/>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flipH="1">
            <a:off x="453009" y="-59"/>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4"/>
          <p:cNvSpPr/>
          <p:nvPr/>
        </p:nvSpPr>
        <p:spPr>
          <a:xfrm>
            <a:off x="965075" y="1019175"/>
            <a:ext cx="7207200" cy="3095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4"/>
          <p:cNvSpPr txBox="1"/>
          <p:nvPr>
            <p:ph type="ctrTitle"/>
          </p:nvPr>
        </p:nvSpPr>
        <p:spPr>
          <a:xfrm>
            <a:off x="2014575" y="1583350"/>
            <a:ext cx="51147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4D778A"/>
              </a:buClr>
              <a:buSzPts val="1800"/>
              <a:buNone/>
              <a:defRPr sz="1800">
                <a:solidFill>
                  <a:srgbClr val="4D778A"/>
                </a:solidFill>
              </a:defRPr>
            </a:lvl1pPr>
            <a:lvl2pPr lvl="1" algn="ctr">
              <a:lnSpc>
                <a:spcPct val="100000"/>
              </a:lnSpc>
              <a:spcBef>
                <a:spcPts val="0"/>
              </a:spcBef>
              <a:spcAft>
                <a:spcPts val="0"/>
              </a:spcAft>
              <a:buClr>
                <a:srgbClr val="4D778A"/>
              </a:buClr>
              <a:buSzPts val="1800"/>
              <a:buNone/>
              <a:defRPr sz="1800">
                <a:solidFill>
                  <a:srgbClr val="4D778A"/>
                </a:solidFill>
              </a:defRPr>
            </a:lvl2pPr>
            <a:lvl3pPr lvl="2" algn="ctr">
              <a:lnSpc>
                <a:spcPct val="100000"/>
              </a:lnSpc>
              <a:spcBef>
                <a:spcPts val="0"/>
              </a:spcBef>
              <a:spcAft>
                <a:spcPts val="0"/>
              </a:spcAft>
              <a:buClr>
                <a:srgbClr val="4D778A"/>
              </a:buClr>
              <a:buSzPts val="1800"/>
              <a:buNone/>
              <a:defRPr sz="1800">
                <a:solidFill>
                  <a:srgbClr val="4D778A"/>
                </a:solidFill>
              </a:defRPr>
            </a:lvl3pPr>
            <a:lvl4pPr lvl="3" algn="ctr">
              <a:lnSpc>
                <a:spcPct val="100000"/>
              </a:lnSpc>
              <a:spcBef>
                <a:spcPts val="0"/>
              </a:spcBef>
              <a:spcAft>
                <a:spcPts val="0"/>
              </a:spcAft>
              <a:buClr>
                <a:srgbClr val="4D778A"/>
              </a:buClr>
              <a:buSzPts val="1800"/>
              <a:buNone/>
              <a:defRPr sz="1800">
                <a:solidFill>
                  <a:srgbClr val="4D778A"/>
                </a:solidFill>
              </a:defRPr>
            </a:lvl4pPr>
            <a:lvl5pPr lvl="4" algn="ctr">
              <a:lnSpc>
                <a:spcPct val="100000"/>
              </a:lnSpc>
              <a:spcBef>
                <a:spcPts val="0"/>
              </a:spcBef>
              <a:spcAft>
                <a:spcPts val="0"/>
              </a:spcAft>
              <a:buClr>
                <a:srgbClr val="4D778A"/>
              </a:buClr>
              <a:buSzPts val="1800"/>
              <a:buNone/>
              <a:defRPr sz="1800">
                <a:solidFill>
                  <a:srgbClr val="4D778A"/>
                </a:solidFill>
              </a:defRPr>
            </a:lvl5pPr>
            <a:lvl6pPr lvl="5" algn="ctr">
              <a:lnSpc>
                <a:spcPct val="100000"/>
              </a:lnSpc>
              <a:spcBef>
                <a:spcPts val="0"/>
              </a:spcBef>
              <a:spcAft>
                <a:spcPts val="0"/>
              </a:spcAft>
              <a:buClr>
                <a:srgbClr val="4D778A"/>
              </a:buClr>
              <a:buSzPts val="1800"/>
              <a:buNone/>
              <a:defRPr sz="1800">
                <a:solidFill>
                  <a:srgbClr val="4D778A"/>
                </a:solidFill>
              </a:defRPr>
            </a:lvl6pPr>
            <a:lvl7pPr lvl="6" algn="ctr">
              <a:lnSpc>
                <a:spcPct val="100000"/>
              </a:lnSpc>
              <a:spcBef>
                <a:spcPts val="0"/>
              </a:spcBef>
              <a:spcAft>
                <a:spcPts val="0"/>
              </a:spcAft>
              <a:buClr>
                <a:srgbClr val="4D778A"/>
              </a:buClr>
              <a:buSzPts val="1800"/>
              <a:buNone/>
              <a:defRPr sz="1800">
                <a:solidFill>
                  <a:srgbClr val="4D778A"/>
                </a:solidFill>
              </a:defRPr>
            </a:lvl7pPr>
            <a:lvl8pPr lvl="7" algn="ctr">
              <a:lnSpc>
                <a:spcPct val="100000"/>
              </a:lnSpc>
              <a:spcBef>
                <a:spcPts val="0"/>
              </a:spcBef>
              <a:spcAft>
                <a:spcPts val="0"/>
              </a:spcAft>
              <a:buClr>
                <a:srgbClr val="4D778A"/>
              </a:buClr>
              <a:buSzPts val="1800"/>
              <a:buNone/>
              <a:defRPr sz="1800">
                <a:solidFill>
                  <a:srgbClr val="4D778A"/>
                </a:solidFill>
              </a:defRPr>
            </a:lvl8pPr>
            <a:lvl9pPr lvl="8" algn="ctr">
              <a:lnSpc>
                <a:spcPct val="100000"/>
              </a:lnSpc>
              <a:spcBef>
                <a:spcPts val="0"/>
              </a:spcBef>
              <a:spcAft>
                <a:spcPts val="0"/>
              </a:spcAft>
              <a:buClr>
                <a:srgbClr val="4D778A"/>
              </a:buClr>
              <a:buSzPts val="1800"/>
              <a:buNone/>
              <a:defRPr sz="1800">
                <a:solidFill>
                  <a:srgbClr val="4D778A"/>
                </a:solidFill>
              </a:defRPr>
            </a:lvl9pPr>
          </a:lstStyle>
          <a:p/>
        </p:txBody>
      </p:sp>
      <p:sp>
        <p:nvSpPr>
          <p:cNvPr id="81" name="Google Shape;81;p44"/>
          <p:cNvSpPr txBox="1"/>
          <p:nvPr>
            <p:ph idx="1" type="subTitle"/>
          </p:nvPr>
        </p:nvSpPr>
        <p:spPr>
          <a:xfrm>
            <a:off x="2014575" y="2611454"/>
            <a:ext cx="51147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7198A9"/>
              </a:buClr>
              <a:buSzPts val="1400"/>
              <a:buNone/>
              <a:defRPr sz="1400">
                <a:solidFill>
                  <a:srgbClr val="7198A9"/>
                </a:solidFill>
              </a:defRPr>
            </a:lvl1pPr>
            <a:lvl2pPr lvl="1" algn="ctr">
              <a:lnSpc>
                <a:spcPct val="100000"/>
              </a:lnSpc>
              <a:spcBef>
                <a:spcPts val="0"/>
              </a:spcBef>
              <a:spcAft>
                <a:spcPts val="0"/>
              </a:spcAft>
              <a:buClr>
                <a:srgbClr val="7198A9"/>
              </a:buClr>
              <a:buSzPts val="1400"/>
              <a:buNone/>
              <a:defRPr sz="1400">
                <a:solidFill>
                  <a:srgbClr val="7198A9"/>
                </a:solidFill>
              </a:defRPr>
            </a:lvl2pPr>
            <a:lvl3pPr lvl="2" algn="ctr">
              <a:lnSpc>
                <a:spcPct val="100000"/>
              </a:lnSpc>
              <a:spcBef>
                <a:spcPts val="0"/>
              </a:spcBef>
              <a:spcAft>
                <a:spcPts val="0"/>
              </a:spcAft>
              <a:buClr>
                <a:srgbClr val="7198A9"/>
              </a:buClr>
              <a:buSzPts val="1400"/>
              <a:buNone/>
              <a:defRPr sz="1400">
                <a:solidFill>
                  <a:srgbClr val="7198A9"/>
                </a:solidFill>
              </a:defRPr>
            </a:lvl3pPr>
            <a:lvl4pPr lvl="3" algn="ctr">
              <a:lnSpc>
                <a:spcPct val="100000"/>
              </a:lnSpc>
              <a:spcBef>
                <a:spcPts val="0"/>
              </a:spcBef>
              <a:spcAft>
                <a:spcPts val="0"/>
              </a:spcAft>
              <a:buClr>
                <a:srgbClr val="7198A9"/>
              </a:buClr>
              <a:buSzPts val="1400"/>
              <a:buNone/>
              <a:defRPr sz="1400">
                <a:solidFill>
                  <a:srgbClr val="7198A9"/>
                </a:solidFill>
              </a:defRPr>
            </a:lvl4pPr>
            <a:lvl5pPr lvl="4" algn="ctr">
              <a:lnSpc>
                <a:spcPct val="100000"/>
              </a:lnSpc>
              <a:spcBef>
                <a:spcPts val="0"/>
              </a:spcBef>
              <a:spcAft>
                <a:spcPts val="0"/>
              </a:spcAft>
              <a:buClr>
                <a:srgbClr val="7198A9"/>
              </a:buClr>
              <a:buSzPts val="1400"/>
              <a:buNone/>
              <a:defRPr sz="1400">
                <a:solidFill>
                  <a:srgbClr val="7198A9"/>
                </a:solidFill>
              </a:defRPr>
            </a:lvl5pPr>
            <a:lvl6pPr lvl="5" algn="ctr">
              <a:lnSpc>
                <a:spcPct val="100000"/>
              </a:lnSpc>
              <a:spcBef>
                <a:spcPts val="0"/>
              </a:spcBef>
              <a:spcAft>
                <a:spcPts val="0"/>
              </a:spcAft>
              <a:buClr>
                <a:srgbClr val="7198A9"/>
              </a:buClr>
              <a:buSzPts val="1400"/>
              <a:buNone/>
              <a:defRPr sz="1400">
                <a:solidFill>
                  <a:srgbClr val="7198A9"/>
                </a:solidFill>
              </a:defRPr>
            </a:lvl6pPr>
            <a:lvl7pPr lvl="6" algn="ctr">
              <a:lnSpc>
                <a:spcPct val="100000"/>
              </a:lnSpc>
              <a:spcBef>
                <a:spcPts val="0"/>
              </a:spcBef>
              <a:spcAft>
                <a:spcPts val="0"/>
              </a:spcAft>
              <a:buClr>
                <a:srgbClr val="7198A9"/>
              </a:buClr>
              <a:buSzPts val="1400"/>
              <a:buNone/>
              <a:defRPr sz="1400">
                <a:solidFill>
                  <a:srgbClr val="7198A9"/>
                </a:solidFill>
              </a:defRPr>
            </a:lvl7pPr>
            <a:lvl8pPr lvl="7" algn="ctr">
              <a:lnSpc>
                <a:spcPct val="100000"/>
              </a:lnSpc>
              <a:spcBef>
                <a:spcPts val="0"/>
              </a:spcBef>
              <a:spcAft>
                <a:spcPts val="0"/>
              </a:spcAft>
              <a:buClr>
                <a:srgbClr val="7198A9"/>
              </a:buClr>
              <a:buSzPts val="1400"/>
              <a:buNone/>
              <a:defRPr sz="1400">
                <a:solidFill>
                  <a:srgbClr val="7198A9"/>
                </a:solidFill>
              </a:defRPr>
            </a:lvl8pPr>
            <a:lvl9pPr lvl="8" algn="ctr">
              <a:lnSpc>
                <a:spcPct val="100000"/>
              </a:lnSpc>
              <a:spcBef>
                <a:spcPts val="0"/>
              </a:spcBef>
              <a:spcAft>
                <a:spcPts val="0"/>
              </a:spcAft>
              <a:buClr>
                <a:srgbClr val="7198A9"/>
              </a:buClr>
              <a:buSzPts val="1400"/>
              <a:buNone/>
              <a:defRPr sz="1400">
                <a:solidFill>
                  <a:srgbClr val="7198A9"/>
                </a:solidFill>
              </a:defRPr>
            </a:lvl9pPr>
          </a:lstStyle>
          <a:p/>
        </p:txBody>
      </p:sp>
      <p:sp>
        <p:nvSpPr>
          <p:cNvPr id="82" name="Google Shape;82;p44"/>
          <p:cNvSpPr/>
          <p:nvPr/>
        </p:nvSpPr>
        <p:spPr>
          <a:xfrm>
            <a:off x="5072818" y="4615401"/>
            <a:ext cx="518700" cy="518700"/>
          </a:xfrm>
          <a:prstGeom prst="rect">
            <a:avLst/>
          </a:prstGeom>
          <a:solidFill>
            <a:srgbClr val="CEDBE0">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4">
  <p:cSld name="BLANK_1_1_1">
    <p:spTree>
      <p:nvGrpSpPr>
        <p:cNvPr id="83" name="Shape 83"/>
        <p:cNvGrpSpPr/>
        <p:nvPr/>
      </p:nvGrpSpPr>
      <p:grpSpPr>
        <a:xfrm>
          <a:off x="0" y="0"/>
          <a:ext cx="0" cy="0"/>
          <a:chOff x="0" y="0"/>
          <a:chExt cx="0" cy="0"/>
        </a:xfrm>
      </p:grpSpPr>
      <p:pic>
        <p:nvPicPr>
          <p:cNvPr descr="DeathtoStock_Simplify3.jpg" id="84" name="Google Shape;84;p45"/>
          <p:cNvPicPr preferRelativeResize="0"/>
          <p:nvPr/>
        </p:nvPicPr>
        <p:blipFill rotWithShape="1">
          <a:blip r:embed="rId2">
            <a:alphaModFix/>
          </a:blip>
          <a:srcRect b="0" l="0" r="0" t="0"/>
          <a:stretch/>
        </p:blipFill>
        <p:spPr>
          <a:xfrm>
            <a:off x="8208905" y="-1"/>
            <a:ext cx="935025" cy="935025"/>
          </a:xfrm>
          <a:prstGeom prst="rect">
            <a:avLst/>
          </a:prstGeom>
          <a:noFill/>
          <a:ln>
            <a:noFill/>
          </a:ln>
        </p:spPr>
      </p:pic>
      <p:pic>
        <p:nvPicPr>
          <p:cNvPr descr="Death_to_stock_communicate_hands_4.jpg" id="85" name="Google Shape;85;p45"/>
          <p:cNvPicPr preferRelativeResize="0"/>
          <p:nvPr/>
        </p:nvPicPr>
        <p:blipFill rotWithShape="1">
          <a:blip r:embed="rId3">
            <a:alphaModFix/>
          </a:blip>
          <a:srcRect b="0" l="0" r="0" t="0"/>
          <a:stretch/>
        </p:blipFill>
        <p:spPr>
          <a:xfrm>
            <a:off x="7271786" y="1865793"/>
            <a:ext cx="1872187" cy="1872190"/>
          </a:xfrm>
          <a:prstGeom prst="rect">
            <a:avLst/>
          </a:prstGeom>
          <a:noFill/>
          <a:ln>
            <a:noFill/>
          </a:ln>
        </p:spPr>
      </p:pic>
      <p:sp>
        <p:nvSpPr>
          <p:cNvPr id="86" name="Google Shape;86;p45"/>
          <p:cNvSpPr/>
          <p:nvPr/>
        </p:nvSpPr>
        <p:spPr>
          <a:xfrm>
            <a:off x="7275209" y="4"/>
            <a:ext cx="935100" cy="935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5"/>
          <p:cNvSpPr/>
          <p:nvPr/>
        </p:nvSpPr>
        <p:spPr>
          <a:xfrm>
            <a:off x="8208899" y="935036"/>
            <a:ext cx="935100" cy="935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5"/>
          <p:cNvSpPr/>
          <p:nvPr/>
        </p:nvSpPr>
        <p:spPr>
          <a:xfrm>
            <a:off x="7275209" y="2795481"/>
            <a:ext cx="935100" cy="9351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5"/>
          <p:cNvSpPr/>
          <p:nvPr/>
        </p:nvSpPr>
        <p:spPr>
          <a:xfrm>
            <a:off x="13" y="4208474"/>
            <a:ext cx="935100" cy="93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935032" y="4208477"/>
            <a:ext cx="467400" cy="467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1" y="4676119"/>
            <a:ext cx="467400" cy="4674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p:nvPr/>
        </p:nvSpPr>
        <p:spPr>
          <a:xfrm>
            <a:off x="7741458" y="935017"/>
            <a:ext cx="467400" cy="467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5"/>
          <p:cNvSpPr/>
          <p:nvPr/>
        </p:nvSpPr>
        <p:spPr>
          <a:xfrm>
            <a:off x="8676589" y="467639"/>
            <a:ext cx="467400" cy="4674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5"/>
          <p:cNvSpPr/>
          <p:nvPr/>
        </p:nvSpPr>
        <p:spPr>
          <a:xfrm>
            <a:off x="7689536" y="3100148"/>
            <a:ext cx="410309" cy="373255"/>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5"/>
          <p:cNvSpPr/>
          <p:nvPr/>
        </p:nvSpPr>
        <p:spPr>
          <a:xfrm flipH="1">
            <a:off x="7385585" y="3052605"/>
            <a:ext cx="273000" cy="248322"/>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5"/>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97" name="Shape 97"/>
        <p:cNvGrpSpPr/>
        <p:nvPr/>
      </p:nvGrpSpPr>
      <p:grpSpPr>
        <a:xfrm>
          <a:off x="0" y="0"/>
          <a:ext cx="0" cy="0"/>
          <a:chOff x="0" y="0"/>
          <a:chExt cx="0" cy="0"/>
        </a:xfrm>
      </p:grpSpPr>
      <p:pic>
        <p:nvPicPr>
          <p:cNvPr descr="Death_to_stock_communicate_hands_10.jpg" id="98" name="Google Shape;98;p46"/>
          <p:cNvPicPr preferRelativeResize="0"/>
          <p:nvPr/>
        </p:nvPicPr>
        <p:blipFill rotWithShape="1">
          <a:blip r:embed="rId2">
            <a:alphaModFix/>
          </a:blip>
          <a:srcRect b="0" l="0" r="0" t="0"/>
          <a:stretch/>
        </p:blipFill>
        <p:spPr>
          <a:xfrm>
            <a:off x="-3550" y="995050"/>
            <a:ext cx="1037700" cy="1037700"/>
          </a:xfrm>
          <a:prstGeom prst="rect">
            <a:avLst/>
          </a:prstGeom>
          <a:noFill/>
          <a:ln>
            <a:noFill/>
          </a:ln>
        </p:spPr>
      </p:pic>
      <p:pic>
        <p:nvPicPr>
          <p:cNvPr descr="DeathtoStock_Simplify2.jpg" id="99" name="Google Shape;99;p46"/>
          <p:cNvPicPr preferRelativeResize="0"/>
          <p:nvPr/>
        </p:nvPicPr>
        <p:blipFill rotWithShape="1">
          <a:blip r:embed="rId3">
            <a:alphaModFix/>
          </a:blip>
          <a:srcRect b="0" l="0" r="0" t="0"/>
          <a:stretch/>
        </p:blipFill>
        <p:spPr>
          <a:xfrm>
            <a:off x="-3550" y="3065725"/>
            <a:ext cx="2077775" cy="2077775"/>
          </a:xfrm>
          <a:prstGeom prst="rect">
            <a:avLst/>
          </a:prstGeom>
          <a:noFill/>
          <a:ln>
            <a:noFill/>
          </a:ln>
        </p:spPr>
      </p:pic>
      <p:sp>
        <p:nvSpPr>
          <p:cNvPr id="100" name="Google Shape;100;p46"/>
          <p:cNvSpPr/>
          <p:nvPr/>
        </p:nvSpPr>
        <p:spPr>
          <a:xfrm>
            <a:off x="8107795" y="3110112"/>
            <a:ext cx="1037700" cy="103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athtoStock_Wired3.jpg" id="101" name="Google Shape;101;p46"/>
          <p:cNvPicPr preferRelativeResize="0"/>
          <p:nvPr/>
        </p:nvPicPr>
        <p:blipFill rotWithShape="1">
          <a:blip r:embed="rId4">
            <a:alphaModFix/>
          </a:blip>
          <a:srcRect b="0" l="0" r="0" t="0"/>
          <a:stretch/>
        </p:blipFill>
        <p:spPr>
          <a:xfrm>
            <a:off x="7070025" y="1037700"/>
            <a:ext cx="2084475" cy="2084475"/>
          </a:xfrm>
          <a:prstGeom prst="rect">
            <a:avLst/>
          </a:prstGeom>
          <a:noFill/>
          <a:ln>
            <a:noFill/>
          </a:ln>
        </p:spPr>
      </p:pic>
      <p:sp>
        <p:nvSpPr>
          <p:cNvPr id="102" name="Google Shape;102;p46"/>
          <p:cNvSpPr txBox="1"/>
          <p:nvPr>
            <p:ph idx="1" type="body"/>
          </p:nvPr>
        </p:nvSpPr>
        <p:spPr>
          <a:xfrm>
            <a:off x="2901375" y="2161800"/>
            <a:ext cx="3341400" cy="819900"/>
          </a:xfrm>
          <a:prstGeom prst="rect">
            <a:avLst/>
          </a:prstGeom>
          <a:noFill/>
          <a:ln>
            <a:noFill/>
          </a:ln>
        </p:spPr>
        <p:txBody>
          <a:bodyPr anchorCtr="0" anchor="ctr" bIns="91425" lIns="91425" spcFirstLastPara="1" rIns="91425" wrap="square" tIns="91425">
            <a:noAutofit/>
          </a:bodyPr>
          <a:lstStyle>
            <a:lvl1pPr indent="-330200" lvl="0" marL="457200" algn="ctr">
              <a:lnSpc>
                <a:spcPct val="100000"/>
              </a:lnSpc>
              <a:spcBef>
                <a:spcPts val="600"/>
              </a:spcBef>
              <a:spcAft>
                <a:spcPts val="0"/>
              </a:spcAft>
              <a:buSzPts val="1600"/>
              <a:buFont typeface="Arvo"/>
              <a:buChar char="■"/>
              <a:defRPr i="1">
                <a:latin typeface="Arvo"/>
                <a:ea typeface="Arvo"/>
                <a:cs typeface="Arvo"/>
                <a:sym typeface="Arvo"/>
              </a:defRPr>
            </a:lvl1pPr>
            <a:lvl2pPr indent="-330200" lvl="1" marL="914400" algn="ctr">
              <a:lnSpc>
                <a:spcPct val="100000"/>
              </a:lnSpc>
              <a:spcBef>
                <a:spcPts val="0"/>
              </a:spcBef>
              <a:spcAft>
                <a:spcPts val="0"/>
              </a:spcAft>
              <a:buSzPts val="1600"/>
              <a:buFont typeface="Arvo"/>
              <a:buChar char="□"/>
              <a:defRPr i="1">
                <a:latin typeface="Arvo"/>
                <a:ea typeface="Arvo"/>
                <a:cs typeface="Arvo"/>
                <a:sym typeface="Arvo"/>
              </a:defRPr>
            </a:lvl2pPr>
            <a:lvl3pPr indent="-330200" lvl="2" marL="1371600" algn="ctr">
              <a:lnSpc>
                <a:spcPct val="100000"/>
              </a:lnSpc>
              <a:spcBef>
                <a:spcPts val="0"/>
              </a:spcBef>
              <a:spcAft>
                <a:spcPts val="0"/>
              </a:spcAft>
              <a:buSzPts val="1600"/>
              <a:buFont typeface="Arvo"/>
              <a:buChar char="▫"/>
              <a:defRPr i="1">
                <a:latin typeface="Arvo"/>
                <a:ea typeface="Arvo"/>
                <a:cs typeface="Arvo"/>
                <a:sym typeface="Arvo"/>
              </a:defRPr>
            </a:lvl3pPr>
            <a:lvl4pPr indent="-330200" lvl="3" marL="1828800" algn="ctr">
              <a:lnSpc>
                <a:spcPct val="100000"/>
              </a:lnSpc>
              <a:spcBef>
                <a:spcPts val="0"/>
              </a:spcBef>
              <a:spcAft>
                <a:spcPts val="0"/>
              </a:spcAft>
              <a:buSzPts val="1600"/>
              <a:buFont typeface="Arvo"/>
              <a:buChar char="▫"/>
              <a:defRPr i="1">
                <a:latin typeface="Arvo"/>
                <a:ea typeface="Arvo"/>
                <a:cs typeface="Arvo"/>
                <a:sym typeface="Arvo"/>
              </a:defRPr>
            </a:lvl4pPr>
            <a:lvl5pPr indent="-330200" lvl="4" marL="2286000" algn="ctr">
              <a:lnSpc>
                <a:spcPct val="100000"/>
              </a:lnSpc>
              <a:spcBef>
                <a:spcPts val="0"/>
              </a:spcBef>
              <a:spcAft>
                <a:spcPts val="0"/>
              </a:spcAft>
              <a:buSzPts val="1600"/>
              <a:buFont typeface="Arvo"/>
              <a:buChar char="○"/>
              <a:defRPr i="1">
                <a:latin typeface="Arvo"/>
                <a:ea typeface="Arvo"/>
                <a:cs typeface="Arvo"/>
                <a:sym typeface="Arvo"/>
              </a:defRPr>
            </a:lvl5pPr>
            <a:lvl6pPr indent="-330200" lvl="5" marL="2743200" algn="ctr">
              <a:lnSpc>
                <a:spcPct val="100000"/>
              </a:lnSpc>
              <a:spcBef>
                <a:spcPts val="0"/>
              </a:spcBef>
              <a:spcAft>
                <a:spcPts val="0"/>
              </a:spcAft>
              <a:buSzPts val="1600"/>
              <a:buFont typeface="Arvo"/>
              <a:buChar char="■"/>
              <a:defRPr i="1">
                <a:latin typeface="Arvo"/>
                <a:ea typeface="Arvo"/>
                <a:cs typeface="Arvo"/>
                <a:sym typeface="Arvo"/>
              </a:defRPr>
            </a:lvl6pPr>
            <a:lvl7pPr indent="-330200" lvl="6" marL="3200400" algn="ctr">
              <a:lnSpc>
                <a:spcPct val="100000"/>
              </a:lnSpc>
              <a:spcBef>
                <a:spcPts val="0"/>
              </a:spcBef>
              <a:spcAft>
                <a:spcPts val="0"/>
              </a:spcAft>
              <a:buSzPts val="1600"/>
              <a:buFont typeface="Arvo"/>
              <a:buChar char="●"/>
              <a:defRPr i="1">
                <a:latin typeface="Arvo"/>
                <a:ea typeface="Arvo"/>
                <a:cs typeface="Arvo"/>
                <a:sym typeface="Arvo"/>
              </a:defRPr>
            </a:lvl7pPr>
            <a:lvl8pPr indent="-330200" lvl="7" marL="3657600" algn="ctr">
              <a:lnSpc>
                <a:spcPct val="100000"/>
              </a:lnSpc>
              <a:spcBef>
                <a:spcPts val="0"/>
              </a:spcBef>
              <a:spcAft>
                <a:spcPts val="0"/>
              </a:spcAft>
              <a:buSzPts val="1600"/>
              <a:buFont typeface="Arvo"/>
              <a:buChar char="○"/>
              <a:defRPr i="1">
                <a:latin typeface="Arvo"/>
                <a:ea typeface="Arvo"/>
                <a:cs typeface="Arvo"/>
                <a:sym typeface="Arvo"/>
              </a:defRPr>
            </a:lvl8pPr>
            <a:lvl9pPr indent="-330200" lvl="8" marL="4114800" algn="ctr">
              <a:lnSpc>
                <a:spcPct val="100000"/>
              </a:lnSpc>
              <a:spcBef>
                <a:spcPts val="0"/>
              </a:spcBef>
              <a:spcAft>
                <a:spcPts val="0"/>
              </a:spcAft>
              <a:buSzPts val="1600"/>
              <a:buFont typeface="Arvo"/>
              <a:buChar char="■"/>
              <a:defRPr i="1">
                <a:latin typeface="Arvo"/>
                <a:ea typeface="Arvo"/>
                <a:cs typeface="Arvo"/>
                <a:sym typeface="Arvo"/>
              </a:defRPr>
            </a:lvl9pPr>
          </a:lstStyle>
          <a:p/>
        </p:txBody>
      </p:sp>
      <p:sp>
        <p:nvSpPr>
          <p:cNvPr id="103" name="Google Shape;103;p46"/>
          <p:cNvSpPr/>
          <p:nvPr/>
        </p:nvSpPr>
        <p:spPr>
          <a:xfrm>
            <a:off x="7070023" y="1037701"/>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6"/>
          <p:cNvSpPr/>
          <p:nvPr/>
        </p:nvSpPr>
        <p:spPr>
          <a:xfrm>
            <a:off x="7070023" y="42"/>
            <a:ext cx="1037700" cy="1037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6"/>
          <p:cNvSpPr/>
          <p:nvPr/>
        </p:nvSpPr>
        <p:spPr>
          <a:xfrm>
            <a:off x="6551323" y="-9"/>
            <a:ext cx="518700" cy="518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6"/>
          <p:cNvSpPr/>
          <p:nvPr/>
        </p:nvSpPr>
        <p:spPr>
          <a:xfrm flipH="1">
            <a:off x="1032727" y="995055"/>
            <a:ext cx="1037700" cy="1037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6"/>
          <p:cNvSpPr/>
          <p:nvPr/>
        </p:nvSpPr>
        <p:spPr>
          <a:xfrm flipH="1">
            <a:off x="-3494" y="2032762"/>
            <a:ext cx="1037700" cy="103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6"/>
          <p:cNvSpPr/>
          <p:nvPr/>
        </p:nvSpPr>
        <p:spPr>
          <a:xfrm flipH="1">
            <a:off x="1032727" y="3065726"/>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6"/>
          <p:cNvSpPr/>
          <p:nvPr/>
        </p:nvSpPr>
        <p:spPr>
          <a:xfrm flipH="1">
            <a:off x="2070428" y="4624791"/>
            <a:ext cx="518700" cy="518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6"/>
          <p:cNvSpPr/>
          <p:nvPr/>
        </p:nvSpPr>
        <p:spPr>
          <a:xfrm flipH="1">
            <a:off x="1551734" y="1514041"/>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ath_to_stock_communicate_hands_2.jpg" id="111" name="Google Shape;111;p46"/>
          <p:cNvPicPr preferRelativeResize="0"/>
          <p:nvPr/>
        </p:nvPicPr>
        <p:blipFill rotWithShape="1">
          <a:blip r:embed="rId5">
            <a:alphaModFix/>
          </a:blip>
          <a:srcRect b="0" l="0" r="0" t="0"/>
          <a:stretch/>
        </p:blipFill>
        <p:spPr>
          <a:xfrm>
            <a:off x="8107734" y="-5"/>
            <a:ext cx="1037815" cy="1037813"/>
          </a:xfrm>
          <a:prstGeom prst="rect">
            <a:avLst/>
          </a:prstGeom>
          <a:noFill/>
          <a:ln>
            <a:noFill/>
          </a:ln>
        </p:spPr>
      </p:pic>
      <p:grpSp>
        <p:nvGrpSpPr>
          <p:cNvPr id="112" name="Google Shape;112;p46"/>
          <p:cNvGrpSpPr/>
          <p:nvPr/>
        </p:nvGrpSpPr>
        <p:grpSpPr>
          <a:xfrm>
            <a:off x="1310132" y="3331424"/>
            <a:ext cx="482890" cy="506303"/>
            <a:chOff x="5961125" y="1623900"/>
            <a:chExt cx="427450" cy="448175"/>
          </a:xfrm>
        </p:grpSpPr>
        <p:sp>
          <p:nvSpPr>
            <p:cNvPr id="113" name="Google Shape;113;p4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46"/>
          <p:cNvSpPr/>
          <p:nvPr/>
        </p:nvSpPr>
        <p:spPr>
          <a:xfrm>
            <a:off x="7349050" y="1316724"/>
            <a:ext cx="479648" cy="479648"/>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6"/>
          <p:cNvSpPr txBox="1"/>
          <p:nvPr>
            <p:ph idx="12"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7198A9"/>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2" name="Shape 122"/>
        <p:cNvGrpSpPr/>
        <p:nvPr/>
      </p:nvGrpSpPr>
      <p:grpSpPr>
        <a:xfrm>
          <a:off x="0" y="0"/>
          <a:ext cx="0" cy="0"/>
          <a:chOff x="0" y="0"/>
          <a:chExt cx="0" cy="0"/>
        </a:xfrm>
      </p:grpSpPr>
      <p:sp>
        <p:nvSpPr>
          <p:cNvPr id="123" name="Google Shape;123;p47"/>
          <p:cNvSpPr txBox="1"/>
          <p:nvPr>
            <p:ph type="title"/>
          </p:nvPr>
        </p:nvSpPr>
        <p:spPr>
          <a:xfrm>
            <a:off x="1842475" y="1197075"/>
            <a:ext cx="4115400" cy="62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7"/>
          <p:cNvSpPr txBox="1"/>
          <p:nvPr>
            <p:ph idx="1" type="body"/>
          </p:nvPr>
        </p:nvSpPr>
        <p:spPr>
          <a:xfrm>
            <a:off x="1842475" y="1918281"/>
            <a:ext cx="4115400" cy="27027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pic>
        <p:nvPicPr>
          <p:cNvPr descr="Death_to_stock_communicate_hands_2.jpg" id="125" name="Google Shape;125;p47"/>
          <p:cNvPicPr preferRelativeResize="0"/>
          <p:nvPr/>
        </p:nvPicPr>
        <p:blipFill rotWithShape="1">
          <a:blip r:embed="rId2">
            <a:alphaModFix/>
          </a:blip>
          <a:srcRect b="0" l="0" r="0" t="0"/>
          <a:stretch/>
        </p:blipFill>
        <p:spPr>
          <a:xfrm>
            <a:off x="8106184" y="2070682"/>
            <a:ext cx="1037815" cy="1037813"/>
          </a:xfrm>
          <a:prstGeom prst="rect">
            <a:avLst/>
          </a:prstGeom>
          <a:noFill/>
          <a:ln>
            <a:noFill/>
          </a:ln>
        </p:spPr>
      </p:pic>
      <p:pic>
        <p:nvPicPr>
          <p:cNvPr descr="Death_to_stock_communicate_hands_5.jpg" id="126" name="Google Shape;126;p47"/>
          <p:cNvPicPr preferRelativeResize="0"/>
          <p:nvPr/>
        </p:nvPicPr>
        <p:blipFill rotWithShape="1">
          <a:blip r:embed="rId3">
            <a:alphaModFix/>
          </a:blip>
          <a:srcRect b="0" l="0" r="0" t="0"/>
          <a:stretch/>
        </p:blipFill>
        <p:spPr>
          <a:xfrm>
            <a:off x="7066221" y="9"/>
            <a:ext cx="2077780" cy="2077770"/>
          </a:xfrm>
          <a:prstGeom prst="rect">
            <a:avLst/>
          </a:prstGeom>
          <a:noFill/>
          <a:ln>
            <a:noFill/>
          </a:ln>
        </p:spPr>
      </p:pic>
      <p:sp>
        <p:nvSpPr>
          <p:cNvPr id="127" name="Google Shape;127;p47"/>
          <p:cNvSpPr/>
          <p:nvPr/>
        </p:nvSpPr>
        <p:spPr>
          <a:xfrm>
            <a:off x="7070023" y="2072330"/>
            <a:ext cx="1037700" cy="1037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7"/>
          <p:cNvSpPr/>
          <p:nvPr/>
        </p:nvSpPr>
        <p:spPr>
          <a:xfrm>
            <a:off x="8106245" y="3108512"/>
            <a:ext cx="1037700" cy="103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7"/>
          <p:cNvSpPr/>
          <p:nvPr/>
        </p:nvSpPr>
        <p:spPr>
          <a:xfrm>
            <a:off x="7070023" y="1"/>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7"/>
          <p:cNvSpPr/>
          <p:nvPr/>
        </p:nvSpPr>
        <p:spPr>
          <a:xfrm>
            <a:off x="7" y="4105794"/>
            <a:ext cx="1037700" cy="1037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7"/>
          <p:cNvSpPr/>
          <p:nvPr/>
        </p:nvSpPr>
        <p:spPr>
          <a:xfrm>
            <a:off x="0" y="3587097"/>
            <a:ext cx="518700" cy="51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7"/>
          <p:cNvSpPr/>
          <p:nvPr/>
        </p:nvSpPr>
        <p:spPr>
          <a:xfrm>
            <a:off x="518691" y="4105791"/>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7"/>
          <p:cNvSpPr/>
          <p:nvPr/>
        </p:nvSpPr>
        <p:spPr>
          <a:xfrm>
            <a:off x="6551323" y="-9"/>
            <a:ext cx="518700" cy="51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7"/>
          <p:cNvSpPr/>
          <p:nvPr/>
        </p:nvSpPr>
        <p:spPr>
          <a:xfrm>
            <a:off x="7587466" y="2583741"/>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 name="Google Shape;135;p47"/>
          <p:cNvGrpSpPr/>
          <p:nvPr/>
        </p:nvGrpSpPr>
        <p:grpSpPr>
          <a:xfrm>
            <a:off x="7332942" y="269800"/>
            <a:ext cx="498130" cy="498101"/>
            <a:chOff x="1923675" y="1633650"/>
            <a:chExt cx="436000" cy="435975"/>
          </a:xfrm>
        </p:grpSpPr>
        <p:sp>
          <p:nvSpPr>
            <p:cNvPr id="136" name="Google Shape;136;p4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7"/>
            <p:cNvSpPr/>
            <p:nvPr/>
          </p:nvSpPr>
          <p:spPr>
            <a:xfrm>
              <a:off x="2019900" y="1757250"/>
              <a:ext cx="261825" cy="261850"/>
            </a:xfrm>
            <a:custGeom>
              <a:rect b="b" l="l" r="r" t="t"/>
              <a:pathLst>
                <a:path extrusionOk="0" fill="none" h="10474" w="10473">
                  <a:moveTo>
                    <a:pt x="10473" y="1"/>
                  </a:moveTo>
                  <a:lnTo>
                    <a:pt x="0" y="104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7"/>
            <p:cNvSpPr/>
            <p:nvPr/>
          </p:nvSpPr>
          <p:spPr>
            <a:xfrm>
              <a:off x="1974225" y="1711575"/>
              <a:ext cx="261825" cy="261850"/>
            </a:xfrm>
            <a:custGeom>
              <a:rect b="b" l="l" r="r" t="t"/>
              <a:pathLst>
                <a:path extrusionOk="0" fill="none" h="10474" w="10473">
                  <a:moveTo>
                    <a:pt x="0" y="10474"/>
                  </a:moveTo>
                  <a:lnTo>
                    <a:pt x="1047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7"/>
            <p:cNvSpPr/>
            <p:nvPr/>
          </p:nvSpPr>
          <p:spPr>
            <a:xfrm>
              <a:off x="1934650" y="2014200"/>
              <a:ext cx="44475" cy="44475"/>
            </a:xfrm>
            <a:custGeom>
              <a:rect b="b" l="l" r="r" t="t"/>
              <a:pathLst>
                <a:path extrusionOk="0" fill="none" h="1779" w="1779">
                  <a:moveTo>
                    <a:pt x="1778" y="1778"/>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47"/>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3" name="Shape 143"/>
        <p:cNvGrpSpPr/>
        <p:nvPr/>
      </p:nvGrpSpPr>
      <p:grpSpPr>
        <a:xfrm>
          <a:off x="0" y="0"/>
          <a:ext cx="0" cy="0"/>
          <a:chOff x="0" y="0"/>
          <a:chExt cx="0" cy="0"/>
        </a:xfrm>
      </p:grpSpPr>
      <p:pic>
        <p:nvPicPr>
          <p:cNvPr descr="Death_to_stock_photography_Vibrant-(10-of-10).jpg" id="144" name="Google Shape;144;p48"/>
          <p:cNvPicPr preferRelativeResize="0"/>
          <p:nvPr/>
        </p:nvPicPr>
        <p:blipFill rotWithShape="1">
          <a:blip r:embed="rId2">
            <a:alphaModFix/>
          </a:blip>
          <a:srcRect b="0" l="0" r="0" t="0"/>
          <a:stretch/>
        </p:blipFill>
        <p:spPr>
          <a:xfrm>
            <a:off x="7069775" y="1037700"/>
            <a:ext cx="2070675" cy="2070675"/>
          </a:xfrm>
          <a:prstGeom prst="rect">
            <a:avLst/>
          </a:prstGeom>
          <a:noFill/>
          <a:ln>
            <a:noFill/>
          </a:ln>
        </p:spPr>
      </p:pic>
      <p:sp>
        <p:nvSpPr>
          <p:cNvPr id="145" name="Google Shape;145;p48"/>
          <p:cNvSpPr/>
          <p:nvPr/>
        </p:nvSpPr>
        <p:spPr>
          <a:xfrm>
            <a:off x="7070023" y="2072326"/>
            <a:ext cx="1037700" cy="1037700"/>
          </a:xfrm>
          <a:prstGeom prst="rect">
            <a:avLst/>
          </a:prstGeom>
          <a:solidFill>
            <a:srgbClr val="CEDBE0">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ath_to_stock_photography_Vibrant-(9-of-10).jpg" id="146" name="Google Shape;146;p48"/>
          <p:cNvPicPr preferRelativeResize="0"/>
          <p:nvPr/>
        </p:nvPicPr>
        <p:blipFill rotWithShape="1">
          <a:blip r:embed="rId3">
            <a:alphaModFix/>
          </a:blip>
          <a:srcRect b="0" l="0" r="0" t="0"/>
          <a:stretch/>
        </p:blipFill>
        <p:spPr>
          <a:xfrm>
            <a:off x="8102625" y="0"/>
            <a:ext cx="1037825" cy="1037825"/>
          </a:xfrm>
          <a:prstGeom prst="rect">
            <a:avLst/>
          </a:prstGeom>
          <a:noFill/>
          <a:ln>
            <a:noFill/>
          </a:ln>
        </p:spPr>
      </p:pic>
      <p:sp>
        <p:nvSpPr>
          <p:cNvPr id="147" name="Google Shape;147;p48"/>
          <p:cNvSpPr txBox="1"/>
          <p:nvPr>
            <p:ph type="title"/>
          </p:nvPr>
        </p:nvSpPr>
        <p:spPr>
          <a:xfrm>
            <a:off x="1842475" y="1197075"/>
            <a:ext cx="4406400" cy="62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48"/>
          <p:cNvSpPr txBox="1"/>
          <p:nvPr>
            <p:ph idx="1" type="body"/>
          </p:nvPr>
        </p:nvSpPr>
        <p:spPr>
          <a:xfrm>
            <a:off x="1842475" y="1818975"/>
            <a:ext cx="2172900" cy="3106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49" name="Google Shape;149;p48"/>
          <p:cNvSpPr txBox="1"/>
          <p:nvPr>
            <p:ph idx="2" type="body"/>
          </p:nvPr>
        </p:nvSpPr>
        <p:spPr>
          <a:xfrm>
            <a:off x="4063136" y="1818975"/>
            <a:ext cx="2185800" cy="3106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50" name="Google Shape;150;p48"/>
          <p:cNvSpPr/>
          <p:nvPr/>
        </p:nvSpPr>
        <p:spPr>
          <a:xfrm>
            <a:off x="8102686" y="3110092"/>
            <a:ext cx="1037700" cy="1037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8"/>
          <p:cNvSpPr/>
          <p:nvPr/>
        </p:nvSpPr>
        <p:spPr>
          <a:xfrm>
            <a:off x="7070032" y="62"/>
            <a:ext cx="1037700" cy="103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8"/>
          <p:cNvSpPr/>
          <p:nvPr/>
        </p:nvSpPr>
        <p:spPr>
          <a:xfrm>
            <a:off x="7" y="4105794"/>
            <a:ext cx="1037700" cy="103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8"/>
          <p:cNvSpPr/>
          <p:nvPr/>
        </p:nvSpPr>
        <p:spPr>
          <a:xfrm>
            <a:off x="1037700" y="4624497"/>
            <a:ext cx="518700" cy="51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8"/>
          <p:cNvSpPr/>
          <p:nvPr/>
        </p:nvSpPr>
        <p:spPr>
          <a:xfrm>
            <a:off x="-9" y="4105791"/>
            <a:ext cx="518700" cy="518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8"/>
          <p:cNvSpPr/>
          <p:nvPr/>
        </p:nvSpPr>
        <p:spPr>
          <a:xfrm>
            <a:off x="8621748" y="4146316"/>
            <a:ext cx="518700" cy="51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8"/>
          <p:cNvSpPr/>
          <p:nvPr/>
        </p:nvSpPr>
        <p:spPr>
          <a:xfrm>
            <a:off x="8621753" y="3627616"/>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48"/>
          <p:cNvGrpSpPr/>
          <p:nvPr/>
        </p:nvGrpSpPr>
        <p:grpSpPr>
          <a:xfrm>
            <a:off x="7424022" y="2343455"/>
            <a:ext cx="329718" cy="522703"/>
            <a:chOff x="6718575" y="2318625"/>
            <a:chExt cx="256950" cy="407375"/>
          </a:xfrm>
        </p:grpSpPr>
        <p:sp>
          <p:nvSpPr>
            <p:cNvPr id="158" name="Google Shape;158;p4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8"/>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48"/>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67" name="Shape 167"/>
        <p:cNvGrpSpPr/>
        <p:nvPr/>
      </p:nvGrpSpPr>
      <p:grpSpPr>
        <a:xfrm>
          <a:off x="0" y="0"/>
          <a:ext cx="0" cy="0"/>
          <a:chOff x="0" y="0"/>
          <a:chExt cx="0" cy="0"/>
        </a:xfrm>
      </p:grpSpPr>
      <p:pic>
        <p:nvPicPr>
          <p:cNvPr descr="DeathtoStock_Clementine10.jpg" id="168" name="Google Shape;168;p49"/>
          <p:cNvPicPr preferRelativeResize="0"/>
          <p:nvPr/>
        </p:nvPicPr>
        <p:blipFill rotWithShape="1">
          <a:blip r:embed="rId2">
            <a:alphaModFix/>
          </a:blip>
          <a:srcRect b="0" l="0" r="0" t="0"/>
          <a:stretch/>
        </p:blipFill>
        <p:spPr>
          <a:xfrm>
            <a:off x="7068350" y="2070675"/>
            <a:ext cx="1037825" cy="1037825"/>
          </a:xfrm>
          <a:prstGeom prst="rect">
            <a:avLst/>
          </a:prstGeom>
          <a:noFill/>
          <a:ln>
            <a:noFill/>
          </a:ln>
        </p:spPr>
      </p:pic>
      <p:pic>
        <p:nvPicPr>
          <p:cNvPr descr="Death_to_stock_communicate_hands_9-.jpg" id="169" name="Google Shape;169;p49"/>
          <p:cNvPicPr preferRelativeResize="0"/>
          <p:nvPr/>
        </p:nvPicPr>
        <p:blipFill rotWithShape="1">
          <a:blip r:embed="rId3">
            <a:alphaModFix/>
          </a:blip>
          <a:srcRect b="0" l="0" r="0" t="0"/>
          <a:stretch/>
        </p:blipFill>
        <p:spPr>
          <a:xfrm>
            <a:off x="7066225" y="0"/>
            <a:ext cx="2077775" cy="2077775"/>
          </a:xfrm>
          <a:prstGeom prst="rect">
            <a:avLst/>
          </a:prstGeom>
          <a:noFill/>
          <a:ln>
            <a:noFill/>
          </a:ln>
        </p:spPr>
      </p:pic>
      <p:sp>
        <p:nvSpPr>
          <p:cNvPr id="170" name="Google Shape;170;p49"/>
          <p:cNvSpPr txBox="1"/>
          <p:nvPr>
            <p:ph type="title"/>
          </p:nvPr>
        </p:nvSpPr>
        <p:spPr>
          <a:xfrm>
            <a:off x="1842475" y="1197075"/>
            <a:ext cx="4441800" cy="62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9"/>
          <p:cNvSpPr txBox="1"/>
          <p:nvPr>
            <p:ph idx="1" type="body"/>
          </p:nvPr>
        </p:nvSpPr>
        <p:spPr>
          <a:xfrm>
            <a:off x="1842475" y="1818975"/>
            <a:ext cx="1431300" cy="3107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72" name="Google Shape;172;p49"/>
          <p:cNvSpPr txBox="1"/>
          <p:nvPr>
            <p:ph idx="2" type="body"/>
          </p:nvPr>
        </p:nvSpPr>
        <p:spPr>
          <a:xfrm>
            <a:off x="3347475" y="1818975"/>
            <a:ext cx="1431300" cy="3107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73" name="Google Shape;173;p49"/>
          <p:cNvSpPr txBox="1"/>
          <p:nvPr>
            <p:ph idx="3" type="body"/>
          </p:nvPr>
        </p:nvSpPr>
        <p:spPr>
          <a:xfrm>
            <a:off x="4852474" y="1818975"/>
            <a:ext cx="1431300" cy="3107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74" name="Google Shape;174;p49"/>
          <p:cNvSpPr/>
          <p:nvPr/>
        </p:nvSpPr>
        <p:spPr>
          <a:xfrm>
            <a:off x="6030661" y="5"/>
            <a:ext cx="1037700" cy="1037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9"/>
          <p:cNvSpPr/>
          <p:nvPr/>
        </p:nvSpPr>
        <p:spPr>
          <a:xfrm>
            <a:off x="8106245" y="2071756"/>
            <a:ext cx="1037700" cy="103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9"/>
          <p:cNvSpPr/>
          <p:nvPr/>
        </p:nvSpPr>
        <p:spPr>
          <a:xfrm>
            <a:off x="8106236" y="1034626"/>
            <a:ext cx="1037700" cy="1037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9"/>
          <p:cNvSpPr/>
          <p:nvPr/>
        </p:nvSpPr>
        <p:spPr>
          <a:xfrm>
            <a:off x="-293" y="3586794"/>
            <a:ext cx="1037700" cy="1037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9"/>
          <p:cNvSpPr/>
          <p:nvPr/>
        </p:nvSpPr>
        <p:spPr>
          <a:xfrm>
            <a:off x="-300" y="4624497"/>
            <a:ext cx="518700" cy="518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9"/>
          <p:cNvSpPr/>
          <p:nvPr/>
        </p:nvSpPr>
        <p:spPr>
          <a:xfrm>
            <a:off x="-309" y="3586791"/>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9"/>
          <p:cNvSpPr/>
          <p:nvPr/>
        </p:nvSpPr>
        <p:spPr>
          <a:xfrm>
            <a:off x="8625223" y="3113166"/>
            <a:ext cx="518700" cy="518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9"/>
          <p:cNvSpPr/>
          <p:nvPr/>
        </p:nvSpPr>
        <p:spPr>
          <a:xfrm>
            <a:off x="7068341" y="-9"/>
            <a:ext cx="518700" cy="518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 name="Google Shape;182;p49"/>
          <p:cNvGrpSpPr/>
          <p:nvPr/>
        </p:nvGrpSpPr>
        <p:grpSpPr>
          <a:xfrm>
            <a:off x="8352271" y="1280647"/>
            <a:ext cx="545654" cy="545654"/>
            <a:chOff x="5941025" y="3634400"/>
            <a:chExt cx="467650" cy="467650"/>
          </a:xfrm>
        </p:grpSpPr>
        <p:sp>
          <p:nvSpPr>
            <p:cNvPr id="183" name="Google Shape;183;p4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49"/>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1">
    <p:spTree>
      <p:nvGrpSpPr>
        <p:cNvPr id="190" name="Shape 190"/>
        <p:cNvGrpSpPr/>
        <p:nvPr/>
      </p:nvGrpSpPr>
      <p:grpSpPr>
        <a:xfrm>
          <a:off x="0" y="0"/>
          <a:ext cx="0" cy="0"/>
          <a:chOff x="0" y="0"/>
          <a:chExt cx="0" cy="0"/>
        </a:xfrm>
      </p:grpSpPr>
      <p:pic>
        <p:nvPicPr>
          <p:cNvPr descr="Death_to_stock_photography_Vibrant-(10-of-10).jpg" id="191" name="Google Shape;191;p50"/>
          <p:cNvPicPr preferRelativeResize="0"/>
          <p:nvPr/>
        </p:nvPicPr>
        <p:blipFill rotWithShape="1">
          <a:blip r:embed="rId2">
            <a:alphaModFix/>
          </a:blip>
          <a:srcRect b="0" l="0" r="0" t="0"/>
          <a:stretch/>
        </p:blipFill>
        <p:spPr>
          <a:xfrm>
            <a:off x="7274671" y="936760"/>
            <a:ext cx="1869250" cy="1869255"/>
          </a:xfrm>
          <a:prstGeom prst="rect">
            <a:avLst/>
          </a:prstGeom>
          <a:noFill/>
          <a:ln>
            <a:noFill/>
          </a:ln>
        </p:spPr>
      </p:pic>
      <p:sp>
        <p:nvSpPr>
          <p:cNvPr id="192" name="Google Shape;192;p50"/>
          <p:cNvSpPr/>
          <p:nvPr/>
        </p:nvSpPr>
        <p:spPr>
          <a:xfrm>
            <a:off x="7274895" y="1870746"/>
            <a:ext cx="936900" cy="936900"/>
          </a:xfrm>
          <a:prstGeom prst="rect">
            <a:avLst/>
          </a:prstGeom>
          <a:solidFill>
            <a:srgbClr val="CEDBE0">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ath_to_stock_photography_Vibrant-(9-of-10).jpg" id="193" name="Google Shape;193;p50"/>
          <p:cNvPicPr preferRelativeResize="0"/>
          <p:nvPr/>
        </p:nvPicPr>
        <p:blipFill rotWithShape="1">
          <a:blip r:embed="rId3">
            <a:alphaModFix/>
          </a:blip>
          <a:srcRect b="0" l="0" r="0" t="0"/>
          <a:stretch/>
        </p:blipFill>
        <p:spPr>
          <a:xfrm>
            <a:off x="8207050" y="-1"/>
            <a:ext cx="936870" cy="936872"/>
          </a:xfrm>
          <a:prstGeom prst="rect">
            <a:avLst/>
          </a:prstGeom>
          <a:noFill/>
          <a:ln>
            <a:noFill/>
          </a:ln>
        </p:spPr>
      </p:pic>
      <p:sp>
        <p:nvSpPr>
          <p:cNvPr id="194" name="Google Shape;194;p50"/>
          <p:cNvSpPr/>
          <p:nvPr/>
        </p:nvSpPr>
        <p:spPr>
          <a:xfrm>
            <a:off x="8207105" y="2807566"/>
            <a:ext cx="936900" cy="936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0"/>
          <p:cNvSpPr/>
          <p:nvPr/>
        </p:nvSpPr>
        <p:spPr>
          <a:xfrm>
            <a:off x="7274902" y="56"/>
            <a:ext cx="936900" cy="936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0"/>
          <p:cNvSpPr/>
          <p:nvPr/>
        </p:nvSpPr>
        <p:spPr>
          <a:xfrm>
            <a:off x="13" y="4206739"/>
            <a:ext cx="936900" cy="936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0"/>
          <p:cNvSpPr/>
          <p:nvPr/>
        </p:nvSpPr>
        <p:spPr>
          <a:xfrm>
            <a:off x="936765" y="4674987"/>
            <a:ext cx="468300" cy="4683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0"/>
          <p:cNvSpPr/>
          <p:nvPr/>
        </p:nvSpPr>
        <p:spPr>
          <a:xfrm>
            <a:off x="-1" y="4206736"/>
            <a:ext cx="468300" cy="468300"/>
          </a:xfrm>
          <a:prstGeom prst="rect">
            <a:avLst/>
          </a:prstGeom>
          <a:solidFill>
            <a:srgbClr val="719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0"/>
          <p:cNvSpPr/>
          <p:nvPr/>
        </p:nvSpPr>
        <p:spPr>
          <a:xfrm>
            <a:off x="8675675" y="3742994"/>
            <a:ext cx="468300" cy="4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0"/>
          <p:cNvSpPr/>
          <p:nvPr/>
        </p:nvSpPr>
        <p:spPr>
          <a:xfrm>
            <a:off x="8675680" y="3274749"/>
            <a:ext cx="468300" cy="4683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50"/>
          <p:cNvGrpSpPr/>
          <p:nvPr/>
        </p:nvGrpSpPr>
        <p:grpSpPr>
          <a:xfrm>
            <a:off x="7594614" y="2115525"/>
            <a:ext cx="297651" cy="471862"/>
            <a:chOff x="6718575" y="2318625"/>
            <a:chExt cx="256950" cy="407375"/>
          </a:xfrm>
        </p:grpSpPr>
        <p:sp>
          <p:nvSpPr>
            <p:cNvPr id="202" name="Google Shape;202;p5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0"/>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50"/>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vo"/>
                <a:ea typeface="Arvo"/>
                <a:cs typeface="Arvo"/>
                <a:sym typeface="Arvo"/>
              </a:defRPr>
            </a:lvl9pPr>
          </a:lstStyle>
          <a:p>
            <a:pPr indent="0" lvl="0" marL="0" rtl="0" algn="ctr">
              <a:spcBef>
                <a:spcPts val="0"/>
              </a:spcBef>
              <a:spcAft>
                <a:spcPts val="0"/>
              </a:spcAft>
              <a:buNone/>
            </a:pPr>
            <a:fld id="{00000000-1234-1234-1234-123412341234}" type="slidenum">
              <a:rPr lang="en-PH"/>
              <a:t>‹#›</a:t>
            </a:fld>
            <a:endParaRPr/>
          </a:p>
        </p:txBody>
      </p:sp>
      <p:sp>
        <p:nvSpPr>
          <p:cNvPr id="7" name="Google Shape;7;p41"/>
          <p:cNvSpPr txBox="1"/>
          <p:nvPr>
            <p:ph type="title"/>
          </p:nvPr>
        </p:nvSpPr>
        <p:spPr>
          <a:xfrm>
            <a:off x="1842475" y="1197075"/>
            <a:ext cx="4115400" cy="621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1pPr>
            <a:lvl2pPr lvl="1"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2pPr>
            <a:lvl3pPr lvl="2"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3pPr>
            <a:lvl4pPr lvl="3"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4pPr>
            <a:lvl5pPr lvl="4"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5pPr>
            <a:lvl6pPr lvl="5"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6pPr>
            <a:lvl7pPr lvl="6"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7pPr>
            <a:lvl8pPr lvl="7"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8pPr>
            <a:lvl9pPr lvl="8" marR="0" rtl="0" algn="l">
              <a:lnSpc>
                <a:spcPct val="100000"/>
              </a:lnSpc>
              <a:spcBef>
                <a:spcPts val="0"/>
              </a:spcBef>
              <a:spcAft>
                <a:spcPts val="0"/>
              </a:spcAft>
              <a:buClr>
                <a:schemeClr val="dk2"/>
              </a:buClr>
              <a:buSzPts val="1400"/>
              <a:buFont typeface="Arvo"/>
              <a:buNone/>
              <a:defRPr b="0" i="0" sz="1400" u="none" cap="none" strike="noStrike">
                <a:solidFill>
                  <a:schemeClr val="dk2"/>
                </a:solidFill>
                <a:latin typeface="Arvo"/>
                <a:ea typeface="Arvo"/>
                <a:cs typeface="Arvo"/>
                <a:sym typeface="Arvo"/>
              </a:defRPr>
            </a:lvl9pPr>
          </a:lstStyle>
          <a:p/>
        </p:txBody>
      </p:sp>
      <p:sp>
        <p:nvSpPr>
          <p:cNvPr id="8" name="Google Shape;8;p41"/>
          <p:cNvSpPr txBox="1"/>
          <p:nvPr>
            <p:ph idx="1" type="body"/>
          </p:nvPr>
        </p:nvSpPr>
        <p:spPr>
          <a:xfrm>
            <a:off x="1842475" y="1918281"/>
            <a:ext cx="4115400" cy="2702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6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
          <p:cNvSpPr txBox="1"/>
          <p:nvPr>
            <p:ph type="ctrTitle"/>
          </p:nvPr>
        </p:nvSpPr>
        <p:spPr>
          <a:xfrm>
            <a:off x="2961550" y="1991825"/>
            <a:ext cx="32208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1" lang="en-PH" sz="3200">
                <a:latin typeface="Arial"/>
                <a:ea typeface="Arial"/>
                <a:cs typeface="Arial"/>
                <a:sym typeface="Arial"/>
              </a:rPr>
              <a:t>Reading </a:t>
            </a:r>
            <a:br>
              <a:rPr b="1" lang="en-PH" sz="3200">
                <a:latin typeface="Arial"/>
                <a:ea typeface="Arial"/>
                <a:cs typeface="Arial"/>
                <a:sym typeface="Arial"/>
              </a:rPr>
            </a:br>
            <a:r>
              <a:rPr b="1" lang="en-PH" sz="3200">
                <a:latin typeface="Arial"/>
                <a:ea typeface="Arial"/>
                <a:cs typeface="Arial"/>
                <a:sym typeface="Arial"/>
              </a:rPr>
              <a:t>and </a:t>
            </a:r>
            <a:br>
              <a:rPr b="1" lang="en-PH" sz="3200">
                <a:latin typeface="Arial"/>
                <a:ea typeface="Arial"/>
                <a:cs typeface="Arial"/>
                <a:sym typeface="Arial"/>
              </a:rPr>
            </a:br>
            <a:r>
              <a:rPr b="1" lang="en-PH" sz="3200">
                <a:latin typeface="Arial"/>
                <a:ea typeface="Arial"/>
                <a:cs typeface="Arial"/>
                <a:sym typeface="Arial"/>
              </a:rPr>
              <a:t>Writing </a:t>
            </a:r>
            <a:endParaRPr b="1" sz="32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f5de2ab96e_1_12"/>
          <p:cNvSpPr txBox="1"/>
          <p:nvPr>
            <p:ph type="title"/>
          </p:nvPr>
        </p:nvSpPr>
        <p:spPr>
          <a:xfrm>
            <a:off x="395520" y="127325"/>
            <a:ext cx="69969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Important features of an organized Text </a:t>
            </a:r>
            <a:endParaRPr sz="2000"/>
          </a:p>
        </p:txBody>
      </p:sp>
      <p:sp>
        <p:nvSpPr>
          <p:cNvPr id="278" name="Google Shape;278;g1f5de2ab96e_1_12"/>
          <p:cNvSpPr txBox="1"/>
          <p:nvPr>
            <p:ph idx="3" type="body"/>
          </p:nvPr>
        </p:nvSpPr>
        <p:spPr>
          <a:xfrm>
            <a:off x="518702" y="882750"/>
            <a:ext cx="3293100" cy="8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200"/>
              <a:buNone/>
            </a:pPr>
            <a:r>
              <a:rPr b="1" lang="en-PH" sz="3100">
                <a:solidFill>
                  <a:srgbClr val="B0D85B"/>
                </a:solidFill>
                <a:latin typeface="Comfortaa"/>
                <a:ea typeface="Comfortaa"/>
                <a:cs typeface="Comfortaa"/>
                <a:sym typeface="Comfortaa"/>
              </a:rPr>
              <a:t>3. Unity </a:t>
            </a:r>
            <a:endParaRPr b="1" sz="3100">
              <a:solidFill>
                <a:srgbClr val="B0D85B"/>
              </a:solidFill>
              <a:latin typeface="Comfortaa"/>
              <a:ea typeface="Comfortaa"/>
              <a:cs typeface="Comfortaa"/>
              <a:sym typeface="Comfortaa"/>
            </a:endParaRPr>
          </a:p>
          <a:p>
            <a:pPr indent="0" lvl="0" marL="0" rtl="0" algn="l">
              <a:lnSpc>
                <a:spcPct val="100000"/>
              </a:lnSpc>
              <a:spcBef>
                <a:spcPts val="600"/>
              </a:spcBef>
              <a:spcAft>
                <a:spcPts val="0"/>
              </a:spcAft>
              <a:buSzPts val="1200"/>
              <a:buNone/>
            </a:pPr>
            <a:r>
              <a:t/>
            </a:r>
            <a:endParaRPr b="1" sz="2100">
              <a:latin typeface="Comfortaa"/>
              <a:ea typeface="Comfortaa"/>
              <a:cs typeface="Comfortaa"/>
              <a:sym typeface="Comfortaa"/>
            </a:endParaRPr>
          </a:p>
        </p:txBody>
      </p:sp>
      <p:sp>
        <p:nvSpPr>
          <p:cNvPr id="279" name="Google Shape;279;g1f5de2ab96e_1_12"/>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280" name="Google Shape;280;g1f5de2ab96e_1_12"/>
          <p:cNvSpPr/>
          <p:nvPr/>
        </p:nvSpPr>
        <p:spPr>
          <a:xfrm>
            <a:off x="816850" y="1524525"/>
            <a:ext cx="7423200" cy="3492600"/>
          </a:xfrm>
          <a:prstGeom prst="rect">
            <a:avLst/>
          </a:prstGeom>
          <a:gradFill>
            <a:gsLst>
              <a:gs pos="0">
                <a:srgbClr val="B1CCDD"/>
              </a:gs>
              <a:gs pos="35000">
                <a:srgbClr val="C9DCE5"/>
              </a:gs>
              <a:gs pos="100000">
                <a:srgbClr val="E9F0F7"/>
              </a:gs>
            </a:gsLst>
            <a:lin ang="16200038" scaled="0"/>
          </a:gradFill>
          <a:ln cap="flat" cmpd="sng" w="9525">
            <a:solidFill>
              <a:srgbClr val="497487"/>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PH" sz="2000" u="none" cap="none" strike="noStrike">
                <a:solidFill>
                  <a:schemeClr val="dk1"/>
                </a:solidFill>
                <a:latin typeface="Comfortaa SemiBold"/>
                <a:ea typeface="Comfortaa SemiBold"/>
                <a:cs typeface="Comfortaa SemiBold"/>
                <a:sym typeface="Comfortaa SemiBold"/>
              </a:rPr>
              <a:t>I was glad when the COVID restrictions ended and the shopping mall was open. </a:t>
            </a:r>
            <a:r>
              <a:rPr i="0" lang="en-PH" sz="2000" u="none" cap="none" strike="noStrike">
                <a:solidFill>
                  <a:srgbClr val="FF0000"/>
                </a:solidFill>
                <a:latin typeface="Comfortaa SemiBold"/>
                <a:ea typeface="Comfortaa SemiBold"/>
                <a:cs typeface="Comfortaa SemiBold"/>
                <a:sym typeface="Comfortaa SemiBold"/>
              </a:rPr>
              <a:t>At last I could meet with my friends and hang out at the food court. I immediately called them and they agreed to go out with me. </a:t>
            </a:r>
            <a:r>
              <a:rPr i="0" lang="en-PH" sz="2000" u="none" cap="none" strike="noStrike">
                <a:solidFill>
                  <a:schemeClr val="dk1"/>
                </a:solidFill>
                <a:latin typeface="Comfortaa SemiBold"/>
                <a:ea typeface="Comfortaa SemiBold"/>
                <a:cs typeface="Comfortaa SemiBold"/>
                <a:sym typeface="Comfortaa SemiBold"/>
              </a:rPr>
              <a:t>Then we all shopped and bought lots of new outfits and the most fashionable color this year is blue. When I got home I immediately went on Facebook to show off my clothes haul to my social media followers. </a:t>
            </a:r>
            <a:endParaRPr i="0" sz="2000" u="none" cap="none" strike="noStrike">
              <a:solidFill>
                <a:schemeClr val="dk1"/>
              </a:solidFill>
              <a:latin typeface="Comfortaa SemiBold"/>
              <a:ea typeface="Comfortaa SemiBold"/>
              <a:cs typeface="Comfortaa SemiBold"/>
              <a:sym typeface="Comfortaa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ph type="title"/>
          </p:nvPr>
        </p:nvSpPr>
        <p:spPr>
          <a:xfrm>
            <a:off x="3923928" y="987574"/>
            <a:ext cx="3502372"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400"/>
              <a:t>Formula of an organize text/essay</a:t>
            </a:r>
            <a:endParaRPr sz="2400"/>
          </a:p>
        </p:txBody>
      </p:sp>
      <p:sp>
        <p:nvSpPr>
          <p:cNvPr id="286" name="Google Shape;286;p9"/>
          <p:cNvSpPr txBox="1"/>
          <p:nvPr>
            <p:ph idx="1" type="body"/>
          </p:nvPr>
        </p:nvSpPr>
        <p:spPr>
          <a:xfrm>
            <a:off x="4310000" y="1809750"/>
            <a:ext cx="3286336" cy="243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600"/>
              <a:buNone/>
            </a:pPr>
            <a:r>
              <a:rPr lang="en-PH" sz="4000">
                <a:solidFill>
                  <a:srgbClr val="FF0000"/>
                </a:solidFill>
                <a:latin typeface="Arial"/>
                <a:ea typeface="Arial"/>
                <a:cs typeface="Arial"/>
                <a:sym typeface="Arial"/>
              </a:rPr>
              <a:t>STTC </a:t>
            </a:r>
            <a:endParaRPr/>
          </a:p>
          <a:p>
            <a:pPr indent="0" lvl="0" marL="0" rtl="0" algn="l">
              <a:lnSpc>
                <a:spcPct val="100000"/>
              </a:lnSpc>
              <a:spcBef>
                <a:spcPts val="600"/>
              </a:spcBef>
              <a:spcAft>
                <a:spcPts val="0"/>
              </a:spcAft>
              <a:buSzPts val="1600"/>
              <a:buNone/>
            </a:pPr>
            <a:r>
              <a:rPr lang="en-PH" sz="2000">
                <a:solidFill>
                  <a:srgbClr val="FF0000"/>
                </a:solidFill>
              </a:rPr>
              <a:t>S</a:t>
            </a:r>
            <a:r>
              <a:rPr lang="en-PH" sz="2000"/>
              <a:t>ingle Idea</a:t>
            </a:r>
            <a:endParaRPr/>
          </a:p>
          <a:p>
            <a:pPr indent="0" lvl="0" marL="0" rtl="0" algn="l">
              <a:lnSpc>
                <a:spcPct val="100000"/>
              </a:lnSpc>
              <a:spcBef>
                <a:spcPts val="600"/>
              </a:spcBef>
              <a:spcAft>
                <a:spcPts val="0"/>
              </a:spcAft>
              <a:buSzPts val="1600"/>
              <a:buNone/>
            </a:pPr>
            <a:r>
              <a:rPr lang="en-PH" sz="2000">
                <a:solidFill>
                  <a:srgbClr val="FF0000"/>
                </a:solidFill>
              </a:rPr>
              <a:t>T</a:t>
            </a:r>
            <a:r>
              <a:rPr lang="en-PH" sz="2000"/>
              <a:t>opic Sentence </a:t>
            </a:r>
            <a:endParaRPr/>
          </a:p>
          <a:p>
            <a:pPr indent="0" lvl="0" marL="0" rtl="0" algn="l">
              <a:lnSpc>
                <a:spcPct val="100000"/>
              </a:lnSpc>
              <a:spcBef>
                <a:spcPts val="600"/>
              </a:spcBef>
              <a:spcAft>
                <a:spcPts val="0"/>
              </a:spcAft>
              <a:buSzPts val="1600"/>
              <a:buNone/>
            </a:pPr>
            <a:r>
              <a:rPr lang="en-PH" sz="2000"/>
              <a:t>(appropriate) </a:t>
            </a:r>
            <a:r>
              <a:rPr lang="en-PH" sz="2000">
                <a:solidFill>
                  <a:srgbClr val="FF0000"/>
                </a:solidFill>
              </a:rPr>
              <a:t>T</a:t>
            </a:r>
            <a:r>
              <a:rPr lang="en-PH" sz="2000"/>
              <a:t>echniques </a:t>
            </a:r>
            <a:endParaRPr/>
          </a:p>
          <a:p>
            <a:pPr indent="0" lvl="0" marL="0" rtl="0" algn="l">
              <a:lnSpc>
                <a:spcPct val="100000"/>
              </a:lnSpc>
              <a:spcBef>
                <a:spcPts val="600"/>
              </a:spcBef>
              <a:spcAft>
                <a:spcPts val="0"/>
              </a:spcAft>
              <a:buSzPts val="1600"/>
              <a:buNone/>
            </a:pPr>
            <a:r>
              <a:rPr lang="en-PH" sz="2000">
                <a:solidFill>
                  <a:srgbClr val="FF0000"/>
                </a:solidFill>
              </a:rPr>
              <a:t>C</a:t>
            </a:r>
            <a:r>
              <a:rPr lang="en-PH" sz="2000"/>
              <a:t>onnectives </a:t>
            </a:r>
            <a:endParaRPr sz="2000"/>
          </a:p>
        </p:txBody>
      </p:sp>
      <p:pic>
        <p:nvPicPr>
          <p:cNvPr descr="Death_to_stock_communicate_hands_8.jpg" id="287" name="Google Shape;287;p9"/>
          <p:cNvPicPr preferRelativeResize="0"/>
          <p:nvPr/>
        </p:nvPicPr>
        <p:blipFill rotWithShape="1">
          <a:blip r:embed="rId3">
            <a:alphaModFix/>
          </a:blip>
          <a:srcRect b="0" l="0" r="0" t="0"/>
          <a:stretch/>
        </p:blipFill>
        <p:spPr>
          <a:xfrm>
            <a:off x="0" y="0"/>
            <a:ext cx="3633625" cy="3633625"/>
          </a:xfrm>
          <a:prstGeom prst="rect">
            <a:avLst/>
          </a:prstGeom>
          <a:noFill/>
          <a:ln>
            <a:noFill/>
          </a:ln>
        </p:spPr>
      </p:pic>
      <p:sp>
        <p:nvSpPr>
          <p:cNvPr id="288" name="Google Shape;288;p9"/>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5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5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5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500"/>
                                        <p:tgtEl>
                                          <p:spTgt spid="2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10"/>
          <p:cNvSpPr/>
          <p:nvPr/>
        </p:nvSpPr>
        <p:spPr>
          <a:xfrm>
            <a:off x="5340571" y="1867536"/>
            <a:ext cx="1967733" cy="1859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PH" sz="2400" u="none" cap="none" strike="noStrike">
                <a:solidFill>
                  <a:srgbClr val="FFFFFF"/>
                </a:solidFill>
                <a:latin typeface="Arvo"/>
                <a:ea typeface="Arvo"/>
                <a:cs typeface="Arvo"/>
                <a:sym typeface="Arvo"/>
              </a:rPr>
              <a:t>Cohesion and Coherence </a:t>
            </a:r>
            <a:endParaRPr b="1" i="0" sz="2400" u="none" cap="none" strike="noStrike">
              <a:solidFill>
                <a:srgbClr val="FFFFFF"/>
              </a:solidFill>
              <a:latin typeface="Arial"/>
              <a:ea typeface="Arial"/>
              <a:cs typeface="Arial"/>
              <a:sym typeface="Arial"/>
            </a:endParaRPr>
          </a:p>
        </p:txBody>
      </p:sp>
      <p:sp>
        <p:nvSpPr>
          <p:cNvPr id="294" name="Google Shape;294;p10"/>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txBox="1"/>
          <p:nvPr>
            <p:ph idx="4294967295" type="ctrTitle"/>
          </p:nvPr>
        </p:nvSpPr>
        <p:spPr>
          <a:xfrm>
            <a:off x="1953600" y="1583350"/>
            <a:ext cx="47154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rvo"/>
              <a:buNone/>
            </a:pPr>
            <a:r>
              <a:rPr b="1" i="0" lang="en-PH" sz="6000" u="none" cap="none" strike="noStrike">
                <a:solidFill>
                  <a:srgbClr val="37A9DD"/>
                </a:solidFill>
                <a:latin typeface="Arvo"/>
                <a:ea typeface="Arvo"/>
                <a:cs typeface="Arvo"/>
                <a:sym typeface="Arvo"/>
              </a:rPr>
              <a:t>Cohesion</a:t>
            </a:r>
            <a:endParaRPr b="1" i="0" sz="6000" u="none" cap="none" strike="noStrike">
              <a:solidFill>
                <a:srgbClr val="37A9DD"/>
              </a:solidFill>
              <a:latin typeface="Arvo"/>
              <a:ea typeface="Arvo"/>
              <a:cs typeface="Arvo"/>
              <a:sym typeface="Arvo"/>
            </a:endParaRPr>
          </a:p>
        </p:txBody>
      </p:sp>
      <p:sp>
        <p:nvSpPr>
          <p:cNvPr id="300" name="Google Shape;300;p11"/>
          <p:cNvSpPr txBox="1"/>
          <p:nvPr>
            <p:ph idx="4294967295" type="subTitle"/>
          </p:nvPr>
        </p:nvSpPr>
        <p:spPr>
          <a:xfrm>
            <a:off x="1953600" y="2611450"/>
            <a:ext cx="4202576"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5"/>
              </a:buClr>
              <a:buSzPts val="1600"/>
              <a:buFont typeface="Arial"/>
              <a:buNone/>
            </a:pPr>
            <a:r>
              <a:rPr b="0" i="0" lang="en-PH" sz="2400" u="none" cap="none" strike="noStrike">
                <a:solidFill>
                  <a:schemeClr val="dk1"/>
                </a:solidFill>
                <a:latin typeface="Arial"/>
                <a:ea typeface="Arial"/>
                <a:cs typeface="Arial"/>
                <a:sym typeface="Arial"/>
              </a:rPr>
              <a:t>Is defined as the set of resources for constructing relations in discourse which transcend grammatical structure. (Haliday 1994) </a:t>
            </a:r>
            <a:endParaRPr b="0" i="0" sz="2400" u="none" cap="none" strike="noStrike">
              <a:solidFill>
                <a:schemeClr val="dk1"/>
              </a:solidFill>
              <a:latin typeface="Arial"/>
              <a:ea typeface="Arial"/>
              <a:cs typeface="Arial"/>
              <a:sym typeface="Arial"/>
            </a:endParaRPr>
          </a:p>
        </p:txBody>
      </p:sp>
      <p:sp>
        <p:nvSpPr>
          <p:cNvPr id="301" name="Google Shape;301;p11"/>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500"/>
                                        <p:tgtEl>
                                          <p:spTgt spid="30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type="title"/>
          </p:nvPr>
        </p:nvSpPr>
        <p:spPr>
          <a:xfrm>
            <a:off x="971600" y="843558"/>
            <a:ext cx="5832647" cy="62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b="1" lang="en-PH" sz="2000"/>
              <a:t>6 main ways that cohesion is created in a text </a:t>
            </a:r>
            <a:br>
              <a:rPr lang="en-PH" sz="2000"/>
            </a:br>
            <a:r>
              <a:rPr lang="en-PH" sz="1800">
                <a:solidFill>
                  <a:srgbClr val="121A1D"/>
                </a:solidFill>
              </a:rPr>
              <a:t>(Halliday and Hasan 1976) </a:t>
            </a:r>
            <a:endParaRPr sz="2000">
              <a:solidFill>
                <a:srgbClr val="121A1D"/>
              </a:solidFill>
            </a:endParaRPr>
          </a:p>
        </p:txBody>
      </p:sp>
      <p:sp>
        <p:nvSpPr>
          <p:cNvPr id="307" name="Google Shape;307;p12"/>
          <p:cNvSpPr txBox="1"/>
          <p:nvPr>
            <p:ph idx="1" type="body"/>
          </p:nvPr>
        </p:nvSpPr>
        <p:spPr>
          <a:xfrm>
            <a:off x="1259632" y="1563638"/>
            <a:ext cx="5544615" cy="270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PH" sz="2800">
                <a:solidFill>
                  <a:srgbClr val="121A1D"/>
                </a:solidFill>
                <a:latin typeface="Arial"/>
                <a:ea typeface="Arial"/>
                <a:cs typeface="Arial"/>
                <a:sym typeface="Arial"/>
              </a:rPr>
              <a:t>Reference </a:t>
            </a:r>
            <a:endParaRPr/>
          </a:p>
          <a:p>
            <a:pPr indent="-330200" lvl="0" marL="457200" rtl="0" algn="l">
              <a:lnSpc>
                <a:spcPct val="100000"/>
              </a:lnSpc>
              <a:spcBef>
                <a:spcPts val="600"/>
              </a:spcBef>
              <a:spcAft>
                <a:spcPts val="0"/>
              </a:spcAft>
              <a:buSzPts val="1600"/>
              <a:buChar char="■"/>
            </a:pPr>
            <a:r>
              <a:rPr lang="en-PH" sz="2800">
                <a:solidFill>
                  <a:srgbClr val="121A1D"/>
                </a:solidFill>
                <a:latin typeface="Arial"/>
                <a:ea typeface="Arial"/>
                <a:cs typeface="Arial"/>
                <a:sym typeface="Arial"/>
              </a:rPr>
              <a:t>Substitution</a:t>
            </a:r>
            <a:endParaRPr/>
          </a:p>
          <a:p>
            <a:pPr indent="-330200" lvl="0" marL="457200" rtl="0" algn="l">
              <a:lnSpc>
                <a:spcPct val="100000"/>
              </a:lnSpc>
              <a:spcBef>
                <a:spcPts val="600"/>
              </a:spcBef>
              <a:spcAft>
                <a:spcPts val="0"/>
              </a:spcAft>
              <a:buSzPts val="1600"/>
              <a:buChar char="■"/>
            </a:pPr>
            <a:r>
              <a:rPr lang="en-PH" sz="2800">
                <a:solidFill>
                  <a:srgbClr val="121A1D"/>
                </a:solidFill>
                <a:latin typeface="Arial"/>
                <a:ea typeface="Arial"/>
                <a:cs typeface="Arial"/>
                <a:sym typeface="Arial"/>
              </a:rPr>
              <a:t>Ellipsis </a:t>
            </a:r>
            <a:endParaRPr/>
          </a:p>
          <a:p>
            <a:pPr indent="-330200" lvl="0" marL="457200" rtl="0" algn="l">
              <a:lnSpc>
                <a:spcPct val="100000"/>
              </a:lnSpc>
              <a:spcBef>
                <a:spcPts val="600"/>
              </a:spcBef>
              <a:spcAft>
                <a:spcPts val="0"/>
              </a:spcAft>
              <a:buSzPts val="1600"/>
              <a:buChar char="■"/>
            </a:pPr>
            <a:r>
              <a:rPr lang="en-PH" sz="2800">
                <a:solidFill>
                  <a:srgbClr val="121A1D"/>
                </a:solidFill>
                <a:latin typeface="Arial"/>
                <a:ea typeface="Arial"/>
                <a:cs typeface="Arial"/>
                <a:sym typeface="Arial"/>
              </a:rPr>
              <a:t>Lexical Chains </a:t>
            </a:r>
            <a:endParaRPr/>
          </a:p>
          <a:p>
            <a:pPr indent="-330200" lvl="0" marL="457200" rtl="0" algn="l">
              <a:lnSpc>
                <a:spcPct val="100000"/>
              </a:lnSpc>
              <a:spcBef>
                <a:spcPts val="600"/>
              </a:spcBef>
              <a:spcAft>
                <a:spcPts val="0"/>
              </a:spcAft>
              <a:buSzPts val="1600"/>
              <a:buChar char="■"/>
            </a:pPr>
            <a:r>
              <a:rPr lang="en-PH" sz="2800">
                <a:solidFill>
                  <a:srgbClr val="121A1D"/>
                </a:solidFill>
                <a:latin typeface="Arial"/>
                <a:ea typeface="Arial"/>
                <a:cs typeface="Arial"/>
                <a:sym typeface="Arial"/>
              </a:rPr>
              <a:t>Cohesive Nouns </a:t>
            </a:r>
            <a:endParaRPr/>
          </a:p>
          <a:p>
            <a:pPr indent="-330200" lvl="0" marL="457200" rtl="0" algn="l">
              <a:lnSpc>
                <a:spcPct val="100000"/>
              </a:lnSpc>
              <a:spcBef>
                <a:spcPts val="600"/>
              </a:spcBef>
              <a:spcAft>
                <a:spcPts val="0"/>
              </a:spcAft>
              <a:buSzPts val="1600"/>
              <a:buChar char="■"/>
            </a:pPr>
            <a:r>
              <a:rPr lang="en-PH" sz="2800">
                <a:solidFill>
                  <a:srgbClr val="121A1D"/>
                </a:solidFill>
                <a:latin typeface="Arial"/>
                <a:ea typeface="Arial"/>
                <a:cs typeface="Arial"/>
                <a:sym typeface="Arial"/>
              </a:rPr>
              <a:t>Conjunction </a:t>
            </a:r>
            <a:endParaRPr sz="2800">
              <a:solidFill>
                <a:srgbClr val="121A1D"/>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500"/>
                                        <p:tgtEl>
                                          <p:spTgt spid="3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5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5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5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500"/>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500"/>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500"/>
                                        <p:tgtEl>
                                          <p:spTgt spid="3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3"/>
          <p:cNvSpPr txBox="1"/>
          <p:nvPr>
            <p:ph type="title"/>
          </p:nvPr>
        </p:nvSpPr>
        <p:spPr>
          <a:xfrm>
            <a:off x="755576" y="411510"/>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Reference </a:t>
            </a:r>
            <a:endParaRPr sz="2000"/>
          </a:p>
        </p:txBody>
      </p:sp>
      <p:sp>
        <p:nvSpPr>
          <p:cNvPr id="313" name="Google Shape;313;p13"/>
          <p:cNvSpPr txBox="1"/>
          <p:nvPr>
            <p:ph idx="1" type="body"/>
          </p:nvPr>
        </p:nvSpPr>
        <p:spPr>
          <a:xfrm>
            <a:off x="234752" y="1131590"/>
            <a:ext cx="4115400" cy="27027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600"/>
              </a:spcBef>
              <a:spcAft>
                <a:spcPts val="0"/>
              </a:spcAft>
              <a:buSzPts val="1800"/>
              <a:buChar char="■"/>
            </a:pPr>
            <a:r>
              <a:rPr lang="en-PH" sz="1800">
                <a:solidFill>
                  <a:srgbClr val="121A1D"/>
                </a:solidFill>
              </a:rPr>
              <a:t>Personal Pronouns</a:t>
            </a:r>
            <a:endParaRPr sz="1800"/>
          </a:p>
          <a:p>
            <a:pPr indent="0" lvl="0" marL="127000" rtl="0" algn="ctr">
              <a:lnSpc>
                <a:spcPct val="100000"/>
              </a:lnSpc>
              <a:spcBef>
                <a:spcPts val="600"/>
              </a:spcBef>
              <a:spcAft>
                <a:spcPts val="0"/>
              </a:spcAft>
              <a:buSzPts val="1600"/>
              <a:buNone/>
            </a:pPr>
            <a:r>
              <a:rPr lang="en-PH" sz="1800">
                <a:solidFill>
                  <a:srgbClr val="121A1D"/>
                </a:solidFill>
              </a:rPr>
              <a:t>e.g. I, me, she, he, you, mine </a:t>
            </a:r>
            <a:endParaRPr sz="1800"/>
          </a:p>
          <a:p>
            <a:pPr indent="-342900" lvl="0" marL="457200" rtl="0" algn="ctr">
              <a:lnSpc>
                <a:spcPct val="100000"/>
              </a:lnSpc>
              <a:spcBef>
                <a:spcPts val="600"/>
              </a:spcBef>
              <a:spcAft>
                <a:spcPts val="0"/>
              </a:spcAft>
              <a:buSzPts val="1800"/>
              <a:buChar char="■"/>
            </a:pPr>
            <a:r>
              <a:rPr lang="en-PH" sz="1800">
                <a:solidFill>
                  <a:srgbClr val="121A1D"/>
                </a:solidFill>
              </a:rPr>
              <a:t> Demonstratives </a:t>
            </a:r>
            <a:endParaRPr sz="1800"/>
          </a:p>
          <a:p>
            <a:pPr indent="0" lvl="0" marL="127000" rtl="0" algn="ctr">
              <a:lnSpc>
                <a:spcPct val="100000"/>
              </a:lnSpc>
              <a:spcBef>
                <a:spcPts val="600"/>
              </a:spcBef>
              <a:spcAft>
                <a:spcPts val="0"/>
              </a:spcAft>
              <a:buSzPts val="1600"/>
              <a:buNone/>
            </a:pPr>
            <a:r>
              <a:rPr lang="en-PH" sz="1800">
                <a:solidFill>
                  <a:srgbClr val="121A1D"/>
                </a:solidFill>
              </a:rPr>
              <a:t>e.g. Near –  this, these, here</a:t>
            </a:r>
            <a:endParaRPr sz="1800"/>
          </a:p>
          <a:p>
            <a:pPr indent="0" lvl="0" marL="127000" rtl="0" algn="ctr">
              <a:lnSpc>
                <a:spcPct val="100000"/>
              </a:lnSpc>
              <a:spcBef>
                <a:spcPts val="600"/>
              </a:spcBef>
              <a:spcAft>
                <a:spcPts val="0"/>
              </a:spcAft>
              <a:buSzPts val="1600"/>
              <a:buNone/>
            </a:pPr>
            <a:r>
              <a:rPr lang="en-PH" sz="1800">
                <a:solidFill>
                  <a:srgbClr val="121A1D"/>
                </a:solidFill>
              </a:rPr>
              <a:t>       Far –  that, those, there</a:t>
            </a:r>
            <a:endParaRPr sz="1800"/>
          </a:p>
          <a:p>
            <a:pPr indent="-342900" lvl="0" marL="457200" rtl="0" algn="ctr">
              <a:lnSpc>
                <a:spcPct val="100000"/>
              </a:lnSpc>
              <a:spcBef>
                <a:spcPts val="600"/>
              </a:spcBef>
              <a:spcAft>
                <a:spcPts val="0"/>
              </a:spcAft>
              <a:buSzPts val="1800"/>
              <a:buChar char="■"/>
            </a:pPr>
            <a:r>
              <a:rPr lang="en-PH" sz="1800">
                <a:solidFill>
                  <a:srgbClr val="121A1D"/>
                </a:solidFill>
              </a:rPr>
              <a:t>Comparatives </a:t>
            </a:r>
            <a:br>
              <a:rPr lang="en-PH" sz="1800">
                <a:solidFill>
                  <a:srgbClr val="121A1D"/>
                </a:solidFill>
              </a:rPr>
            </a:br>
            <a:r>
              <a:rPr lang="en-PH" sz="1800">
                <a:solidFill>
                  <a:srgbClr val="121A1D"/>
                </a:solidFill>
              </a:rPr>
              <a:t>e.g. another, other, similar, better, many, identical</a:t>
            </a:r>
            <a:endParaRPr sz="1800"/>
          </a:p>
          <a:p>
            <a:pPr indent="-342900" lvl="0" marL="457200" rtl="0" algn="ctr">
              <a:lnSpc>
                <a:spcPct val="100000"/>
              </a:lnSpc>
              <a:spcBef>
                <a:spcPts val="600"/>
              </a:spcBef>
              <a:spcAft>
                <a:spcPts val="0"/>
              </a:spcAft>
              <a:buSzPts val="1800"/>
              <a:buChar char="■"/>
            </a:pPr>
            <a:r>
              <a:rPr lang="en-PH" sz="1800">
                <a:solidFill>
                  <a:srgbClr val="121A1D"/>
                </a:solidFill>
              </a:rPr>
              <a:t>The definite article </a:t>
            </a:r>
            <a:endParaRPr sz="1800">
              <a:solidFill>
                <a:srgbClr val="121A1D"/>
              </a:solidFill>
            </a:endParaRPr>
          </a:p>
          <a:p>
            <a:pPr indent="0" lvl="0" marL="127000" rtl="0" algn="ctr">
              <a:lnSpc>
                <a:spcPct val="100000"/>
              </a:lnSpc>
              <a:spcBef>
                <a:spcPts val="600"/>
              </a:spcBef>
              <a:spcAft>
                <a:spcPts val="0"/>
              </a:spcAft>
              <a:buSzPts val="1600"/>
              <a:buNone/>
            </a:pPr>
            <a:r>
              <a:rPr lang="en-PH" sz="1800">
                <a:solidFill>
                  <a:srgbClr val="121A1D"/>
                </a:solidFill>
              </a:rPr>
              <a:t>e.g.The </a:t>
            </a:r>
            <a:endParaRPr sz="1800">
              <a:solidFill>
                <a:srgbClr val="121A1D"/>
              </a:solidFill>
            </a:endParaRPr>
          </a:p>
          <a:p>
            <a:pPr indent="-228600" lvl="0" marL="457200" rtl="0" algn="l">
              <a:lnSpc>
                <a:spcPct val="100000"/>
              </a:lnSpc>
              <a:spcBef>
                <a:spcPts val="600"/>
              </a:spcBef>
              <a:spcAft>
                <a:spcPts val="0"/>
              </a:spcAft>
              <a:buSzPts val="1600"/>
              <a:buNone/>
            </a:pPr>
            <a:r>
              <a:t/>
            </a:r>
            <a:endParaRPr sz="1800"/>
          </a:p>
        </p:txBody>
      </p:sp>
      <p:sp>
        <p:nvSpPr>
          <p:cNvPr id="314" name="Google Shape;314;p13"/>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15" name="Google Shape;315;p13"/>
          <p:cNvSpPr/>
          <p:nvPr/>
        </p:nvSpPr>
        <p:spPr>
          <a:xfrm>
            <a:off x="5127695" y="1203598"/>
            <a:ext cx="3672408" cy="1152128"/>
          </a:xfrm>
          <a:prstGeom prst="rect">
            <a:avLst/>
          </a:prstGeom>
          <a:solidFill>
            <a:schemeClr val="accent5"/>
          </a:solidFill>
          <a:ln cap="flat" cmpd="sng" w="25400">
            <a:solidFill>
              <a:srgbClr val="969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rgbClr val="121A1D"/>
                </a:solidFill>
                <a:latin typeface="Arial"/>
                <a:ea typeface="Arial"/>
                <a:cs typeface="Arial"/>
                <a:sym typeface="Arial"/>
              </a:rPr>
              <a:t>E.G. </a:t>
            </a:r>
            <a:endParaRPr/>
          </a:p>
          <a:p>
            <a:pPr indent="0" lvl="0" marL="0" marR="0" rtl="0" algn="ctr">
              <a:lnSpc>
                <a:spcPct val="100000"/>
              </a:lnSpc>
              <a:spcBef>
                <a:spcPts val="0"/>
              </a:spcBef>
              <a:spcAft>
                <a:spcPts val="0"/>
              </a:spcAft>
              <a:buNone/>
            </a:pPr>
            <a:r>
              <a:rPr b="0" i="0" lang="en-PH" sz="1400" u="none" cap="none" strike="noStrike">
                <a:solidFill>
                  <a:srgbClr val="121A1D"/>
                </a:solidFill>
                <a:latin typeface="Arial"/>
                <a:ea typeface="Arial"/>
                <a:cs typeface="Arial"/>
                <a:sym typeface="Arial"/>
              </a:rPr>
              <a:t>I have collected BTS photo cards and I love it. </a:t>
            </a:r>
            <a:endParaRPr b="0" i="0" sz="1400" u="none" cap="none" strike="noStrike">
              <a:solidFill>
                <a:srgbClr val="121A1D"/>
              </a:solidFill>
              <a:latin typeface="Arial"/>
              <a:ea typeface="Arial"/>
              <a:cs typeface="Arial"/>
              <a:sym typeface="Arial"/>
            </a:endParaRPr>
          </a:p>
        </p:txBody>
      </p:sp>
      <p:cxnSp>
        <p:nvCxnSpPr>
          <p:cNvPr id="316" name="Google Shape;316;p13"/>
          <p:cNvCxnSpPr/>
          <p:nvPr/>
        </p:nvCxnSpPr>
        <p:spPr>
          <a:xfrm flipH="1" rot="10800000">
            <a:off x="6732240" y="1923678"/>
            <a:ext cx="432048" cy="144016"/>
          </a:xfrm>
          <a:prstGeom prst="straightConnector1">
            <a:avLst/>
          </a:prstGeom>
          <a:noFill/>
          <a:ln cap="flat" cmpd="sng" w="25400">
            <a:solidFill>
              <a:schemeClr val="accent4"/>
            </a:solidFill>
            <a:prstDash val="solid"/>
            <a:round/>
            <a:headEnd len="sm" w="sm" type="none"/>
            <a:tailEnd len="sm" w="sm" type="none"/>
          </a:ln>
          <a:effectLst>
            <a:outerShdw blurRad="40000" rotWithShape="0" dir="5400000" dist="20000">
              <a:srgbClr val="000000">
                <a:alpha val="37647"/>
              </a:srgbClr>
            </a:outerShdw>
          </a:effectLst>
        </p:spPr>
      </p:cxnSp>
      <p:sp>
        <p:nvSpPr>
          <p:cNvPr id="317" name="Google Shape;317;p13"/>
          <p:cNvSpPr/>
          <p:nvPr/>
        </p:nvSpPr>
        <p:spPr>
          <a:xfrm>
            <a:off x="6732240" y="1839494"/>
            <a:ext cx="648072" cy="27156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rgbClr val="121A1D"/>
                </a:solidFill>
                <a:latin typeface="Arial"/>
                <a:ea typeface="Arial"/>
                <a:cs typeface="Arial"/>
                <a:sym typeface="Arial"/>
              </a:rPr>
              <a:t>them</a:t>
            </a:r>
            <a:endParaRPr b="0" i="0" sz="1400" u="none" cap="none" strike="noStrike">
              <a:solidFill>
                <a:srgbClr val="121A1D"/>
              </a:solidFill>
              <a:latin typeface="Arial"/>
              <a:ea typeface="Arial"/>
              <a:cs typeface="Arial"/>
              <a:sym typeface="Arial"/>
            </a:endParaRPr>
          </a:p>
        </p:txBody>
      </p:sp>
      <p:sp>
        <p:nvSpPr>
          <p:cNvPr id="318" name="Google Shape;318;p13"/>
          <p:cNvSpPr/>
          <p:nvPr/>
        </p:nvSpPr>
        <p:spPr>
          <a:xfrm>
            <a:off x="4499992" y="1059582"/>
            <a:ext cx="4464496" cy="3600400"/>
          </a:xfrm>
          <a:prstGeom prst="rect">
            <a:avLst/>
          </a:prstGeom>
          <a:solidFill>
            <a:schemeClr val="accent1"/>
          </a:solidFill>
          <a:ln cap="flat" cmpd="sng" w="25400">
            <a:solidFill>
              <a:srgbClr val="287B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Death penalty is a serious issue that has not been resolved for quite a long time. Arguments for and against it have been discussed fully. Those who favor the death penalty argue that only way to stop crime is to eliminate the criminal. Those opposing it say that putting a criminal to death denies the chance to repent and mend his ways. But are criminals especially the deep-eyed ones, capable of repentance? </a:t>
            </a:r>
            <a:endParaRPr b="0" i="0" sz="1400" u="none" cap="none" strike="noStrike">
              <a:solidFill>
                <a:schemeClr val="lt1"/>
              </a:solidFill>
              <a:latin typeface="Arial"/>
              <a:ea typeface="Arial"/>
              <a:cs typeface="Arial"/>
              <a:sym typeface="Arial"/>
            </a:endParaRPr>
          </a:p>
        </p:txBody>
      </p:sp>
      <p:sp>
        <p:nvSpPr>
          <p:cNvPr id="319" name="Google Shape;319;p13"/>
          <p:cNvSpPr/>
          <p:nvPr/>
        </p:nvSpPr>
        <p:spPr>
          <a:xfrm>
            <a:off x="7238029" y="1957808"/>
            <a:ext cx="432048" cy="271569"/>
          </a:xfrm>
          <a:prstGeom prst="ellipse">
            <a:avLst/>
          </a:prstGeom>
          <a:noFill/>
          <a:ln cap="flat" cmpd="sng" w="25400">
            <a:solidFill>
              <a:srgbClr val="F55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0" name="Google Shape;320;p13"/>
          <p:cNvSpPr/>
          <p:nvPr/>
        </p:nvSpPr>
        <p:spPr>
          <a:xfrm>
            <a:off x="7454052" y="2342710"/>
            <a:ext cx="648072" cy="343577"/>
          </a:xfrm>
          <a:prstGeom prst="ellipse">
            <a:avLst/>
          </a:prstGeom>
          <a:noFill/>
          <a:ln cap="flat" cmpd="sng" w="25400">
            <a:solidFill>
              <a:srgbClr val="F5553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5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5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5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5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5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5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500"/>
                                        <p:tgtEl>
                                          <p:spTgt spid="3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animEffect filter="fade" transition="in">
                                      <p:cBhvr>
                                        <p:cTn dur="500"/>
                                        <p:tgtEl>
                                          <p:spTgt spid="3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8" st="8"/>
                                            </p:txEl>
                                          </p:spTgt>
                                        </p:tgtEl>
                                        <p:attrNameLst>
                                          <p:attrName>style.visibility</p:attrName>
                                        </p:attrNameLst>
                                      </p:cBhvr>
                                      <p:to>
                                        <p:strVal val="visible"/>
                                      </p:to>
                                    </p:set>
                                    <p:animEffect filter="fade" transition="in">
                                      <p:cBhvr>
                                        <p:cTn dur="500"/>
                                        <p:tgtEl>
                                          <p:spTgt spid="3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4"/>
          <p:cNvSpPr txBox="1"/>
          <p:nvPr>
            <p:ph type="title"/>
          </p:nvPr>
        </p:nvSpPr>
        <p:spPr>
          <a:xfrm>
            <a:off x="395536" y="437682"/>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Substitution</a:t>
            </a:r>
            <a:endParaRPr sz="2000"/>
          </a:p>
        </p:txBody>
      </p:sp>
      <p:sp>
        <p:nvSpPr>
          <p:cNvPr id="326" name="Google Shape;326;p14"/>
          <p:cNvSpPr txBox="1"/>
          <p:nvPr>
            <p:ph idx="1" type="body"/>
          </p:nvPr>
        </p:nvSpPr>
        <p:spPr>
          <a:xfrm>
            <a:off x="90736" y="1851670"/>
            <a:ext cx="4115400" cy="270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PH" sz="1800">
                <a:solidFill>
                  <a:srgbClr val="121A1D"/>
                </a:solidFill>
              </a:rPr>
              <a:t>uses a word or phrase to replace a word or phrase used earlier. </a:t>
            </a:r>
            <a:endParaRPr sz="1800"/>
          </a:p>
        </p:txBody>
      </p:sp>
      <p:sp>
        <p:nvSpPr>
          <p:cNvPr id="327" name="Google Shape;327;p14"/>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28" name="Google Shape;328;p14"/>
          <p:cNvSpPr/>
          <p:nvPr/>
        </p:nvSpPr>
        <p:spPr>
          <a:xfrm>
            <a:off x="4211960" y="1023578"/>
            <a:ext cx="4464496" cy="3600400"/>
          </a:xfrm>
          <a:prstGeom prst="rect">
            <a:avLst/>
          </a:prstGeom>
          <a:solidFill>
            <a:schemeClr val="accent1"/>
          </a:solidFill>
          <a:ln cap="flat" cmpd="sng" w="25400">
            <a:solidFill>
              <a:srgbClr val="287B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Death penalty is a serious issue that has not been resolved for quite a long time. Arguments for and against it have been discussed fully. Those who favor the death penalty argue that only way to stop crime is to eliminate the criminal. Those opposing it say that putting a criminal to death denies the chance to repent and mend his ways. But are criminals especially the deep-eyed ones, capable of repentance? </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29" name="Google Shape;329;p14"/>
          <p:cNvCxnSpPr/>
          <p:nvPr/>
        </p:nvCxnSpPr>
        <p:spPr>
          <a:xfrm>
            <a:off x="4860032" y="3507854"/>
            <a:ext cx="1224136" cy="0"/>
          </a:xfrm>
          <a:prstGeom prst="straightConnector1">
            <a:avLst/>
          </a:prstGeom>
          <a:noFill/>
          <a:ln cap="flat" cmpd="sng" w="57150">
            <a:solidFill>
              <a:srgbClr val="FF0000"/>
            </a:solidFill>
            <a:prstDash val="solid"/>
            <a:round/>
            <a:headEnd len="sm" w="sm" type="none"/>
            <a:tailEnd len="sm" w="sm" type="none"/>
          </a:ln>
        </p:spPr>
      </p:cxnSp>
      <p:sp>
        <p:nvSpPr>
          <p:cNvPr id="330" name="Google Shape;330;p14"/>
          <p:cNvSpPr txBox="1"/>
          <p:nvPr/>
        </p:nvSpPr>
        <p:spPr>
          <a:xfrm>
            <a:off x="4716016" y="3651870"/>
            <a:ext cx="2563522" cy="307777"/>
          </a:xfrm>
          <a:prstGeom prst="rect">
            <a:avLst/>
          </a:prstGeom>
          <a:no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400" u="none" cap="none" strike="noStrike">
                <a:solidFill>
                  <a:srgbClr val="FF0000"/>
                </a:solidFill>
                <a:latin typeface="Arial"/>
                <a:ea typeface="Arial"/>
                <a:cs typeface="Arial"/>
                <a:sym typeface="Arial"/>
              </a:rPr>
              <a:t>Ones </a:t>
            </a:r>
            <a:r>
              <a:rPr b="0" i="0" lang="en-PH" sz="1400" u="none" cap="none" strike="noStrike">
                <a:solidFill>
                  <a:srgbClr val="121A1D"/>
                </a:solidFill>
                <a:latin typeface="Arial"/>
                <a:ea typeface="Arial"/>
                <a:cs typeface="Arial"/>
                <a:sym typeface="Arial"/>
              </a:rPr>
              <a:t>is substitute to </a:t>
            </a:r>
            <a:r>
              <a:rPr b="0" i="0" lang="en-PH" sz="1400" u="none" cap="none" strike="noStrike">
                <a:solidFill>
                  <a:srgbClr val="FF0000"/>
                </a:solidFill>
                <a:latin typeface="Arial"/>
                <a:ea typeface="Arial"/>
                <a:cs typeface="Arial"/>
                <a:sym typeface="Arial"/>
              </a:rPr>
              <a:t>criminals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5"/>
          <p:cNvSpPr txBox="1"/>
          <p:nvPr>
            <p:ph type="title"/>
          </p:nvPr>
        </p:nvSpPr>
        <p:spPr>
          <a:xfrm>
            <a:off x="323528" y="411510"/>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Ellipsis</a:t>
            </a:r>
            <a:endParaRPr sz="2000"/>
          </a:p>
        </p:txBody>
      </p:sp>
      <p:sp>
        <p:nvSpPr>
          <p:cNvPr id="336" name="Google Shape;336;p15"/>
          <p:cNvSpPr txBox="1"/>
          <p:nvPr>
            <p:ph idx="1" type="body"/>
          </p:nvPr>
        </p:nvSpPr>
        <p:spPr>
          <a:xfrm>
            <a:off x="1680736" y="1918281"/>
            <a:ext cx="41154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PH" sz="2000">
                <a:solidFill>
                  <a:srgbClr val="121A1D"/>
                </a:solidFill>
              </a:rPr>
              <a:t>Omitting words because it is already understood in the context. </a:t>
            </a:r>
            <a:endParaRPr sz="2000"/>
          </a:p>
          <a:p>
            <a:pPr indent="-228600" lvl="0" marL="457200" rtl="0" algn="l">
              <a:lnSpc>
                <a:spcPct val="100000"/>
              </a:lnSpc>
              <a:spcBef>
                <a:spcPts val="600"/>
              </a:spcBef>
              <a:spcAft>
                <a:spcPts val="0"/>
              </a:spcAft>
              <a:buSzPts val="1600"/>
              <a:buNone/>
            </a:pPr>
            <a:r>
              <a:t/>
            </a:r>
            <a:endParaRPr sz="2000">
              <a:solidFill>
                <a:srgbClr val="121A1D"/>
              </a:solidFill>
            </a:endParaRPr>
          </a:p>
          <a:p>
            <a:pPr indent="-355600" lvl="0" marL="457200" rtl="0" algn="l">
              <a:lnSpc>
                <a:spcPct val="100000"/>
              </a:lnSpc>
              <a:spcBef>
                <a:spcPts val="600"/>
              </a:spcBef>
              <a:spcAft>
                <a:spcPts val="0"/>
              </a:spcAft>
              <a:buSzPts val="2000"/>
              <a:buChar char="■"/>
            </a:pPr>
            <a:r>
              <a:rPr lang="en-PH" sz="2000">
                <a:solidFill>
                  <a:srgbClr val="121A1D"/>
                </a:solidFill>
              </a:rPr>
              <a:t>E.g</a:t>
            </a:r>
            <a:br>
              <a:rPr lang="en-PH" sz="2000">
                <a:solidFill>
                  <a:srgbClr val="121A1D"/>
                </a:solidFill>
              </a:rPr>
            </a:br>
            <a:r>
              <a:rPr lang="en-PH" sz="2000">
                <a:solidFill>
                  <a:srgbClr val="121A1D"/>
                </a:solidFill>
              </a:rPr>
              <a:t>I can play ukulele and he can too.</a:t>
            </a:r>
            <a:endParaRPr sz="2000">
              <a:solidFill>
                <a:srgbClr val="121A1D"/>
              </a:solidFill>
            </a:endParaRPr>
          </a:p>
        </p:txBody>
      </p:sp>
      <p:sp>
        <p:nvSpPr>
          <p:cNvPr id="337" name="Google Shape;337;p15"/>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5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500"/>
                                        <p:tgtEl>
                                          <p:spTgt spid="3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6"/>
          <p:cNvSpPr txBox="1"/>
          <p:nvPr>
            <p:ph type="title"/>
          </p:nvPr>
        </p:nvSpPr>
        <p:spPr>
          <a:xfrm>
            <a:off x="539552" y="555526"/>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Lexical Chains</a:t>
            </a:r>
            <a:endParaRPr sz="2000"/>
          </a:p>
        </p:txBody>
      </p:sp>
      <p:sp>
        <p:nvSpPr>
          <p:cNvPr id="343" name="Google Shape;343;p16"/>
          <p:cNvSpPr txBox="1"/>
          <p:nvPr>
            <p:ph idx="1" type="body"/>
          </p:nvPr>
        </p:nvSpPr>
        <p:spPr>
          <a:xfrm>
            <a:off x="179512" y="1851670"/>
            <a:ext cx="4115400" cy="27027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600"/>
              </a:spcBef>
              <a:spcAft>
                <a:spcPts val="0"/>
              </a:spcAft>
              <a:buSzPts val="1900"/>
              <a:buChar char="■"/>
            </a:pPr>
            <a:r>
              <a:rPr lang="en-PH" sz="1900">
                <a:solidFill>
                  <a:srgbClr val="121A1D"/>
                </a:solidFill>
              </a:rPr>
              <a:t>One word is related to another. </a:t>
            </a:r>
            <a:endParaRPr sz="1900"/>
          </a:p>
          <a:p>
            <a:pPr indent="-349250" lvl="0" marL="457200" rtl="0" algn="l">
              <a:lnSpc>
                <a:spcPct val="100000"/>
              </a:lnSpc>
              <a:spcBef>
                <a:spcPts val="600"/>
              </a:spcBef>
              <a:spcAft>
                <a:spcPts val="0"/>
              </a:spcAft>
              <a:buSzPts val="1900"/>
              <a:buChar char="■"/>
            </a:pPr>
            <a:r>
              <a:rPr lang="en-PH" sz="1900">
                <a:solidFill>
                  <a:srgbClr val="121A1D"/>
                </a:solidFill>
              </a:rPr>
              <a:t>Sequence of related words in writing. </a:t>
            </a:r>
            <a:endParaRPr sz="1900">
              <a:solidFill>
                <a:srgbClr val="121A1D"/>
              </a:solidFill>
            </a:endParaRPr>
          </a:p>
        </p:txBody>
      </p:sp>
      <p:sp>
        <p:nvSpPr>
          <p:cNvPr id="344" name="Google Shape;344;p16"/>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45" name="Google Shape;345;p16"/>
          <p:cNvSpPr/>
          <p:nvPr/>
        </p:nvSpPr>
        <p:spPr>
          <a:xfrm>
            <a:off x="4211960" y="1023578"/>
            <a:ext cx="4464496" cy="3600400"/>
          </a:xfrm>
          <a:prstGeom prst="rect">
            <a:avLst/>
          </a:prstGeom>
          <a:solidFill>
            <a:schemeClr val="accent1"/>
          </a:solidFill>
          <a:ln cap="flat" cmpd="sng" w="25400">
            <a:solidFill>
              <a:srgbClr val="287B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Death penalty is a serious issue that has not been resolved for quite a long time. Arguments for and against it have been discussed fully. Those who favor the death penalty argue that only way to stop crime is to eliminate the criminal. Those opposing it say that putting a criminal to death denies the chance to repent and mend his ways. But are criminals especially the deep-eyed ones, capable of repentance? </a:t>
            </a:r>
            <a:endParaRPr b="0" i="0" sz="1400" u="none" cap="none" strike="noStrike">
              <a:solidFill>
                <a:schemeClr val="lt1"/>
              </a:solidFill>
              <a:latin typeface="Arial"/>
              <a:ea typeface="Arial"/>
              <a:cs typeface="Arial"/>
              <a:sym typeface="Arial"/>
            </a:endParaRPr>
          </a:p>
        </p:txBody>
      </p:sp>
      <p:cxnSp>
        <p:nvCxnSpPr>
          <p:cNvPr id="346" name="Google Shape;346;p16"/>
          <p:cNvCxnSpPr/>
          <p:nvPr/>
        </p:nvCxnSpPr>
        <p:spPr>
          <a:xfrm>
            <a:off x="5953153" y="2187413"/>
            <a:ext cx="988249" cy="0"/>
          </a:xfrm>
          <a:prstGeom prst="straightConnector1">
            <a:avLst/>
          </a:prstGeom>
          <a:noFill/>
          <a:ln cap="flat" cmpd="sng" w="19050">
            <a:solidFill>
              <a:srgbClr val="FF0000"/>
            </a:solidFill>
            <a:prstDash val="solid"/>
            <a:round/>
            <a:headEnd len="sm" w="sm" type="none"/>
            <a:tailEnd len="sm" w="sm" type="none"/>
          </a:ln>
        </p:spPr>
      </p:cxnSp>
      <p:cxnSp>
        <p:nvCxnSpPr>
          <p:cNvPr id="347" name="Google Shape;347;p16"/>
          <p:cNvCxnSpPr/>
          <p:nvPr/>
        </p:nvCxnSpPr>
        <p:spPr>
          <a:xfrm>
            <a:off x="4499992" y="2187413"/>
            <a:ext cx="988249" cy="0"/>
          </a:xfrm>
          <a:prstGeom prst="straightConnector1">
            <a:avLst/>
          </a:prstGeom>
          <a:noFill/>
          <a:ln cap="flat" cmpd="sng" w="19050">
            <a:solidFill>
              <a:srgbClr val="FF0000"/>
            </a:solidFill>
            <a:prstDash val="solid"/>
            <a:round/>
            <a:headEnd len="sm" w="sm" type="none"/>
            <a:tailEnd len="sm" w="sm" type="none"/>
          </a:ln>
        </p:spPr>
      </p:cxnSp>
      <p:cxnSp>
        <p:nvCxnSpPr>
          <p:cNvPr id="348" name="Google Shape;348;p16"/>
          <p:cNvCxnSpPr/>
          <p:nvPr/>
        </p:nvCxnSpPr>
        <p:spPr>
          <a:xfrm>
            <a:off x="7956376" y="2787774"/>
            <a:ext cx="395638" cy="0"/>
          </a:xfrm>
          <a:prstGeom prst="straightConnector1">
            <a:avLst/>
          </a:prstGeom>
          <a:noFill/>
          <a:ln cap="flat" cmpd="sng" w="19050">
            <a:solidFill>
              <a:srgbClr val="FF0000"/>
            </a:solidFill>
            <a:prstDash val="solid"/>
            <a:round/>
            <a:headEnd len="sm" w="sm" type="none"/>
            <a:tailEnd len="sm" w="sm" type="none"/>
          </a:ln>
        </p:spPr>
      </p:cxnSp>
      <p:cxnSp>
        <p:nvCxnSpPr>
          <p:cNvPr id="349" name="Google Shape;349;p16"/>
          <p:cNvCxnSpPr/>
          <p:nvPr/>
        </p:nvCxnSpPr>
        <p:spPr>
          <a:xfrm>
            <a:off x="5004048" y="3651870"/>
            <a:ext cx="988249" cy="0"/>
          </a:xfrm>
          <a:prstGeom prst="straightConnector1">
            <a:avLst/>
          </a:prstGeom>
          <a:noFill/>
          <a:ln cap="flat" cmpd="sng" w="19050">
            <a:solidFill>
              <a:srgbClr val="FF0000"/>
            </a:solidFill>
            <a:prstDash val="solid"/>
            <a:round/>
            <a:headEnd len="sm" w="sm" type="none"/>
            <a:tailEnd len="sm" w="sm" type="none"/>
          </a:ln>
        </p:spPr>
      </p:cxnSp>
      <p:cxnSp>
        <p:nvCxnSpPr>
          <p:cNvPr id="350" name="Google Shape;350;p16"/>
          <p:cNvCxnSpPr/>
          <p:nvPr/>
        </p:nvCxnSpPr>
        <p:spPr>
          <a:xfrm>
            <a:off x="5645679" y="3003798"/>
            <a:ext cx="697620" cy="0"/>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5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5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ph type="title"/>
          </p:nvPr>
        </p:nvSpPr>
        <p:spPr>
          <a:xfrm>
            <a:off x="683568" y="365674"/>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Cohesive Nouns</a:t>
            </a:r>
            <a:endParaRPr sz="2000"/>
          </a:p>
        </p:txBody>
      </p:sp>
      <p:sp>
        <p:nvSpPr>
          <p:cNvPr id="356" name="Google Shape;356;p17"/>
          <p:cNvSpPr txBox="1"/>
          <p:nvPr>
            <p:ph idx="1" type="body"/>
          </p:nvPr>
        </p:nvSpPr>
        <p:spPr>
          <a:xfrm>
            <a:off x="35496" y="1491630"/>
            <a:ext cx="41154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PH" sz="2000">
                <a:solidFill>
                  <a:srgbClr val="121A1D"/>
                </a:solidFill>
              </a:rPr>
              <a:t>A kind of lexical reference </a:t>
            </a:r>
            <a:endParaRPr sz="2000"/>
          </a:p>
          <a:p>
            <a:pPr indent="-355600" lvl="0" marL="457200" rtl="0" algn="l">
              <a:lnSpc>
                <a:spcPct val="100000"/>
              </a:lnSpc>
              <a:spcBef>
                <a:spcPts val="600"/>
              </a:spcBef>
              <a:spcAft>
                <a:spcPts val="0"/>
              </a:spcAft>
              <a:buSzPts val="2000"/>
              <a:buChar char="■"/>
            </a:pPr>
            <a:r>
              <a:rPr lang="en-PH" sz="2000">
                <a:solidFill>
                  <a:srgbClr val="121A1D"/>
                </a:solidFill>
              </a:rPr>
              <a:t>Can summarize words can be used to signal what is to come can refer back. </a:t>
            </a:r>
            <a:endParaRPr sz="2000">
              <a:solidFill>
                <a:srgbClr val="121A1D"/>
              </a:solidFill>
            </a:endParaRPr>
          </a:p>
        </p:txBody>
      </p:sp>
      <p:sp>
        <p:nvSpPr>
          <p:cNvPr id="357" name="Google Shape;357;p17"/>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58" name="Google Shape;358;p17"/>
          <p:cNvSpPr txBox="1"/>
          <p:nvPr/>
        </p:nvSpPr>
        <p:spPr>
          <a:xfrm>
            <a:off x="3984992" y="1419622"/>
            <a:ext cx="4115400" cy="2702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accent5"/>
              </a:buClr>
              <a:buSzPts val="2000"/>
              <a:buFont typeface="Arial"/>
              <a:buChar char="■"/>
            </a:pPr>
            <a:r>
              <a:rPr b="0" i="0" lang="en-PH" sz="2000" u="none" cap="none" strike="noStrike">
                <a:solidFill>
                  <a:srgbClr val="121A1D"/>
                </a:solidFill>
                <a:latin typeface="Arial"/>
                <a:ea typeface="Arial"/>
                <a:cs typeface="Arial"/>
                <a:sym typeface="Arial"/>
              </a:rPr>
              <a:t>E.g</a:t>
            </a:r>
            <a:endParaRPr b="0" i="0" sz="2000" u="none" cap="none" strike="noStrike">
              <a:solidFill>
                <a:srgbClr val="121A1D"/>
              </a:solidFill>
              <a:latin typeface="Arial"/>
              <a:ea typeface="Arial"/>
              <a:cs typeface="Arial"/>
              <a:sym typeface="Arial"/>
            </a:endParaRPr>
          </a:p>
          <a:p>
            <a:pPr indent="-355600" lvl="0" marL="457200" marR="0" rtl="0" algn="l">
              <a:lnSpc>
                <a:spcPct val="100000"/>
              </a:lnSpc>
              <a:spcBef>
                <a:spcPts val="600"/>
              </a:spcBef>
              <a:spcAft>
                <a:spcPts val="0"/>
              </a:spcAft>
              <a:buClr>
                <a:schemeClr val="accent5"/>
              </a:buClr>
              <a:buSzPts val="2000"/>
              <a:buFont typeface="Arial"/>
              <a:buChar char="■"/>
            </a:pPr>
            <a:r>
              <a:rPr b="0" i="0" lang="en-PH" sz="2000" u="none" cap="none" strike="noStrike">
                <a:solidFill>
                  <a:schemeClr val="dk1"/>
                </a:solidFill>
                <a:latin typeface="Arial"/>
                <a:ea typeface="Arial"/>
                <a:cs typeface="Arial"/>
                <a:sym typeface="Arial"/>
              </a:rPr>
              <a:t>Two cars collided on the flyover. However, nobody was hurt in the accident. </a:t>
            </a:r>
            <a:endParaRPr b="0" i="0" sz="2000" u="none" cap="none" strike="noStrike">
              <a:solidFill>
                <a:schemeClr val="dk1"/>
              </a:solidFill>
              <a:latin typeface="Arial"/>
              <a:ea typeface="Arial"/>
              <a:cs typeface="Arial"/>
              <a:sym typeface="Arial"/>
            </a:endParaRPr>
          </a:p>
        </p:txBody>
      </p:sp>
      <p:cxnSp>
        <p:nvCxnSpPr>
          <p:cNvPr id="359" name="Google Shape;359;p17"/>
          <p:cNvCxnSpPr/>
          <p:nvPr/>
        </p:nvCxnSpPr>
        <p:spPr>
          <a:xfrm>
            <a:off x="5723384" y="2796158"/>
            <a:ext cx="988200" cy="0"/>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500"/>
                                        <p:tgtEl>
                                          <p:spTgt spid="3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5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500"/>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500"/>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ph type="ctrTitle"/>
          </p:nvPr>
        </p:nvSpPr>
        <p:spPr>
          <a:xfrm>
            <a:off x="2085825" y="2324250"/>
            <a:ext cx="51147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b="1" lang="en-PH" sz="4000">
                <a:latin typeface="Comfortaa"/>
                <a:ea typeface="Comfortaa"/>
                <a:cs typeface="Comfortaa"/>
                <a:sym typeface="Comfortaa"/>
              </a:rPr>
              <a:t>1.</a:t>
            </a:r>
            <a:endParaRPr b="1" sz="4000">
              <a:latin typeface="Comfortaa"/>
              <a:ea typeface="Comfortaa"/>
              <a:cs typeface="Comfortaa"/>
              <a:sym typeface="Comfortaa"/>
            </a:endParaRPr>
          </a:p>
          <a:p>
            <a:pPr indent="0" lvl="0" marL="0" rtl="0" algn="ctr">
              <a:lnSpc>
                <a:spcPct val="100000"/>
              </a:lnSpc>
              <a:spcBef>
                <a:spcPts val="0"/>
              </a:spcBef>
              <a:spcAft>
                <a:spcPts val="0"/>
              </a:spcAft>
              <a:buSzPts val="1800"/>
              <a:buNone/>
            </a:pPr>
            <a:r>
              <a:rPr b="1" lang="en-PH" sz="4000">
                <a:latin typeface="Comfortaa"/>
                <a:ea typeface="Comfortaa"/>
                <a:cs typeface="Comfortaa"/>
                <a:sym typeface="Comfortaa"/>
              </a:rPr>
              <a:t>Properties of a Well-Written Text</a:t>
            </a:r>
            <a:endParaRPr b="1" sz="4000">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8"/>
          <p:cNvSpPr txBox="1"/>
          <p:nvPr>
            <p:ph type="title"/>
          </p:nvPr>
        </p:nvSpPr>
        <p:spPr>
          <a:xfrm>
            <a:off x="323528" y="411510"/>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Conjunction</a:t>
            </a:r>
            <a:endParaRPr sz="2000"/>
          </a:p>
        </p:txBody>
      </p:sp>
      <p:sp>
        <p:nvSpPr>
          <p:cNvPr id="365" name="Google Shape;365;p18"/>
          <p:cNvSpPr txBox="1"/>
          <p:nvPr>
            <p:ph idx="1" type="body"/>
          </p:nvPr>
        </p:nvSpPr>
        <p:spPr>
          <a:xfrm>
            <a:off x="251520" y="1347614"/>
            <a:ext cx="41154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PH" sz="2000">
                <a:solidFill>
                  <a:srgbClr val="121A1D"/>
                </a:solidFill>
              </a:rPr>
              <a:t>Firstly, next, moreover, however, but and more… </a:t>
            </a:r>
            <a:endParaRPr sz="2000">
              <a:solidFill>
                <a:srgbClr val="121A1D"/>
              </a:solidFill>
            </a:endParaRPr>
          </a:p>
        </p:txBody>
      </p:sp>
      <p:sp>
        <p:nvSpPr>
          <p:cNvPr id="366" name="Google Shape;366;p18"/>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67" name="Google Shape;367;p18"/>
          <p:cNvSpPr/>
          <p:nvPr/>
        </p:nvSpPr>
        <p:spPr>
          <a:xfrm>
            <a:off x="4355976" y="555526"/>
            <a:ext cx="4464496" cy="3600400"/>
          </a:xfrm>
          <a:prstGeom prst="rect">
            <a:avLst/>
          </a:prstGeom>
          <a:solidFill>
            <a:schemeClr val="accent1"/>
          </a:solidFill>
          <a:ln cap="flat" cmpd="sng" w="25400">
            <a:solidFill>
              <a:srgbClr val="287B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Death penalty is a serious issue that has not been resolved for quite a long time. Arguments for and against it have been discussed fully. Those who favor the death penalty argue that only way to stop crime is to eliminate the criminal. Those opposing it say that putting a criminal to death denies the chance to repent and mend his ways. But are criminals especially the deep-eyed ones, capable of repentance?  </a:t>
            </a:r>
            <a:endParaRPr b="0" i="0" sz="1400" u="none" cap="none" strike="noStrike">
              <a:solidFill>
                <a:schemeClr val="lt1"/>
              </a:solidFill>
              <a:latin typeface="Arial"/>
              <a:ea typeface="Arial"/>
              <a:cs typeface="Arial"/>
              <a:sym typeface="Arial"/>
            </a:endParaRPr>
          </a:p>
        </p:txBody>
      </p:sp>
      <p:cxnSp>
        <p:nvCxnSpPr>
          <p:cNvPr id="368" name="Google Shape;368;p18"/>
          <p:cNvCxnSpPr/>
          <p:nvPr/>
        </p:nvCxnSpPr>
        <p:spPr>
          <a:xfrm>
            <a:off x="6120578" y="3003798"/>
            <a:ext cx="395638" cy="0"/>
          </a:xfrm>
          <a:prstGeom prst="straightConnector1">
            <a:avLst/>
          </a:prstGeom>
          <a:noFill/>
          <a:ln cap="flat" cmpd="sng" w="1905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500"/>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9"/>
          <p:cNvSpPr txBox="1"/>
          <p:nvPr>
            <p:ph idx="4294967295" type="ctrTitle"/>
          </p:nvPr>
        </p:nvSpPr>
        <p:spPr>
          <a:xfrm>
            <a:off x="1953600" y="1583350"/>
            <a:ext cx="47154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rvo"/>
              <a:buNone/>
            </a:pPr>
            <a:r>
              <a:rPr b="1" i="0" lang="en-PH" sz="6000" u="none" cap="none" strike="noStrike">
                <a:solidFill>
                  <a:srgbClr val="37A9DD"/>
                </a:solidFill>
                <a:latin typeface="Arvo"/>
                <a:ea typeface="Arvo"/>
                <a:cs typeface="Arvo"/>
                <a:sym typeface="Arvo"/>
              </a:rPr>
              <a:t>Coherence</a:t>
            </a:r>
            <a:endParaRPr b="1" i="0" sz="6000" u="none" cap="none" strike="noStrike">
              <a:solidFill>
                <a:srgbClr val="37A9DD"/>
              </a:solidFill>
              <a:latin typeface="Arvo"/>
              <a:ea typeface="Arvo"/>
              <a:cs typeface="Arvo"/>
              <a:sym typeface="Arvo"/>
            </a:endParaRPr>
          </a:p>
        </p:txBody>
      </p:sp>
      <p:sp>
        <p:nvSpPr>
          <p:cNvPr id="374" name="Google Shape;374;p19"/>
          <p:cNvSpPr txBox="1"/>
          <p:nvPr>
            <p:ph idx="4294967295" type="subTitle"/>
          </p:nvPr>
        </p:nvSpPr>
        <p:spPr>
          <a:xfrm>
            <a:off x="1953600" y="2611450"/>
            <a:ext cx="4202576"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5"/>
              </a:buClr>
              <a:buSzPts val="1600"/>
              <a:buFont typeface="Arial"/>
              <a:buNone/>
            </a:pPr>
            <a:r>
              <a:rPr b="0" i="0" lang="en-PH" sz="2400" u="none" cap="none" strike="noStrike">
                <a:solidFill>
                  <a:schemeClr val="dk1"/>
                </a:solidFill>
                <a:latin typeface="Arial"/>
                <a:ea typeface="Arial"/>
                <a:cs typeface="Arial"/>
                <a:sym typeface="Arial"/>
              </a:rPr>
              <a:t>Comes from making logical connections between ideas in each part of the text and the context. </a:t>
            </a:r>
            <a:endParaRPr b="0" i="0" sz="2400" u="none" cap="none" strike="noStrike">
              <a:solidFill>
                <a:schemeClr val="dk1"/>
              </a:solidFill>
              <a:latin typeface="Arial"/>
              <a:ea typeface="Arial"/>
              <a:cs typeface="Arial"/>
              <a:sym typeface="Arial"/>
            </a:endParaRPr>
          </a:p>
        </p:txBody>
      </p:sp>
      <p:sp>
        <p:nvSpPr>
          <p:cNvPr id="375" name="Google Shape;375;p19"/>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500"/>
                                        <p:tgtEl>
                                          <p:spTgt spid="37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0"/>
          <p:cNvSpPr txBox="1"/>
          <p:nvPr>
            <p:ph idx="1" type="body"/>
          </p:nvPr>
        </p:nvSpPr>
        <p:spPr>
          <a:xfrm>
            <a:off x="2771800" y="843558"/>
            <a:ext cx="3341400" cy="8199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600"/>
              </a:spcBef>
              <a:spcAft>
                <a:spcPts val="0"/>
              </a:spcAft>
              <a:buSzPts val="1600"/>
              <a:buFont typeface="Arvo"/>
              <a:buChar char="■"/>
            </a:pPr>
            <a:r>
              <a:rPr b="1" lang="en-PH" sz="2000"/>
              <a:t>How can you achieve coherent text? </a:t>
            </a:r>
            <a:endParaRPr b="1" sz="2000"/>
          </a:p>
        </p:txBody>
      </p:sp>
      <p:sp>
        <p:nvSpPr>
          <p:cNvPr id="381" name="Google Shape;381;p20"/>
          <p:cNvSpPr txBox="1"/>
          <p:nvPr>
            <p:ph idx="12"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82" name="Google Shape;382;p20"/>
          <p:cNvSpPr txBox="1"/>
          <p:nvPr/>
        </p:nvSpPr>
        <p:spPr>
          <a:xfrm>
            <a:off x="2555776" y="1982378"/>
            <a:ext cx="4248472" cy="224676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Clarify the meaning </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Indicate a change of topic </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Headings and sub-headings </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Layout</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Formatting </a:t>
            </a:r>
            <a:endParaRPr b="0" i="0" sz="2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 calcmode="lin" valueType="num">
                                      <p:cBhvr additive="base">
                                        <p:cTn dur="500"/>
                                        <p:tgtEl>
                                          <p:spTgt spid="3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Effect filter="fade" transition="in">
                                      <p:cBhvr>
                                        <p:cTn dur="500"/>
                                        <p:tgtEl>
                                          <p:spTgt spid="3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animEffect filter="fade" transition="in">
                                      <p:cBhvr>
                                        <p:cTn dur="500"/>
                                        <p:tgtEl>
                                          <p:spTgt spid="3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2" st="2"/>
                                            </p:txEl>
                                          </p:spTgt>
                                        </p:tgtEl>
                                        <p:attrNameLst>
                                          <p:attrName>style.visibility</p:attrName>
                                        </p:attrNameLst>
                                      </p:cBhvr>
                                      <p:to>
                                        <p:strVal val="visible"/>
                                      </p:to>
                                    </p:set>
                                    <p:animEffect filter="fade" transition="in">
                                      <p:cBhvr>
                                        <p:cTn dur="500"/>
                                        <p:tgtEl>
                                          <p:spTgt spid="3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3" st="3"/>
                                            </p:txEl>
                                          </p:spTgt>
                                        </p:tgtEl>
                                        <p:attrNameLst>
                                          <p:attrName>style.visibility</p:attrName>
                                        </p:attrNameLst>
                                      </p:cBhvr>
                                      <p:to>
                                        <p:strVal val="visible"/>
                                      </p:to>
                                    </p:set>
                                    <p:animEffect filter="fade" transition="in">
                                      <p:cBhvr>
                                        <p:cTn dur="500"/>
                                        <p:tgtEl>
                                          <p:spTgt spid="3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4" st="4"/>
                                            </p:txEl>
                                          </p:spTgt>
                                        </p:tgtEl>
                                        <p:attrNameLst>
                                          <p:attrName>style.visibility</p:attrName>
                                        </p:attrNameLst>
                                      </p:cBhvr>
                                      <p:to>
                                        <p:strVal val="visible"/>
                                      </p:to>
                                    </p:set>
                                    <p:animEffect filter="fade" transition="in">
                                      <p:cBhvr>
                                        <p:cTn dur="500"/>
                                        <p:tgtEl>
                                          <p:spTgt spid="3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1"/>
          <p:cNvSpPr txBox="1"/>
          <p:nvPr>
            <p:ph idx="1" type="body"/>
          </p:nvPr>
        </p:nvSpPr>
        <p:spPr>
          <a:xfrm>
            <a:off x="2843808" y="771550"/>
            <a:ext cx="3341400" cy="819900"/>
          </a:xfrm>
          <a:prstGeom prst="rect">
            <a:avLst/>
          </a:prstGeom>
          <a:noFill/>
          <a:ln>
            <a:noFill/>
          </a:ln>
        </p:spPr>
        <p:txBody>
          <a:bodyPr anchorCtr="0" anchor="ctr" bIns="91425" lIns="91425" spcFirstLastPara="1" rIns="91425" wrap="square" tIns="91425">
            <a:noAutofit/>
          </a:bodyPr>
          <a:lstStyle/>
          <a:p>
            <a:pPr indent="-330200" lvl="0" marL="457200" rtl="0" algn="ctr">
              <a:lnSpc>
                <a:spcPct val="100000"/>
              </a:lnSpc>
              <a:spcBef>
                <a:spcPts val="600"/>
              </a:spcBef>
              <a:spcAft>
                <a:spcPts val="0"/>
              </a:spcAft>
              <a:buSzPts val="1600"/>
              <a:buFont typeface="Arvo"/>
              <a:buChar char="■"/>
            </a:pPr>
            <a:r>
              <a:rPr b="1" lang="en-PH" sz="2000"/>
              <a:t>Coherence could be achieve having: </a:t>
            </a:r>
            <a:endParaRPr b="1" sz="2000"/>
          </a:p>
        </p:txBody>
      </p:sp>
      <p:sp>
        <p:nvSpPr>
          <p:cNvPr id="388" name="Google Shape;388;p21"/>
          <p:cNvSpPr txBox="1"/>
          <p:nvPr>
            <p:ph idx="12"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389" name="Google Shape;389;p21"/>
          <p:cNvSpPr txBox="1"/>
          <p:nvPr/>
        </p:nvSpPr>
        <p:spPr>
          <a:xfrm>
            <a:off x="2123728" y="1834247"/>
            <a:ext cx="5472608" cy="224676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Logical ordering of ideas </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Formatting/ clear communicative stages </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Eliminating ambiguity </a:t>
            </a:r>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n-PH" sz="2800" u="none" cap="none" strike="noStrike">
                <a:solidFill>
                  <a:srgbClr val="000000"/>
                </a:solidFill>
                <a:latin typeface="Arial"/>
                <a:ea typeface="Arial"/>
                <a:cs typeface="Arial"/>
                <a:sym typeface="Arial"/>
              </a:rPr>
              <a:t>Maintaining consistency in texts and syntax (do not forget the cohesive devices)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 calcmode="lin" valueType="num">
                                      <p:cBhvr additive="base">
                                        <p:cTn dur="500"/>
                                        <p:tgtEl>
                                          <p:spTgt spid="38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5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500"/>
                                        <p:tgtEl>
                                          <p:spTgt spid="3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ph idx="2" type="body"/>
          </p:nvPr>
        </p:nvSpPr>
        <p:spPr>
          <a:xfrm>
            <a:off x="3707900" y="1121125"/>
            <a:ext cx="5016600" cy="3106800"/>
          </a:xfrm>
          <a:prstGeom prst="rect">
            <a:avLst/>
          </a:prstGeom>
          <a:noFill/>
          <a:ln>
            <a:noFill/>
          </a:ln>
        </p:spPr>
        <p:txBody>
          <a:bodyPr anchorCtr="0" anchor="t" bIns="91425" lIns="91425" spcFirstLastPara="1" rIns="91425" wrap="square" tIns="91425">
            <a:noAutofit/>
          </a:bodyPr>
          <a:lstStyle/>
          <a:p>
            <a:pPr indent="-317500" lvl="1" marL="914400" rtl="0" algn="l">
              <a:lnSpc>
                <a:spcPct val="100000"/>
              </a:lnSpc>
              <a:spcBef>
                <a:spcPts val="0"/>
              </a:spcBef>
              <a:spcAft>
                <a:spcPts val="0"/>
              </a:spcAft>
              <a:buSzPts val="1400"/>
              <a:buChar char="□"/>
            </a:pPr>
            <a:r>
              <a:rPr b="1" lang="en-PH" sz="3600">
                <a:latin typeface="Arial"/>
                <a:ea typeface="Arial"/>
                <a:cs typeface="Arial"/>
                <a:sym typeface="Arial"/>
              </a:rPr>
              <a:t>Coherence </a:t>
            </a:r>
            <a:endParaRPr/>
          </a:p>
          <a:p>
            <a:pPr indent="0" lvl="1" marL="596900" rtl="0" algn="l">
              <a:lnSpc>
                <a:spcPct val="100000"/>
              </a:lnSpc>
              <a:spcBef>
                <a:spcPts val="0"/>
              </a:spcBef>
              <a:spcAft>
                <a:spcPts val="0"/>
              </a:spcAft>
              <a:buSzPts val="1400"/>
              <a:buNone/>
            </a:pPr>
            <a:r>
              <a:t/>
            </a:r>
            <a:endParaRPr>
              <a:solidFill>
                <a:srgbClr val="121A1D"/>
              </a:solidFill>
            </a:endParaRPr>
          </a:p>
          <a:p>
            <a:pPr indent="0" lvl="1" marL="596900" rtl="0" algn="l">
              <a:lnSpc>
                <a:spcPct val="100000"/>
              </a:lnSpc>
              <a:spcBef>
                <a:spcPts val="0"/>
              </a:spcBef>
              <a:spcAft>
                <a:spcPts val="0"/>
              </a:spcAft>
              <a:buSzPts val="1400"/>
              <a:buNone/>
            </a:pPr>
            <a:r>
              <a:rPr lang="en-PH" sz="2000">
                <a:solidFill>
                  <a:srgbClr val="121A1D"/>
                </a:solidFill>
              </a:rPr>
              <a:t>- quality of being logical, consistent and be able to be understood.</a:t>
            </a:r>
            <a:endParaRPr sz="2000">
              <a:solidFill>
                <a:srgbClr val="121A1D"/>
              </a:solidFill>
            </a:endParaRPr>
          </a:p>
          <a:p>
            <a:pPr indent="0" lvl="1" marL="596900" rtl="0" algn="l">
              <a:lnSpc>
                <a:spcPct val="100000"/>
              </a:lnSpc>
              <a:spcBef>
                <a:spcPts val="0"/>
              </a:spcBef>
              <a:spcAft>
                <a:spcPts val="0"/>
              </a:spcAft>
              <a:buSzPts val="1400"/>
              <a:buNone/>
            </a:pPr>
            <a:r>
              <a:rPr lang="en-PH" sz="2000">
                <a:solidFill>
                  <a:srgbClr val="121A1D"/>
                </a:solidFill>
              </a:rPr>
              <a:t>- rhetorical aspects of writing which include developing and supporting your argument, synthesizing and integrating, reading, organizing and clarifying ideas. </a:t>
            </a:r>
            <a:endParaRPr sz="2000"/>
          </a:p>
          <a:p>
            <a:pPr indent="0" lvl="1" marL="596900" rtl="0" algn="l">
              <a:lnSpc>
                <a:spcPct val="100000"/>
              </a:lnSpc>
              <a:spcBef>
                <a:spcPts val="0"/>
              </a:spcBef>
              <a:spcAft>
                <a:spcPts val="0"/>
              </a:spcAft>
              <a:buSzPts val="1400"/>
              <a:buNone/>
            </a:pPr>
            <a:r>
              <a:rPr lang="en-PH" sz="2000">
                <a:solidFill>
                  <a:srgbClr val="121A1D"/>
                </a:solidFill>
              </a:rPr>
              <a:t>- Is where you infer connections</a:t>
            </a:r>
            <a:endParaRPr sz="2000">
              <a:solidFill>
                <a:srgbClr val="121A1D"/>
              </a:solidFill>
            </a:endParaRPr>
          </a:p>
        </p:txBody>
      </p:sp>
      <p:sp>
        <p:nvSpPr>
          <p:cNvPr id="395" name="Google Shape;395;p22"/>
          <p:cNvSpPr txBox="1"/>
          <p:nvPr>
            <p:ph idx="1" type="body"/>
          </p:nvPr>
        </p:nvSpPr>
        <p:spPr>
          <a:xfrm>
            <a:off x="467550" y="1121125"/>
            <a:ext cx="3754500" cy="3737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600"/>
              </a:spcBef>
              <a:spcAft>
                <a:spcPts val="0"/>
              </a:spcAft>
              <a:buSzPts val="1400"/>
              <a:buChar char="■"/>
            </a:pPr>
            <a:r>
              <a:rPr b="1" lang="en-PH" sz="3600">
                <a:latin typeface="Arial"/>
                <a:ea typeface="Arial"/>
                <a:cs typeface="Arial"/>
                <a:sym typeface="Arial"/>
              </a:rPr>
              <a:t>Cohesion</a:t>
            </a:r>
            <a:br>
              <a:rPr b="1" lang="en-PH" sz="3600">
                <a:latin typeface="Arial"/>
                <a:ea typeface="Arial"/>
                <a:cs typeface="Arial"/>
                <a:sym typeface="Arial"/>
              </a:rPr>
            </a:br>
            <a:endParaRPr/>
          </a:p>
          <a:p>
            <a:pPr indent="0" lvl="0" marL="139700" rtl="0" algn="l">
              <a:lnSpc>
                <a:spcPct val="100000"/>
              </a:lnSpc>
              <a:spcBef>
                <a:spcPts val="600"/>
              </a:spcBef>
              <a:spcAft>
                <a:spcPts val="0"/>
              </a:spcAft>
              <a:buSzPts val="1400"/>
              <a:buNone/>
            </a:pPr>
            <a:r>
              <a:rPr lang="en-PH" sz="1800">
                <a:solidFill>
                  <a:srgbClr val="121A1D"/>
                </a:solidFill>
              </a:rPr>
              <a:t>- as the act of forming a whole unit. </a:t>
            </a:r>
            <a:endParaRPr sz="1800"/>
          </a:p>
          <a:p>
            <a:pPr indent="0" lvl="0" marL="139700" rtl="0" algn="l">
              <a:lnSpc>
                <a:spcPct val="100000"/>
              </a:lnSpc>
              <a:spcBef>
                <a:spcPts val="600"/>
              </a:spcBef>
              <a:spcAft>
                <a:spcPts val="0"/>
              </a:spcAft>
              <a:buSzPts val="1400"/>
              <a:buNone/>
            </a:pPr>
            <a:r>
              <a:rPr lang="en-PH" sz="1800">
                <a:solidFill>
                  <a:srgbClr val="121A1D"/>
                </a:solidFill>
              </a:rPr>
              <a:t>- a subject of coherence </a:t>
            </a:r>
            <a:endParaRPr sz="1800"/>
          </a:p>
          <a:p>
            <a:pPr indent="0" lvl="0" marL="139700" rtl="0" algn="l">
              <a:lnSpc>
                <a:spcPct val="100000"/>
              </a:lnSpc>
              <a:spcBef>
                <a:spcPts val="600"/>
              </a:spcBef>
              <a:spcAft>
                <a:spcPts val="0"/>
              </a:spcAft>
              <a:buSzPts val="1400"/>
              <a:buNone/>
            </a:pPr>
            <a:r>
              <a:rPr lang="en-PH" sz="1800">
                <a:solidFill>
                  <a:srgbClr val="121A1D"/>
                </a:solidFill>
              </a:rPr>
              <a:t>- Focused on the grammatical aspect of writing </a:t>
            </a:r>
            <a:endParaRPr sz="1800"/>
          </a:p>
          <a:p>
            <a:pPr indent="0" lvl="0" marL="139700" rtl="0" algn="l">
              <a:lnSpc>
                <a:spcPct val="100000"/>
              </a:lnSpc>
              <a:spcBef>
                <a:spcPts val="600"/>
              </a:spcBef>
              <a:spcAft>
                <a:spcPts val="0"/>
              </a:spcAft>
              <a:buSzPts val="1400"/>
              <a:buNone/>
            </a:pPr>
            <a:r>
              <a:rPr lang="en-PH" sz="1800">
                <a:solidFill>
                  <a:srgbClr val="121A1D"/>
                </a:solidFill>
              </a:rPr>
              <a:t>- Degree to which sentences are connected </a:t>
            </a:r>
            <a:endParaRPr sz="1800"/>
          </a:p>
          <a:p>
            <a:pPr indent="0" lvl="0" marL="139700" rtl="0" algn="l">
              <a:lnSpc>
                <a:spcPct val="100000"/>
              </a:lnSpc>
              <a:spcBef>
                <a:spcPts val="600"/>
              </a:spcBef>
              <a:spcAft>
                <a:spcPts val="0"/>
              </a:spcAft>
              <a:buSzPts val="1400"/>
              <a:buNone/>
            </a:pPr>
            <a:r>
              <a:rPr lang="en-PH" sz="1800">
                <a:solidFill>
                  <a:srgbClr val="121A1D"/>
                </a:solidFill>
              </a:rPr>
              <a:t>- Is where you can see connections</a:t>
            </a:r>
            <a:endParaRPr sz="1800"/>
          </a:p>
        </p:txBody>
      </p:sp>
      <p:sp>
        <p:nvSpPr>
          <p:cNvPr id="396" name="Google Shape;396;p22"/>
          <p:cNvSpPr txBox="1"/>
          <p:nvPr>
            <p:ph type="title"/>
          </p:nvPr>
        </p:nvSpPr>
        <p:spPr>
          <a:xfrm>
            <a:off x="1022917" y="339502"/>
            <a:ext cx="5493299" cy="62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b="1" lang="en-PH" sz="2800"/>
              <a:t>Cohesion vs. Coherence</a:t>
            </a:r>
            <a:endParaRPr b="1" sz="2800"/>
          </a:p>
        </p:txBody>
      </p:sp>
      <p:sp>
        <p:nvSpPr>
          <p:cNvPr id="397" name="Google Shape;397;p22"/>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500"/>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500"/>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500"/>
                                        <p:tgtEl>
                                          <p:spTgt spid="3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Effect filter="fade" transition="in">
                                      <p:cBhvr>
                                        <p:cTn dur="500"/>
                                        <p:tgtEl>
                                          <p:spTgt spid="3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animEffect filter="fade" transition="in">
                                      <p:cBhvr>
                                        <p:cTn dur="500"/>
                                        <p:tgtEl>
                                          <p:spTgt spid="3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5" st="5"/>
                                            </p:txEl>
                                          </p:spTgt>
                                        </p:tgtEl>
                                        <p:attrNameLst>
                                          <p:attrName>style.visibility</p:attrName>
                                        </p:attrNameLst>
                                      </p:cBhvr>
                                      <p:to>
                                        <p:strVal val="visible"/>
                                      </p:to>
                                    </p:set>
                                    <p:animEffect filter="fade" transition="in">
                                      <p:cBhvr>
                                        <p:cTn dur="500"/>
                                        <p:tgtEl>
                                          <p:spTgt spid="3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5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500"/>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Effect filter="fade" transition="in">
                                      <p:cBhvr>
                                        <p:cTn dur="500"/>
                                        <p:tgtEl>
                                          <p:spTgt spid="3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Effect filter="fade" transition="in">
                                      <p:cBhvr>
                                        <p:cTn dur="500"/>
                                        <p:tgtEl>
                                          <p:spTgt spid="3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animEffect filter="fade" transition="in">
                                      <p:cBhvr>
                                        <p:cTn dur="500"/>
                                        <p:tgtEl>
                                          <p:spTgt spid="3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sp>
        <p:nvSpPr>
          <p:cNvPr id="402" name="Google Shape;402;p23"/>
          <p:cNvSpPr/>
          <p:nvPr/>
        </p:nvSpPr>
        <p:spPr>
          <a:xfrm>
            <a:off x="5340571" y="1867536"/>
            <a:ext cx="1967733" cy="1859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PH" sz="2400" u="none" cap="none" strike="noStrike">
                <a:solidFill>
                  <a:srgbClr val="FFFFFF"/>
                </a:solidFill>
                <a:latin typeface="Arvo"/>
                <a:ea typeface="Arvo"/>
                <a:cs typeface="Arvo"/>
                <a:sym typeface="Arvo"/>
              </a:rPr>
              <a:t>Language Use</a:t>
            </a:r>
            <a:endParaRPr b="1" i="0" sz="2400" u="none" cap="none" strike="noStrike">
              <a:solidFill>
                <a:srgbClr val="FFFFFF"/>
              </a:solidFill>
              <a:latin typeface="Arial"/>
              <a:ea typeface="Arial"/>
              <a:cs typeface="Arial"/>
              <a:sym typeface="Arial"/>
            </a:endParaRPr>
          </a:p>
        </p:txBody>
      </p:sp>
      <p:sp>
        <p:nvSpPr>
          <p:cNvPr id="403" name="Google Shape;403;p23"/>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txBox="1"/>
          <p:nvPr>
            <p:ph type="ctrTitle"/>
          </p:nvPr>
        </p:nvSpPr>
        <p:spPr>
          <a:xfrm>
            <a:off x="2014575" y="915566"/>
            <a:ext cx="51147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4D778A"/>
              </a:buClr>
              <a:buSzPts val="1800"/>
              <a:buNone/>
            </a:pPr>
            <a:r>
              <a:rPr b="1" lang="en-PH" sz="2000"/>
              <a:t>Appropriate language use </a:t>
            </a:r>
            <a:br>
              <a:rPr b="1" lang="en-PH" sz="2000"/>
            </a:br>
            <a:endParaRPr b="1" sz="2000"/>
          </a:p>
        </p:txBody>
      </p:sp>
      <p:sp>
        <p:nvSpPr>
          <p:cNvPr id="409" name="Google Shape;409;p24"/>
          <p:cNvSpPr txBox="1"/>
          <p:nvPr>
            <p:ph idx="1" type="subTitle"/>
          </p:nvPr>
        </p:nvSpPr>
        <p:spPr>
          <a:xfrm>
            <a:off x="755576" y="2067694"/>
            <a:ext cx="7488832" cy="784800"/>
          </a:xfrm>
          <a:prstGeom prst="rect">
            <a:avLst/>
          </a:prstGeom>
          <a:noFill/>
          <a:ln>
            <a:noFill/>
          </a:ln>
        </p:spPr>
        <p:txBody>
          <a:bodyPr anchorCtr="0" anchor="t" bIns="91425" lIns="91425" spcFirstLastPara="1" rIns="91425" wrap="square" tIns="91425">
            <a:noAutofit/>
          </a:bodyPr>
          <a:lstStyle/>
          <a:p>
            <a:pPr indent="-298450" lvl="0" marL="457200" rtl="0" algn="ctr">
              <a:lnSpc>
                <a:spcPct val="100000"/>
              </a:lnSpc>
              <a:spcBef>
                <a:spcPts val="0"/>
              </a:spcBef>
              <a:spcAft>
                <a:spcPts val="0"/>
              </a:spcAft>
              <a:buSzPts val="900"/>
              <a:buFont typeface="Arial"/>
              <a:buChar char="•"/>
            </a:pPr>
            <a:r>
              <a:rPr lang="en-PH" sz="2300">
                <a:solidFill>
                  <a:srgbClr val="121A1D"/>
                </a:solidFill>
                <a:latin typeface="Arial"/>
                <a:ea typeface="Arial"/>
                <a:cs typeface="Arial"/>
                <a:sym typeface="Arial"/>
              </a:rPr>
              <a:t>Acceptable style of language for a particular form of text. </a:t>
            </a:r>
            <a:br>
              <a:rPr lang="en-PH" sz="2300">
                <a:solidFill>
                  <a:srgbClr val="121A1D"/>
                </a:solidFill>
                <a:latin typeface="Arial"/>
                <a:ea typeface="Arial"/>
                <a:cs typeface="Arial"/>
                <a:sym typeface="Arial"/>
              </a:rPr>
            </a:br>
            <a:endParaRPr sz="2300">
              <a:solidFill>
                <a:srgbClr val="121A1D"/>
              </a:solidFill>
              <a:latin typeface="Arial"/>
              <a:ea typeface="Arial"/>
              <a:cs typeface="Arial"/>
              <a:sym typeface="Arial"/>
            </a:endParaRPr>
          </a:p>
          <a:p>
            <a:pPr indent="-298450" lvl="0" marL="457200" rtl="0" algn="ctr">
              <a:lnSpc>
                <a:spcPct val="100000"/>
              </a:lnSpc>
              <a:spcBef>
                <a:spcPts val="0"/>
              </a:spcBef>
              <a:spcAft>
                <a:spcPts val="0"/>
              </a:spcAft>
              <a:buSzPts val="900"/>
              <a:buFont typeface="Arial"/>
              <a:buChar char="•"/>
            </a:pPr>
            <a:r>
              <a:rPr lang="en-PH" sz="2300">
                <a:solidFill>
                  <a:srgbClr val="121A1D"/>
                </a:solidFill>
                <a:latin typeface="Arial"/>
                <a:ea typeface="Arial"/>
                <a:cs typeface="Arial"/>
                <a:sym typeface="Arial"/>
              </a:rPr>
              <a:t>Determined when it is appropriate to use formal language or when informal language is acceptable. </a:t>
            </a:r>
            <a:endParaRPr sz="900"/>
          </a:p>
        </p:txBody>
      </p:sp>
      <p:sp>
        <p:nvSpPr>
          <p:cNvPr id="410" name="Google Shape;410;p24"/>
          <p:cNvSpPr txBox="1"/>
          <p:nvPr>
            <p:ph idx="4294967295" type="sldNum"/>
          </p:nvPr>
        </p:nvSpPr>
        <p:spPr>
          <a:xfrm>
            <a:off x="0" y="4624388"/>
            <a:ext cx="519113" cy="51911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500"/>
                                        <p:tgtEl>
                                          <p:spTgt spid="4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5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500"/>
                                        <p:tgtEl>
                                          <p:spTgt spid="40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5"/>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416" name="Google Shape;416;p25"/>
          <p:cNvSpPr txBox="1"/>
          <p:nvPr/>
        </p:nvSpPr>
        <p:spPr>
          <a:xfrm>
            <a:off x="971600" y="843558"/>
            <a:ext cx="590465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Characteristics of an Effective Language </a:t>
            </a:r>
            <a:endParaRPr b="1" i="0" sz="2000" u="none" cap="none" strike="noStrike">
              <a:solidFill>
                <a:srgbClr val="145775"/>
              </a:solidFill>
              <a:latin typeface="Arvo"/>
              <a:ea typeface="Arvo"/>
              <a:cs typeface="Arvo"/>
              <a:sym typeface="Arvo"/>
            </a:endParaRPr>
          </a:p>
        </p:txBody>
      </p:sp>
      <p:sp>
        <p:nvSpPr>
          <p:cNvPr id="417" name="Google Shape;417;p25"/>
          <p:cNvSpPr txBox="1"/>
          <p:nvPr/>
        </p:nvSpPr>
        <p:spPr>
          <a:xfrm>
            <a:off x="936463" y="1491630"/>
            <a:ext cx="26274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1. Use concrete words </a:t>
            </a:r>
            <a:endParaRPr b="0" i="0" sz="2800" u="none" cap="none" strike="noStrike">
              <a:solidFill>
                <a:srgbClr val="000000"/>
              </a:solidFill>
              <a:latin typeface="Arial"/>
              <a:ea typeface="Arial"/>
              <a:cs typeface="Arial"/>
              <a:sym typeface="Arial"/>
            </a:endParaRPr>
          </a:p>
        </p:txBody>
      </p:sp>
      <p:sp>
        <p:nvSpPr>
          <p:cNvPr id="418" name="Google Shape;418;p25"/>
          <p:cNvSpPr/>
          <p:nvPr/>
        </p:nvSpPr>
        <p:spPr>
          <a:xfrm>
            <a:off x="1979700" y="2469900"/>
            <a:ext cx="4896600" cy="2592300"/>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PH" sz="1700" u="none" cap="none" strike="noStrike">
                <a:solidFill>
                  <a:schemeClr val="dk1"/>
                </a:solidFill>
                <a:latin typeface="Arial"/>
                <a:ea typeface="Arial"/>
                <a:cs typeface="Arial"/>
                <a:sym typeface="Arial"/>
              </a:rPr>
              <a:t>Examples:</a:t>
            </a:r>
            <a:endParaRPr sz="1700"/>
          </a:p>
          <a:p>
            <a:pPr indent="0" lvl="0" marL="0" marR="0" rtl="0" algn="ctr">
              <a:lnSpc>
                <a:spcPct val="100000"/>
              </a:lnSpc>
              <a:spcBef>
                <a:spcPts val="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X We collaborated together on the project.</a:t>
            </a:r>
            <a:endParaRPr sz="1700"/>
          </a:p>
          <a:p>
            <a:pPr indent="0" lvl="0" marL="0" marR="0" rtl="0" algn="ctr">
              <a:lnSpc>
                <a:spcPct val="100000"/>
              </a:lnSpc>
              <a:spcBef>
                <a:spcPts val="0"/>
              </a:spcBef>
              <a:spcAft>
                <a:spcPts val="0"/>
              </a:spcAft>
              <a:buNone/>
            </a:pPr>
            <a:r>
              <a:t/>
            </a:r>
            <a:endParaRPr b="0" i="0" sz="1700" u="none" cap="none" strike="noStrike">
              <a:solidFill>
                <a:srgbClr val="00B050"/>
              </a:solidFill>
              <a:latin typeface="Arial"/>
              <a:ea typeface="Arial"/>
              <a:cs typeface="Arial"/>
              <a:sym typeface="Arial"/>
            </a:endParaRPr>
          </a:p>
          <a:p>
            <a:pPr indent="-304800" lvl="0" marL="285750" marR="0" rtl="0" algn="ctr">
              <a:lnSpc>
                <a:spcPct val="100000"/>
              </a:lnSpc>
              <a:spcBef>
                <a:spcPts val="0"/>
              </a:spcBef>
              <a:spcAft>
                <a:spcPts val="0"/>
              </a:spcAft>
              <a:buClr>
                <a:srgbClr val="000000"/>
              </a:buClr>
              <a:buSzPts val="1700"/>
              <a:buFont typeface="Noto Sans Symbols"/>
              <a:buChar char="✔"/>
            </a:pPr>
            <a:r>
              <a:rPr b="0" i="0" lang="en-PH" sz="1700" u="none" cap="none" strike="noStrike">
                <a:solidFill>
                  <a:srgbClr val="263B45"/>
                </a:solidFill>
                <a:latin typeface="Arial"/>
                <a:ea typeface="Arial"/>
                <a:cs typeface="Arial"/>
                <a:sym typeface="Arial"/>
              </a:rPr>
              <a:t>We collaborated on the project.</a:t>
            </a:r>
            <a:endParaRPr sz="1700"/>
          </a:p>
          <a:p>
            <a:pPr indent="0" lvl="0" marL="0" marR="0" rtl="0" algn="ctr">
              <a:lnSpc>
                <a:spcPct val="100000"/>
              </a:lnSpc>
              <a:spcBef>
                <a:spcPts val="0"/>
              </a:spcBef>
              <a:spcAft>
                <a:spcPts val="0"/>
              </a:spcAft>
              <a:buNone/>
            </a:pPr>
            <a:r>
              <a:t/>
            </a:r>
            <a:endParaRPr b="0" i="0" sz="1700" u="none" cap="none" strike="noStrike">
              <a:solidFill>
                <a:srgbClr val="263B45"/>
              </a:solidFill>
              <a:latin typeface="Arial"/>
              <a:ea typeface="Arial"/>
              <a:cs typeface="Arial"/>
              <a:sym typeface="Arial"/>
            </a:endParaRPr>
          </a:p>
          <a:p>
            <a:pPr indent="0" lvl="0" marL="0" marR="0" rtl="0" algn="ctr">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X The other alternative is to eat healthy foods. </a:t>
            </a:r>
            <a:r>
              <a:rPr b="0" i="0" lang="en-PH" sz="1700" u="none" cap="none" strike="noStrike">
                <a:solidFill>
                  <a:srgbClr val="263B45"/>
                </a:solidFill>
                <a:latin typeface="Arial"/>
                <a:ea typeface="Arial"/>
                <a:cs typeface="Arial"/>
                <a:sym typeface="Arial"/>
              </a:rPr>
              <a:t>  </a:t>
            </a:r>
            <a:endParaRPr sz="1700"/>
          </a:p>
          <a:p>
            <a:pPr indent="0" lvl="0" marL="0" marR="0" rtl="0" algn="ctr">
              <a:lnSpc>
                <a:spcPct val="100000"/>
              </a:lnSpc>
              <a:spcBef>
                <a:spcPts val="0"/>
              </a:spcBef>
              <a:spcAft>
                <a:spcPts val="0"/>
              </a:spcAft>
              <a:buNone/>
            </a:pPr>
            <a:r>
              <a:t/>
            </a:r>
            <a:endParaRPr b="0" i="0" sz="1700" u="none" cap="none" strike="noStrike">
              <a:solidFill>
                <a:srgbClr val="263B45"/>
              </a:solidFill>
              <a:latin typeface="Arial"/>
              <a:ea typeface="Arial"/>
              <a:cs typeface="Arial"/>
              <a:sym typeface="Arial"/>
            </a:endParaRPr>
          </a:p>
          <a:p>
            <a:pPr indent="-304800" lvl="0" marL="285750" marR="0" rtl="0" algn="ctr">
              <a:lnSpc>
                <a:spcPct val="100000"/>
              </a:lnSpc>
              <a:spcBef>
                <a:spcPts val="0"/>
              </a:spcBef>
              <a:spcAft>
                <a:spcPts val="0"/>
              </a:spcAft>
              <a:buClr>
                <a:srgbClr val="000000"/>
              </a:buClr>
              <a:buSzPts val="1700"/>
              <a:buFont typeface="Noto Sans Symbols"/>
              <a:buChar char="✔"/>
            </a:pPr>
            <a:r>
              <a:rPr b="0" i="0" lang="en-PH" sz="1700" u="none" cap="none" strike="noStrike">
                <a:solidFill>
                  <a:srgbClr val="263B45"/>
                </a:solidFill>
                <a:latin typeface="Arial"/>
                <a:ea typeface="Arial"/>
                <a:cs typeface="Arial"/>
                <a:sym typeface="Arial"/>
              </a:rPr>
              <a:t>The alternative is to eat healthy foods.</a:t>
            </a:r>
            <a:endParaRPr b="0" i="0" sz="1700" u="none" cap="none" strike="noStrike">
              <a:solidFill>
                <a:srgbClr val="263B45"/>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700" u="none" cap="none" strike="noStrike">
              <a:solidFill>
                <a:srgbClr val="00B050"/>
              </a:solidFill>
              <a:latin typeface="Arial"/>
              <a:ea typeface="Arial"/>
              <a:cs typeface="Arial"/>
              <a:sym typeface="Arial"/>
            </a:endParaRPr>
          </a:p>
        </p:txBody>
      </p:sp>
      <p:sp>
        <p:nvSpPr>
          <p:cNvPr id="419" name="Google Shape;419;p25"/>
          <p:cNvSpPr txBox="1"/>
          <p:nvPr/>
        </p:nvSpPr>
        <p:spPr>
          <a:xfrm>
            <a:off x="3851927" y="1419625"/>
            <a:ext cx="323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Short and simple </a:t>
            </a:r>
            <a:endParaRPr/>
          </a:p>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Avoid redundancy </a:t>
            </a:r>
            <a:endParaRPr b="1"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5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Effect filter="fade" transition="in">
                                      <p:cBhvr>
                                        <p:cTn dur="500"/>
                                        <p:tgtEl>
                                          <p:spTgt spid="4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animEffect filter="fade" transition="in">
                                      <p:cBhvr>
                                        <p:cTn dur="500"/>
                                        <p:tgtEl>
                                          <p:spTgt spid="4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animEffect filter="fade" transition="in">
                                      <p:cBhvr>
                                        <p:cTn dur="500"/>
                                        <p:tgtEl>
                                          <p:spTgt spid="4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4" st="4"/>
                                            </p:txEl>
                                          </p:spTgt>
                                        </p:tgtEl>
                                        <p:attrNameLst>
                                          <p:attrName>style.visibility</p:attrName>
                                        </p:attrNameLst>
                                      </p:cBhvr>
                                      <p:to>
                                        <p:strVal val="visible"/>
                                      </p:to>
                                    </p:set>
                                    <p:animEffect filter="fade" transition="in">
                                      <p:cBhvr>
                                        <p:cTn dur="500"/>
                                        <p:tgtEl>
                                          <p:spTgt spid="4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5" st="5"/>
                                            </p:txEl>
                                          </p:spTgt>
                                        </p:tgtEl>
                                        <p:attrNameLst>
                                          <p:attrName>style.visibility</p:attrName>
                                        </p:attrNameLst>
                                      </p:cBhvr>
                                      <p:to>
                                        <p:strVal val="visible"/>
                                      </p:to>
                                    </p:set>
                                    <p:animEffect filter="fade" transition="in">
                                      <p:cBhvr>
                                        <p:cTn dur="500"/>
                                        <p:tgtEl>
                                          <p:spTgt spid="4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6" st="6"/>
                                            </p:txEl>
                                          </p:spTgt>
                                        </p:tgtEl>
                                        <p:attrNameLst>
                                          <p:attrName>style.visibility</p:attrName>
                                        </p:attrNameLst>
                                      </p:cBhvr>
                                      <p:to>
                                        <p:strVal val="visible"/>
                                      </p:to>
                                    </p:set>
                                    <p:animEffect filter="fade" transition="in">
                                      <p:cBhvr>
                                        <p:cTn dur="500"/>
                                        <p:tgtEl>
                                          <p:spTgt spid="4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7" st="7"/>
                                            </p:txEl>
                                          </p:spTgt>
                                        </p:tgtEl>
                                        <p:attrNameLst>
                                          <p:attrName>style.visibility</p:attrName>
                                        </p:attrNameLst>
                                      </p:cBhvr>
                                      <p:to>
                                        <p:strVal val="visible"/>
                                      </p:to>
                                    </p:set>
                                    <p:animEffect filter="fade" transition="in">
                                      <p:cBhvr>
                                        <p:cTn dur="500"/>
                                        <p:tgtEl>
                                          <p:spTgt spid="4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8" st="8"/>
                                            </p:txEl>
                                          </p:spTgt>
                                        </p:tgtEl>
                                        <p:attrNameLst>
                                          <p:attrName>style.visibility</p:attrName>
                                        </p:attrNameLst>
                                      </p:cBhvr>
                                      <p:to>
                                        <p:strVal val="visible"/>
                                      </p:to>
                                    </p:set>
                                    <p:animEffect filter="fade" transition="in">
                                      <p:cBhvr>
                                        <p:cTn dur="500"/>
                                        <p:tgtEl>
                                          <p:spTgt spid="4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9" st="9"/>
                                            </p:txEl>
                                          </p:spTgt>
                                        </p:tgtEl>
                                        <p:attrNameLst>
                                          <p:attrName>style.visibility</p:attrName>
                                        </p:attrNameLst>
                                      </p:cBhvr>
                                      <p:to>
                                        <p:strVal val="visible"/>
                                      </p:to>
                                    </p:set>
                                    <p:animEffect filter="fade" transition="in">
                                      <p:cBhvr>
                                        <p:cTn dur="500"/>
                                        <p:tgtEl>
                                          <p:spTgt spid="41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6"/>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425" name="Google Shape;425;p26"/>
          <p:cNvSpPr txBox="1"/>
          <p:nvPr/>
        </p:nvSpPr>
        <p:spPr>
          <a:xfrm>
            <a:off x="971600" y="538758"/>
            <a:ext cx="5904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Characteristics of an Effective Language </a:t>
            </a:r>
            <a:endParaRPr b="1" i="0" sz="2000" u="none" cap="none" strike="noStrike">
              <a:solidFill>
                <a:srgbClr val="145775"/>
              </a:solidFill>
              <a:latin typeface="Arvo"/>
              <a:ea typeface="Arvo"/>
              <a:cs typeface="Arvo"/>
              <a:sym typeface="Arvo"/>
            </a:endParaRPr>
          </a:p>
        </p:txBody>
      </p:sp>
      <p:sp>
        <p:nvSpPr>
          <p:cNvPr id="426" name="Google Shape;426;p26"/>
          <p:cNvSpPr txBox="1"/>
          <p:nvPr/>
        </p:nvSpPr>
        <p:spPr>
          <a:xfrm>
            <a:off x="936463" y="1186830"/>
            <a:ext cx="26274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1. Use concrete words </a:t>
            </a:r>
            <a:endParaRPr b="0" i="0" sz="2800" u="none" cap="none" strike="noStrike">
              <a:solidFill>
                <a:srgbClr val="000000"/>
              </a:solidFill>
              <a:latin typeface="Arial"/>
              <a:ea typeface="Arial"/>
              <a:cs typeface="Arial"/>
              <a:sym typeface="Arial"/>
            </a:endParaRPr>
          </a:p>
        </p:txBody>
      </p:sp>
      <p:sp>
        <p:nvSpPr>
          <p:cNvPr id="427" name="Google Shape;427;p26"/>
          <p:cNvSpPr txBox="1"/>
          <p:nvPr/>
        </p:nvSpPr>
        <p:spPr>
          <a:xfrm>
            <a:off x="3851928" y="1419625"/>
            <a:ext cx="3561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Short and simple </a:t>
            </a:r>
            <a:endParaRPr/>
          </a:p>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Avoid redundancy </a:t>
            </a:r>
            <a:endParaRPr b="1" i="0" sz="2000" u="none" cap="none" strike="noStrike">
              <a:solidFill>
                <a:srgbClr val="000000"/>
              </a:solidFill>
              <a:latin typeface="Arial"/>
              <a:ea typeface="Arial"/>
              <a:cs typeface="Arial"/>
              <a:sym typeface="Arial"/>
            </a:endParaRPr>
          </a:p>
        </p:txBody>
      </p:sp>
      <p:sp>
        <p:nvSpPr>
          <p:cNvPr id="428" name="Google Shape;428;p26"/>
          <p:cNvSpPr txBox="1"/>
          <p:nvPr/>
        </p:nvSpPr>
        <p:spPr>
          <a:xfrm>
            <a:off x="936463" y="2626890"/>
            <a:ext cx="26274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2. Use familiar words  </a:t>
            </a:r>
            <a:endParaRPr b="0" i="0" sz="2800" u="none" cap="none" strike="noStrike">
              <a:solidFill>
                <a:srgbClr val="000000"/>
              </a:solidFill>
              <a:latin typeface="Arial"/>
              <a:ea typeface="Arial"/>
              <a:cs typeface="Arial"/>
              <a:sym typeface="Arial"/>
            </a:endParaRPr>
          </a:p>
        </p:txBody>
      </p:sp>
      <p:sp>
        <p:nvSpPr>
          <p:cNvPr id="429" name="Google Shape;429;p26"/>
          <p:cNvSpPr txBox="1"/>
          <p:nvPr/>
        </p:nvSpPr>
        <p:spPr>
          <a:xfrm>
            <a:off x="3851920" y="2654438"/>
            <a:ext cx="2952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Use words that are almost everyone’s vocabulary </a:t>
            </a:r>
            <a:endParaRPr b="1" i="0" sz="2000" u="none" cap="none" strike="noStrike">
              <a:solidFill>
                <a:srgbClr val="000000"/>
              </a:solidFill>
              <a:latin typeface="Arial"/>
              <a:ea typeface="Arial"/>
              <a:cs typeface="Arial"/>
              <a:sym typeface="Arial"/>
            </a:endParaRPr>
          </a:p>
        </p:txBody>
      </p:sp>
      <p:sp>
        <p:nvSpPr>
          <p:cNvPr id="430" name="Google Shape;430;p26"/>
          <p:cNvSpPr txBox="1"/>
          <p:nvPr/>
        </p:nvSpPr>
        <p:spPr>
          <a:xfrm>
            <a:off x="971600" y="3726835"/>
            <a:ext cx="29874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3. Use precise and clear words</a:t>
            </a:r>
            <a:endParaRPr b="0" i="0" sz="2800" u="none" cap="none" strike="noStrike">
              <a:solidFill>
                <a:srgbClr val="000000"/>
              </a:solidFill>
              <a:latin typeface="Arial"/>
              <a:ea typeface="Arial"/>
              <a:cs typeface="Arial"/>
              <a:sym typeface="Arial"/>
            </a:endParaRPr>
          </a:p>
        </p:txBody>
      </p:sp>
      <p:sp>
        <p:nvSpPr>
          <p:cNvPr id="431" name="Google Shape;431;p26"/>
          <p:cNvSpPr txBox="1"/>
          <p:nvPr/>
        </p:nvSpPr>
        <p:spPr>
          <a:xfrm>
            <a:off x="3851920" y="4061832"/>
            <a:ext cx="2952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Exact or accurate </a:t>
            </a:r>
            <a:endParaRPr b="1"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7"/>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437" name="Google Shape;437;p27"/>
          <p:cNvSpPr txBox="1"/>
          <p:nvPr/>
        </p:nvSpPr>
        <p:spPr>
          <a:xfrm>
            <a:off x="971600" y="843558"/>
            <a:ext cx="590465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Characteristics of an Effective Language </a:t>
            </a:r>
            <a:endParaRPr b="1" i="0" sz="2000" u="none" cap="none" strike="noStrike">
              <a:solidFill>
                <a:srgbClr val="145775"/>
              </a:solidFill>
              <a:latin typeface="Arvo"/>
              <a:ea typeface="Arvo"/>
              <a:cs typeface="Arvo"/>
              <a:sym typeface="Arvo"/>
            </a:endParaRPr>
          </a:p>
        </p:txBody>
      </p:sp>
      <p:sp>
        <p:nvSpPr>
          <p:cNvPr id="438" name="Google Shape;438;p27"/>
          <p:cNvSpPr txBox="1"/>
          <p:nvPr/>
        </p:nvSpPr>
        <p:spPr>
          <a:xfrm>
            <a:off x="936463" y="1491630"/>
            <a:ext cx="370754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4. Avoid sexist language</a:t>
            </a:r>
            <a:endParaRPr b="0" i="0" sz="2800" u="none" cap="none" strike="noStrike">
              <a:solidFill>
                <a:srgbClr val="000000"/>
              </a:solidFill>
              <a:latin typeface="Arial"/>
              <a:ea typeface="Arial"/>
              <a:cs typeface="Arial"/>
              <a:sym typeface="Arial"/>
            </a:endParaRPr>
          </a:p>
        </p:txBody>
      </p:sp>
      <p:sp>
        <p:nvSpPr>
          <p:cNvPr id="439" name="Google Shape;439;p27"/>
          <p:cNvSpPr/>
          <p:nvPr/>
        </p:nvSpPr>
        <p:spPr>
          <a:xfrm>
            <a:off x="1230075" y="2436125"/>
            <a:ext cx="6169200" cy="2592300"/>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PH" sz="1700" u="none" cap="none" strike="noStrike">
                <a:solidFill>
                  <a:schemeClr val="dk1"/>
                </a:solidFill>
                <a:latin typeface="Arial"/>
                <a:ea typeface="Arial"/>
                <a:cs typeface="Arial"/>
                <a:sym typeface="Arial"/>
              </a:rPr>
              <a:t>Examples:</a:t>
            </a:r>
            <a:endParaRPr sz="1700"/>
          </a:p>
          <a:p>
            <a:pPr indent="0" lvl="0" marL="0" marR="0" rtl="0" algn="ctr">
              <a:lnSpc>
                <a:spcPct val="100000"/>
              </a:lnSpc>
              <a:spcBef>
                <a:spcPts val="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X Reading makes a full man. (Francis Bacon) </a:t>
            </a:r>
            <a:endParaRPr sz="1700"/>
          </a:p>
          <a:p>
            <a:pPr indent="0" lvl="0" marL="0" marR="0" rtl="0" algn="ctr">
              <a:lnSpc>
                <a:spcPct val="100000"/>
              </a:lnSpc>
              <a:spcBef>
                <a:spcPts val="0"/>
              </a:spcBef>
              <a:spcAft>
                <a:spcPts val="0"/>
              </a:spcAft>
              <a:buNone/>
            </a:pPr>
            <a:r>
              <a:t/>
            </a:r>
            <a:endParaRPr b="0" i="0" sz="1700" u="none" cap="none" strike="noStrike">
              <a:solidFill>
                <a:srgbClr val="00B050"/>
              </a:solidFill>
              <a:latin typeface="Arial"/>
              <a:ea typeface="Arial"/>
              <a:cs typeface="Arial"/>
              <a:sym typeface="Arial"/>
            </a:endParaRPr>
          </a:p>
          <a:p>
            <a:pPr indent="-304800" lvl="0" marL="285750" marR="0" rtl="0" algn="ctr">
              <a:lnSpc>
                <a:spcPct val="100000"/>
              </a:lnSpc>
              <a:spcBef>
                <a:spcPts val="0"/>
              </a:spcBef>
              <a:spcAft>
                <a:spcPts val="0"/>
              </a:spcAft>
              <a:buClr>
                <a:srgbClr val="000000"/>
              </a:buClr>
              <a:buSzPts val="1700"/>
              <a:buFont typeface="Noto Sans Symbols"/>
              <a:buChar char="✔"/>
            </a:pPr>
            <a:r>
              <a:rPr b="0" i="0" lang="en-PH" sz="1700" u="none" cap="none" strike="noStrike">
                <a:solidFill>
                  <a:srgbClr val="121A1D"/>
                </a:solidFill>
                <a:latin typeface="Arial"/>
                <a:ea typeface="Arial"/>
                <a:cs typeface="Arial"/>
                <a:sym typeface="Arial"/>
              </a:rPr>
              <a:t>Reading makes a full person. </a:t>
            </a:r>
            <a:endParaRPr sz="1700"/>
          </a:p>
          <a:p>
            <a:pPr indent="0" lvl="0" marL="0" marR="0" rtl="0" algn="ctr">
              <a:lnSpc>
                <a:spcPct val="100000"/>
              </a:lnSpc>
              <a:spcBef>
                <a:spcPts val="0"/>
              </a:spcBef>
              <a:spcAft>
                <a:spcPts val="0"/>
              </a:spcAft>
              <a:buNone/>
            </a:pPr>
            <a:r>
              <a:t/>
            </a:r>
            <a:endParaRPr b="0" i="0" sz="1700" u="none" cap="none" strike="noStrike">
              <a:solidFill>
                <a:srgbClr val="121A1D"/>
              </a:solidFill>
              <a:latin typeface="Arial"/>
              <a:ea typeface="Arial"/>
              <a:cs typeface="Arial"/>
              <a:sym typeface="Arial"/>
            </a:endParaRPr>
          </a:p>
          <a:p>
            <a:pPr indent="0" lvl="0" marL="0" marR="0" rtl="0" algn="ctr">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X Each students must have notebook with him in class. </a:t>
            </a:r>
            <a:endParaRPr sz="1700"/>
          </a:p>
          <a:p>
            <a:pPr indent="0" lvl="0" marL="0" marR="0" rtl="0" algn="ctr">
              <a:lnSpc>
                <a:spcPct val="100000"/>
              </a:lnSpc>
              <a:spcBef>
                <a:spcPts val="0"/>
              </a:spcBef>
              <a:spcAft>
                <a:spcPts val="0"/>
              </a:spcAft>
              <a:buNone/>
            </a:pPr>
            <a:r>
              <a:t/>
            </a:r>
            <a:endParaRPr b="0" i="0" sz="1700" u="none" cap="none" strike="noStrike">
              <a:solidFill>
                <a:srgbClr val="121A1D"/>
              </a:solidFill>
              <a:latin typeface="Arial"/>
              <a:ea typeface="Arial"/>
              <a:cs typeface="Arial"/>
              <a:sym typeface="Arial"/>
            </a:endParaRPr>
          </a:p>
          <a:p>
            <a:pPr indent="-304800" lvl="0" marL="285750" marR="0" rtl="0" algn="ctr">
              <a:lnSpc>
                <a:spcPct val="100000"/>
              </a:lnSpc>
              <a:spcBef>
                <a:spcPts val="0"/>
              </a:spcBef>
              <a:spcAft>
                <a:spcPts val="0"/>
              </a:spcAft>
              <a:buClr>
                <a:srgbClr val="000000"/>
              </a:buClr>
              <a:buSzPts val="1700"/>
              <a:buFont typeface="Noto Sans Symbols"/>
              <a:buChar char="✔"/>
            </a:pPr>
            <a:r>
              <a:rPr b="0" i="0" lang="en-PH" sz="1700" u="none" cap="none" strike="noStrike">
                <a:solidFill>
                  <a:srgbClr val="121A1D"/>
                </a:solidFill>
                <a:latin typeface="Arial"/>
                <a:ea typeface="Arial"/>
                <a:cs typeface="Arial"/>
                <a:sym typeface="Arial"/>
              </a:rPr>
              <a:t>All students must have notebooks with them in class. </a:t>
            </a:r>
            <a:endParaRPr sz="1700"/>
          </a:p>
          <a:p>
            <a:pPr indent="0" lvl="0" marL="0" marR="0" rtl="0" algn="ctr">
              <a:lnSpc>
                <a:spcPct val="100000"/>
              </a:lnSpc>
              <a:spcBef>
                <a:spcPts val="0"/>
              </a:spcBef>
              <a:spcAft>
                <a:spcPts val="0"/>
              </a:spcAft>
              <a:buNone/>
            </a:pPr>
            <a:r>
              <a:t/>
            </a:r>
            <a:endParaRPr b="0" i="0" sz="1700" u="none" cap="none" strike="noStrike">
              <a:solidFill>
                <a:srgbClr val="00B050"/>
              </a:solidFill>
              <a:latin typeface="Arial"/>
              <a:ea typeface="Arial"/>
              <a:cs typeface="Arial"/>
              <a:sym typeface="Arial"/>
            </a:endParaRPr>
          </a:p>
        </p:txBody>
      </p:sp>
      <p:sp>
        <p:nvSpPr>
          <p:cNvPr id="440" name="Google Shape;440;p27"/>
          <p:cNvSpPr txBox="1"/>
          <p:nvPr/>
        </p:nvSpPr>
        <p:spPr>
          <a:xfrm>
            <a:off x="3851920" y="1595576"/>
            <a:ext cx="21602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Not gender bias </a:t>
            </a:r>
            <a:endParaRPr b="1"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Effect filter="fade" transition="in">
                                      <p:cBhvr>
                                        <p:cTn dur="500"/>
                                        <p:tgtEl>
                                          <p:spTgt spid="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Effect filter="fade" transition="in">
                                      <p:cBhvr>
                                        <p:cTn dur="500"/>
                                        <p:tgtEl>
                                          <p:spTgt spid="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animEffect filter="fade" transition="in">
                                      <p:cBhvr>
                                        <p:cTn dur="500"/>
                                        <p:tgtEl>
                                          <p:spTgt spid="4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animEffect filter="fade" transition="in">
                                      <p:cBhvr>
                                        <p:cTn dur="500"/>
                                        <p:tgtEl>
                                          <p:spTgt spid="4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4" st="4"/>
                                            </p:txEl>
                                          </p:spTgt>
                                        </p:tgtEl>
                                        <p:attrNameLst>
                                          <p:attrName>style.visibility</p:attrName>
                                        </p:attrNameLst>
                                      </p:cBhvr>
                                      <p:to>
                                        <p:strVal val="visible"/>
                                      </p:to>
                                    </p:set>
                                    <p:animEffect filter="fade" transition="in">
                                      <p:cBhvr>
                                        <p:cTn dur="500"/>
                                        <p:tgtEl>
                                          <p:spTgt spid="4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5" st="5"/>
                                            </p:txEl>
                                          </p:spTgt>
                                        </p:tgtEl>
                                        <p:attrNameLst>
                                          <p:attrName>style.visibility</p:attrName>
                                        </p:attrNameLst>
                                      </p:cBhvr>
                                      <p:to>
                                        <p:strVal val="visible"/>
                                      </p:to>
                                    </p:set>
                                    <p:animEffect filter="fade" transition="in">
                                      <p:cBhvr>
                                        <p:cTn dur="500"/>
                                        <p:tgtEl>
                                          <p:spTgt spid="4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6" st="6"/>
                                            </p:txEl>
                                          </p:spTgt>
                                        </p:tgtEl>
                                        <p:attrNameLst>
                                          <p:attrName>style.visibility</p:attrName>
                                        </p:attrNameLst>
                                      </p:cBhvr>
                                      <p:to>
                                        <p:strVal val="visible"/>
                                      </p:to>
                                    </p:set>
                                    <p:animEffect filter="fade" transition="in">
                                      <p:cBhvr>
                                        <p:cTn dur="500"/>
                                        <p:tgtEl>
                                          <p:spTgt spid="4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7" st="7"/>
                                            </p:txEl>
                                          </p:spTgt>
                                        </p:tgtEl>
                                        <p:attrNameLst>
                                          <p:attrName>style.visibility</p:attrName>
                                        </p:attrNameLst>
                                      </p:cBhvr>
                                      <p:to>
                                        <p:strVal val="visible"/>
                                      </p:to>
                                    </p:set>
                                    <p:animEffect filter="fade" transition="in">
                                      <p:cBhvr>
                                        <p:cTn dur="500"/>
                                        <p:tgtEl>
                                          <p:spTgt spid="4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8" st="8"/>
                                            </p:txEl>
                                          </p:spTgt>
                                        </p:tgtEl>
                                        <p:attrNameLst>
                                          <p:attrName>style.visibility</p:attrName>
                                        </p:attrNameLst>
                                      </p:cBhvr>
                                      <p:to>
                                        <p:strVal val="visible"/>
                                      </p:to>
                                    </p:set>
                                    <p:animEffect filter="fade" transition="in">
                                      <p:cBhvr>
                                        <p:cTn dur="500"/>
                                        <p:tgtEl>
                                          <p:spTgt spid="4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9" st="9"/>
                                            </p:txEl>
                                          </p:spTgt>
                                        </p:tgtEl>
                                        <p:attrNameLst>
                                          <p:attrName>style.visibility</p:attrName>
                                        </p:attrNameLst>
                                      </p:cBhvr>
                                      <p:to>
                                        <p:strVal val="visible"/>
                                      </p:to>
                                    </p:set>
                                    <p:animEffect filter="fade" transition="in">
                                      <p:cBhvr>
                                        <p:cTn dur="500"/>
                                        <p:tgtEl>
                                          <p:spTgt spid="43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f5de2ab96e_0_0"/>
          <p:cNvSpPr txBox="1"/>
          <p:nvPr>
            <p:ph type="ctrTitle"/>
          </p:nvPr>
        </p:nvSpPr>
        <p:spPr>
          <a:xfrm>
            <a:off x="2014650" y="1925300"/>
            <a:ext cx="5114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PH" sz="3000">
                <a:latin typeface="Comfortaa"/>
                <a:ea typeface="Comfortaa"/>
                <a:cs typeface="Comfortaa"/>
                <a:sym typeface="Comfortaa"/>
              </a:rPr>
              <a:t>When can we say  text is a well written? </a:t>
            </a:r>
            <a:endParaRPr b="1" sz="3000">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8"/>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446" name="Google Shape;446;p28"/>
          <p:cNvSpPr txBox="1"/>
          <p:nvPr/>
        </p:nvSpPr>
        <p:spPr>
          <a:xfrm>
            <a:off x="611560" y="227424"/>
            <a:ext cx="590465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Characteristics of an Effective Language </a:t>
            </a:r>
            <a:endParaRPr b="1" i="0" sz="2000" u="none" cap="none" strike="noStrike">
              <a:solidFill>
                <a:srgbClr val="145775"/>
              </a:solidFill>
              <a:latin typeface="Arvo"/>
              <a:ea typeface="Arvo"/>
              <a:cs typeface="Arvo"/>
              <a:sym typeface="Arvo"/>
            </a:endParaRPr>
          </a:p>
        </p:txBody>
      </p:sp>
      <p:sp>
        <p:nvSpPr>
          <p:cNvPr id="447" name="Google Shape;447;p28"/>
          <p:cNvSpPr txBox="1"/>
          <p:nvPr/>
        </p:nvSpPr>
        <p:spPr>
          <a:xfrm>
            <a:off x="611560" y="687864"/>
            <a:ext cx="396044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5. Use of constructive language </a:t>
            </a:r>
            <a:endParaRPr b="0" i="0" sz="2800" u="none" cap="none" strike="noStrike">
              <a:solidFill>
                <a:srgbClr val="000000"/>
              </a:solidFill>
              <a:latin typeface="Arial"/>
              <a:ea typeface="Arial"/>
              <a:cs typeface="Arial"/>
              <a:sym typeface="Arial"/>
            </a:endParaRPr>
          </a:p>
        </p:txBody>
      </p:sp>
      <p:sp>
        <p:nvSpPr>
          <p:cNvPr id="448" name="Google Shape;448;p28"/>
          <p:cNvSpPr/>
          <p:nvPr/>
        </p:nvSpPr>
        <p:spPr>
          <a:xfrm>
            <a:off x="2007475" y="3063300"/>
            <a:ext cx="5662800" cy="1781100"/>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PH" sz="1700" u="none" cap="none" strike="noStrike">
                <a:solidFill>
                  <a:schemeClr val="dk1"/>
                </a:solidFill>
                <a:latin typeface="Arial"/>
                <a:ea typeface="Arial"/>
                <a:cs typeface="Arial"/>
                <a:sym typeface="Arial"/>
              </a:rPr>
              <a:t>Examples:</a:t>
            </a:r>
            <a:endParaRPr sz="1700"/>
          </a:p>
          <a:p>
            <a:pPr indent="0" lvl="0" marL="0" marR="0" rtl="0" algn="ctr">
              <a:lnSpc>
                <a:spcPct val="100000"/>
              </a:lnSpc>
              <a:spcBef>
                <a:spcPts val="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This is to tell you. </a:t>
            </a:r>
            <a:endParaRPr sz="1700"/>
          </a:p>
          <a:p>
            <a:pPr indent="0" lvl="0" marL="0" marR="0" rtl="0" algn="ctr">
              <a:lnSpc>
                <a:spcPct val="100000"/>
              </a:lnSpc>
              <a:spcBef>
                <a:spcPts val="0"/>
              </a:spcBef>
              <a:spcAft>
                <a:spcPts val="0"/>
              </a:spcAft>
              <a:buNone/>
            </a:pPr>
            <a:r>
              <a:t/>
            </a:r>
            <a:endParaRPr b="0" i="0" sz="17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We have bought books. </a:t>
            </a:r>
            <a:endParaRPr sz="1700"/>
          </a:p>
        </p:txBody>
      </p:sp>
      <p:sp>
        <p:nvSpPr>
          <p:cNvPr id="449" name="Google Shape;449;p28"/>
          <p:cNvSpPr txBox="1"/>
          <p:nvPr/>
        </p:nvSpPr>
        <p:spPr>
          <a:xfrm>
            <a:off x="4211946" y="784125"/>
            <a:ext cx="3116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Can boost someone’s confidence. </a:t>
            </a:r>
            <a:endParaRPr b="1" i="0" sz="2000" u="none" cap="none" strike="noStrike">
              <a:solidFill>
                <a:srgbClr val="000000"/>
              </a:solidFill>
              <a:latin typeface="Arial"/>
              <a:ea typeface="Arial"/>
              <a:cs typeface="Arial"/>
              <a:sym typeface="Arial"/>
            </a:endParaRPr>
          </a:p>
        </p:txBody>
      </p:sp>
      <p:sp>
        <p:nvSpPr>
          <p:cNvPr id="450" name="Google Shape;450;p28"/>
          <p:cNvSpPr txBox="1"/>
          <p:nvPr/>
        </p:nvSpPr>
        <p:spPr>
          <a:xfrm>
            <a:off x="611560" y="1950626"/>
            <a:ext cx="39603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6. Use of formal and informal language </a:t>
            </a:r>
            <a:endParaRPr b="0" i="0" sz="2800" u="none" cap="none" strike="noStrike">
              <a:solidFill>
                <a:srgbClr val="000000"/>
              </a:solidFill>
              <a:latin typeface="Arial"/>
              <a:ea typeface="Arial"/>
              <a:cs typeface="Arial"/>
              <a:sym typeface="Arial"/>
            </a:endParaRPr>
          </a:p>
        </p:txBody>
      </p:sp>
      <p:sp>
        <p:nvSpPr>
          <p:cNvPr id="451" name="Google Shape;451;p28"/>
          <p:cNvSpPr txBox="1"/>
          <p:nvPr/>
        </p:nvSpPr>
        <p:spPr>
          <a:xfrm>
            <a:off x="4211946" y="1901600"/>
            <a:ext cx="4341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A register is a variety of language related to particular subject matter  or area of activity. </a:t>
            </a:r>
            <a:endParaRPr b="1" i="0" sz="2000" u="none" cap="none" strike="noStrike">
              <a:solidFill>
                <a:srgbClr val="000000"/>
              </a:solidFill>
              <a:latin typeface="Arial"/>
              <a:ea typeface="Arial"/>
              <a:cs typeface="Arial"/>
              <a:sym typeface="Arial"/>
            </a:endParaRPr>
          </a:p>
        </p:txBody>
      </p:sp>
      <p:cxnSp>
        <p:nvCxnSpPr>
          <p:cNvPr id="452" name="Google Shape;452;p28"/>
          <p:cNvCxnSpPr/>
          <p:nvPr/>
        </p:nvCxnSpPr>
        <p:spPr>
          <a:xfrm flipH="1" rot="10800000">
            <a:off x="4978152" y="3821062"/>
            <a:ext cx="216000" cy="216000"/>
          </a:xfrm>
          <a:prstGeom prst="straightConnector1">
            <a:avLst/>
          </a:prstGeom>
          <a:noFill/>
          <a:ln cap="flat" cmpd="sng" w="28575">
            <a:solidFill>
              <a:srgbClr val="FF0000"/>
            </a:solidFill>
            <a:prstDash val="solid"/>
            <a:round/>
            <a:headEnd len="sm" w="sm" type="none"/>
            <a:tailEnd len="sm" w="sm" type="none"/>
          </a:ln>
        </p:spPr>
      </p:cxnSp>
      <p:cxnSp>
        <p:nvCxnSpPr>
          <p:cNvPr id="453" name="Google Shape;453;p28"/>
          <p:cNvCxnSpPr/>
          <p:nvPr/>
        </p:nvCxnSpPr>
        <p:spPr>
          <a:xfrm flipH="1" rot="10800000">
            <a:off x="4834136" y="4405510"/>
            <a:ext cx="216000" cy="216000"/>
          </a:xfrm>
          <a:prstGeom prst="straightConnector1">
            <a:avLst/>
          </a:prstGeom>
          <a:noFill/>
          <a:ln cap="flat" cmpd="sng" w="28575">
            <a:solidFill>
              <a:srgbClr val="FF0000"/>
            </a:solidFill>
            <a:prstDash val="solid"/>
            <a:round/>
            <a:headEnd len="sm" w="sm" type="none"/>
            <a:tailEnd len="sm" w="sm" type="none"/>
          </a:ln>
        </p:spPr>
      </p:cxnSp>
      <p:sp>
        <p:nvSpPr>
          <p:cNvPr id="454" name="Google Shape;454;p28"/>
          <p:cNvSpPr txBox="1"/>
          <p:nvPr/>
        </p:nvSpPr>
        <p:spPr>
          <a:xfrm>
            <a:off x="4666864" y="3583994"/>
            <a:ext cx="1007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400" u="none" cap="none" strike="noStrike">
                <a:solidFill>
                  <a:srgbClr val="000000"/>
                </a:solidFill>
                <a:latin typeface="Arial"/>
                <a:ea typeface="Arial"/>
                <a:cs typeface="Arial"/>
                <a:sym typeface="Arial"/>
              </a:rPr>
              <a:t>informed </a:t>
            </a:r>
            <a:endParaRPr b="0" i="0" sz="1400" u="none" cap="none" strike="noStrike">
              <a:solidFill>
                <a:srgbClr val="000000"/>
              </a:solidFill>
              <a:latin typeface="Arial"/>
              <a:ea typeface="Arial"/>
              <a:cs typeface="Arial"/>
              <a:sym typeface="Arial"/>
            </a:endParaRPr>
          </a:p>
        </p:txBody>
      </p:sp>
      <p:sp>
        <p:nvSpPr>
          <p:cNvPr id="455" name="Google Shape;455;p28"/>
          <p:cNvSpPr txBox="1"/>
          <p:nvPr/>
        </p:nvSpPr>
        <p:spPr>
          <a:xfrm>
            <a:off x="4541912" y="4169717"/>
            <a:ext cx="115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400" u="none" cap="none" strike="noStrike">
                <a:solidFill>
                  <a:srgbClr val="000000"/>
                </a:solidFill>
                <a:latin typeface="Arial"/>
                <a:ea typeface="Arial"/>
                <a:cs typeface="Arial"/>
                <a:sym typeface="Arial"/>
              </a:rPr>
              <a:t>purchased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500"/>
                                        <p:tgtEl>
                                          <p:spTgt spid="4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 calcmode="lin" valueType="num">
                                      <p:cBhvr additive="base">
                                        <p:cTn dur="500"/>
                                        <p:tgtEl>
                                          <p:spTgt spid="4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 calcmode="lin" valueType="num">
                                      <p:cBhvr additive="base">
                                        <p:cTn dur="500"/>
                                        <p:tgtEl>
                                          <p:spTgt spid="4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 calcmode="lin" valueType="num">
                                      <p:cBhvr additive="base">
                                        <p:cTn dur="500"/>
                                        <p:tgtEl>
                                          <p:spTgt spid="4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 calcmode="lin" valueType="num">
                                      <p:cBhvr additive="base">
                                        <p:cTn dur="500"/>
                                        <p:tgtEl>
                                          <p:spTgt spid="4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 calcmode="lin" valueType="num">
                                      <p:cBhvr additive="base">
                                        <p:cTn dur="500"/>
                                        <p:tgtEl>
                                          <p:spTgt spid="4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461" name="Google Shape;461;p29"/>
          <p:cNvSpPr txBox="1"/>
          <p:nvPr/>
        </p:nvSpPr>
        <p:spPr>
          <a:xfrm>
            <a:off x="971600" y="47166"/>
            <a:ext cx="590465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Characteristics of an Effective Language </a:t>
            </a:r>
            <a:endParaRPr b="1" i="0" sz="2000" u="none" cap="none" strike="noStrike">
              <a:solidFill>
                <a:srgbClr val="145775"/>
              </a:solidFill>
              <a:latin typeface="Arvo"/>
              <a:ea typeface="Arvo"/>
              <a:cs typeface="Arvo"/>
              <a:sym typeface="Arvo"/>
            </a:endParaRPr>
          </a:p>
        </p:txBody>
      </p:sp>
      <p:sp>
        <p:nvSpPr>
          <p:cNvPr id="462" name="Google Shape;462;p29"/>
          <p:cNvSpPr/>
          <p:nvPr/>
        </p:nvSpPr>
        <p:spPr>
          <a:xfrm>
            <a:off x="3998088" y="1455780"/>
            <a:ext cx="4822383" cy="1111666"/>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PH" sz="1300" u="none" cap="none" strike="noStrik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The researcher or we used qualitative method in the research.</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  </a:t>
            </a:r>
            <a:endParaRPr/>
          </a:p>
        </p:txBody>
      </p:sp>
      <p:sp>
        <p:nvSpPr>
          <p:cNvPr id="463" name="Google Shape;463;p29"/>
          <p:cNvSpPr txBox="1"/>
          <p:nvPr/>
        </p:nvSpPr>
        <p:spPr>
          <a:xfrm>
            <a:off x="611560" y="316034"/>
            <a:ext cx="396044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6. Use of formal and informal language: </a:t>
            </a:r>
            <a:endParaRPr b="0" i="0" sz="2800" u="none" cap="none" strike="noStrike">
              <a:solidFill>
                <a:srgbClr val="000000"/>
              </a:solidFill>
              <a:latin typeface="Arial"/>
              <a:ea typeface="Arial"/>
              <a:cs typeface="Arial"/>
              <a:sym typeface="Arial"/>
            </a:endParaRPr>
          </a:p>
        </p:txBody>
      </p:sp>
      <p:sp>
        <p:nvSpPr>
          <p:cNvPr id="464" name="Google Shape;464;p29"/>
          <p:cNvSpPr txBox="1"/>
          <p:nvPr/>
        </p:nvSpPr>
        <p:spPr>
          <a:xfrm>
            <a:off x="4211950" y="419400"/>
            <a:ext cx="4608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A register is a variety of language related to particular subject matter  or area of activity. </a:t>
            </a:r>
            <a:endParaRPr b="1" i="0" sz="2000" u="none" cap="none" strike="noStrike">
              <a:solidFill>
                <a:srgbClr val="000000"/>
              </a:solidFill>
              <a:latin typeface="Arial"/>
              <a:ea typeface="Arial"/>
              <a:cs typeface="Arial"/>
              <a:sym typeface="Arial"/>
            </a:endParaRPr>
          </a:p>
        </p:txBody>
      </p:sp>
      <p:sp>
        <p:nvSpPr>
          <p:cNvPr id="465" name="Google Shape;465;p29"/>
          <p:cNvSpPr txBox="1"/>
          <p:nvPr/>
        </p:nvSpPr>
        <p:spPr>
          <a:xfrm>
            <a:off x="611560" y="1242791"/>
            <a:ext cx="3168300" cy="4402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PH" sz="2000" u="none" cap="none" strike="noStrike">
                <a:solidFill>
                  <a:srgbClr val="000000"/>
                </a:solidFill>
                <a:latin typeface="Arial"/>
                <a:ea typeface="Arial"/>
                <a:cs typeface="Arial"/>
                <a:sym typeface="Arial"/>
              </a:rPr>
              <a:t>Active and Passive Voice – passive voice is more formal. </a:t>
            </a:r>
            <a:endParaRPr/>
          </a:p>
          <a:p>
            <a:pPr indent="-215900" lvl="0" marL="34290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n-PH" sz="2000" u="none" cap="none" strike="noStrike">
                <a:solidFill>
                  <a:srgbClr val="000000"/>
                </a:solidFill>
                <a:latin typeface="Arial"/>
                <a:ea typeface="Arial"/>
                <a:cs typeface="Arial"/>
                <a:sym typeface="Arial"/>
              </a:rPr>
              <a:t>Phrasal verbs and Latinate verbs – Latinate is formal. </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n-PH" sz="2000" u="none" cap="none" strike="noStrike">
                <a:solidFill>
                  <a:srgbClr val="000000"/>
                </a:solidFill>
                <a:latin typeface="Arial"/>
                <a:ea typeface="Arial"/>
                <a:cs typeface="Arial"/>
                <a:sym typeface="Arial"/>
              </a:rPr>
              <a:t>Formal uses nominator not personal pronouns.</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PH" sz="2000" u="none" cap="none" strike="noStrike">
                <a:solidFill>
                  <a:srgbClr val="000000"/>
                </a:solidFill>
                <a:latin typeface="Arial"/>
                <a:ea typeface="Arial"/>
                <a:cs typeface="Arial"/>
                <a:sym typeface="Arial"/>
              </a:rPr>
              <a:t> </a:t>
            </a:r>
            <a:endParaRPr b="1" i="0" sz="2000" u="none" cap="none" strike="noStrike">
              <a:solidFill>
                <a:srgbClr val="000000"/>
              </a:solidFill>
              <a:latin typeface="Arial"/>
              <a:ea typeface="Arial"/>
              <a:cs typeface="Arial"/>
              <a:sym typeface="Arial"/>
            </a:endParaRPr>
          </a:p>
        </p:txBody>
      </p:sp>
      <p:sp>
        <p:nvSpPr>
          <p:cNvPr id="466" name="Google Shape;466;p29"/>
          <p:cNvSpPr/>
          <p:nvPr/>
        </p:nvSpPr>
        <p:spPr>
          <a:xfrm>
            <a:off x="4860032" y="1995686"/>
            <a:ext cx="792088" cy="216024"/>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Active </a:t>
            </a:r>
            <a:endParaRPr b="0" i="0" sz="1400" u="none" cap="none" strike="noStrike">
              <a:solidFill>
                <a:schemeClr val="lt1"/>
              </a:solidFill>
              <a:latin typeface="Arial"/>
              <a:ea typeface="Arial"/>
              <a:cs typeface="Arial"/>
              <a:sym typeface="Arial"/>
            </a:endParaRPr>
          </a:p>
        </p:txBody>
      </p:sp>
      <p:sp>
        <p:nvSpPr>
          <p:cNvPr id="467" name="Google Shape;467;p29"/>
          <p:cNvSpPr/>
          <p:nvPr/>
        </p:nvSpPr>
        <p:spPr>
          <a:xfrm>
            <a:off x="7668344" y="2283718"/>
            <a:ext cx="1008112" cy="216024"/>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Passive</a:t>
            </a:r>
            <a:endParaRPr b="0" i="0" sz="1400" u="none" cap="none" strike="noStrike">
              <a:solidFill>
                <a:schemeClr val="lt1"/>
              </a:solidFill>
              <a:latin typeface="Arial"/>
              <a:ea typeface="Arial"/>
              <a:cs typeface="Arial"/>
              <a:sym typeface="Arial"/>
            </a:endParaRPr>
          </a:p>
        </p:txBody>
      </p:sp>
      <p:sp>
        <p:nvSpPr>
          <p:cNvPr id="468" name="Google Shape;468;p29"/>
          <p:cNvSpPr/>
          <p:nvPr/>
        </p:nvSpPr>
        <p:spPr>
          <a:xfrm>
            <a:off x="3998089" y="2639454"/>
            <a:ext cx="4822383" cy="1111666"/>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PH" sz="1300" u="none" cap="none" strike="noStrik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The building failed down. </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  </a:t>
            </a:r>
            <a:endParaRPr/>
          </a:p>
        </p:txBody>
      </p:sp>
      <p:sp>
        <p:nvSpPr>
          <p:cNvPr id="469" name="Google Shape;469;p29"/>
          <p:cNvSpPr/>
          <p:nvPr/>
        </p:nvSpPr>
        <p:spPr>
          <a:xfrm>
            <a:off x="6012160" y="3075806"/>
            <a:ext cx="1440160" cy="216024"/>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Phrasal Verb</a:t>
            </a:r>
            <a:endParaRPr b="0" i="0" sz="1400" u="none" cap="none" strike="noStrike">
              <a:solidFill>
                <a:schemeClr val="lt1"/>
              </a:solidFill>
              <a:latin typeface="Arial"/>
              <a:ea typeface="Arial"/>
              <a:cs typeface="Arial"/>
              <a:sym typeface="Arial"/>
            </a:endParaRPr>
          </a:p>
        </p:txBody>
      </p:sp>
      <p:sp>
        <p:nvSpPr>
          <p:cNvPr id="470" name="Google Shape;470;p29"/>
          <p:cNvSpPr/>
          <p:nvPr/>
        </p:nvSpPr>
        <p:spPr>
          <a:xfrm>
            <a:off x="6084168" y="3359534"/>
            <a:ext cx="1440160" cy="216024"/>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Latinate Verbs </a:t>
            </a:r>
            <a:endParaRPr b="0" i="0" sz="1400" u="none" cap="none" strike="noStrike">
              <a:solidFill>
                <a:schemeClr val="lt1"/>
              </a:solidFill>
              <a:latin typeface="Arial"/>
              <a:ea typeface="Arial"/>
              <a:cs typeface="Arial"/>
              <a:sym typeface="Arial"/>
            </a:endParaRPr>
          </a:p>
        </p:txBody>
      </p:sp>
      <p:sp>
        <p:nvSpPr>
          <p:cNvPr id="471" name="Google Shape;471;p29"/>
          <p:cNvSpPr/>
          <p:nvPr/>
        </p:nvSpPr>
        <p:spPr>
          <a:xfrm>
            <a:off x="3995936" y="3836348"/>
            <a:ext cx="4822383" cy="1265318"/>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PH" sz="1300" u="none" cap="none" strike="noStrike">
                <a:solidFill>
                  <a:schemeClr val="dk1"/>
                </a:solidFill>
                <a:latin typeface="Arial"/>
                <a:ea typeface="Arial"/>
                <a:cs typeface="Arial"/>
                <a:sym typeface="Arial"/>
              </a:rPr>
              <a:t>Example:</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If you lose it, Pls. contact the customer service as soon as possible.</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If you lose it; pls. contact us.  </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  </a:t>
            </a:r>
            <a:endParaRPr/>
          </a:p>
        </p:txBody>
      </p:sp>
      <p:sp>
        <p:nvSpPr>
          <p:cNvPr id="472" name="Google Shape;472;p29"/>
          <p:cNvSpPr/>
          <p:nvPr/>
        </p:nvSpPr>
        <p:spPr>
          <a:xfrm>
            <a:off x="6444208" y="4371950"/>
            <a:ext cx="1800200" cy="216024"/>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Personal Pronouns</a:t>
            </a:r>
            <a:endParaRPr b="0" i="0" sz="1400" u="none" cap="none" strike="noStrike">
              <a:solidFill>
                <a:schemeClr val="lt1"/>
              </a:solidFill>
              <a:latin typeface="Arial"/>
              <a:ea typeface="Arial"/>
              <a:cs typeface="Arial"/>
              <a:sym typeface="Arial"/>
            </a:endParaRPr>
          </a:p>
        </p:txBody>
      </p:sp>
      <p:sp>
        <p:nvSpPr>
          <p:cNvPr id="473" name="Google Shape;473;p29"/>
          <p:cNvSpPr/>
          <p:nvPr/>
        </p:nvSpPr>
        <p:spPr>
          <a:xfrm>
            <a:off x="6642251" y="4627376"/>
            <a:ext cx="1800200" cy="216024"/>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chemeClr val="lt1"/>
                </a:solidFill>
                <a:latin typeface="Arial"/>
                <a:ea typeface="Arial"/>
                <a:cs typeface="Arial"/>
                <a:sym typeface="Arial"/>
              </a:rPr>
              <a:t>Nominator </a:t>
            </a:r>
            <a:endParaRPr b="0" i="0" sz="1400" u="none" cap="none" strike="noStrike">
              <a:solidFill>
                <a:schemeClr val="lt1"/>
              </a:solidFill>
              <a:latin typeface="Arial"/>
              <a:ea typeface="Arial"/>
              <a:cs typeface="Arial"/>
              <a:sym typeface="Arial"/>
            </a:endParaRPr>
          </a:p>
        </p:txBody>
      </p:sp>
      <p:sp>
        <p:nvSpPr>
          <p:cNvPr id="474" name="Google Shape;474;p29"/>
          <p:cNvSpPr txBox="1"/>
          <p:nvPr/>
        </p:nvSpPr>
        <p:spPr>
          <a:xfrm>
            <a:off x="4067944" y="2233537"/>
            <a:ext cx="4104456"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300" u="none" cap="none" strike="noStrike">
                <a:solidFill>
                  <a:srgbClr val="00B050"/>
                </a:solidFill>
                <a:latin typeface="Arial"/>
                <a:ea typeface="Arial"/>
                <a:cs typeface="Arial"/>
                <a:sym typeface="Arial"/>
              </a:rPr>
              <a:t>Qualitative method was used in the research. </a:t>
            </a:r>
            <a:endParaRPr b="1" i="0" sz="1300" u="none" cap="none" strike="noStrike">
              <a:solidFill>
                <a:srgbClr val="000000"/>
              </a:solidFill>
              <a:latin typeface="Arial"/>
              <a:ea typeface="Arial"/>
              <a:cs typeface="Arial"/>
              <a:sym typeface="Arial"/>
            </a:endParaRPr>
          </a:p>
        </p:txBody>
      </p:sp>
      <p:sp>
        <p:nvSpPr>
          <p:cNvPr id="475" name="Google Shape;475;p29"/>
          <p:cNvSpPr txBox="1"/>
          <p:nvPr/>
        </p:nvSpPr>
        <p:spPr>
          <a:xfrm>
            <a:off x="4067944" y="3327422"/>
            <a:ext cx="2520280"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300" u="none" cap="none" strike="noStrike">
                <a:solidFill>
                  <a:srgbClr val="00B050"/>
                </a:solidFill>
                <a:latin typeface="Arial"/>
                <a:ea typeface="Arial"/>
                <a:cs typeface="Arial"/>
                <a:sym typeface="Arial"/>
              </a:rPr>
              <a:t>The building collapsed.  </a:t>
            </a:r>
            <a:endParaRPr b="1" i="0" sz="1300" u="none" cap="none" strike="noStrike">
              <a:solidFill>
                <a:srgbClr val="000000"/>
              </a:solidFill>
              <a:latin typeface="Arial"/>
              <a:ea typeface="Arial"/>
              <a:cs typeface="Arial"/>
              <a:sym typeface="Arial"/>
            </a:endParaRPr>
          </a:p>
        </p:txBody>
      </p:sp>
      <p:sp>
        <p:nvSpPr>
          <p:cNvPr id="476" name="Google Shape;476;p29"/>
          <p:cNvSpPr txBox="1"/>
          <p:nvPr/>
        </p:nvSpPr>
        <p:spPr>
          <a:xfrm>
            <a:off x="4097411" y="4799642"/>
            <a:ext cx="6451253" cy="2923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300" u="none" cap="none" strike="noStrike">
                <a:solidFill>
                  <a:srgbClr val="00B050"/>
                </a:solidFill>
                <a:latin typeface="Arial"/>
                <a:ea typeface="Arial"/>
                <a:cs typeface="Arial"/>
                <a:sym typeface="Arial"/>
              </a:rPr>
              <a:t>Any loss of this document should be reported immediately. </a:t>
            </a:r>
            <a:endParaRPr b="1" i="0" sz="1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500"/>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500"/>
                                        <p:tgtEl>
                                          <p:spTgt spid="4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Effect filter="fade" transition="in">
                                      <p:cBhvr>
                                        <p:cTn dur="500"/>
                                        <p:tgtEl>
                                          <p:spTgt spid="4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Effect filter="fade" transition="in">
                                      <p:cBhvr>
                                        <p:cTn dur="500"/>
                                        <p:tgtEl>
                                          <p:spTgt spid="4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animEffect filter="fade" transition="in">
                                      <p:cBhvr>
                                        <p:cTn dur="500"/>
                                        <p:tgtEl>
                                          <p:spTgt spid="4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5" st="5"/>
                                            </p:txEl>
                                          </p:spTgt>
                                        </p:tgtEl>
                                        <p:attrNameLst>
                                          <p:attrName>style.visibility</p:attrName>
                                        </p:attrNameLst>
                                      </p:cBhvr>
                                      <p:to>
                                        <p:strVal val="visible"/>
                                      </p:to>
                                    </p:set>
                                    <p:animEffect filter="fade" transition="in">
                                      <p:cBhvr>
                                        <p:cTn dur="500"/>
                                        <p:tgtEl>
                                          <p:spTgt spid="4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6" st="6"/>
                                            </p:txEl>
                                          </p:spTgt>
                                        </p:tgtEl>
                                        <p:attrNameLst>
                                          <p:attrName>style.visibility</p:attrName>
                                        </p:attrNameLst>
                                      </p:cBhvr>
                                      <p:to>
                                        <p:strVal val="visible"/>
                                      </p:to>
                                    </p:set>
                                    <p:animEffect filter="fade" transition="in">
                                      <p:cBhvr>
                                        <p:cTn dur="500"/>
                                        <p:tgtEl>
                                          <p:spTgt spid="4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7" st="7"/>
                                            </p:txEl>
                                          </p:spTgt>
                                        </p:tgtEl>
                                        <p:attrNameLst>
                                          <p:attrName>style.visibility</p:attrName>
                                        </p:attrNameLst>
                                      </p:cBhvr>
                                      <p:to>
                                        <p:strVal val="visible"/>
                                      </p:to>
                                    </p:set>
                                    <p:animEffect filter="fade" transition="in">
                                      <p:cBhvr>
                                        <p:cTn dur="500"/>
                                        <p:tgtEl>
                                          <p:spTgt spid="4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500"/>
                                        <p:tgtEl>
                                          <p:spTgt spid="4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animEffect filter="fade" transition="in">
                                      <p:cBhvr>
                                        <p:cTn dur="500"/>
                                        <p:tgtEl>
                                          <p:spTgt spid="4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xEl>
                                              <p:pRg end="2" st="2"/>
                                            </p:txEl>
                                          </p:spTgt>
                                        </p:tgtEl>
                                        <p:attrNameLst>
                                          <p:attrName>style.visibility</p:attrName>
                                        </p:attrNameLst>
                                      </p:cBhvr>
                                      <p:to>
                                        <p:strVal val="visible"/>
                                      </p:to>
                                    </p:set>
                                    <p:animEffect filter="fade" transition="in">
                                      <p:cBhvr>
                                        <p:cTn dur="500"/>
                                        <p:tgtEl>
                                          <p:spTgt spid="4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500"/>
                                        <p:tgtEl>
                                          <p:spTgt spid="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Effect filter="fade" transition="in">
                                      <p:cBhvr>
                                        <p:cTn dur="500"/>
                                        <p:tgtEl>
                                          <p:spTgt spid="4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Effect filter="fade" transition="in">
                                      <p:cBhvr>
                                        <p:cTn dur="500"/>
                                        <p:tgtEl>
                                          <p:spTgt spid="4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animEffect filter="fade" transition="in">
                                      <p:cBhvr>
                                        <p:cTn dur="500"/>
                                        <p:tgtEl>
                                          <p:spTgt spid="4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animEffect filter="fade" transition="in">
                                      <p:cBhvr>
                                        <p:cTn dur="500"/>
                                        <p:tgtEl>
                                          <p:spTgt spid="4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animEffect filter="fade" transition="in">
                                      <p:cBhvr>
                                        <p:cTn dur="500"/>
                                        <p:tgtEl>
                                          <p:spTgt spid="4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animEffect filter="fade" transition="in">
                                      <p:cBhvr>
                                        <p:cTn dur="500"/>
                                        <p:tgtEl>
                                          <p:spTgt spid="4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0" name="Shape 480"/>
        <p:cNvGrpSpPr/>
        <p:nvPr/>
      </p:nvGrpSpPr>
      <p:grpSpPr>
        <a:xfrm>
          <a:off x="0" y="0"/>
          <a:ext cx="0" cy="0"/>
          <a:chOff x="0" y="0"/>
          <a:chExt cx="0" cy="0"/>
        </a:xfrm>
      </p:grpSpPr>
      <p:sp>
        <p:nvSpPr>
          <p:cNvPr id="481" name="Google Shape;481;p30"/>
          <p:cNvSpPr/>
          <p:nvPr/>
        </p:nvSpPr>
        <p:spPr>
          <a:xfrm>
            <a:off x="4571998" y="1867525"/>
            <a:ext cx="2736300" cy="1859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PH" sz="3000" u="none" cap="none" strike="noStrike">
                <a:solidFill>
                  <a:srgbClr val="FFFFFF"/>
                </a:solidFill>
                <a:latin typeface="Arvo"/>
                <a:ea typeface="Arvo"/>
                <a:cs typeface="Arvo"/>
                <a:sym typeface="Arvo"/>
              </a:rPr>
              <a:t>Mechanics </a:t>
            </a:r>
            <a:endParaRPr b="1" i="0" sz="3000" u="none" cap="none" strike="noStrike">
              <a:solidFill>
                <a:srgbClr val="FFFFFF"/>
              </a:solidFill>
              <a:latin typeface="Arial"/>
              <a:ea typeface="Arial"/>
              <a:cs typeface="Arial"/>
              <a:sym typeface="Arial"/>
            </a:endParaRPr>
          </a:p>
        </p:txBody>
      </p:sp>
      <p:sp>
        <p:nvSpPr>
          <p:cNvPr id="482" name="Google Shape;482;p30"/>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1"/>
          <p:cNvSpPr txBox="1"/>
          <p:nvPr>
            <p:ph type="ctrTitle"/>
          </p:nvPr>
        </p:nvSpPr>
        <p:spPr>
          <a:xfrm>
            <a:off x="2014575" y="772210"/>
            <a:ext cx="51147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4D778A"/>
              </a:buClr>
              <a:buSzPts val="1800"/>
              <a:buNone/>
            </a:pPr>
            <a:r>
              <a:rPr b="1" lang="en-PH" sz="2000"/>
              <a:t>Mechanics of Writing </a:t>
            </a:r>
            <a:endParaRPr b="1" sz="2000"/>
          </a:p>
        </p:txBody>
      </p:sp>
      <p:sp>
        <p:nvSpPr>
          <p:cNvPr id="488" name="Google Shape;488;p31"/>
          <p:cNvSpPr txBox="1"/>
          <p:nvPr>
            <p:ph idx="1" type="subTitle"/>
          </p:nvPr>
        </p:nvSpPr>
        <p:spPr>
          <a:xfrm>
            <a:off x="2014575" y="1800314"/>
            <a:ext cx="5114700" cy="784800"/>
          </a:xfrm>
          <a:prstGeom prst="rect">
            <a:avLst/>
          </a:prstGeom>
          <a:noFill/>
          <a:ln>
            <a:noFill/>
          </a:ln>
        </p:spPr>
        <p:txBody>
          <a:bodyPr anchorCtr="0" anchor="t" bIns="91425" lIns="91425" spcFirstLastPara="1" rIns="91425" wrap="square" tIns="91425">
            <a:noAutofit/>
          </a:bodyPr>
          <a:lstStyle/>
          <a:p>
            <a:pPr indent="-342900" lvl="0" marL="469900" rtl="0" algn="ctr">
              <a:lnSpc>
                <a:spcPct val="100000"/>
              </a:lnSpc>
              <a:spcBef>
                <a:spcPts val="0"/>
              </a:spcBef>
              <a:spcAft>
                <a:spcPts val="0"/>
              </a:spcAft>
              <a:buSzPts val="1400"/>
              <a:buFont typeface="Comfortaa"/>
              <a:buAutoNum type="arabicPeriod"/>
            </a:pPr>
            <a:r>
              <a:rPr b="1" lang="en-PH" sz="2800">
                <a:solidFill>
                  <a:srgbClr val="121A1D"/>
                </a:solidFill>
                <a:latin typeface="Comfortaa"/>
                <a:ea typeface="Comfortaa"/>
                <a:cs typeface="Comfortaa"/>
                <a:sym typeface="Comfortaa"/>
              </a:rPr>
              <a:t>Punctuations </a:t>
            </a:r>
            <a:endParaRPr b="1">
              <a:latin typeface="Comfortaa"/>
              <a:ea typeface="Comfortaa"/>
              <a:cs typeface="Comfortaa"/>
              <a:sym typeface="Comfortaa"/>
            </a:endParaRPr>
          </a:p>
          <a:p>
            <a:pPr indent="-342900" lvl="0" marL="469900" rtl="0" algn="ctr">
              <a:lnSpc>
                <a:spcPct val="100000"/>
              </a:lnSpc>
              <a:spcBef>
                <a:spcPts val="0"/>
              </a:spcBef>
              <a:spcAft>
                <a:spcPts val="0"/>
              </a:spcAft>
              <a:buSzPts val="1400"/>
              <a:buFont typeface="Comfortaa"/>
              <a:buAutoNum type="arabicPeriod"/>
            </a:pPr>
            <a:r>
              <a:rPr b="1" lang="en-PH" sz="2800">
                <a:solidFill>
                  <a:srgbClr val="121A1D"/>
                </a:solidFill>
                <a:latin typeface="Comfortaa"/>
                <a:ea typeface="Comfortaa"/>
                <a:cs typeface="Comfortaa"/>
                <a:sym typeface="Comfortaa"/>
              </a:rPr>
              <a:t>Capitalizations </a:t>
            </a:r>
            <a:endParaRPr b="1">
              <a:latin typeface="Comfortaa"/>
              <a:ea typeface="Comfortaa"/>
              <a:cs typeface="Comfortaa"/>
              <a:sym typeface="Comfortaa"/>
            </a:endParaRPr>
          </a:p>
          <a:p>
            <a:pPr indent="-342900" lvl="0" marL="469900" rtl="0" algn="ctr">
              <a:lnSpc>
                <a:spcPct val="100000"/>
              </a:lnSpc>
              <a:spcBef>
                <a:spcPts val="0"/>
              </a:spcBef>
              <a:spcAft>
                <a:spcPts val="0"/>
              </a:spcAft>
              <a:buSzPts val="1400"/>
              <a:buFont typeface="Comfortaa"/>
              <a:buAutoNum type="arabicPeriod"/>
            </a:pPr>
            <a:r>
              <a:rPr b="1" lang="en-PH" sz="2800">
                <a:solidFill>
                  <a:srgbClr val="121A1D"/>
                </a:solidFill>
                <a:latin typeface="Comfortaa"/>
                <a:ea typeface="Comfortaa"/>
                <a:cs typeface="Comfortaa"/>
                <a:sym typeface="Comfortaa"/>
              </a:rPr>
              <a:t>Spelling</a:t>
            </a:r>
            <a:endParaRPr b="1">
              <a:latin typeface="Comfortaa"/>
              <a:ea typeface="Comfortaa"/>
              <a:cs typeface="Comfortaa"/>
              <a:sym typeface="Comfortaa"/>
            </a:endParaRPr>
          </a:p>
          <a:p>
            <a:pPr indent="-342900" lvl="0" marL="469900" rtl="0" algn="ctr">
              <a:lnSpc>
                <a:spcPct val="100000"/>
              </a:lnSpc>
              <a:spcBef>
                <a:spcPts val="0"/>
              </a:spcBef>
              <a:spcAft>
                <a:spcPts val="0"/>
              </a:spcAft>
              <a:buSzPts val="1400"/>
              <a:buFont typeface="Comfortaa"/>
              <a:buAutoNum type="arabicPeriod"/>
            </a:pPr>
            <a:r>
              <a:rPr b="1" lang="en-PH" sz="2800">
                <a:solidFill>
                  <a:srgbClr val="121A1D"/>
                </a:solidFill>
                <a:latin typeface="Comfortaa"/>
                <a:ea typeface="Comfortaa"/>
                <a:cs typeface="Comfortaa"/>
                <a:sym typeface="Comfortaa"/>
              </a:rPr>
              <a:t>Abbreviation </a:t>
            </a:r>
            <a:endParaRPr b="1">
              <a:latin typeface="Comfortaa"/>
              <a:ea typeface="Comfortaa"/>
              <a:cs typeface="Comfortaa"/>
              <a:sym typeface="Comfortaa"/>
            </a:endParaRPr>
          </a:p>
          <a:p>
            <a:pPr indent="-254000" lvl="0" marL="469900" rtl="0" algn="ctr">
              <a:lnSpc>
                <a:spcPct val="100000"/>
              </a:lnSpc>
              <a:spcBef>
                <a:spcPts val="0"/>
              </a:spcBef>
              <a:spcAft>
                <a:spcPts val="0"/>
              </a:spcAft>
              <a:buSzPts val="1400"/>
              <a:buNone/>
            </a:pPr>
            <a:r>
              <a:t/>
            </a:r>
            <a:endParaRPr b="1" sz="2800">
              <a:solidFill>
                <a:srgbClr val="121A1D"/>
              </a:solidFill>
              <a:latin typeface="Comfortaa"/>
              <a:ea typeface="Comfortaa"/>
              <a:cs typeface="Comfortaa"/>
              <a:sym typeface="Comfortaa"/>
            </a:endParaRPr>
          </a:p>
        </p:txBody>
      </p:sp>
      <p:sp>
        <p:nvSpPr>
          <p:cNvPr id="489" name="Google Shape;489;p31"/>
          <p:cNvSpPr txBox="1"/>
          <p:nvPr>
            <p:ph idx="4294967295" type="sldNum"/>
          </p:nvPr>
        </p:nvSpPr>
        <p:spPr>
          <a:xfrm>
            <a:off x="0" y="4624388"/>
            <a:ext cx="519113" cy="51911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animEffect filter="fade" transition="in">
                                      <p:cBhvr>
                                        <p:cTn dur="1000"/>
                                        <p:tgtEl>
                                          <p:spTgt spid="4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animEffect filter="fade" transition="in">
                                      <p:cBhvr>
                                        <p:cTn dur="1000"/>
                                        <p:tgtEl>
                                          <p:spTgt spid="4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animEffect filter="fade" transition="in">
                                      <p:cBhvr>
                                        <p:cTn dur="1000"/>
                                        <p:tgtEl>
                                          <p:spTgt spid="4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animEffect filter="fade" transition="in">
                                      <p:cBhvr>
                                        <p:cTn dur="1000"/>
                                        <p:tgtEl>
                                          <p:spTgt spid="4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xEl>
                                              <p:pRg end="4" st="4"/>
                                            </p:txEl>
                                          </p:spTgt>
                                        </p:tgtEl>
                                        <p:attrNameLst>
                                          <p:attrName>style.visibility</p:attrName>
                                        </p:attrNameLst>
                                      </p:cBhvr>
                                      <p:to>
                                        <p:strVal val="visible"/>
                                      </p:to>
                                    </p:set>
                                    <p:animEffect filter="fade" transition="in">
                                      <p:cBhvr>
                                        <p:cTn dur="1000"/>
                                        <p:tgtEl>
                                          <p:spTgt spid="4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2"/>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495" name="Google Shape;495;p32"/>
          <p:cNvSpPr txBox="1"/>
          <p:nvPr/>
        </p:nvSpPr>
        <p:spPr>
          <a:xfrm>
            <a:off x="683568" y="339502"/>
            <a:ext cx="48245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1400" u="none" cap="none" strike="noStrike">
                <a:solidFill>
                  <a:srgbClr val="145775"/>
                </a:solidFill>
                <a:latin typeface="Arvo"/>
                <a:ea typeface="Arvo"/>
                <a:cs typeface="Arvo"/>
                <a:sym typeface="Arvo"/>
              </a:rPr>
              <a:t>1. Punctuations</a:t>
            </a:r>
            <a:endParaRPr b="1" i="0" sz="1400" u="none" cap="none" strike="noStrike">
              <a:solidFill>
                <a:srgbClr val="145775"/>
              </a:solidFill>
              <a:latin typeface="Arvo"/>
              <a:ea typeface="Arvo"/>
              <a:cs typeface="Arvo"/>
              <a:sym typeface="Arvo"/>
            </a:endParaRPr>
          </a:p>
        </p:txBody>
      </p:sp>
      <p:sp>
        <p:nvSpPr>
          <p:cNvPr id="496" name="Google Shape;496;p32"/>
          <p:cNvSpPr txBox="1"/>
          <p:nvPr/>
        </p:nvSpPr>
        <p:spPr>
          <a:xfrm>
            <a:off x="827584" y="653956"/>
            <a:ext cx="27363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500" u="none" cap="none" strike="noStrike">
                <a:solidFill>
                  <a:srgbClr val="000000"/>
                </a:solidFill>
                <a:latin typeface="Arial"/>
                <a:ea typeface="Arial"/>
                <a:cs typeface="Arial"/>
                <a:sym typeface="Arial"/>
              </a:rPr>
              <a:t>a. Comma</a:t>
            </a:r>
            <a:endParaRPr b="0" i="0" sz="2500" u="none" cap="none" strike="noStrike">
              <a:solidFill>
                <a:srgbClr val="000000"/>
              </a:solidFill>
              <a:latin typeface="Arial"/>
              <a:ea typeface="Arial"/>
              <a:cs typeface="Arial"/>
              <a:sym typeface="Arial"/>
            </a:endParaRPr>
          </a:p>
        </p:txBody>
      </p:sp>
      <p:sp>
        <p:nvSpPr>
          <p:cNvPr id="497" name="Google Shape;497;p32"/>
          <p:cNvSpPr txBox="1"/>
          <p:nvPr/>
        </p:nvSpPr>
        <p:spPr>
          <a:xfrm>
            <a:off x="381000" y="1184425"/>
            <a:ext cx="3810000" cy="126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900" u="none" cap="none" strike="noStrike">
                <a:solidFill>
                  <a:srgbClr val="121A1D"/>
                </a:solidFill>
                <a:latin typeface="Arial"/>
                <a:ea typeface="Arial"/>
                <a:cs typeface="Arial"/>
                <a:sym typeface="Arial"/>
              </a:rPr>
              <a:t>-  separate items in a series. A series is made up of 3 or more nouns, verbs, modifiers, or phrases. </a:t>
            </a:r>
            <a:endParaRPr b="0" i="0" sz="1900" u="none" cap="none" strike="noStrike">
              <a:solidFill>
                <a:srgbClr val="121A1D"/>
              </a:solidFill>
              <a:latin typeface="Arial"/>
              <a:ea typeface="Arial"/>
              <a:cs typeface="Arial"/>
              <a:sym typeface="Arial"/>
            </a:endParaRPr>
          </a:p>
        </p:txBody>
      </p:sp>
      <p:sp>
        <p:nvSpPr>
          <p:cNvPr id="498" name="Google Shape;498;p32"/>
          <p:cNvSpPr/>
          <p:nvPr/>
        </p:nvSpPr>
        <p:spPr>
          <a:xfrm>
            <a:off x="4283976" y="1059575"/>
            <a:ext cx="4824600" cy="11520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PH" sz="1800" u="none" cap="none" strike="noStrike">
                <a:solidFill>
                  <a:srgbClr val="00B050"/>
                </a:solidFill>
                <a:latin typeface="Arial"/>
                <a:ea typeface="Arial"/>
                <a:cs typeface="Arial"/>
                <a:sym typeface="Arial"/>
              </a:rPr>
              <a:t>Example: </a:t>
            </a:r>
            <a:endParaRPr sz="1800"/>
          </a:p>
          <a:p>
            <a:pPr indent="0" lvl="0" marL="0" marR="0" rtl="0" algn="l">
              <a:lnSpc>
                <a:spcPct val="100000"/>
              </a:lnSpc>
              <a:spcBef>
                <a:spcPts val="0"/>
              </a:spcBef>
              <a:spcAft>
                <a:spcPts val="0"/>
              </a:spcAft>
              <a:buNone/>
            </a:pPr>
            <a:r>
              <a:rPr b="0" i="0" lang="en-PH" sz="1800" u="none" cap="none" strike="noStrike">
                <a:solidFill>
                  <a:schemeClr val="dk1"/>
                </a:solidFill>
                <a:latin typeface="Arial"/>
                <a:ea typeface="Arial"/>
                <a:cs typeface="Arial"/>
                <a:sym typeface="Arial"/>
              </a:rPr>
              <a:t>Practical Research 1, EAPP, and Empowerment are specialized subjects in the Senior High School. </a:t>
            </a:r>
            <a:endParaRPr b="0" i="0" sz="1800" u="none" cap="none" strike="noStrike">
              <a:solidFill>
                <a:schemeClr val="dk1"/>
              </a:solidFill>
              <a:latin typeface="Arial"/>
              <a:ea typeface="Arial"/>
              <a:cs typeface="Arial"/>
              <a:sym typeface="Arial"/>
            </a:endParaRPr>
          </a:p>
        </p:txBody>
      </p:sp>
      <p:sp>
        <p:nvSpPr>
          <p:cNvPr id="499" name="Google Shape;499;p32"/>
          <p:cNvSpPr txBox="1"/>
          <p:nvPr/>
        </p:nvSpPr>
        <p:spPr>
          <a:xfrm>
            <a:off x="261200" y="2472450"/>
            <a:ext cx="3960300" cy="96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900" u="none" cap="none" strike="noStrike">
                <a:solidFill>
                  <a:srgbClr val="121A1D"/>
                </a:solidFill>
                <a:latin typeface="Arial"/>
                <a:ea typeface="Arial"/>
                <a:cs typeface="Arial"/>
                <a:sym typeface="Arial"/>
              </a:rPr>
              <a:t> - separate coordinate adjectives; two or more adjectives that equally modify the same noun. </a:t>
            </a:r>
            <a:endParaRPr b="0" i="0" sz="1900" u="none" cap="none" strike="noStrike">
              <a:solidFill>
                <a:srgbClr val="121A1D"/>
              </a:solidFill>
              <a:latin typeface="Arial"/>
              <a:ea typeface="Arial"/>
              <a:cs typeface="Arial"/>
              <a:sym typeface="Arial"/>
            </a:endParaRPr>
          </a:p>
        </p:txBody>
      </p:sp>
      <p:sp>
        <p:nvSpPr>
          <p:cNvPr id="500" name="Google Shape;500;p32"/>
          <p:cNvSpPr/>
          <p:nvPr/>
        </p:nvSpPr>
        <p:spPr>
          <a:xfrm>
            <a:off x="4355975" y="2427725"/>
            <a:ext cx="4667700" cy="11520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PH" sz="1800" u="none" cap="none" strike="noStrike">
                <a:solidFill>
                  <a:srgbClr val="00B050"/>
                </a:solidFill>
                <a:latin typeface="Arial"/>
                <a:ea typeface="Arial"/>
                <a:cs typeface="Arial"/>
                <a:sym typeface="Arial"/>
              </a:rPr>
              <a:t>Example: </a:t>
            </a:r>
            <a:endParaRPr sz="1800"/>
          </a:p>
          <a:p>
            <a:pPr indent="0" lvl="0" marL="0" marR="0" rtl="0" algn="l">
              <a:lnSpc>
                <a:spcPct val="100000"/>
              </a:lnSpc>
              <a:spcBef>
                <a:spcPts val="0"/>
              </a:spcBef>
              <a:spcAft>
                <a:spcPts val="0"/>
              </a:spcAft>
              <a:buNone/>
            </a:pPr>
            <a:r>
              <a:rPr b="0" i="0" lang="en-PH" sz="1800" u="none" cap="none" strike="noStrike">
                <a:solidFill>
                  <a:schemeClr val="dk1"/>
                </a:solidFill>
                <a:latin typeface="Arial"/>
                <a:ea typeface="Arial"/>
                <a:cs typeface="Arial"/>
                <a:sym typeface="Arial"/>
              </a:rPr>
              <a:t>The asymptomatic, COVID positive patient was rushed to the hospital. </a:t>
            </a:r>
            <a:endParaRPr b="0" i="0" sz="1800" u="none" cap="none" strike="noStrike">
              <a:solidFill>
                <a:schemeClr val="dk1"/>
              </a:solidFill>
              <a:latin typeface="Arial"/>
              <a:ea typeface="Arial"/>
              <a:cs typeface="Arial"/>
              <a:sym typeface="Arial"/>
            </a:endParaRPr>
          </a:p>
        </p:txBody>
      </p:sp>
      <p:sp>
        <p:nvSpPr>
          <p:cNvPr id="501" name="Google Shape;501;p32"/>
          <p:cNvSpPr txBox="1"/>
          <p:nvPr/>
        </p:nvSpPr>
        <p:spPr>
          <a:xfrm>
            <a:off x="465300" y="3572300"/>
            <a:ext cx="3623700" cy="155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900" u="none" cap="none" strike="noStrike">
                <a:solidFill>
                  <a:srgbClr val="121A1D"/>
                </a:solidFill>
                <a:latin typeface="Arial"/>
                <a:ea typeface="Arial"/>
                <a:cs typeface="Arial"/>
                <a:sym typeface="Arial"/>
              </a:rPr>
              <a:t> - separate long clauses joined by conjunctions such as by, and, but, or, for, yet, and s: although it is omitted if the clauses are short.  </a:t>
            </a:r>
            <a:endParaRPr b="0" i="0" sz="1900" u="none" cap="none" strike="noStrike">
              <a:solidFill>
                <a:srgbClr val="121A1D"/>
              </a:solidFill>
              <a:latin typeface="Arial"/>
              <a:ea typeface="Arial"/>
              <a:cs typeface="Arial"/>
              <a:sym typeface="Arial"/>
            </a:endParaRPr>
          </a:p>
        </p:txBody>
      </p:sp>
      <p:sp>
        <p:nvSpPr>
          <p:cNvPr id="502" name="Google Shape;502;p32"/>
          <p:cNvSpPr/>
          <p:nvPr/>
        </p:nvSpPr>
        <p:spPr>
          <a:xfrm>
            <a:off x="4355975" y="3723875"/>
            <a:ext cx="4667700" cy="11520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PH" sz="1800" u="none" cap="none" strike="noStrike">
                <a:solidFill>
                  <a:srgbClr val="00B050"/>
                </a:solidFill>
                <a:latin typeface="Arial"/>
                <a:ea typeface="Arial"/>
                <a:cs typeface="Arial"/>
                <a:sym typeface="Arial"/>
              </a:rPr>
              <a:t>Example: </a:t>
            </a:r>
            <a:endParaRPr sz="1800"/>
          </a:p>
          <a:p>
            <a:pPr indent="0" lvl="0" marL="0" marR="0" rtl="0" algn="l">
              <a:lnSpc>
                <a:spcPct val="100000"/>
              </a:lnSpc>
              <a:spcBef>
                <a:spcPts val="0"/>
              </a:spcBef>
              <a:spcAft>
                <a:spcPts val="0"/>
              </a:spcAft>
              <a:buNone/>
            </a:pPr>
            <a:r>
              <a:rPr b="0" i="0" lang="en-PH" sz="1800" u="none" cap="none" strike="noStrike">
                <a:solidFill>
                  <a:schemeClr val="dk1"/>
                </a:solidFill>
                <a:latin typeface="Arial"/>
                <a:ea typeface="Arial"/>
                <a:cs typeface="Arial"/>
                <a:sym typeface="Arial"/>
              </a:rPr>
              <a:t>Last week was my sister’s wedding, so I prepared to go to the salon for my haircut.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08" name="Google Shape;508;p33"/>
          <p:cNvSpPr txBox="1"/>
          <p:nvPr/>
        </p:nvSpPr>
        <p:spPr>
          <a:xfrm>
            <a:off x="683568" y="339502"/>
            <a:ext cx="48245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1400" u="none" cap="none" strike="noStrike">
                <a:solidFill>
                  <a:srgbClr val="145775"/>
                </a:solidFill>
                <a:latin typeface="Arvo"/>
                <a:ea typeface="Arvo"/>
                <a:cs typeface="Arvo"/>
                <a:sym typeface="Arvo"/>
              </a:rPr>
              <a:t>1. Punctuations</a:t>
            </a:r>
            <a:endParaRPr b="1" i="0" sz="1400" u="none" cap="none" strike="noStrike">
              <a:solidFill>
                <a:srgbClr val="145775"/>
              </a:solidFill>
              <a:latin typeface="Arvo"/>
              <a:ea typeface="Arvo"/>
              <a:cs typeface="Arvo"/>
              <a:sym typeface="Arvo"/>
            </a:endParaRPr>
          </a:p>
        </p:txBody>
      </p:sp>
      <p:sp>
        <p:nvSpPr>
          <p:cNvPr id="509" name="Google Shape;509;p33"/>
          <p:cNvSpPr txBox="1"/>
          <p:nvPr/>
        </p:nvSpPr>
        <p:spPr>
          <a:xfrm>
            <a:off x="827584" y="653956"/>
            <a:ext cx="27363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a. Comma</a:t>
            </a:r>
            <a:endParaRPr b="0" i="0" sz="2800" u="none" cap="none" strike="noStrike">
              <a:solidFill>
                <a:srgbClr val="000000"/>
              </a:solidFill>
              <a:latin typeface="Arial"/>
              <a:ea typeface="Arial"/>
              <a:cs typeface="Arial"/>
              <a:sym typeface="Arial"/>
            </a:endParaRPr>
          </a:p>
        </p:txBody>
      </p:sp>
      <p:sp>
        <p:nvSpPr>
          <p:cNvPr id="510" name="Google Shape;510;p33"/>
          <p:cNvSpPr txBox="1"/>
          <p:nvPr/>
        </p:nvSpPr>
        <p:spPr>
          <a:xfrm>
            <a:off x="271775" y="1184425"/>
            <a:ext cx="3889200" cy="96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900" u="none" cap="none" strike="noStrike">
                <a:solidFill>
                  <a:srgbClr val="121A1D"/>
                </a:solidFill>
                <a:latin typeface="Arial"/>
                <a:ea typeface="Arial"/>
                <a:cs typeface="Arial"/>
                <a:sym typeface="Arial"/>
              </a:rPr>
              <a:t>- Use commas after introductory clauses, phrases, or words that come before the main clause. </a:t>
            </a:r>
            <a:endParaRPr b="0" i="0" sz="1900" u="none" cap="none" strike="noStrike">
              <a:solidFill>
                <a:srgbClr val="121A1D"/>
              </a:solidFill>
              <a:latin typeface="Arial"/>
              <a:ea typeface="Arial"/>
              <a:cs typeface="Arial"/>
              <a:sym typeface="Arial"/>
            </a:endParaRPr>
          </a:p>
        </p:txBody>
      </p:sp>
      <p:sp>
        <p:nvSpPr>
          <p:cNvPr id="511" name="Google Shape;511;p33"/>
          <p:cNvSpPr/>
          <p:nvPr/>
        </p:nvSpPr>
        <p:spPr>
          <a:xfrm>
            <a:off x="4355975" y="768749"/>
            <a:ext cx="3960600" cy="12144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PH" sz="1700" u="none" cap="none" strike="noStrike">
                <a:solidFill>
                  <a:srgbClr val="00B050"/>
                </a:solidFill>
                <a:latin typeface="Arial"/>
                <a:ea typeface="Arial"/>
                <a:cs typeface="Arial"/>
                <a:sym typeface="Arial"/>
              </a:rPr>
              <a:t>Example: </a:t>
            </a:r>
            <a:endParaRPr sz="1700"/>
          </a:p>
          <a:p>
            <a:pPr indent="0" lvl="0" marL="0" marR="0" rtl="0" algn="l">
              <a:lnSpc>
                <a:spcPct val="100000"/>
              </a:lnSpc>
              <a:spcBef>
                <a:spcPts val="0"/>
              </a:spcBef>
              <a:spcAft>
                <a:spcPts val="0"/>
              </a:spcAft>
              <a:buNone/>
            </a:pPr>
            <a:r>
              <a:rPr b="0" i="0" lang="en-PH" sz="1700" u="none" cap="none" strike="noStrike">
                <a:solidFill>
                  <a:schemeClr val="dk1"/>
                </a:solidFill>
                <a:latin typeface="Arial"/>
                <a:ea typeface="Arial"/>
                <a:cs typeface="Arial"/>
                <a:sym typeface="Arial"/>
              </a:rPr>
              <a:t>While I was waiting for the rain to subside, suddenly there was a bolt of lightning split the sky. </a:t>
            </a:r>
            <a:endParaRPr b="0" i="0" sz="1700" u="none" cap="none" strike="noStrike">
              <a:solidFill>
                <a:schemeClr val="dk1"/>
              </a:solidFill>
              <a:latin typeface="Arial"/>
              <a:ea typeface="Arial"/>
              <a:cs typeface="Arial"/>
              <a:sym typeface="Arial"/>
            </a:endParaRPr>
          </a:p>
        </p:txBody>
      </p:sp>
      <p:sp>
        <p:nvSpPr>
          <p:cNvPr id="512" name="Google Shape;512;p33"/>
          <p:cNvSpPr txBox="1"/>
          <p:nvPr/>
        </p:nvSpPr>
        <p:spPr>
          <a:xfrm>
            <a:off x="271774" y="2472450"/>
            <a:ext cx="3436200" cy="96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900" u="none" cap="none" strike="noStrike">
                <a:solidFill>
                  <a:srgbClr val="121A1D"/>
                </a:solidFill>
                <a:latin typeface="Arial"/>
                <a:ea typeface="Arial"/>
                <a:cs typeface="Arial"/>
                <a:sym typeface="Arial"/>
              </a:rPr>
              <a:t>- Set off introductory elements (words that introduce a sentence with a comma)</a:t>
            </a:r>
            <a:endParaRPr b="0" i="0" sz="1900" u="none" cap="none" strike="noStrike">
              <a:solidFill>
                <a:srgbClr val="121A1D"/>
              </a:solidFill>
              <a:latin typeface="Arial"/>
              <a:ea typeface="Arial"/>
              <a:cs typeface="Arial"/>
              <a:sym typeface="Arial"/>
            </a:endParaRPr>
          </a:p>
        </p:txBody>
      </p:sp>
      <p:sp>
        <p:nvSpPr>
          <p:cNvPr id="513" name="Google Shape;513;p33"/>
          <p:cNvSpPr/>
          <p:nvPr/>
        </p:nvSpPr>
        <p:spPr>
          <a:xfrm>
            <a:off x="4355975" y="2199122"/>
            <a:ext cx="3960600" cy="27159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PH" sz="1500" u="none" cap="none" strike="noStrike">
                <a:solidFill>
                  <a:srgbClr val="00B050"/>
                </a:solidFill>
                <a:latin typeface="Arial"/>
                <a:ea typeface="Arial"/>
                <a:cs typeface="Arial"/>
                <a:sym typeface="Arial"/>
              </a:rPr>
              <a:t>Example: </a:t>
            </a:r>
            <a:endParaRPr sz="1500"/>
          </a:p>
          <a:p>
            <a:pPr indent="0" lvl="0" marL="0" marR="0" rtl="0" algn="l">
              <a:lnSpc>
                <a:spcPct val="100000"/>
              </a:lnSpc>
              <a:spcBef>
                <a:spcPts val="0"/>
              </a:spcBef>
              <a:spcAft>
                <a:spcPts val="0"/>
              </a:spcAft>
              <a:buNone/>
            </a:pPr>
            <a:r>
              <a:rPr b="0" i="0" lang="en-PH" sz="1500" u="none" cap="none" strike="noStrike">
                <a:solidFill>
                  <a:schemeClr val="dk1"/>
                </a:solidFill>
                <a:latin typeface="Arial"/>
                <a:ea typeface="Arial"/>
                <a:cs typeface="Arial"/>
                <a:sym typeface="Arial"/>
              </a:rPr>
              <a:t>Being on time, I have received an incentive from my book. </a:t>
            </a:r>
            <a:endParaRPr sz="1500"/>
          </a:p>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514" name="Google Shape;514;p33"/>
          <p:cNvSpPr txBox="1"/>
          <p:nvPr/>
        </p:nvSpPr>
        <p:spPr>
          <a:xfrm>
            <a:off x="4427984" y="3476042"/>
            <a:ext cx="3744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500" u="none" cap="none" strike="noStrike">
                <a:solidFill>
                  <a:srgbClr val="5D8294"/>
                </a:solidFill>
                <a:latin typeface="Arial"/>
                <a:ea typeface="Arial"/>
                <a:cs typeface="Arial"/>
                <a:sym typeface="Arial"/>
              </a:rPr>
              <a:t>To travel outside the region, you need to secure necessary documents. </a:t>
            </a:r>
            <a:endParaRPr b="0" i="0" sz="1500" u="none" cap="none" strike="noStrike">
              <a:solidFill>
                <a:srgbClr val="5D8294"/>
              </a:solidFill>
              <a:latin typeface="Arial"/>
              <a:ea typeface="Arial"/>
              <a:cs typeface="Arial"/>
              <a:sym typeface="Arial"/>
            </a:endParaRPr>
          </a:p>
        </p:txBody>
      </p:sp>
      <p:sp>
        <p:nvSpPr>
          <p:cNvPr id="515" name="Google Shape;515;p33"/>
          <p:cNvSpPr txBox="1"/>
          <p:nvPr/>
        </p:nvSpPr>
        <p:spPr>
          <a:xfrm>
            <a:off x="4427984" y="4096494"/>
            <a:ext cx="37443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500" u="none" cap="none" strike="noStrike">
                <a:solidFill>
                  <a:srgbClr val="5D8294"/>
                </a:solidFill>
                <a:latin typeface="Arial"/>
                <a:ea typeface="Arial"/>
                <a:cs typeface="Arial"/>
                <a:sym typeface="Arial"/>
              </a:rPr>
              <a:t>Ms. Alarcon, who passionately taught English Educators, was one of my favorite teachers. </a:t>
            </a:r>
            <a:endParaRPr b="0" i="0" sz="1500" u="none" cap="none" strike="noStrike">
              <a:solidFill>
                <a:srgbClr val="5D8294"/>
              </a:solidFill>
              <a:latin typeface="Arial"/>
              <a:ea typeface="Arial"/>
              <a:cs typeface="Arial"/>
              <a:sym typeface="Arial"/>
            </a:endParaRPr>
          </a:p>
        </p:txBody>
      </p:sp>
      <p:sp>
        <p:nvSpPr>
          <p:cNvPr id="516" name="Google Shape;516;p33"/>
          <p:cNvSpPr txBox="1"/>
          <p:nvPr/>
        </p:nvSpPr>
        <p:spPr>
          <a:xfrm>
            <a:off x="6025451" y="2717092"/>
            <a:ext cx="1476300" cy="276900"/>
          </a:xfrm>
          <a:prstGeom prst="rect">
            <a:avLst/>
          </a:prstGeom>
          <a:solidFill>
            <a:schemeClr val="accent4"/>
          </a:solidFill>
          <a:ln cap="flat" cmpd="sng" w="25400">
            <a:solidFill>
              <a:srgbClr val="B67B7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200" u="none" cap="none" strike="noStrike">
                <a:solidFill>
                  <a:schemeClr val="lt1"/>
                </a:solidFill>
                <a:latin typeface="Arial"/>
                <a:ea typeface="Arial"/>
                <a:cs typeface="Arial"/>
                <a:sym typeface="Arial"/>
              </a:rPr>
              <a:t>Participial Phrase </a:t>
            </a:r>
            <a:endParaRPr b="0" i="0" sz="1200" u="none" cap="none" strike="noStrike">
              <a:solidFill>
                <a:schemeClr val="lt1"/>
              </a:solidFill>
              <a:latin typeface="Arial"/>
              <a:ea typeface="Arial"/>
              <a:cs typeface="Arial"/>
              <a:sym typeface="Arial"/>
            </a:endParaRPr>
          </a:p>
        </p:txBody>
      </p:sp>
      <p:sp>
        <p:nvSpPr>
          <p:cNvPr id="517" name="Google Shape;517;p33"/>
          <p:cNvSpPr txBox="1"/>
          <p:nvPr/>
        </p:nvSpPr>
        <p:spPr>
          <a:xfrm>
            <a:off x="7305830" y="3216245"/>
            <a:ext cx="1476300" cy="276900"/>
          </a:xfrm>
          <a:prstGeom prst="rect">
            <a:avLst/>
          </a:prstGeom>
          <a:solidFill>
            <a:schemeClr val="accent4"/>
          </a:solidFill>
          <a:ln cap="flat" cmpd="sng" w="25400">
            <a:solidFill>
              <a:srgbClr val="B67B7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200" u="none" cap="none" strike="noStrike">
                <a:solidFill>
                  <a:schemeClr val="lt1"/>
                </a:solidFill>
                <a:latin typeface="Arial"/>
                <a:ea typeface="Arial"/>
                <a:cs typeface="Arial"/>
                <a:sym typeface="Arial"/>
              </a:rPr>
              <a:t>Infinitive Phrase </a:t>
            </a:r>
            <a:endParaRPr b="0" i="0" sz="1200" u="none" cap="none" strike="noStrike">
              <a:solidFill>
                <a:schemeClr val="lt1"/>
              </a:solidFill>
              <a:latin typeface="Arial"/>
              <a:ea typeface="Arial"/>
              <a:cs typeface="Arial"/>
              <a:sym typeface="Arial"/>
            </a:endParaRPr>
          </a:p>
        </p:txBody>
      </p:sp>
      <p:sp>
        <p:nvSpPr>
          <p:cNvPr id="518" name="Google Shape;518;p33"/>
          <p:cNvSpPr txBox="1"/>
          <p:nvPr/>
        </p:nvSpPr>
        <p:spPr>
          <a:xfrm>
            <a:off x="6344580" y="4615775"/>
            <a:ext cx="1476300" cy="276900"/>
          </a:xfrm>
          <a:prstGeom prst="rect">
            <a:avLst/>
          </a:prstGeom>
          <a:solidFill>
            <a:schemeClr val="accent4"/>
          </a:solidFill>
          <a:ln cap="flat" cmpd="sng" w="25400">
            <a:solidFill>
              <a:srgbClr val="B67B7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200" u="none" cap="none" strike="noStrike">
                <a:solidFill>
                  <a:schemeClr val="lt1"/>
                </a:solidFill>
                <a:latin typeface="Arial"/>
                <a:ea typeface="Arial"/>
                <a:cs typeface="Arial"/>
                <a:sym typeface="Arial"/>
              </a:rPr>
              <a:t>Appositive Phrase </a:t>
            </a:r>
            <a:endParaRPr b="0" i="0" sz="12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500"/>
                                        <p:tgtEl>
                                          <p:spTgt spid="5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24" name="Google Shape;524;p34"/>
          <p:cNvSpPr txBox="1"/>
          <p:nvPr/>
        </p:nvSpPr>
        <p:spPr>
          <a:xfrm>
            <a:off x="683568" y="339502"/>
            <a:ext cx="48245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1400" u="none" cap="none" strike="noStrike">
                <a:solidFill>
                  <a:srgbClr val="145775"/>
                </a:solidFill>
                <a:latin typeface="Arvo"/>
                <a:ea typeface="Arvo"/>
                <a:cs typeface="Arvo"/>
                <a:sym typeface="Arvo"/>
              </a:rPr>
              <a:t>1. Punctuations</a:t>
            </a:r>
            <a:endParaRPr b="1" i="0" sz="1400" u="none" cap="none" strike="noStrike">
              <a:solidFill>
                <a:srgbClr val="145775"/>
              </a:solidFill>
              <a:latin typeface="Arvo"/>
              <a:ea typeface="Arvo"/>
              <a:cs typeface="Arvo"/>
              <a:sym typeface="Arvo"/>
            </a:endParaRPr>
          </a:p>
        </p:txBody>
      </p:sp>
      <p:sp>
        <p:nvSpPr>
          <p:cNvPr id="525" name="Google Shape;525;p34"/>
          <p:cNvSpPr txBox="1"/>
          <p:nvPr/>
        </p:nvSpPr>
        <p:spPr>
          <a:xfrm>
            <a:off x="827584" y="653956"/>
            <a:ext cx="27363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a. Comma</a:t>
            </a:r>
            <a:endParaRPr b="0" i="0" sz="2800" u="none" cap="none" strike="noStrike">
              <a:solidFill>
                <a:srgbClr val="000000"/>
              </a:solidFill>
              <a:latin typeface="Arial"/>
              <a:ea typeface="Arial"/>
              <a:cs typeface="Arial"/>
              <a:sym typeface="Arial"/>
            </a:endParaRPr>
          </a:p>
        </p:txBody>
      </p:sp>
      <p:sp>
        <p:nvSpPr>
          <p:cNvPr id="526" name="Google Shape;526;p34"/>
          <p:cNvSpPr txBox="1"/>
          <p:nvPr/>
        </p:nvSpPr>
        <p:spPr>
          <a:xfrm>
            <a:off x="1043600" y="1184425"/>
            <a:ext cx="3249900" cy="3170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PH" sz="2000" u="none" cap="none" strike="noStrike">
                <a:solidFill>
                  <a:srgbClr val="121A1D"/>
                </a:solidFill>
                <a:latin typeface="Arial"/>
                <a:ea typeface="Arial"/>
                <a:cs typeface="Arial"/>
                <a:sym typeface="Arial"/>
              </a:rPr>
              <a:t>Use commas set off dates (except the month and day) </a:t>
            </a:r>
            <a:endParaRPr sz="2000"/>
          </a:p>
          <a:p>
            <a:pPr indent="-342900" lvl="0" marL="342900" marR="0" rtl="0" algn="l">
              <a:lnSpc>
                <a:spcPct val="100000"/>
              </a:lnSpc>
              <a:spcBef>
                <a:spcPts val="0"/>
              </a:spcBef>
              <a:spcAft>
                <a:spcPts val="0"/>
              </a:spcAft>
              <a:buClr>
                <a:srgbClr val="000000"/>
              </a:buClr>
              <a:buSzPts val="2000"/>
              <a:buFont typeface="Arial"/>
              <a:buChar char="-"/>
            </a:pPr>
            <a:r>
              <a:rPr b="0" i="0" lang="en-PH" sz="2000" u="none" cap="none" strike="noStrike">
                <a:solidFill>
                  <a:srgbClr val="121A1D"/>
                </a:solidFill>
                <a:latin typeface="Arial"/>
                <a:ea typeface="Arial"/>
                <a:cs typeface="Arial"/>
                <a:sym typeface="Arial"/>
              </a:rPr>
              <a:t>Geographical names, items in a date. (except the month and day) </a:t>
            </a:r>
            <a:endParaRPr sz="2000"/>
          </a:p>
          <a:p>
            <a:pPr indent="-342900" lvl="0" marL="342900" marR="0" rtl="0" algn="l">
              <a:lnSpc>
                <a:spcPct val="100000"/>
              </a:lnSpc>
              <a:spcBef>
                <a:spcPts val="0"/>
              </a:spcBef>
              <a:spcAft>
                <a:spcPts val="0"/>
              </a:spcAft>
              <a:buClr>
                <a:srgbClr val="000000"/>
              </a:buClr>
              <a:buSzPts val="2000"/>
              <a:buFont typeface="Arial"/>
              <a:buChar char="-"/>
            </a:pPr>
            <a:r>
              <a:rPr b="0" i="0" lang="en-PH" sz="2000" u="none" cap="none" strike="noStrike">
                <a:solidFill>
                  <a:srgbClr val="121A1D"/>
                </a:solidFill>
                <a:latin typeface="Arial"/>
                <a:ea typeface="Arial"/>
                <a:cs typeface="Arial"/>
                <a:sym typeface="Arial"/>
              </a:rPr>
              <a:t>Addresses (except street number and name)</a:t>
            </a:r>
            <a:endParaRPr sz="2000"/>
          </a:p>
          <a:p>
            <a:pPr indent="-342900" lvl="0" marL="342900" marR="0" rtl="0" algn="l">
              <a:lnSpc>
                <a:spcPct val="100000"/>
              </a:lnSpc>
              <a:spcBef>
                <a:spcPts val="0"/>
              </a:spcBef>
              <a:spcAft>
                <a:spcPts val="0"/>
              </a:spcAft>
              <a:buClr>
                <a:srgbClr val="000000"/>
              </a:buClr>
              <a:buSzPts val="2000"/>
              <a:buFont typeface="Arial"/>
              <a:buChar char="-"/>
            </a:pPr>
            <a:r>
              <a:rPr b="0" i="0" lang="en-PH" sz="2000" u="none" cap="none" strike="noStrike">
                <a:solidFill>
                  <a:srgbClr val="121A1D"/>
                </a:solidFill>
                <a:latin typeface="Arial"/>
                <a:ea typeface="Arial"/>
                <a:cs typeface="Arial"/>
                <a:sym typeface="Arial"/>
              </a:rPr>
              <a:t>Titles in names.</a:t>
            </a:r>
            <a:endParaRPr b="0" i="0" sz="2000" u="none" cap="none" strike="noStrike">
              <a:solidFill>
                <a:srgbClr val="121A1D"/>
              </a:solidFill>
              <a:latin typeface="Arial"/>
              <a:ea typeface="Arial"/>
              <a:cs typeface="Arial"/>
              <a:sym typeface="Arial"/>
            </a:endParaRPr>
          </a:p>
        </p:txBody>
      </p:sp>
      <p:sp>
        <p:nvSpPr>
          <p:cNvPr id="527" name="Google Shape;527;p34"/>
          <p:cNvSpPr/>
          <p:nvPr/>
        </p:nvSpPr>
        <p:spPr>
          <a:xfrm>
            <a:off x="4427984" y="1779662"/>
            <a:ext cx="3960440" cy="1152128"/>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PH" sz="1300" u="none" cap="none" strike="noStrike">
                <a:solidFill>
                  <a:srgbClr val="00B050"/>
                </a:solidFill>
                <a:latin typeface="Arial"/>
                <a:ea typeface="Arial"/>
                <a:cs typeface="Arial"/>
                <a:sym typeface="Arial"/>
              </a:rPr>
              <a:t>Examples: </a:t>
            </a:r>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On March 31, 2011, Panabo became a city. </a:t>
            </a:r>
            <a:endParaRPr/>
          </a:p>
          <a:p>
            <a:pPr indent="0" lvl="0" marL="0" marR="0" rtl="0" algn="l">
              <a:lnSpc>
                <a:spcPct val="100000"/>
              </a:lnSpc>
              <a:spcBef>
                <a:spcPts val="0"/>
              </a:spcBef>
              <a:spcAft>
                <a:spcPts val="0"/>
              </a:spcAft>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Trisha Q. Posadas, LPT. </a:t>
            </a:r>
            <a:endParaRPr b="0" i="0" sz="13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 calcmode="lin" valueType="num">
                                      <p:cBhvr additive="base">
                                        <p:cTn dur="500"/>
                                        <p:tgtEl>
                                          <p:spTgt spid="5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anim calcmode="lin" valueType="num">
                                      <p:cBhvr additive="base">
                                        <p:cTn dur="500"/>
                                        <p:tgtEl>
                                          <p:spTgt spid="5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2" st="2"/>
                                            </p:txEl>
                                          </p:spTgt>
                                        </p:tgtEl>
                                        <p:attrNameLst>
                                          <p:attrName>style.visibility</p:attrName>
                                        </p:attrNameLst>
                                      </p:cBhvr>
                                      <p:to>
                                        <p:strVal val="visible"/>
                                      </p:to>
                                    </p:set>
                                    <p:anim calcmode="lin" valueType="num">
                                      <p:cBhvr additive="base">
                                        <p:cTn dur="500"/>
                                        <p:tgtEl>
                                          <p:spTgt spid="5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6">
                                            <p:txEl>
                                              <p:pRg end="3" st="3"/>
                                            </p:txEl>
                                          </p:spTgt>
                                        </p:tgtEl>
                                        <p:attrNameLst>
                                          <p:attrName>style.visibility</p:attrName>
                                        </p:attrNameLst>
                                      </p:cBhvr>
                                      <p:to>
                                        <p:strVal val="visible"/>
                                      </p:to>
                                    </p:set>
                                    <p:anim calcmode="lin" valueType="num">
                                      <p:cBhvr additive="base">
                                        <p:cTn dur="500"/>
                                        <p:tgtEl>
                                          <p:spTgt spid="5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animEffect filter="fade" transition="in">
                                      <p:cBhvr>
                                        <p:cTn dur="500"/>
                                        <p:tgtEl>
                                          <p:spTgt spid="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animEffect filter="fade" transition="in">
                                      <p:cBhvr>
                                        <p:cTn dur="500"/>
                                        <p:tgtEl>
                                          <p:spTgt spid="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animEffect filter="fade" transition="in">
                                      <p:cBhvr>
                                        <p:cTn dur="500"/>
                                        <p:tgtEl>
                                          <p:spTgt spid="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animEffect filter="fade" transition="in">
                                      <p:cBhvr>
                                        <p:cTn dur="500"/>
                                        <p:tgtEl>
                                          <p:spTgt spid="5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5"/>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33" name="Google Shape;533;p35"/>
          <p:cNvSpPr txBox="1"/>
          <p:nvPr/>
        </p:nvSpPr>
        <p:spPr>
          <a:xfrm>
            <a:off x="683568" y="267494"/>
            <a:ext cx="302433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1. Punctuations </a:t>
            </a:r>
            <a:endParaRPr b="1" i="0" sz="2000" u="none" cap="none" strike="noStrike">
              <a:solidFill>
                <a:srgbClr val="145775"/>
              </a:solidFill>
              <a:latin typeface="Arvo"/>
              <a:ea typeface="Arvo"/>
              <a:cs typeface="Arvo"/>
              <a:sym typeface="Arvo"/>
            </a:endParaRPr>
          </a:p>
        </p:txBody>
      </p:sp>
      <p:sp>
        <p:nvSpPr>
          <p:cNvPr id="534" name="Google Shape;534;p35"/>
          <p:cNvSpPr txBox="1"/>
          <p:nvPr/>
        </p:nvSpPr>
        <p:spPr>
          <a:xfrm>
            <a:off x="827584" y="653956"/>
            <a:ext cx="27363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b. Semicolon</a:t>
            </a:r>
            <a:endParaRPr b="0" i="0" sz="2800" u="none" cap="none" strike="noStrike">
              <a:solidFill>
                <a:srgbClr val="000000"/>
              </a:solidFill>
              <a:latin typeface="Arial"/>
              <a:ea typeface="Arial"/>
              <a:cs typeface="Arial"/>
              <a:sym typeface="Arial"/>
            </a:endParaRPr>
          </a:p>
        </p:txBody>
      </p:sp>
      <p:sp>
        <p:nvSpPr>
          <p:cNvPr id="535" name="Google Shape;535;p35"/>
          <p:cNvSpPr txBox="1"/>
          <p:nvPr/>
        </p:nvSpPr>
        <p:spPr>
          <a:xfrm>
            <a:off x="1043608" y="1184434"/>
            <a:ext cx="2736304"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000" u="none" cap="none" strike="noStrike">
                <a:solidFill>
                  <a:srgbClr val="121A1D"/>
                </a:solidFill>
                <a:latin typeface="Arial"/>
                <a:ea typeface="Arial"/>
                <a:cs typeface="Arial"/>
                <a:sym typeface="Arial"/>
              </a:rPr>
              <a:t>-  When you link two independent clauses with no connecting words.</a:t>
            </a:r>
            <a:endParaRPr b="0" i="0" sz="2000" u="none" cap="none" strike="noStrike">
              <a:solidFill>
                <a:srgbClr val="121A1D"/>
              </a:solidFill>
              <a:latin typeface="Arial"/>
              <a:ea typeface="Arial"/>
              <a:cs typeface="Arial"/>
              <a:sym typeface="Arial"/>
            </a:endParaRPr>
          </a:p>
        </p:txBody>
      </p:sp>
      <p:sp>
        <p:nvSpPr>
          <p:cNvPr id="536" name="Google Shape;536;p35"/>
          <p:cNvSpPr/>
          <p:nvPr/>
        </p:nvSpPr>
        <p:spPr>
          <a:xfrm>
            <a:off x="4572000" y="995958"/>
            <a:ext cx="3168300" cy="10800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300" u="none" cap="none" strike="noStrike">
                <a:solidFill>
                  <a:srgbClr val="00B050"/>
                </a:solidFill>
                <a:latin typeface="Arial"/>
                <a:ea typeface="Arial"/>
                <a:cs typeface="Arial"/>
                <a:sym typeface="Arial"/>
              </a:rPr>
              <a:t>Example: </a:t>
            </a:r>
            <a:endParaRPr/>
          </a:p>
          <a:p>
            <a:pPr indent="0" lvl="0" marL="0" marR="0" rtl="0" algn="ctr">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I am excited to go home; I wanted to stay there for good.</a:t>
            </a:r>
            <a:endParaRPr b="0" i="0" sz="1300" u="none" cap="none" strike="noStrike">
              <a:solidFill>
                <a:schemeClr val="dk1"/>
              </a:solidFill>
              <a:latin typeface="Arial"/>
              <a:ea typeface="Arial"/>
              <a:cs typeface="Arial"/>
              <a:sym typeface="Arial"/>
            </a:endParaRPr>
          </a:p>
        </p:txBody>
      </p:sp>
      <p:sp>
        <p:nvSpPr>
          <p:cNvPr id="537" name="Google Shape;537;p35"/>
          <p:cNvSpPr txBox="1"/>
          <p:nvPr/>
        </p:nvSpPr>
        <p:spPr>
          <a:xfrm>
            <a:off x="1043599" y="2580975"/>
            <a:ext cx="3168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000" u="none" cap="none" strike="noStrike">
                <a:solidFill>
                  <a:srgbClr val="121A1D"/>
                </a:solidFill>
                <a:latin typeface="Arial"/>
                <a:ea typeface="Arial"/>
                <a:cs typeface="Arial"/>
                <a:sym typeface="Arial"/>
              </a:rPr>
              <a:t>- Joining two independent clauses with one of the following conjunctive adverbs. </a:t>
            </a:r>
            <a:endParaRPr b="0" i="0" sz="2000" u="none" cap="none" strike="noStrike">
              <a:solidFill>
                <a:srgbClr val="121A1D"/>
              </a:solidFill>
              <a:latin typeface="Arial"/>
              <a:ea typeface="Arial"/>
              <a:cs typeface="Arial"/>
              <a:sym typeface="Arial"/>
            </a:endParaRPr>
          </a:p>
        </p:txBody>
      </p:sp>
      <p:sp>
        <p:nvSpPr>
          <p:cNvPr id="538" name="Google Shape;538;p35"/>
          <p:cNvSpPr/>
          <p:nvPr/>
        </p:nvSpPr>
        <p:spPr>
          <a:xfrm>
            <a:off x="1759065" y="4005771"/>
            <a:ext cx="2232300" cy="1080000"/>
          </a:xfrm>
          <a:prstGeom prst="roundRect">
            <a:avLst>
              <a:gd fmla="val 16667" name="adj"/>
            </a:avLst>
          </a:prstGeom>
          <a:solidFill>
            <a:schemeClr val="accent4"/>
          </a:solidFill>
          <a:ln cap="flat" cmpd="sng" w="25400">
            <a:solidFill>
              <a:srgbClr val="B67B7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400" u="none" cap="none" strike="noStrike">
                <a:solidFill>
                  <a:srgbClr val="121A1D"/>
                </a:solidFill>
                <a:latin typeface="Arial"/>
                <a:ea typeface="Arial"/>
                <a:cs typeface="Arial"/>
                <a:sym typeface="Arial"/>
              </a:rPr>
              <a:t>Conjunctive adverbs: however, moreover, therefore, consequently, otherwise, nevertheless, thus, etc. </a:t>
            </a:r>
            <a:endParaRPr b="0" i="0" sz="1400" u="none" cap="none" strike="noStrike">
              <a:solidFill>
                <a:srgbClr val="121A1D"/>
              </a:solidFill>
              <a:latin typeface="Arial"/>
              <a:ea typeface="Arial"/>
              <a:cs typeface="Arial"/>
              <a:sym typeface="Arial"/>
            </a:endParaRPr>
          </a:p>
        </p:txBody>
      </p:sp>
      <p:sp>
        <p:nvSpPr>
          <p:cNvPr id="539" name="Google Shape;539;p35"/>
          <p:cNvSpPr/>
          <p:nvPr/>
        </p:nvSpPr>
        <p:spPr>
          <a:xfrm>
            <a:off x="4572000" y="2732534"/>
            <a:ext cx="3168300" cy="10800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300" u="none" cap="none" strike="noStrike">
                <a:solidFill>
                  <a:srgbClr val="00B050"/>
                </a:solidFill>
                <a:latin typeface="Arial"/>
                <a:ea typeface="Arial"/>
                <a:cs typeface="Arial"/>
                <a:sym typeface="Arial"/>
              </a:rPr>
              <a:t>Example: </a:t>
            </a:r>
            <a:endParaRPr/>
          </a:p>
          <a:p>
            <a:pPr indent="0" lvl="0" marL="0" marR="0" rtl="0" algn="ctr">
              <a:lnSpc>
                <a:spcPct val="100000"/>
              </a:lnSpc>
              <a:spcBef>
                <a:spcPts val="0"/>
              </a:spcBef>
              <a:spcAft>
                <a:spcPts val="0"/>
              </a:spcAft>
              <a:buNone/>
            </a:pPr>
            <a:r>
              <a:rPr b="0" i="0" lang="en-PH" sz="1300" u="none" cap="none" strike="noStrike">
                <a:solidFill>
                  <a:schemeClr val="dk1"/>
                </a:solidFill>
                <a:latin typeface="Arial"/>
                <a:ea typeface="Arial"/>
                <a:cs typeface="Arial"/>
                <a:sym typeface="Arial"/>
              </a:rPr>
              <a:t>I am excited to go home; moreover, I wanted to stay there for good.</a:t>
            </a:r>
            <a:endParaRPr b="0" i="0" sz="13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500"/>
                                        <p:tgtEl>
                                          <p:spTgt spid="5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500"/>
                                        <p:tgtEl>
                                          <p:spTgt spid="5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500"/>
                                        <p:tgtEl>
                                          <p:spTgt spid="5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6"/>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45" name="Google Shape;545;p36"/>
          <p:cNvSpPr txBox="1"/>
          <p:nvPr/>
        </p:nvSpPr>
        <p:spPr>
          <a:xfrm>
            <a:off x="683568" y="267494"/>
            <a:ext cx="302433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1. Punctuations </a:t>
            </a:r>
            <a:endParaRPr b="1" i="0" sz="2000" u="none" cap="none" strike="noStrike">
              <a:solidFill>
                <a:srgbClr val="145775"/>
              </a:solidFill>
              <a:latin typeface="Arvo"/>
              <a:ea typeface="Arvo"/>
              <a:cs typeface="Arvo"/>
              <a:sym typeface="Arvo"/>
            </a:endParaRPr>
          </a:p>
        </p:txBody>
      </p:sp>
      <p:sp>
        <p:nvSpPr>
          <p:cNvPr id="546" name="Google Shape;546;p36"/>
          <p:cNvSpPr txBox="1"/>
          <p:nvPr/>
        </p:nvSpPr>
        <p:spPr>
          <a:xfrm>
            <a:off x="827584" y="653956"/>
            <a:ext cx="27363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c. Colon</a:t>
            </a:r>
            <a:endParaRPr b="0" i="0" sz="2800" u="none" cap="none" strike="noStrike">
              <a:solidFill>
                <a:srgbClr val="000000"/>
              </a:solidFill>
              <a:latin typeface="Arial"/>
              <a:ea typeface="Arial"/>
              <a:cs typeface="Arial"/>
              <a:sym typeface="Arial"/>
            </a:endParaRPr>
          </a:p>
        </p:txBody>
      </p:sp>
      <p:sp>
        <p:nvSpPr>
          <p:cNvPr id="547" name="Google Shape;547;p36"/>
          <p:cNvSpPr txBox="1"/>
          <p:nvPr/>
        </p:nvSpPr>
        <p:spPr>
          <a:xfrm>
            <a:off x="460675" y="1184425"/>
            <a:ext cx="34479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000" u="none" cap="none" strike="noStrike">
                <a:solidFill>
                  <a:srgbClr val="121A1D"/>
                </a:solidFill>
                <a:latin typeface="Arial"/>
                <a:ea typeface="Arial"/>
                <a:cs typeface="Arial"/>
                <a:sym typeface="Arial"/>
              </a:rPr>
              <a:t>- Separating chapter from verse in Bible reference, separating volume from page in bibliography reference, writing a salutatory greeting in professional writing and giving the time. </a:t>
            </a:r>
            <a:endParaRPr b="0" i="0" sz="2000" u="none" cap="none" strike="noStrike">
              <a:solidFill>
                <a:srgbClr val="121A1D"/>
              </a:solidFill>
              <a:latin typeface="Arial"/>
              <a:ea typeface="Arial"/>
              <a:cs typeface="Arial"/>
              <a:sym typeface="Arial"/>
            </a:endParaRPr>
          </a:p>
        </p:txBody>
      </p:sp>
      <p:sp>
        <p:nvSpPr>
          <p:cNvPr id="548" name="Google Shape;548;p36"/>
          <p:cNvSpPr/>
          <p:nvPr/>
        </p:nvSpPr>
        <p:spPr>
          <a:xfrm>
            <a:off x="3790050" y="653950"/>
            <a:ext cx="4887600" cy="19899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800" u="none" cap="none" strike="noStrike">
                <a:solidFill>
                  <a:srgbClr val="00B050"/>
                </a:solidFill>
                <a:latin typeface="Arial"/>
                <a:ea typeface="Arial"/>
                <a:cs typeface="Arial"/>
                <a:sym typeface="Arial"/>
              </a:rPr>
              <a:t>Examples: </a:t>
            </a:r>
            <a:endParaRPr sz="1800"/>
          </a:p>
          <a:p>
            <a:pPr indent="0" lvl="0" marL="0" marR="0" rtl="0" algn="ctr">
              <a:lnSpc>
                <a:spcPct val="100000"/>
              </a:lnSpc>
              <a:spcBef>
                <a:spcPts val="0"/>
              </a:spcBef>
              <a:spcAft>
                <a:spcPts val="0"/>
              </a:spcAft>
              <a:buNone/>
            </a:pPr>
            <a:r>
              <a:t/>
            </a:r>
            <a:endParaRPr b="0" i="0" sz="18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None/>
            </a:pPr>
            <a:r>
              <a:rPr b="0" i="0" lang="en-PH" sz="1800" u="none" cap="none" strike="noStrike">
                <a:solidFill>
                  <a:srgbClr val="121A1D"/>
                </a:solidFill>
                <a:latin typeface="Arial"/>
                <a:ea typeface="Arial"/>
                <a:cs typeface="Arial"/>
                <a:sym typeface="Arial"/>
              </a:rPr>
              <a:t>My favorite verse is Philippians 4:13. </a:t>
            </a:r>
            <a:endParaRPr sz="1800"/>
          </a:p>
          <a:p>
            <a:pPr indent="0" lvl="0" marL="0" marR="0" rtl="0" algn="ctr">
              <a:lnSpc>
                <a:spcPct val="100000"/>
              </a:lnSpc>
              <a:spcBef>
                <a:spcPts val="0"/>
              </a:spcBef>
              <a:spcAft>
                <a:spcPts val="0"/>
              </a:spcAft>
              <a:buNone/>
            </a:pPr>
            <a:r>
              <a:t/>
            </a:r>
            <a:endParaRPr b="0" i="0" sz="1800" u="none" cap="none" strike="noStrike">
              <a:solidFill>
                <a:srgbClr val="121A1D"/>
              </a:solidFill>
              <a:latin typeface="Arial"/>
              <a:ea typeface="Arial"/>
              <a:cs typeface="Arial"/>
              <a:sym typeface="Arial"/>
            </a:endParaRPr>
          </a:p>
          <a:p>
            <a:pPr indent="0" lvl="0" marL="0" marR="0" rtl="0" algn="ctr">
              <a:lnSpc>
                <a:spcPct val="100000"/>
              </a:lnSpc>
              <a:spcBef>
                <a:spcPts val="0"/>
              </a:spcBef>
              <a:spcAft>
                <a:spcPts val="0"/>
              </a:spcAft>
              <a:buNone/>
            </a:pPr>
            <a:r>
              <a:rPr b="0" i="0" lang="en-PH" sz="1800" u="none" cap="none" strike="noStrike">
                <a:solidFill>
                  <a:srgbClr val="121A1D"/>
                </a:solidFill>
                <a:latin typeface="Arial"/>
                <a:ea typeface="Arial"/>
                <a:cs typeface="Arial"/>
                <a:sym typeface="Arial"/>
              </a:rPr>
              <a:t>Majority of the references that I cited were taken from the Academic Journal 11:23 (volume 11, page 23) </a:t>
            </a:r>
            <a:endParaRPr b="0" i="0" sz="1800" u="none" cap="none" strike="noStrike">
              <a:solidFill>
                <a:srgbClr val="121A1D"/>
              </a:solidFill>
              <a:latin typeface="Arial"/>
              <a:ea typeface="Arial"/>
              <a:cs typeface="Arial"/>
              <a:sym typeface="Arial"/>
            </a:endParaRPr>
          </a:p>
        </p:txBody>
      </p:sp>
      <p:sp>
        <p:nvSpPr>
          <p:cNvPr id="549" name="Google Shape;549;p36"/>
          <p:cNvSpPr txBox="1"/>
          <p:nvPr/>
        </p:nvSpPr>
        <p:spPr>
          <a:xfrm>
            <a:off x="518699" y="4107125"/>
            <a:ext cx="3261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000" u="none" cap="none" strike="noStrike">
                <a:solidFill>
                  <a:srgbClr val="121A1D"/>
                </a:solidFill>
                <a:latin typeface="Arial"/>
                <a:ea typeface="Arial"/>
                <a:cs typeface="Arial"/>
                <a:sym typeface="Arial"/>
              </a:rPr>
              <a:t>- Introduce a formal list </a:t>
            </a:r>
            <a:endParaRPr b="0" i="0" sz="2000" u="none" cap="none" strike="noStrike">
              <a:solidFill>
                <a:srgbClr val="121A1D"/>
              </a:solidFill>
              <a:latin typeface="Arial"/>
              <a:ea typeface="Arial"/>
              <a:cs typeface="Arial"/>
              <a:sym typeface="Arial"/>
            </a:endParaRPr>
          </a:p>
        </p:txBody>
      </p:sp>
      <p:sp>
        <p:nvSpPr>
          <p:cNvPr id="550" name="Google Shape;550;p36"/>
          <p:cNvSpPr/>
          <p:nvPr/>
        </p:nvSpPr>
        <p:spPr>
          <a:xfrm>
            <a:off x="3780000" y="3075800"/>
            <a:ext cx="4887600" cy="1800300"/>
          </a:xfrm>
          <a:prstGeom prst="roundRect">
            <a:avLst>
              <a:gd fmla="val 16667" name="adj"/>
            </a:avLst>
          </a:prstGeom>
          <a:gradFill>
            <a:gsLst>
              <a:gs pos="0">
                <a:srgbClr val="B7D8EA"/>
              </a:gs>
              <a:gs pos="35000">
                <a:srgbClr val="CCE4F0"/>
              </a:gs>
              <a:gs pos="100000">
                <a:srgbClr val="EBF5F9"/>
              </a:gs>
            </a:gsLst>
            <a:lin ang="16200000" scaled="0"/>
          </a:gradFill>
          <a:ln cap="flat" cmpd="sng" w="9525">
            <a:solidFill>
              <a:srgbClr val="6C94A6"/>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rgbClr val="00B050"/>
                </a:solidFill>
                <a:latin typeface="Arial"/>
                <a:ea typeface="Arial"/>
                <a:cs typeface="Arial"/>
                <a:sym typeface="Arial"/>
              </a:rPr>
              <a:t>Example: </a:t>
            </a:r>
            <a:endParaRPr sz="2000"/>
          </a:p>
          <a:p>
            <a:pPr indent="0" lvl="0" marL="0" marR="0" rtl="0" algn="ctr">
              <a:lnSpc>
                <a:spcPct val="100000"/>
              </a:lnSpc>
              <a:spcBef>
                <a:spcPts val="0"/>
              </a:spcBef>
              <a:spcAft>
                <a:spcPts val="0"/>
              </a:spcAft>
              <a:buNone/>
            </a:pPr>
            <a:r>
              <a:t/>
            </a:r>
            <a:endParaRPr b="0" i="0" sz="20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None/>
            </a:pPr>
            <a:r>
              <a:rPr b="0" i="0" lang="en-PH" sz="2000" u="none" cap="none" strike="noStrike">
                <a:solidFill>
                  <a:srgbClr val="121A1D"/>
                </a:solidFill>
                <a:latin typeface="Arial"/>
                <a:ea typeface="Arial"/>
                <a:cs typeface="Arial"/>
                <a:sym typeface="Arial"/>
              </a:rPr>
              <a:t>Three things I have accomplished today: answered modules, e-mailed documents, and researched enrichment activities. </a:t>
            </a:r>
            <a:endParaRPr b="0" i="0" sz="2000" u="none" cap="none" strike="noStrike">
              <a:solidFill>
                <a:srgbClr val="121A1D"/>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Effect filter="fade" transition="in">
                                      <p:cBhvr>
                                        <p:cTn dur="500"/>
                                        <p:tgtEl>
                                          <p:spTgt spid="5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Effect filter="fade" transition="in">
                                      <p:cBhvr>
                                        <p:cTn dur="500"/>
                                        <p:tgtEl>
                                          <p:spTgt spid="5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Effect filter="fade" transition="in">
                                      <p:cBhvr>
                                        <p:cTn dur="500"/>
                                        <p:tgtEl>
                                          <p:spTgt spid="5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animEffect filter="fade" transition="in">
                                      <p:cBhvr>
                                        <p:cTn dur="500"/>
                                        <p:tgtEl>
                                          <p:spTgt spid="5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animEffect filter="fade" transition="in">
                                      <p:cBhvr>
                                        <p:cTn dur="500"/>
                                        <p:tgtEl>
                                          <p:spTgt spid="5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7"/>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56" name="Google Shape;556;p37"/>
          <p:cNvSpPr txBox="1"/>
          <p:nvPr/>
        </p:nvSpPr>
        <p:spPr>
          <a:xfrm>
            <a:off x="323528" y="299432"/>
            <a:ext cx="266429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2. Capitalization</a:t>
            </a:r>
            <a:endParaRPr b="1" i="0" sz="2000" u="none" cap="none" strike="noStrike">
              <a:solidFill>
                <a:srgbClr val="145775"/>
              </a:solidFill>
              <a:latin typeface="Arvo"/>
              <a:ea typeface="Arvo"/>
              <a:cs typeface="Arvo"/>
              <a:sym typeface="Arvo"/>
            </a:endParaRPr>
          </a:p>
        </p:txBody>
      </p:sp>
      <p:sp>
        <p:nvSpPr>
          <p:cNvPr id="557" name="Google Shape;557;p37"/>
          <p:cNvSpPr/>
          <p:nvPr/>
        </p:nvSpPr>
        <p:spPr>
          <a:xfrm>
            <a:off x="4207775" y="1213825"/>
            <a:ext cx="4860000" cy="832200"/>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Davao region is located on the southeastern portion of Mindanao. </a:t>
            </a:r>
            <a:endParaRPr b="0" i="0" sz="2000" u="none" cap="none" strike="noStrike">
              <a:solidFill>
                <a:schemeClr val="dk1"/>
              </a:solidFill>
              <a:latin typeface="Arial"/>
              <a:ea typeface="Arial"/>
              <a:cs typeface="Arial"/>
              <a:sym typeface="Arial"/>
            </a:endParaRPr>
          </a:p>
        </p:txBody>
      </p:sp>
      <p:cxnSp>
        <p:nvCxnSpPr>
          <p:cNvPr id="558" name="Google Shape;558;p37"/>
          <p:cNvCxnSpPr/>
          <p:nvPr/>
        </p:nvCxnSpPr>
        <p:spPr>
          <a:xfrm>
            <a:off x="4924008" y="1629914"/>
            <a:ext cx="144000" cy="0"/>
          </a:xfrm>
          <a:prstGeom prst="straightConnector1">
            <a:avLst/>
          </a:prstGeom>
          <a:noFill/>
          <a:ln cap="flat" cmpd="sng" w="38100">
            <a:solidFill>
              <a:srgbClr val="FF0000"/>
            </a:solidFill>
            <a:prstDash val="solid"/>
            <a:round/>
            <a:headEnd len="sm" w="sm" type="none"/>
            <a:tailEnd len="sm" w="sm" type="none"/>
          </a:ln>
        </p:spPr>
      </p:cxnSp>
      <p:sp>
        <p:nvSpPr>
          <p:cNvPr id="559" name="Google Shape;559;p37"/>
          <p:cNvSpPr/>
          <p:nvPr/>
        </p:nvSpPr>
        <p:spPr>
          <a:xfrm>
            <a:off x="4572000" y="2232650"/>
            <a:ext cx="4665300" cy="1296000"/>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The Davao Crocodile Park is a must-see destination in Davao City. </a:t>
            </a:r>
            <a:endParaRPr b="0" i="0" sz="2000" u="none" cap="none" strike="noStrike">
              <a:solidFill>
                <a:schemeClr val="dk1"/>
              </a:solidFill>
              <a:latin typeface="Arial"/>
              <a:ea typeface="Arial"/>
              <a:cs typeface="Arial"/>
              <a:sym typeface="Arial"/>
            </a:endParaRPr>
          </a:p>
        </p:txBody>
      </p:sp>
      <p:cxnSp>
        <p:nvCxnSpPr>
          <p:cNvPr id="560" name="Google Shape;560;p37"/>
          <p:cNvCxnSpPr/>
          <p:nvPr/>
        </p:nvCxnSpPr>
        <p:spPr>
          <a:xfrm>
            <a:off x="5652125" y="2880655"/>
            <a:ext cx="144000" cy="0"/>
          </a:xfrm>
          <a:prstGeom prst="straightConnector1">
            <a:avLst/>
          </a:prstGeom>
          <a:noFill/>
          <a:ln cap="flat" cmpd="sng" w="38100">
            <a:solidFill>
              <a:srgbClr val="FF0000"/>
            </a:solidFill>
            <a:prstDash val="solid"/>
            <a:round/>
            <a:headEnd len="sm" w="sm" type="none"/>
            <a:tailEnd len="sm" w="sm" type="none"/>
          </a:ln>
        </p:spPr>
      </p:cxnSp>
      <p:sp>
        <p:nvSpPr>
          <p:cNvPr id="561" name="Google Shape;561;p37"/>
          <p:cNvSpPr/>
          <p:nvPr/>
        </p:nvSpPr>
        <p:spPr>
          <a:xfrm>
            <a:off x="4648201" y="3822220"/>
            <a:ext cx="2880300" cy="504000"/>
          </a:xfrm>
          <a:prstGeom prst="roundRect">
            <a:avLst>
              <a:gd fmla="val 16667" name="adj"/>
            </a:avLst>
          </a:prstGeom>
          <a:gradFill>
            <a:gsLst>
              <a:gs pos="0">
                <a:srgbClr val="E0F1F7"/>
              </a:gs>
              <a:gs pos="35000">
                <a:srgbClr val="E8F4F9"/>
              </a:gs>
              <a:gs pos="100000">
                <a:srgbClr val="F4FBFE"/>
              </a:gs>
            </a:gsLst>
            <a:lin ang="16200000" scaled="0"/>
          </a:gradFill>
          <a:ln cap="flat" cmpd="sng" w="9525">
            <a:solidFill>
              <a:srgbClr val="C8D5D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O God, I thank you. </a:t>
            </a:r>
            <a:endParaRPr b="0" i="0" sz="2000" u="none" cap="none" strike="noStrike">
              <a:solidFill>
                <a:schemeClr val="dk1"/>
              </a:solidFill>
              <a:latin typeface="Arial"/>
              <a:ea typeface="Arial"/>
              <a:cs typeface="Arial"/>
              <a:sym typeface="Arial"/>
            </a:endParaRPr>
          </a:p>
        </p:txBody>
      </p:sp>
      <p:sp>
        <p:nvSpPr>
          <p:cNvPr id="562" name="Google Shape;562;p37"/>
          <p:cNvSpPr txBox="1"/>
          <p:nvPr/>
        </p:nvSpPr>
        <p:spPr>
          <a:xfrm>
            <a:off x="228595" y="1626867"/>
            <a:ext cx="4176600" cy="3140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200"/>
              <a:buFont typeface="Arial"/>
              <a:buAutoNum type="alphaUcPeriod"/>
            </a:pPr>
            <a:r>
              <a:rPr b="0" i="0" lang="en-PH" sz="2200" u="none" cap="none" strike="noStrike">
                <a:solidFill>
                  <a:srgbClr val="000000"/>
                </a:solidFill>
                <a:latin typeface="Arial"/>
                <a:ea typeface="Arial"/>
                <a:cs typeface="Arial"/>
                <a:sym typeface="Arial"/>
              </a:rPr>
              <a:t>Always capitalized the first word in a sentence. </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200"/>
          </a:p>
          <a:p>
            <a:pPr indent="-342900" lvl="0" marL="342900" marR="0" rtl="0" algn="l">
              <a:lnSpc>
                <a:spcPct val="100000"/>
              </a:lnSpc>
              <a:spcBef>
                <a:spcPts val="0"/>
              </a:spcBef>
              <a:spcAft>
                <a:spcPts val="0"/>
              </a:spcAft>
              <a:buClr>
                <a:srgbClr val="000000"/>
              </a:buClr>
              <a:buSzPts val="2200"/>
              <a:buFont typeface="Arial"/>
              <a:buAutoNum type="alphaUcPeriod"/>
            </a:pPr>
            <a:r>
              <a:rPr b="0" i="0" lang="en-PH" sz="2200" u="none" cap="none" strike="noStrike">
                <a:solidFill>
                  <a:srgbClr val="000000"/>
                </a:solidFill>
                <a:latin typeface="Arial"/>
                <a:ea typeface="Arial"/>
                <a:cs typeface="Arial"/>
                <a:sym typeface="Arial"/>
              </a:rPr>
              <a:t>Proper nouns and adjectives</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en-PH"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200"/>
          </a:p>
          <a:p>
            <a:pPr indent="-342900" lvl="0" marL="342900" marR="0" rtl="0" algn="l">
              <a:lnSpc>
                <a:spcPct val="100000"/>
              </a:lnSpc>
              <a:spcBef>
                <a:spcPts val="0"/>
              </a:spcBef>
              <a:spcAft>
                <a:spcPts val="0"/>
              </a:spcAft>
              <a:buClr>
                <a:srgbClr val="000000"/>
              </a:buClr>
              <a:buSzPts val="2200"/>
              <a:buFont typeface="Arial"/>
              <a:buAutoNum type="alphaUcPeriod"/>
            </a:pPr>
            <a:r>
              <a:rPr b="0" i="0" lang="en-PH" sz="2200" u="none" cap="none" strike="noStrike">
                <a:solidFill>
                  <a:srgbClr val="000000"/>
                </a:solidFill>
                <a:latin typeface="Arial"/>
                <a:ea typeface="Arial"/>
                <a:cs typeface="Arial"/>
                <a:sym typeface="Arial"/>
              </a:rPr>
              <a:t>Capitalize the pronoun I and the interjection O. </a:t>
            </a:r>
            <a:endParaRPr/>
          </a:p>
          <a:p>
            <a:pPr indent="0" lvl="0" marL="45720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Effect filter="fade" transition="in">
                                      <p:cBhvr>
                                        <p:cTn dur="500"/>
                                        <p:tgtEl>
                                          <p:spTgt spid="5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Effect filter="fade" transition="in">
                                      <p:cBhvr>
                                        <p:cTn dur="500"/>
                                        <p:tgtEl>
                                          <p:spTgt spid="5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2" st="2"/>
                                            </p:txEl>
                                          </p:spTgt>
                                        </p:tgtEl>
                                        <p:attrNameLst>
                                          <p:attrName>style.visibility</p:attrName>
                                        </p:attrNameLst>
                                      </p:cBhvr>
                                      <p:to>
                                        <p:strVal val="visible"/>
                                      </p:to>
                                    </p:set>
                                    <p:animEffect filter="fade" transition="in">
                                      <p:cBhvr>
                                        <p:cTn dur="500"/>
                                        <p:tgtEl>
                                          <p:spTgt spid="5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3" st="3"/>
                                            </p:txEl>
                                          </p:spTgt>
                                        </p:tgtEl>
                                        <p:attrNameLst>
                                          <p:attrName>style.visibility</p:attrName>
                                        </p:attrNameLst>
                                      </p:cBhvr>
                                      <p:to>
                                        <p:strVal val="visible"/>
                                      </p:to>
                                    </p:set>
                                    <p:animEffect filter="fade" transition="in">
                                      <p:cBhvr>
                                        <p:cTn dur="500"/>
                                        <p:tgtEl>
                                          <p:spTgt spid="5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4" st="4"/>
                                            </p:txEl>
                                          </p:spTgt>
                                        </p:tgtEl>
                                        <p:attrNameLst>
                                          <p:attrName>style.visibility</p:attrName>
                                        </p:attrNameLst>
                                      </p:cBhvr>
                                      <p:to>
                                        <p:strVal val="visible"/>
                                      </p:to>
                                    </p:set>
                                    <p:animEffect filter="fade" transition="in">
                                      <p:cBhvr>
                                        <p:cTn dur="500"/>
                                        <p:tgtEl>
                                          <p:spTgt spid="5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5" st="5"/>
                                            </p:txEl>
                                          </p:spTgt>
                                        </p:tgtEl>
                                        <p:attrNameLst>
                                          <p:attrName>style.visibility</p:attrName>
                                        </p:attrNameLst>
                                      </p:cBhvr>
                                      <p:to>
                                        <p:strVal val="visible"/>
                                      </p:to>
                                    </p:set>
                                    <p:animEffect filter="fade" transition="in">
                                      <p:cBhvr>
                                        <p:cTn dur="500"/>
                                        <p:tgtEl>
                                          <p:spTgt spid="5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6" st="6"/>
                                            </p:txEl>
                                          </p:spTgt>
                                        </p:tgtEl>
                                        <p:attrNameLst>
                                          <p:attrName>style.visibility</p:attrName>
                                        </p:attrNameLst>
                                      </p:cBhvr>
                                      <p:to>
                                        <p:strVal val="visible"/>
                                      </p:to>
                                    </p:set>
                                    <p:animEffect filter="fade" transition="in">
                                      <p:cBhvr>
                                        <p:cTn dur="500"/>
                                        <p:tgtEl>
                                          <p:spTgt spid="5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4"/>
          <p:cNvSpPr/>
          <p:nvPr/>
        </p:nvSpPr>
        <p:spPr>
          <a:xfrm>
            <a:off x="3595225" y="1867525"/>
            <a:ext cx="3713100" cy="1859700"/>
          </a:xfrm>
          <a:prstGeom prst="rect">
            <a:avLst/>
          </a:prstGeom>
          <a:solidFill>
            <a:srgbClr val="7198A9">
              <a:alpha val="40784"/>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PH" sz="3800" u="none" cap="none" strike="noStrike">
                <a:solidFill>
                  <a:srgbClr val="FFFFFF"/>
                </a:solidFill>
                <a:latin typeface="Arvo"/>
                <a:ea typeface="Arvo"/>
                <a:cs typeface="Arvo"/>
                <a:sym typeface="Arvo"/>
              </a:rPr>
              <a:t>Organization</a:t>
            </a:r>
            <a:endParaRPr b="1" i="0" sz="3800" u="none" cap="none" strike="noStrike">
              <a:solidFill>
                <a:srgbClr val="FFFFFF"/>
              </a:solidFill>
              <a:latin typeface="Arial"/>
              <a:ea typeface="Arial"/>
              <a:cs typeface="Arial"/>
              <a:sym typeface="Arial"/>
            </a:endParaRPr>
          </a:p>
        </p:txBody>
      </p:sp>
      <p:sp>
        <p:nvSpPr>
          <p:cNvPr id="231" name="Google Shape;231;p4"/>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1f5de2ab96e_1_24"/>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68" name="Google Shape;568;g1f5de2ab96e_1_24"/>
          <p:cNvSpPr txBox="1"/>
          <p:nvPr/>
        </p:nvSpPr>
        <p:spPr>
          <a:xfrm>
            <a:off x="323528" y="299432"/>
            <a:ext cx="2664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2. Capitalization</a:t>
            </a:r>
            <a:endParaRPr b="1" i="0" sz="2000" u="none" cap="none" strike="noStrike">
              <a:solidFill>
                <a:srgbClr val="145775"/>
              </a:solidFill>
              <a:latin typeface="Arvo"/>
              <a:ea typeface="Arvo"/>
              <a:cs typeface="Arvo"/>
              <a:sym typeface="Arvo"/>
            </a:endParaRPr>
          </a:p>
        </p:txBody>
      </p:sp>
      <p:sp>
        <p:nvSpPr>
          <p:cNvPr id="569" name="Google Shape;569;g1f5de2ab96e_1_24"/>
          <p:cNvSpPr txBox="1"/>
          <p:nvPr/>
        </p:nvSpPr>
        <p:spPr>
          <a:xfrm>
            <a:off x="317025" y="699550"/>
            <a:ext cx="4617600" cy="4402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sz="2000"/>
          </a:p>
          <a:p>
            <a:pPr indent="0" lvl="0" marL="457200" marR="0" rtl="0" algn="l">
              <a:lnSpc>
                <a:spcPct val="100000"/>
              </a:lnSpc>
              <a:spcBef>
                <a:spcPts val="0"/>
              </a:spcBef>
              <a:spcAft>
                <a:spcPts val="0"/>
              </a:spcAft>
              <a:buNone/>
            </a:pPr>
            <a:r>
              <a:rPr lang="en-PH" sz="2000"/>
              <a:t>D. </a:t>
            </a:r>
            <a:r>
              <a:rPr b="0" i="0" lang="en-PH" sz="2000" u="none" cap="none" strike="noStrike">
                <a:solidFill>
                  <a:srgbClr val="000000"/>
                </a:solidFill>
                <a:latin typeface="Arial"/>
                <a:ea typeface="Arial"/>
                <a:cs typeface="Arial"/>
                <a:sym typeface="Arial"/>
              </a:rPr>
              <a:t>Capitalize professional titles when used before a personal name and academic titles and their abbreviations when they follow a personal name.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0" lvl="0" marL="457200" marR="0" rtl="0" algn="l">
              <a:lnSpc>
                <a:spcPct val="100000"/>
              </a:lnSpc>
              <a:spcBef>
                <a:spcPts val="0"/>
              </a:spcBef>
              <a:spcAft>
                <a:spcPts val="0"/>
              </a:spcAft>
              <a:buNone/>
            </a:pPr>
            <a:r>
              <a:rPr lang="en-PH" sz="2000"/>
              <a:t>E. </a:t>
            </a:r>
            <a:r>
              <a:rPr b="0" i="0" lang="en-PH" sz="2000" u="none" cap="none" strike="noStrike">
                <a:solidFill>
                  <a:srgbClr val="000000"/>
                </a:solidFill>
                <a:latin typeface="Arial"/>
                <a:ea typeface="Arial"/>
                <a:cs typeface="Arial"/>
                <a:sym typeface="Arial"/>
              </a:rPr>
              <a:t>Brand names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000"/>
          </a:p>
          <a:p>
            <a:pPr indent="0" lvl="0" marL="457200" marR="0" rtl="0" algn="l">
              <a:lnSpc>
                <a:spcPct val="100000"/>
              </a:lnSpc>
              <a:spcBef>
                <a:spcPts val="0"/>
              </a:spcBef>
              <a:spcAft>
                <a:spcPts val="0"/>
              </a:spcAft>
              <a:buNone/>
            </a:pPr>
            <a:r>
              <a:rPr b="0" i="0" lang="en-PH" sz="2000" u="none" cap="none" strike="noStrike">
                <a:solidFill>
                  <a:srgbClr val="000000"/>
                </a:solidFill>
                <a:latin typeface="Arial"/>
                <a:ea typeface="Arial"/>
                <a:cs typeface="Arial"/>
                <a:sym typeface="Arial"/>
              </a:rPr>
              <a:t>F. First word in a letter’s greeting or close. </a:t>
            </a:r>
            <a:endParaRPr sz="2000"/>
          </a:p>
          <a:p>
            <a:pPr indent="0" lvl="0" marL="457200" marR="0" rtl="0" algn="l">
              <a:lnSpc>
                <a:spcPct val="100000"/>
              </a:lnSpc>
              <a:spcBef>
                <a:spcPts val="0"/>
              </a:spcBef>
              <a:spcAft>
                <a:spcPts val="0"/>
              </a:spcAft>
              <a:buNone/>
            </a:pPr>
            <a:r>
              <a:t/>
            </a:r>
            <a:endParaRPr sz="2000"/>
          </a:p>
          <a:p>
            <a:pPr indent="0" lvl="0" marL="457200" marR="0" rtl="0" algn="l">
              <a:lnSpc>
                <a:spcPct val="100000"/>
              </a:lnSpc>
              <a:spcBef>
                <a:spcPts val="0"/>
              </a:spcBef>
              <a:spcAft>
                <a:spcPts val="0"/>
              </a:spcAft>
              <a:buNone/>
            </a:pPr>
            <a:r>
              <a:rPr b="0" i="0" lang="en-PH" sz="2000" u="none" cap="none" strike="noStrike">
                <a:solidFill>
                  <a:srgbClr val="000000"/>
                </a:solidFill>
                <a:latin typeface="Arial"/>
                <a:ea typeface="Arial"/>
                <a:cs typeface="Arial"/>
                <a:sym typeface="Arial"/>
              </a:rPr>
              <a:t>G. The days of the week, months of the year, and holidays. </a:t>
            </a:r>
            <a:endParaRPr b="0" i="0" sz="2000" u="none" cap="none" strike="noStrike">
              <a:solidFill>
                <a:srgbClr val="000000"/>
              </a:solidFill>
              <a:latin typeface="Arial"/>
              <a:ea typeface="Arial"/>
              <a:cs typeface="Arial"/>
              <a:sym typeface="Arial"/>
            </a:endParaRPr>
          </a:p>
        </p:txBody>
      </p:sp>
      <p:sp>
        <p:nvSpPr>
          <p:cNvPr id="570" name="Google Shape;570;g1f5de2ab96e_1_24"/>
          <p:cNvSpPr/>
          <p:nvPr/>
        </p:nvSpPr>
        <p:spPr>
          <a:xfrm>
            <a:off x="5099125" y="1116924"/>
            <a:ext cx="3384300" cy="1339200"/>
          </a:xfrm>
          <a:prstGeom prst="roundRect">
            <a:avLst>
              <a:gd fmla="val 16667" name="adj"/>
            </a:avLst>
          </a:prstGeom>
          <a:gradFill>
            <a:gsLst>
              <a:gs pos="0">
                <a:srgbClr val="E0F1F7"/>
              </a:gs>
              <a:gs pos="35000">
                <a:srgbClr val="E8F4F9"/>
              </a:gs>
              <a:gs pos="100000">
                <a:srgbClr val="F4FBFE"/>
              </a:gs>
            </a:gsLst>
            <a:lin ang="16200038" scaled="0"/>
          </a:gradFill>
          <a:ln cap="flat" cmpd="sng" w="9525">
            <a:solidFill>
              <a:srgbClr val="C8D5DA"/>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Dr. Callie Torres </a:t>
            </a:r>
            <a:endParaRPr sz="2000"/>
          </a:p>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Addison Adrianne Forbes Montgomery, M.D.</a:t>
            </a:r>
            <a:endParaRPr b="0" i="0" sz="2000" u="none" cap="none" strike="noStrike">
              <a:solidFill>
                <a:schemeClr val="dk1"/>
              </a:solidFill>
              <a:latin typeface="Arial"/>
              <a:ea typeface="Arial"/>
              <a:cs typeface="Arial"/>
              <a:sym typeface="Arial"/>
            </a:endParaRPr>
          </a:p>
        </p:txBody>
      </p:sp>
      <p:sp>
        <p:nvSpPr>
          <p:cNvPr id="571" name="Google Shape;571;g1f5de2ab96e_1_24"/>
          <p:cNvSpPr/>
          <p:nvPr/>
        </p:nvSpPr>
        <p:spPr>
          <a:xfrm>
            <a:off x="4849951" y="2648650"/>
            <a:ext cx="4131000" cy="504000"/>
          </a:xfrm>
          <a:prstGeom prst="roundRect">
            <a:avLst>
              <a:gd fmla="val 16667" name="adj"/>
            </a:avLst>
          </a:prstGeom>
          <a:gradFill>
            <a:gsLst>
              <a:gs pos="0">
                <a:srgbClr val="E0F1F7"/>
              </a:gs>
              <a:gs pos="35000">
                <a:srgbClr val="E8F4F9"/>
              </a:gs>
              <a:gs pos="100000">
                <a:srgbClr val="F4FBFE"/>
              </a:gs>
            </a:gsLst>
            <a:lin ang="16200038" scaled="0"/>
          </a:gradFill>
          <a:ln cap="flat" cmpd="sng" w="9525">
            <a:solidFill>
              <a:srgbClr val="C8D5DA"/>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My dream car is Toyota Fortuner.</a:t>
            </a:r>
            <a:endParaRPr sz="2000"/>
          </a:p>
        </p:txBody>
      </p:sp>
      <p:cxnSp>
        <p:nvCxnSpPr>
          <p:cNvPr id="572" name="Google Shape;572;g1f5de2ab96e_1_24"/>
          <p:cNvCxnSpPr/>
          <p:nvPr/>
        </p:nvCxnSpPr>
        <p:spPr>
          <a:xfrm flipH="1" rot="10800000">
            <a:off x="6912297" y="3072538"/>
            <a:ext cx="1812300" cy="3900"/>
          </a:xfrm>
          <a:prstGeom prst="straightConnector1">
            <a:avLst/>
          </a:prstGeom>
          <a:noFill/>
          <a:ln cap="flat" cmpd="sng" w="38100">
            <a:solidFill>
              <a:srgbClr val="FF0000"/>
            </a:solidFill>
            <a:prstDash val="solid"/>
            <a:round/>
            <a:headEnd len="sm" w="sm" type="none"/>
            <a:tailEnd len="sm" w="sm" type="none"/>
          </a:ln>
        </p:spPr>
      </p:cxnSp>
      <p:sp>
        <p:nvSpPr>
          <p:cNvPr id="573" name="Google Shape;573;g1f5de2ab96e_1_24"/>
          <p:cNvSpPr/>
          <p:nvPr/>
        </p:nvSpPr>
        <p:spPr>
          <a:xfrm>
            <a:off x="5189984" y="3474318"/>
            <a:ext cx="3384300" cy="504000"/>
          </a:xfrm>
          <a:prstGeom prst="roundRect">
            <a:avLst>
              <a:gd fmla="val 16667" name="adj"/>
            </a:avLst>
          </a:prstGeom>
          <a:gradFill>
            <a:gsLst>
              <a:gs pos="0">
                <a:srgbClr val="E0F1F7"/>
              </a:gs>
              <a:gs pos="35000">
                <a:srgbClr val="E8F4F9"/>
              </a:gs>
              <a:gs pos="100000">
                <a:srgbClr val="F4FBFE"/>
              </a:gs>
            </a:gsLst>
            <a:lin ang="16200038" scaled="0"/>
          </a:gradFill>
          <a:ln cap="flat" cmpd="sng" w="9525">
            <a:solidFill>
              <a:srgbClr val="C8D5DA"/>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2000" u="none" cap="none" strike="noStrike">
                <a:solidFill>
                  <a:schemeClr val="dk1"/>
                </a:solidFill>
                <a:latin typeface="Arial"/>
                <a:ea typeface="Arial"/>
                <a:cs typeface="Arial"/>
                <a:sym typeface="Arial"/>
              </a:rPr>
              <a:t>Sincerely yours, </a:t>
            </a:r>
            <a:endParaRPr b="0" i="0" sz="2000" u="none" cap="none" strike="noStrike">
              <a:solidFill>
                <a:schemeClr val="dk1"/>
              </a:solidFill>
              <a:latin typeface="Arial"/>
              <a:ea typeface="Arial"/>
              <a:cs typeface="Arial"/>
              <a:sym typeface="Arial"/>
            </a:endParaRPr>
          </a:p>
        </p:txBody>
      </p:sp>
      <p:sp>
        <p:nvSpPr>
          <p:cNvPr id="574" name="Google Shape;574;g1f5de2ab96e_1_24"/>
          <p:cNvSpPr/>
          <p:nvPr/>
        </p:nvSpPr>
        <p:spPr>
          <a:xfrm>
            <a:off x="4634875" y="4217375"/>
            <a:ext cx="4617600" cy="945300"/>
          </a:xfrm>
          <a:prstGeom prst="roundRect">
            <a:avLst>
              <a:gd fmla="val 16667" name="adj"/>
            </a:avLst>
          </a:prstGeom>
          <a:gradFill>
            <a:gsLst>
              <a:gs pos="0">
                <a:srgbClr val="E0F1F7"/>
              </a:gs>
              <a:gs pos="35000">
                <a:srgbClr val="E8F4F9"/>
              </a:gs>
              <a:gs pos="100000">
                <a:srgbClr val="F4FBFE"/>
              </a:gs>
            </a:gsLst>
            <a:lin ang="16200038" scaled="0"/>
          </a:gradFill>
          <a:ln cap="flat" cmpd="sng" w="9525">
            <a:solidFill>
              <a:srgbClr val="C8D5DA"/>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PH" sz="1800" u="none" cap="none" strike="noStrike">
                <a:solidFill>
                  <a:schemeClr val="dk1"/>
                </a:solidFill>
                <a:latin typeface="Arial"/>
                <a:ea typeface="Arial"/>
                <a:cs typeface="Arial"/>
                <a:sym typeface="Arial"/>
              </a:rPr>
              <a:t>The opening of the classes is in October.</a:t>
            </a:r>
            <a:endParaRPr sz="1800"/>
          </a:p>
          <a:p>
            <a:pPr indent="0" lvl="0" marL="0" marR="0" rtl="0" algn="ctr">
              <a:lnSpc>
                <a:spcPct val="100000"/>
              </a:lnSpc>
              <a:spcBef>
                <a:spcPts val="0"/>
              </a:spcBef>
              <a:spcAft>
                <a:spcPts val="0"/>
              </a:spcAft>
              <a:buNone/>
            </a:pPr>
            <a:r>
              <a:rPr b="0" i="0" lang="en-PH" sz="1800" u="none" cap="none" strike="noStrike">
                <a:solidFill>
                  <a:schemeClr val="dk1"/>
                </a:solidFill>
                <a:latin typeface="Arial"/>
                <a:ea typeface="Arial"/>
                <a:cs typeface="Arial"/>
                <a:sym typeface="Arial"/>
              </a:rPr>
              <a:t>I always set a vacation to meditate for Holy Week.</a:t>
            </a:r>
            <a:endParaRPr b="0" i="0" sz="1800" u="none" cap="none" strike="noStrike">
              <a:solidFill>
                <a:schemeClr val="dk1"/>
              </a:solidFill>
              <a:latin typeface="Arial"/>
              <a:ea typeface="Arial"/>
              <a:cs typeface="Arial"/>
              <a:sym typeface="Arial"/>
            </a:endParaRPr>
          </a:p>
        </p:txBody>
      </p:sp>
      <p:cxnSp>
        <p:nvCxnSpPr>
          <p:cNvPr id="575" name="Google Shape;575;g1f5de2ab96e_1_24"/>
          <p:cNvCxnSpPr/>
          <p:nvPr/>
        </p:nvCxnSpPr>
        <p:spPr>
          <a:xfrm>
            <a:off x="8120760" y="4575398"/>
            <a:ext cx="144000" cy="0"/>
          </a:xfrm>
          <a:prstGeom prst="straightConnector1">
            <a:avLst/>
          </a:prstGeom>
          <a:noFill/>
          <a:ln cap="flat" cmpd="sng" w="38100">
            <a:solidFill>
              <a:srgbClr val="FF0000"/>
            </a:solidFill>
            <a:prstDash val="solid"/>
            <a:round/>
            <a:headEnd len="sm" w="sm" type="none"/>
            <a:tailEnd len="sm" w="sm" type="none"/>
          </a:ln>
        </p:spPr>
      </p:cxnSp>
      <p:cxnSp>
        <p:nvCxnSpPr>
          <p:cNvPr id="576" name="Google Shape;576;g1f5de2ab96e_1_24"/>
          <p:cNvCxnSpPr/>
          <p:nvPr/>
        </p:nvCxnSpPr>
        <p:spPr>
          <a:xfrm>
            <a:off x="6393904" y="5100414"/>
            <a:ext cx="144000" cy="0"/>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500"/>
                                        <p:tgtEl>
                                          <p:spTgt spid="5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animEffect filter="fade" transition="in">
                                      <p:cBhvr>
                                        <p:cTn dur="500"/>
                                        <p:tgtEl>
                                          <p:spTgt spid="5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animEffect filter="fade" transition="in">
                                      <p:cBhvr>
                                        <p:cTn dur="500"/>
                                        <p:tgtEl>
                                          <p:spTgt spid="5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animEffect filter="fade" transition="in">
                                      <p:cBhvr>
                                        <p:cTn dur="500"/>
                                        <p:tgtEl>
                                          <p:spTgt spid="5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animEffect filter="fade" transition="in">
                                      <p:cBhvr>
                                        <p:cTn dur="500"/>
                                        <p:tgtEl>
                                          <p:spTgt spid="5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4" st="4"/>
                                            </p:txEl>
                                          </p:spTgt>
                                        </p:tgtEl>
                                        <p:attrNameLst>
                                          <p:attrName>style.visibility</p:attrName>
                                        </p:attrNameLst>
                                      </p:cBhvr>
                                      <p:to>
                                        <p:strVal val="visible"/>
                                      </p:to>
                                    </p:set>
                                    <p:animEffect filter="fade" transition="in">
                                      <p:cBhvr>
                                        <p:cTn dur="500"/>
                                        <p:tgtEl>
                                          <p:spTgt spid="5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5" st="5"/>
                                            </p:txEl>
                                          </p:spTgt>
                                        </p:tgtEl>
                                        <p:attrNameLst>
                                          <p:attrName>style.visibility</p:attrName>
                                        </p:attrNameLst>
                                      </p:cBhvr>
                                      <p:to>
                                        <p:strVal val="visible"/>
                                      </p:to>
                                    </p:set>
                                    <p:animEffect filter="fade" transition="in">
                                      <p:cBhvr>
                                        <p:cTn dur="500"/>
                                        <p:tgtEl>
                                          <p:spTgt spid="5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6" st="6"/>
                                            </p:txEl>
                                          </p:spTgt>
                                        </p:tgtEl>
                                        <p:attrNameLst>
                                          <p:attrName>style.visibility</p:attrName>
                                        </p:attrNameLst>
                                      </p:cBhvr>
                                      <p:to>
                                        <p:strVal val="visible"/>
                                      </p:to>
                                    </p:set>
                                    <p:animEffect filter="fade" transition="in">
                                      <p:cBhvr>
                                        <p:cTn dur="500"/>
                                        <p:tgtEl>
                                          <p:spTgt spid="5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7" st="7"/>
                                            </p:txEl>
                                          </p:spTgt>
                                        </p:tgtEl>
                                        <p:attrNameLst>
                                          <p:attrName>style.visibility</p:attrName>
                                        </p:attrNameLst>
                                      </p:cBhvr>
                                      <p:to>
                                        <p:strVal val="visible"/>
                                      </p:to>
                                    </p:set>
                                    <p:animEffect filter="fade" transition="in">
                                      <p:cBhvr>
                                        <p:cTn dur="500"/>
                                        <p:tgtEl>
                                          <p:spTgt spid="5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8"/>
          <p:cNvSpPr txBox="1"/>
          <p:nvPr>
            <p:ph idx="1" type="body"/>
          </p:nvPr>
        </p:nvSpPr>
        <p:spPr>
          <a:xfrm>
            <a:off x="2901375" y="2161800"/>
            <a:ext cx="3341400" cy="819900"/>
          </a:xfrm>
          <a:prstGeom prst="rect">
            <a:avLst/>
          </a:prstGeom>
          <a:noFill/>
          <a:ln>
            <a:noFill/>
          </a:ln>
        </p:spPr>
        <p:txBody>
          <a:bodyPr anchorCtr="0" anchor="ctr" bIns="91425" lIns="91425" spcFirstLastPara="1" rIns="91425" wrap="square" tIns="91425">
            <a:noAutofit/>
          </a:bodyPr>
          <a:lstStyle/>
          <a:p>
            <a:pPr indent="-228600" lvl="0" marL="457200" rtl="0" algn="ctr">
              <a:lnSpc>
                <a:spcPct val="100000"/>
              </a:lnSpc>
              <a:spcBef>
                <a:spcPts val="600"/>
              </a:spcBef>
              <a:spcAft>
                <a:spcPts val="0"/>
              </a:spcAft>
              <a:buSzPts val="1600"/>
              <a:buFont typeface="Arvo"/>
              <a:buNone/>
            </a:pPr>
            <a:r>
              <a:t/>
            </a:r>
            <a:endParaRPr/>
          </a:p>
        </p:txBody>
      </p:sp>
      <p:sp>
        <p:nvSpPr>
          <p:cNvPr id="582" name="Google Shape;582;p38"/>
          <p:cNvSpPr txBox="1"/>
          <p:nvPr>
            <p:ph idx="12"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83" name="Google Shape;583;p38"/>
          <p:cNvSpPr txBox="1"/>
          <p:nvPr/>
        </p:nvSpPr>
        <p:spPr>
          <a:xfrm>
            <a:off x="1187624" y="195486"/>
            <a:ext cx="29523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3. Spelling</a:t>
            </a:r>
            <a:endParaRPr b="1" i="0" sz="2000" u="none" cap="none" strike="noStrike">
              <a:solidFill>
                <a:srgbClr val="145775"/>
              </a:solidFill>
              <a:latin typeface="Arvo"/>
              <a:ea typeface="Arvo"/>
              <a:cs typeface="Arvo"/>
              <a:sym typeface="Arvo"/>
            </a:endParaRPr>
          </a:p>
        </p:txBody>
      </p:sp>
      <p:pic>
        <p:nvPicPr>
          <p:cNvPr descr="American English Language | The World of English" id="584" name="Google Shape;584;p38"/>
          <p:cNvPicPr preferRelativeResize="0"/>
          <p:nvPr/>
        </p:nvPicPr>
        <p:blipFill rotWithShape="1">
          <a:blip r:embed="rId3">
            <a:alphaModFix/>
          </a:blip>
          <a:srcRect b="0" l="0" r="0" t="0"/>
          <a:stretch/>
        </p:blipFill>
        <p:spPr>
          <a:xfrm>
            <a:off x="2663788" y="699542"/>
            <a:ext cx="4074964" cy="4208402"/>
          </a:xfrm>
          <a:prstGeom prst="rect">
            <a:avLst/>
          </a:prstGeom>
          <a:noFill/>
          <a:ln>
            <a:noFill/>
          </a:ln>
        </p:spPr>
      </p:pic>
      <p:sp>
        <p:nvSpPr>
          <p:cNvPr id="585" name="Google Shape;585;p38"/>
          <p:cNvSpPr txBox="1"/>
          <p:nvPr/>
        </p:nvSpPr>
        <p:spPr>
          <a:xfrm>
            <a:off x="6516216" y="4780986"/>
            <a:ext cx="2520280"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1050" u="none" cap="none" strike="noStrike">
                <a:solidFill>
                  <a:srgbClr val="000000"/>
                </a:solidFill>
                <a:latin typeface="Arial"/>
                <a:ea typeface="Arial"/>
                <a:cs typeface="Arial"/>
                <a:sym typeface="Arial"/>
              </a:rPr>
              <a:t>Reference: https://google.com/images</a:t>
            </a:r>
            <a:endParaRPr b="0" i="0" sz="105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500"/>
                                        <p:tgtEl>
                                          <p:spTgt spid="5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9"/>
          <p:cNvSpPr txBox="1"/>
          <p:nvPr>
            <p:ph idx="12"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91" name="Google Shape;591;p39"/>
          <p:cNvSpPr txBox="1"/>
          <p:nvPr/>
        </p:nvSpPr>
        <p:spPr>
          <a:xfrm>
            <a:off x="755576" y="339502"/>
            <a:ext cx="331236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2000" u="none" cap="none" strike="noStrike">
                <a:solidFill>
                  <a:srgbClr val="145775"/>
                </a:solidFill>
                <a:latin typeface="Arvo"/>
                <a:ea typeface="Arvo"/>
                <a:cs typeface="Arvo"/>
                <a:sym typeface="Arvo"/>
              </a:rPr>
              <a:t>4. Abbreviation</a:t>
            </a:r>
            <a:endParaRPr b="1" i="0" sz="2000" u="none" cap="none" strike="noStrike">
              <a:solidFill>
                <a:srgbClr val="145775"/>
              </a:solidFill>
              <a:latin typeface="Arvo"/>
              <a:ea typeface="Arvo"/>
              <a:cs typeface="Arvo"/>
              <a:sym typeface="Arvo"/>
            </a:endParaRPr>
          </a:p>
        </p:txBody>
      </p:sp>
      <p:sp>
        <p:nvSpPr>
          <p:cNvPr id="592" name="Google Shape;592;p39"/>
          <p:cNvSpPr txBox="1"/>
          <p:nvPr/>
        </p:nvSpPr>
        <p:spPr>
          <a:xfrm>
            <a:off x="2123724" y="1131600"/>
            <a:ext cx="50478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300" u="none" cap="none" strike="noStrike">
                <a:solidFill>
                  <a:srgbClr val="000000"/>
                </a:solidFill>
                <a:latin typeface="Arial"/>
                <a:ea typeface="Arial"/>
                <a:cs typeface="Arial"/>
                <a:sym typeface="Arial"/>
              </a:rPr>
              <a:t>a. Only abbreviate well-known terms. </a:t>
            </a:r>
            <a:endParaRPr b="0" i="0" sz="2300" u="none" cap="none" strike="noStrike">
              <a:solidFill>
                <a:srgbClr val="000000"/>
              </a:solidFill>
              <a:latin typeface="Arial"/>
              <a:ea typeface="Arial"/>
              <a:cs typeface="Arial"/>
              <a:sym typeface="Arial"/>
            </a:endParaRPr>
          </a:p>
        </p:txBody>
      </p:sp>
      <p:sp>
        <p:nvSpPr>
          <p:cNvPr id="593" name="Google Shape;593;p39"/>
          <p:cNvSpPr txBox="1"/>
          <p:nvPr/>
        </p:nvSpPr>
        <p:spPr>
          <a:xfrm>
            <a:off x="2051725" y="2139700"/>
            <a:ext cx="48633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300" u="none" cap="none" strike="noStrike">
                <a:solidFill>
                  <a:srgbClr val="000000"/>
                </a:solidFill>
                <a:latin typeface="Arial"/>
                <a:ea typeface="Arial"/>
                <a:cs typeface="Arial"/>
                <a:sym typeface="Arial"/>
              </a:rPr>
              <a:t>b. Abbreviations that use capital letters are called</a:t>
            </a:r>
            <a:r>
              <a:rPr b="1" i="1" lang="en-PH" sz="2300" u="none" cap="none" strike="noStrike">
                <a:solidFill>
                  <a:srgbClr val="000000"/>
                </a:solidFill>
                <a:latin typeface="Arial"/>
                <a:ea typeface="Arial"/>
                <a:cs typeface="Arial"/>
                <a:sym typeface="Arial"/>
              </a:rPr>
              <a:t> initialisms  </a:t>
            </a:r>
            <a:r>
              <a:rPr b="0" i="0" lang="en-PH" sz="2300" u="none" cap="none" strike="noStrike">
                <a:solidFill>
                  <a:srgbClr val="000000"/>
                </a:solidFill>
                <a:latin typeface="Arial"/>
                <a:ea typeface="Arial"/>
                <a:cs typeface="Arial"/>
                <a:sym typeface="Arial"/>
              </a:rPr>
              <a:t>it is required to put a period after each letter. </a:t>
            </a:r>
            <a:endParaRPr b="0" i="0" sz="2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1"/>
                                        </p:tgtEl>
                                        <p:attrNameLst>
                                          <p:attrName>style.visibility</p:attrName>
                                        </p:attrNameLst>
                                      </p:cBhvr>
                                      <p:to>
                                        <p:strVal val="visible"/>
                                      </p:to>
                                    </p:set>
                                    <p:anim calcmode="lin" valueType="num">
                                      <p:cBhvr additive="base">
                                        <p:cTn dur="500"/>
                                        <p:tgtEl>
                                          <p:spTgt spid="5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0"/>
          <p:cNvSpPr txBox="1"/>
          <p:nvPr>
            <p:ph idx="12" type="sldNum"/>
          </p:nvPr>
        </p:nvSpPr>
        <p:spPr>
          <a:xfrm>
            <a:off x="0" y="4678200"/>
            <a:ext cx="4653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599" name="Google Shape;599;p40"/>
          <p:cNvSpPr txBox="1"/>
          <p:nvPr/>
        </p:nvSpPr>
        <p:spPr>
          <a:xfrm>
            <a:off x="2450222" y="1709400"/>
            <a:ext cx="3744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PH" sz="3600" u="none" cap="none" strike="noStrike">
                <a:solidFill>
                  <a:srgbClr val="121A1D"/>
                </a:solidFill>
                <a:latin typeface="Arial"/>
                <a:ea typeface="Arial"/>
                <a:cs typeface="Arial"/>
                <a:sym typeface="Arial"/>
              </a:rPr>
              <a:t>Any questions?</a:t>
            </a:r>
            <a:endParaRPr b="1" i="0" sz="3600" u="none" cap="none" strike="noStrike">
              <a:solidFill>
                <a:srgbClr val="121A1D"/>
              </a:solidFill>
              <a:latin typeface="Arial"/>
              <a:ea typeface="Arial"/>
              <a:cs typeface="Arial"/>
              <a:sym typeface="Arial"/>
            </a:endParaRPr>
          </a:p>
        </p:txBody>
      </p:sp>
      <p:sp>
        <p:nvSpPr>
          <p:cNvPr id="600" name="Google Shape;600;p40"/>
          <p:cNvSpPr txBox="1"/>
          <p:nvPr/>
        </p:nvSpPr>
        <p:spPr>
          <a:xfrm>
            <a:off x="2372423" y="2452975"/>
            <a:ext cx="4617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PH" sz="2800" u="none" cap="none" strike="noStrike">
                <a:solidFill>
                  <a:srgbClr val="000000"/>
                </a:solidFill>
                <a:latin typeface="Arial"/>
                <a:ea typeface="Arial"/>
                <a:cs typeface="Arial"/>
                <a:sym typeface="Arial"/>
              </a:rPr>
              <a:t>Thank you for listening! </a:t>
            </a:r>
            <a:endParaRPr b="0" i="0" sz="2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9"/>
                                        </p:tgtEl>
                                        <p:attrNameLst>
                                          <p:attrName>style.visibility</p:attrName>
                                        </p:attrNameLst>
                                      </p:cBhvr>
                                      <p:to>
                                        <p:strVal val="visible"/>
                                      </p:to>
                                    </p:set>
                                    <p:anim calcmode="lin" valueType="num">
                                      <p:cBhvr additive="base">
                                        <p:cTn dur="500"/>
                                        <p:tgtEl>
                                          <p:spTgt spid="5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5"/>
          <p:cNvSpPr txBox="1"/>
          <p:nvPr>
            <p:ph idx="1" type="body"/>
          </p:nvPr>
        </p:nvSpPr>
        <p:spPr>
          <a:xfrm>
            <a:off x="2901375" y="2161800"/>
            <a:ext cx="3341400" cy="8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1600"/>
              <a:buNone/>
            </a:pPr>
            <a:r>
              <a:rPr lang="en-PH" sz="1800"/>
              <a:t>Many students have a problems comprehending expository text because they can’t see a basic structure of text. </a:t>
            </a:r>
            <a:br>
              <a:rPr lang="en-PH" sz="1800"/>
            </a:br>
            <a:r>
              <a:rPr lang="en-PH" sz="1800"/>
              <a:t>(Dymoch 2005)</a:t>
            </a:r>
            <a:endParaRPr sz="1800"/>
          </a:p>
        </p:txBody>
      </p:sp>
      <p:sp>
        <p:nvSpPr>
          <p:cNvPr id="237" name="Google Shape;237;p5"/>
          <p:cNvSpPr txBox="1"/>
          <p:nvPr>
            <p:ph idx="4294967295"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238" name="Google Shape;238;p5"/>
          <p:cNvSpPr txBox="1"/>
          <p:nvPr>
            <p:ph idx="12" type="sldNum"/>
          </p:nvPr>
        </p:nvSpPr>
        <p:spPr>
          <a:xfrm>
            <a:off x="4312650"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6"/>
          <p:cNvSpPr txBox="1"/>
          <p:nvPr>
            <p:ph type="title"/>
          </p:nvPr>
        </p:nvSpPr>
        <p:spPr>
          <a:xfrm>
            <a:off x="1842475" y="1197075"/>
            <a:ext cx="41154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b="1" lang="en-PH" sz="3500">
                <a:latin typeface="Comfortaa"/>
                <a:ea typeface="Comfortaa"/>
                <a:cs typeface="Comfortaa"/>
                <a:sym typeface="Comfortaa"/>
              </a:rPr>
              <a:t>Organization</a:t>
            </a:r>
            <a:endParaRPr b="1" sz="3500">
              <a:latin typeface="Comfortaa"/>
              <a:ea typeface="Comfortaa"/>
              <a:cs typeface="Comfortaa"/>
              <a:sym typeface="Comfortaa"/>
            </a:endParaRPr>
          </a:p>
        </p:txBody>
      </p:sp>
      <p:sp>
        <p:nvSpPr>
          <p:cNvPr id="244" name="Google Shape;244;p6"/>
          <p:cNvSpPr txBox="1"/>
          <p:nvPr>
            <p:ph idx="1" type="body"/>
          </p:nvPr>
        </p:nvSpPr>
        <p:spPr>
          <a:xfrm>
            <a:off x="1080475" y="1918275"/>
            <a:ext cx="5713800" cy="270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PH" sz="2800">
                <a:latin typeface="Arial"/>
                <a:ea typeface="Arial"/>
                <a:cs typeface="Arial"/>
                <a:sym typeface="Arial"/>
              </a:rPr>
              <a:t>structural framework for writing</a:t>
            </a:r>
            <a:endParaRPr/>
          </a:p>
          <a:p>
            <a:pPr indent="-330200" lvl="0" marL="457200" rtl="0" algn="l">
              <a:lnSpc>
                <a:spcPct val="100000"/>
              </a:lnSpc>
              <a:spcBef>
                <a:spcPts val="600"/>
              </a:spcBef>
              <a:spcAft>
                <a:spcPts val="0"/>
              </a:spcAft>
              <a:buSzPts val="1600"/>
              <a:buChar char="■"/>
            </a:pPr>
            <a:r>
              <a:rPr lang="en-PH" sz="2800">
                <a:latin typeface="Arial"/>
                <a:ea typeface="Arial"/>
                <a:cs typeface="Arial"/>
                <a:sym typeface="Arial"/>
              </a:rPr>
              <a:t>logical progression and completeness of ideas in a text. </a:t>
            </a:r>
            <a:endParaRPr sz="2800">
              <a:latin typeface="Arial"/>
              <a:ea typeface="Arial"/>
              <a:cs typeface="Arial"/>
              <a:sym typeface="Arial"/>
            </a:endParaRPr>
          </a:p>
        </p:txBody>
      </p:sp>
      <p:sp>
        <p:nvSpPr>
          <p:cNvPr id="245" name="Google Shape;245;p6"/>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5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500"/>
                                        <p:tgtEl>
                                          <p:spTgt spid="24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txBox="1"/>
          <p:nvPr>
            <p:ph idx="1" type="body"/>
          </p:nvPr>
        </p:nvSpPr>
        <p:spPr>
          <a:xfrm>
            <a:off x="141700" y="771550"/>
            <a:ext cx="4235700" cy="50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400"/>
              <a:buNone/>
            </a:pPr>
            <a:r>
              <a:rPr b="1" lang="en-PH" sz="2800">
                <a:solidFill>
                  <a:srgbClr val="4D778A"/>
                </a:solidFill>
                <a:latin typeface="Arial"/>
                <a:ea typeface="Arial"/>
                <a:cs typeface="Arial"/>
                <a:sym typeface="Arial"/>
              </a:rPr>
              <a:t>Physical Presentation</a:t>
            </a:r>
            <a:endParaRPr sz="2800">
              <a:solidFill>
                <a:srgbClr val="4D778A"/>
              </a:solidFill>
              <a:latin typeface="Arial"/>
              <a:ea typeface="Arial"/>
              <a:cs typeface="Arial"/>
              <a:sym typeface="Arial"/>
            </a:endParaRPr>
          </a:p>
        </p:txBody>
      </p:sp>
      <p:sp>
        <p:nvSpPr>
          <p:cNvPr id="251" name="Google Shape;251;p7"/>
          <p:cNvSpPr txBox="1"/>
          <p:nvPr>
            <p:ph type="title"/>
          </p:nvPr>
        </p:nvSpPr>
        <p:spPr>
          <a:xfrm>
            <a:off x="1842475" y="195486"/>
            <a:ext cx="4406400" cy="62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b="1" lang="en-PH" sz="2800"/>
              <a:t>Text Organization</a:t>
            </a:r>
            <a:endParaRPr b="1" sz="2800"/>
          </a:p>
        </p:txBody>
      </p:sp>
      <p:sp>
        <p:nvSpPr>
          <p:cNvPr id="252" name="Google Shape;252;p7"/>
          <p:cNvSpPr txBox="1"/>
          <p:nvPr>
            <p:ph idx="2" type="body"/>
          </p:nvPr>
        </p:nvSpPr>
        <p:spPr>
          <a:xfrm>
            <a:off x="4682075" y="771550"/>
            <a:ext cx="3434100" cy="50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400"/>
              <a:buNone/>
            </a:pPr>
            <a:r>
              <a:rPr b="1" lang="en-PH" sz="2800">
                <a:solidFill>
                  <a:srgbClr val="4D778A"/>
                </a:solidFill>
                <a:latin typeface="Arial"/>
                <a:ea typeface="Arial"/>
                <a:cs typeface="Arial"/>
                <a:sym typeface="Arial"/>
              </a:rPr>
              <a:t>Text Structure </a:t>
            </a:r>
            <a:endParaRPr sz="2800">
              <a:solidFill>
                <a:srgbClr val="4D778A"/>
              </a:solidFill>
              <a:latin typeface="Arial"/>
              <a:ea typeface="Arial"/>
              <a:cs typeface="Arial"/>
              <a:sym typeface="Arial"/>
            </a:endParaRPr>
          </a:p>
        </p:txBody>
      </p:sp>
      <p:sp>
        <p:nvSpPr>
          <p:cNvPr id="253" name="Google Shape;253;p7"/>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254" name="Google Shape;254;p7"/>
          <p:cNvSpPr/>
          <p:nvPr/>
        </p:nvSpPr>
        <p:spPr>
          <a:xfrm>
            <a:off x="432175" y="1419625"/>
            <a:ext cx="3533700" cy="3666900"/>
          </a:xfrm>
          <a:prstGeom prst="roundRect">
            <a:avLst>
              <a:gd fmla="val 16667" name="adj"/>
            </a:avLst>
          </a:prstGeom>
          <a:gradFill>
            <a:gsLst>
              <a:gs pos="0">
                <a:srgbClr val="B1CCDD"/>
              </a:gs>
              <a:gs pos="35000">
                <a:srgbClr val="C9DCE5"/>
              </a:gs>
              <a:gs pos="100000">
                <a:srgbClr val="E9F0F7"/>
              </a:gs>
            </a:gsLst>
            <a:lin ang="16200000" scaled="0"/>
          </a:gradFill>
          <a:ln cap="flat" cmpd="sng" w="9525">
            <a:solidFill>
              <a:srgbClr val="49748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Textual Cues </a:t>
            </a:r>
            <a:endParaRPr sz="2500">
              <a:latin typeface="Comfortaa Medium"/>
              <a:ea typeface="Comfortaa Medium"/>
              <a:cs typeface="Comfortaa Medium"/>
              <a:sym typeface="Comfortaa Medium"/>
            </a:endParaRPr>
          </a:p>
          <a:p>
            <a:pPr indent="-374650" lvl="0" marL="342900" marR="0" rtl="0" algn="just">
              <a:lnSpc>
                <a:spcPct val="100000"/>
              </a:lnSpc>
              <a:spcBef>
                <a:spcPts val="0"/>
              </a:spcBef>
              <a:spcAft>
                <a:spcPts val="0"/>
              </a:spcAft>
              <a:buClr>
                <a:srgbClr val="000000"/>
              </a:buClr>
              <a:buSzPts val="2500"/>
              <a:buFont typeface="Comfortaa Medium"/>
              <a:buChar char="⮚"/>
            </a:pPr>
            <a:r>
              <a:rPr i="0" lang="en-PH" sz="2500" u="none" cap="none" strike="noStrike">
                <a:solidFill>
                  <a:schemeClr val="dk1"/>
                </a:solidFill>
                <a:latin typeface="Comfortaa Medium"/>
                <a:ea typeface="Comfortaa Medium"/>
                <a:cs typeface="Comfortaa Medium"/>
                <a:sym typeface="Comfortaa Medium"/>
              </a:rPr>
              <a:t>Headings </a:t>
            </a:r>
            <a:endParaRPr sz="2500">
              <a:latin typeface="Comfortaa Medium"/>
              <a:ea typeface="Comfortaa Medium"/>
              <a:cs typeface="Comfortaa Medium"/>
              <a:sym typeface="Comfortaa Medium"/>
            </a:endParaRPr>
          </a:p>
          <a:p>
            <a:pPr indent="-374650" lvl="0" marL="342900" marR="0" rtl="0" algn="just">
              <a:lnSpc>
                <a:spcPct val="100000"/>
              </a:lnSpc>
              <a:spcBef>
                <a:spcPts val="0"/>
              </a:spcBef>
              <a:spcAft>
                <a:spcPts val="0"/>
              </a:spcAft>
              <a:buClr>
                <a:srgbClr val="000000"/>
              </a:buClr>
              <a:buSzPts val="2500"/>
              <a:buFont typeface="Comfortaa Medium"/>
              <a:buChar char="⮚"/>
            </a:pPr>
            <a:r>
              <a:rPr i="0" lang="en-PH" sz="2500" u="none" cap="none" strike="noStrike">
                <a:solidFill>
                  <a:schemeClr val="dk1"/>
                </a:solidFill>
                <a:latin typeface="Comfortaa Medium"/>
                <a:ea typeface="Comfortaa Medium"/>
                <a:cs typeface="Comfortaa Medium"/>
                <a:sym typeface="Comfortaa Medium"/>
              </a:rPr>
              <a:t>Sub-headings</a:t>
            </a:r>
            <a:endParaRPr sz="2500">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    - locating main ideas </a:t>
            </a:r>
            <a:endParaRPr sz="2500">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   - topic sentence </a:t>
            </a:r>
            <a:endParaRPr sz="2500">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   - signal words</a:t>
            </a:r>
            <a:endParaRPr sz="2500">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   - chunk of text </a:t>
            </a:r>
            <a:endParaRPr sz="2500">
              <a:latin typeface="Comfortaa Medium"/>
              <a:ea typeface="Comfortaa Medium"/>
              <a:cs typeface="Comfortaa Medium"/>
              <a:sym typeface="Comfortaa Medium"/>
            </a:endParaRPr>
          </a:p>
        </p:txBody>
      </p:sp>
      <p:sp>
        <p:nvSpPr>
          <p:cNvPr id="255" name="Google Shape;255;p7"/>
          <p:cNvSpPr/>
          <p:nvPr/>
        </p:nvSpPr>
        <p:spPr>
          <a:xfrm>
            <a:off x="4644000" y="1419625"/>
            <a:ext cx="3795600" cy="3567300"/>
          </a:xfrm>
          <a:prstGeom prst="roundRect">
            <a:avLst>
              <a:gd fmla="val 16667" name="adj"/>
            </a:avLst>
          </a:prstGeom>
          <a:gradFill>
            <a:gsLst>
              <a:gs pos="0">
                <a:srgbClr val="B1CCDD"/>
              </a:gs>
              <a:gs pos="35000">
                <a:srgbClr val="C9DCE5"/>
              </a:gs>
              <a:gs pos="100000">
                <a:srgbClr val="E9F0F7"/>
              </a:gs>
            </a:gsLst>
            <a:lin ang="16200000" scaled="0"/>
          </a:gradFill>
          <a:ln cap="flat" cmpd="sng" w="9525">
            <a:solidFill>
              <a:srgbClr val="49748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1. Expository </a:t>
            </a:r>
            <a:endParaRPr sz="2500">
              <a:latin typeface="Comfortaa Medium"/>
              <a:ea typeface="Comfortaa Medium"/>
              <a:cs typeface="Comfortaa Medium"/>
              <a:sym typeface="Comfortaa Medium"/>
            </a:endParaRPr>
          </a:p>
          <a:p>
            <a:pPr indent="-374650" lvl="0" marL="342900" marR="0" rtl="0" algn="just">
              <a:lnSpc>
                <a:spcPct val="100000"/>
              </a:lnSpc>
              <a:spcBef>
                <a:spcPts val="0"/>
              </a:spcBef>
              <a:spcAft>
                <a:spcPts val="0"/>
              </a:spcAft>
              <a:buClr>
                <a:srgbClr val="000000"/>
              </a:buClr>
              <a:buSzPts val="2500"/>
              <a:buFont typeface="Comfortaa Medium"/>
              <a:buChar char="⮚"/>
            </a:pPr>
            <a:r>
              <a:rPr i="0" lang="en-PH" sz="2500" u="none" cap="none" strike="noStrike">
                <a:solidFill>
                  <a:schemeClr val="dk1"/>
                </a:solidFill>
                <a:latin typeface="Comfortaa Medium"/>
                <a:ea typeface="Comfortaa Medium"/>
                <a:cs typeface="Comfortaa Medium"/>
                <a:sym typeface="Comfortaa Medium"/>
              </a:rPr>
              <a:t>Scientific articles </a:t>
            </a:r>
            <a:endParaRPr sz="2500">
              <a:latin typeface="Comfortaa Medium"/>
              <a:ea typeface="Comfortaa Medium"/>
              <a:cs typeface="Comfortaa Medium"/>
              <a:sym typeface="Comfortaa Medium"/>
            </a:endParaRPr>
          </a:p>
          <a:p>
            <a:pPr indent="-374650" lvl="0" marL="342900" marR="0" rtl="0" algn="just">
              <a:lnSpc>
                <a:spcPct val="100000"/>
              </a:lnSpc>
              <a:spcBef>
                <a:spcPts val="0"/>
              </a:spcBef>
              <a:spcAft>
                <a:spcPts val="0"/>
              </a:spcAft>
              <a:buClr>
                <a:srgbClr val="000000"/>
              </a:buClr>
              <a:buSzPts val="2500"/>
              <a:buFont typeface="Comfortaa Medium"/>
              <a:buChar char="⮚"/>
            </a:pPr>
            <a:r>
              <a:rPr i="0" lang="en-PH" sz="2500" u="none" cap="none" strike="noStrike">
                <a:solidFill>
                  <a:schemeClr val="dk1"/>
                </a:solidFill>
                <a:latin typeface="Comfortaa Medium"/>
                <a:ea typeface="Comfortaa Medium"/>
                <a:cs typeface="Comfortaa Medium"/>
                <a:sym typeface="Comfortaa Medium"/>
              </a:rPr>
              <a:t>Cause and Effect </a:t>
            </a:r>
            <a:endParaRPr sz="2500">
              <a:latin typeface="Comfortaa Medium"/>
              <a:ea typeface="Comfortaa Medium"/>
              <a:cs typeface="Comfortaa Medium"/>
              <a:sym typeface="Comfortaa Medium"/>
            </a:endParaRPr>
          </a:p>
          <a:p>
            <a:pPr indent="-374650" lvl="0" marL="342900" marR="0" rtl="0" algn="just">
              <a:lnSpc>
                <a:spcPct val="100000"/>
              </a:lnSpc>
              <a:spcBef>
                <a:spcPts val="0"/>
              </a:spcBef>
              <a:spcAft>
                <a:spcPts val="0"/>
              </a:spcAft>
              <a:buClr>
                <a:srgbClr val="000000"/>
              </a:buClr>
              <a:buSzPts val="2500"/>
              <a:buFont typeface="Comfortaa Medium"/>
              <a:buChar char="⮚"/>
            </a:pPr>
            <a:r>
              <a:rPr i="0" lang="en-PH" sz="2500" u="none" cap="none" strike="noStrike">
                <a:solidFill>
                  <a:schemeClr val="dk1"/>
                </a:solidFill>
                <a:latin typeface="Comfortaa Medium"/>
                <a:ea typeface="Comfortaa Medium"/>
                <a:cs typeface="Comfortaa Medium"/>
                <a:sym typeface="Comfortaa Medium"/>
              </a:rPr>
              <a:t>Speeches </a:t>
            </a:r>
            <a:endParaRPr sz="2500">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t/>
            </a:r>
            <a:endParaRPr i="0" sz="2500" u="none" cap="none" strike="noStrike">
              <a:solidFill>
                <a:schemeClr val="dk1"/>
              </a:solidFill>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2. Narrative</a:t>
            </a:r>
            <a:endParaRPr sz="2500">
              <a:latin typeface="Comfortaa Medium"/>
              <a:ea typeface="Comfortaa Medium"/>
              <a:cs typeface="Comfortaa Medium"/>
              <a:sym typeface="Comfortaa Medium"/>
            </a:endParaRPr>
          </a:p>
          <a:p>
            <a:pPr indent="0" lvl="0" marL="0" marR="0" rtl="0" algn="just">
              <a:lnSpc>
                <a:spcPct val="100000"/>
              </a:lnSpc>
              <a:spcBef>
                <a:spcPts val="0"/>
              </a:spcBef>
              <a:spcAft>
                <a:spcPts val="0"/>
              </a:spcAft>
              <a:buNone/>
            </a:pPr>
            <a:r>
              <a:rPr i="0" lang="en-PH" sz="2500" u="none" cap="none" strike="noStrike">
                <a:solidFill>
                  <a:schemeClr val="dk1"/>
                </a:solidFill>
                <a:latin typeface="Comfortaa Medium"/>
                <a:ea typeface="Comfortaa Medium"/>
                <a:cs typeface="Comfortaa Medium"/>
                <a:sym typeface="Comfortaa Medium"/>
              </a:rPr>
              <a:t>- Grammar Free</a:t>
            </a:r>
            <a:endParaRPr sz="2500">
              <a:latin typeface="Comfortaa Medium"/>
              <a:ea typeface="Comfortaa Medium"/>
              <a:cs typeface="Comfortaa Medium"/>
              <a:sym typeface="Comfortaa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 calcmode="lin" valueType="num">
                                      <p:cBhvr additive="base">
                                        <p:cTn dur="500"/>
                                        <p:tgtEl>
                                          <p:spTgt spid="25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 calcmode="lin" valueType="num">
                                      <p:cBhvr additive="base">
                                        <p:cTn dur="500"/>
                                        <p:tgtEl>
                                          <p:spTgt spid="2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5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5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5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500"/>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500"/>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500"/>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500"/>
                                        <p:tgtEl>
                                          <p:spTgt spid="2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5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500"/>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500"/>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500"/>
                                        <p:tgtEl>
                                          <p:spTgt spid="25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395520" y="127325"/>
            <a:ext cx="69969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Important features of an organized Text </a:t>
            </a:r>
            <a:endParaRPr sz="2000"/>
          </a:p>
        </p:txBody>
      </p:sp>
      <p:sp>
        <p:nvSpPr>
          <p:cNvPr id="261" name="Google Shape;261;p8"/>
          <p:cNvSpPr txBox="1"/>
          <p:nvPr>
            <p:ph idx="1" type="body"/>
          </p:nvPr>
        </p:nvSpPr>
        <p:spPr>
          <a:xfrm>
            <a:off x="395536" y="987574"/>
            <a:ext cx="1944216" cy="7527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200"/>
              <a:buNone/>
            </a:pPr>
            <a:r>
              <a:rPr b="1" lang="en-PH" sz="2800">
                <a:solidFill>
                  <a:srgbClr val="B0D85B"/>
                </a:solidFill>
                <a:latin typeface="Comfortaa"/>
                <a:ea typeface="Comfortaa"/>
                <a:cs typeface="Comfortaa"/>
                <a:sym typeface="Comfortaa"/>
              </a:rPr>
              <a:t>1. Focus</a:t>
            </a:r>
            <a:endParaRPr b="1">
              <a:latin typeface="Comfortaa"/>
              <a:ea typeface="Comfortaa"/>
              <a:cs typeface="Comfortaa"/>
              <a:sym typeface="Comfortaa"/>
            </a:endParaRPr>
          </a:p>
        </p:txBody>
      </p:sp>
      <p:sp>
        <p:nvSpPr>
          <p:cNvPr id="262" name="Google Shape;262;p8"/>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263" name="Google Shape;263;p8"/>
          <p:cNvSpPr/>
          <p:nvPr/>
        </p:nvSpPr>
        <p:spPr>
          <a:xfrm>
            <a:off x="1382025" y="1653000"/>
            <a:ext cx="6758400" cy="3148500"/>
          </a:xfrm>
          <a:prstGeom prst="rect">
            <a:avLst/>
          </a:prstGeom>
          <a:gradFill>
            <a:gsLst>
              <a:gs pos="0">
                <a:srgbClr val="B1CCDD"/>
              </a:gs>
              <a:gs pos="35000">
                <a:srgbClr val="C9DCE5"/>
              </a:gs>
              <a:gs pos="100000">
                <a:srgbClr val="E9F0F7"/>
              </a:gs>
            </a:gsLst>
            <a:lin ang="16200000" scaled="0"/>
          </a:gradFill>
          <a:ln cap="flat" cmpd="sng" w="9525">
            <a:solidFill>
              <a:srgbClr val="49748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PH" sz="2100" u="none" cap="none" strike="noStrike">
                <a:solidFill>
                  <a:schemeClr val="dk1"/>
                </a:solidFill>
                <a:latin typeface="Comfortaa Medium"/>
                <a:ea typeface="Comfortaa Medium"/>
                <a:cs typeface="Comfortaa Medium"/>
                <a:sym typeface="Comfortaa Medium"/>
              </a:rPr>
              <a:t>I was glad when the COVID restrictions ended and the shopping mall was open. Then we all shopped and bought lots of new outfits and the most fashionable color this year is blue. When I got home I immediately went on Facebook to show off my clothes haul to my social media followers. </a:t>
            </a:r>
            <a:endParaRPr i="0" sz="2100" u="none" cap="none" strike="noStrike">
              <a:solidFill>
                <a:schemeClr val="dk1"/>
              </a:solidFill>
              <a:latin typeface="Comfortaa Medium"/>
              <a:ea typeface="Comfortaa Medium"/>
              <a:cs typeface="Comfortaa Medium"/>
              <a:sym typeface="Comfortaa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5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1">
                                            <p:txEl>
                                              <p:pRg end="0" st="0"/>
                                            </p:txEl>
                                          </p:spTgt>
                                        </p:tgtEl>
                                      </p:cBhvr>
                                    </p:animEffect>
                                    <p:set>
                                      <p:cBhvr>
                                        <p:cTn dur="1" fill="hold">
                                          <p:stCondLst>
                                            <p:cond delay="500"/>
                                          </p:stCondLst>
                                        </p:cTn>
                                        <p:tgtEl>
                                          <p:spTgt spid="261">
                                            <p:txEl>
                                              <p:pRg end="0" st="0"/>
                                            </p:txEl>
                                          </p:spTgt>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3"/>
                                        </p:tgtEl>
                                      </p:cBhvr>
                                    </p:animEffect>
                                    <p:set>
                                      <p:cBhvr>
                                        <p:cTn dur="1" fill="hold">
                                          <p:stCondLst>
                                            <p:cond delay="500"/>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f5de2ab96e_1_0"/>
          <p:cNvSpPr txBox="1"/>
          <p:nvPr>
            <p:ph type="title"/>
          </p:nvPr>
        </p:nvSpPr>
        <p:spPr>
          <a:xfrm>
            <a:off x="395520" y="127325"/>
            <a:ext cx="6996900" cy="62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PH" sz="2000"/>
              <a:t>Important features of an organized Text </a:t>
            </a:r>
            <a:endParaRPr sz="2000"/>
          </a:p>
        </p:txBody>
      </p:sp>
      <p:sp>
        <p:nvSpPr>
          <p:cNvPr id="269" name="Google Shape;269;g1f5de2ab96e_1_0"/>
          <p:cNvSpPr txBox="1"/>
          <p:nvPr>
            <p:ph idx="12" type="sldNum"/>
          </p:nvPr>
        </p:nvSpPr>
        <p:spPr>
          <a:xfrm>
            <a:off x="1" y="4624800"/>
            <a:ext cx="5187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PH"/>
              <a:t>‹#›</a:t>
            </a:fld>
            <a:endParaRPr/>
          </a:p>
        </p:txBody>
      </p:sp>
      <p:sp>
        <p:nvSpPr>
          <p:cNvPr id="270" name="Google Shape;270;g1f5de2ab96e_1_0"/>
          <p:cNvSpPr txBox="1"/>
          <p:nvPr/>
        </p:nvSpPr>
        <p:spPr>
          <a:xfrm>
            <a:off x="395525" y="918250"/>
            <a:ext cx="4054500" cy="62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5"/>
              </a:buClr>
              <a:buSzPts val="1200"/>
              <a:buFont typeface="Arial"/>
              <a:buNone/>
            </a:pPr>
            <a:r>
              <a:rPr b="1" i="0" lang="en-PH" sz="2800" u="none" cap="none" strike="noStrike">
                <a:solidFill>
                  <a:srgbClr val="B0D85B"/>
                </a:solidFill>
                <a:latin typeface="Arial"/>
                <a:ea typeface="Arial"/>
                <a:cs typeface="Arial"/>
                <a:sym typeface="Arial"/>
              </a:rPr>
              <a:t>2. Development</a:t>
            </a:r>
            <a:endParaRPr/>
          </a:p>
          <a:p>
            <a:pPr indent="0" lvl="0" marL="0" marR="0" rtl="0" algn="l">
              <a:lnSpc>
                <a:spcPct val="100000"/>
              </a:lnSpc>
              <a:spcBef>
                <a:spcPts val="600"/>
              </a:spcBef>
              <a:spcAft>
                <a:spcPts val="0"/>
              </a:spcAft>
              <a:buClr>
                <a:schemeClr val="accent5"/>
              </a:buClr>
              <a:buSzPts val="1200"/>
              <a:buFont typeface="Arial"/>
              <a:buNone/>
            </a:pPr>
            <a:r>
              <a:t/>
            </a:r>
            <a:endParaRPr b="1" i="0" sz="1800" u="none" cap="none" strike="noStrike">
              <a:solidFill>
                <a:srgbClr val="B0D85B"/>
              </a:solidFill>
              <a:latin typeface="Arial"/>
              <a:ea typeface="Arial"/>
              <a:cs typeface="Arial"/>
              <a:sym typeface="Arial"/>
            </a:endParaRPr>
          </a:p>
        </p:txBody>
      </p:sp>
      <p:sp>
        <p:nvSpPr>
          <p:cNvPr id="271" name="Google Shape;271;g1f5de2ab96e_1_0"/>
          <p:cNvSpPr/>
          <p:nvPr/>
        </p:nvSpPr>
        <p:spPr>
          <a:xfrm>
            <a:off x="318200" y="1498600"/>
            <a:ext cx="8481300" cy="2664300"/>
          </a:xfrm>
          <a:prstGeom prst="rect">
            <a:avLst/>
          </a:prstGeom>
          <a:gradFill>
            <a:gsLst>
              <a:gs pos="0">
                <a:srgbClr val="B1CCDD"/>
              </a:gs>
              <a:gs pos="35000">
                <a:srgbClr val="C9DCE5"/>
              </a:gs>
              <a:gs pos="100000">
                <a:srgbClr val="E9F0F7"/>
              </a:gs>
            </a:gsLst>
            <a:lin ang="16200038" scaled="0"/>
          </a:gradFill>
          <a:ln cap="flat" cmpd="sng" w="9525">
            <a:solidFill>
              <a:srgbClr val="497487"/>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PH" sz="1900" u="none" cap="none" strike="noStrike">
                <a:solidFill>
                  <a:schemeClr val="dk1"/>
                </a:solidFill>
                <a:latin typeface="Comfortaa Medium"/>
                <a:ea typeface="Comfortaa Medium"/>
                <a:cs typeface="Comfortaa Medium"/>
                <a:sym typeface="Comfortaa Medium"/>
              </a:rPr>
              <a:t>Touch is our most intimate and powerful means of communication. A doctor makes the mother feel her baby to give her satisfaction after her birth labor. The mother caresses the newborn and gives the baby a feeling of love and security that will be the foundation of the self. A father taps the shoulder of his son holds his father’s hand in a final goodbye. A friend embraces another friend to drive away the latter’s loneliness. These are tactile stimulations oftentimes spell a difference. </a:t>
            </a:r>
            <a:endParaRPr i="0" sz="1900" u="none" cap="none" strike="noStrike">
              <a:solidFill>
                <a:schemeClr val="dk1"/>
              </a:solidFill>
              <a:latin typeface="Comfortaa Medium"/>
              <a:ea typeface="Comfortaa Medium"/>
              <a:cs typeface="Comfortaa Medium"/>
              <a:sym typeface="Comfortaa Medium"/>
            </a:endParaRPr>
          </a:p>
        </p:txBody>
      </p:sp>
      <p:sp>
        <p:nvSpPr>
          <p:cNvPr id="272" name="Google Shape;272;g1f5de2ab96e_1_0"/>
          <p:cNvSpPr/>
          <p:nvPr/>
        </p:nvSpPr>
        <p:spPr>
          <a:xfrm>
            <a:off x="2442150" y="4021600"/>
            <a:ext cx="6453300" cy="997500"/>
          </a:xfrm>
          <a:prstGeom prst="rect">
            <a:avLst/>
          </a:prstGeom>
          <a:gradFill>
            <a:gsLst>
              <a:gs pos="0">
                <a:srgbClr val="B1CCDD"/>
              </a:gs>
              <a:gs pos="35000">
                <a:srgbClr val="C9DCE5"/>
              </a:gs>
              <a:gs pos="100000">
                <a:srgbClr val="E9F0F7"/>
              </a:gs>
            </a:gsLst>
            <a:lin ang="16200038" scaled="0"/>
          </a:gradFill>
          <a:ln cap="flat" cmpd="sng" w="9525">
            <a:solidFill>
              <a:srgbClr val="497487"/>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PH" sz="1500" u="none" cap="none" strike="noStrike">
                <a:solidFill>
                  <a:srgbClr val="FF0000"/>
                </a:solidFill>
                <a:latin typeface="Comfortaa"/>
                <a:ea typeface="Comfortaa"/>
                <a:cs typeface="Comfortaa"/>
                <a:sym typeface="Comfortaa"/>
              </a:rPr>
              <a:t>Topic sentence: beginning of the paragraph</a:t>
            </a:r>
            <a:endParaRPr b="1" sz="1500">
              <a:latin typeface="Comfortaa"/>
              <a:ea typeface="Comfortaa"/>
              <a:cs typeface="Comfortaa"/>
              <a:sym typeface="Comfortaa"/>
            </a:endParaRPr>
          </a:p>
          <a:p>
            <a:pPr indent="0" lvl="0" marL="0" marR="0" rtl="0" algn="l">
              <a:lnSpc>
                <a:spcPct val="100000"/>
              </a:lnSpc>
              <a:spcBef>
                <a:spcPts val="0"/>
              </a:spcBef>
              <a:spcAft>
                <a:spcPts val="0"/>
              </a:spcAft>
              <a:buNone/>
            </a:pPr>
            <a:r>
              <a:rPr b="1" i="0" lang="en-PH" sz="1500" u="none" cap="none" strike="noStrike">
                <a:solidFill>
                  <a:srgbClr val="FF0000"/>
                </a:solidFill>
                <a:latin typeface="Comfortaa"/>
                <a:ea typeface="Comfortaa"/>
                <a:cs typeface="Comfortaa"/>
                <a:sym typeface="Comfortaa"/>
              </a:rPr>
              <a:t>Controlling idea: touch intimate, powerful communication</a:t>
            </a:r>
            <a:endParaRPr b="1" sz="1500">
              <a:latin typeface="Comfortaa"/>
              <a:ea typeface="Comfortaa"/>
              <a:cs typeface="Comfortaa"/>
              <a:sym typeface="Comfortaa"/>
            </a:endParaRPr>
          </a:p>
          <a:p>
            <a:pPr indent="0" lvl="0" marL="0" marR="0" rtl="0" algn="l">
              <a:lnSpc>
                <a:spcPct val="100000"/>
              </a:lnSpc>
              <a:spcBef>
                <a:spcPts val="0"/>
              </a:spcBef>
              <a:spcAft>
                <a:spcPts val="0"/>
              </a:spcAft>
              <a:buNone/>
            </a:pPr>
            <a:r>
              <a:rPr b="1" i="0" lang="en-PH" sz="1500" u="none" cap="none" strike="noStrike">
                <a:solidFill>
                  <a:srgbClr val="FF0000"/>
                </a:solidFill>
                <a:latin typeface="Comfortaa"/>
                <a:ea typeface="Comfortaa"/>
                <a:cs typeface="Comfortaa"/>
                <a:sym typeface="Comfortaa"/>
              </a:rPr>
              <a:t>Supporting details: sentences 2-5</a:t>
            </a:r>
            <a:endParaRPr b="1" sz="1500">
              <a:latin typeface="Comfortaa"/>
              <a:ea typeface="Comfortaa"/>
              <a:cs typeface="Comfortaa"/>
              <a:sym typeface="Comfortaa"/>
            </a:endParaRPr>
          </a:p>
          <a:p>
            <a:pPr indent="0" lvl="0" marL="0" marR="0" rtl="0" algn="l">
              <a:lnSpc>
                <a:spcPct val="100000"/>
              </a:lnSpc>
              <a:spcBef>
                <a:spcPts val="0"/>
              </a:spcBef>
              <a:spcAft>
                <a:spcPts val="0"/>
              </a:spcAft>
              <a:buNone/>
            </a:pPr>
            <a:r>
              <a:rPr b="1" i="0" lang="en-PH" sz="1500" u="none" cap="none" strike="noStrike">
                <a:solidFill>
                  <a:srgbClr val="FF0000"/>
                </a:solidFill>
                <a:latin typeface="Comfortaa"/>
                <a:ea typeface="Comfortaa"/>
                <a:cs typeface="Comfortaa"/>
                <a:sym typeface="Comfortaa"/>
              </a:rPr>
              <a:t>Clinching sentence: last sentence </a:t>
            </a:r>
            <a:endParaRPr b="1" i="0" sz="1500" u="none" cap="none" strike="noStrike">
              <a:solidFill>
                <a:srgbClr val="FF0000"/>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ania template">
  <a:themeElements>
    <a:clrScheme name="Custom 347">
      <a:dk1>
        <a:srgbClr val="4D778A"/>
      </a:dk1>
      <a:lt1>
        <a:srgbClr val="FFFFFF"/>
      </a:lt1>
      <a:dk2>
        <a:srgbClr val="7198A9"/>
      </a:dk2>
      <a:lt2>
        <a:srgbClr val="EFF3F5"/>
      </a:lt2>
      <a:accent1>
        <a:srgbClr val="37A9DD"/>
      </a:accent1>
      <a:accent2>
        <a:srgbClr val="B0D85B"/>
      </a:accent2>
      <a:accent3>
        <a:srgbClr val="EDC67B"/>
      </a:accent3>
      <a:accent4>
        <a:srgbClr val="FAA99C"/>
      </a:accent4>
      <a:accent5>
        <a:srgbClr val="CEDBE0"/>
      </a:accent5>
      <a:accent6>
        <a:srgbClr val="7198A9"/>
      </a:accent6>
      <a:hlink>
        <a:srgbClr val="4D77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Irish</dc:creator>
</cp:coreProperties>
</file>