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</p:sldIdLst>
  <p:sldSz cx="12436475" cy="6858000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Anton" charset="0"/>
      <p:regular r:id="rId19"/>
    </p:embeddedFont>
    <p:embeddedFont>
      <p:font typeface="Century Gothic" pitchFamily="34" charset="0"/>
      <p:regular r:id="rId20"/>
      <p:bold r:id="rId21"/>
      <p:italic r:id="rId22"/>
      <p:boldItalic r:id="rId23"/>
    </p:embeddedFont>
    <p:embeddedFont>
      <p:font typeface="Work Sans" charset="0"/>
      <p:regular r:id="rId24"/>
      <p:bold r:id="rId25"/>
      <p:italic r:id="rId26"/>
      <p:boldItalic r:id="rId27"/>
    </p:embeddedFont>
    <p:embeddedFont>
      <p:font typeface="Rockwell" pitchFamily="18" charset="0"/>
      <p:regular r:id="rId28"/>
      <p:bold r:id="rId29"/>
      <p:italic r:id="rId30"/>
      <p:boldItalic r:id="rId31"/>
    </p:embeddedFont>
    <p:embeddedFont>
      <p:font typeface="EB Garamond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917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+CGyiVEoer+p5VYcHU6nUqhro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9902D33-0528-483A-9CDF-C0338AA6CDAB}">
  <a:tblStyle styleId="{19902D33-0528-483A-9CDF-C0338AA6CD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78" y="-162"/>
      </p:cViewPr>
      <p:guideLst>
        <p:guide orient="horz" pos="2160"/>
        <p:guide pos="39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9b4e7474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09b4e7474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9b4e74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09b4e74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e6bad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e6bad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9b4e747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09b4e747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9b4e7474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09b4e7474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621824" y="274638"/>
            <a:ext cx="111928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621824" y="1600201"/>
            <a:ext cx="1119282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621824" y="274638"/>
            <a:ext cx="111928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55257" y="-1733232"/>
            <a:ext cx="4525963" cy="1119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11240160" y="1298226"/>
            <a:ext cx="5851525" cy="380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3525658" y="-2404648"/>
            <a:ext cx="5851525" cy="11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932736" y="2130426"/>
            <a:ext cx="1057100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1865471" y="3886200"/>
            <a:ext cx="870553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982396" y="4406901"/>
            <a:ext cx="10571004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982396" y="2906713"/>
            <a:ext cx="1057100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621824" y="274638"/>
            <a:ext cx="111928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46371" y="1600201"/>
            <a:ext cx="750722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8560873" y="1600201"/>
            <a:ext cx="75072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621824" y="274638"/>
            <a:ext cx="111928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621824" y="1535113"/>
            <a:ext cx="549493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621824" y="2174875"/>
            <a:ext cx="549493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317557" y="1535113"/>
            <a:ext cx="549709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317557" y="2174875"/>
            <a:ext cx="549709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621824" y="274638"/>
            <a:ext cx="111928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621824" y="273050"/>
            <a:ext cx="409151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4862316" y="273051"/>
            <a:ext cx="695233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621824" y="1435101"/>
            <a:ext cx="4091515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2437636" y="4800600"/>
            <a:ext cx="7461885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2437636" y="612775"/>
            <a:ext cx="746188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2437636" y="5367338"/>
            <a:ext cx="746188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621824" y="274638"/>
            <a:ext cx="111928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621824" y="1600201"/>
            <a:ext cx="1119282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621824" y="274638"/>
            <a:ext cx="111928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621824" y="1600201"/>
            <a:ext cx="1119282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63" y="0"/>
            <a:ext cx="12466638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"/>
          <p:cNvCxnSpPr/>
          <p:nvPr/>
        </p:nvCxnSpPr>
        <p:spPr>
          <a:xfrm>
            <a:off x="5394423" y="1267730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1"/>
          <p:cNvCxnSpPr/>
          <p:nvPr/>
        </p:nvCxnSpPr>
        <p:spPr>
          <a:xfrm>
            <a:off x="7132540" y="1267730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"/>
          <p:cNvCxnSpPr/>
          <p:nvPr/>
        </p:nvCxnSpPr>
        <p:spPr>
          <a:xfrm>
            <a:off x="1569493" y="5588799"/>
            <a:ext cx="923953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90" name="Google Shape;90;p1"/>
          <p:cNvSpPr txBox="1"/>
          <p:nvPr/>
        </p:nvSpPr>
        <p:spPr>
          <a:xfrm>
            <a:off x="2299964" y="3263478"/>
            <a:ext cx="7848600" cy="213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AND PROBABILITY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294177" y="1202440"/>
            <a:ext cx="1230774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3823964" y="1187228"/>
            <a:ext cx="4800600" cy="13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ARELLANO UNIVERSITY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 Abad Santos Campus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Education Department – Senior High School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3058 Taft Avenue, Pasay City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3164" y="1185529"/>
            <a:ext cx="1524000" cy="130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209b4e74744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3575" y="0"/>
            <a:ext cx="1246664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09b4e74744_0_37"/>
          <p:cNvSpPr/>
          <p:nvPr/>
        </p:nvSpPr>
        <p:spPr>
          <a:xfrm>
            <a:off x="711205" y="533400"/>
            <a:ext cx="10983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2: List all the possible samples and compute the mean of each sample.</a:t>
            </a:r>
            <a:endParaRPr/>
          </a:p>
        </p:txBody>
      </p:sp>
      <p:pic>
        <p:nvPicPr>
          <p:cNvPr id="187" name="Google Shape;187;g209b4e74744_0_37" descr="900+ Jewelry Box Clip Art | Royalty Free - GoGraph"/>
          <p:cNvPicPr preferRelativeResize="0"/>
          <p:nvPr/>
        </p:nvPicPr>
        <p:blipFill rotWithShape="1">
          <a:blip r:embed="rId4">
            <a:alphaModFix/>
          </a:blip>
          <a:srcRect b="7330"/>
          <a:stretch/>
        </p:blipFill>
        <p:spPr>
          <a:xfrm>
            <a:off x="8688594" y="1057133"/>
            <a:ext cx="3048000" cy="305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09b4e74744_0_37" descr="Cotton Linen Drawstring Favour Bags-Weddingstar - Weddingstar"/>
          <p:cNvPicPr preferRelativeResize="0"/>
          <p:nvPr/>
        </p:nvPicPr>
        <p:blipFill rotWithShape="1">
          <a:blip r:embed="rId5">
            <a:alphaModFix/>
          </a:blip>
          <a:srcRect l="14241" t="15371" r="15842" b="9934"/>
          <a:stretch/>
        </p:blipFill>
        <p:spPr>
          <a:xfrm>
            <a:off x="9029083" y="2582359"/>
            <a:ext cx="694354" cy="56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09b4e74744_0_37" descr="Cotton Linen Drawstring Favour Bags-Weddingstar - Weddingstar"/>
          <p:cNvPicPr preferRelativeResize="0"/>
          <p:nvPr/>
        </p:nvPicPr>
        <p:blipFill rotWithShape="1">
          <a:blip r:embed="rId6">
            <a:alphaModFix/>
          </a:blip>
          <a:srcRect l="14241" t="15371" r="15842" b="9934"/>
          <a:stretch/>
        </p:blipFill>
        <p:spPr>
          <a:xfrm>
            <a:off x="9799637" y="2512442"/>
            <a:ext cx="694354" cy="56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09b4e74744_0_37" descr="Cotton Linen Drawstring Favour Bags-Weddingstar - Weddingstar"/>
          <p:cNvPicPr preferRelativeResize="0"/>
          <p:nvPr/>
        </p:nvPicPr>
        <p:blipFill rotWithShape="1">
          <a:blip r:embed="rId6">
            <a:alphaModFix/>
          </a:blip>
          <a:srcRect l="14241" t="15371" r="15842" b="9934"/>
          <a:stretch/>
        </p:blipFill>
        <p:spPr>
          <a:xfrm>
            <a:off x="10637837" y="2558282"/>
            <a:ext cx="694354" cy="56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09b4e74744_0_37" descr="Cotton Linen Drawstring Favour Bags-Weddingstar - Weddingstar"/>
          <p:cNvPicPr preferRelativeResize="0"/>
          <p:nvPr/>
        </p:nvPicPr>
        <p:blipFill rotWithShape="1">
          <a:blip r:embed="rId6">
            <a:alphaModFix/>
          </a:blip>
          <a:srcRect l="14241" t="15371" r="15842" b="9934"/>
          <a:stretch/>
        </p:blipFill>
        <p:spPr>
          <a:xfrm>
            <a:off x="9452460" y="3087715"/>
            <a:ext cx="694354" cy="56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09b4e74744_0_37" descr="Cotton Linen Drawstring Favour Bags-Weddingstar - Weddingstar"/>
          <p:cNvPicPr preferRelativeResize="0"/>
          <p:nvPr/>
        </p:nvPicPr>
        <p:blipFill rotWithShape="1">
          <a:blip r:embed="rId6">
            <a:alphaModFix/>
          </a:blip>
          <a:srcRect l="14241" t="15371" r="15842" b="9934"/>
          <a:stretch/>
        </p:blipFill>
        <p:spPr>
          <a:xfrm>
            <a:off x="10315505" y="3103248"/>
            <a:ext cx="694354" cy="56988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09b4e74744_0_37"/>
          <p:cNvSpPr txBox="1"/>
          <p:nvPr/>
        </p:nvSpPr>
        <p:spPr>
          <a:xfrm>
            <a:off x="9212593" y="2797384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09b4e74744_0_37"/>
          <p:cNvSpPr txBox="1"/>
          <p:nvPr/>
        </p:nvSpPr>
        <p:spPr>
          <a:xfrm>
            <a:off x="10005703" y="2728057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09b4e74744_0_37"/>
          <p:cNvSpPr txBox="1"/>
          <p:nvPr/>
        </p:nvSpPr>
        <p:spPr>
          <a:xfrm>
            <a:off x="10714037" y="2724090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09b4e74744_0_37"/>
          <p:cNvSpPr txBox="1"/>
          <p:nvPr/>
        </p:nvSpPr>
        <p:spPr>
          <a:xfrm>
            <a:off x="9666403" y="3275627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09b4e74744_0_37"/>
          <p:cNvSpPr txBox="1"/>
          <p:nvPr/>
        </p:nvSpPr>
        <p:spPr>
          <a:xfrm>
            <a:off x="10539103" y="3257490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09b4e74744_0_37"/>
          <p:cNvSpPr/>
          <p:nvPr/>
        </p:nvSpPr>
        <p:spPr>
          <a:xfrm>
            <a:off x="960437" y="12192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(4, 5)</a:t>
            </a: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9" name="Google Shape;199;g209b4e74744_0_37"/>
          <p:cNvSpPr/>
          <p:nvPr/>
        </p:nvSpPr>
        <p:spPr>
          <a:xfrm>
            <a:off x="2332037" y="12192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(4, 6)</a:t>
            </a: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g209b4e74744_0_37"/>
          <p:cNvSpPr/>
          <p:nvPr/>
        </p:nvSpPr>
        <p:spPr>
          <a:xfrm>
            <a:off x="3856037" y="1207827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(4, 8)</a:t>
            </a: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1" name="Google Shape;201;g209b4e74744_0_37"/>
          <p:cNvSpPr/>
          <p:nvPr/>
        </p:nvSpPr>
        <p:spPr>
          <a:xfrm>
            <a:off x="5303837" y="1219200"/>
            <a:ext cx="129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(4, 10)</a:t>
            </a: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2" name="Google Shape;202;g209b4e74744_0_37"/>
          <p:cNvSpPr/>
          <p:nvPr/>
        </p:nvSpPr>
        <p:spPr>
          <a:xfrm>
            <a:off x="6980237" y="12192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(5, 6)</a:t>
            </a: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3" name="Google Shape;203;g209b4e74744_0_37"/>
          <p:cNvSpPr/>
          <p:nvPr/>
        </p:nvSpPr>
        <p:spPr>
          <a:xfrm>
            <a:off x="3873641" y="1992557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(6, 8)</a:t>
            </a: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4" name="Google Shape;204;g209b4e74744_0_37"/>
          <p:cNvSpPr/>
          <p:nvPr/>
        </p:nvSpPr>
        <p:spPr>
          <a:xfrm>
            <a:off x="2408237" y="1992557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(5,8)</a:t>
            </a: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g209b4e74744_0_37"/>
          <p:cNvSpPr/>
          <p:nvPr/>
        </p:nvSpPr>
        <p:spPr>
          <a:xfrm>
            <a:off x="846137" y="1981200"/>
            <a:ext cx="129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(5, 10)</a:t>
            </a: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6" name="Google Shape;206;g209b4e74744_0_37"/>
          <p:cNvSpPr/>
          <p:nvPr/>
        </p:nvSpPr>
        <p:spPr>
          <a:xfrm>
            <a:off x="5456237" y="1981200"/>
            <a:ext cx="1371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(6,10)</a:t>
            </a: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7" name="Google Shape;207;g209b4e74744_0_37"/>
          <p:cNvSpPr/>
          <p:nvPr/>
        </p:nvSpPr>
        <p:spPr>
          <a:xfrm>
            <a:off x="6980237" y="2003930"/>
            <a:ext cx="129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(8,10)</a:t>
            </a: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208" name="Google Shape;208;g209b4e74744_0_37"/>
          <p:cNvGraphicFramePr/>
          <p:nvPr/>
        </p:nvGraphicFramePr>
        <p:xfrm>
          <a:off x="579437" y="4343400"/>
          <a:ext cx="11298200" cy="1828820"/>
        </p:xfrm>
        <a:graphic>
          <a:graphicData uri="http://schemas.openxmlformats.org/drawingml/2006/table">
            <a:tbl>
              <a:tblPr firstRow="1" bandRow="1">
                <a:noFill/>
                <a:tableStyleId>{19902D33-0528-483A-9CDF-C0338AA6CDAB}</a:tableStyleId>
              </a:tblPr>
              <a:tblGrid>
                <a:gridCol w="1582850"/>
                <a:gridCol w="937025"/>
                <a:gridCol w="937025"/>
                <a:gridCol w="886475"/>
                <a:gridCol w="1065650"/>
                <a:gridCol w="937025"/>
                <a:gridCol w="937025"/>
                <a:gridCol w="1015125"/>
                <a:gridCol w="921975"/>
                <a:gridCol w="1030175"/>
                <a:gridCol w="104785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Random Possible Sample </a:t>
                      </a:r>
                      <a:endParaRPr sz="18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(4, 5)</a:t>
                      </a:r>
                      <a:endParaRPr sz="2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(4, 6)</a:t>
                      </a:r>
                      <a:endParaRPr sz="2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(4, 8)</a:t>
                      </a:r>
                      <a:endParaRPr sz="2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(4, 10)</a:t>
                      </a:r>
                      <a:endParaRPr sz="2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(5, 6)</a:t>
                      </a:r>
                      <a:endParaRPr sz="2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(5, 8)</a:t>
                      </a:r>
                      <a:endParaRPr sz="2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(5, 10)</a:t>
                      </a:r>
                      <a:endParaRPr sz="2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(6, 8)</a:t>
                      </a:r>
                      <a:endParaRPr sz="2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(6, 10)</a:t>
                      </a:r>
                      <a:endParaRPr sz="2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(8, 10)</a:t>
                      </a:r>
                      <a:endParaRPr sz="2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</a:tr>
              <a:tr h="91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Sample</a:t>
                      </a:r>
                      <a:endParaRPr sz="18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Mean </a:t>
                      </a:r>
                      <a:endParaRPr sz="18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09" name="Google Shape;209;g209b4e74744_0_37"/>
          <p:cNvSpPr/>
          <p:nvPr/>
        </p:nvSpPr>
        <p:spPr>
          <a:xfrm>
            <a:off x="2179637" y="5410200"/>
            <a:ext cx="82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4.5</a:t>
            </a:r>
            <a:endParaRPr sz="2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209b4e74744_0_37"/>
          <p:cNvSpPr/>
          <p:nvPr/>
        </p:nvSpPr>
        <p:spPr>
          <a:xfrm>
            <a:off x="3111641" y="5410200"/>
            <a:ext cx="82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209b4e74744_0_37"/>
          <p:cNvSpPr/>
          <p:nvPr/>
        </p:nvSpPr>
        <p:spPr>
          <a:xfrm>
            <a:off x="4026041" y="5410200"/>
            <a:ext cx="82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2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209b4e74744_0_37"/>
          <p:cNvSpPr/>
          <p:nvPr/>
        </p:nvSpPr>
        <p:spPr>
          <a:xfrm>
            <a:off x="5016641" y="5410200"/>
            <a:ext cx="82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2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209b4e74744_0_37"/>
          <p:cNvSpPr/>
          <p:nvPr/>
        </p:nvSpPr>
        <p:spPr>
          <a:xfrm>
            <a:off x="5989637" y="5410200"/>
            <a:ext cx="82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5.5</a:t>
            </a:r>
            <a:endParaRPr sz="2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209b4e74744_0_37"/>
          <p:cNvSpPr/>
          <p:nvPr/>
        </p:nvSpPr>
        <p:spPr>
          <a:xfrm>
            <a:off x="6980237" y="5410200"/>
            <a:ext cx="82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6.5</a:t>
            </a:r>
            <a:endParaRPr sz="2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209b4e74744_0_37"/>
          <p:cNvSpPr/>
          <p:nvPr/>
        </p:nvSpPr>
        <p:spPr>
          <a:xfrm>
            <a:off x="7912241" y="5410200"/>
            <a:ext cx="82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7.5</a:t>
            </a:r>
            <a:endParaRPr sz="2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209b4e74744_0_37"/>
          <p:cNvSpPr/>
          <p:nvPr/>
        </p:nvSpPr>
        <p:spPr>
          <a:xfrm>
            <a:off x="8902841" y="5410200"/>
            <a:ext cx="82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2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209b4e74744_0_37"/>
          <p:cNvSpPr/>
          <p:nvPr/>
        </p:nvSpPr>
        <p:spPr>
          <a:xfrm>
            <a:off x="9875837" y="5410200"/>
            <a:ext cx="82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sz="2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209b4e74744_0_37"/>
          <p:cNvSpPr/>
          <p:nvPr/>
        </p:nvSpPr>
        <p:spPr>
          <a:xfrm>
            <a:off x="10866437" y="5410200"/>
            <a:ext cx="82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sz="2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209b4e74744_0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3575" y="0"/>
            <a:ext cx="1246664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09b4e74744_0_74"/>
          <p:cNvSpPr/>
          <p:nvPr/>
        </p:nvSpPr>
        <p:spPr>
          <a:xfrm>
            <a:off x="711205" y="533400"/>
            <a:ext cx="10983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3: Construct a frequency distribution of the sample means obtained in step 2.</a:t>
            </a:r>
            <a:endParaRPr/>
          </a:p>
        </p:txBody>
      </p:sp>
      <p:pic>
        <p:nvPicPr>
          <p:cNvPr id="225" name="Google Shape;225;g209b4e74744_0_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257" y="1033250"/>
            <a:ext cx="10200180" cy="15271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6" name="Google Shape;226;g209b4e74744_0_74"/>
          <p:cNvGraphicFramePr/>
          <p:nvPr/>
        </p:nvGraphicFramePr>
        <p:xfrm>
          <a:off x="796937" y="3200400"/>
          <a:ext cx="10983925" cy="1585360"/>
        </p:xfrm>
        <a:graphic>
          <a:graphicData uri="http://schemas.openxmlformats.org/drawingml/2006/table">
            <a:tbl>
              <a:tblPr firstRow="1" bandRow="1">
                <a:noFill/>
                <a:tableStyleId>{19902D33-0528-483A-9CDF-C0338AA6CDAB}</a:tableStyleId>
              </a:tblPr>
              <a:tblGrid>
                <a:gridCol w="2082775"/>
                <a:gridCol w="989025"/>
                <a:gridCol w="940000"/>
                <a:gridCol w="955600"/>
                <a:gridCol w="989025"/>
                <a:gridCol w="1071425"/>
                <a:gridCol w="989025"/>
                <a:gridCol w="1071425"/>
                <a:gridCol w="989025"/>
                <a:gridCol w="906600"/>
              </a:tblGrid>
              <a:tr h="64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Sample</a:t>
                      </a:r>
                      <a:endParaRPr sz="18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Mean </a:t>
                      </a:r>
                      <a:endParaRPr sz="18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4.5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5.5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6.5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7.5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</a:tr>
              <a:tr h="67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Frequency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27" name="Google Shape;227;g209b4e74744_0_74"/>
          <p:cNvSpPr/>
          <p:nvPr/>
        </p:nvSpPr>
        <p:spPr>
          <a:xfrm>
            <a:off x="2959241" y="4114800"/>
            <a:ext cx="820500" cy="685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8" name="Google Shape;228;g209b4e74744_0_74"/>
          <p:cNvSpPr/>
          <p:nvPr/>
        </p:nvSpPr>
        <p:spPr>
          <a:xfrm>
            <a:off x="3949841" y="4114800"/>
            <a:ext cx="820500" cy="685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9" name="Google Shape;229;g209b4e74744_0_74"/>
          <p:cNvSpPr/>
          <p:nvPr/>
        </p:nvSpPr>
        <p:spPr>
          <a:xfrm>
            <a:off x="4864241" y="4114800"/>
            <a:ext cx="820500" cy="685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0" name="Google Shape;230;g209b4e74744_0_74"/>
          <p:cNvSpPr/>
          <p:nvPr/>
        </p:nvSpPr>
        <p:spPr>
          <a:xfrm>
            <a:off x="5854841" y="4114800"/>
            <a:ext cx="820500" cy="685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1" name="Google Shape;231;g209b4e74744_0_74"/>
          <p:cNvSpPr/>
          <p:nvPr/>
        </p:nvSpPr>
        <p:spPr>
          <a:xfrm>
            <a:off x="6904037" y="4114800"/>
            <a:ext cx="820500" cy="685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2" name="Google Shape;232;g209b4e74744_0_74"/>
          <p:cNvSpPr/>
          <p:nvPr/>
        </p:nvSpPr>
        <p:spPr>
          <a:xfrm>
            <a:off x="7894637" y="4114800"/>
            <a:ext cx="820500" cy="685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g209b4e74744_0_74"/>
          <p:cNvSpPr/>
          <p:nvPr/>
        </p:nvSpPr>
        <p:spPr>
          <a:xfrm>
            <a:off x="8902841" y="4114800"/>
            <a:ext cx="820500" cy="685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4" name="Google Shape;234;g209b4e74744_0_74"/>
          <p:cNvSpPr/>
          <p:nvPr/>
        </p:nvSpPr>
        <p:spPr>
          <a:xfrm>
            <a:off x="9952037" y="4114800"/>
            <a:ext cx="820500" cy="685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5" name="Google Shape;235;g209b4e74744_0_74"/>
          <p:cNvSpPr/>
          <p:nvPr/>
        </p:nvSpPr>
        <p:spPr>
          <a:xfrm>
            <a:off x="10942637" y="4114800"/>
            <a:ext cx="820500" cy="685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"/>
          <p:cNvSpPr txBox="1">
            <a:spLocks noGrp="1"/>
          </p:cNvSpPr>
          <p:nvPr>
            <p:ph type="title"/>
          </p:nvPr>
        </p:nvSpPr>
        <p:spPr>
          <a:xfrm>
            <a:off x="621824" y="274638"/>
            <a:ext cx="111928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body" idx="1"/>
          </p:nvPr>
        </p:nvSpPr>
        <p:spPr>
          <a:xfrm>
            <a:off x="621824" y="1600201"/>
            <a:ext cx="1119282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01" name="Google Shape;40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63" y="0"/>
            <a:ext cx="1246663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9" descr="Thank You GIFs | Teno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0437" y="533400"/>
            <a:ext cx="105918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e6bad7c8_0_0"/>
          <p:cNvSpPr txBox="1">
            <a:spLocks noGrp="1"/>
          </p:cNvSpPr>
          <p:nvPr>
            <p:ph type="title"/>
          </p:nvPr>
        </p:nvSpPr>
        <p:spPr>
          <a:xfrm>
            <a:off x="621824" y="274638"/>
            <a:ext cx="11192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20e6bad7c8_0_0"/>
          <p:cNvSpPr txBox="1">
            <a:spLocks noGrp="1"/>
          </p:cNvSpPr>
          <p:nvPr>
            <p:ph type="body" idx="1"/>
          </p:nvPr>
        </p:nvSpPr>
        <p:spPr>
          <a:xfrm>
            <a:off x="621824" y="1600201"/>
            <a:ext cx="111927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g120e6bad7c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63" y="0"/>
            <a:ext cx="1246664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20e6bad7c8_0_0"/>
          <p:cNvSpPr txBox="1"/>
          <p:nvPr/>
        </p:nvSpPr>
        <p:spPr>
          <a:xfrm>
            <a:off x="3195191" y="609600"/>
            <a:ext cx="6248400" cy="70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Raleway Black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r>
              <a:rPr lang="en-US" sz="3200" b="1" i="0" u="none" strike="noStrike" cap="none">
                <a:solidFill>
                  <a:srgbClr val="7D776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1" i="0" u="none" strike="noStrike" cap="none">
                <a:solidFill>
                  <a:srgbClr val="7D776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20e6bad7c8_0_0"/>
          <p:cNvSpPr/>
          <p:nvPr/>
        </p:nvSpPr>
        <p:spPr>
          <a:xfrm>
            <a:off x="1173962" y="1888050"/>
            <a:ext cx="100584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Sampling Distribution of sample means;</a:t>
            </a:r>
            <a:endParaRPr sz="3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20e6bad7c8_0_0"/>
          <p:cNvSpPr/>
          <p:nvPr/>
        </p:nvSpPr>
        <p:spPr>
          <a:xfrm>
            <a:off x="1137812" y="2569350"/>
            <a:ext cx="100584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Illustrates the steps in constructing the sampling distributions of the sample mean.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9CF85"/>
              </a:buClr>
              <a:buSzPts val="1400"/>
              <a:buFont typeface="Work Sans"/>
              <a:buChar char="▪"/>
            </a:pPr>
            <a:r>
              <a:rPr lang="en-US" sz="320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Illustrate the formula in calculating Population Mean, Variance and Standard Deviation;</a:t>
            </a:r>
            <a:endParaRPr sz="1100">
              <a:solidFill>
                <a:srgbClr val="434343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9CF85"/>
              </a:buClr>
              <a:buSzPts val="1400"/>
              <a:buFont typeface="Work Sans"/>
              <a:buChar char="▪"/>
            </a:pPr>
            <a:r>
              <a:rPr lang="en-US" sz="320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Compute the Mean , Variance and Standard Deviation of the Sampling Distribution of the Sample Means.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63" y="0"/>
            <a:ext cx="124666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241446" y="1026616"/>
            <a:ext cx="100101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SAMPLING DISTRIBUTION </a:t>
            </a:r>
            <a:endParaRPr sz="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OF THE</a:t>
            </a:r>
            <a:endParaRPr sz="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SAMPLE MEANS</a:t>
            </a:r>
            <a:endParaRPr sz="7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09b4e7474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63" y="0"/>
            <a:ext cx="1246664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09b4e74744_0_0"/>
          <p:cNvSpPr txBox="1"/>
          <p:nvPr/>
        </p:nvSpPr>
        <p:spPr>
          <a:xfrm>
            <a:off x="4389437" y="533400"/>
            <a:ext cx="3863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REVIEW</a:t>
            </a:r>
            <a:endParaRPr sz="4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6" name="Google Shape;116;g209b4e74744_0_0"/>
          <p:cNvSpPr/>
          <p:nvPr/>
        </p:nvSpPr>
        <p:spPr>
          <a:xfrm>
            <a:off x="228997" y="1524000"/>
            <a:ext cx="4465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FACTORIAL NOTATION</a:t>
            </a:r>
            <a:endParaRPr sz="2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209b4e74744_0_0"/>
          <p:cNvSpPr/>
          <p:nvPr/>
        </p:nvSpPr>
        <p:spPr>
          <a:xfrm>
            <a:off x="852024" y="2133600"/>
            <a:ext cx="5823300" cy="60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g209b4e74744_0_0"/>
          <p:cNvSpPr/>
          <p:nvPr/>
        </p:nvSpPr>
        <p:spPr>
          <a:xfrm>
            <a:off x="655637" y="2819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Example: evaluate 5!</a:t>
            </a:r>
            <a:endParaRPr sz="2800" b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9" name="Google Shape;119;g209b4e74744_0_0"/>
          <p:cNvSpPr/>
          <p:nvPr/>
        </p:nvSpPr>
        <p:spPr>
          <a:xfrm>
            <a:off x="784550" y="3429000"/>
            <a:ext cx="5536500" cy="609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79" t="-10999" b="-1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" name="Google Shape;120;g209b4e74744_0_0"/>
          <p:cNvSpPr/>
          <p:nvPr/>
        </p:nvSpPr>
        <p:spPr>
          <a:xfrm>
            <a:off x="808037" y="4038600"/>
            <a:ext cx="3390900" cy="609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779" t="-11999" b="-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" name="Google Shape;121;g209b4e74744_0_0"/>
          <p:cNvSpPr/>
          <p:nvPr/>
        </p:nvSpPr>
        <p:spPr>
          <a:xfrm>
            <a:off x="1177527" y="4648200"/>
            <a:ext cx="1154400" cy="609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2" name="Google Shape;122;g209b4e74744_0_0"/>
          <p:cNvSpPr/>
          <p:nvPr/>
        </p:nvSpPr>
        <p:spPr>
          <a:xfrm>
            <a:off x="6142037" y="1524000"/>
            <a:ext cx="3848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COMBINATION</a:t>
            </a:r>
            <a:endParaRPr sz="2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209b4e74744_0_0"/>
          <p:cNvSpPr/>
          <p:nvPr/>
        </p:nvSpPr>
        <p:spPr>
          <a:xfrm>
            <a:off x="7285037" y="2119952"/>
            <a:ext cx="4015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Regardless of order.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4" name="Google Shape;124;g209b4e74744_0_0"/>
          <p:cNvCxnSpPr/>
          <p:nvPr/>
        </p:nvCxnSpPr>
        <p:spPr>
          <a:xfrm>
            <a:off x="6321027" y="1828800"/>
            <a:ext cx="0" cy="4648200"/>
          </a:xfrm>
          <a:prstGeom prst="straightConnector1">
            <a:avLst/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g209b4e74744_0_0"/>
          <p:cNvSpPr/>
          <p:nvPr/>
        </p:nvSpPr>
        <p:spPr>
          <a:xfrm>
            <a:off x="8066087" y="2819400"/>
            <a:ext cx="2679000" cy="838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" name="Google Shape;126;g209b4e74744_0_0"/>
          <p:cNvSpPr/>
          <p:nvPr/>
        </p:nvSpPr>
        <p:spPr>
          <a:xfrm>
            <a:off x="6370637" y="3886200"/>
            <a:ext cx="3581400" cy="609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3399" t="-7999" b="-13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" name="Google Shape;127;g209b4e74744_0_0"/>
          <p:cNvSpPr/>
          <p:nvPr/>
        </p:nvSpPr>
        <p:spPr>
          <a:xfrm>
            <a:off x="6587114" y="4495800"/>
            <a:ext cx="2679000" cy="838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02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8" name="Google Shape;128;g209b4e74744_0_0"/>
          <p:cNvCxnSpPr/>
          <p:nvPr/>
        </p:nvCxnSpPr>
        <p:spPr>
          <a:xfrm>
            <a:off x="9145010" y="4904509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9" name="Google Shape;129;g209b4e74744_0_0"/>
          <p:cNvSpPr/>
          <p:nvPr/>
        </p:nvSpPr>
        <p:spPr>
          <a:xfrm>
            <a:off x="9678410" y="4495800"/>
            <a:ext cx="2133600" cy="838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0" name="Google Shape;130;g209b4e74744_0_0"/>
          <p:cNvCxnSpPr/>
          <p:nvPr/>
        </p:nvCxnSpPr>
        <p:spPr>
          <a:xfrm rot="10800000" flipH="1">
            <a:off x="10790237" y="4572000"/>
            <a:ext cx="609600" cy="228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g209b4e74744_0_0"/>
          <p:cNvCxnSpPr/>
          <p:nvPr/>
        </p:nvCxnSpPr>
        <p:spPr>
          <a:xfrm rot="10800000" flipH="1">
            <a:off x="10946593" y="5036593"/>
            <a:ext cx="609600" cy="228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g209b4e74744_0_0"/>
          <p:cNvSpPr/>
          <p:nvPr/>
        </p:nvSpPr>
        <p:spPr>
          <a:xfrm>
            <a:off x="7239000" y="5715000"/>
            <a:ext cx="1188900" cy="6096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63" y="0"/>
            <a:ext cx="124666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808037" y="1219200"/>
            <a:ext cx="108204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SAMPLING DISTRIBUTION</a:t>
            </a:r>
            <a:endParaRPr sz="66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265237" y="2971800"/>
            <a:ext cx="10058400" cy="59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probability distribution of a sample statistic.</a:t>
            </a:r>
            <a:endParaRPr sz="3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63" y="0"/>
            <a:ext cx="1246663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Population vs Sample | Definitions, Differences &amp; Examples - Google Chrome"/>
          <p:cNvPicPr preferRelativeResize="0"/>
          <p:nvPr/>
        </p:nvPicPr>
        <p:blipFill rotWithShape="1">
          <a:blip r:embed="rId4">
            <a:alphaModFix/>
          </a:blip>
          <a:srcRect l="65417" t="28750" r="11061" b="37569"/>
          <a:stretch/>
        </p:blipFill>
        <p:spPr>
          <a:xfrm>
            <a:off x="731837" y="533400"/>
            <a:ext cx="5471319" cy="56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6278467" y="609600"/>
            <a:ext cx="5959570" cy="27324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044" t="-2230" b="-29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6362652" y="3679179"/>
            <a:ext cx="6180185" cy="25692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971" t="-23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63" y="0"/>
            <a:ext cx="124666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1341424" y="685800"/>
            <a:ext cx="10320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SAMPLING DISTRIBUTION OF THE</a:t>
            </a:r>
            <a:endParaRPr sz="46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SAMPLE MEAN</a:t>
            </a:r>
            <a:endParaRPr sz="4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655637" y="2819400"/>
            <a:ext cx="10987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 frequency distribution using means computed from all possible random samples of a specific size taken from a population.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63" y="0"/>
            <a:ext cx="124666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667550" y="609600"/>
            <a:ext cx="10983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STEPS IN CONSTRUCTING THE SAMPLING DISTRIBUTION OF THE SAMPLE MEAN</a:t>
            </a:r>
            <a:endParaRPr sz="3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720736" y="1981200"/>
            <a:ext cx="109839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AutoNum type="arabicPeriod"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 the number of possible samples that can be drawn from the population using the formula of combination </a:t>
            </a: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“ </a:t>
            </a:r>
            <a:r>
              <a:rPr lang="en-US" sz="2600" b="1" baseline="-25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</a:t>
            </a: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</a:t>
            </a:r>
            <a:r>
              <a:rPr lang="en-US" sz="2600" b="1" baseline="-25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 </a:t>
            </a: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”</a:t>
            </a:r>
            <a:r>
              <a:rPr lang="en-US" sz="2600" baseline="-25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</a:t>
            </a:r>
            <a:r>
              <a:rPr lang="en-US" sz="2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the size of the population and </a:t>
            </a:r>
            <a:r>
              <a:rPr lang="en-US" sz="2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the size of the sample.</a:t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693120" y="4343400"/>
            <a:ext cx="10478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AutoNum type="arabicPeriod" startAt="2"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all the possible samples and compute the mean of each 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sample.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655637" y="5257800"/>
            <a:ext cx="11102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Construct a frequency distribution of the sample means obtained 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in step 2.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4237037" y="3352800"/>
            <a:ext cx="2679000" cy="83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14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209b4e7474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63" y="0"/>
            <a:ext cx="1246664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09b4e74744_0_22"/>
          <p:cNvSpPr/>
          <p:nvPr/>
        </p:nvSpPr>
        <p:spPr>
          <a:xfrm>
            <a:off x="655637" y="510654"/>
            <a:ext cx="112539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1: 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Five small pouches are known to contain 5,8,10,6, and 4 marbles in each pouch. These pouches are placed in a box and two pouches are drawn at random from the box. Construct a sampling distribution of the average number of marbles in a pouch.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209b4e74744_0_22"/>
          <p:cNvSpPr/>
          <p:nvPr/>
        </p:nvSpPr>
        <p:spPr>
          <a:xfrm>
            <a:off x="731837" y="2286000"/>
            <a:ext cx="3779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Given:   N = 5; r = 2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209b4e74744_0_22"/>
          <p:cNvSpPr/>
          <p:nvPr/>
        </p:nvSpPr>
        <p:spPr>
          <a:xfrm>
            <a:off x="925775" y="2874675"/>
            <a:ext cx="108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1: Determine the number of possible samples that can be drawn from the population.</a:t>
            </a:r>
            <a:endParaRPr sz="21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209b4e74744_0_22"/>
          <p:cNvSpPr/>
          <p:nvPr/>
        </p:nvSpPr>
        <p:spPr>
          <a:xfrm>
            <a:off x="3475037" y="3501431"/>
            <a:ext cx="2679000" cy="83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1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4" name="Google Shape;174;g209b4e74744_0_22"/>
          <p:cNvSpPr/>
          <p:nvPr/>
        </p:nvSpPr>
        <p:spPr>
          <a:xfrm>
            <a:off x="6453068" y="3496669"/>
            <a:ext cx="2590800" cy="947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75" name="Google Shape;175;g209b4e74744_0_22"/>
          <p:cNvCxnSpPr/>
          <p:nvPr/>
        </p:nvCxnSpPr>
        <p:spPr>
          <a:xfrm>
            <a:off x="5989637" y="3915769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6" name="Google Shape;176;g209b4e74744_0_22"/>
          <p:cNvCxnSpPr/>
          <p:nvPr/>
        </p:nvCxnSpPr>
        <p:spPr>
          <a:xfrm rot="10800000" flipH="1">
            <a:off x="7361237" y="3653262"/>
            <a:ext cx="609600" cy="11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g209b4e74744_0_22"/>
          <p:cNvCxnSpPr/>
          <p:nvPr/>
        </p:nvCxnSpPr>
        <p:spPr>
          <a:xfrm rot="10800000" flipH="1">
            <a:off x="6599237" y="4061934"/>
            <a:ext cx="838200" cy="13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g209b4e74744_0_22"/>
          <p:cNvSpPr/>
          <p:nvPr/>
        </p:nvSpPr>
        <p:spPr>
          <a:xfrm>
            <a:off x="4147993" y="4572000"/>
            <a:ext cx="1384500" cy="838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9" name="Google Shape;179;g209b4e74744_0_22"/>
          <p:cNvSpPr/>
          <p:nvPr/>
        </p:nvSpPr>
        <p:spPr>
          <a:xfrm>
            <a:off x="4147993" y="5562600"/>
            <a:ext cx="1003500" cy="474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0" name="Google Shape;180;g209b4e74744_0_22"/>
          <p:cNvSpPr/>
          <p:nvPr/>
        </p:nvSpPr>
        <p:spPr>
          <a:xfrm>
            <a:off x="6143149" y="5562600"/>
            <a:ext cx="3808800" cy="4977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13578" b="-592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PresentationFormat>Custom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Anton</vt:lpstr>
      <vt:lpstr>Raleway Black</vt:lpstr>
      <vt:lpstr>Century Gothic</vt:lpstr>
      <vt:lpstr>Noto Sans Symbols</vt:lpstr>
      <vt:lpstr>Work Sans</vt:lpstr>
      <vt:lpstr>Rockwell</vt:lpstr>
      <vt:lpstr>Courier New</vt:lpstr>
      <vt:lpstr>EB Garamond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santos</cp:lastModifiedBy>
  <cp:revision>1</cp:revision>
  <dcterms:created xsi:type="dcterms:W3CDTF">2022-01-13T22:29:32Z</dcterms:created>
  <dcterms:modified xsi:type="dcterms:W3CDTF">2023-04-03T01:44:10Z</dcterms:modified>
</cp:coreProperties>
</file>