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8"/>
  </p:notesMasterIdLst>
  <p:handoutMasterIdLst>
    <p:handoutMasterId r:id="rId49"/>
  </p:handoutMasterIdLst>
  <p:sldIdLst>
    <p:sldId id="575" r:id="rId2"/>
    <p:sldId id="450" r:id="rId3"/>
    <p:sldId id="573" r:id="rId4"/>
    <p:sldId id="574" r:id="rId5"/>
    <p:sldId id="599" r:id="rId6"/>
    <p:sldId id="576" r:id="rId7"/>
    <p:sldId id="577" r:id="rId8"/>
    <p:sldId id="578" r:id="rId9"/>
    <p:sldId id="579" r:id="rId10"/>
    <p:sldId id="580" r:id="rId11"/>
    <p:sldId id="581" r:id="rId12"/>
    <p:sldId id="582" r:id="rId13"/>
    <p:sldId id="566" r:id="rId14"/>
    <p:sldId id="584" r:id="rId15"/>
    <p:sldId id="587" r:id="rId16"/>
    <p:sldId id="591" r:id="rId17"/>
    <p:sldId id="588" r:id="rId18"/>
    <p:sldId id="595" r:id="rId19"/>
    <p:sldId id="592" r:id="rId20"/>
    <p:sldId id="589" r:id="rId21"/>
    <p:sldId id="590" r:id="rId22"/>
    <p:sldId id="593" r:id="rId23"/>
    <p:sldId id="594" r:id="rId24"/>
    <p:sldId id="567" r:id="rId25"/>
    <p:sldId id="597" r:id="rId26"/>
    <p:sldId id="596" r:id="rId27"/>
    <p:sldId id="572" r:id="rId28"/>
    <p:sldId id="571" r:id="rId29"/>
    <p:sldId id="570" r:id="rId30"/>
    <p:sldId id="568" r:id="rId31"/>
    <p:sldId id="598" r:id="rId32"/>
    <p:sldId id="569" r:id="rId33"/>
    <p:sldId id="601" r:id="rId34"/>
    <p:sldId id="602" r:id="rId35"/>
    <p:sldId id="603" r:id="rId36"/>
    <p:sldId id="604" r:id="rId37"/>
    <p:sldId id="605" r:id="rId38"/>
    <p:sldId id="606" r:id="rId39"/>
    <p:sldId id="607" r:id="rId40"/>
    <p:sldId id="608" r:id="rId41"/>
    <p:sldId id="609" r:id="rId42"/>
    <p:sldId id="610" r:id="rId43"/>
    <p:sldId id="542" r:id="rId44"/>
    <p:sldId id="515" r:id="rId45"/>
    <p:sldId id="611" r:id="rId46"/>
    <p:sldId id="516" r:id="rId47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FF"/>
    <a:srgbClr val="C4EBFC"/>
    <a:srgbClr val="E3F8FD"/>
    <a:srgbClr val="C3EEFD"/>
    <a:srgbClr val="CCDDEA"/>
    <a:srgbClr val="F3F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13AC8B-BC75-4A1A-9F78-2493DBAEA55D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FE6AD4-452E-477E-A00D-68A4D72A4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1862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335A683-DEA2-4B82-9CEC-07D915D2EE1A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777F2DFF-F738-46C6-9F0F-B7CF80EE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819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10/9/2018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10/9/2018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10/9/2018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10/9/2018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10/9/2018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10/9/2018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udemy.com/docker-mastery/" TargetMode="External"/><Relationship Id="rId3" Type="http://schemas.openxmlformats.org/officeDocument/2006/relationships/hyperlink" Target="https://docs.docker.com/storage/volume" TargetMode="External"/><Relationship Id="rId7" Type="http://schemas.openxmlformats.org/officeDocument/2006/relationships/hyperlink" Target="https://rock-it.pl/how-to-write-excellent-dockerfiles/" TargetMode="External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xenonstack.com/blog/docker-overview-a-complete-guide" TargetMode="External"/><Relationship Id="rId11" Type="http://schemas.openxmlformats.org/officeDocument/2006/relationships/image" Target="../media/image34.png"/><Relationship Id="rId5" Type="http://schemas.openxmlformats.org/officeDocument/2006/relationships/hyperlink" Target="https://docs.docker.com/engine/reference/builder/" TargetMode="External"/><Relationship Id="rId10" Type="http://schemas.openxmlformats.org/officeDocument/2006/relationships/image" Target="../media/image33.jpeg"/><Relationship Id="rId4" Type="http://schemas.openxmlformats.org/officeDocument/2006/relationships/hyperlink" Target="https://redis.io/documentation" TargetMode="External"/><Relationship Id="rId9" Type="http://schemas.openxmlformats.org/officeDocument/2006/relationships/image" Target="../media/image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compose/overview/" TargetMode="External"/><Relationship Id="rId2" Type="http://schemas.openxmlformats.org/officeDocument/2006/relationships/hyperlink" Target="https://docs.docker.com/storage/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hyperlink" Target="https://docs.docker.com/network/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83323" y="357676"/>
            <a:ext cx="8393723" cy="634877"/>
          </a:xfrm>
        </p:spPr>
        <p:txBody>
          <a:bodyPr>
            <a:normAutofit fontScale="90000"/>
          </a:bodyPr>
          <a:lstStyle/>
          <a:p>
            <a:r>
              <a:rPr lang="en-US" dirty="0"/>
              <a:t>What Others Are Doing….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87790" y="5511298"/>
            <a:ext cx="4792393" cy="662546"/>
          </a:xfrm>
        </p:spPr>
        <p:txBody>
          <a:bodyPr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</a:pPr>
            <a:r>
              <a:rPr lang="en-US" sz="1600" b="1" i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“An Insurance Industry Look at Distributed Ledger Tech”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</a:pPr>
            <a:r>
              <a:rPr lang="en-US" sz="16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 Oct 23 (Tue) </a:t>
            </a:r>
            <a:r>
              <a:rPr lang="en-US" sz="1600" dirty="0">
                <a:solidFill>
                  <a:schemeClr val="dk1"/>
                </a:solidFill>
                <a:ea typeface="Calibri"/>
                <a:cs typeface="Calibri"/>
                <a:sym typeface="Symbol" panose="05050102010706020507" pitchFamily="18" charset="2"/>
              </a:rPr>
              <a:t>  </a:t>
            </a:r>
            <a:r>
              <a:rPr lang="en-US" sz="16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5:30 pm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</a:pPr>
            <a:r>
              <a:rPr lang="en-US" sz="16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 12140 Woodcrest Executive Dr Ste 310 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383323" y="1047262"/>
            <a:ext cx="930812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 txBox="1">
            <a:spLocks/>
          </p:cNvSpPr>
          <p:nvPr/>
        </p:nvSpPr>
        <p:spPr>
          <a:xfrm>
            <a:off x="1138042" y="2920653"/>
            <a:ext cx="3744042" cy="662546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 pitchFamily="34" charset="0"/>
              <a:buNone/>
            </a:pPr>
            <a:r>
              <a:rPr lang="en-US" sz="1600" b="1" i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“R as a Data Transformation Pipeline”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 pitchFamily="34" charset="0"/>
              <a:buNone/>
            </a:pPr>
            <a:r>
              <a:rPr lang="en-US" sz="16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 Oct 11 (Thu) </a:t>
            </a:r>
            <a:r>
              <a:rPr lang="en-US" sz="1600" dirty="0">
                <a:solidFill>
                  <a:schemeClr val="dk1"/>
                </a:solidFill>
                <a:ea typeface="Calibri"/>
                <a:cs typeface="Calibri"/>
                <a:sym typeface="Symbol" panose="05050102010706020507" pitchFamily="18" charset="2"/>
              </a:rPr>
              <a:t>  </a:t>
            </a:r>
            <a:r>
              <a:rPr lang="en-US" sz="16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6 pm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</a:pPr>
            <a:r>
              <a:rPr lang="en-US" sz="16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 CIC@CET </a:t>
            </a:r>
            <a:r>
              <a:rPr lang="en-US" sz="1600" dirty="0">
                <a:solidFill>
                  <a:schemeClr val="dk1"/>
                </a:solidFill>
                <a:ea typeface="Calibri"/>
                <a:cs typeface="Calibri"/>
                <a:sym typeface="Symbol" panose="05050102010706020507" pitchFamily="18" charset="2"/>
              </a:rPr>
              <a:t>  20 S. Sarah St</a:t>
            </a:r>
            <a:endParaRPr lang="en-US" sz="16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7055044" y="5511298"/>
            <a:ext cx="3903688" cy="662546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 pitchFamily="34" charset="0"/>
              <a:buNone/>
            </a:pPr>
            <a:r>
              <a:rPr lang="en-US" sz="1600" b="1" i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Creating a Centralized Store that Fits Your App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</a:pPr>
            <a:r>
              <a:rPr lang="en-US" sz="16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Oct 24 (Wed) </a:t>
            </a:r>
            <a:r>
              <a:rPr lang="en-US" sz="1600" dirty="0">
                <a:solidFill>
                  <a:schemeClr val="dk1"/>
                </a:solidFill>
                <a:ea typeface="Calibri"/>
                <a:cs typeface="Calibri"/>
                <a:sym typeface="Symbol" panose="05050102010706020507" pitchFamily="18" charset="2"/>
              </a:rPr>
              <a:t>  </a:t>
            </a:r>
            <a:r>
              <a:rPr lang="en-US" sz="16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7:00 pm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</a:pPr>
            <a:r>
              <a:rPr lang="en-US" sz="1600" dirty="0">
                <a:solidFill>
                  <a:schemeClr val="dk1"/>
                </a:solidFill>
                <a:ea typeface="Calibri"/>
                <a:cs typeface="Calibri"/>
                <a:sym typeface="Symbol" panose="05050102010706020507" pitchFamily="18" charset="2"/>
              </a:rPr>
              <a:t>CIC@CET  </a:t>
            </a:r>
            <a:r>
              <a:rPr lang="en-US" sz="16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20 S. Sarah St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 pitchFamily="34" charset="0"/>
              <a:buNone/>
            </a:pPr>
            <a:endParaRPr lang="en-US" sz="16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7055044" y="2843961"/>
            <a:ext cx="4601497" cy="662546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 pitchFamily="34" charset="0"/>
              <a:buNone/>
            </a:pPr>
            <a:r>
              <a:rPr lang="en-US" sz="1600" b="1" i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“Kubernetes for Java Developers”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 pitchFamily="34" charset="0"/>
              <a:buNone/>
            </a:pPr>
            <a:r>
              <a:rPr lang="en-US" sz="16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 Oct 11 (Thu) </a:t>
            </a:r>
            <a:r>
              <a:rPr lang="en-US" sz="1600" dirty="0">
                <a:solidFill>
                  <a:schemeClr val="dk1"/>
                </a:solidFill>
                <a:ea typeface="Calibri"/>
                <a:cs typeface="Calibri"/>
                <a:sym typeface="Symbol" panose="05050102010706020507" pitchFamily="18" charset="2"/>
              </a:rPr>
              <a:t>  </a:t>
            </a:r>
            <a:r>
              <a:rPr lang="en-US" sz="16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6:30 pm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</a:pPr>
            <a:r>
              <a:rPr lang="en-US" sz="16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 World Wide Technology – WHQ </a:t>
            </a:r>
            <a:r>
              <a:rPr lang="en-US" sz="1600" dirty="0">
                <a:solidFill>
                  <a:schemeClr val="dk1"/>
                </a:solidFill>
                <a:ea typeface="Calibri"/>
                <a:cs typeface="Calibri"/>
                <a:sym typeface="Symbol" panose="05050102010706020507" pitchFamily="18" charset="2"/>
              </a:rPr>
              <a:t>  701 Fee Fee Rd</a:t>
            </a:r>
            <a:endParaRPr lang="en-US" sz="16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9540" y="1690430"/>
            <a:ext cx="1773344" cy="84163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8614" y="1343276"/>
            <a:ext cx="1787176" cy="140770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6CBECED-9613-4A1C-AE06-AF1E30ABC9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8784" y="4078087"/>
            <a:ext cx="1782559" cy="128034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A8BBD9F-40B9-4FE1-B680-82183CDFAC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0244" y="3906594"/>
            <a:ext cx="1773089" cy="1396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721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83323" y="357676"/>
            <a:ext cx="8393723" cy="634877"/>
          </a:xfrm>
        </p:spPr>
        <p:txBody>
          <a:bodyPr>
            <a:normAutofit fontScale="90000"/>
          </a:bodyPr>
          <a:lstStyle/>
          <a:p>
            <a:r>
              <a:rPr lang="en-US" i="1" dirty="0"/>
              <a:t>Refresh 101 – Docker Concepts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383323" y="1047262"/>
            <a:ext cx="930812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1446" y="160048"/>
            <a:ext cx="1327592" cy="962698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569941" y="1741158"/>
          <a:ext cx="8934886" cy="3275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48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600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59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5948">
                <a:tc>
                  <a:txBody>
                    <a:bodyPr/>
                    <a:lstStyle/>
                    <a:p>
                      <a:r>
                        <a:rPr lang="en-US" sz="2200" b="1" dirty="0"/>
                        <a:t>Engine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Coordinates all of the Docker components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5948">
                <a:tc>
                  <a:txBody>
                    <a:bodyPr/>
                    <a:lstStyle/>
                    <a:p>
                      <a:r>
                        <a:rPr lang="en-US" sz="2200" b="1" dirty="0"/>
                        <a:t>Images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Core</a:t>
                      </a:r>
                      <a:r>
                        <a:rPr lang="en-US" sz="2200" baseline="0" dirty="0"/>
                        <a:t> artifact of Docker…. Binaries (“Build”)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5948">
                <a:tc>
                  <a:txBody>
                    <a:bodyPr/>
                    <a:lstStyle/>
                    <a:p>
                      <a:r>
                        <a:rPr lang="en-US" sz="2200" b="1" dirty="0"/>
                        <a:t>Containers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Launched from</a:t>
                      </a:r>
                      <a:r>
                        <a:rPr lang="en-US" sz="2200" baseline="0" dirty="0"/>
                        <a:t> images …. Running applications (“Deploy”)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5948">
                <a:tc>
                  <a:txBody>
                    <a:bodyPr/>
                    <a:lstStyle/>
                    <a:p>
                      <a:r>
                        <a:rPr lang="en-US" sz="2200" b="1" dirty="0"/>
                        <a:t>Dockerfiles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Readable</a:t>
                      </a:r>
                      <a:r>
                        <a:rPr lang="en-US" sz="2200" baseline="0" dirty="0"/>
                        <a:t> code for image creation (“Source Code”)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5948">
                <a:tc>
                  <a:txBody>
                    <a:bodyPr/>
                    <a:lstStyle/>
                    <a:p>
                      <a:r>
                        <a:rPr lang="en-US" sz="2200" b="1" dirty="0"/>
                        <a:t>Registries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Collection</a:t>
                      </a:r>
                      <a:r>
                        <a:rPr lang="en-US" sz="2200" baseline="0" dirty="0"/>
                        <a:t> of repositories (which store images)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3186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83322" y="357676"/>
            <a:ext cx="9308123" cy="634877"/>
          </a:xfrm>
        </p:spPr>
        <p:txBody>
          <a:bodyPr>
            <a:normAutofit fontScale="90000"/>
          </a:bodyPr>
          <a:lstStyle/>
          <a:p>
            <a:r>
              <a:rPr lang="en-US" i="1" dirty="0"/>
              <a:t>Dockerfiles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383323" y="1047262"/>
            <a:ext cx="930812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1446" y="160048"/>
            <a:ext cx="1327592" cy="962698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383323" y="1408601"/>
            <a:ext cx="10058400" cy="475773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65760">
              <a:buFont typeface="Wingdings" panose="05000000000000000000" pitchFamily="2" charset="2"/>
              <a:buChar char="§"/>
            </a:pPr>
            <a:r>
              <a:rPr lang="en-US" sz="2800" dirty="0"/>
              <a:t>Recipes for </a:t>
            </a:r>
            <a:r>
              <a:rPr lang="en-US" sz="2800" b="1" u="sng" dirty="0"/>
              <a:t>Building</a:t>
            </a:r>
            <a:r>
              <a:rPr lang="en-US" sz="2800" dirty="0"/>
              <a:t> </a:t>
            </a:r>
            <a:r>
              <a:rPr lang="en-US" sz="2800" b="1" u="sng" dirty="0"/>
              <a:t>Images</a:t>
            </a:r>
          </a:p>
          <a:p>
            <a:pPr marL="640080" lvl="1" indent="-365760">
              <a:buFont typeface="Wingdings" panose="05000000000000000000" pitchFamily="2" charset="2"/>
              <a:buChar char="§"/>
            </a:pPr>
            <a:r>
              <a:rPr lang="en-US" i="1" dirty="0"/>
              <a:t>Instructions and Shell Commands</a:t>
            </a:r>
          </a:p>
          <a:p>
            <a:pPr indent="-365760">
              <a:buFont typeface="Wingdings" panose="05000000000000000000" pitchFamily="2" charset="2"/>
              <a:buChar char="§"/>
            </a:pPr>
            <a:r>
              <a:rPr lang="en-US" sz="2800" dirty="0"/>
              <a:t>First Instruction Specifies a Base Image</a:t>
            </a:r>
          </a:p>
          <a:p>
            <a:pPr indent="-365760">
              <a:buFont typeface="Wingdings" panose="05000000000000000000" pitchFamily="2" charset="2"/>
              <a:buChar char="§"/>
            </a:pPr>
            <a:r>
              <a:rPr lang="en-US" sz="2800" dirty="0"/>
              <a:t>Each Command Creates a New Layer</a:t>
            </a:r>
          </a:p>
          <a:p>
            <a:pPr indent="-365760">
              <a:buFont typeface="Wingdings" panose="05000000000000000000" pitchFamily="2" charset="2"/>
              <a:buChar char="§"/>
            </a:pPr>
            <a:r>
              <a:rPr lang="en-US" sz="2800" dirty="0"/>
              <a:t>Source Code Artifact</a:t>
            </a:r>
          </a:p>
          <a:p>
            <a:pPr lvl="3" indent="-365760">
              <a:buFont typeface="Wingdings" panose="05000000000000000000" pitchFamily="2" charset="2"/>
              <a:buChar char="§"/>
            </a:pPr>
            <a:r>
              <a:rPr lang="en-US" sz="1800" i="1" dirty="0"/>
              <a:t>Store in Version Control!!</a:t>
            </a:r>
          </a:p>
          <a:p>
            <a:pPr indent="-365760">
              <a:buFont typeface="Wingdings" panose="05000000000000000000" pitchFamily="2" charset="2"/>
              <a:buChar char="§"/>
            </a:pPr>
            <a:endParaRPr lang="en-US" sz="1400" dirty="0"/>
          </a:p>
          <a:p>
            <a:pPr marL="384048" lvl="3" indent="0">
              <a:buFont typeface="Calibri" pitchFamily="34" charset="0"/>
              <a:buNone/>
            </a:pPr>
            <a:endParaRPr lang="en-US" sz="2200" dirty="0"/>
          </a:p>
        </p:txBody>
      </p:sp>
      <p:grpSp>
        <p:nvGrpSpPr>
          <p:cNvPr id="3" name="Group 2"/>
          <p:cNvGrpSpPr/>
          <p:nvPr/>
        </p:nvGrpSpPr>
        <p:grpSpPr>
          <a:xfrm>
            <a:off x="6523978" y="4057450"/>
            <a:ext cx="4753621" cy="2108888"/>
            <a:chOff x="6754639" y="4032738"/>
            <a:chExt cx="4687084" cy="200000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54639" y="4032738"/>
              <a:ext cx="4687084" cy="2000004"/>
            </a:xfrm>
            <a:prstGeom prst="rect">
              <a:avLst/>
            </a:prstGeom>
          </p:spPr>
        </p:pic>
        <p:cxnSp>
          <p:nvCxnSpPr>
            <p:cNvPr id="7" name="Straight Connector 6"/>
            <p:cNvCxnSpPr/>
            <p:nvPr/>
          </p:nvCxnSpPr>
          <p:spPr>
            <a:xfrm flipV="1">
              <a:off x="6817162" y="4235938"/>
              <a:ext cx="287023" cy="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6817161" y="4384431"/>
              <a:ext cx="709054" cy="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6817161" y="4587632"/>
              <a:ext cx="208870" cy="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6817162" y="5742366"/>
              <a:ext cx="427700" cy="914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6817161" y="4747602"/>
              <a:ext cx="208870" cy="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6817161" y="5414103"/>
              <a:ext cx="208870" cy="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V="1">
              <a:off x="6824977" y="5901837"/>
              <a:ext cx="240131" cy="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68633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83322" y="357676"/>
            <a:ext cx="9308123" cy="634877"/>
          </a:xfrm>
        </p:spPr>
        <p:txBody>
          <a:bodyPr>
            <a:normAutofit fontScale="90000"/>
          </a:bodyPr>
          <a:lstStyle/>
          <a:p>
            <a:r>
              <a:rPr lang="en-US" i="1" dirty="0"/>
              <a:t>Dockerfiles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383323" y="1047262"/>
            <a:ext cx="930812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1446" y="160048"/>
            <a:ext cx="1327592" cy="962698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383323" y="1408601"/>
            <a:ext cx="10058400" cy="475773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65760">
              <a:buFont typeface="Wingdings" panose="05000000000000000000" pitchFamily="2" charset="2"/>
              <a:buChar char="§"/>
            </a:pPr>
            <a:r>
              <a:rPr lang="en-US" sz="2800" dirty="0"/>
              <a:t>Recipes for </a:t>
            </a:r>
            <a:r>
              <a:rPr lang="en-US" sz="2800" b="1" u="sng" dirty="0"/>
              <a:t>Building</a:t>
            </a:r>
            <a:r>
              <a:rPr lang="en-US" sz="2800" dirty="0"/>
              <a:t> </a:t>
            </a:r>
            <a:r>
              <a:rPr lang="en-US" sz="2800" b="1" u="sng" dirty="0"/>
              <a:t>Images</a:t>
            </a:r>
          </a:p>
          <a:p>
            <a:pPr marL="640080" lvl="1" indent="-365760">
              <a:buFont typeface="Wingdings" panose="05000000000000000000" pitchFamily="2" charset="2"/>
              <a:buChar char="§"/>
            </a:pPr>
            <a:r>
              <a:rPr lang="en-US" i="1" dirty="0"/>
              <a:t>Instructions and Shell Commands</a:t>
            </a:r>
          </a:p>
          <a:p>
            <a:pPr indent="-365760">
              <a:buFont typeface="Wingdings" panose="05000000000000000000" pitchFamily="2" charset="2"/>
              <a:buChar char="§"/>
            </a:pPr>
            <a:r>
              <a:rPr lang="en-US" sz="2800" dirty="0"/>
              <a:t>First Instruction Specifies a Base Image</a:t>
            </a:r>
          </a:p>
          <a:p>
            <a:pPr indent="-365760">
              <a:buFont typeface="Wingdings" panose="05000000000000000000" pitchFamily="2" charset="2"/>
              <a:buChar char="§"/>
            </a:pPr>
            <a:r>
              <a:rPr lang="en-US" sz="2800" dirty="0"/>
              <a:t>Each Command Creates a New Layer</a:t>
            </a:r>
          </a:p>
          <a:p>
            <a:pPr indent="-365760">
              <a:buFont typeface="Wingdings" panose="05000000000000000000" pitchFamily="2" charset="2"/>
              <a:buChar char="§"/>
            </a:pPr>
            <a:r>
              <a:rPr lang="en-US" sz="2800" dirty="0"/>
              <a:t>Source Code Artifact</a:t>
            </a:r>
          </a:p>
          <a:p>
            <a:pPr lvl="3" indent="-365760">
              <a:buFont typeface="Wingdings" panose="05000000000000000000" pitchFamily="2" charset="2"/>
              <a:buChar char="§"/>
            </a:pPr>
            <a:r>
              <a:rPr lang="en-US" sz="1800" i="1" dirty="0"/>
              <a:t>Store in Version Control!!</a:t>
            </a:r>
          </a:p>
          <a:p>
            <a:pPr indent="-365760">
              <a:buFont typeface="Wingdings" panose="05000000000000000000" pitchFamily="2" charset="2"/>
              <a:buChar char="§"/>
            </a:pPr>
            <a:endParaRPr lang="en-US" sz="1400" dirty="0"/>
          </a:p>
          <a:p>
            <a:pPr marL="384048" lvl="3" indent="0">
              <a:buFont typeface="Calibri" pitchFamily="34" charset="0"/>
              <a:buNone/>
            </a:pPr>
            <a:endParaRPr lang="en-US" sz="2200" dirty="0"/>
          </a:p>
        </p:txBody>
      </p:sp>
      <p:grpSp>
        <p:nvGrpSpPr>
          <p:cNvPr id="3" name="Group 2"/>
          <p:cNvGrpSpPr/>
          <p:nvPr/>
        </p:nvGrpSpPr>
        <p:grpSpPr>
          <a:xfrm>
            <a:off x="6523978" y="4057450"/>
            <a:ext cx="4753621" cy="2108888"/>
            <a:chOff x="6754639" y="4032738"/>
            <a:chExt cx="4687084" cy="200000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54639" y="4032738"/>
              <a:ext cx="4687084" cy="2000004"/>
            </a:xfrm>
            <a:prstGeom prst="rect">
              <a:avLst/>
            </a:prstGeom>
          </p:spPr>
        </p:pic>
        <p:cxnSp>
          <p:nvCxnSpPr>
            <p:cNvPr id="7" name="Straight Connector 6"/>
            <p:cNvCxnSpPr/>
            <p:nvPr/>
          </p:nvCxnSpPr>
          <p:spPr>
            <a:xfrm flipV="1">
              <a:off x="6817162" y="4235938"/>
              <a:ext cx="287023" cy="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6817161" y="4384431"/>
              <a:ext cx="709054" cy="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6817161" y="4587632"/>
              <a:ext cx="208870" cy="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6817162" y="5742366"/>
              <a:ext cx="427700" cy="914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6817161" y="4747602"/>
              <a:ext cx="208870" cy="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6817161" y="5414103"/>
              <a:ext cx="208870" cy="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V="1">
              <a:off x="6824977" y="5901837"/>
              <a:ext cx="240131" cy="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ight Arrow 4"/>
          <p:cNvSpPr/>
          <p:nvPr/>
        </p:nvSpPr>
        <p:spPr>
          <a:xfrm>
            <a:off x="6141852" y="4069841"/>
            <a:ext cx="347291" cy="203200"/>
          </a:xfrm>
          <a:prstGeom prst="rightArrow">
            <a:avLst/>
          </a:prstGeom>
          <a:solidFill>
            <a:srgbClr val="FFFF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7852" y="3958163"/>
            <a:ext cx="1219532" cy="379697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17" name="Right Arrow 16"/>
          <p:cNvSpPr/>
          <p:nvPr/>
        </p:nvSpPr>
        <p:spPr>
          <a:xfrm>
            <a:off x="6141852" y="4634379"/>
            <a:ext cx="347291" cy="203200"/>
          </a:xfrm>
          <a:prstGeom prst="rightArrow">
            <a:avLst/>
          </a:prstGeom>
          <a:solidFill>
            <a:srgbClr val="FFFF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7852" y="4537321"/>
            <a:ext cx="1198864" cy="367905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8519" y="5269150"/>
            <a:ext cx="1198864" cy="362521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38519" y="5813912"/>
            <a:ext cx="1198864" cy="362521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21" name="Right Arrow 20"/>
          <p:cNvSpPr/>
          <p:nvPr/>
        </p:nvSpPr>
        <p:spPr>
          <a:xfrm>
            <a:off x="6141851" y="5348810"/>
            <a:ext cx="347291" cy="203200"/>
          </a:xfrm>
          <a:prstGeom prst="rightArrow">
            <a:avLst/>
          </a:prstGeom>
          <a:solidFill>
            <a:srgbClr val="FFFF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>
            <a:off x="6145300" y="5883916"/>
            <a:ext cx="347291" cy="203200"/>
          </a:xfrm>
          <a:prstGeom prst="rightArrow">
            <a:avLst/>
          </a:prstGeom>
          <a:solidFill>
            <a:srgbClr val="FFFF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Brace 12"/>
          <p:cNvSpPr/>
          <p:nvPr/>
        </p:nvSpPr>
        <p:spPr>
          <a:xfrm>
            <a:off x="3805231" y="4171441"/>
            <a:ext cx="848497" cy="1856865"/>
          </a:xfrm>
          <a:prstGeom prst="leftBrace">
            <a:avLst>
              <a:gd name="adj1" fmla="val 8333"/>
              <a:gd name="adj2" fmla="val 4955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453759" y="4837579"/>
            <a:ext cx="1501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New</a:t>
            </a:r>
          </a:p>
          <a:p>
            <a:pPr algn="ctr"/>
            <a:r>
              <a:rPr lang="en-US" b="1" i="1" dirty="0"/>
              <a:t>Image Layers</a:t>
            </a:r>
          </a:p>
        </p:txBody>
      </p:sp>
    </p:spTree>
    <p:extLst>
      <p:ext uri="{BB962C8B-B14F-4D97-AF65-F5344CB8AC3E}">
        <p14:creationId xmlns:p14="http://schemas.microsoft.com/office/powerpoint/2010/main" val="2147581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83323" y="357676"/>
            <a:ext cx="8393723" cy="634877"/>
          </a:xfrm>
        </p:spPr>
        <p:txBody>
          <a:bodyPr>
            <a:normAutofit fontScale="90000"/>
          </a:bodyPr>
          <a:lstStyle/>
          <a:p>
            <a:r>
              <a:rPr lang="en-US" i="1" dirty="0"/>
              <a:t>Dockerfiles – Build Context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83323" y="1234034"/>
            <a:ext cx="7866199" cy="476154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500" b="1" dirty="0"/>
          </a:p>
          <a:p>
            <a:pPr indent="-365760">
              <a:buFont typeface="Wingdings" panose="05000000000000000000" pitchFamily="2" charset="2"/>
              <a:buChar char="§"/>
            </a:pPr>
            <a:r>
              <a:rPr lang="en-US" sz="2800" b="1" dirty="0"/>
              <a:t>Set of Files – Path or URL</a:t>
            </a:r>
          </a:p>
          <a:p>
            <a:pPr lvl="3" indent="-365760">
              <a:buFont typeface="Wingdings" panose="05000000000000000000" pitchFamily="2" charset="2"/>
              <a:buChar char="§"/>
            </a:pPr>
            <a:r>
              <a:rPr lang="en-US" sz="2200" i="1" dirty="0"/>
              <a:t>Supporting files for a Docker build</a:t>
            </a:r>
          </a:p>
          <a:p>
            <a:pPr lvl="3" indent="-365760">
              <a:buFont typeface="Wingdings" panose="05000000000000000000" pitchFamily="2" charset="2"/>
              <a:buChar char="§"/>
            </a:pPr>
            <a:r>
              <a:rPr lang="en-US" sz="2200" i="1" dirty="0"/>
              <a:t>Transfers contents to Docker daemon</a:t>
            </a:r>
          </a:p>
          <a:p>
            <a:pPr marL="384048" lvl="3" indent="0">
              <a:buNone/>
            </a:pPr>
            <a:endParaRPr lang="en-US" b="1" dirty="0"/>
          </a:p>
          <a:p>
            <a:pPr indent="-365760">
              <a:buFont typeface="Wingdings" panose="05000000000000000000" pitchFamily="2" charset="2"/>
              <a:buChar char="§"/>
            </a:pPr>
            <a:r>
              <a:rPr lang="en-US" sz="2800" b="1" dirty="0"/>
              <a:t>Context Location is Important!</a:t>
            </a:r>
          </a:p>
          <a:p>
            <a:pPr lvl="3" indent="-365760">
              <a:buFont typeface="Wingdings" panose="05000000000000000000" pitchFamily="2" charset="2"/>
              <a:buChar char="§"/>
            </a:pPr>
            <a:r>
              <a:rPr lang="en-US" sz="2200" i="1" dirty="0"/>
              <a:t>Root (/) directory will transfer all contents to Docker daemon</a:t>
            </a:r>
          </a:p>
          <a:p>
            <a:pPr marL="384048" lvl="3" indent="0">
              <a:buNone/>
            </a:pPr>
            <a:endParaRPr lang="en-US" i="1" dirty="0"/>
          </a:p>
          <a:p>
            <a:pPr indent="-365760">
              <a:buFont typeface="Wingdings" panose="05000000000000000000" pitchFamily="2" charset="2"/>
              <a:buChar char="§"/>
            </a:pPr>
            <a:r>
              <a:rPr lang="en-US" sz="2800" b="1" dirty="0"/>
              <a:t>.dockerignore File</a:t>
            </a:r>
          </a:p>
          <a:p>
            <a:pPr lvl="3" indent="-365760">
              <a:buFont typeface="Wingdings" panose="05000000000000000000" pitchFamily="2" charset="2"/>
              <a:buChar char="§"/>
            </a:pPr>
            <a:r>
              <a:rPr lang="en-US" sz="2200" i="1" dirty="0"/>
              <a:t>Similar to .</a:t>
            </a:r>
            <a:r>
              <a:rPr lang="en-US" sz="2200" i="1" dirty="0" err="1"/>
              <a:t>gitignore</a:t>
            </a:r>
            <a:endParaRPr lang="en-US" sz="2200" i="1" dirty="0"/>
          </a:p>
          <a:p>
            <a:pPr lvl="3" indent="-365760">
              <a:buFont typeface="Wingdings" panose="05000000000000000000" pitchFamily="2" charset="2"/>
              <a:buChar char="§"/>
            </a:pPr>
            <a:r>
              <a:rPr lang="en-US" sz="2200" i="1" dirty="0"/>
              <a:t>Define exempt files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383323" y="1047262"/>
            <a:ext cx="930812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1446" y="160048"/>
            <a:ext cx="1327592" cy="96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658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83323" y="357676"/>
            <a:ext cx="9003323" cy="634877"/>
          </a:xfrm>
        </p:spPr>
        <p:txBody>
          <a:bodyPr>
            <a:normAutofit fontScale="90000"/>
          </a:bodyPr>
          <a:lstStyle/>
          <a:p>
            <a:r>
              <a:rPr lang="en-US" i="1" dirty="0"/>
              <a:t>To The Terminal!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383323" y="1047262"/>
            <a:ext cx="930812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Image result for Dem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5758" y="1494472"/>
            <a:ext cx="4000500" cy="4000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1446" y="160048"/>
            <a:ext cx="1327592" cy="96269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83323" y="5643253"/>
            <a:ext cx="6022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Simple Dockerfile </a:t>
            </a:r>
            <a:r>
              <a:rPr lang="en-US" dirty="0" smtClean="0"/>
              <a:t>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0422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83323" y="357676"/>
            <a:ext cx="8393723" cy="634877"/>
          </a:xfrm>
        </p:spPr>
        <p:txBody>
          <a:bodyPr>
            <a:normAutofit fontScale="90000"/>
          </a:bodyPr>
          <a:lstStyle/>
          <a:p>
            <a:r>
              <a:rPr lang="en-US" i="1" dirty="0"/>
              <a:t>Dockerfiles – Command Keywords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83323" y="1122746"/>
            <a:ext cx="5030540" cy="504739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500" b="1" dirty="0"/>
          </a:p>
          <a:p>
            <a:pPr indent="-365760">
              <a:buFont typeface="Wingdings" panose="05000000000000000000" pitchFamily="2" charset="2"/>
              <a:buChar char="§"/>
            </a:pPr>
            <a:r>
              <a:rPr lang="en-US" sz="2800" b="1" dirty="0"/>
              <a:t>FROM</a:t>
            </a:r>
          </a:p>
          <a:p>
            <a:pPr lvl="3" indent="-365760">
              <a:buFont typeface="Wingdings" panose="05000000000000000000" pitchFamily="2" charset="2"/>
              <a:buChar char="§"/>
            </a:pPr>
            <a:r>
              <a:rPr lang="en-US" sz="2200" i="1" dirty="0"/>
              <a:t>Base image to use</a:t>
            </a:r>
          </a:p>
          <a:p>
            <a:pPr marL="384048" lvl="3" indent="0">
              <a:buNone/>
            </a:pPr>
            <a:endParaRPr lang="en-US" b="1" dirty="0"/>
          </a:p>
          <a:p>
            <a:pPr indent="-365760">
              <a:buFont typeface="Wingdings" panose="05000000000000000000" pitchFamily="2" charset="2"/>
              <a:buChar char="§"/>
            </a:pPr>
            <a:r>
              <a:rPr lang="en-US" sz="2800" b="1" dirty="0"/>
              <a:t>RUN</a:t>
            </a:r>
          </a:p>
          <a:p>
            <a:pPr lvl="3" indent="-365760">
              <a:buFont typeface="Wingdings" panose="05000000000000000000" pitchFamily="2" charset="2"/>
              <a:buChar char="§"/>
            </a:pPr>
            <a:r>
              <a:rPr lang="en-US" sz="2200" i="1" dirty="0"/>
              <a:t>Execute commands in a new layer</a:t>
            </a:r>
          </a:p>
          <a:p>
            <a:pPr marL="384048" lvl="3" indent="0">
              <a:buNone/>
            </a:pPr>
            <a:endParaRPr lang="en-US" i="1" dirty="0"/>
          </a:p>
          <a:p>
            <a:pPr indent="-365760">
              <a:buFont typeface="Wingdings" panose="05000000000000000000" pitchFamily="2" charset="2"/>
              <a:buChar char="§"/>
            </a:pPr>
            <a:r>
              <a:rPr lang="en-US" sz="2800" b="1" dirty="0"/>
              <a:t>WORKDIR</a:t>
            </a:r>
          </a:p>
          <a:p>
            <a:pPr lvl="3" indent="-365760">
              <a:buFont typeface="Wingdings" panose="05000000000000000000" pitchFamily="2" charset="2"/>
              <a:buChar char="§"/>
            </a:pPr>
            <a:r>
              <a:rPr lang="en-US" sz="2200" i="1" dirty="0"/>
              <a:t>RUN, CMD, ENTRYPOINT, COPY, ADD</a:t>
            </a:r>
          </a:p>
          <a:p>
            <a:pPr marL="384048" lvl="3" indent="0">
              <a:buNone/>
            </a:pPr>
            <a:endParaRPr lang="en-US" i="1" dirty="0"/>
          </a:p>
          <a:p>
            <a:pPr indent="-365760">
              <a:buFont typeface="Wingdings" panose="05000000000000000000" pitchFamily="2" charset="2"/>
              <a:buChar char="§"/>
            </a:pPr>
            <a:r>
              <a:rPr lang="en-US" sz="2800" b="1" dirty="0"/>
              <a:t>ENV</a:t>
            </a:r>
          </a:p>
          <a:p>
            <a:pPr lvl="3" indent="-365760">
              <a:buFont typeface="Wingdings" panose="05000000000000000000" pitchFamily="2" charset="2"/>
              <a:buChar char="§"/>
            </a:pPr>
            <a:r>
              <a:rPr lang="en-US" sz="2200" i="1" dirty="0"/>
              <a:t>Environment variables for image</a:t>
            </a:r>
          </a:p>
          <a:p>
            <a:pPr lvl="3" indent="-365760">
              <a:buFont typeface="Wingdings" panose="05000000000000000000" pitchFamily="2" charset="2"/>
              <a:buChar char="§"/>
            </a:pPr>
            <a:endParaRPr lang="en-US" sz="2200" i="1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383323" y="1047262"/>
            <a:ext cx="930812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1446" y="160048"/>
            <a:ext cx="1327592" cy="962698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6538797" y="1122746"/>
            <a:ext cx="5030540" cy="504739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endParaRPr lang="en-US" sz="500" b="1" dirty="0"/>
          </a:p>
          <a:p>
            <a:pPr indent="-365760">
              <a:buFont typeface="Wingdings" panose="05000000000000000000" pitchFamily="2" charset="2"/>
              <a:buChar char="§"/>
            </a:pPr>
            <a:r>
              <a:rPr lang="en-US" sz="2800" b="1" dirty="0"/>
              <a:t>COPY</a:t>
            </a:r>
          </a:p>
          <a:p>
            <a:pPr lvl="3" indent="-365760">
              <a:buFont typeface="Wingdings" panose="05000000000000000000" pitchFamily="2" charset="2"/>
              <a:buChar char="§"/>
            </a:pPr>
            <a:r>
              <a:rPr lang="en-US" sz="2200" i="1" dirty="0"/>
              <a:t>Copying files to container</a:t>
            </a:r>
          </a:p>
          <a:p>
            <a:pPr marL="384048" lvl="3" indent="0">
              <a:buFont typeface="Calibri" pitchFamily="34" charset="0"/>
              <a:buNone/>
            </a:pPr>
            <a:endParaRPr lang="en-US" b="1" dirty="0"/>
          </a:p>
          <a:p>
            <a:pPr indent="-365760">
              <a:buFont typeface="Wingdings" panose="05000000000000000000" pitchFamily="2" charset="2"/>
              <a:buChar char="§"/>
            </a:pPr>
            <a:r>
              <a:rPr lang="en-US" sz="2800" b="1" dirty="0"/>
              <a:t>ADD</a:t>
            </a:r>
          </a:p>
          <a:p>
            <a:pPr lvl="3" indent="-365760">
              <a:buFont typeface="Wingdings" panose="05000000000000000000" pitchFamily="2" charset="2"/>
              <a:buChar char="§"/>
            </a:pPr>
            <a:r>
              <a:rPr lang="en-US" sz="2200" i="1" dirty="0"/>
              <a:t>Tarball Extraction…. Remote URL</a:t>
            </a:r>
          </a:p>
          <a:p>
            <a:pPr marL="384048" lvl="3" indent="0">
              <a:buFont typeface="Calibri" pitchFamily="34" charset="0"/>
              <a:buNone/>
            </a:pPr>
            <a:endParaRPr lang="en-US" i="1" dirty="0"/>
          </a:p>
          <a:p>
            <a:pPr indent="-365760">
              <a:buFont typeface="Wingdings" panose="05000000000000000000" pitchFamily="2" charset="2"/>
              <a:buChar char="§"/>
            </a:pPr>
            <a:r>
              <a:rPr lang="en-US" sz="2800" b="1" dirty="0"/>
              <a:t>ENTRYPOINT</a:t>
            </a:r>
          </a:p>
          <a:p>
            <a:pPr lvl="3" indent="-365760">
              <a:buFont typeface="Wingdings" panose="05000000000000000000" pitchFamily="2" charset="2"/>
              <a:buChar char="§"/>
            </a:pPr>
            <a:r>
              <a:rPr lang="en-US" sz="2200" i="1" dirty="0"/>
              <a:t>Command to start a container</a:t>
            </a:r>
          </a:p>
          <a:p>
            <a:pPr marL="384048" lvl="3" indent="0">
              <a:buFont typeface="Calibri" pitchFamily="34" charset="0"/>
              <a:buNone/>
            </a:pPr>
            <a:endParaRPr lang="en-US" i="1" dirty="0"/>
          </a:p>
          <a:p>
            <a:pPr indent="-365760">
              <a:buFont typeface="Wingdings" panose="05000000000000000000" pitchFamily="2" charset="2"/>
              <a:buChar char="§"/>
            </a:pPr>
            <a:r>
              <a:rPr lang="en-US" sz="2800" b="1" dirty="0"/>
              <a:t>CMD</a:t>
            </a:r>
          </a:p>
          <a:p>
            <a:pPr lvl="3" indent="-365760">
              <a:buFont typeface="Wingdings" panose="05000000000000000000" pitchFamily="2" charset="2"/>
              <a:buChar char="§"/>
            </a:pPr>
            <a:r>
              <a:rPr lang="en-US" sz="2200" i="1" dirty="0"/>
              <a:t>Default </a:t>
            </a:r>
            <a:r>
              <a:rPr lang="en-US" sz="2200" i="1" dirty="0" err="1"/>
              <a:t>parms</a:t>
            </a:r>
            <a:r>
              <a:rPr lang="en-US" sz="2200" i="1" dirty="0"/>
              <a:t> to start a container</a:t>
            </a:r>
          </a:p>
          <a:p>
            <a:pPr lvl="3" indent="-365760">
              <a:buFont typeface="Wingdings" panose="05000000000000000000" pitchFamily="2" charset="2"/>
              <a:buChar char="§"/>
            </a:pPr>
            <a:endParaRPr lang="en-US" sz="2200" i="1" dirty="0"/>
          </a:p>
        </p:txBody>
      </p:sp>
    </p:spTree>
    <p:extLst>
      <p:ext uri="{BB962C8B-B14F-4D97-AF65-F5344CB8AC3E}">
        <p14:creationId xmlns:p14="http://schemas.microsoft.com/office/powerpoint/2010/main" val="25766779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83323" y="357676"/>
            <a:ext cx="9003323" cy="634877"/>
          </a:xfrm>
        </p:spPr>
        <p:txBody>
          <a:bodyPr>
            <a:normAutofit fontScale="90000"/>
          </a:bodyPr>
          <a:lstStyle/>
          <a:p>
            <a:r>
              <a:rPr lang="en-US" i="1" dirty="0"/>
              <a:t>To The Terminal!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383323" y="1047262"/>
            <a:ext cx="930812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Image result for Dem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5758" y="1494472"/>
            <a:ext cx="4000500" cy="4000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1446" y="160048"/>
            <a:ext cx="1327592" cy="96269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83323" y="5643253"/>
            <a:ext cx="6022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Dockerfile Example – WORKDIR…. ENV…. COPY…. CMD</a:t>
            </a:r>
          </a:p>
        </p:txBody>
      </p:sp>
    </p:spTree>
    <p:extLst>
      <p:ext uri="{BB962C8B-B14F-4D97-AF65-F5344CB8AC3E}">
        <p14:creationId xmlns:p14="http://schemas.microsoft.com/office/powerpoint/2010/main" val="32072159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83323" y="357676"/>
            <a:ext cx="8393723" cy="634877"/>
          </a:xfrm>
        </p:spPr>
        <p:txBody>
          <a:bodyPr>
            <a:normAutofit fontScale="90000"/>
          </a:bodyPr>
          <a:lstStyle/>
          <a:p>
            <a:r>
              <a:rPr lang="en-US" i="1" dirty="0"/>
              <a:t>Dockerfiles – Command Keywords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83323" y="1122746"/>
            <a:ext cx="5030540" cy="504739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500" b="1" dirty="0"/>
          </a:p>
          <a:p>
            <a:pPr indent="-365760">
              <a:buFont typeface="Wingdings" panose="05000000000000000000" pitchFamily="2" charset="2"/>
              <a:buChar char="§"/>
            </a:pPr>
            <a:r>
              <a:rPr lang="en-US" sz="2800" b="1" dirty="0"/>
              <a:t>ARG</a:t>
            </a:r>
          </a:p>
          <a:p>
            <a:pPr lvl="3" indent="-365760">
              <a:buFont typeface="Wingdings" panose="05000000000000000000" pitchFamily="2" charset="2"/>
              <a:buChar char="§"/>
            </a:pPr>
            <a:r>
              <a:rPr lang="en-US" sz="2200" i="1" dirty="0"/>
              <a:t>Variable to be passed at build-time</a:t>
            </a:r>
          </a:p>
          <a:p>
            <a:pPr marL="384048" lvl="3" indent="0">
              <a:buNone/>
            </a:pPr>
            <a:endParaRPr lang="en-US" b="1" dirty="0"/>
          </a:p>
          <a:p>
            <a:pPr indent="-365760">
              <a:buFont typeface="Wingdings" panose="05000000000000000000" pitchFamily="2" charset="2"/>
              <a:buChar char="§"/>
            </a:pPr>
            <a:r>
              <a:rPr lang="en-US" sz="2800" b="1" dirty="0"/>
              <a:t>EXPOSE</a:t>
            </a:r>
          </a:p>
          <a:p>
            <a:pPr lvl="3" indent="-365760">
              <a:buFont typeface="Wingdings" panose="05000000000000000000" pitchFamily="2" charset="2"/>
              <a:buChar char="§"/>
            </a:pPr>
            <a:r>
              <a:rPr lang="en-US" sz="2200" i="1" dirty="0"/>
              <a:t>States which port container listens on</a:t>
            </a:r>
          </a:p>
          <a:p>
            <a:pPr marL="384048" lvl="3" indent="0">
              <a:buNone/>
            </a:pPr>
            <a:endParaRPr lang="en-US" i="1" dirty="0"/>
          </a:p>
          <a:p>
            <a:pPr indent="-365760">
              <a:buFont typeface="Wingdings" panose="05000000000000000000" pitchFamily="2" charset="2"/>
              <a:buChar char="§"/>
            </a:pPr>
            <a:r>
              <a:rPr lang="en-US" sz="2800" b="1" dirty="0"/>
              <a:t>LABEL</a:t>
            </a:r>
          </a:p>
          <a:p>
            <a:pPr lvl="3" indent="-365760">
              <a:buFont typeface="Wingdings" panose="05000000000000000000" pitchFamily="2" charset="2"/>
              <a:buChar char="§"/>
            </a:pPr>
            <a:r>
              <a:rPr lang="en-US" sz="2200" i="1" dirty="0"/>
              <a:t>Metadata for an image</a:t>
            </a:r>
          </a:p>
          <a:p>
            <a:pPr marL="384048" lvl="3" indent="0">
              <a:buNone/>
            </a:pPr>
            <a:endParaRPr lang="en-US" i="1" dirty="0"/>
          </a:p>
          <a:p>
            <a:pPr indent="-365760">
              <a:buFont typeface="Wingdings" panose="05000000000000000000" pitchFamily="2" charset="2"/>
              <a:buChar char="§"/>
            </a:pPr>
            <a:r>
              <a:rPr lang="en-US" sz="2800" b="1" dirty="0"/>
              <a:t>VOLUME</a:t>
            </a:r>
          </a:p>
          <a:p>
            <a:pPr lvl="3" indent="-365760">
              <a:buFont typeface="Wingdings" panose="05000000000000000000" pitchFamily="2" charset="2"/>
              <a:buChar char="§"/>
            </a:pPr>
            <a:r>
              <a:rPr lang="en-US" sz="2200" i="1" dirty="0"/>
              <a:t>Creates a mount point</a:t>
            </a:r>
          </a:p>
          <a:p>
            <a:pPr lvl="3" indent="-365760">
              <a:buFont typeface="Wingdings" panose="05000000000000000000" pitchFamily="2" charset="2"/>
              <a:buChar char="§"/>
            </a:pPr>
            <a:endParaRPr lang="en-US" sz="2200" i="1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383323" y="1047262"/>
            <a:ext cx="930812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1446" y="160048"/>
            <a:ext cx="1327592" cy="962698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6538797" y="1122746"/>
            <a:ext cx="5030540" cy="504739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endParaRPr lang="en-US" sz="500" b="1" dirty="0"/>
          </a:p>
          <a:p>
            <a:pPr indent="-365760">
              <a:buFont typeface="Wingdings" panose="05000000000000000000" pitchFamily="2" charset="2"/>
              <a:buChar char="§"/>
            </a:pPr>
            <a:r>
              <a:rPr lang="en-US" sz="2800" b="1" dirty="0"/>
              <a:t>USER</a:t>
            </a:r>
          </a:p>
          <a:p>
            <a:pPr lvl="3" indent="-365760">
              <a:buFont typeface="Wingdings" panose="05000000000000000000" pitchFamily="2" charset="2"/>
              <a:buChar char="§"/>
            </a:pPr>
            <a:r>
              <a:rPr lang="en-US" sz="2200" i="1" dirty="0"/>
              <a:t>Name or group for image/commands</a:t>
            </a:r>
          </a:p>
          <a:p>
            <a:pPr marL="384048" lvl="3" indent="0">
              <a:buFont typeface="Calibri" pitchFamily="34" charset="0"/>
              <a:buNone/>
            </a:pPr>
            <a:endParaRPr lang="en-US" b="1" dirty="0"/>
          </a:p>
          <a:p>
            <a:pPr indent="-365760">
              <a:buFont typeface="Wingdings" panose="05000000000000000000" pitchFamily="2" charset="2"/>
              <a:buChar char="§"/>
            </a:pPr>
            <a:r>
              <a:rPr lang="en-US" sz="2800" b="1" dirty="0"/>
              <a:t>ONBUILD</a:t>
            </a:r>
          </a:p>
          <a:p>
            <a:pPr lvl="3" indent="-365760">
              <a:buFont typeface="Wingdings" panose="05000000000000000000" pitchFamily="2" charset="2"/>
              <a:buChar char="§"/>
            </a:pPr>
            <a:r>
              <a:rPr lang="en-US" sz="2200" i="1" dirty="0"/>
              <a:t>Trigger for child images to execute</a:t>
            </a:r>
          </a:p>
          <a:p>
            <a:pPr marL="384048" lvl="3" indent="0">
              <a:buFont typeface="Calibri" pitchFamily="34" charset="0"/>
              <a:buNone/>
            </a:pPr>
            <a:endParaRPr lang="en-US" i="1" dirty="0"/>
          </a:p>
          <a:p>
            <a:pPr indent="-365760">
              <a:buFont typeface="Wingdings" panose="05000000000000000000" pitchFamily="2" charset="2"/>
              <a:buChar char="§"/>
            </a:pPr>
            <a:r>
              <a:rPr lang="en-US" sz="2800" b="1" dirty="0"/>
              <a:t>STOPSIGNAL</a:t>
            </a:r>
          </a:p>
          <a:p>
            <a:pPr lvl="3" indent="-365760">
              <a:buFont typeface="Wingdings" panose="05000000000000000000" pitchFamily="2" charset="2"/>
              <a:buChar char="§"/>
            </a:pPr>
            <a:r>
              <a:rPr lang="en-US" sz="2200" i="1" dirty="0"/>
              <a:t>Sets system signal to exit container</a:t>
            </a:r>
          </a:p>
          <a:p>
            <a:pPr marL="384048" lvl="3" indent="0">
              <a:buFont typeface="Calibri" pitchFamily="34" charset="0"/>
              <a:buNone/>
            </a:pPr>
            <a:endParaRPr lang="en-US" i="1" dirty="0"/>
          </a:p>
          <a:p>
            <a:pPr indent="-365760">
              <a:buFont typeface="Wingdings" panose="05000000000000000000" pitchFamily="2" charset="2"/>
              <a:buChar char="§"/>
            </a:pPr>
            <a:r>
              <a:rPr lang="en-US" sz="2800" b="1" dirty="0"/>
              <a:t>HEALTHCHECK</a:t>
            </a:r>
          </a:p>
          <a:p>
            <a:pPr lvl="3" indent="-365760">
              <a:buFont typeface="Wingdings" panose="05000000000000000000" pitchFamily="2" charset="2"/>
              <a:buChar char="§"/>
            </a:pPr>
            <a:r>
              <a:rPr lang="en-US" sz="2200" i="1" dirty="0"/>
              <a:t>Test if container is ok</a:t>
            </a:r>
          </a:p>
          <a:p>
            <a:pPr lvl="3" indent="-365760">
              <a:buFont typeface="Wingdings" panose="05000000000000000000" pitchFamily="2" charset="2"/>
              <a:buChar char="§"/>
            </a:pPr>
            <a:endParaRPr lang="en-US" sz="2200" i="1" dirty="0"/>
          </a:p>
        </p:txBody>
      </p:sp>
    </p:spTree>
    <p:extLst>
      <p:ext uri="{BB962C8B-B14F-4D97-AF65-F5344CB8AC3E}">
        <p14:creationId xmlns:p14="http://schemas.microsoft.com/office/powerpoint/2010/main" val="41157919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83323" y="357676"/>
            <a:ext cx="8393723" cy="634877"/>
          </a:xfrm>
        </p:spPr>
        <p:txBody>
          <a:bodyPr>
            <a:normAutofit fontScale="90000"/>
          </a:bodyPr>
          <a:lstStyle/>
          <a:p>
            <a:r>
              <a:rPr lang="en-US" i="1" dirty="0"/>
              <a:t>Dockerfiles – Command Keywords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83323" y="1122746"/>
            <a:ext cx="5030540" cy="504739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500" b="1" dirty="0"/>
          </a:p>
          <a:p>
            <a:pPr indent="-365760">
              <a:buFont typeface="Wingdings" panose="05000000000000000000" pitchFamily="2" charset="2"/>
              <a:buChar char="§"/>
            </a:pPr>
            <a:r>
              <a:rPr lang="en-US" sz="2800" b="1" dirty="0"/>
              <a:t>ARG</a:t>
            </a:r>
          </a:p>
          <a:p>
            <a:pPr lvl="3" indent="-365760">
              <a:buFont typeface="Wingdings" panose="05000000000000000000" pitchFamily="2" charset="2"/>
              <a:buChar char="§"/>
            </a:pPr>
            <a:r>
              <a:rPr lang="en-US" sz="2200" i="1" dirty="0"/>
              <a:t>Variable to be passed at build-time</a:t>
            </a:r>
          </a:p>
          <a:p>
            <a:pPr marL="384048" lvl="3" indent="0">
              <a:buNone/>
            </a:pPr>
            <a:endParaRPr lang="en-US" b="1" dirty="0"/>
          </a:p>
          <a:p>
            <a:pPr indent="-365760">
              <a:buFont typeface="Wingdings" panose="05000000000000000000" pitchFamily="2" charset="2"/>
              <a:buChar char="§"/>
            </a:pPr>
            <a:r>
              <a:rPr lang="en-US" sz="2800" b="1" dirty="0"/>
              <a:t>EXPOSE</a:t>
            </a:r>
          </a:p>
          <a:p>
            <a:pPr lvl="3" indent="-365760">
              <a:buFont typeface="Wingdings" panose="05000000000000000000" pitchFamily="2" charset="2"/>
              <a:buChar char="§"/>
            </a:pPr>
            <a:r>
              <a:rPr lang="en-US" sz="2200" i="1" dirty="0"/>
              <a:t>States which port container listens on</a:t>
            </a:r>
          </a:p>
          <a:p>
            <a:pPr marL="384048" lvl="3" indent="0">
              <a:buNone/>
            </a:pPr>
            <a:endParaRPr lang="en-US" i="1" dirty="0"/>
          </a:p>
          <a:p>
            <a:pPr indent="-365760">
              <a:buFont typeface="Wingdings" panose="05000000000000000000" pitchFamily="2" charset="2"/>
              <a:buChar char="§"/>
            </a:pPr>
            <a:r>
              <a:rPr lang="en-US" sz="2800" b="1" dirty="0"/>
              <a:t>LABEL</a:t>
            </a:r>
          </a:p>
          <a:p>
            <a:pPr lvl="3" indent="-365760">
              <a:buFont typeface="Wingdings" panose="05000000000000000000" pitchFamily="2" charset="2"/>
              <a:buChar char="§"/>
            </a:pPr>
            <a:r>
              <a:rPr lang="en-US" sz="2200" i="1" dirty="0"/>
              <a:t>Metadata for an image</a:t>
            </a:r>
          </a:p>
          <a:p>
            <a:pPr marL="384048" lvl="3" indent="0">
              <a:buNone/>
            </a:pPr>
            <a:endParaRPr lang="en-US" i="1" dirty="0"/>
          </a:p>
          <a:p>
            <a:pPr indent="-365760">
              <a:buFont typeface="Wingdings" panose="05000000000000000000" pitchFamily="2" charset="2"/>
              <a:buChar char="§"/>
            </a:pPr>
            <a:r>
              <a:rPr lang="en-US" sz="2800" b="1" dirty="0"/>
              <a:t>VOLUME</a:t>
            </a:r>
          </a:p>
          <a:p>
            <a:pPr lvl="3" indent="-365760">
              <a:buFont typeface="Wingdings" panose="05000000000000000000" pitchFamily="2" charset="2"/>
              <a:buChar char="§"/>
            </a:pPr>
            <a:r>
              <a:rPr lang="en-US" sz="2200" i="1" dirty="0"/>
              <a:t>Creates a mount point</a:t>
            </a:r>
          </a:p>
          <a:p>
            <a:pPr lvl="3" indent="-365760">
              <a:buFont typeface="Wingdings" panose="05000000000000000000" pitchFamily="2" charset="2"/>
              <a:buChar char="§"/>
            </a:pPr>
            <a:endParaRPr lang="en-US" sz="2200" i="1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383323" y="1047262"/>
            <a:ext cx="930812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1446" y="160048"/>
            <a:ext cx="1327592" cy="962698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6538797" y="1122746"/>
            <a:ext cx="5030540" cy="504739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endParaRPr lang="en-US" sz="500" b="1" dirty="0"/>
          </a:p>
          <a:p>
            <a:pPr indent="-365760">
              <a:buFont typeface="Wingdings" panose="05000000000000000000" pitchFamily="2" charset="2"/>
              <a:buChar char="§"/>
            </a:pPr>
            <a:r>
              <a:rPr lang="en-US" sz="2800" b="1" dirty="0"/>
              <a:t>USER</a:t>
            </a:r>
          </a:p>
          <a:p>
            <a:pPr lvl="3" indent="-365760">
              <a:buFont typeface="Wingdings" panose="05000000000000000000" pitchFamily="2" charset="2"/>
              <a:buChar char="§"/>
            </a:pPr>
            <a:r>
              <a:rPr lang="en-US" sz="2200" i="1" dirty="0"/>
              <a:t>Name or group for image/commands</a:t>
            </a:r>
          </a:p>
          <a:p>
            <a:pPr marL="384048" lvl="3" indent="0">
              <a:buFont typeface="Calibri" pitchFamily="34" charset="0"/>
              <a:buNone/>
            </a:pPr>
            <a:endParaRPr lang="en-US" b="1" dirty="0"/>
          </a:p>
          <a:p>
            <a:pPr indent="-365760">
              <a:buFont typeface="Wingdings" panose="05000000000000000000" pitchFamily="2" charset="2"/>
              <a:buChar char="§"/>
            </a:pPr>
            <a:r>
              <a:rPr lang="en-US" sz="2800" b="1" dirty="0"/>
              <a:t>ONBUILD</a:t>
            </a:r>
          </a:p>
          <a:p>
            <a:pPr lvl="3" indent="-365760">
              <a:buFont typeface="Wingdings" panose="05000000000000000000" pitchFamily="2" charset="2"/>
              <a:buChar char="§"/>
            </a:pPr>
            <a:r>
              <a:rPr lang="en-US" sz="2200" i="1" dirty="0"/>
              <a:t>Trigger for child images to execute</a:t>
            </a:r>
          </a:p>
          <a:p>
            <a:pPr marL="384048" lvl="3" indent="0">
              <a:buFont typeface="Calibri" pitchFamily="34" charset="0"/>
              <a:buNone/>
            </a:pPr>
            <a:endParaRPr lang="en-US" i="1" dirty="0"/>
          </a:p>
          <a:p>
            <a:pPr indent="-365760">
              <a:buFont typeface="Wingdings" panose="05000000000000000000" pitchFamily="2" charset="2"/>
              <a:buChar char="§"/>
            </a:pPr>
            <a:r>
              <a:rPr lang="en-US" sz="2800" b="1" dirty="0"/>
              <a:t>STOPSIGNAL</a:t>
            </a:r>
          </a:p>
          <a:p>
            <a:pPr lvl="3" indent="-365760">
              <a:buFont typeface="Wingdings" panose="05000000000000000000" pitchFamily="2" charset="2"/>
              <a:buChar char="§"/>
            </a:pPr>
            <a:r>
              <a:rPr lang="en-US" sz="2200" i="1" dirty="0"/>
              <a:t>Sets system signal to exit container</a:t>
            </a:r>
          </a:p>
          <a:p>
            <a:pPr marL="384048" lvl="3" indent="0">
              <a:buFont typeface="Calibri" pitchFamily="34" charset="0"/>
              <a:buNone/>
            </a:pPr>
            <a:endParaRPr lang="en-US" i="1" dirty="0"/>
          </a:p>
          <a:p>
            <a:pPr indent="-365760">
              <a:buFont typeface="Wingdings" panose="05000000000000000000" pitchFamily="2" charset="2"/>
              <a:buChar char="§"/>
            </a:pPr>
            <a:r>
              <a:rPr lang="en-US" sz="2800" b="1" dirty="0"/>
              <a:t>HEALTHCHECK</a:t>
            </a:r>
          </a:p>
          <a:p>
            <a:pPr lvl="3" indent="-365760">
              <a:buFont typeface="Wingdings" panose="05000000000000000000" pitchFamily="2" charset="2"/>
              <a:buChar char="§"/>
            </a:pPr>
            <a:r>
              <a:rPr lang="en-US" sz="2200" i="1" dirty="0"/>
              <a:t>Test if container is ok</a:t>
            </a:r>
          </a:p>
          <a:p>
            <a:pPr lvl="3" indent="-365760">
              <a:buFont typeface="Wingdings" panose="05000000000000000000" pitchFamily="2" charset="2"/>
              <a:buChar char="§"/>
            </a:pPr>
            <a:endParaRPr lang="en-US" sz="2200" i="1" dirty="0"/>
          </a:p>
        </p:txBody>
      </p:sp>
      <p:sp>
        <p:nvSpPr>
          <p:cNvPr id="7" name="Explosion 2 6"/>
          <p:cNvSpPr/>
          <p:nvPr/>
        </p:nvSpPr>
        <p:spPr>
          <a:xfrm>
            <a:off x="9709265" y="4779818"/>
            <a:ext cx="2482735" cy="1390323"/>
          </a:xfrm>
          <a:prstGeom prst="irregularSeal2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i="1" dirty="0">
                <a:solidFill>
                  <a:schemeClr val="tx1"/>
                </a:solidFill>
              </a:rPr>
              <a:t>SHELL</a:t>
            </a:r>
          </a:p>
        </p:txBody>
      </p:sp>
    </p:spTree>
    <p:extLst>
      <p:ext uri="{BB962C8B-B14F-4D97-AF65-F5344CB8AC3E}">
        <p14:creationId xmlns:p14="http://schemas.microsoft.com/office/powerpoint/2010/main" val="8256768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83323" y="357676"/>
            <a:ext cx="9003323" cy="634877"/>
          </a:xfrm>
        </p:spPr>
        <p:txBody>
          <a:bodyPr>
            <a:normAutofit fontScale="90000"/>
          </a:bodyPr>
          <a:lstStyle/>
          <a:p>
            <a:r>
              <a:rPr lang="en-US" i="1" dirty="0"/>
              <a:t>To The Terminal!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383323" y="1047262"/>
            <a:ext cx="930812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Image result for Dem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5758" y="1494472"/>
            <a:ext cx="4000500" cy="4000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1446" y="160048"/>
            <a:ext cx="1327592" cy="96269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83323" y="5643253"/>
            <a:ext cx="6022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Dockerfile Example – ARG…. LABEL…. HEALTHCHECK</a:t>
            </a:r>
          </a:p>
        </p:txBody>
      </p:sp>
    </p:spTree>
    <p:extLst>
      <p:ext uri="{BB962C8B-B14F-4D97-AF65-F5344CB8AC3E}">
        <p14:creationId xmlns:p14="http://schemas.microsoft.com/office/powerpoint/2010/main" val="2163367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October 10, 2018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100051" y="1631092"/>
            <a:ext cx="42545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" panose="020B0603020102020204" pitchFamily="34" charset="0"/>
              </a:rPr>
              <a:t>A Night 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" panose="020B0603020102020204" pitchFamily="34" charset="0"/>
              </a:rPr>
              <a:t>W</a:t>
            </a: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" panose="020B0603020102020204" pitchFamily="34" charset="0"/>
              </a:rPr>
              <a:t>ith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" panose="020B0603020102020204" pitchFamily="34" charset="0"/>
              </a:rPr>
              <a:t>:</a:t>
            </a:r>
          </a:p>
        </p:txBody>
      </p:sp>
      <p:pic>
        <p:nvPicPr>
          <p:cNvPr id="1026" name="Picture 2" descr="Image result for docker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429" y="2215867"/>
            <a:ext cx="3810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16009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83323" y="357676"/>
            <a:ext cx="8393723" cy="634877"/>
          </a:xfrm>
        </p:spPr>
        <p:txBody>
          <a:bodyPr>
            <a:normAutofit fontScale="90000"/>
          </a:bodyPr>
          <a:lstStyle/>
          <a:p>
            <a:r>
              <a:rPr lang="en-US" i="1" dirty="0"/>
              <a:t>Dockerfiles – COPY vs. ADD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83322" y="1408601"/>
            <a:ext cx="7866199" cy="47615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i="1" dirty="0"/>
              <a:t>COPY</a:t>
            </a:r>
          </a:p>
          <a:p>
            <a:pPr lvl="3" indent="-365760">
              <a:buFont typeface="Wingdings" panose="05000000000000000000" pitchFamily="2" charset="2"/>
              <a:buChar char="§"/>
            </a:pPr>
            <a:r>
              <a:rPr lang="en-US" sz="2200" i="1" dirty="0" err="1"/>
              <a:t>xxxxx</a:t>
            </a:r>
            <a:endParaRPr lang="en-US" sz="2200" i="1" dirty="0"/>
          </a:p>
          <a:p>
            <a:pPr lvl="3" indent="-365760">
              <a:buFont typeface="Wingdings" panose="05000000000000000000" pitchFamily="2" charset="2"/>
              <a:buChar char="§"/>
            </a:pPr>
            <a:r>
              <a:rPr lang="en-US" sz="2200" i="1" dirty="0" err="1"/>
              <a:t>xxxxx</a:t>
            </a:r>
            <a:endParaRPr lang="en-US" sz="2200" i="1" dirty="0"/>
          </a:p>
          <a:p>
            <a:pPr lvl="3" indent="-365760">
              <a:buFont typeface="Wingdings" panose="05000000000000000000" pitchFamily="2" charset="2"/>
              <a:buChar char="§"/>
            </a:pPr>
            <a:r>
              <a:rPr lang="en-US" sz="2200" i="1" dirty="0" err="1"/>
              <a:t>Xxxxx</a:t>
            </a:r>
            <a:endParaRPr lang="en-US" sz="2200" i="1" dirty="0"/>
          </a:p>
          <a:p>
            <a:pPr lvl="3" indent="-365760">
              <a:buFont typeface="Wingdings" panose="05000000000000000000" pitchFamily="2" charset="2"/>
              <a:buChar char="§"/>
            </a:pPr>
            <a:endParaRPr lang="en-US" sz="2200" i="1" dirty="0"/>
          </a:p>
          <a:p>
            <a:pPr marL="0" indent="0">
              <a:buNone/>
            </a:pPr>
            <a:r>
              <a:rPr lang="en-US" sz="4000" b="1" i="1" dirty="0"/>
              <a:t>ADD</a:t>
            </a:r>
          </a:p>
          <a:p>
            <a:pPr lvl="3" indent="-365760">
              <a:buFont typeface="Wingdings" panose="05000000000000000000" pitchFamily="2" charset="2"/>
              <a:buChar char="§"/>
            </a:pPr>
            <a:r>
              <a:rPr lang="en-US" sz="2200" i="1" dirty="0" err="1"/>
              <a:t>xxxxx</a:t>
            </a:r>
            <a:endParaRPr lang="en-US" sz="2200" i="1" dirty="0"/>
          </a:p>
          <a:p>
            <a:pPr lvl="3" indent="-365760">
              <a:buFont typeface="Wingdings" panose="05000000000000000000" pitchFamily="2" charset="2"/>
              <a:buChar char="§"/>
            </a:pPr>
            <a:r>
              <a:rPr lang="en-US" sz="2200" i="1" dirty="0" err="1"/>
              <a:t>xxxxx</a:t>
            </a:r>
            <a:endParaRPr lang="en-US" sz="2200" i="1" dirty="0"/>
          </a:p>
          <a:p>
            <a:pPr lvl="3" indent="-365760">
              <a:buFont typeface="Wingdings" panose="05000000000000000000" pitchFamily="2" charset="2"/>
              <a:buChar char="§"/>
            </a:pPr>
            <a:r>
              <a:rPr lang="en-US" sz="2200" i="1" dirty="0" err="1"/>
              <a:t>xxxxx</a:t>
            </a:r>
            <a:endParaRPr lang="en-US" sz="2200" i="1" dirty="0"/>
          </a:p>
          <a:p>
            <a:pPr marL="384048" lvl="3" indent="0">
              <a:buNone/>
            </a:pPr>
            <a:endParaRPr lang="en-US" sz="2200" i="1" dirty="0"/>
          </a:p>
          <a:p>
            <a:pPr marL="384048" lvl="3" indent="0">
              <a:buNone/>
            </a:pPr>
            <a:endParaRPr lang="en-US" b="1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383323" y="1047262"/>
            <a:ext cx="930812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1446" y="160048"/>
            <a:ext cx="1327592" cy="96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5353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83323" y="357676"/>
            <a:ext cx="8393723" cy="634877"/>
          </a:xfrm>
        </p:spPr>
        <p:txBody>
          <a:bodyPr>
            <a:normAutofit fontScale="90000"/>
          </a:bodyPr>
          <a:lstStyle/>
          <a:p>
            <a:r>
              <a:rPr lang="en-US" i="1" dirty="0"/>
              <a:t>Dockerfiles – ENTRYPOINT vs. CMD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83322" y="1408601"/>
            <a:ext cx="7866199" cy="47615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i="1" dirty="0"/>
              <a:t>ENTRYPOINT</a:t>
            </a:r>
          </a:p>
          <a:p>
            <a:pPr lvl="3" indent="-365760">
              <a:buFont typeface="Wingdings" panose="05000000000000000000" pitchFamily="2" charset="2"/>
              <a:buChar char="§"/>
            </a:pPr>
            <a:r>
              <a:rPr lang="en-US" sz="2200" i="1" dirty="0" err="1"/>
              <a:t>xxxxx</a:t>
            </a:r>
            <a:endParaRPr lang="en-US" sz="2200" i="1" dirty="0"/>
          </a:p>
          <a:p>
            <a:pPr lvl="3" indent="-365760">
              <a:buFont typeface="Wingdings" panose="05000000000000000000" pitchFamily="2" charset="2"/>
              <a:buChar char="§"/>
            </a:pPr>
            <a:r>
              <a:rPr lang="en-US" sz="2200" i="1" dirty="0" err="1"/>
              <a:t>xxxxx</a:t>
            </a:r>
            <a:endParaRPr lang="en-US" sz="2200" i="1" dirty="0"/>
          </a:p>
          <a:p>
            <a:pPr lvl="3" indent="-365760">
              <a:buFont typeface="Wingdings" panose="05000000000000000000" pitchFamily="2" charset="2"/>
              <a:buChar char="§"/>
            </a:pPr>
            <a:r>
              <a:rPr lang="en-US" sz="2200" i="1" dirty="0" err="1"/>
              <a:t>Xxxxx</a:t>
            </a:r>
            <a:endParaRPr lang="en-US" sz="2200" i="1" dirty="0"/>
          </a:p>
          <a:p>
            <a:pPr lvl="3" indent="-365760">
              <a:buFont typeface="Wingdings" panose="05000000000000000000" pitchFamily="2" charset="2"/>
              <a:buChar char="§"/>
            </a:pPr>
            <a:endParaRPr lang="en-US" sz="2200" i="1" dirty="0"/>
          </a:p>
          <a:p>
            <a:pPr marL="0" indent="0">
              <a:buNone/>
            </a:pPr>
            <a:r>
              <a:rPr lang="en-US" sz="4000" b="1" i="1" dirty="0"/>
              <a:t>CMD</a:t>
            </a:r>
          </a:p>
          <a:p>
            <a:pPr lvl="3" indent="-365760">
              <a:buFont typeface="Wingdings" panose="05000000000000000000" pitchFamily="2" charset="2"/>
              <a:buChar char="§"/>
            </a:pPr>
            <a:r>
              <a:rPr lang="en-US" sz="2200" i="1" dirty="0" err="1"/>
              <a:t>xxxxx</a:t>
            </a:r>
            <a:endParaRPr lang="en-US" sz="2200" i="1" dirty="0"/>
          </a:p>
          <a:p>
            <a:pPr lvl="3" indent="-365760">
              <a:buFont typeface="Wingdings" panose="05000000000000000000" pitchFamily="2" charset="2"/>
              <a:buChar char="§"/>
            </a:pPr>
            <a:r>
              <a:rPr lang="en-US" sz="2200" i="1" dirty="0" err="1"/>
              <a:t>xxxxx</a:t>
            </a:r>
            <a:endParaRPr lang="en-US" sz="2200" i="1" dirty="0"/>
          </a:p>
          <a:p>
            <a:pPr lvl="3" indent="-365760">
              <a:buFont typeface="Wingdings" panose="05000000000000000000" pitchFamily="2" charset="2"/>
              <a:buChar char="§"/>
            </a:pPr>
            <a:r>
              <a:rPr lang="en-US" sz="2200" i="1" dirty="0" err="1"/>
              <a:t>xxxxx</a:t>
            </a:r>
            <a:endParaRPr lang="en-US" sz="2200" i="1" dirty="0"/>
          </a:p>
          <a:p>
            <a:pPr marL="384048" lvl="3" indent="0">
              <a:buNone/>
            </a:pPr>
            <a:endParaRPr lang="en-US" sz="2200" i="1" dirty="0"/>
          </a:p>
          <a:p>
            <a:pPr marL="384048" lvl="3" indent="0">
              <a:buNone/>
            </a:pPr>
            <a:endParaRPr lang="en-US" b="1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383323" y="1047262"/>
            <a:ext cx="930812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1446" y="160048"/>
            <a:ext cx="1327592" cy="96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6388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83323" y="357676"/>
            <a:ext cx="8393723" cy="634877"/>
          </a:xfrm>
        </p:spPr>
        <p:txBody>
          <a:bodyPr>
            <a:normAutofit fontScale="90000"/>
          </a:bodyPr>
          <a:lstStyle/>
          <a:p>
            <a:r>
              <a:rPr lang="en-US" i="1" dirty="0"/>
              <a:t>Dockerfiles – </a:t>
            </a:r>
            <a:r>
              <a:rPr lang="en-US" i="1" dirty="0" smtClean="0"/>
              <a:t>Recommended </a:t>
            </a:r>
            <a:r>
              <a:rPr lang="en-US" i="1" dirty="0"/>
              <a:t>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83323" y="1122746"/>
            <a:ext cx="5030540" cy="504739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500" b="1" dirty="0"/>
          </a:p>
          <a:p>
            <a:pPr indent="-365760">
              <a:buFont typeface="Wingdings" panose="05000000000000000000" pitchFamily="2" charset="2"/>
              <a:buChar char="§"/>
            </a:pPr>
            <a:r>
              <a:rPr lang="en-US" sz="2800" b="1" dirty="0"/>
              <a:t>Order Commands for Caching</a:t>
            </a:r>
          </a:p>
          <a:p>
            <a:pPr marL="384048" lvl="3" indent="0">
              <a:buNone/>
            </a:pPr>
            <a:endParaRPr lang="en-US" b="1" dirty="0"/>
          </a:p>
          <a:p>
            <a:pPr indent="-365760">
              <a:buFont typeface="Wingdings" panose="05000000000000000000" pitchFamily="2" charset="2"/>
              <a:buChar char="§"/>
            </a:pPr>
            <a:r>
              <a:rPr lang="en-US" sz="2800" b="1" dirty="0"/>
              <a:t>Build Cache</a:t>
            </a:r>
          </a:p>
          <a:p>
            <a:pPr lvl="3" indent="-365760">
              <a:buFont typeface="Wingdings" panose="05000000000000000000" pitchFamily="2" charset="2"/>
              <a:buChar char="§"/>
            </a:pPr>
            <a:r>
              <a:rPr lang="en-US" sz="2200" i="1" dirty="0"/>
              <a:t>ADD/COPY </a:t>
            </a:r>
            <a:r>
              <a:rPr lang="en-US" sz="2200" i="1" dirty="0">
                <a:sym typeface="Wingdings" panose="05000000000000000000" pitchFamily="2" charset="2"/>
              </a:rPr>
              <a:t> File contents checked</a:t>
            </a:r>
          </a:p>
          <a:p>
            <a:pPr marL="384048" lvl="3" indent="0">
              <a:buNone/>
            </a:pPr>
            <a:endParaRPr lang="en-US" b="1" dirty="0"/>
          </a:p>
          <a:p>
            <a:pPr indent="-365760">
              <a:buFont typeface="Wingdings" panose="05000000000000000000" pitchFamily="2" charset="2"/>
              <a:buChar char="§"/>
            </a:pPr>
            <a:r>
              <a:rPr lang="en-US" sz="2800" b="1" dirty="0"/>
              <a:t>Minimize Layers</a:t>
            </a:r>
          </a:p>
          <a:p>
            <a:pPr marL="384048" lvl="3" indent="0">
              <a:buNone/>
            </a:pPr>
            <a:endParaRPr lang="en-US" i="1" dirty="0"/>
          </a:p>
          <a:p>
            <a:pPr indent="-365760">
              <a:buFont typeface="Wingdings" panose="05000000000000000000" pitchFamily="2" charset="2"/>
              <a:buChar char="§"/>
            </a:pPr>
            <a:r>
              <a:rPr lang="en-US" sz="2800" b="1" dirty="0"/>
              <a:t>Keep Images Small</a:t>
            </a:r>
          </a:p>
          <a:p>
            <a:pPr lvl="3" indent="-365760">
              <a:buFont typeface="Wingdings" panose="05000000000000000000" pitchFamily="2" charset="2"/>
              <a:buChar char="§"/>
            </a:pPr>
            <a:r>
              <a:rPr lang="en-US" sz="2200" i="1" dirty="0"/>
              <a:t>.dockerignore</a:t>
            </a:r>
          </a:p>
          <a:p>
            <a:pPr lvl="3" indent="-365760">
              <a:buFont typeface="Wingdings" panose="05000000000000000000" pitchFamily="2" charset="2"/>
              <a:buChar char="§"/>
            </a:pPr>
            <a:r>
              <a:rPr lang="en-US" sz="2200" i="1" dirty="0"/>
              <a:t>Avoid unnecessary packages</a:t>
            </a:r>
          </a:p>
          <a:p>
            <a:pPr lvl="3" indent="-365760">
              <a:buFont typeface="Wingdings" panose="05000000000000000000" pitchFamily="2" charset="2"/>
              <a:buChar char="§"/>
            </a:pPr>
            <a:r>
              <a:rPr lang="en-US" sz="2200" i="1" dirty="0"/>
              <a:t>Multi-Stage Builds</a:t>
            </a:r>
          </a:p>
          <a:p>
            <a:pPr marL="384048" lvl="3" indent="0">
              <a:buNone/>
            </a:pPr>
            <a:endParaRPr lang="en-US" i="1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383323" y="1047262"/>
            <a:ext cx="930812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1446" y="160048"/>
            <a:ext cx="1327592" cy="962698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538797" y="1122746"/>
            <a:ext cx="5030540" cy="504739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endParaRPr lang="en-US" sz="500" b="1" dirty="0"/>
          </a:p>
          <a:p>
            <a:pPr indent="-365760">
              <a:buFont typeface="Wingdings" panose="05000000000000000000" pitchFamily="2" charset="2"/>
              <a:buChar char="§"/>
            </a:pPr>
            <a:r>
              <a:rPr lang="en-US" sz="2800" b="1" dirty="0"/>
              <a:t>One Concern per Container</a:t>
            </a:r>
          </a:p>
          <a:p>
            <a:pPr lvl="3" indent="-365760">
              <a:buFont typeface="Wingdings" panose="05000000000000000000" pitchFamily="2" charset="2"/>
              <a:buChar char="§"/>
            </a:pPr>
            <a:r>
              <a:rPr lang="en-US" sz="2200" i="1" dirty="0"/>
              <a:t>Web app…. DB…. In-Memory Cache</a:t>
            </a:r>
          </a:p>
          <a:p>
            <a:pPr marL="384048" lvl="3" indent="0">
              <a:buFont typeface="Calibri" pitchFamily="34" charset="0"/>
              <a:buNone/>
            </a:pPr>
            <a:endParaRPr lang="en-US" b="1" dirty="0"/>
          </a:p>
          <a:p>
            <a:pPr indent="-365760">
              <a:buFont typeface="Wingdings" panose="05000000000000000000" pitchFamily="2" charset="2"/>
              <a:buChar char="§"/>
            </a:pPr>
            <a:r>
              <a:rPr lang="en-US" sz="2800" b="1" dirty="0"/>
              <a:t>Speedy Boot-Up Times</a:t>
            </a:r>
          </a:p>
          <a:p>
            <a:pPr lvl="3" indent="-365760">
              <a:buFont typeface="Wingdings" panose="05000000000000000000" pitchFamily="2" charset="2"/>
              <a:buChar char="§"/>
            </a:pPr>
            <a:r>
              <a:rPr lang="en-US" sz="2200" i="1" dirty="0"/>
              <a:t>Containers are (mostly) ephemeral</a:t>
            </a:r>
          </a:p>
          <a:p>
            <a:pPr marL="384048" lvl="3" indent="0">
              <a:buFont typeface="Calibri" pitchFamily="34" charset="0"/>
              <a:buNone/>
            </a:pPr>
            <a:endParaRPr lang="en-US" i="1" dirty="0"/>
          </a:p>
          <a:p>
            <a:pPr indent="-365760">
              <a:buFont typeface="Wingdings" panose="05000000000000000000" pitchFamily="2" charset="2"/>
              <a:buChar char="§"/>
            </a:pPr>
            <a:r>
              <a:rPr lang="en-US" sz="2800" b="1" dirty="0"/>
              <a:t>Sort Multi-Line Arguments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6189" y="4294043"/>
            <a:ext cx="30480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5082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83323" y="357676"/>
            <a:ext cx="9003323" cy="634877"/>
          </a:xfrm>
        </p:spPr>
        <p:txBody>
          <a:bodyPr>
            <a:normAutofit fontScale="90000"/>
          </a:bodyPr>
          <a:lstStyle/>
          <a:p>
            <a:r>
              <a:rPr lang="en-US" i="1" dirty="0"/>
              <a:t>To The Terminal!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383323" y="1047262"/>
            <a:ext cx="930812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Image result for Dem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5758" y="1494472"/>
            <a:ext cx="4000500" cy="4000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1446" y="160048"/>
            <a:ext cx="1327592" cy="96269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83322" y="5643253"/>
            <a:ext cx="10001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4. </a:t>
            </a:r>
            <a:r>
              <a:rPr lang="en-US" dirty="0"/>
              <a:t>Dockerfile Examples – Image Impact…. Multi-Step Builds…. Image Flattening…. Volume (for segue way)</a:t>
            </a:r>
          </a:p>
        </p:txBody>
      </p:sp>
    </p:spTree>
    <p:extLst>
      <p:ext uri="{BB962C8B-B14F-4D97-AF65-F5344CB8AC3E}">
        <p14:creationId xmlns:p14="http://schemas.microsoft.com/office/powerpoint/2010/main" val="9317849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83323" y="357676"/>
            <a:ext cx="8393723" cy="634877"/>
          </a:xfrm>
        </p:spPr>
        <p:txBody>
          <a:bodyPr>
            <a:normAutofit fontScale="90000"/>
          </a:bodyPr>
          <a:lstStyle/>
          <a:p>
            <a:r>
              <a:rPr lang="en-US" i="1" dirty="0"/>
              <a:t>Container Statelessness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83322" y="1408601"/>
            <a:ext cx="7866199" cy="47615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Containers are Short-Lived</a:t>
            </a:r>
          </a:p>
          <a:p>
            <a:pPr marL="0" indent="0">
              <a:buNone/>
            </a:pPr>
            <a:endParaRPr lang="en-US" sz="500" b="1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383323" y="1047262"/>
            <a:ext cx="930812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1446" y="160048"/>
            <a:ext cx="1327592" cy="962698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679B1850-E9D2-4A00-849A-2350465B1107}"/>
              </a:ext>
            </a:extLst>
          </p:cNvPr>
          <p:cNvGrpSpPr/>
          <p:nvPr/>
        </p:nvGrpSpPr>
        <p:grpSpPr>
          <a:xfrm>
            <a:off x="6374606" y="1785075"/>
            <a:ext cx="5404454" cy="3287849"/>
            <a:chOff x="6374606" y="1785075"/>
            <a:chExt cx="5404454" cy="328784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EAB83D2-7CA7-410A-AD07-91D34A6290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74606" y="1785075"/>
              <a:ext cx="5404454" cy="3287849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98407BA-7173-4892-95B7-7DF3813AEB4E}"/>
                </a:ext>
              </a:extLst>
            </p:cNvPr>
            <p:cNvSpPr/>
            <p:nvPr/>
          </p:nvSpPr>
          <p:spPr>
            <a:xfrm>
              <a:off x="6374606" y="1785075"/>
              <a:ext cx="5203105" cy="5642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955815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83323" y="357676"/>
            <a:ext cx="8393723" cy="634877"/>
          </a:xfrm>
        </p:spPr>
        <p:txBody>
          <a:bodyPr>
            <a:normAutofit fontScale="90000"/>
          </a:bodyPr>
          <a:lstStyle/>
          <a:p>
            <a:r>
              <a:rPr lang="en-US" i="1" dirty="0"/>
              <a:t>Container Statelessness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83322" y="1408601"/>
            <a:ext cx="7866199" cy="47615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Containers are Short-Lived</a:t>
            </a:r>
          </a:p>
          <a:p>
            <a:pPr marL="0" indent="0">
              <a:buNone/>
            </a:pPr>
            <a:endParaRPr lang="en-US" sz="500" b="1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383323" y="1047262"/>
            <a:ext cx="930812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1446" y="160048"/>
            <a:ext cx="1327592" cy="96269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EAB83D2-7CA7-410A-AD07-91D34A629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606" y="1785075"/>
            <a:ext cx="5404454" cy="328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259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83323" y="357676"/>
            <a:ext cx="8393723" cy="634877"/>
          </a:xfrm>
        </p:spPr>
        <p:txBody>
          <a:bodyPr>
            <a:normAutofit fontScale="90000"/>
          </a:bodyPr>
          <a:lstStyle/>
          <a:p>
            <a:r>
              <a:rPr lang="en-US" i="1" dirty="0"/>
              <a:t>Container Statelessness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83322" y="1408601"/>
            <a:ext cx="7866199" cy="47615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Containers are Short-Lived</a:t>
            </a:r>
          </a:p>
          <a:p>
            <a:pPr marL="0" indent="0">
              <a:buNone/>
            </a:pPr>
            <a:endParaRPr lang="en-US" sz="500" b="1" dirty="0"/>
          </a:p>
          <a:p>
            <a:pPr indent="-365760">
              <a:buFont typeface="Wingdings" panose="05000000000000000000" pitchFamily="2" charset="2"/>
              <a:buChar char="§"/>
            </a:pPr>
            <a:r>
              <a:rPr lang="en-US" sz="2800" b="1" dirty="0"/>
              <a:t>Data Does Not Persist</a:t>
            </a:r>
          </a:p>
          <a:p>
            <a:pPr marL="0" indent="0">
              <a:buNone/>
            </a:pPr>
            <a:endParaRPr lang="en-US" sz="1400" b="1" dirty="0"/>
          </a:p>
          <a:p>
            <a:pPr indent="-365760">
              <a:buFont typeface="Wingdings" panose="05000000000000000000" pitchFamily="2" charset="2"/>
              <a:buChar char="§"/>
            </a:pPr>
            <a:r>
              <a:rPr lang="en-US" sz="2800" b="1" dirty="0"/>
              <a:t>Data Increases Container Size</a:t>
            </a:r>
          </a:p>
          <a:p>
            <a:pPr marL="0" indent="0">
              <a:buNone/>
            </a:pPr>
            <a:endParaRPr lang="en-US" sz="1400" i="1" dirty="0"/>
          </a:p>
          <a:p>
            <a:pPr indent="-365760">
              <a:buFont typeface="Wingdings" panose="05000000000000000000" pitchFamily="2" charset="2"/>
              <a:buChar char="§"/>
            </a:pPr>
            <a:r>
              <a:rPr lang="en-US" sz="2800" b="1" dirty="0"/>
              <a:t>Difficult to Share Data</a:t>
            </a:r>
          </a:p>
          <a:p>
            <a:pPr marL="0" indent="0">
              <a:buNone/>
            </a:pPr>
            <a:endParaRPr lang="en-US" sz="1400" b="1" dirty="0"/>
          </a:p>
          <a:p>
            <a:pPr indent="-365760">
              <a:buFont typeface="Wingdings" panose="05000000000000000000" pitchFamily="2" charset="2"/>
              <a:buChar char="§"/>
            </a:pPr>
            <a:r>
              <a:rPr lang="en-US" sz="2800" b="1" dirty="0"/>
              <a:t>Storage Driver Performance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383323" y="1047262"/>
            <a:ext cx="930812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1446" y="160048"/>
            <a:ext cx="1327592" cy="96269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EAB83D2-7CA7-410A-AD07-91D34A629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606" y="1785075"/>
            <a:ext cx="5404454" cy="328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8381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83323" y="357676"/>
            <a:ext cx="8393723" cy="634877"/>
          </a:xfrm>
        </p:spPr>
        <p:txBody>
          <a:bodyPr>
            <a:normAutofit fontScale="90000"/>
          </a:bodyPr>
          <a:lstStyle/>
          <a:p>
            <a:r>
              <a:rPr lang="en-US" i="1" dirty="0"/>
              <a:t>Storage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83322" y="1408600"/>
            <a:ext cx="7866199" cy="49781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Docker Options for Storing Data on Host</a:t>
            </a:r>
          </a:p>
          <a:p>
            <a:pPr marL="0" indent="0">
              <a:buNone/>
            </a:pPr>
            <a:endParaRPr lang="en-US" sz="500" b="1" dirty="0"/>
          </a:p>
          <a:p>
            <a:pPr indent="-365760">
              <a:buFont typeface="Wingdings" panose="05000000000000000000" pitchFamily="2" charset="2"/>
              <a:buChar char="§"/>
            </a:pPr>
            <a:r>
              <a:rPr lang="en-US" sz="2800" b="1" dirty="0"/>
              <a:t>tmpfs Mounts</a:t>
            </a:r>
          </a:p>
          <a:p>
            <a:pPr lvl="3" indent="-365760">
              <a:buFont typeface="Wingdings" panose="05000000000000000000" pitchFamily="2" charset="2"/>
              <a:buChar char="§"/>
            </a:pPr>
            <a:r>
              <a:rPr lang="en-US" sz="2200" i="1" dirty="0"/>
              <a:t>Host’s Memory</a:t>
            </a:r>
          </a:p>
          <a:p>
            <a:pPr marL="384048" lvl="3" indent="0">
              <a:buNone/>
            </a:pPr>
            <a:endParaRPr lang="en-US" b="1" dirty="0"/>
          </a:p>
          <a:p>
            <a:pPr indent="-365760">
              <a:buFont typeface="Wingdings" panose="05000000000000000000" pitchFamily="2" charset="2"/>
              <a:buChar char="§"/>
            </a:pPr>
            <a:r>
              <a:rPr lang="en-US" sz="2800" b="1" dirty="0"/>
              <a:t>Bind Mounts</a:t>
            </a:r>
          </a:p>
          <a:p>
            <a:pPr lvl="3" indent="-365760">
              <a:buFont typeface="Wingdings" panose="05000000000000000000" pitchFamily="2" charset="2"/>
              <a:buChar char="§"/>
            </a:pPr>
            <a:r>
              <a:rPr lang="en-US" sz="2200" i="1" dirty="0"/>
              <a:t>Anywhere on the Host</a:t>
            </a:r>
          </a:p>
          <a:p>
            <a:pPr lvl="3" indent="-365760">
              <a:buFont typeface="Wingdings" panose="05000000000000000000" pitchFamily="2" charset="2"/>
              <a:buChar char="§"/>
            </a:pPr>
            <a:r>
              <a:rPr lang="en-US" sz="2200" i="1" dirty="0"/>
              <a:t>Non-Docker procs can modify</a:t>
            </a:r>
          </a:p>
          <a:p>
            <a:pPr marL="384048" lvl="3" indent="0">
              <a:buNone/>
            </a:pPr>
            <a:endParaRPr lang="en-US" i="1" dirty="0"/>
          </a:p>
          <a:p>
            <a:pPr indent="-365760">
              <a:buFont typeface="Wingdings" panose="05000000000000000000" pitchFamily="2" charset="2"/>
              <a:buChar char="§"/>
            </a:pPr>
            <a:r>
              <a:rPr lang="en-US" sz="2800" b="1" dirty="0"/>
              <a:t>Volumes</a:t>
            </a:r>
          </a:p>
          <a:p>
            <a:pPr lvl="3" indent="-365760">
              <a:buFont typeface="Wingdings" panose="05000000000000000000" pitchFamily="2" charset="2"/>
              <a:buChar char="§"/>
            </a:pPr>
            <a:r>
              <a:rPr lang="en-US" sz="2200" i="1" dirty="0"/>
              <a:t>On the Host…. Managed by Docker</a:t>
            </a:r>
          </a:p>
          <a:p>
            <a:pPr lvl="3" indent="-365760">
              <a:buFont typeface="Wingdings" panose="05000000000000000000" pitchFamily="2" charset="2"/>
              <a:buChar char="§"/>
            </a:pPr>
            <a:r>
              <a:rPr lang="en-US" sz="2200" i="1" dirty="0"/>
              <a:t>Recommended to Persist Data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383323" y="1047262"/>
            <a:ext cx="930812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1446" y="160048"/>
            <a:ext cx="1327592" cy="96269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9DB0207-33A4-4824-8310-E5AC0C5335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7384" y="2006590"/>
            <a:ext cx="5644302" cy="2844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6504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83323" y="357676"/>
            <a:ext cx="8393723" cy="634877"/>
          </a:xfrm>
        </p:spPr>
        <p:txBody>
          <a:bodyPr>
            <a:normAutofit fontScale="90000"/>
          </a:bodyPr>
          <a:lstStyle/>
          <a:p>
            <a:r>
              <a:rPr lang="en-US" i="1" dirty="0"/>
              <a:t>Volumes – 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83322" y="1408601"/>
            <a:ext cx="7866199" cy="476154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500" b="1" dirty="0"/>
          </a:p>
          <a:p>
            <a:pPr indent="-365760">
              <a:buFont typeface="Wingdings" panose="05000000000000000000" pitchFamily="2" charset="2"/>
              <a:buChar char="§"/>
            </a:pPr>
            <a:r>
              <a:rPr lang="en-US" sz="2800" b="1" dirty="0"/>
              <a:t>Sharing Data Between Containers</a:t>
            </a:r>
          </a:p>
          <a:p>
            <a:pPr marL="0" indent="0">
              <a:buNone/>
            </a:pPr>
            <a:endParaRPr lang="en-US" sz="1400" b="1" dirty="0"/>
          </a:p>
          <a:p>
            <a:pPr indent="-365760">
              <a:buFont typeface="Wingdings" panose="05000000000000000000" pitchFamily="2" charset="2"/>
              <a:buChar char="§"/>
            </a:pPr>
            <a:r>
              <a:rPr lang="en-US" sz="2800" b="1" dirty="0"/>
              <a:t>Storing Data on Remote Hosts</a:t>
            </a:r>
          </a:p>
          <a:p>
            <a:pPr marL="0" indent="0">
              <a:buNone/>
            </a:pPr>
            <a:endParaRPr lang="en-US" sz="1400" i="1" dirty="0"/>
          </a:p>
          <a:p>
            <a:pPr indent="-365760">
              <a:buFont typeface="Wingdings" panose="05000000000000000000" pitchFamily="2" charset="2"/>
              <a:buChar char="§"/>
            </a:pPr>
            <a:r>
              <a:rPr lang="en-US" sz="2800" b="1" dirty="0"/>
              <a:t>Backups… Restores… Migrations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383323" y="1047262"/>
            <a:ext cx="930812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1446" y="160048"/>
            <a:ext cx="1327592" cy="96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1992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83323" y="357676"/>
            <a:ext cx="8393723" cy="634877"/>
          </a:xfrm>
        </p:spPr>
        <p:txBody>
          <a:bodyPr>
            <a:normAutofit fontScale="90000"/>
          </a:bodyPr>
          <a:lstStyle/>
          <a:p>
            <a:r>
              <a:rPr lang="en-US" i="1" dirty="0"/>
              <a:t>Volumes –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83322" y="1408601"/>
            <a:ext cx="7866199" cy="476154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500" b="1" dirty="0"/>
          </a:p>
          <a:p>
            <a:pPr indent="-365760">
              <a:buFont typeface="Wingdings" panose="05000000000000000000" pitchFamily="2" charset="2"/>
              <a:buChar char="§"/>
            </a:pPr>
            <a:r>
              <a:rPr lang="en-US" sz="2800" b="1" i="1" dirty="0"/>
              <a:t>docker volume create</a:t>
            </a:r>
          </a:p>
          <a:p>
            <a:pPr marL="384048" lvl="3" indent="0">
              <a:buNone/>
            </a:pPr>
            <a:endParaRPr lang="en-US" b="1" dirty="0"/>
          </a:p>
          <a:p>
            <a:pPr indent="-365760">
              <a:buFont typeface="Wingdings" panose="05000000000000000000" pitchFamily="2" charset="2"/>
              <a:buChar char="§"/>
            </a:pPr>
            <a:r>
              <a:rPr lang="en-US" sz="2800" b="1" i="1" dirty="0"/>
              <a:t>docker volume inspect</a:t>
            </a:r>
          </a:p>
          <a:p>
            <a:pPr marL="384048" lvl="3" indent="0">
              <a:buNone/>
            </a:pPr>
            <a:endParaRPr lang="en-US" i="1" dirty="0"/>
          </a:p>
          <a:p>
            <a:pPr indent="-365760">
              <a:buFont typeface="Wingdings" panose="05000000000000000000" pitchFamily="2" charset="2"/>
              <a:buChar char="§"/>
            </a:pPr>
            <a:r>
              <a:rPr lang="en-US" sz="2800" b="1" i="1" dirty="0"/>
              <a:t>docker volume ls</a:t>
            </a:r>
          </a:p>
          <a:p>
            <a:pPr marL="0" indent="0">
              <a:buNone/>
            </a:pPr>
            <a:endParaRPr lang="en-US" sz="1400" b="1" dirty="0"/>
          </a:p>
          <a:p>
            <a:pPr indent="-365760">
              <a:buFont typeface="Wingdings" panose="05000000000000000000" pitchFamily="2" charset="2"/>
              <a:buChar char="§"/>
            </a:pPr>
            <a:r>
              <a:rPr lang="en-US" sz="2800" b="1" i="1" dirty="0"/>
              <a:t>docker volume prune</a:t>
            </a:r>
          </a:p>
          <a:p>
            <a:pPr marL="0" indent="0">
              <a:buNone/>
            </a:pPr>
            <a:endParaRPr lang="en-US" sz="1400" b="1" dirty="0"/>
          </a:p>
          <a:p>
            <a:pPr indent="-365760">
              <a:buFont typeface="Wingdings" panose="05000000000000000000" pitchFamily="2" charset="2"/>
              <a:buChar char="§"/>
            </a:pPr>
            <a:r>
              <a:rPr lang="en-US" sz="2800" b="1" i="1" dirty="0"/>
              <a:t>docker volume rm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383323" y="1047262"/>
            <a:ext cx="930812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1446" y="160048"/>
            <a:ext cx="1327592" cy="96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462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83323" y="357676"/>
            <a:ext cx="9003323" cy="634877"/>
          </a:xfrm>
        </p:spPr>
        <p:txBody>
          <a:bodyPr>
            <a:normAutofit fontScale="90000"/>
          </a:bodyPr>
          <a:lstStyle/>
          <a:p>
            <a:r>
              <a:rPr lang="en-US" i="1" dirty="0"/>
              <a:t>Next Steps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383323" y="1047262"/>
            <a:ext cx="930812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 txBox="1">
            <a:spLocks/>
          </p:cNvSpPr>
          <p:nvPr/>
        </p:nvSpPr>
        <p:spPr>
          <a:xfrm>
            <a:off x="1383323" y="1461051"/>
            <a:ext cx="6471456" cy="411004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65760">
              <a:buFont typeface="Wingdings" panose="05000000000000000000" pitchFamily="2" charset="2"/>
              <a:buChar char="§"/>
            </a:pPr>
            <a:r>
              <a:rPr lang="en-US" sz="2800" dirty="0"/>
              <a:t>Docker Volumes</a:t>
            </a:r>
          </a:p>
          <a:p>
            <a:pPr marL="0" indent="0">
              <a:buNone/>
            </a:pPr>
            <a:endParaRPr lang="en-US" sz="500" dirty="0"/>
          </a:p>
          <a:p>
            <a:pPr indent="-365760">
              <a:buFont typeface="Wingdings" panose="05000000000000000000" pitchFamily="2" charset="2"/>
              <a:buChar char="§"/>
            </a:pPr>
            <a:r>
              <a:rPr lang="en-US" sz="2800" dirty="0"/>
              <a:t>Dockerfile</a:t>
            </a:r>
          </a:p>
          <a:p>
            <a:pPr marL="0" indent="0">
              <a:buNone/>
            </a:pPr>
            <a:endParaRPr lang="en-US" sz="500" dirty="0"/>
          </a:p>
          <a:p>
            <a:pPr indent="-365760">
              <a:buFont typeface="Wingdings" panose="05000000000000000000" pitchFamily="2" charset="2"/>
              <a:buChar char="§"/>
            </a:pPr>
            <a:r>
              <a:rPr lang="en-US" sz="2800" dirty="0"/>
              <a:t>Docker Compose and Swarm</a:t>
            </a:r>
          </a:p>
          <a:p>
            <a:pPr marL="0" indent="0">
              <a:buNone/>
            </a:pPr>
            <a:endParaRPr lang="en-US" sz="500" dirty="0"/>
          </a:p>
          <a:p>
            <a:pPr indent="-365760">
              <a:buFont typeface="Wingdings" panose="05000000000000000000" pitchFamily="2" charset="2"/>
              <a:buChar char="§"/>
            </a:pPr>
            <a:r>
              <a:rPr lang="en-US" sz="2800" dirty="0"/>
              <a:t>Docker in a CI/CD Pipeline</a:t>
            </a:r>
          </a:p>
          <a:p>
            <a:pPr marL="0" indent="0">
              <a:buNone/>
            </a:pPr>
            <a:endParaRPr lang="en-US" sz="5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1446" y="160048"/>
            <a:ext cx="1327592" cy="962698"/>
          </a:xfrm>
          <a:prstGeom prst="rect">
            <a:avLst/>
          </a:prstGeom>
        </p:spPr>
      </p:pic>
      <p:pic>
        <p:nvPicPr>
          <p:cNvPr id="6146" name="Picture 2" descr="Image result for next step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5405" y="4820189"/>
            <a:ext cx="3586041" cy="1164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00730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83323" y="357676"/>
            <a:ext cx="8393723" cy="634877"/>
          </a:xfrm>
        </p:spPr>
        <p:txBody>
          <a:bodyPr>
            <a:normAutofit fontScale="90000"/>
          </a:bodyPr>
          <a:lstStyle/>
          <a:p>
            <a:r>
              <a:rPr lang="en-US" i="1" dirty="0"/>
              <a:t>Volumes – 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83322" y="1408601"/>
            <a:ext cx="7866199" cy="476154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500" b="1" dirty="0"/>
          </a:p>
          <a:p>
            <a:pPr indent="-365760">
              <a:buFont typeface="Wingdings" panose="05000000000000000000" pitchFamily="2" charset="2"/>
              <a:buChar char="§"/>
            </a:pPr>
            <a:r>
              <a:rPr lang="en-US" sz="2800" b="1" dirty="0"/>
              <a:t>Use Volumes Where Possible</a:t>
            </a:r>
          </a:p>
          <a:p>
            <a:pPr marL="384048" lvl="3" indent="0">
              <a:buNone/>
            </a:pPr>
            <a:endParaRPr lang="en-US" b="1" dirty="0"/>
          </a:p>
          <a:p>
            <a:pPr indent="-365760">
              <a:buFont typeface="Wingdings" panose="05000000000000000000" pitchFamily="2" charset="2"/>
              <a:buChar char="§"/>
            </a:pPr>
            <a:r>
              <a:rPr lang="en-US" sz="2800" b="1" dirty="0"/>
              <a:t>Mount Location Matters!</a:t>
            </a:r>
          </a:p>
          <a:p>
            <a:pPr marL="384048" lvl="3" indent="0">
              <a:buNone/>
            </a:pPr>
            <a:endParaRPr lang="en-US" i="1" dirty="0"/>
          </a:p>
          <a:p>
            <a:pPr indent="-365760">
              <a:buFont typeface="Wingdings" panose="05000000000000000000" pitchFamily="2" charset="2"/>
              <a:buChar char="§"/>
            </a:pPr>
            <a:r>
              <a:rPr lang="en-US" sz="2800" b="1" dirty="0"/>
              <a:t>Read-Only Volumes to Avoid Race Conditions</a:t>
            </a:r>
          </a:p>
          <a:p>
            <a:pPr marL="0" indent="0">
              <a:buNone/>
            </a:pPr>
            <a:endParaRPr lang="en-US" sz="1400" b="1" dirty="0"/>
          </a:p>
          <a:p>
            <a:pPr indent="-365760">
              <a:buFont typeface="Wingdings" panose="05000000000000000000" pitchFamily="2" charset="2"/>
              <a:buChar char="§"/>
            </a:pPr>
            <a:r>
              <a:rPr lang="en-US" sz="2800" b="1" dirty="0"/>
              <a:t>Prune at Regular Intervals</a:t>
            </a:r>
          </a:p>
          <a:p>
            <a:pPr indent="-365760">
              <a:buFont typeface="Wingdings" panose="05000000000000000000" pitchFamily="2" charset="2"/>
              <a:buChar char="§"/>
            </a:pPr>
            <a:endParaRPr lang="en-US" sz="2800" b="1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383323" y="1047262"/>
            <a:ext cx="930812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1446" y="160048"/>
            <a:ext cx="1327592" cy="96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8908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83323" y="357676"/>
            <a:ext cx="9003323" cy="634877"/>
          </a:xfrm>
        </p:spPr>
        <p:txBody>
          <a:bodyPr>
            <a:normAutofit fontScale="90000"/>
          </a:bodyPr>
          <a:lstStyle/>
          <a:p>
            <a:r>
              <a:rPr lang="en-US" i="1" dirty="0"/>
              <a:t>To The Terminal!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383323" y="1047262"/>
            <a:ext cx="930812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Image result for Dem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5758" y="1494472"/>
            <a:ext cx="4000500" cy="4000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1446" y="160048"/>
            <a:ext cx="1327592" cy="96269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83322" y="5643253"/>
            <a:ext cx="10001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 Volume Stuff</a:t>
            </a:r>
          </a:p>
        </p:txBody>
      </p:sp>
    </p:spTree>
    <p:extLst>
      <p:ext uri="{BB962C8B-B14F-4D97-AF65-F5344CB8AC3E}">
        <p14:creationId xmlns:p14="http://schemas.microsoft.com/office/powerpoint/2010/main" val="36979704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83323" y="357676"/>
            <a:ext cx="8393723" cy="634877"/>
          </a:xfrm>
        </p:spPr>
        <p:txBody>
          <a:bodyPr>
            <a:normAutofit fontScale="90000"/>
          </a:bodyPr>
          <a:lstStyle/>
          <a:p>
            <a:r>
              <a:rPr lang="en-US" i="1" dirty="0"/>
              <a:t>Volumes – Data-Only Container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383323" y="1047262"/>
            <a:ext cx="930812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1446" y="160048"/>
            <a:ext cx="1327592" cy="96269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2B8D824-C276-47A4-989D-4CBFDC45F5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046" y="1744475"/>
            <a:ext cx="5020861" cy="31229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ECF1207-9BBC-4E23-8B74-A7D1D05737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8640" y="1749817"/>
            <a:ext cx="4978151" cy="32451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C110D3-4283-4CB0-B4DB-6E9868003702}"/>
              </a:ext>
            </a:extLst>
          </p:cNvPr>
          <p:cNvSpPr txBox="1"/>
          <p:nvPr/>
        </p:nvSpPr>
        <p:spPr>
          <a:xfrm>
            <a:off x="633046" y="5359791"/>
            <a:ext cx="4768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err="1"/>
              <a:t>sudo</a:t>
            </a:r>
            <a:r>
              <a:rPr lang="en-US" sz="1400" i="1" dirty="0"/>
              <a:t> docker run -it </a:t>
            </a:r>
            <a:r>
              <a:rPr lang="en-US" sz="1400" b="1" i="1" dirty="0">
                <a:solidFill>
                  <a:srgbClr val="FF0000"/>
                </a:solidFill>
              </a:rPr>
              <a:t>--mount source=empty-</a:t>
            </a:r>
            <a:r>
              <a:rPr lang="en-US" sz="1400" b="1" i="1" dirty="0" err="1">
                <a:solidFill>
                  <a:srgbClr val="FF0000"/>
                </a:solidFill>
              </a:rPr>
              <a:t>volume,target</a:t>
            </a:r>
            <a:r>
              <a:rPr lang="en-US" sz="1400" b="1" i="1" dirty="0">
                <a:solidFill>
                  <a:srgbClr val="FF0000"/>
                </a:solidFill>
              </a:rPr>
              <a:t>=/var  </a:t>
            </a:r>
            <a:r>
              <a:rPr lang="en-US" sz="1400" i="1" dirty="0"/>
              <a:t>--name volume-test-empty ubuntu bash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98CD76-0E10-4EF6-B4B7-3555386BA0BD}"/>
              </a:ext>
            </a:extLst>
          </p:cNvPr>
          <p:cNvSpPr txBox="1"/>
          <p:nvPr/>
        </p:nvSpPr>
        <p:spPr>
          <a:xfrm>
            <a:off x="6473468" y="5332028"/>
            <a:ext cx="4501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err="1"/>
              <a:t>sudo</a:t>
            </a:r>
            <a:r>
              <a:rPr lang="en-US" sz="1400" i="1" dirty="0"/>
              <a:t> docker run -it </a:t>
            </a:r>
            <a:r>
              <a:rPr lang="en-US" sz="1400" b="1" i="1" dirty="0">
                <a:solidFill>
                  <a:srgbClr val="FF0000"/>
                </a:solidFill>
              </a:rPr>
              <a:t>--volumes-from volume-test-data            </a:t>
            </a:r>
            <a:r>
              <a:rPr lang="en-US" sz="1400" i="1" dirty="0"/>
              <a:t>--name volume-test-data-user ubuntu bash</a:t>
            </a:r>
          </a:p>
        </p:txBody>
      </p:sp>
    </p:spTree>
    <p:extLst>
      <p:ext uri="{BB962C8B-B14F-4D97-AF65-F5344CB8AC3E}">
        <p14:creationId xmlns:p14="http://schemas.microsoft.com/office/powerpoint/2010/main" val="21945383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83323" y="357676"/>
            <a:ext cx="8393723" cy="634877"/>
          </a:xfrm>
        </p:spPr>
        <p:txBody>
          <a:bodyPr>
            <a:normAutofit fontScale="90000"/>
          </a:bodyPr>
          <a:lstStyle/>
          <a:p>
            <a:r>
              <a:rPr lang="en-US" i="1" dirty="0"/>
              <a:t>Docker Compose</a:t>
            </a:r>
            <a:endParaRPr lang="en-US" i="1" dirty="0">
              <a:ea typeface="+mj-lt"/>
              <a:cs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83323" y="1408601"/>
            <a:ext cx="10058400" cy="4867153"/>
          </a:xfrm>
        </p:spPr>
        <p:txBody>
          <a:bodyPr vert="horz" lIns="0" tIns="45720" rIns="0" bIns="45720" rtlCol="0" anchor="t">
            <a:normAutofit/>
          </a:bodyPr>
          <a:lstStyle/>
          <a:p>
            <a:pPr marL="457200" indent="-457200">
              <a:buFont typeface="Wingdings"/>
              <a:buChar char="§"/>
            </a:pPr>
            <a:r>
              <a:rPr lang="en-US" sz="2800" b="1" dirty="0"/>
              <a:t>Easily Define multi-container applications</a:t>
            </a:r>
            <a:endParaRPr lang="en-US" dirty="0">
              <a:cs typeface="Calibri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   </a:t>
            </a:r>
            <a:r>
              <a:rPr lang="en-US" sz="2800" b="1" dirty="0"/>
              <a:t>Single .</a:t>
            </a:r>
            <a:r>
              <a:rPr lang="en-US" sz="2800" b="1" dirty="0" err="1"/>
              <a:t>yml</a:t>
            </a:r>
            <a:r>
              <a:rPr lang="en-US" sz="2800" b="1" dirty="0"/>
              <a:t> file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b="1" dirty="0"/>
              <a:t>   Creates isolated docker environment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b="1" dirty="0"/>
              <a:t>   Automates *some* docker processes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b="1" dirty="0"/>
              <a:t>   Only recrates/rebuilds necessary containers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b="1" dirty="0"/>
              <a:t>   Python Command</a:t>
            </a:r>
            <a:r>
              <a:rPr lang="en-US" sz="2800" b="1" dirty="0">
                <a:cs typeface="Calibri"/>
              </a:rPr>
              <a:t> </a:t>
            </a:r>
          </a:p>
          <a:p>
            <a:pPr marL="584200" lvl="3">
              <a:buFont typeface="Wingdings" panose="05000000000000000000" pitchFamily="2" charset="2"/>
              <a:buChar char="§"/>
            </a:pPr>
            <a:r>
              <a:rPr lang="en-US" sz="2200" b="1" dirty="0">
                <a:cs typeface="Calibri"/>
              </a:rPr>
              <a:t>Some environments – `pip install docker-compose`</a:t>
            </a:r>
          </a:p>
          <a:p>
            <a:pPr marL="584200" lvl="3">
              <a:buFont typeface="Wingdings" panose="05000000000000000000" pitchFamily="2" charset="2"/>
              <a:buChar char="§"/>
            </a:pPr>
            <a:r>
              <a:rPr lang="en-US" sz="2200" b="1" dirty="0">
                <a:cs typeface="Calibri"/>
              </a:rPr>
              <a:t>Installed w/Docker on OSX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800" b="1" dirty="0"/>
          </a:p>
          <a:p>
            <a:pPr>
              <a:buFont typeface="Wingdings" panose="05000000000000000000" pitchFamily="2" charset="2"/>
              <a:buChar char="§"/>
            </a:pPr>
            <a:endParaRPr lang="en-US" sz="2800" b="1" dirty="0">
              <a:cs typeface="Calibri"/>
            </a:endParaRPr>
          </a:p>
          <a:p>
            <a:pPr marL="457200" indent="-457200">
              <a:buFont typeface="Wingdings" panose="020B0604020202020204" pitchFamily="34" charset="0"/>
              <a:buChar char="§"/>
            </a:pPr>
            <a:endParaRPr lang="en-US" sz="2800" i="1" dirty="0">
              <a:cs typeface="Calibri"/>
            </a:endParaRPr>
          </a:p>
          <a:p>
            <a:pPr marL="1005840" lvl="1" indent="-457200">
              <a:buFont typeface="Arial" panose="020B0604020202020204" pitchFamily="34" charset="0"/>
              <a:buChar char="•"/>
            </a:pPr>
            <a:endParaRPr lang="en-US" sz="2600" i="1" dirty="0">
              <a:cs typeface="Calibri"/>
            </a:endParaRPr>
          </a:p>
          <a:p>
            <a:pPr marL="0" indent="0">
              <a:buNone/>
            </a:pPr>
            <a:endParaRPr lang="en-US" sz="500" dirty="0">
              <a:cs typeface="Calibri"/>
            </a:endParaRPr>
          </a:p>
          <a:p>
            <a:pPr marL="0" indent="0">
              <a:buNone/>
            </a:pPr>
            <a:endParaRPr lang="en-US" sz="4000" dirty="0">
              <a:cs typeface="Calibri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383323" y="1047262"/>
            <a:ext cx="930812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1446" y="160048"/>
            <a:ext cx="1327592" cy="962698"/>
          </a:xfrm>
          <a:prstGeom prst="rect">
            <a:avLst/>
          </a:prstGeom>
        </p:spPr>
      </p:pic>
      <p:pic>
        <p:nvPicPr>
          <p:cNvPr id="4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474AD25-0F31-4326-A011-8A65B5085B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4950" y="1858963"/>
            <a:ext cx="2520950" cy="275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0449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83323" y="357676"/>
            <a:ext cx="8393723" cy="634877"/>
          </a:xfrm>
        </p:spPr>
        <p:txBody>
          <a:bodyPr>
            <a:normAutofit fontScale="90000"/>
          </a:bodyPr>
          <a:lstStyle/>
          <a:p>
            <a:r>
              <a:rPr lang="en-US" i="1" dirty="0"/>
              <a:t>Docker Compose</a:t>
            </a:r>
            <a:r>
              <a:rPr lang="en-US" i="1" dirty="0">
                <a:ea typeface="+mj-lt"/>
                <a:cs typeface="+mj-lt"/>
              </a:rPr>
              <a:t>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83323" y="1408601"/>
            <a:ext cx="10058400" cy="4867153"/>
          </a:xfrm>
        </p:spPr>
        <p:txBody>
          <a:bodyPr vert="horz" lIns="0" tIns="45720" rIns="0" bIns="45720" rtlCol="0" anchor="t">
            <a:normAutofit/>
          </a:bodyPr>
          <a:lstStyle/>
          <a:p>
            <a:pPr marL="457200" indent="-457200">
              <a:buFont typeface="Wingdings" panose="020F0502020204030204" pitchFamily="34" charset="0"/>
              <a:buChar char="§"/>
            </a:pPr>
            <a:r>
              <a:rPr lang="en-US" sz="2800" b="1" dirty="0"/>
              <a:t>UP</a:t>
            </a:r>
          </a:p>
          <a:p>
            <a:pPr marL="457200" lvl="2" indent="0">
              <a:buFont typeface="Wingdings" panose="020F0502020204030204" pitchFamily="34" charset="0"/>
              <a:buChar char="§"/>
            </a:pPr>
            <a:r>
              <a:rPr lang="en-US" sz="2200" b="1" dirty="0"/>
              <a:t> Brings up all services in .</a:t>
            </a:r>
            <a:r>
              <a:rPr lang="en-US" sz="2200" b="1" dirty="0" err="1"/>
              <a:t>yml</a:t>
            </a:r>
            <a:r>
              <a:rPr lang="en-US" sz="2200" b="1" dirty="0"/>
              <a:t> definition file</a:t>
            </a:r>
          </a:p>
          <a:p>
            <a:pPr marL="457200" indent="-457200">
              <a:buFont typeface="Wingdings" panose="020F0502020204030204" pitchFamily="34" charset="0"/>
              <a:buChar char="§"/>
            </a:pPr>
            <a:r>
              <a:rPr lang="en-US" sz="2800" b="1" dirty="0"/>
              <a:t>Down</a:t>
            </a:r>
            <a:endParaRPr lang="en-US" sz="2800" b="1" dirty="0">
              <a:cs typeface="Calibri"/>
            </a:endParaRPr>
          </a:p>
          <a:p>
            <a:pPr marL="749300" lvl="3">
              <a:buFont typeface="Wingdings" panose="020F0502020204030204" pitchFamily="34" charset="0"/>
              <a:buChar char="§"/>
            </a:pPr>
            <a:r>
              <a:rPr lang="en-US" sz="2200" b="1" dirty="0"/>
              <a:t>Kills and cleans up all running services</a:t>
            </a:r>
          </a:p>
          <a:p>
            <a:pPr marL="457200" indent="-457200">
              <a:buFont typeface="Wingdings" panose="020F0502020204030204" pitchFamily="34" charset="0"/>
              <a:buChar char="§"/>
            </a:pPr>
            <a:r>
              <a:rPr lang="en-US" sz="2800" b="1" dirty="0"/>
              <a:t>Kill</a:t>
            </a:r>
          </a:p>
          <a:p>
            <a:pPr marL="749300" lvl="3">
              <a:buFont typeface="Wingdings" panose="020F0502020204030204" pitchFamily="34" charset="0"/>
              <a:buChar char="§"/>
            </a:pPr>
            <a:r>
              <a:rPr lang="en-US" sz="2200" b="1" dirty="0"/>
              <a:t>Kill running service(s)</a:t>
            </a:r>
          </a:p>
          <a:p>
            <a:pPr marL="457200" indent="-457200">
              <a:buFont typeface="Wingdings" panose="020F0502020204030204" pitchFamily="34" charset="0"/>
              <a:buChar char="§"/>
            </a:pPr>
            <a:r>
              <a:rPr lang="en-US" sz="2800" b="1" dirty="0"/>
              <a:t>Build</a:t>
            </a:r>
          </a:p>
          <a:p>
            <a:pPr marL="749300" lvl="3">
              <a:buFont typeface="Wingdings" panose="020F0502020204030204" pitchFamily="34" charset="0"/>
              <a:buChar char="§"/>
            </a:pPr>
            <a:r>
              <a:rPr lang="en-US" sz="2200" b="1" dirty="0"/>
              <a:t>Rebuild service(s) images</a:t>
            </a:r>
          </a:p>
          <a:p>
            <a:pPr marL="457200" indent="-457200">
              <a:buFont typeface="Wingdings" panose="020F0502020204030204" pitchFamily="34" charset="0"/>
              <a:buChar char="§"/>
            </a:pPr>
            <a:r>
              <a:rPr lang="en-US" sz="2800" b="1" dirty="0"/>
              <a:t>Logs</a:t>
            </a:r>
          </a:p>
          <a:p>
            <a:pPr marL="932180" lvl="3">
              <a:buFont typeface="Wingdings" panose="020F0502020204030204" pitchFamily="34" charset="0"/>
              <a:buChar char="§"/>
            </a:pPr>
            <a:r>
              <a:rPr lang="en-US" sz="2200" b="1" dirty="0"/>
              <a:t>Attach to running service(s) logs</a:t>
            </a:r>
            <a:endParaRPr lang="en-US" sz="2200" b="1" dirty="0">
              <a:cs typeface="Calibri"/>
            </a:endParaRPr>
          </a:p>
          <a:p>
            <a:pPr marL="0" indent="0">
              <a:buNone/>
            </a:pPr>
            <a:endParaRPr lang="en-US" sz="500" dirty="0"/>
          </a:p>
          <a:p>
            <a:pPr marL="0" indent="0">
              <a:buNone/>
            </a:pPr>
            <a:endParaRPr lang="en-US" sz="400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383323" y="1047262"/>
            <a:ext cx="930812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1446" y="160048"/>
            <a:ext cx="1327592" cy="962698"/>
          </a:xfrm>
          <a:prstGeom prst="rect">
            <a:avLst/>
          </a:prstGeom>
        </p:spPr>
      </p:pic>
      <p:pic>
        <p:nvPicPr>
          <p:cNvPr id="4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474AD25-0F31-4326-A011-8A65B5085B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3550" y="2214563"/>
            <a:ext cx="2520950" cy="275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0844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83323" y="357676"/>
            <a:ext cx="9003323" cy="634877"/>
          </a:xfrm>
        </p:spPr>
        <p:txBody>
          <a:bodyPr>
            <a:normAutofit fontScale="90000"/>
          </a:bodyPr>
          <a:lstStyle/>
          <a:p>
            <a:r>
              <a:rPr lang="en-US" i="1" dirty="0"/>
              <a:t>To The Terminal!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383323" y="1047262"/>
            <a:ext cx="930812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Image result for Dem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5758" y="1494472"/>
            <a:ext cx="4000500" cy="4000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1446" y="160048"/>
            <a:ext cx="1327592" cy="96269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83323" y="5643253"/>
            <a:ext cx="6022493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7984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83323" y="357676"/>
            <a:ext cx="8393723" cy="634877"/>
          </a:xfrm>
        </p:spPr>
        <p:txBody>
          <a:bodyPr>
            <a:normAutofit fontScale="90000"/>
          </a:bodyPr>
          <a:lstStyle/>
          <a:p>
            <a:r>
              <a:rPr lang="en-US" i="1" dirty="0"/>
              <a:t>Volumes</a:t>
            </a:r>
            <a:endParaRPr lang="en-US" i="1" dirty="0">
              <a:ea typeface="+mj-lt"/>
              <a:cs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83323" y="1408601"/>
            <a:ext cx="10058400" cy="4867153"/>
          </a:xfrm>
        </p:spPr>
        <p:txBody>
          <a:bodyPr vert="horz" lIns="0" tIns="45720" rIns="0" bIns="45720" rtlCol="0" anchor="t">
            <a:normAutofit/>
          </a:bodyPr>
          <a:lstStyle/>
          <a:p>
            <a:pPr indent="-365760">
              <a:buFont typeface="Wingdings" panose="05000000000000000000" pitchFamily="2" charset="2"/>
              <a:buChar char="§"/>
            </a:pPr>
            <a:r>
              <a:rPr lang="en-US" sz="2800" b="1" dirty="0"/>
              <a:t>Allows containers to share data</a:t>
            </a:r>
          </a:p>
          <a:p>
            <a:pPr indent="-365760">
              <a:buFont typeface="Wingdings" panose="05000000000000000000" pitchFamily="2" charset="2"/>
              <a:buChar char="§"/>
            </a:pPr>
            <a:r>
              <a:rPr lang="en-US" sz="2800" b="1" dirty="0"/>
              <a:t>Persistent</a:t>
            </a:r>
          </a:p>
          <a:p>
            <a:pPr indent="-365760">
              <a:buFont typeface="Wingdings" panose="05000000000000000000" pitchFamily="2" charset="2"/>
              <a:buChar char="§"/>
            </a:pPr>
            <a:r>
              <a:rPr lang="en-US" sz="2800" b="1" dirty="0"/>
              <a:t>Decouple bound data from run-time environment</a:t>
            </a:r>
            <a:endParaRPr lang="en-US" sz="2200" i="1" dirty="0"/>
          </a:p>
          <a:p>
            <a:pPr marL="566420" lvl="2">
              <a:buFont typeface="Arial" panose="05000000000000000000" pitchFamily="2" charset="2"/>
              <a:buChar char="•"/>
            </a:pPr>
            <a:r>
              <a:rPr lang="en-US" sz="2200" b="1" dirty="0"/>
              <a:t>Linux, Windows, etc...</a:t>
            </a:r>
          </a:p>
          <a:p>
            <a:pPr indent="-365760">
              <a:buFont typeface="Wingdings" panose="05000000000000000000" pitchFamily="2" charset="2"/>
              <a:buChar char="§"/>
            </a:pPr>
            <a:r>
              <a:rPr lang="en-US" sz="2800" b="1" dirty="0"/>
              <a:t>Does not increase container size</a:t>
            </a:r>
            <a:endParaRPr lang="en-US" sz="2800" b="1" dirty="0">
              <a:cs typeface="Calibri"/>
            </a:endParaRPr>
          </a:p>
          <a:p>
            <a:pPr indent="-365760">
              <a:buFont typeface="Wingdings" panose="05000000000000000000" pitchFamily="2" charset="2"/>
              <a:buChar char="§"/>
            </a:pPr>
            <a:r>
              <a:rPr lang="en-US" sz="2800" b="1" dirty="0">
                <a:cs typeface="Calibri"/>
              </a:rPr>
              <a:t>Synonymous with mount</a:t>
            </a:r>
          </a:p>
          <a:p>
            <a:pPr marL="566420" lvl="2">
              <a:buFont typeface="Arial" panose="05000000000000000000" pitchFamily="2" charset="2"/>
              <a:buChar char="•"/>
            </a:pPr>
            <a:r>
              <a:rPr lang="en-US" sz="2200" b="1" dirty="0">
                <a:cs typeface="Calibri"/>
              </a:rPr>
              <a:t>Mount is more verbose</a:t>
            </a:r>
          </a:p>
          <a:p>
            <a:pPr indent="-365760">
              <a:buFont typeface="Wingdings" panose="05000000000000000000" pitchFamily="2" charset="2"/>
              <a:buChar char="§"/>
            </a:pPr>
            <a:endParaRPr lang="en-US" sz="2800" b="1" dirty="0">
              <a:cs typeface="Calibri"/>
            </a:endParaRPr>
          </a:p>
          <a:p>
            <a:pPr marL="0" indent="0">
              <a:buNone/>
            </a:pPr>
            <a:endParaRPr lang="en-US" sz="2800" b="1" dirty="0">
              <a:cs typeface="Calibri"/>
            </a:endParaRPr>
          </a:p>
          <a:p>
            <a:pPr marL="0" indent="0">
              <a:buNone/>
            </a:pPr>
            <a:endParaRPr lang="en-US" sz="2800" b="1" dirty="0">
              <a:cs typeface="Calibri"/>
            </a:endParaRPr>
          </a:p>
          <a:p>
            <a:pPr indent="-365760">
              <a:buFont typeface="Wingdings" panose="05000000000000000000" pitchFamily="2" charset="2"/>
              <a:buChar char="§"/>
            </a:pPr>
            <a:endParaRPr lang="en-US" sz="2800" b="1" dirty="0">
              <a:cs typeface="Calibri"/>
            </a:endParaRPr>
          </a:p>
          <a:p>
            <a:pPr marL="383540" lvl="1">
              <a:buFont typeface="Wingdings" panose="05000000000000000000" pitchFamily="2" charset="2"/>
              <a:buChar char="§"/>
            </a:pPr>
            <a:endParaRPr lang="en-US" sz="2600" b="1" dirty="0">
              <a:cs typeface="Calibri"/>
            </a:endParaRPr>
          </a:p>
          <a:p>
            <a:pPr marL="1005840" lvl="1" indent="-457200">
              <a:buFont typeface="Arial" panose="020B0604020202020204" pitchFamily="34" charset="0"/>
              <a:buChar char="•"/>
            </a:pPr>
            <a:endParaRPr lang="en-US" sz="2600" i="1" dirty="0">
              <a:cs typeface="Calibri"/>
            </a:endParaRPr>
          </a:p>
          <a:p>
            <a:pPr marL="0" indent="0">
              <a:buNone/>
            </a:pPr>
            <a:endParaRPr lang="en-US" sz="500" dirty="0">
              <a:cs typeface="Calibri"/>
            </a:endParaRPr>
          </a:p>
          <a:p>
            <a:pPr marL="0" indent="0">
              <a:buNone/>
            </a:pPr>
            <a:endParaRPr lang="en-US" sz="4000" dirty="0">
              <a:cs typeface="Calibri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383323" y="1047262"/>
            <a:ext cx="930812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1446" y="160048"/>
            <a:ext cx="1327592" cy="962698"/>
          </a:xfrm>
          <a:prstGeom prst="rect">
            <a:avLst/>
          </a:prstGeom>
        </p:spPr>
      </p:pic>
      <p:pic>
        <p:nvPicPr>
          <p:cNvPr id="4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44738C0-7619-4EE9-BCBB-E1049975F4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4992" y="3149663"/>
            <a:ext cx="5261112" cy="2400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0364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83323" y="357676"/>
            <a:ext cx="9003323" cy="634877"/>
          </a:xfrm>
        </p:spPr>
        <p:txBody>
          <a:bodyPr>
            <a:normAutofit fontScale="90000"/>
          </a:bodyPr>
          <a:lstStyle/>
          <a:p>
            <a:r>
              <a:rPr lang="en-US" dirty="0"/>
              <a:t>Volumes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383323" y="1047262"/>
            <a:ext cx="930812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3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D8C5B747-385D-4018-80E8-3EAB359E8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6017" y="3421383"/>
            <a:ext cx="4081669" cy="2069318"/>
          </a:xfrm>
          <a:prstGeom prst="rect">
            <a:avLst/>
          </a:prstGeom>
        </p:spPr>
      </p:pic>
      <p:pic>
        <p:nvPicPr>
          <p:cNvPr id="10" name="Picture 9" descr="A drawing of a face&#10;&#10;Description generated with high confidence">
            <a:extLst>
              <a:ext uri="{FF2B5EF4-FFF2-40B4-BE49-F238E27FC236}">
                <a16:creationId xmlns:a16="http://schemas.microsoft.com/office/drawing/2014/main" id="{D0587966-E916-4A95-A3B7-FFD6B8B7B8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1446" y="160048"/>
            <a:ext cx="1327592" cy="962698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58FD949-F16E-4E3A-8247-6D5A5B9AE010}"/>
              </a:ext>
            </a:extLst>
          </p:cNvPr>
          <p:cNvSpPr txBox="1">
            <a:spLocks/>
          </p:cNvSpPr>
          <p:nvPr/>
        </p:nvSpPr>
        <p:spPr>
          <a:xfrm>
            <a:off x="1383323" y="1408601"/>
            <a:ext cx="10058400" cy="4867153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20F0502020204030204" pitchFamily="34" charset="0"/>
              <a:buChar char="§"/>
            </a:pPr>
            <a:r>
              <a:rPr lang="en-US" sz="2800" b="1" dirty="0">
                <a:cs typeface="Calibri"/>
              </a:rPr>
              <a:t>Created in shared location within docker directory</a:t>
            </a:r>
          </a:p>
          <a:p>
            <a:pPr marL="457200" indent="-457200">
              <a:buFont typeface="Wingdings" panose="020F0502020204030204" pitchFamily="34" charset="0"/>
              <a:buChar char="§"/>
            </a:pPr>
            <a:r>
              <a:rPr lang="en-US" sz="2800" b="1" dirty="0">
                <a:ea typeface="+mn-lt"/>
                <a:cs typeface="+mn-lt"/>
              </a:rPr>
              <a:t>Named</a:t>
            </a:r>
            <a:r>
              <a:rPr lang="en-US" sz="2800" b="1" dirty="0">
                <a:cs typeface="Calibri"/>
              </a:rPr>
              <a:t> or anonymous</a:t>
            </a:r>
          </a:p>
          <a:p>
            <a:pPr marL="457200" indent="-457200">
              <a:buFont typeface="Wingdings" panose="020F0502020204030204" pitchFamily="34" charset="0"/>
              <a:buChar char="§"/>
            </a:pPr>
            <a:r>
              <a:rPr lang="en-US" sz="2800" b="1" dirty="0">
                <a:cs typeface="Calibri"/>
              </a:rPr>
              <a:t>Able to be backed up</a:t>
            </a:r>
          </a:p>
          <a:p>
            <a:pPr marL="457200" indent="-457200">
              <a:buFont typeface="Wingdings" panose="020F0502020204030204" pitchFamily="34" charset="0"/>
              <a:buChar char="§"/>
            </a:pPr>
            <a:endParaRPr lang="en-US" sz="2800" b="1" dirty="0">
              <a:ea typeface="+mn-lt"/>
              <a:cs typeface="+mn-lt"/>
            </a:endParaRPr>
          </a:p>
          <a:p>
            <a:pPr marL="457200" indent="-457200">
              <a:buFont typeface="Wingdings" panose="020F0502020204030204" pitchFamily="34" charset="0"/>
              <a:buChar char="§"/>
            </a:pPr>
            <a:r>
              <a:rPr lang="en-US" sz="2800" b="1" dirty="0">
                <a:ea typeface="+mn-lt"/>
                <a:cs typeface="+mn-lt"/>
              </a:rPr>
              <a:t>Command</a:t>
            </a:r>
            <a:r>
              <a:rPr lang="en-US" sz="2800" b="1" dirty="0">
                <a:cs typeface="Calibri"/>
              </a:rPr>
              <a:t>: Docker volume</a:t>
            </a:r>
            <a:br>
              <a:rPr lang="en-US" sz="2800" b="1" dirty="0">
                <a:cs typeface="Calibri"/>
              </a:rPr>
            </a:br>
            <a:endParaRPr lang="en-US" sz="2800" b="1">
              <a:cs typeface="Calibri"/>
            </a:endParaRPr>
          </a:p>
          <a:p>
            <a:pPr marL="0" indent="0">
              <a:buNone/>
            </a:pPr>
            <a:endParaRPr lang="en-US" sz="2800" b="1" dirty="0">
              <a:cs typeface="Calibri"/>
            </a:endParaRPr>
          </a:p>
          <a:p>
            <a:pPr indent="-365760">
              <a:buFont typeface="Wingdings" panose="05000000000000000000" pitchFamily="2" charset="2"/>
              <a:buChar char="§"/>
            </a:pPr>
            <a:endParaRPr lang="en-US" sz="2800" b="1" dirty="0">
              <a:cs typeface="Calibri"/>
            </a:endParaRPr>
          </a:p>
          <a:p>
            <a:pPr marL="0" indent="0">
              <a:buNone/>
            </a:pPr>
            <a:endParaRPr lang="en-US" sz="2800" b="1" dirty="0">
              <a:cs typeface="Calibri"/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en-US" sz="2800" b="1" dirty="0">
              <a:cs typeface="Calibri"/>
            </a:endParaRPr>
          </a:p>
          <a:p>
            <a:pPr indent="-365760">
              <a:buFont typeface="Wingdings" panose="05000000000000000000" pitchFamily="2" charset="2"/>
              <a:buChar char="§"/>
            </a:pPr>
            <a:endParaRPr lang="en-US" sz="2800" b="1" dirty="0">
              <a:cs typeface="Calibri"/>
            </a:endParaRPr>
          </a:p>
          <a:p>
            <a:pPr marL="383540" lvl="1">
              <a:buFont typeface="Wingdings" panose="05000000000000000000" pitchFamily="2" charset="2"/>
              <a:buChar char="§"/>
            </a:pPr>
            <a:endParaRPr lang="en-US" sz="2600" b="1" dirty="0">
              <a:cs typeface="Calibri"/>
            </a:endParaRPr>
          </a:p>
          <a:p>
            <a:pPr marL="1005840" lvl="1" indent="-457200">
              <a:buFont typeface="Arial" panose="020B0604020202020204" pitchFamily="34" charset="0"/>
              <a:buChar char="•"/>
            </a:pPr>
            <a:endParaRPr lang="en-US" sz="2600" i="1" dirty="0">
              <a:cs typeface="Calibri"/>
            </a:endParaRPr>
          </a:p>
          <a:p>
            <a:pPr marL="0" indent="0">
              <a:buNone/>
            </a:pPr>
            <a:endParaRPr lang="en-US" sz="500" dirty="0">
              <a:cs typeface="Calibri"/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en-US" sz="4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077735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83323" y="357676"/>
            <a:ext cx="9003323" cy="634877"/>
          </a:xfrm>
        </p:spPr>
        <p:txBody>
          <a:bodyPr>
            <a:normAutofit fontScale="90000"/>
          </a:bodyPr>
          <a:lstStyle/>
          <a:p>
            <a:r>
              <a:rPr lang="en-US" dirty="0"/>
              <a:t>Volume</a:t>
            </a:r>
            <a:r>
              <a:rPr lang="en-US" dirty="0">
                <a:cs typeface="Calibri Light"/>
              </a:rPr>
              <a:t> Commands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383323" y="1047262"/>
            <a:ext cx="930812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drawing of a face&#10;&#10;Description generated with high confidence">
            <a:extLst>
              <a:ext uri="{FF2B5EF4-FFF2-40B4-BE49-F238E27FC236}">
                <a16:creationId xmlns:a16="http://schemas.microsoft.com/office/drawing/2014/main" id="{D0587966-E916-4A95-A3B7-FFD6B8B7B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1446" y="160048"/>
            <a:ext cx="1327592" cy="962698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58FD949-F16E-4E3A-8247-6D5A5B9AE010}"/>
              </a:ext>
            </a:extLst>
          </p:cNvPr>
          <p:cNvSpPr txBox="1">
            <a:spLocks/>
          </p:cNvSpPr>
          <p:nvPr/>
        </p:nvSpPr>
        <p:spPr>
          <a:xfrm>
            <a:off x="1383323" y="1408601"/>
            <a:ext cx="10058400" cy="4867153"/>
          </a:xfrm>
          <a:prstGeom prst="rect">
            <a:avLst/>
          </a:prstGeom>
        </p:spPr>
        <p:txBody>
          <a:bodyPr vert="horz" lIns="0" tIns="45720" rIns="0" bIns="45720" rtlCol="0" anchor="t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20F0502020204030204" pitchFamily="34" charset="0"/>
              <a:buChar char="§"/>
            </a:pPr>
            <a:r>
              <a:rPr lang="en-US" sz="2800" b="1" dirty="0">
                <a:cs typeface="Calibri"/>
              </a:rPr>
              <a:t>create</a:t>
            </a:r>
            <a:endParaRPr lang="en-US" dirty="0"/>
          </a:p>
          <a:p>
            <a:pPr marL="584200" lvl="3">
              <a:buFont typeface="Wingdings" panose="020F0502020204030204" pitchFamily="34" charset="0"/>
              <a:buChar char="§"/>
            </a:pPr>
            <a:r>
              <a:rPr lang="en-US" sz="2200" b="1" dirty="0">
                <a:cs typeface="Calibri"/>
              </a:rPr>
              <a:t>Creates a volume</a:t>
            </a:r>
          </a:p>
          <a:p>
            <a:pPr marL="457200" indent="-457200">
              <a:buFont typeface="Wingdings" panose="020F0502020204030204" pitchFamily="34" charset="0"/>
              <a:buChar char="§"/>
            </a:pPr>
            <a:r>
              <a:rPr lang="en-US" sz="2800" b="1" dirty="0">
                <a:cs typeface="Calibri"/>
              </a:rPr>
              <a:t>ls</a:t>
            </a:r>
          </a:p>
          <a:p>
            <a:pPr marL="584200" lvl="3">
              <a:buFont typeface="Wingdings" panose="020F0502020204030204" pitchFamily="34" charset="0"/>
              <a:buChar char="§"/>
            </a:pPr>
            <a:r>
              <a:rPr lang="en-US" sz="2200" b="1" dirty="0">
                <a:cs typeface="Calibri"/>
              </a:rPr>
              <a:t>Lists the volumes</a:t>
            </a:r>
          </a:p>
          <a:p>
            <a:pPr marL="457200" indent="-457200">
              <a:buFont typeface="Wingdings" panose="020F0502020204030204" pitchFamily="34" charset="0"/>
              <a:buChar char="§"/>
            </a:pPr>
            <a:r>
              <a:rPr lang="en-US" sz="2800" b="1" dirty="0">
                <a:cs typeface="Calibri"/>
              </a:rPr>
              <a:t>inspect</a:t>
            </a:r>
          </a:p>
          <a:p>
            <a:pPr marL="566420" lvl="2">
              <a:buFont typeface="Wingdings" panose="020F0502020204030204" pitchFamily="34" charset="0"/>
              <a:buChar char="§"/>
            </a:pPr>
            <a:r>
              <a:rPr lang="en-US" sz="2200" b="1" dirty="0">
                <a:cs typeface="Calibri"/>
              </a:rPr>
              <a:t>Retrieve detailed information about a volume</a:t>
            </a:r>
          </a:p>
          <a:p>
            <a:pPr marL="457200" indent="-457200">
              <a:buFont typeface="Wingdings" panose="020F0502020204030204" pitchFamily="34" charset="0"/>
              <a:buChar char="§"/>
            </a:pPr>
            <a:r>
              <a:rPr lang="en-US" sz="2800" b="1" dirty="0">
                <a:cs typeface="Calibri"/>
              </a:rPr>
              <a:t>prune</a:t>
            </a:r>
          </a:p>
          <a:p>
            <a:pPr marL="566420" lvl="2">
              <a:buFont typeface="Wingdings" panose="020F0502020204030204" pitchFamily="34" charset="0"/>
              <a:buChar char="§"/>
            </a:pPr>
            <a:r>
              <a:rPr lang="en-US" sz="2200" b="1" dirty="0">
                <a:cs typeface="Calibri"/>
              </a:rPr>
              <a:t>Remove unused volumes</a:t>
            </a:r>
          </a:p>
          <a:p>
            <a:pPr marL="457200" indent="-457200">
              <a:buFont typeface="Wingdings" panose="020F0502020204030204" pitchFamily="34" charset="0"/>
              <a:buChar char="§"/>
            </a:pPr>
            <a:r>
              <a:rPr lang="en-US" sz="2800" b="1" dirty="0">
                <a:cs typeface="Calibri"/>
              </a:rPr>
              <a:t>rm</a:t>
            </a:r>
          </a:p>
          <a:p>
            <a:pPr marL="566420" lvl="2">
              <a:buFont typeface="Wingdings" panose="020F0502020204030204" pitchFamily="34" charset="0"/>
              <a:buChar char="§"/>
            </a:pPr>
            <a:r>
              <a:rPr lang="en-US" sz="2200" b="1" dirty="0">
                <a:ea typeface="+mn-lt"/>
                <a:cs typeface="+mn-lt"/>
              </a:rPr>
              <a:t>Remove a volume</a:t>
            </a:r>
            <a:br>
              <a:rPr lang="en-US" sz="2200" b="1" dirty="0">
                <a:ea typeface="+mn-lt"/>
                <a:cs typeface="+mn-lt"/>
              </a:rPr>
            </a:br>
            <a:endParaRPr lang="en-US" sz="2200" b="1">
              <a:cs typeface="Calibri"/>
            </a:endParaRPr>
          </a:p>
          <a:p>
            <a:pPr marL="0" indent="0">
              <a:buNone/>
            </a:pPr>
            <a:endParaRPr lang="en-US" sz="2800" b="1" dirty="0">
              <a:cs typeface="Calibri"/>
            </a:endParaRPr>
          </a:p>
          <a:p>
            <a:pPr indent="-365760">
              <a:buFont typeface="Wingdings" panose="05000000000000000000" pitchFamily="2" charset="2"/>
              <a:buChar char="§"/>
            </a:pPr>
            <a:endParaRPr lang="en-US" sz="2800" b="1" dirty="0">
              <a:cs typeface="Calibri"/>
            </a:endParaRPr>
          </a:p>
          <a:p>
            <a:pPr marL="0" indent="0">
              <a:buNone/>
            </a:pPr>
            <a:endParaRPr lang="en-US" sz="2800" b="1" dirty="0">
              <a:cs typeface="Calibri"/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en-US" sz="2800" b="1" dirty="0">
              <a:cs typeface="Calibri"/>
            </a:endParaRPr>
          </a:p>
          <a:p>
            <a:pPr indent="-365760">
              <a:buFont typeface="Wingdings" panose="05000000000000000000" pitchFamily="2" charset="2"/>
              <a:buChar char="§"/>
            </a:pPr>
            <a:endParaRPr lang="en-US" sz="2800" b="1" dirty="0">
              <a:cs typeface="Calibri"/>
            </a:endParaRPr>
          </a:p>
          <a:p>
            <a:pPr marL="383540" lvl="1">
              <a:buFont typeface="Wingdings" panose="05000000000000000000" pitchFamily="2" charset="2"/>
              <a:buChar char="§"/>
            </a:pPr>
            <a:endParaRPr lang="en-US" sz="2600" b="1" dirty="0">
              <a:cs typeface="Calibri"/>
            </a:endParaRPr>
          </a:p>
          <a:p>
            <a:pPr marL="1005840" lvl="1" indent="-457200">
              <a:buFont typeface="Arial" panose="020B0604020202020204" pitchFamily="34" charset="0"/>
              <a:buChar char="•"/>
            </a:pPr>
            <a:endParaRPr lang="en-US" sz="2600" i="1" dirty="0">
              <a:cs typeface="Calibri"/>
            </a:endParaRPr>
          </a:p>
          <a:p>
            <a:pPr marL="0" indent="0">
              <a:buNone/>
            </a:pPr>
            <a:endParaRPr lang="en-US" sz="500" dirty="0">
              <a:cs typeface="Calibri"/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en-US" sz="4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121331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83323" y="357676"/>
            <a:ext cx="9003323" cy="634877"/>
          </a:xfrm>
        </p:spPr>
        <p:txBody>
          <a:bodyPr>
            <a:normAutofit fontScale="90000"/>
          </a:bodyPr>
          <a:lstStyle/>
          <a:p>
            <a:r>
              <a:rPr lang="en-US" i="1" dirty="0"/>
              <a:t>To The Terminal!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383323" y="1047262"/>
            <a:ext cx="930812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Image result for Dem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5758" y="1494472"/>
            <a:ext cx="4000500" cy="4000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1446" y="160048"/>
            <a:ext cx="1327592" cy="96269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83323" y="5643253"/>
            <a:ext cx="6022493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407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83323" y="357676"/>
            <a:ext cx="9003323" cy="634877"/>
          </a:xfrm>
        </p:spPr>
        <p:txBody>
          <a:bodyPr>
            <a:normAutofit fontScale="90000"/>
          </a:bodyPr>
          <a:lstStyle/>
          <a:p>
            <a:r>
              <a:rPr lang="en-US" i="1" dirty="0"/>
              <a:t>Next Steps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383323" y="1047262"/>
            <a:ext cx="930812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 txBox="1">
            <a:spLocks/>
          </p:cNvSpPr>
          <p:nvPr/>
        </p:nvSpPr>
        <p:spPr>
          <a:xfrm>
            <a:off x="1383323" y="1461051"/>
            <a:ext cx="6471456" cy="411004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65760">
              <a:buFont typeface="Wingdings" panose="05000000000000000000" pitchFamily="2" charset="2"/>
              <a:buChar char="§"/>
            </a:pPr>
            <a:r>
              <a:rPr lang="en-US" sz="2800" dirty="0"/>
              <a:t>Docker Volumes</a:t>
            </a:r>
          </a:p>
          <a:p>
            <a:pPr marL="0" indent="0">
              <a:buNone/>
            </a:pPr>
            <a:endParaRPr lang="en-US" sz="500" dirty="0"/>
          </a:p>
          <a:p>
            <a:pPr indent="-365760">
              <a:buFont typeface="Wingdings" panose="05000000000000000000" pitchFamily="2" charset="2"/>
              <a:buChar char="§"/>
            </a:pPr>
            <a:r>
              <a:rPr lang="en-US" sz="2800" dirty="0"/>
              <a:t>Dockerfile</a:t>
            </a:r>
          </a:p>
          <a:p>
            <a:pPr marL="0" indent="0">
              <a:buNone/>
            </a:pPr>
            <a:endParaRPr lang="en-US" sz="500" dirty="0"/>
          </a:p>
          <a:p>
            <a:pPr indent="-365760">
              <a:buFont typeface="Wingdings" panose="05000000000000000000" pitchFamily="2" charset="2"/>
              <a:buChar char="§"/>
            </a:pPr>
            <a:r>
              <a:rPr lang="en-US" sz="2800" dirty="0"/>
              <a:t>Docker Compose </a:t>
            </a:r>
            <a:r>
              <a:rPr lang="en-US" sz="2800" strike="sngStrike" dirty="0"/>
              <a:t>and Swarm</a:t>
            </a:r>
          </a:p>
          <a:p>
            <a:pPr marL="0" indent="0">
              <a:buNone/>
            </a:pPr>
            <a:endParaRPr lang="en-US" sz="500" dirty="0"/>
          </a:p>
          <a:p>
            <a:pPr indent="-365760">
              <a:buFont typeface="Wingdings" panose="05000000000000000000" pitchFamily="2" charset="2"/>
              <a:buChar char="§"/>
            </a:pPr>
            <a:r>
              <a:rPr lang="en-US" sz="2800" strike="sngStrike" dirty="0"/>
              <a:t>Docker in a CI/CD Pipeline</a:t>
            </a:r>
          </a:p>
          <a:p>
            <a:pPr marL="0" indent="0">
              <a:buNone/>
            </a:pPr>
            <a:endParaRPr lang="en-US" sz="500" dirty="0"/>
          </a:p>
          <a:p>
            <a:pPr marL="0" indent="0">
              <a:buNone/>
            </a:pPr>
            <a:endParaRPr lang="en-US" sz="5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1446" y="160048"/>
            <a:ext cx="1327592" cy="962698"/>
          </a:xfrm>
          <a:prstGeom prst="rect">
            <a:avLst/>
          </a:prstGeom>
        </p:spPr>
      </p:pic>
      <p:pic>
        <p:nvPicPr>
          <p:cNvPr id="6146" name="Picture 2" descr="Image result for next step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5405" y="4820189"/>
            <a:ext cx="3586041" cy="1164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44899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83323" y="357676"/>
            <a:ext cx="8393723" cy="634877"/>
          </a:xfrm>
        </p:spPr>
        <p:txBody>
          <a:bodyPr>
            <a:normAutofit fontScale="90000"/>
          </a:bodyPr>
          <a:lstStyle/>
          <a:p>
            <a:r>
              <a:rPr lang="en-US" i="1" dirty="0"/>
              <a:t>Networking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83323" y="1408601"/>
            <a:ext cx="10058400" cy="4867153"/>
          </a:xfrm>
        </p:spPr>
        <p:txBody>
          <a:bodyPr vert="horz" lIns="0" tIns="45720" rIns="0" bIns="45720" rtlCol="0" anchor="t">
            <a:normAutofit/>
          </a:bodyPr>
          <a:lstStyle/>
          <a:p>
            <a:pPr indent="-365760">
              <a:buFont typeface="Wingdings" panose="05000000000000000000" pitchFamily="2" charset="2"/>
              <a:buChar char="§"/>
            </a:pPr>
            <a:r>
              <a:rPr lang="en-US" sz="2800" b="1" dirty="0">
                <a:cs typeface="Calibri"/>
              </a:rPr>
              <a:t>Docker creates two default networks</a:t>
            </a:r>
          </a:p>
          <a:p>
            <a:pPr marL="584200" lvl="3">
              <a:buFont typeface="Wingdings" panose="05000000000000000000" pitchFamily="2" charset="2"/>
              <a:buChar char="§"/>
            </a:pPr>
            <a:r>
              <a:rPr lang="en-US" sz="2200" b="1" dirty="0">
                <a:cs typeface="Calibri"/>
              </a:rPr>
              <a:t>Bridge – default container network</a:t>
            </a:r>
          </a:p>
          <a:p>
            <a:pPr marL="584200" lvl="3">
              <a:buFont typeface="Wingdings" panose="05000000000000000000" pitchFamily="2" charset="2"/>
              <a:buChar char="§"/>
            </a:pPr>
            <a:r>
              <a:rPr lang="en-US" sz="2200" b="1" dirty="0">
                <a:cs typeface="Calibri"/>
              </a:rPr>
              <a:t>Host – same network stack as host *only </a:t>
            </a:r>
            <a:r>
              <a:rPr lang="en-US" sz="2200" b="1" dirty="0" err="1">
                <a:cs typeface="Calibri"/>
              </a:rPr>
              <a:t>linux</a:t>
            </a:r>
          </a:p>
          <a:p>
            <a:pPr indent="-365760">
              <a:buFont typeface="Wingdings" panose="05000000000000000000" pitchFamily="2" charset="2"/>
              <a:buChar char="§"/>
            </a:pPr>
            <a:r>
              <a:rPr lang="en-US" sz="2800" b="1" dirty="0">
                <a:cs typeface="Calibri"/>
              </a:rPr>
              <a:t>Intra-network communication</a:t>
            </a:r>
          </a:p>
          <a:p>
            <a:pPr marL="749300" lvl="3">
              <a:buFont typeface="Wingdings" panose="05000000000000000000" pitchFamily="2" charset="2"/>
              <a:buChar char="§"/>
            </a:pPr>
            <a:r>
              <a:rPr lang="en-US" sz="2200" b="1" dirty="0">
                <a:cs typeface="Calibri"/>
              </a:rPr>
              <a:t>All ports exposed to network neighbors</a:t>
            </a:r>
          </a:p>
          <a:p>
            <a:pPr indent="-365760">
              <a:buFont typeface="Wingdings" panose="020F0502020204030204" pitchFamily="34" charset="0"/>
              <a:buChar char="§"/>
            </a:pPr>
            <a:r>
              <a:rPr lang="en-US" sz="2800" b="1" dirty="0">
                <a:cs typeface="Calibri"/>
              </a:rPr>
              <a:t>Intra-network automatic </a:t>
            </a:r>
            <a:r>
              <a:rPr lang="en-US" sz="2800" b="1" dirty="0" err="1">
                <a:cs typeface="Calibri"/>
              </a:rPr>
              <a:t>dns</a:t>
            </a:r>
            <a:r>
              <a:rPr lang="en-US" sz="2800" b="1" dirty="0">
                <a:cs typeface="Calibri"/>
              </a:rPr>
              <a:t> resolution</a:t>
            </a:r>
          </a:p>
          <a:p>
            <a:pPr marL="566420" lvl="2">
              <a:buFont typeface="Wingdings" panose="020F0502020204030204" pitchFamily="34" charset="0"/>
              <a:buChar char="§"/>
            </a:pPr>
            <a:r>
              <a:rPr lang="en-US" sz="2200" b="1" dirty="0">
                <a:cs typeface="Calibri"/>
              </a:rPr>
              <a:t> Neighbors can find each other via hostname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cs typeface="Calibri"/>
              </a:rPr>
              <a:t>  Containers can join/leave network on the fly *except bridge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cs typeface="Calibri"/>
              </a:rPr>
              <a:t>  Networking Prevents unnecessary port exposure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sz="500" dirty="0">
              <a:cs typeface="Calibri"/>
            </a:endParaRPr>
          </a:p>
          <a:p>
            <a:pPr marL="0" indent="0">
              <a:buNone/>
            </a:pPr>
            <a:endParaRPr lang="en-US" sz="4000" dirty="0">
              <a:cs typeface="Calibri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383323" y="1047262"/>
            <a:ext cx="930812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1446" y="160048"/>
            <a:ext cx="1327592" cy="96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1124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83323" y="357676"/>
            <a:ext cx="8393723" cy="634877"/>
          </a:xfrm>
        </p:spPr>
        <p:txBody>
          <a:bodyPr>
            <a:normAutofit fontScale="90000"/>
          </a:bodyPr>
          <a:lstStyle/>
          <a:p>
            <a:r>
              <a:rPr lang="en-US" i="1" dirty="0"/>
              <a:t>Networking</a:t>
            </a:r>
            <a:r>
              <a:rPr lang="en-US" i="1" dirty="0">
                <a:cs typeface="Calibri Light"/>
              </a:rPr>
              <a:t> Commands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83323" y="1162795"/>
            <a:ext cx="10058400" cy="4867153"/>
          </a:xfrm>
        </p:spPr>
        <p:txBody>
          <a:bodyPr vert="horz" lIns="0" tIns="45720" rIns="0" bIns="45720" rtlCol="0" anchor="t">
            <a:normAutofit/>
          </a:bodyPr>
          <a:lstStyle/>
          <a:p>
            <a:pPr indent="-365760">
              <a:buFont typeface="Wingdings" panose="05000000000000000000" pitchFamily="2" charset="2"/>
              <a:buChar char="§"/>
            </a:pPr>
            <a:r>
              <a:rPr lang="en-US" sz="2800" b="1" dirty="0">
                <a:cs typeface="Calibri"/>
              </a:rPr>
              <a:t>Connect – connect to a network</a:t>
            </a:r>
          </a:p>
          <a:p>
            <a:pPr indent="-365760">
              <a:buFont typeface="Wingdings" panose="05000000000000000000" pitchFamily="2" charset="2"/>
              <a:buChar char="§"/>
            </a:pPr>
            <a:r>
              <a:rPr lang="en-US" sz="2800" b="1" dirty="0">
                <a:cs typeface="Calibri"/>
              </a:rPr>
              <a:t>Create – create a network</a:t>
            </a:r>
          </a:p>
          <a:p>
            <a:pPr indent="-365760">
              <a:buFont typeface="Wingdings" panose="020F0502020204030204" pitchFamily="34" charset="0"/>
              <a:buChar char="§"/>
            </a:pPr>
            <a:r>
              <a:rPr lang="en-US" sz="2800" b="1" dirty="0">
                <a:cs typeface="Calibri"/>
              </a:rPr>
              <a:t>Disconnect – disconnect from a network</a:t>
            </a:r>
          </a:p>
          <a:p>
            <a:pPr indent="-365760">
              <a:buFont typeface="Wingdings" panose="020F0502020204030204" pitchFamily="34" charset="0"/>
              <a:buChar char="§"/>
            </a:pPr>
            <a:r>
              <a:rPr lang="en-US" sz="2800" dirty="0">
                <a:cs typeface="Calibri"/>
              </a:rPr>
              <a:t>Inspect – get detailed network information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cs typeface="Calibri"/>
              </a:rPr>
              <a:t>  Ls – list networks 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cs typeface="Calibri"/>
              </a:rPr>
              <a:t>  Prune – remove unused networks 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cs typeface="Calibri"/>
              </a:rPr>
              <a:t>  Rm – remove a network</a:t>
            </a:r>
          </a:p>
          <a:p>
            <a:pPr marL="767080" lvl="4">
              <a:buFont typeface="Wingdings" panose="05000000000000000000" pitchFamily="2" charset="2"/>
              <a:buChar char="§"/>
            </a:pPr>
            <a:r>
              <a:rPr lang="en-US" sz="2200" dirty="0">
                <a:cs typeface="Calibri"/>
              </a:rPr>
              <a:t>Don't remove `host` or `bridge`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800" dirty="0">
              <a:cs typeface="Calibri"/>
            </a:endParaRPr>
          </a:p>
          <a:p>
            <a:pPr marL="0" indent="0">
              <a:buNone/>
            </a:pPr>
            <a:endParaRPr lang="en-US" sz="500" dirty="0">
              <a:cs typeface="Calibri"/>
            </a:endParaRPr>
          </a:p>
          <a:p>
            <a:pPr marL="0" indent="0">
              <a:buNone/>
            </a:pPr>
            <a:endParaRPr lang="en-US" sz="4000" dirty="0">
              <a:cs typeface="Calibri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383323" y="1047262"/>
            <a:ext cx="930812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1446" y="160048"/>
            <a:ext cx="1327592" cy="96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2423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83323" y="357676"/>
            <a:ext cx="9003323" cy="634877"/>
          </a:xfrm>
        </p:spPr>
        <p:txBody>
          <a:bodyPr>
            <a:normAutofit fontScale="90000"/>
          </a:bodyPr>
          <a:lstStyle/>
          <a:p>
            <a:r>
              <a:rPr lang="en-US" i="1" dirty="0"/>
              <a:t>To The Terminal!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383323" y="1047262"/>
            <a:ext cx="930812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Image result for Dem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5758" y="1494472"/>
            <a:ext cx="4000500" cy="4000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1446" y="160048"/>
            <a:ext cx="1327592" cy="96269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83323" y="5643253"/>
            <a:ext cx="6022493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1837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83323" y="357676"/>
            <a:ext cx="9003323" cy="634877"/>
          </a:xfrm>
        </p:spPr>
        <p:txBody>
          <a:bodyPr>
            <a:normAutofit fontScale="90000"/>
          </a:bodyPr>
          <a:lstStyle/>
          <a:p>
            <a:r>
              <a:rPr lang="en-US" i="1" dirty="0"/>
              <a:t>Next Steps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383323" y="1047262"/>
            <a:ext cx="930812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 txBox="1">
            <a:spLocks/>
          </p:cNvSpPr>
          <p:nvPr/>
        </p:nvSpPr>
        <p:spPr>
          <a:xfrm>
            <a:off x="1383323" y="1461051"/>
            <a:ext cx="6471456" cy="411004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65760">
              <a:buFont typeface="Wingdings" panose="05000000000000000000" pitchFamily="2" charset="2"/>
              <a:buChar char="§"/>
            </a:pPr>
            <a:r>
              <a:rPr lang="en-US" sz="2800" dirty="0"/>
              <a:t>Orchestration</a:t>
            </a:r>
          </a:p>
          <a:p>
            <a:pPr marL="0" indent="0">
              <a:buNone/>
            </a:pPr>
            <a:endParaRPr lang="en-US" sz="1400" dirty="0"/>
          </a:p>
          <a:p>
            <a:pPr indent="-365760">
              <a:buFont typeface="Wingdings" panose="05000000000000000000" pitchFamily="2" charset="2"/>
              <a:buChar char="§"/>
            </a:pPr>
            <a:r>
              <a:rPr lang="en-US" sz="2800" dirty="0"/>
              <a:t>CI/CD Pipeline</a:t>
            </a:r>
          </a:p>
          <a:p>
            <a:pPr marL="0" indent="0">
              <a:buNone/>
            </a:pPr>
            <a:endParaRPr lang="en-US" sz="500" dirty="0"/>
          </a:p>
          <a:p>
            <a:pPr indent="-365760">
              <a:buFont typeface="Wingdings" panose="05000000000000000000" pitchFamily="2" charset="2"/>
              <a:buChar char="§"/>
            </a:pPr>
            <a:r>
              <a:rPr lang="en-US" sz="2800" dirty="0"/>
              <a:t>Monitoring and Logging</a:t>
            </a:r>
          </a:p>
          <a:p>
            <a:pPr marL="0" indent="0">
              <a:buNone/>
            </a:pPr>
            <a:endParaRPr lang="en-US" sz="500" dirty="0"/>
          </a:p>
          <a:p>
            <a:pPr indent="-365760">
              <a:buFont typeface="Wingdings" panose="05000000000000000000" pitchFamily="2" charset="2"/>
              <a:buChar char="§"/>
            </a:pPr>
            <a:r>
              <a:rPr lang="en-US" sz="2800" dirty="0"/>
              <a:t>Troubleshooting</a:t>
            </a:r>
          </a:p>
          <a:p>
            <a:pPr marL="0" indent="0">
              <a:buNone/>
            </a:pPr>
            <a:endParaRPr lang="en-US" sz="500" dirty="0"/>
          </a:p>
          <a:p>
            <a:pPr indent="-365760">
              <a:buFont typeface="Wingdings" panose="05000000000000000000" pitchFamily="2" charset="2"/>
              <a:buChar char="§"/>
            </a:pPr>
            <a:r>
              <a:rPr lang="en-US" sz="2800" dirty="0"/>
              <a:t>Security</a:t>
            </a:r>
          </a:p>
          <a:p>
            <a:pPr marL="0" indent="0">
              <a:buNone/>
            </a:pPr>
            <a:endParaRPr lang="en-US" sz="5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1446" y="160048"/>
            <a:ext cx="1327592" cy="962698"/>
          </a:xfrm>
          <a:prstGeom prst="rect">
            <a:avLst/>
          </a:prstGeom>
        </p:spPr>
      </p:pic>
      <p:pic>
        <p:nvPicPr>
          <p:cNvPr id="6146" name="Picture 2" descr="Image result for next step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5405" y="4820189"/>
            <a:ext cx="3586041" cy="1164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4494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83323" y="357676"/>
            <a:ext cx="9003323" cy="634877"/>
          </a:xfrm>
        </p:spPr>
        <p:txBody>
          <a:bodyPr>
            <a:normAutofit fontScale="90000"/>
          </a:bodyPr>
          <a:lstStyle/>
          <a:p>
            <a:r>
              <a:rPr lang="en-US" dirty="0"/>
              <a:t>Resources – </a:t>
            </a:r>
            <a:r>
              <a:rPr lang="en-US" dirty="0" smtClean="0"/>
              <a:t>Dockerfiles </a:t>
            </a:r>
            <a:r>
              <a:rPr lang="en-US" dirty="0"/>
              <a:t>and Volumes</a:t>
            </a:r>
          </a:p>
        </p:txBody>
      </p:sp>
      <p:pic>
        <p:nvPicPr>
          <p:cNvPr id="1026" name="Picture 2" descr="Image result for scholar read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5893" y="4950941"/>
            <a:ext cx="1730177" cy="1137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83322" y="1408601"/>
            <a:ext cx="9424377" cy="4851522"/>
          </a:xfrm>
        </p:spPr>
        <p:txBody>
          <a:bodyPr>
            <a:normAutofit/>
          </a:bodyPr>
          <a:lstStyle/>
          <a:p>
            <a:pPr indent="-365760">
              <a:buFont typeface="Wingdings" panose="05000000000000000000" pitchFamily="2" charset="2"/>
              <a:buChar char="§"/>
            </a:pPr>
            <a:r>
              <a:rPr lang="en-US" sz="2800" dirty="0">
                <a:hlinkClick r:id="rId3"/>
              </a:rPr>
              <a:t>https://docs.docker.com/storage/volume</a:t>
            </a:r>
            <a:endParaRPr lang="en-US" sz="2800" dirty="0"/>
          </a:p>
          <a:p>
            <a:pPr marL="0" indent="0">
              <a:buNone/>
            </a:pPr>
            <a:endParaRPr lang="en-US" sz="200" dirty="0">
              <a:hlinkClick r:id="rId4"/>
            </a:endParaRPr>
          </a:p>
          <a:p>
            <a:pPr indent="-365760">
              <a:buFont typeface="Wingdings" panose="05000000000000000000" pitchFamily="2" charset="2"/>
              <a:buChar char="§"/>
            </a:pPr>
            <a:r>
              <a:rPr lang="en-US" sz="2800" dirty="0">
                <a:hlinkClick r:id="rId5"/>
              </a:rPr>
              <a:t>https://docs.docker.com/engine/reference/builder/</a:t>
            </a:r>
            <a:endParaRPr lang="en-US" sz="2800" dirty="0"/>
          </a:p>
          <a:p>
            <a:pPr indent="-365760">
              <a:buFont typeface="Wingdings" panose="05000000000000000000" pitchFamily="2" charset="2"/>
              <a:buChar char="§"/>
            </a:pPr>
            <a:endParaRPr lang="en-US" sz="200" dirty="0">
              <a:hlinkClick r:id="rId6"/>
            </a:endParaRPr>
          </a:p>
          <a:p>
            <a:pPr indent="-365760">
              <a:buFont typeface="Wingdings" panose="05000000000000000000" pitchFamily="2" charset="2"/>
              <a:buChar char="§"/>
            </a:pPr>
            <a:r>
              <a:rPr lang="en-US" sz="2800" dirty="0">
                <a:hlinkClick r:id="rId7"/>
              </a:rPr>
              <a:t>https://rock-it.pl/how-to-write-excellent-dockerfiles/</a:t>
            </a:r>
            <a:endParaRPr lang="en-US" sz="2800" dirty="0"/>
          </a:p>
          <a:p>
            <a:pPr indent="-365760">
              <a:buFont typeface="Wingdings" panose="05000000000000000000" pitchFamily="2" charset="2"/>
              <a:buChar char="§"/>
            </a:pPr>
            <a:endParaRPr lang="en-US" sz="200" dirty="0"/>
          </a:p>
          <a:p>
            <a:pPr indent="-365760">
              <a:buFont typeface="Wingdings" panose="05000000000000000000" pitchFamily="2" charset="2"/>
              <a:buChar char="§"/>
            </a:pPr>
            <a:r>
              <a:rPr lang="en-US" sz="2800" dirty="0">
                <a:hlinkClick r:id="rId8"/>
              </a:rPr>
              <a:t>https://www.udemy.com/docker-mastery/</a:t>
            </a:r>
            <a:endParaRPr lang="en-US" sz="2800" dirty="0"/>
          </a:p>
          <a:p>
            <a:pPr indent="-365760">
              <a:buFont typeface="Wingdings" panose="05000000000000000000" pitchFamily="2" charset="2"/>
              <a:buChar char="§"/>
            </a:pPr>
            <a:endParaRPr lang="en-US" sz="2800" dirty="0"/>
          </a:p>
          <a:p>
            <a:pPr marL="0" indent="0">
              <a:buNone/>
            </a:pPr>
            <a:endParaRPr lang="en-US" sz="200" dirty="0"/>
          </a:p>
          <a:p>
            <a:pPr indent="-365760">
              <a:buFont typeface="Wingdings" panose="05000000000000000000" pitchFamily="2" charset="2"/>
              <a:buChar char="§"/>
            </a:pPr>
            <a:endParaRPr lang="en-US" sz="2800" dirty="0"/>
          </a:p>
          <a:p>
            <a:pPr indent="-365760">
              <a:buFont typeface="Wingdings" panose="05000000000000000000" pitchFamily="2" charset="2"/>
              <a:buChar char="§"/>
            </a:pPr>
            <a:endParaRPr lang="en-US" sz="2200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383323" y="1047262"/>
            <a:ext cx="930812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691446" y="160048"/>
            <a:ext cx="1327592" cy="962698"/>
          </a:xfrm>
          <a:prstGeom prst="rect">
            <a:avLst/>
          </a:prstGeom>
        </p:spPr>
      </p:pic>
      <p:pic>
        <p:nvPicPr>
          <p:cNvPr id="7" name="Picture 2" descr="https://images.manning.com/165/220/resize/book/9/5cd6ab2-2e90-4e9c-9f10-49cb004443ef/Miell-DockerP-2ed-MEAP.png">
            <a:extLst>
              <a:ext uri="{FF2B5EF4-FFF2-40B4-BE49-F238E27FC236}">
                <a16:creationId xmlns:a16="http://schemas.microsoft.com/office/drawing/2014/main" id="{3ED93062-4A4D-4B0D-81AD-884D2F44C9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4774" y="4547287"/>
            <a:ext cx="1228529" cy="15412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22BF575-472C-4DEE-8068-16A6071E03C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442007" y="4547287"/>
            <a:ext cx="1249439" cy="1546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248445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83323" y="357676"/>
            <a:ext cx="9003323" cy="63487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Resources – Compose and Networking</a:t>
            </a:r>
            <a:endParaRPr lang="en-US" dirty="0">
              <a:cs typeface="Calibri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83322" y="1408601"/>
            <a:ext cx="9424377" cy="4851522"/>
          </a:xfrm>
        </p:spPr>
        <p:txBody>
          <a:bodyPr vert="horz" lIns="0" tIns="45720" rIns="0" bIns="45720" rtlCol="0" anchor="t">
            <a:normAutofit/>
          </a:bodyPr>
          <a:lstStyle/>
          <a:p>
            <a:pPr indent="-365760">
              <a:buFont typeface="Wingdings" panose="05000000000000000000" pitchFamily="2" charset="2"/>
              <a:buChar char="§"/>
            </a:pPr>
            <a:r>
              <a:rPr lang="en-US" sz="2800" dirty="0">
                <a:cs typeface="Calibri"/>
              </a:rPr>
              <a:t>Check the docs – they're really good now 😀😁😆</a:t>
            </a:r>
          </a:p>
          <a:p>
            <a:pPr indent="-365760">
              <a:buFont typeface="Wingdings" panose="05000000000000000000" pitchFamily="2" charset="2"/>
              <a:buChar char="§"/>
            </a:pPr>
            <a:r>
              <a:rPr lang="en-US" sz="2800" dirty="0">
                <a:cs typeface="Calibri"/>
              </a:rPr>
              <a:t>Volumes - </a:t>
            </a:r>
            <a:r>
              <a:rPr lang="en-US" sz="2800" dirty="0">
                <a:cs typeface="Calibri"/>
                <a:hlinkClick r:id="rId2"/>
              </a:rPr>
              <a:t>https://docs.docker.com/storage/</a:t>
            </a:r>
            <a:endParaRPr lang="en-US" sz="2800" dirty="0">
              <a:cs typeface="Calibri"/>
            </a:endParaRPr>
          </a:p>
          <a:p>
            <a:pPr indent="-365760">
              <a:buFont typeface="Wingdings" panose="05000000000000000000" pitchFamily="2" charset="2"/>
              <a:buChar char="§"/>
            </a:pPr>
            <a:r>
              <a:rPr lang="en-US" sz="2800" dirty="0">
                <a:cs typeface="Calibri"/>
              </a:rPr>
              <a:t>Compose - </a:t>
            </a:r>
            <a:r>
              <a:rPr lang="en-US" sz="2800" dirty="0">
                <a:cs typeface="Calibri"/>
                <a:hlinkClick r:id="rId3"/>
              </a:rPr>
              <a:t>https://docs.docker.com/compose/overview/</a:t>
            </a:r>
            <a:endParaRPr lang="en-US" sz="2800" dirty="0">
              <a:cs typeface="Calibri"/>
            </a:endParaRPr>
          </a:p>
          <a:p>
            <a:pPr indent="-365760">
              <a:buFont typeface="Wingdings" panose="05000000000000000000" pitchFamily="2" charset="2"/>
              <a:buChar char="§"/>
            </a:pPr>
            <a:r>
              <a:rPr lang="en-US" sz="2800" dirty="0">
                <a:cs typeface="Calibri"/>
              </a:rPr>
              <a:t>Networking - </a:t>
            </a:r>
            <a:r>
              <a:rPr lang="en-US" sz="2800" dirty="0">
                <a:cs typeface="Calibri"/>
                <a:hlinkClick r:id="rId4"/>
              </a:rPr>
              <a:t>https://docs.docker.com/network/</a:t>
            </a:r>
            <a:r>
              <a:rPr lang="en-US" sz="2800" dirty="0">
                <a:cs typeface="Calibri"/>
              </a:rPr>
              <a:t> </a:t>
            </a:r>
          </a:p>
          <a:p>
            <a:pPr indent="-365760">
              <a:buFont typeface="Wingdings" panose="05000000000000000000" pitchFamily="2" charset="2"/>
              <a:buChar char="§"/>
            </a:pPr>
            <a:endParaRPr lang="en-US" sz="200" dirty="0">
              <a:cs typeface="Calibri"/>
            </a:endParaRPr>
          </a:p>
          <a:p>
            <a:pPr marL="0" indent="0">
              <a:buNone/>
            </a:pPr>
            <a:endParaRPr lang="en-US" sz="200" dirty="0">
              <a:cs typeface="Calibri"/>
            </a:endParaRPr>
          </a:p>
          <a:p>
            <a:pPr indent="-365760">
              <a:buFont typeface="Wingdings" panose="05000000000000000000" pitchFamily="2" charset="2"/>
              <a:buChar char="§"/>
            </a:pPr>
            <a:endParaRPr lang="en-US" sz="2800" dirty="0">
              <a:cs typeface="Calibri"/>
            </a:endParaRPr>
          </a:p>
          <a:p>
            <a:pPr indent="-365760">
              <a:buFont typeface="Wingdings" panose="05000000000000000000" pitchFamily="2" charset="2"/>
              <a:buChar char="§"/>
            </a:pPr>
            <a:endParaRPr lang="en-US" sz="2200" dirty="0">
              <a:cs typeface="Calibri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383323" y="1047262"/>
            <a:ext cx="930812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91446" y="160048"/>
            <a:ext cx="1327592" cy="96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90155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83323" y="357676"/>
            <a:ext cx="9003323" cy="634877"/>
          </a:xfrm>
        </p:spPr>
        <p:txBody>
          <a:bodyPr>
            <a:normAutofit fontScale="90000"/>
          </a:bodyPr>
          <a:lstStyle/>
          <a:p>
            <a:r>
              <a:rPr lang="en-US" i="1" dirty="0"/>
              <a:t>Thanks!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383323" y="1047262"/>
            <a:ext cx="930812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Image result for that's all fol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199" y="1428647"/>
            <a:ext cx="7802823" cy="4389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1446" y="160048"/>
            <a:ext cx="1327592" cy="96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988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83323" y="357676"/>
            <a:ext cx="9003323" cy="634877"/>
          </a:xfrm>
        </p:spPr>
        <p:txBody>
          <a:bodyPr>
            <a:normAutofit fontScale="90000"/>
          </a:bodyPr>
          <a:lstStyle/>
          <a:p>
            <a:r>
              <a:rPr lang="en-US" i="1" dirty="0"/>
              <a:t>Next Steps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383323" y="1047262"/>
            <a:ext cx="930812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 txBox="1">
            <a:spLocks/>
          </p:cNvSpPr>
          <p:nvPr/>
        </p:nvSpPr>
        <p:spPr>
          <a:xfrm>
            <a:off x="1383323" y="1461051"/>
            <a:ext cx="6471456" cy="411004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65760">
              <a:buFont typeface="Wingdings" panose="05000000000000000000" pitchFamily="2" charset="2"/>
              <a:buChar char="§"/>
            </a:pPr>
            <a:r>
              <a:rPr lang="en-US" sz="2800" dirty="0"/>
              <a:t>Docker Volumes</a:t>
            </a:r>
          </a:p>
          <a:p>
            <a:pPr marL="0" indent="0">
              <a:buNone/>
            </a:pPr>
            <a:endParaRPr lang="en-US" sz="500" dirty="0"/>
          </a:p>
          <a:p>
            <a:pPr indent="-365760">
              <a:buFont typeface="Wingdings" panose="05000000000000000000" pitchFamily="2" charset="2"/>
              <a:buChar char="§"/>
            </a:pPr>
            <a:r>
              <a:rPr lang="en-US" sz="2800" dirty="0"/>
              <a:t>Dockerfile</a:t>
            </a:r>
          </a:p>
          <a:p>
            <a:pPr marL="0" indent="0">
              <a:buNone/>
            </a:pPr>
            <a:endParaRPr lang="en-US" sz="500" dirty="0"/>
          </a:p>
          <a:p>
            <a:pPr indent="-365760">
              <a:buFont typeface="Wingdings" panose="05000000000000000000" pitchFamily="2" charset="2"/>
              <a:buChar char="§"/>
            </a:pPr>
            <a:r>
              <a:rPr lang="en-US" sz="2800" dirty="0"/>
              <a:t>Docker </a:t>
            </a:r>
            <a:r>
              <a:rPr lang="en-US" sz="2800" dirty="0" smtClean="0"/>
              <a:t>Compose </a:t>
            </a:r>
            <a:r>
              <a:rPr lang="en-US" sz="2800" strike="sngStrike" dirty="0" smtClean="0"/>
              <a:t>and Swarm</a:t>
            </a:r>
            <a:endParaRPr lang="en-US" sz="2800" strike="sngStrike" dirty="0"/>
          </a:p>
          <a:p>
            <a:pPr marL="0" indent="0">
              <a:buNone/>
            </a:pPr>
            <a:endParaRPr lang="en-US" sz="500" dirty="0" smtClean="0"/>
          </a:p>
          <a:p>
            <a:pPr indent="-365760">
              <a:buFont typeface="Wingdings" panose="05000000000000000000" pitchFamily="2" charset="2"/>
              <a:buChar char="§"/>
            </a:pPr>
            <a:r>
              <a:rPr lang="en-US" sz="2800" strike="sngStrike" dirty="0" smtClean="0"/>
              <a:t>Docker in a CI/CD Pipeline</a:t>
            </a:r>
          </a:p>
          <a:p>
            <a:pPr marL="0" indent="0">
              <a:buNone/>
            </a:pPr>
            <a:endParaRPr lang="en-US" sz="500" dirty="0"/>
          </a:p>
          <a:p>
            <a:pPr indent="-365760">
              <a:buFont typeface="Wingdings" panose="05000000000000000000" pitchFamily="2" charset="2"/>
              <a:buChar char="§"/>
            </a:pPr>
            <a:r>
              <a:rPr lang="en-US" sz="2800" dirty="0"/>
              <a:t>Docker Networking</a:t>
            </a:r>
          </a:p>
          <a:p>
            <a:pPr marL="0" indent="0">
              <a:buNone/>
            </a:pPr>
            <a:endParaRPr lang="en-US" sz="5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1446" y="160048"/>
            <a:ext cx="1327592" cy="962698"/>
          </a:xfrm>
          <a:prstGeom prst="rect">
            <a:avLst/>
          </a:prstGeom>
        </p:spPr>
      </p:pic>
      <p:pic>
        <p:nvPicPr>
          <p:cNvPr id="6146" name="Picture 2" descr="Image result for next step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5405" y="4820189"/>
            <a:ext cx="3586041" cy="1164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3492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83323" y="357676"/>
            <a:ext cx="8393723" cy="634877"/>
          </a:xfrm>
        </p:spPr>
        <p:txBody>
          <a:bodyPr>
            <a:normAutofit fontScale="90000"/>
          </a:bodyPr>
          <a:lstStyle/>
          <a:p>
            <a:r>
              <a:rPr lang="en-US" i="1" dirty="0"/>
              <a:t>Refresh 101 – Containers!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83322" y="1408601"/>
            <a:ext cx="7866199" cy="476154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b="1" dirty="0"/>
              <a:t>CONTAINERS ARE:</a:t>
            </a:r>
          </a:p>
          <a:p>
            <a:pPr marL="0" indent="0">
              <a:buNone/>
            </a:pPr>
            <a:endParaRPr lang="en-US" sz="500" b="1" dirty="0"/>
          </a:p>
          <a:p>
            <a:pPr indent="-365760">
              <a:buFont typeface="Wingdings" panose="05000000000000000000" pitchFamily="2" charset="2"/>
              <a:buChar char="§"/>
            </a:pPr>
            <a:r>
              <a:rPr lang="en-US" sz="2800" b="1" u="sng" dirty="0"/>
              <a:t>Isolated</a:t>
            </a:r>
            <a:r>
              <a:rPr lang="en-US" sz="2800" b="1" dirty="0"/>
              <a:t> Processing Environments</a:t>
            </a:r>
          </a:p>
          <a:p>
            <a:pPr lvl="3" indent="-365760">
              <a:buFont typeface="Wingdings" panose="05000000000000000000" pitchFamily="2" charset="2"/>
              <a:buChar char="§"/>
            </a:pPr>
            <a:r>
              <a:rPr lang="en-US" sz="2200" i="1" dirty="0"/>
              <a:t>Can include their own network, storage, etc.</a:t>
            </a:r>
          </a:p>
          <a:p>
            <a:pPr lvl="3" indent="-365760">
              <a:buFont typeface="Wingdings" panose="05000000000000000000" pitchFamily="2" charset="2"/>
              <a:buChar char="§"/>
            </a:pPr>
            <a:r>
              <a:rPr lang="en-US" sz="2200" i="1" dirty="0"/>
              <a:t>Host system houses containers</a:t>
            </a:r>
          </a:p>
          <a:p>
            <a:pPr marL="384048" lvl="3" indent="0">
              <a:buNone/>
            </a:pPr>
            <a:endParaRPr lang="en-US" b="1" dirty="0"/>
          </a:p>
          <a:p>
            <a:pPr indent="-365760">
              <a:buFont typeface="Wingdings" panose="05000000000000000000" pitchFamily="2" charset="2"/>
              <a:buChar char="§"/>
            </a:pPr>
            <a:r>
              <a:rPr lang="en-US" sz="2800" b="1" dirty="0"/>
              <a:t>Purpose: To Run an Application or Service</a:t>
            </a:r>
          </a:p>
          <a:p>
            <a:pPr lvl="3" indent="-365760">
              <a:buFont typeface="Wingdings" panose="05000000000000000000" pitchFamily="2" charset="2"/>
              <a:buChar char="§"/>
            </a:pPr>
            <a:r>
              <a:rPr lang="en-US" sz="2200" i="1" dirty="0"/>
              <a:t>Includes EVERYTHING – (Small) OS…. Files…. Dependencies</a:t>
            </a:r>
          </a:p>
          <a:p>
            <a:pPr marL="384048" lvl="3" indent="0">
              <a:buNone/>
            </a:pPr>
            <a:endParaRPr lang="en-US" i="1" dirty="0"/>
          </a:p>
          <a:p>
            <a:pPr indent="-365760">
              <a:buFont typeface="Wingdings" panose="05000000000000000000" pitchFamily="2" charset="2"/>
              <a:buChar char="§"/>
            </a:pPr>
            <a:r>
              <a:rPr lang="en-US" sz="2800" b="1" dirty="0"/>
              <a:t>Lightweight</a:t>
            </a:r>
          </a:p>
          <a:p>
            <a:pPr lvl="3" indent="-365760">
              <a:buFont typeface="Wingdings" panose="05000000000000000000" pitchFamily="2" charset="2"/>
              <a:buChar char="§"/>
            </a:pPr>
            <a:r>
              <a:rPr lang="en-US" sz="2200" i="1" dirty="0"/>
              <a:t>Minimum requirements to run</a:t>
            </a:r>
          </a:p>
          <a:p>
            <a:pPr lvl="3" indent="-365760">
              <a:buFont typeface="Wingdings" panose="05000000000000000000" pitchFamily="2" charset="2"/>
              <a:buChar char="§"/>
            </a:pPr>
            <a:r>
              <a:rPr lang="en-US" sz="2200" i="1" dirty="0"/>
              <a:t>FAST!!!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383323" y="1047262"/>
            <a:ext cx="930812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1446" y="160048"/>
            <a:ext cx="1327592" cy="962698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7958124" y="1365014"/>
            <a:ext cx="2823938" cy="2199469"/>
            <a:chOff x="8528482" y="1408601"/>
            <a:chExt cx="3069516" cy="2380770"/>
          </a:xfrm>
        </p:grpSpPr>
        <p:pic>
          <p:nvPicPr>
            <p:cNvPr id="2050" name="Picture 2" descr="Image result for linux filesystem hierarchy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71942" y="2548958"/>
              <a:ext cx="2126056" cy="10070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Image result for linux logo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30744" y="2766119"/>
              <a:ext cx="747523" cy="8857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6" name="Picture 8" descr="Image result for python logo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28482" y="2068121"/>
              <a:ext cx="1442078" cy="7210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0" name="Picture 12" descr="Image result for nginx logo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08284" y="1675169"/>
              <a:ext cx="1127316" cy="2378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2" name="Picture 14" descr="Related image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38145" y="1495189"/>
              <a:ext cx="607667" cy="6179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4" name="Picture 16" descr="Image result for django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14280" y="2139814"/>
              <a:ext cx="1139997" cy="3942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ounded Rectangle 3"/>
            <p:cNvSpPr/>
            <p:nvPr/>
          </p:nvSpPr>
          <p:spPr>
            <a:xfrm>
              <a:off x="8765059" y="1408601"/>
              <a:ext cx="2832939" cy="2380770"/>
            </a:xfrm>
            <a:prstGeom prst="roundRect">
              <a:avLst/>
            </a:prstGeom>
            <a:noFill/>
            <a:ln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69647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83323" y="357676"/>
            <a:ext cx="8393723" cy="634877"/>
          </a:xfrm>
        </p:spPr>
        <p:txBody>
          <a:bodyPr>
            <a:normAutofit fontScale="90000"/>
          </a:bodyPr>
          <a:lstStyle/>
          <a:p>
            <a:r>
              <a:rPr lang="en-US" i="1" dirty="0"/>
              <a:t>Refresh 101 – Why 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83323" y="1408601"/>
            <a:ext cx="10058400" cy="4951010"/>
          </a:xfrm>
        </p:spPr>
        <p:txBody>
          <a:bodyPr>
            <a:normAutofit/>
          </a:bodyPr>
          <a:lstStyle/>
          <a:p>
            <a:pPr indent="-365760">
              <a:buFont typeface="Wingdings" panose="05000000000000000000" pitchFamily="2" charset="2"/>
              <a:buChar char="§"/>
            </a:pPr>
            <a:r>
              <a:rPr lang="en-US" sz="2600" dirty="0"/>
              <a:t>Predictable </a:t>
            </a:r>
            <a:r>
              <a:rPr lang="en-US" sz="2600" b="1" u="sng" dirty="0">
                <a:solidFill>
                  <a:srgbClr val="00B0F0"/>
                </a:solidFill>
              </a:rPr>
              <a:t>DEPLOYMENT</a:t>
            </a:r>
            <a:r>
              <a:rPr lang="en-US" sz="2600" dirty="0"/>
              <a:t> Environments</a:t>
            </a:r>
          </a:p>
          <a:p>
            <a:pPr lvl="3" indent="-365760">
              <a:buFont typeface="Wingdings" panose="05000000000000000000" pitchFamily="2" charset="2"/>
              <a:buChar char="§"/>
            </a:pPr>
            <a:r>
              <a:rPr lang="en-US" sz="2200" i="1" dirty="0"/>
              <a:t>DEV   </a:t>
            </a:r>
            <a:r>
              <a:rPr lang="en-US" sz="2200" i="1" dirty="0">
                <a:sym typeface="Wingdings" panose="05000000000000000000" pitchFamily="2" charset="2"/>
              </a:rPr>
              <a:t>   QA      UAT      PROD</a:t>
            </a:r>
            <a:endParaRPr lang="en-US" sz="2200" i="1" dirty="0"/>
          </a:p>
          <a:p>
            <a:pPr lvl="3" indent="-365760">
              <a:buFont typeface="Wingdings" panose="05000000000000000000" pitchFamily="2" charset="2"/>
              <a:buChar char="§"/>
            </a:pPr>
            <a:r>
              <a:rPr lang="en-US" sz="2200" i="1" dirty="0"/>
              <a:t>Deployment Types: (1) Blue/Green  (2) Rolling  (3) Phoenix</a:t>
            </a:r>
          </a:p>
          <a:p>
            <a:pPr marL="384048" lvl="3" indent="0">
              <a:buNone/>
            </a:pPr>
            <a:endParaRPr lang="en-US" sz="1300" dirty="0"/>
          </a:p>
          <a:p>
            <a:pPr marL="384048" lvl="3" indent="0">
              <a:buNone/>
            </a:pPr>
            <a:endParaRPr lang="en-US" sz="1300" i="1" dirty="0"/>
          </a:p>
          <a:p>
            <a:pPr indent="-365760">
              <a:buFont typeface="Wingdings" panose="05000000000000000000" pitchFamily="2" charset="2"/>
              <a:buChar char="§"/>
            </a:pPr>
            <a:r>
              <a:rPr lang="en-US" sz="2600" dirty="0"/>
              <a:t>Efficient </a:t>
            </a:r>
            <a:r>
              <a:rPr lang="en-US" sz="2600" b="1" u="sng" dirty="0">
                <a:solidFill>
                  <a:srgbClr val="00B050"/>
                </a:solidFill>
              </a:rPr>
              <a:t>PRODUCTION</a:t>
            </a:r>
            <a:r>
              <a:rPr lang="en-US" sz="2600" dirty="0"/>
              <a:t> Environments</a:t>
            </a:r>
          </a:p>
          <a:p>
            <a:pPr lvl="3" indent="-365760">
              <a:buFont typeface="Wingdings" panose="05000000000000000000" pitchFamily="2" charset="2"/>
              <a:buChar char="§"/>
            </a:pPr>
            <a:r>
              <a:rPr lang="en-US" sz="2000" dirty="0"/>
              <a:t>Run More Applications on a Machine</a:t>
            </a:r>
          </a:p>
          <a:p>
            <a:pPr lvl="3" indent="-365760">
              <a:buFont typeface="Wingdings" panose="05000000000000000000" pitchFamily="2" charset="2"/>
              <a:buChar char="§"/>
            </a:pPr>
            <a:r>
              <a:rPr lang="en-US" sz="2000" dirty="0"/>
              <a:t>Manage Highly-Elastic Applications</a:t>
            </a:r>
          </a:p>
          <a:p>
            <a:pPr marL="384048" lvl="3" indent="0">
              <a:buNone/>
            </a:pPr>
            <a:endParaRPr lang="en-US" sz="1300" i="1" dirty="0"/>
          </a:p>
          <a:p>
            <a:pPr marL="384048" lvl="3" indent="0">
              <a:buNone/>
            </a:pPr>
            <a:endParaRPr lang="en-US" sz="1300" i="1" dirty="0"/>
          </a:p>
          <a:p>
            <a:pPr lvl="1" indent="-365760">
              <a:buFont typeface="Wingdings" panose="05000000000000000000" pitchFamily="2" charset="2"/>
              <a:buChar char="§"/>
            </a:pPr>
            <a:r>
              <a:rPr lang="en-US" sz="2600" dirty="0"/>
              <a:t>Effective </a:t>
            </a:r>
            <a:r>
              <a:rPr lang="en-US" sz="2600" b="1" u="sng" dirty="0">
                <a:solidFill>
                  <a:schemeClr val="accent1">
                    <a:lumMod val="75000"/>
                  </a:schemeClr>
                </a:solidFill>
              </a:rPr>
              <a:t>DEVELOPMENT</a:t>
            </a:r>
            <a:r>
              <a:rPr lang="en-US" sz="2600" dirty="0"/>
              <a:t> Environments</a:t>
            </a:r>
          </a:p>
          <a:p>
            <a:pPr lvl="3" indent="-365760">
              <a:buFont typeface="Wingdings" panose="05000000000000000000" pitchFamily="2" charset="2"/>
              <a:buChar char="§"/>
            </a:pPr>
            <a:r>
              <a:rPr lang="en-US" sz="2200" i="1" dirty="0"/>
              <a:t>Easy Software Install and Admin / Configuration</a:t>
            </a:r>
          </a:p>
          <a:p>
            <a:pPr lvl="3" indent="-365760">
              <a:buFont typeface="Wingdings" panose="05000000000000000000" pitchFamily="2" charset="2"/>
              <a:buChar char="§"/>
            </a:pPr>
            <a:r>
              <a:rPr lang="en-US" sz="2200" i="1" dirty="0"/>
              <a:t>Speedy Sandboxes</a:t>
            </a:r>
          </a:p>
          <a:p>
            <a:pPr marL="0" indent="0">
              <a:buNone/>
            </a:pPr>
            <a:endParaRPr lang="en-US" sz="1300" dirty="0"/>
          </a:p>
          <a:p>
            <a:pPr marL="0" indent="0">
              <a:buNone/>
            </a:pPr>
            <a:endParaRPr lang="en-US" sz="500" dirty="0"/>
          </a:p>
          <a:p>
            <a:pPr marL="0" indent="0">
              <a:buNone/>
            </a:pPr>
            <a:endParaRPr lang="en-US" sz="500" dirty="0"/>
          </a:p>
          <a:p>
            <a:pPr marL="0" indent="0">
              <a:buNone/>
            </a:pPr>
            <a:endParaRPr lang="en-US" sz="500" dirty="0"/>
          </a:p>
          <a:p>
            <a:pPr marL="0" indent="0">
              <a:buNone/>
            </a:pPr>
            <a:endParaRPr lang="en-US" sz="50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383323" y="1047262"/>
            <a:ext cx="930812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1446" y="160048"/>
            <a:ext cx="1327592" cy="96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960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83323" y="357676"/>
            <a:ext cx="8393723" cy="634877"/>
          </a:xfrm>
        </p:spPr>
        <p:txBody>
          <a:bodyPr>
            <a:normAutofit fontScale="90000"/>
          </a:bodyPr>
          <a:lstStyle/>
          <a:p>
            <a:r>
              <a:rPr lang="en-US" i="1" dirty="0"/>
              <a:t>Refresh 101 – What Is Docker?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83323" y="1408601"/>
            <a:ext cx="10058400" cy="5066340"/>
          </a:xfrm>
        </p:spPr>
        <p:txBody>
          <a:bodyPr>
            <a:normAutofit/>
          </a:bodyPr>
          <a:lstStyle/>
          <a:p>
            <a:pPr indent="-365760">
              <a:buFont typeface="Wingdings" panose="05000000000000000000" pitchFamily="2" charset="2"/>
              <a:buChar char="§"/>
            </a:pPr>
            <a:r>
              <a:rPr lang="en-US" sz="2800" b="1" dirty="0"/>
              <a:t>Creates, Manages and Orchestrates Containers</a:t>
            </a:r>
          </a:p>
          <a:p>
            <a:pPr lvl="3" indent="-365760">
              <a:buFont typeface="Wingdings" panose="05000000000000000000" pitchFamily="2" charset="2"/>
              <a:buChar char="§"/>
            </a:pPr>
            <a:r>
              <a:rPr lang="en-US" sz="2200" i="1" dirty="0"/>
              <a:t>Separate Applications from Infrastructure</a:t>
            </a:r>
          </a:p>
          <a:p>
            <a:pPr lvl="3" indent="-365760">
              <a:buFont typeface="Wingdings" panose="05000000000000000000" pitchFamily="2" charset="2"/>
              <a:buChar char="§"/>
            </a:pPr>
            <a:r>
              <a:rPr lang="en-US" sz="2200" i="1" dirty="0"/>
              <a:t>Better… Faster Software Deployment</a:t>
            </a:r>
          </a:p>
          <a:p>
            <a:pPr marL="18288" lvl="1" indent="0">
              <a:buNone/>
            </a:pPr>
            <a:endParaRPr lang="en-US" sz="2600" dirty="0">
              <a:sym typeface="Wingdings" panose="05000000000000000000" pitchFamily="2" charset="2"/>
            </a:endParaRPr>
          </a:p>
          <a:p>
            <a:pPr lvl="1" indent="-365760">
              <a:buFont typeface="Wingdings" panose="05000000000000000000" pitchFamily="2" charset="2"/>
              <a:buChar char="§"/>
            </a:pPr>
            <a:r>
              <a:rPr lang="en-US" sz="2600" b="1" dirty="0">
                <a:sym typeface="Wingdings" panose="05000000000000000000" pitchFamily="2" charset="2"/>
              </a:rPr>
              <a:t>Packages an Application  Shippable (and Runnable) Image</a:t>
            </a:r>
          </a:p>
          <a:p>
            <a:pPr lvl="3" indent="-365760">
              <a:buFont typeface="Wingdings" panose="05000000000000000000" pitchFamily="2" charset="2"/>
              <a:buChar char="§"/>
            </a:pPr>
            <a:r>
              <a:rPr lang="en-US" sz="2200" i="1" dirty="0">
                <a:sym typeface="Wingdings" panose="05000000000000000000" pitchFamily="2" charset="2"/>
              </a:rPr>
              <a:t>“Build, ship, and run any app, anywhere”</a:t>
            </a:r>
          </a:p>
          <a:p>
            <a:pPr lvl="3" indent="-365760">
              <a:buFont typeface="Wingdings" panose="05000000000000000000" pitchFamily="2" charset="2"/>
              <a:buChar char="§"/>
            </a:pPr>
            <a:r>
              <a:rPr lang="en-US" sz="2200" i="1" dirty="0">
                <a:sym typeface="Wingdings" panose="05000000000000000000" pitchFamily="2" charset="2"/>
              </a:rPr>
              <a:t>Applications work the same on everyone’s machines</a:t>
            </a:r>
          </a:p>
          <a:p>
            <a:pPr marL="384048" lvl="3" indent="0">
              <a:buNone/>
            </a:pPr>
            <a:endParaRPr lang="en-US" sz="2200" i="1" dirty="0">
              <a:sym typeface="Wingdings" panose="05000000000000000000" pitchFamily="2" charset="2"/>
            </a:endParaRPr>
          </a:p>
          <a:p>
            <a:pPr lvl="1" indent="-365760">
              <a:buFont typeface="Wingdings" panose="05000000000000000000" pitchFamily="2" charset="2"/>
              <a:buChar char="§"/>
            </a:pPr>
            <a:r>
              <a:rPr lang="en-US" sz="2600" b="1" dirty="0">
                <a:sym typeface="Wingdings" panose="05000000000000000000" pitchFamily="2" charset="2"/>
              </a:rPr>
              <a:t>Docker:</a:t>
            </a:r>
          </a:p>
          <a:p>
            <a:pPr lvl="3" indent="-365760">
              <a:buFont typeface="Wingdings" panose="05000000000000000000" pitchFamily="2" charset="2"/>
              <a:buChar char="§"/>
            </a:pPr>
            <a:r>
              <a:rPr lang="en-US" sz="2200" i="1" dirty="0">
                <a:sym typeface="Wingdings" panose="05000000000000000000" pitchFamily="2" charset="2"/>
              </a:rPr>
              <a:t>“Dock Worker” moves goods into/out of ships</a:t>
            </a:r>
            <a:endParaRPr lang="en-US" sz="2200" i="1" dirty="0"/>
          </a:p>
          <a:p>
            <a:pPr marL="0" indent="0">
              <a:buNone/>
            </a:pPr>
            <a:endParaRPr lang="en-US" sz="500" i="1" dirty="0"/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endParaRPr lang="en-US" sz="2800" b="1" dirty="0"/>
          </a:p>
          <a:p>
            <a:pPr indent="-365760">
              <a:buFont typeface="Wingdings" panose="05000000000000000000" pitchFamily="2" charset="2"/>
              <a:buChar char="§"/>
            </a:pPr>
            <a:endParaRPr lang="en-US" sz="2400" i="1" dirty="0"/>
          </a:p>
          <a:p>
            <a:pPr marL="0" indent="0">
              <a:buNone/>
            </a:pPr>
            <a:endParaRPr lang="en-US" sz="500" dirty="0"/>
          </a:p>
          <a:p>
            <a:pPr marL="0" indent="0">
              <a:buNone/>
            </a:pPr>
            <a:endParaRPr lang="en-US" sz="500" dirty="0"/>
          </a:p>
          <a:p>
            <a:pPr marL="0" indent="0">
              <a:buNone/>
            </a:pPr>
            <a:endParaRPr lang="en-US" sz="50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383323" y="1047262"/>
            <a:ext cx="930812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1446" y="160048"/>
            <a:ext cx="1327592" cy="962698"/>
          </a:xfrm>
          <a:prstGeom prst="rect">
            <a:avLst/>
          </a:prstGeom>
        </p:spPr>
      </p:pic>
      <p:pic>
        <p:nvPicPr>
          <p:cNvPr id="3074" name="Picture 2" descr="Image result for shipyard container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741" y="4541566"/>
            <a:ext cx="3247829" cy="1703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Image result for linux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2156" y="1879767"/>
            <a:ext cx="884890" cy="1052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windows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7133" y="1934477"/>
            <a:ext cx="1204590" cy="1064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8596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83323" y="357676"/>
            <a:ext cx="8393723" cy="634877"/>
          </a:xfrm>
        </p:spPr>
        <p:txBody>
          <a:bodyPr>
            <a:normAutofit fontScale="90000"/>
          </a:bodyPr>
          <a:lstStyle/>
          <a:p>
            <a:r>
              <a:rPr lang="en-US" i="1" dirty="0"/>
              <a:t>Refresh 101 – Enabling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83323" y="1408601"/>
            <a:ext cx="4292548" cy="4761540"/>
          </a:xfrm>
        </p:spPr>
        <p:txBody>
          <a:bodyPr>
            <a:normAutofit/>
          </a:bodyPr>
          <a:lstStyle/>
          <a:p>
            <a:pPr indent="-365760">
              <a:buFont typeface="Wingdings" panose="05000000000000000000" pitchFamily="2" charset="2"/>
              <a:buChar char="§"/>
            </a:pPr>
            <a:r>
              <a:rPr lang="en-US" sz="2800" b="1" dirty="0"/>
              <a:t>Kernel Namespaces</a:t>
            </a:r>
            <a:endParaRPr lang="en-US" sz="2800" b="1" dirty="0">
              <a:solidFill>
                <a:schemeClr val="tx1"/>
              </a:solidFill>
            </a:endParaRPr>
          </a:p>
          <a:p>
            <a:pPr lvl="3" indent="-365760">
              <a:buFont typeface="Wingdings" panose="05000000000000000000" pitchFamily="2" charset="2"/>
              <a:buChar char="§"/>
            </a:pPr>
            <a:r>
              <a:rPr lang="en-US" sz="2200" i="1" dirty="0"/>
              <a:t>Slice up an OS to look like multiple isolated environments (Process, Network, File System)</a:t>
            </a:r>
            <a:endParaRPr lang="en-US" b="1" dirty="0"/>
          </a:p>
          <a:p>
            <a:pPr indent="-365760">
              <a:buFont typeface="Wingdings" panose="05000000000000000000" pitchFamily="2" charset="2"/>
              <a:buChar char="§"/>
            </a:pPr>
            <a:r>
              <a:rPr lang="en-US" sz="2800" b="1" dirty="0"/>
              <a:t>Control Groups</a:t>
            </a:r>
          </a:p>
          <a:p>
            <a:pPr lvl="3" indent="-365760">
              <a:buFont typeface="Wingdings" panose="05000000000000000000" pitchFamily="2" charset="2"/>
              <a:buChar char="§"/>
            </a:pPr>
            <a:r>
              <a:rPr lang="en-US" sz="2200" i="1" dirty="0"/>
              <a:t>Limit Resource Usage (CPU, RAM, Disk I/O)</a:t>
            </a:r>
          </a:p>
          <a:p>
            <a:pPr marL="384048" lvl="3" indent="0">
              <a:buNone/>
            </a:pPr>
            <a:endParaRPr lang="en-US" i="1" dirty="0"/>
          </a:p>
          <a:p>
            <a:pPr indent="-365760">
              <a:buFont typeface="Wingdings" panose="05000000000000000000" pitchFamily="2" charset="2"/>
              <a:buChar char="§"/>
            </a:pPr>
            <a:r>
              <a:rPr lang="en-US" sz="2800" b="1" dirty="0"/>
              <a:t>Capabilities</a:t>
            </a:r>
          </a:p>
          <a:p>
            <a:pPr lvl="3" indent="-365760">
              <a:buFont typeface="Wingdings" panose="05000000000000000000" pitchFamily="2" charset="2"/>
              <a:buChar char="§"/>
            </a:pPr>
            <a:r>
              <a:rPr lang="en-US" sz="2200" i="1" dirty="0"/>
              <a:t>Choose which ROOT powers a container needs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383323" y="1047262"/>
            <a:ext cx="930812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1446" y="160048"/>
            <a:ext cx="1327592" cy="96269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1396" y="1470196"/>
            <a:ext cx="4210050" cy="1924050"/>
          </a:xfrm>
          <a:prstGeom prst="rect">
            <a:avLst/>
          </a:prstGeom>
        </p:spPr>
      </p:pic>
      <p:sp>
        <p:nvSpPr>
          <p:cNvPr id="5" name="5-Point Star 4"/>
          <p:cNvSpPr/>
          <p:nvPr/>
        </p:nvSpPr>
        <p:spPr>
          <a:xfrm rot="1184493">
            <a:off x="10770156" y="2310586"/>
            <a:ext cx="264610" cy="243268"/>
          </a:xfrm>
          <a:prstGeom prst="star5">
            <a:avLst/>
          </a:prstGeom>
          <a:solidFill>
            <a:srgbClr val="FFFF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5-Point Star 8"/>
          <p:cNvSpPr/>
          <p:nvPr/>
        </p:nvSpPr>
        <p:spPr>
          <a:xfrm rot="1184493">
            <a:off x="10771647" y="2673455"/>
            <a:ext cx="264610" cy="243268"/>
          </a:xfrm>
          <a:prstGeom prst="star5">
            <a:avLst/>
          </a:prstGeom>
          <a:solidFill>
            <a:srgbClr val="FFFF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5-Point Star 9"/>
          <p:cNvSpPr/>
          <p:nvPr/>
        </p:nvSpPr>
        <p:spPr>
          <a:xfrm rot="1184493">
            <a:off x="10771649" y="3036323"/>
            <a:ext cx="264610" cy="243268"/>
          </a:xfrm>
          <a:prstGeom prst="star5">
            <a:avLst/>
          </a:prstGeom>
          <a:solidFill>
            <a:srgbClr val="FFFF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58688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108675</TotalTime>
  <Words>1197</Words>
  <Application>Microsoft Office PowerPoint</Application>
  <PresentationFormat>Widescreen</PresentationFormat>
  <Paragraphs>438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3" baseType="lpstr">
      <vt:lpstr>Arial</vt:lpstr>
      <vt:lpstr>Calibri</vt:lpstr>
      <vt:lpstr>Calibri Light</vt:lpstr>
      <vt:lpstr>Franklin Gothic Medium</vt:lpstr>
      <vt:lpstr>Symbol</vt:lpstr>
      <vt:lpstr>Wingdings</vt:lpstr>
      <vt:lpstr>Retrospect</vt:lpstr>
      <vt:lpstr>What Others Are Doing….</vt:lpstr>
      <vt:lpstr>PowerPoint Presentation</vt:lpstr>
      <vt:lpstr>Next Steps</vt:lpstr>
      <vt:lpstr>Next Steps</vt:lpstr>
      <vt:lpstr>Next Steps</vt:lpstr>
      <vt:lpstr>Refresh 101 – Containers!</vt:lpstr>
      <vt:lpstr>Refresh 101 – Why Use</vt:lpstr>
      <vt:lpstr>Refresh 101 – What Is Docker?</vt:lpstr>
      <vt:lpstr>Refresh 101 – Enabling Technologies</vt:lpstr>
      <vt:lpstr>Refresh 101 – Docker Concepts</vt:lpstr>
      <vt:lpstr>Dockerfiles</vt:lpstr>
      <vt:lpstr>Dockerfiles</vt:lpstr>
      <vt:lpstr>Dockerfiles – Build Context</vt:lpstr>
      <vt:lpstr>To The Terminal!</vt:lpstr>
      <vt:lpstr>Dockerfiles – Command Keywords</vt:lpstr>
      <vt:lpstr>To The Terminal!</vt:lpstr>
      <vt:lpstr>Dockerfiles – Command Keywords</vt:lpstr>
      <vt:lpstr>Dockerfiles – Command Keywords</vt:lpstr>
      <vt:lpstr>To The Terminal!</vt:lpstr>
      <vt:lpstr>Dockerfiles – COPY vs. ADD</vt:lpstr>
      <vt:lpstr>Dockerfiles – ENTRYPOINT vs. CMD</vt:lpstr>
      <vt:lpstr>Dockerfiles – Recommended Practices</vt:lpstr>
      <vt:lpstr>To The Terminal!</vt:lpstr>
      <vt:lpstr>Container Statelessness</vt:lpstr>
      <vt:lpstr>Container Statelessness</vt:lpstr>
      <vt:lpstr>Container Statelessness</vt:lpstr>
      <vt:lpstr>Storage Options</vt:lpstr>
      <vt:lpstr>Volumes – Use Cases</vt:lpstr>
      <vt:lpstr>Volumes – Commands</vt:lpstr>
      <vt:lpstr>Volumes – Tips</vt:lpstr>
      <vt:lpstr>To The Terminal!</vt:lpstr>
      <vt:lpstr>Volumes – Data-Only Container</vt:lpstr>
      <vt:lpstr>Docker Compose</vt:lpstr>
      <vt:lpstr>Docker Compose Commands</vt:lpstr>
      <vt:lpstr>To The Terminal!</vt:lpstr>
      <vt:lpstr>Volumes</vt:lpstr>
      <vt:lpstr>Volumes</vt:lpstr>
      <vt:lpstr>Volume Commands</vt:lpstr>
      <vt:lpstr>To The Terminal!</vt:lpstr>
      <vt:lpstr>Networking</vt:lpstr>
      <vt:lpstr>Networking Commands</vt:lpstr>
      <vt:lpstr>To The Terminal!</vt:lpstr>
      <vt:lpstr>Next Steps</vt:lpstr>
      <vt:lpstr>Resources – Dockerfiles and Volumes</vt:lpstr>
      <vt:lpstr>Resources – Compose and Networking</vt:lpstr>
      <vt:lpstr>Thanks!</vt:lpstr>
    </vt:vector>
  </TitlesOfParts>
  <Company>Lumeris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Salt and HAProxy</dc:title>
  <dc:creator>Bryan Jones</dc:creator>
  <cp:lastModifiedBy>Bryan Jones</cp:lastModifiedBy>
  <cp:revision>806</cp:revision>
  <cp:lastPrinted>2018-10-10T04:53:58Z</cp:lastPrinted>
  <dcterms:created xsi:type="dcterms:W3CDTF">2015-12-03T23:09:43Z</dcterms:created>
  <dcterms:modified xsi:type="dcterms:W3CDTF">2018-10-10T05:00:12Z</dcterms:modified>
</cp:coreProperties>
</file>