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50" r:id="rId2"/>
    <p:sldId id="550" r:id="rId3"/>
    <p:sldId id="551" r:id="rId4"/>
    <p:sldId id="554" r:id="rId5"/>
    <p:sldId id="552" r:id="rId6"/>
    <p:sldId id="530" r:id="rId7"/>
    <p:sldId id="555" r:id="rId8"/>
    <p:sldId id="553" r:id="rId9"/>
    <p:sldId id="290" r:id="rId10"/>
    <p:sldId id="556" r:id="rId11"/>
    <p:sldId id="549" r:id="rId12"/>
    <p:sldId id="515" r:id="rId13"/>
    <p:sldId id="557" r:id="rId14"/>
    <p:sldId id="542" r:id="rId15"/>
    <p:sldId id="516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4EBFC"/>
    <a:srgbClr val="E3F8FD"/>
    <a:srgbClr val="C3EEFD"/>
    <a:srgbClr val="CCDDEA"/>
    <a:srgbClr val="F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5A9D2-A0EE-6771-27B4-20ECCBB63C14}" v="2" dt="2018-10-10T01:08:29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3AC8B-BC75-4A1A-9F78-2493DBAEA55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E6AD4-452E-477E-A00D-68A4D72A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35A683-DEA2-4B82-9CEC-07D915D2EE1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7F2DFF-F738-46C6-9F0F-B7CF80E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overview/" TargetMode="External"/><Relationship Id="rId2" Type="http://schemas.openxmlformats.org/officeDocument/2006/relationships/hyperlink" Target="https://docs.docker.com/storage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docs.docker.com/network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app.pluralsight.com/library/courses/containers-images-big-picture/table-of-contents" TargetMode="External"/><Relationship Id="rId7" Type="http://schemas.openxmlformats.org/officeDocument/2006/relationships/hyperlink" Target="https://docs.docker.com/get-started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xenonstack.com/blog/docker-overview-a-complete-guide" TargetMode="External"/><Relationship Id="rId5" Type="http://schemas.openxmlformats.org/officeDocument/2006/relationships/hyperlink" Target="https://app.pluralsight.com/library/courses/docker-deep-dive/table-of-contents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https://redis.io/documentation" TargetMode="External"/><Relationship Id="rId9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3450684" cy="1143000"/>
          </a:xfrm>
        </p:spPr>
        <p:txBody>
          <a:bodyPr/>
          <a:lstStyle/>
          <a:p>
            <a:r>
              <a:rPr lang="en-US" dirty="0"/>
              <a:t>October 10,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0051" y="1631092"/>
            <a:ext cx="425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A Night With:</a:t>
            </a:r>
          </a:p>
        </p:txBody>
      </p:sp>
      <p:pic>
        <p:nvPicPr>
          <p:cNvPr id="1026" name="Picture 2" descr="Image result for dock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9" y="2215867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60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Networking</a:t>
            </a:r>
            <a:r>
              <a:rPr lang="en-US" i="1" dirty="0">
                <a:cs typeface="Calibri Light"/>
              </a:rPr>
              <a:t> Commands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162795"/>
            <a:ext cx="10058400" cy="4867153"/>
          </a:xfrm>
        </p:spPr>
        <p:txBody>
          <a:bodyPr vert="horz" lIns="0" tIns="45720" rIns="0" bIns="45720" rtlCol="0" anchor="t"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>
                <a:cs typeface="Calibri"/>
              </a:rPr>
              <a:t>Connect – connect to a network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>
                <a:cs typeface="Calibri"/>
              </a:rPr>
              <a:t>Create – create a network</a:t>
            </a:r>
          </a:p>
          <a:p>
            <a:pPr indent="-36576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Disconnect – disconnect from a network</a:t>
            </a:r>
          </a:p>
          <a:p>
            <a:pPr indent="-365760">
              <a:buFont typeface="Wingdings" panose="020F0502020204030204" pitchFamily="34" charset="0"/>
              <a:buChar char="§"/>
            </a:pPr>
            <a:r>
              <a:rPr lang="en-US" sz="2800" dirty="0">
                <a:cs typeface="Calibri"/>
              </a:rPr>
              <a:t>Inspect – get detailed network information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  Ls – list networks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  Prune – remove unused networks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  Rm – remove a network</a:t>
            </a:r>
          </a:p>
          <a:p>
            <a:pPr marL="767080" lvl="4">
              <a:buFont typeface="Wingdings" panose="05000000000000000000" pitchFamily="2" charset="2"/>
              <a:buChar char="§"/>
            </a:pPr>
            <a:r>
              <a:rPr lang="en-US" sz="2200" dirty="0">
                <a:cs typeface="Calibri"/>
              </a:rPr>
              <a:t>Don't remove `host` or `bridge`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cs typeface="Calibri"/>
            </a:endParaRPr>
          </a:p>
          <a:p>
            <a:pPr marL="0" indent="0">
              <a:buNone/>
            </a:pPr>
            <a:endParaRPr lang="en-US" sz="500" dirty="0">
              <a:cs typeface="Calibri"/>
            </a:endParaRPr>
          </a:p>
          <a:p>
            <a:pPr marL="0" indent="0">
              <a:buNone/>
            </a:pPr>
            <a:endParaRPr lang="en-US" sz="4000" dirty="0">
              <a:cs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0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Resources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9424377" cy="4851522"/>
          </a:xfrm>
        </p:spPr>
        <p:txBody>
          <a:bodyPr vert="horz" lIns="0" tIns="45720" rIns="0" bIns="45720" rtlCol="0" anchor="t"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Check the docs – they're really good now 😀😁😆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Volumes - </a:t>
            </a:r>
            <a:r>
              <a:rPr lang="en-US" sz="2800" dirty="0">
                <a:cs typeface="Calibri"/>
                <a:hlinkClick r:id="rId2"/>
              </a:rPr>
              <a:t>https://docs.docker.com/storage/</a:t>
            </a:r>
            <a:endParaRPr lang="en-US" sz="2800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Compose - </a:t>
            </a:r>
            <a:r>
              <a:rPr lang="en-US" sz="2800" dirty="0">
                <a:cs typeface="Calibri"/>
                <a:hlinkClick r:id="rId3"/>
              </a:rPr>
              <a:t>https://docs.docker.com/compose/overview/</a:t>
            </a:r>
            <a:endParaRPr lang="en-US" sz="2800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Networking - </a:t>
            </a:r>
            <a:r>
              <a:rPr lang="en-US" sz="2800" dirty="0">
                <a:cs typeface="Calibri"/>
                <a:hlinkClick r:id="rId4"/>
              </a:rPr>
              <a:t>https://docs.docker.com/network/</a:t>
            </a:r>
            <a:r>
              <a:rPr lang="en-US" sz="2800" dirty="0">
                <a:cs typeface="Calibri"/>
              </a:rPr>
              <a:t> 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>
              <a:cs typeface="Calibri"/>
            </a:endParaRPr>
          </a:p>
          <a:p>
            <a:pPr marL="0" indent="0">
              <a:buNone/>
            </a:pPr>
            <a:endParaRPr lang="en-US" sz="200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endParaRPr lang="en-US" sz="2200" dirty="0">
              <a:cs typeface="Calibr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7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Resources</a:t>
            </a:r>
          </a:p>
        </p:txBody>
      </p:sp>
      <p:pic>
        <p:nvPicPr>
          <p:cNvPr id="1026" name="Picture 2" descr="Image result for scholar re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93" y="4950941"/>
            <a:ext cx="1730177" cy="11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9424377" cy="4851522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3"/>
              </a:rPr>
              <a:t>https://app.pluralsight.com/library/courses/containers-images-big-picture/table-of-contents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>
              <a:hlinkClick r:id="rId4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5"/>
              </a:rPr>
              <a:t>https://app.pluralsight.com/library/courses/docker-deep-dive/table-of-contents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6"/>
              </a:rPr>
              <a:t>https://www.xenonstack.com/blog/docker-overview-a-complete-guide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7"/>
              </a:rPr>
              <a:t>https://docs.docker.com/get-started</a:t>
            </a:r>
            <a:endParaRPr lang="en-US" sz="2800" dirty="0"/>
          </a:p>
          <a:p>
            <a:pPr marL="0" indent="0">
              <a:buNone/>
            </a:pPr>
            <a:endParaRPr lang="en-US" sz="2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8194" name="Picture 2" descr="Image result for docker deep div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19" y="4547287"/>
            <a:ext cx="1249439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the docker boo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007" y="4547287"/>
            <a:ext cx="1249439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61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Next Steps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383323" y="1461051"/>
            <a:ext cx="6471456" cy="41100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 Volumes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Dockerfile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 Compose and Swarm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 in a CI/CD Pipeline</a:t>
            </a:r>
          </a:p>
          <a:p>
            <a:pPr marL="0" indent="0">
              <a:buNone/>
            </a:pPr>
            <a:endParaRPr lang="en-US" sz="5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6146" name="Picture 2" descr="Image result for next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05" y="4820189"/>
            <a:ext cx="3586041" cy="11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08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Thanks!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that's all fol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428647"/>
            <a:ext cx="7802823" cy="43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6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Docker Compose</a:t>
            </a:r>
            <a:endParaRPr lang="en-US" i="1" dirty="0"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Wingdings"/>
              <a:buChar char="§"/>
            </a:pPr>
            <a:r>
              <a:rPr lang="en-US" sz="2800" b="1" dirty="0"/>
              <a:t>Easily Define multi-container applications</a:t>
            </a: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   </a:t>
            </a:r>
            <a:r>
              <a:rPr lang="en-US" sz="2800" b="1" dirty="0"/>
              <a:t>Single .</a:t>
            </a:r>
            <a:r>
              <a:rPr lang="en-US" sz="2800" b="1" dirty="0" err="1"/>
              <a:t>yml</a:t>
            </a:r>
            <a:r>
              <a:rPr lang="en-US" sz="2800" b="1" dirty="0"/>
              <a:t>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   Creates isolated docker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   Automates *some* docker processes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   Only recrates/rebuilds necessary containers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   Python Command</a:t>
            </a:r>
            <a:r>
              <a:rPr lang="en-US" sz="2800" b="1" dirty="0">
                <a:cs typeface="Calibri"/>
              </a:rPr>
              <a:t> </a:t>
            </a:r>
          </a:p>
          <a:p>
            <a:pPr marL="584200" lvl="3">
              <a:buFont typeface="Wingdings" panose="05000000000000000000" pitchFamily="2" charset="2"/>
              <a:buChar char="§"/>
            </a:pPr>
            <a:r>
              <a:rPr lang="en-US" sz="2200" b="1" dirty="0">
                <a:cs typeface="Calibri"/>
              </a:rPr>
              <a:t>Some environments – `pip install docker-compose`</a:t>
            </a:r>
          </a:p>
          <a:p>
            <a:pPr marL="584200" lvl="3">
              <a:buFont typeface="Wingdings" panose="05000000000000000000" pitchFamily="2" charset="2"/>
              <a:buChar char="§"/>
            </a:pPr>
            <a:r>
              <a:rPr lang="en-US" sz="2200" b="1" dirty="0">
                <a:cs typeface="Calibri"/>
              </a:rPr>
              <a:t>Installed w/Docker on OSX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en-US" sz="2800" i="1" dirty="0">
              <a:cs typeface="Calibri"/>
            </a:endParaRP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>
              <a:cs typeface="Calibri"/>
            </a:endParaRPr>
          </a:p>
          <a:p>
            <a:pPr marL="0" indent="0">
              <a:buNone/>
            </a:pPr>
            <a:endParaRPr lang="en-US" sz="500" dirty="0">
              <a:cs typeface="Calibri"/>
            </a:endParaRPr>
          </a:p>
          <a:p>
            <a:pPr marL="0" indent="0">
              <a:buNone/>
            </a:pPr>
            <a:endParaRPr lang="en-US" sz="4000" dirty="0">
              <a:cs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74AD25-0F31-4326-A011-8A65B5085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50" y="1858963"/>
            <a:ext cx="2520950" cy="27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3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Docker Compose</a:t>
            </a:r>
            <a:r>
              <a:rPr lang="en-US" i="1" dirty="0">
                <a:ea typeface="+mj-lt"/>
                <a:cs typeface="+mj-lt"/>
              </a:rPr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/>
              <a:t>UP</a:t>
            </a:r>
          </a:p>
          <a:p>
            <a:pPr marL="457200" lvl="2" indent="0">
              <a:buFont typeface="Wingdings" panose="020F0502020204030204" pitchFamily="34" charset="0"/>
              <a:buChar char="§"/>
            </a:pPr>
            <a:r>
              <a:rPr lang="en-US" sz="2200" b="1" dirty="0"/>
              <a:t> Brings up all services in .</a:t>
            </a:r>
            <a:r>
              <a:rPr lang="en-US" sz="2200" b="1" dirty="0" err="1"/>
              <a:t>yml</a:t>
            </a:r>
            <a:r>
              <a:rPr lang="en-US" sz="2200" b="1" dirty="0"/>
              <a:t> definition file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/>
              <a:t>Down</a:t>
            </a:r>
            <a:endParaRPr lang="en-US" sz="2800" b="1" dirty="0">
              <a:cs typeface="Calibri"/>
            </a:endParaRPr>
          </a:p>
          <a:p>
            <a:pPr marL="749300" lvl="3">
              <a:buFont typeface="Wingdings" panose="020F0502020204030204" pitchFamily="34" charset="0"/>
              <a:buChar char="§"/>
            </a:pPr>
            <a:r>
              <a:rPr lang="en-US" sz="2200" b="1" dirty="0"/>
              <a:t>Kills and cleans up all running services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/>
              <a:t>Kill</a:t>
            </a:r>
          </a:p>
          <a:p>
            <a:pPr marL="749300" lvl="3">
              <a:buFont typeface="Wingdings" panose="020F0502020204030204" pitchFamily="34" charset="0"/>
              <a:buChar char="§"/>
            </a:pPr>
            <a:r>
              <a:rPr lang="en-US" sz="2200" b="1" dirty="0"/>
              <a:t>Kill running service(s)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/>
              <a:t>Build</a:t>
            </a:r>
          </a:p>
          <a:p>
            <a:pPr marL="749300" lvl="3">
              <a:buFont typeface="Wingdings" panose="020F0502020204030204" pitchFamily="34" charset="0"/>
              <a:buChar char="§"/>
            </a:pPr>
            <a:r>
              <a:rPr lang="en-US" sz="2200" b="1" dirty="0"/>
              <a:t>Rebuild service(s) images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/>
              <a:t>Logs</a:t>
            </a:r>
          </a:p>
          <a:p>
            <a:pPr marL="932180" lvl="3">
              <a:buFont typeface="Wingdings" panose="020F0502020204030204" pitchFamily="34" charset="0"/>
              <a:buChar char="§"/>
            </a:pPr>
            <a:r>
              <a:rPr lang="en-US" sz="2200" b="1" dirty="0"/>
              <a:t>Attach to running service(s) logs</a:t>
            </a:r>
            <a:endParaRPr lang="en-US" sz="2200" b="1" dirty="0">
              <a:cs typeface="Calibri"/>
            </a:endParaRP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74AD25-0F31-4326-A011-8A65B5085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0" y="2214563"/>
            <a:ext cx="2520950" cy="27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5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4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Volumes</a:t>
            </a:r>
            <a:endParaRPr lang="en-US" i="1" dirty="0"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 vert="horz" lIns="0" tIns="45720" rIns="0" bIns="45720" rtlCol="0" anchor="t"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Allows containers to share data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Persistent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Decouple bound data from run-time environment</a:t>
            </a:r>
            <a:endParaRPr lang="en-US" sz="2200" i="1" dirty="0"/>
          </a:p>
          <a:p>
            <a:pPr marL="566420" lvl="2">
              <a:buFont typeface="Arial" panose="05000000000000000000" pitchFamily="2" charset="2"/>
              <a:buChar char="•"/>
            </a:pPr>
            <a:r>
              <a:rPr lang="en-US" sz="2200" b="1" dirty="0"/>
              <a:t>Linux, Windows, etc...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Does not increase container size</a:t>
            </a:r>
            <a:endParaRPr lang="en-US" sz="2800" b="1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>
                <a:cs typeface="Calibri"/>
              </a:rPr>
              <a:t>Synonymous with mount</a:t>
            </a:r>
          </a:p>
          <a:p>
            <a:pPr marL="566420" lvl="2">
              <a:buFont typeface="Arial" panose="05000000000000000000" pitchFamily="2" charset="2"/>
              <a:buChar char="•"/>
            </a:pPr>
            <a:r>
              <a:rPr lang="en-US" sz="2200" b="1" dirty="0">
                <a:cs typeface="Calibri"/>
              </a:rPr>
              <a:t>Mount is more verbose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b="1" dirty="0">
              <a:cs typeface="Calibri"/>
            </a:endParaRPr>
          </a:p>
          <a:p>
            <a:pPr marL="0" indent="0">
              <a:buNone/>
            </a:pPr>
            <a:endParaRPr lang="en-US" sz="2800" b="1" dirty="0">
              <a:cs typeface="Calibri"/>
            </a:endParaRPr>
          </a:p>
          <a:p>
            <a:pPr marL="0" indent="0">
              <a:buNone/>
            </a:pPr>
            <a:endParaRPr lang="en-US" sz="2800" b="1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b="1" dirty="0">
              <a:cs typeface="Calibri"/>
            </a:endParaRPr>
          </a:p>
          <a:p>
            <a:pPr marL="383540" lvl="1">
              <a:buFont typeface="Wingdings" panose="05000000000000000000" pitchFamily="2" charset="2"/>
              <a:buChar char="§"/>
            </a:pPr>
            <a:endParaRPr lang="en-US" sz="2600" b="1" dirty="0">
              <a:cs typeface="Calibri"/>
            </a:endParaRP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>
              <a:cs typeface="Calibri"/>
            </a:endParaRPr>
          </a:p>
          <a:p>
            <a:pPr marL="0" indent="0">
              <a:buNone/>
            </a:pPr>
            <a:endParaRPr lang="en-US" sz="500" dirty="0">
              <a:cs typeface="Calibri"/>
            </a:endParaRPr>
          </a:p>
          <a:p>
            <a:pPr marL="0" indent="0">
              <a:buNone/>
            </a:pPr>
            <a:endParaRPr lang="en-US" sz="4000" dirty="0">
              <a:cs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4738C0-7619-4EE9-BCBB-E1049975F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92" y="3149663"/>
            <a:ext cx="5261112" cy="24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9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Volumes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8C5B747-385D-4018-80E8-3EAB359E8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017" y="3421383"/>
            <a:ext cx="4081669" cy="2069318"/>
          </a:xfrm>
          <a:prstGeom prst="rect">
            <a:avLst/>
          </a:prstGeom>
        </p:spPr>
      </p:pic>
      <p:pic>
        <p:nvPicPr>
          <p:cNvPr id="10" name="Picture 9" descr="A drawing of a face&#10;&#10;Description generated with high confidence">
            <a:extLst>
              <a:ext uri="{FF2B5EF4-FFF2-40B4-BE49-F238E27FC236}">
                <a16:creationId xmlns:a16="http://schemas.microsoft.com/office/drawing/2014/main" id="{D0587966-E916-4A95-A3B7-FFD6B8B7B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8FD949-F16E-4E3A-8247-6D5A5B9AE010}"/>
              </a:ext>
            </a:extLst>
          </p:cNvPr>
          <p:cNvSpPr txBox="1">
            <a:spLocks/>
          </p:cNvSpPr>
          <p:nvPr/>
        </p:nvSpPr>
        <p:spPr>
          <a:xfrm>
            <a:off x="1383323" y="1408601"/>
            <a:ext cx="10058400" cy="486715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Created in shared location within docker directory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ea typeface="+mn-lt"/>
                <a:cs typeface="+mn-lt"/>
              </a:rPr>
              <a:t>Named</a:t>
            </a:r>
            <a:r>
              <a:rPr lang="en-US" sz="2800" b="1" dirty="0">
                <a:cs typeface="Calibri"/>
              </a:rPr>
              <a:t> or anonymous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Able to be backed up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endParaRPr lang="en-US" sz="2800" b="1" dirty="0">
              <a:ea typeface="+mn-lt"/>
              <a:cs typeface="+mn-lt"/>
            </a:endParaRP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ea typeface="+mn-lt"/>
                <a:cs typeface="+mn-lt"/>
              </a:rPr>
              <a:t>Command</a:t>
            </a:r>
            <a:r>
              <a:rPr lang="en-US" sz="2800" b="1" dirty="0">
                <a:cs typeface="Calibri"/>
              </a:rPr>
              <a:t>: Docker volume</a:t>
            </a:r>
            <a:br>
              <a:rPr lang="en-US" sz="2800" b="1" dirty="0">
                <a:cs typeface="Calibri"/>
              </a:rPr>
            </a:br>
            <a:endParaRPr lang="en-US" sz="2800" b="1">
              <a:cs typeface="Calibri"/>
            </a:endParaRPr>
          </a:p>
          <a:p>
            <a:pPr marL="0" indent="0">
              <a:buNone/>
            </a:pPr>
            <a:endParaRPr lang="en-US" sz="2800" b="1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b="1" dirty="0">
              <a:cs typeface="Calibri"/>
            </a:endParaRPr>
          </a:p>
          <a:p>
            <a:pPr marL="0" indent="0">
              <a:buNone/>
            </a:pPr>
            <a:endParaRPr lang="en-US" sz="2800" b="1" dirty="0">
              <a:cs typeface="Calibri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2800" b="1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b="1" dirty="0">
              <a:cs typeface="Calibri"/>
            </a:endParaRPr>
          </a:p>
          <a:p>
            <a:pPr marL="383540" lvl="1">
              <a:buFont typeface="Wingdings" panose="05000000000000000000" pitchFamily="2" charset="2"/>
              <a:buChar char="§"/>
            </a:pPr>
            <a:endParaRPr lang="en-US" sz="2600" b="1" dirty="0">
              <a:cs typeface="Calibri"/>
            </a:endParaRP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>
              <a:cs typeface="Calibri"/>
            </a:endParaRPr>
          </a:p>
          <a:p>
            <a:pPr marL="0" indent="0">
              <a:buNone/>
            </a:pPr>
            <a:endParaRPr lang="en-US" sz="500" dirty="0">
              <a:cs typeface="Calibri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876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Volume</a:t>
            </a:r>
            <a:r>
              <a:rPr lang="en-US" dirty="0">
                <a:cs typeface="Calibri Light"/>
              </a:rPr>
              <a:t> Commands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drawing of a face&#10;&#10;Description generated with high confidence">
            <a:extLst>
              <a:ext uri="{FF2B5EF4-FFF2-40B4-BE49-F238E27FC236}">
                <a16:creationId xmlns:a16="http://schemas.microsoft.com/office/drawing/2014/main" id="{D0587966-E916-4A95-A3B7-FFD6B8B7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8FD949-F16E-4E3A-8247-6D5A5B9AE010}"/>
              </a:ext>
            </a:extLst>
          </p:cNvPr>
          <p:cNvSpPr txBox="1">
            <a:spLocks/>
          </p:cNvSpPr>
          <p:nvPr/>
        </p:nvSpPr>
        <p:spPr>
          <a:xfrm>
            <a:off x="1383323" y="1408601"/>
            <a:ext cx="10058400" cy="4867153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create</a:t>
            </a:r>
            <a:endParaRPr lang="en-US" dirty="0"/>
          </a:p>
          <a:p>
            <a:pPr marL="584200" lvl="3">
              <a:buFont typeface="Wingdings" panose="020F0502020204030204" pitchFamily="34" charset="0"/>
              <a:buChar char="§"/>
            </a:pPr>
            <a:r>
              <a:rPr lang="en-US" sz="2200" b="1" dirty="0">
                <a:cs typeface="Calibri"/>
              </a:rPr>
              <a:t>Creates a volume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ls</a:t>
            </a:r>
          </a:p>
          <a:p>
            <a:pPr marL="584200" lvl="3">
              <a:buFont typeface="Wingdings" panose="020F0502020204030204" pitchFamily="34" charset="0"/>
              <a:buChar char="§"/>
            </a:pPr>
            <a:r>
              <a:rPr lang="en-US" sz="2200" b="1" dirty="0">
                <a:cs typeface="Calibri"/>
              </a:rPr>
              <a:t>Lists the volumes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inspect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 b="1" dirty="0">
                <a:cs typeface="Calibri"/>
              </a:rPr>
              <a:t>Retrieve detailed information about a volume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prune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 b="1" dirty="0">
                <a:cs typeface="Calibri"/>
              </a:rPr>
              <a:t>Remove unused volumes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rm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 b="1" dirty="0">
                <a:ea typeface="+mn-lt"/>
                <a:cs typeface="+mn-lt"/>
              </a:rPr>
              <a:t>Remove a volume</a:t>
            </a:r>
            <a:br>
              <a:rPr lang="en-US" sz="2200" b="1" dirty="0">
                <a:ea typeface="+mn-lt"/>
                <a:cs typeface="+mn-lt"/>
              </a:rPr>
            </a:br>
            <a:endParaRPr lang="en-US" sz="2200" b="1">
              <a:cs typeface="Calibri"/>
            </a:endParaRPr>
          </a:p>
          <a:p>
            <a:pPr marL="0" indent="0">
              <a:buNone/>
            </a:pPr>
            <a:endParaRPr lang="en-US" sz="2800" b="1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b="1" dirty="0">
              <a:cs typeface="Calibri"/>
            </a:endParaRPr>
          </a:p>
          <a:p>
            <a:pPr marL="0" indent="0">
              <a:buNone/>
            </a:pPr>
            <a:endParaRPr lang="en-US" sz="2800" b="1" dirty="0">
              <a:cs typeface="Calibri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2800" b="1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b="1" dirty="0">
              <a:cs typeface="Calibri"/>
            </a:endParaRPr>
          </a:p>
          <a:p>
            <a:pPr marL="383540" lvl="1">
              <a:buFont typeface="Wingdings" panose="05000000000000000000" pitchFamily="2" charset="2"/>
              <a:buChar char="§"/>
            </a:pPr>
            <a:endParaRPr lang="en-US" sz="2600" b="1" dirty="0">
              <a:cs typeface="Calibri"/>
            </a:endParaRP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>
              <a:cs typeface="Calibri"/>
            </a:endParaRPr>
          </a:p>
          <a:p>
            <a:pPr marL="0" indent="0">
              <a:buNone/>
            </a:pPr>
            <a:endParaRPr lang="en-US" sz="500" dirty="0">
              <a:cs typeface="Calibri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09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5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 vert="horz" lIns="0" tIns="45720" rIns="0" bIns="45720" rtlCol="0" anchor="t"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>
                <a:cs typeface="Calibri"/>
              </a:rPr>
              <a:t>Docker creates two default networks</a:t>
            </a:r>
          </a:p>
          <a:p>
            <a:pPr marL="584200" lvl="3">
              <a:buFont typeface="Wingdings" panose="05000000000000000000" pitchFamily="2" charset="2"/>
              <a:buChar char="§"/>
            </a:pPr>
            <a:r>
              <a:rPr lang="en-US" sz="2200" b="1" dirty="0">
                <a:cs typeface="Calibri"/>
              </a:rPr>
              <a:t>Bridge – default container network</a:t>
            </a:r>
          </a:p>
          <a:p>
            <a:pPr marL="584200" lvl="3">
              <a:buFont typeface="Wingdings" panose="05000000000000000000" pitchFamily="2" charset="2"/>
              <a:buChar char="§"/>
            </a:pPr>
            <a:r>
              <a:rPr lang="en-US" sz="2200" b="1" dirty="0">
                <a:cs typeface="Calibri"/>
              </a:rPr>
              <a:t>Host – same network stack as host *only </a:t>
            </a:r>
            <a:r>
              <a:rPr lang="en-US" sz="2200" b="1" dirty="0" err="1">
                <a:cs typeface="Calibri"/>
              </a:rPr>
              <a:t>linux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>
                <a:cs typeface="Calibri"/>
              </a:rPr>
              <a:t>Intra-network communication</a:t>
            </a:r>
          </a:p>
          <a:p>
            <a:pPr marL="749300" lvl="3">
              <a:buFont typeface="Wingdings" panose="05000000000000000000" pitchFamily="2" charset="2"/>
              <a:buChar char="§"/>
            </a:pPr>
            <a:r>
              <a:rPr lang="en-US" sz="2200" b="1" dirty="0">
                <a:cs typeface="Calibri"/>
              </a:rPr>
              <a:t>All ports exposed to network neighbors</a:t>
            </a:r>
          </a:p>
          <a:p>
            <a:pPr indent="-36576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Intra-network automatic </a:t>
            </a:r>
            <a:r>
              <a:rPr lang="en-US" sz="2800" b="1" dirty="0" err="1">
                <a:cs typeface="Calibri"/>
              </a:rPr>
              <a:t>dns</a:t>
            </a:r>
            <a:r>
              <a:rPr lang="en-US" sz="2800" b="1" dirty="0">
                <a:cs typeface="Calibri"/>
              </a:rPr>
              <a:t> resolution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 b="1" dirty="0">
                <a:cs typeface="Calibri"/>
              </a:rPr>
              <a:t> Neighbors can find each other via hostname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  Containers can join/leave network on the fly *except bridge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  Networking Prevents unnecessary port exposure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500" dirty="0">
              <a:cs typeface="Calibri"/>
            </a:endParaRPr>
          </a:p>
          <a:p>
            <a:pPr marL="0" indent="0">
              <a:buNone/>
            </a:pPr>
            <a:endParaRPr lang="en-US" sz="4000" dirty="0">
              <a:cs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453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100811</TotalTime>
  <Words>98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</vt:lpstr>
      <vt:lpstr>PowerPoint Presentation</vt:lpstr>
      <vt:lpstr>Docker Compose</vt:lpstr>
      <vt:lpstr>Docker Compose Commands</vt:lpstr>
      <vt:lpstr>To The Terminal!</vt:lpstr>
      <vt:lpstr>Volumes</vt:lpstr>
      <vt:lpstr>Volumes</vt:lpstr>
      <vt:lpstr>Volume Commands</vt:lpstr>
      <vt:lpstr>To The Terminal!</vt:lpstr>
      <vt:lpstr>Networking</vt:lpstr>
      <vt:lpstr>Networking Commands</vt:lpstr>
      <vt:lpstr>To The Terminal!</vt:lpstr>
      <vt:lpstr>Docker Resources</vt:lpstr>
      <vt:lpstr>Docker Resources</vt:lpstr>
      <vt:lpstr>Next Steps</vt:lpstr>
      <vt:lpstr>Thanks!</vt:lpstr>
    </vt:vector>
  </TitlesOfParts>
  <Company>Lumeris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and HAProxy</dc:title>
  <dc:creator>Bryan Jones</dc:creator>
  <cp:lastModifiedBy>bjone</cp:lastModifiedBy>
  <cp:revision>1416</cp:revision>
  <cp:lastPrinted>2017-10-10T22:28:13Z</cp:lastPrinted>
  <dcterms:created xsi:type="dcterms:W3CDTF">2015-12-03T23:09:43Z</dcterms:created>
  <dcterms:modified xsi:type="dcterms:W3CDTF">2018-10-10T04:12:35Z</dcterms:modified>
</cp:coreProperties>
</file>