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6" r:id="rId3"/>
    <p:sldId id="263" r:id="rId4"/>
    <p:sldId id="281" r:id="rId5"/>
    <p:sldId id="275" r:id="rId6"/>
    <p:sldId id="276" r:id="rId7"/>
    <p:sldId id="283" r:id="rId8"/>
    <p:sldId id="282" r:id="rId9"/>
    <p:sldId id="259" r:id="rId10"/>
    <p:sldId id="294" r:id="rId11"/>
    <p:sldId id="290" r:id="rId12"/>
    <p:sldId id="286" r:id="rId13"/>
    <p:sldId id="295" r:id="rId14"/>
    <p:sldId id="296" r:id="rId15"/>
    <p:sldId id="274" r:id="rId16"/>
    <p:sldId id="291" r:id="rId17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FBDF"/>
    <a:srgbClr val="A35843"/>
    <a:srgbClr val="CC58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7" autoAdjust="0"/>
    <p:restoredTop sz="94662" autoAdjust="0"/>
  </p:normalViewPr>
  <p:slideViewPr>
    <p:cSldViewPr>
      <p:cViewPr>
        <p:scale>
          <a:sx n="75" d="100"/>
          <a:sy n="75" d="100"/>
        </p:scale>
        <p:origin x="-120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774" y="-9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9DDA8276-506F-41C5-AD84-F39A3BBCD691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D96EA75F-C41E-4183-8EE6-2CC698865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4940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C49CFBE-D23B-4A81-9EB5-1E21A5D2138A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D5FEF13F-59E7-437B-89DC-2EE0FD9D3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110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FEF13F-59E7-437B-89DC-2EE0FD9D30C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091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FEF13F-59E7-437B-89DC-2EE0FD9D30C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091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F73D-C40D-4A30-8BC7-7BC5BA06F646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A8BCC70D-B9EF-4ADC-A0AD-9EEF572733B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F73D-C40D-4A30-8BC7-7BC5BA06F646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CC70D-B9EF-4ADC-A0AD-9EEF572733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F73D-C40D-4A30-8BC7-7BC5BA06F646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CC70D-B9EF-4ADC-A0AD-9EEF572733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F73D-C40D-4A30-8BC7-7BC5BA06F646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CC70D-B9EF-4ADC-A0AD-9EEF572733B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F73D-C40D-4A30-8BC7-7BC5BA06F646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A8BCC70D-B9EF-4ADC-A0AD-9EEF572733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F73D-C40D-4A30-8BC7-7BC5BA06F646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CC70D-B9EF-4ADC-A0AD-9EEF572733B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F73D-C40D-4A30-8BC7-7BC5BA06F646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CC70D-B9EF-4ADC-A0AD-9EEF572733B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F73D-C40D-4A30-8BC7-7BC5BA06F646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CC70D-B9EF-4ADC-A0AD-9EEF572733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F73D-C40D-4A30-8BC7-7BC5BA06F646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CC70D-B9EF-4ADC-A0AD-9EEF572733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F73D-C40D-4A30-8BC7-7BC5BA06F646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CC70D-B9EF-4ADC-A0AD-9EEF572733B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F73D-C40D-4A30-8BC7-7BC5BA06F646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A8BCC70D-B9EF-4ADC-A0AD-9EEF572733B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E06F73D-C40D-4A30-8BC7-7BC5BA06F646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A8BCC70D-B9EF-4ADC-A0AD-9EEF572733B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7.png"/><Relationship Id="rId7" Type="http://schemas.openxmlformats.org/officeDocument/2006/relationships/image" Target="../media/image5.png"/><Relationship Id="rId12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4.png"/><Relationship Id="rId5" Type="http://schemas.openxmlformats.org/officeDocument/2006/relationships/image" Target="../media/image9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8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jpe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SaintLouis-FullStack-WebDevelopment-list@meetup.com" TargetMode="External"/><Relationship Id="rId2" Type="http://schemas.openxmlformats.org/officeDocument/2006/relationships/hyperlink" Target="mailto:bjones1831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5105400"/>
            <a:ext cx="6400800" cy="1295400"/>
          </a:xfrm>
        </p:spPr>
        <p:txBody>
          <a:bodyPr/>
          <a:lstStyle/>
          <a:p>
            <a:r>
              <a:rPr lang="en-US" dirty="0" smtClean="0"/>
              <a:t>Meeting No. 2</a:t>
            </a:r>
          </a:p>
          <a:p>
            <a:r>
              <a:rPr lang="en-US" dirty="0" smtClean="0"/>
              <a:t>February 11, 2015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AR DARLING" panose="02000000000000000000" pitchFamily="2" charset="0"/>
              </a:rPr>
              <a:t>Saint Louis Full Stack Web Development</a:t>
            </a:r>
            <a:endParaRPr lang="en-US" dirty="0">
              <a:latin typeface="AR DARLING" panose="02000000000000000000" pitchFamily="2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295400" y="3429000"/>
            <a:ext cx="6400800" cy="1371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TOPIC:</a:t>
            </a:r>
          </a:p>
          <a:p>
            <a:r>
              <a:rPr lang="en-US" b="1" i="1" dirty="0" smtClean="0"/>
              <a:t>Amazon Web Services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365074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A35843"/>
          </a:solidFill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Today’s Recap</a:t>
            </a:r>
            <a:endParaRPr lang="en-US" b="1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600200"/>
            <a:ext cx="7772400" cy="50292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IAAS </a:t>
            </a:r>
            <a:r>
              <a:rPr lang="en-US" sz="3200" b="1" dirty="0" smtClean="0"/>
              <a:t>Importance</a:t>
            </a:r>
          </a:p>
          <a:p>
            <a:endParaRPr lang="en-US" sz="1200" b="1" dirty="0"/>
          </a:p>
          <a:p>
            <a:r>
              <a:rPr lang="en-US" sz="3200" b="1" dirty="0" smtClean="0"/>
              <a:t>Amazon Web Services (AWS):</a:t>
            </a:r>
            <a:endParaRPr lang="en-US" sz="3200" b="1" dirty="0"/>
          </a:p>
          <a:p>
            <a:pPr lvl="2"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800" i="1" dirty="0"/>
              <a:t>   </a:t>
            </a:r>
            <a:r>
              <a:rPr lang="en-US" sz="2800" b="1" i="1" dirty="0" smtClean="0"/>
              <a:t>EC2… EBS… S3… Route 53</a:t>
            </a:r>
          </a:p>
          <a:p>
            <a:pPr marL="594360" lvl="2" indent="0">
              <a:buClr>
                <a:schemeClr val="accent3">
                  <a:lumMod val="75000"/>
                </a:schemeClr>
              </a:buClr>
              <a:buNone/>
            </a:pPr>
            <a:endParaRPr lang="en-US" sz="1200" b="1" i="1" dirty="0" smtClean="0"/>
          </a:p>
          <a:p>
            <a:r>
              <a:rPr lang="en-US" sz="3200" b="1" dirty="0" smtClean="0"/>
              <a:t>Adam’s Experience With AWS</a:t>
            </a:r>
          </a:p>
          <a:p>
            <a:pPr marL="1005840" lvl="4" indent="-457200">
              <a:spcBef>
                <a:spcPts val="580"/>
              </a:spcBef>
              <a:buClr>
                <a:schemeClr val="bg2">
                  <a:lumMod val="50000"/>
                </a:schemeClr>
              </a:buClr>
              <a:buSzPct val="85000"/>
              <a:buFont typeface="Wingdings" panose="05000000000000000000" pitchFamily="2" charset="2"/>
              <a:buChar char="Ø"/>
            </a:pPr>
            <a:r>
              <a:rPr lang="en-US" sz="2800" i="1" dirty="0" smtClean="0"/>
              <a:t>Deployment Pipeline</a:t>
            </a:r>
          </a:p>
          <a:p>
            <a:pPr marL="1005840" lvl="4" indent="-457200">
              <a:spcBef>
                <a:spcPts val="580"/>
              </a:spcBef>
              <a:buClr>
                <a:schemeClr val="bg2">
                  <a:lumMod val="50000"/>
                </a:schemeClr>
              </a:buClr>
              <a:buSzPct val="85000"/>
              <a:buFont typeface="Wingdings" panose="05000000000000000000" pitchFamily="2" charset="2"/>
              <a:buChar char="Ø"/>
            </a:pPr>
            <a:endParaRPr lang="en-US" sz="1200" b="1" dirty="0" smtClean="0"/>
          </a:p>
          <a:p>
            <a:r>
              <a:rPr lang="en-US" sz="3200" b="1" dirty="0" smtClean="0"/>
              <a:t>Open Group Discussion</a:t>
            </a:r>
          </a:p>
        </p:txBody>
      </p:sp>
    </p:spTree>
    <p:extLst>
      <p:ext uri="{BB962C8B-B14F-4D97-AF65-F5344CB8AC3E}">
        <p14:creationId xmlns:p14="http://schemas.microsoft.com/office/powerpoint/2010/main" val="641110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A35843"/>
          </a:solidFill>
        </p:spPr>
        <p:txBody>
          <a:bodyPr/>
          <a:lstStyle/>
          <a:p>
            <a:r>
              <a:rPr lang="en-US" b="1" u="sng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3</a:t>
            </a:r>
            <a:r>
              <a:rPr lang="en-US" b="1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 Key Question Types…</a:t>
            </a:r>
            <a:endParaRPr lang="en-US" b="1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600200"/>
            <a:ext cx="7772400" cy="50292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4400" b="1" i="1" dirty="0" smtClean="0"/>
              <a:t>1. What?        </a:t>
            </a:r>
            <a:r>
              <a:rPr lang="en-US" sz="4400" b="1" i="1" dirty="0" smtClean="0">
                <a:solidFill>
                  <a:srgbClr val="00B050"/>
                </a:solidFill>
              </a:rPr>
              <a:t>{{ Context }}</a:t>
            </a:r>
          </a:p>
          <a:p>
            <a:pPr lvl="2"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3000" b="1" i="1" dirty="0" smtClean="0"/>
              <a:t>“What is Node.js?”</a:t>
            </a:r>
          </a:p>
          <a:p>
            <a:pPr marL="594360" lvl="2" indent="0">
              <a:buClr>
                <a:schemeClr val="accent3">
                  <a:lumMod val="75000"/>
                </a:schemeClr>
              </a:buClr>
              <a:buNone/>
            </a:pPr>
            <a:endParaRPr lang="en-US" sz="2800" i="1" dirty="0" smtClean="0"/>
          </a:p>
          <a:p>
            <a:pPr marL="0" indent="0">
              <a:buNone/>
            </a:pPr>
            <a:r>
              <a:rPr lang="en-US" sz="4400" b="1" i="1" dirty="0" smtClean="0"/>
              <a:t>2. How?         </a:t>
            </a:r>
            <a:r>
              <a:rPr lang="en-US" sz="4400" b="1" i="1" dirty="0" smtClean="0">
                <a:solidFill>
                  <a:srgbClr val="00B050"/>
                </a:solidFill>
              </a:rPr>
              <a:t>{{ Functionality</a:t>
            </a:r>
            <a:r>
              <a:rPr lang="en-US" sz="4400" b="1" i="1" dirty="0">
                <a:solidFill>
                  <a:srgbClr val="00B050"/>
                </a:solidFill>
              </a:rPr>
              <a:t> </a:t>
            </a:r>
            <a:r>
              <a:rPr lang="en-US" sz="4400" b="1" i="1" dirty="0" smtClean="0">
                <a:solidFill>
                  <a:srgbClr val="00B050"/>
                </a:solidFill>
              </a:rPr>
              <a:t>}}</a:t>
            </a:r>
            <a:endParaRPr lang="en-US" sz="4400" b="1" i="1" dirty="0">
              <a:solidFill>
                <a:srgbClr val="00B050"/>
              </a:solidFill>
            </a:endParaRPr>
          </a:p>
          <a:p>
            <a:pPr lvl="2"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3000" b="1" i="1" dirty="0" smtClean="0"/>
              <a:t>“How does Node.js  work?” </a:t>
            </a:r>
          </a:p>
          <a:p>
            <a:pPr lvl="4"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800" i="1" dirty="0" smtClean="0"/>
              <a:t>Syntax, etc.</a:t>
            </a:r>
          </a:p>
          <a:p>
            <a:pPr marL="868680" lvl="3" indent="0">
              <a:buClr>
                <a:schemeClr val="accent3">
                  <a:lumMod val="75000"/>
                </a:schemeClr>
              </a:buClr>
              <a:buNone/>
            </a:pPr>
            <a:endParaRPr lang="en-US" sz="1700" i="1" dirty="0" smtClean="0"/>
          </a:p>
          <a:p>
            <a:pPr marL="0" indent="0">
              <a:buNone/>
            </a:pPr>
            <a:r>
              <a:rPr lang="en-US" sz="5200" b="1" i="1" dirty="0" smtClean="0"/>
              <a:t>3. </a:t>
            </a:r>
            <a:r>
              <a:rPr lang="en-US" sz="5200" b="1" i="1" dirty="0"/>
              <a:t>HOW</a:t>
            </a:r>
            <a:r>
              <a:rPr lang="en-US" sz="5200" b="1" i="1" dirty="0" smtClean="0"/>
              <a:t>?!</a:t>
            </a:r>
            <a:r>
              <a:rPr lang="en-US" sz="4400" b="1" i="1" dirty="0" smtClean="0"/>
              <a:t>    </a:t>
            </a:r>
            <a:r>
              <a:rPr lang="en-US" sz="4400" b="1" i="1" dirty="0" smtClean="0">
                <a:solidFill>
                  <a:srgbClr val="00B050"/>
                </a:solidFill>
              </a:rPr>
              <a:t>{{ Implementation</a:t>
            </a:r>
            <a:r>
              <a:rPr lang="en-US" sz="4400" b="1" i="1" dirty="0">
                <a:solidFill>
                  <a:srgbClr val="00B050"/>
                </a:solidFill>
              </a:rPr>
              <a:t> </a:t>
            </a:r>
            <a:r>
              <a:rPr lang="en-US" sz="4400" b="1" i="1" dirty="0" smtClean="0">
                <a:solidFill>
                  <a:srgbClr val="00B050"/>
                </a:solidFill>
              </a:rPr>
              <a:t>}}</a:t>
            </a:r>
            <a:endParaRPr lang="en-US" sz="4400" b="1" i="1" dirty="0">
              <a:solidFill>
                <a:srgbClr val="00B050"/>
              </a:solidFill>
            </a:endParaRPr>
          </a:p>
          <a:p>
            <a:pPr lvl="2"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3000" b="1" i="1" dirty="0" smtClean="0"/>
              <a:t>“How do I </a:t>
            </a:r>
            <a:r>
              <a:rPr lang="en-US" sz="3000" b="1" i="1" u="sng" dirty="0" smtClean="0"/>
              <a:t>USE</a:t>
            </a:r>
            <a:r>
              <a:rPr lang="en-US" sz="3000" b="1" i="1" dirty="0" smtClean="0"/>
              <a:t> Node.js in my application?”</a:t>
            </a:r>
            <a:endParaRPr lang="en-US" sz="3000" b="1" i="1" dirty="0"/>
          </a:p>
          <a:p>
            <a:pPr marL="868680" lvl="3" indent="0">
              <a:buClr>
                <a:schemeClr val="accent3">
                  <a:lumMod val="75000"/>
                </a:schemeClr>
              </a:buClr>
              <a:buNone/>
            </a:pPr>
            <a:endParaRPr lang="en-US" sz="2800" i="1" dirty="0"/>
          </a:p>
          <a:p>
            <a:pPr lvl="3"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803930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A35843"/>
          </a:solidFill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Ways to Contribute</a:t>
            </a:r>
            <a:endParaRPr lang="en-US" b="1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600200"/>
            <a:ext cx="7772400" cy="4876800"/>
          </a:xfrm>
        </p:spPr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en-US" sz="3200" b="1" dirty="0" smtClean="0"/>
              <a:t>Meeting Attendance</a:t>
            </a:r>
            <a:endParaRPr lang="en-US" sz="3200" b="1" dirty="0"/>
          </a:p>
          <a:p>
            <a:pPr>
              <a:spcBef>
                <a:spcPts val="2400"/>
              </a:spcBef>
            </a:pPr>
            <a:r>
              <a:rPr lang="en-US" sz="3200" b="1" dirty="0" smtClean="0"/>
              <a:t>Presenting Information</a:t>
            </a:r>
          </a:p>
          <a:p>
            <a:pPr>
              <a:spcBef>
                <a:spcPts val="2400"/>
              </a:spcBef>
            </a:pPr>
            <a:r>
              <a:rPr lang="en-US" sz="3200" b="1" dirty="0" smtClean="0"/>
              <a:t>Resource Sharing / Answering Questions</a:t>
            </a:r>
            <a:endParaRPr lang="en-US" sz="3200" b="1" dirty="0"/>
          </a:p>
          <a:p>
            <a:pPr>
              <a:spcBef>
                <a:spcPts val="2400"/>
              </a:spcBef>
            </a:pPr>
            <a:r>
              <a:rPr lang="en-US" sz="3200" b="1" dirty="0" smtClean="0"/>
              <a:t>Asking Questions</a:t>
            </a:r>
            <a:endParaRPr lang="en-US" sz="3200" b="1" dirty="0"/>
          </a:p>
          <a:p>
            <a:pPr lvl="2"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sz="2800" i="1" dirty="0" smtClean="0"/>
          </a:p>
          <a:p>
            <a:pPr marL="594360" lvl="2" indent="0">
              <a:buClr>
                <a:schemeClr val="accent3">
                  <a:lumMod val="75000"/>
                </a:schemeClr>
              </a:buClr>
              <a:buNone/>
            </a:pPr>
            <a:endParaRPr lang="en-US" sz="2800" i="1" dirty="0" smtClean="0"/>
          </a:p>
        </p:txBody>
      </p:sp>
    </p:spTree>
    <p:extLst>
      <p:ext uri="{BB962C8B-B14F-4D97-AF65-F5344CB8AC3E}">
        <p14:creationId xmlns:p14="http://schemas.microsoft.com/office/powerpoint/2010/main" val="2220694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A35843"/>
          </a:solidFill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Resources (#1): Discussion Boards</a:t>
            </a:r>
            <a:endParaRPr lang="en-US" b="1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6096000"/>
            <a:ext cx="7772400" cy="381000"/>
          </a:xfrm>
        </p:spPr>
        <p:txBody>
          <a:bodyPr>
            <a:normAutofit fontScale="77500" lnSpcReduction="20000"/>
          </a:bodyPr>
          <a:lstStyle/>
          <a:p>
            <a:pPr marL="594360" lvl="2" indent="0">
              <a:buClr>
                <a:schemeClr val="accent3">
                  <a:lumMod val="75000"/>
                </a:schemeClr>
              </a:buClr>
              <a:buNone/>
            </a:pPr>
            <a:endParaRPr lang="en-US" sz="2800" i="1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524000"/>
            <a:ext cx="76200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994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A35843"/>
          </a:solidFill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Resources (#2): “More &gt;&gt; Files”</a:t>
            </a:r>
            <a:endParaRPr lang="en-US" sz="3600" b="1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6096000"/>
            <a:ext cx="7772400" cy="381000"/>
          </a:xfrm>
        </p:spPr>
        <p:txBody>
          <a:bodyPr>
            <a:normAutofit fontScale="77500" lnSpcReduction="20000"/>
          </a:bodyPr>
          <a:lstStyle/>
          <a:p>
            <a:pPr marL="594360" lvl="2" indent="0">
              <a:buClr>
                <a:schemeClr val="accent3">
                  <a:lumMod val="75000"/>
                </a:schemeClr>
              </a:buClr>
              <a:buNone/>
            </a:pPr>
            <a:endParaRPr lang="en-US" sz="2800" i="1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524000"/>
            <a:ext cx="77724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7025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A35843"/>
          </a:solidFill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How Will </a:t>
            </a:r>
            <a:r>
              <a:rPr lang="en-US" b="1" u="sng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YOU</a:t>
            </a:r>
            <a:r>
              <a:rPr lang="en-US" b="1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 Benefit?</a:t>
            </a:r>
            <a:endParaRPr lang="en-US" b="1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600200"/>
            <a:ext cx="7772400" cy="5029200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sz="3800" b="1" dirty="0" smtClean="0"/>
              <a:t>Novice</a:t>
            </a:r>
            <a:endParaRPr lang="en-US" sz="3800" b="1" u="sng" dirty="0"/>
          </a:p>
          <a:p>
            <a:pPr lvl="2"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800" i="1" dirty="0" smtClean="0"/>
              <a:t>Appreciation for Full-Stack Apps</a:t>
            </a:r>
          </a:p>
          <a:p>
            <a:pPr lvl="2"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800" i="1" dirty="0" smtClean="0"/>
              <a:t>Better Position to Assess IT Talent</a:t>
            </a:r>
          </a:p>
          <a:p>
            <a:pPr marL="594360" lvl="2" indent="0">
              <a:buClr>
                <a:schemeClr val="accent3">
                  <a:lumMod val="75000"/>
                </a:schemeClr>
              </a:buClr>
              <a:buNone/>
            </a:pPr>
            <a:endParaRPr lang="en-US" sz="2800" i="1" dirty="0"/>
          </a:p>
          <a:p>
            <a:pPr marL="514350" indent="-514350">
              <a:buFont typeface="+mj-lt"/>
              <a:buAutoNum type="arabicParenR"/>
            </a:pPr>
            <a:r>
              <a:rPr lang="en-US" sz="3800" b="1" dirty="0" smtClean="0"/>
              <a:t>Intermediate</a:t>
            </a:r>
            <a:endParaRPr lang="en-US" sz="3800" b="1" dirty="0"/>
          </a:p>
          <a:p>
            <a:pPr lvl="2"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800" i="1" dirty="0" smtClean="0"/>
              <a:t>Teaching Your Components Focuses Your Thoughts</a:t>
            </a:r>
            <a:endParaRPr lang="en-US" sz="2800" i="1" dirty="0"/>
          </a:p>
          <a:p>
            <a:pPr lvl="2"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800" i="1" dirty="0" smtClean="0"/>
              <a:t>Learn How to DIY a Full-Stack Application</a:t>
            </a:r>
            <a:endParaRPr lang="en-US" sz="3800" dirty="0" smtClean="0"/>
          </a:p>
          <a:p>
            <a:pPr marL="594360" lvl="2" indent="0">
              <a:buClr>
                <a:schemeClr val="accent3">
                  <a:lumMod val="75000"/>
                </a:schemeClr>
              </a:buClr>
              <a:buNone/>
            </a:pPr>
            <a:endParaRPr lang="en-US" sz="2600" b="1" dirty="0" smtClean="0"/>
          </a:p>
          <a:p>
            <a:pPr marL="514350" indent="-514350">
              <a:buFont typeface="+mj-lt"/>
              <a:buAutoNum type="arabicParenR"/>
            </a:pPr>
            <a:r>
              <a:rPr lang="en-US" sz="3800" b="1" dirty="0" smtClean="0"/>
              <a:t>Jedi Master</a:t>
            </a:r>
          </a:p>
          <a:p>
            <a:pPr lvl="2"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800" i="1" dirty="0" smtClean="0"/>
              <a:t>“To Teach is to Learn Twice…”</a:t>
            </a:r>
          </a:p>
          <a:p>
            <a:pPr lvl="2"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800" i="1" dirty="0" smtClean="0"/>
              <a:t>Outsiders’ Perspectives</a:t>
            </a:r>
          </a:p>
          <a:p>
            <a:pPr lvl="2"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sz="2600" b="1" dirty="0" smtClean="0"/>
          </a:p>
          <a:p>
            <a:pPr lvl="2"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sz="3300" b="1" dirty="0" smtClean="0"/>
          </a:p>
        </p:txBody>
      </p:sp>
      <p:pic>
        <p:nvPicPr>
          <p:cNvPr id="5122" name="Picture 2" descr="http://spavelous.com/listen/wp-content/uploads/2008/04/baby-spa-da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752600"/>
            <a:ext cx="1770898" cy="1046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://fc08.deviantart.net/fs71/f/2013/092/f/0/yoda_icon_by_slamiticon-d605vp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8412" y="4800600"/>
            <a:ext cx="2159000" cy="16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://www.schoolquran.com/img2/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1824" y="3352800"/>
            <a:ext cx="1771175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7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A35843"/>
          </a:solidFill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Next Meeting Theme?</a:t>
            </a:r>
            <a:br>
              <a:rPr lang="en-US" b="1" dirty="0" smtClean="0">
                <a:solidFill>
                  <a:schemeClr val="bg1"/>
                </a:solidFill>
                <a:latin typeface="Book Antiqua" panose="02040602050305030304" pitchFamily="18" charset="0"/>
              </a:rPr>
            </a:br>
            <a:r>
              <a:rPr lang="en-US" b="1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“The Dark Side of AWS…”</a:t>
            </a:r>
            <a:endParaRPr lang="en-US" b="1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6248400"/>
            <a:ext cx="7772400" cy="228600"/>
          </a:xfrm>
        </p:spPr>
        <p:txBody>
          <a:bodyPr>
            <a:normAutofit fontScale="40000" lnSpcReduction="20000"/>
          </a:bodyPr>
          <a:lstStyle/>
          <a:p>
            <a:pPr lvl="2"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sz="2800" i="1" dirty="0" smtClean="0"/>
          </a:p>
          <a:p>
            <a:pPr marL="594360" lvl="2" indent="0">
              <a:buClr>
                <a:schemeClr val="accent3">
                  <a:lumMod val="75000"/>
                </a:schemeClr>
              </a:buClr>
              <a:buNone/>
            </a:pPr>
            <a:endParaRPr lang="en-US" sz="2800" i="1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99" y="1447800"/>
            <a:ext cx="7772401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1000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A35843"/>
          </a:solidFill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Introduction</a:t>
            </a:r>
            <a:endParaRPr lang="en-US" b="1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600200"/>
            <a:ext cx="7772400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800" b="1" dirty="0" smtClean="0"/>
              <a:t>Bryan Jones</a:t>
            </a:r>
          </a:p>
          <a:p>
            <a:pPr lvl="2"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800" i="1" dirty="0" smtClean="0"/>
              <a:t> Application DBA</a:t>
            </a:r>
          </a:p>
          <a:p>
            <a:pPr lvl="2"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sz="900" i="1" dirty="0" smtClean="0"/>
          </a:p>
          <a:p>
            <a:pPr lvl="2"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800" i="1" dirty="0" smtClean="0"/>
              <a:t> Involved in IT since 2008 (2009?) … NOT an expert!</a:t>
            </a:r>
          </a:p>
          <a:p>
            <a:pPr lvl="2"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sz="2800" i="1" dirty="0" smtClean="0"/>
          </a:p>
          <a:p>
            <a:pPr marL="0" indent="0">
              <a:buNone/>
            </a:pPr>
            <a:r>
              <a:rPr lang="en-US" sz="3800" b="1" dirty="0" smtClean="0"/>
              <a:t>Adam Bowen</a:t>
            </a:r>
          </a:p>
          <a:p>
            <a:pPr marL="0" indent="0">
              <a:buNone/>
            </a:pPr>
            <a:endParaRPr lang="en-US" sz="800" b="1" dirty="0" smtClean="0"/>
          </a:p>
          <a:p>
            <a:pPr lvl="2"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800" i="1" dirty="0"/>
              <a:t> </a:t>
            </a:r>
            <a:r>
              <a:rPr lang="en-US" sz="2800" i="1" dirty="0" smtClean="0"/>
              <a:t>                    </a:t>
            </a:r>
            <a:r>
              <a:rPr lang="en-US" sz="2800" i="1" dirty="0" smtClean="0"/>
              <a:t>    - </a:t>
            </a:r>
            <a:r>
              <a:rPr lang="en-US" sz="2800" b="1" i="1" dirty="0" smtClean="0"/>
              <a:t>Head </a:t>
            </a:r>
            <a:r>
              <a:rPr lang="en-US" sz="2800" b="1" i="1" dirty="0"/>
              <a:t>of Software </a:t>
            </a:r>
            <a:r>
              <a:rPr lang="en-US" sz="2800" b="1" i="1" dirty="0" smtClean="0"/>
              <a:t>Engineering</a:t>
            </a:r>
          </a:p>
          <a:p>
            <a:pPr lvl="2"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sz="900" i="1" dirty="0" smtClean="0"/>
          </a:p>
          <a:p>
            <a:pPr lvl="2"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800" i="1" dirty="0" smtClean="0"/>
              <a:t> Has </a:t>
            </a:r>
            <a:r>
              <a:rPr lang="en-US" sz="2800" b="1" i="1" u="sng" dirty="0"/>
              <a:t>ALL</a:t>
            </a:r>
            <a:r>
              <a:rPr lang="en-US" sz="2800" i="1" dirty="0"/>
              <a:t> of the Answers </a:t>
            </a:r>
            <a:endParaRPr lang="en-US" sz="2800" i="1" dirty="0" smtClean="0"/>
          </a:p>
          <a:p>
            <a:pPr marL="594360" lvl="2" indent="0">
              <a:buClr>
                <a:schemeClr val="accent3">
                  <a:lumMod val="75000"/>
                </a:schemeClr>
              </a:buClr>
              <a:buNone/>
            </a:pPr>
            <a:r>
              <a:rPr lang="en-US" sz="2800" i="1" dirty="0"/>
              <a:t> </a:t>
            </a:r>
            <a:r>
              <a:rPr lang="en-US" sz="2800" i="1" dirty="0" smtClean="0"/>
              <a:t>                 to </a:t>
            </a:r>
            <a:r>
              <a:rPr lang="en-US" sz="2800" b="1" i="1" u="sng" dirty="0"/>
              <a:t>ALL</a:t>
            </a:r>
            <a:r>
              <a:rPr lang="en-US" sz="2800" i="1" dirty="0"/>
              <a:t> of your </a:t>
            </a:r>
            <a:r>
              <a:rPr lang="en-US" sz="2800" i="1" dirty="0"/>
              <a:t>Q</a:t>
            </a:r>
            <a:r>
              <a:rPr lang="en-US" sz="2800" i="1" dirty="0" smtClean="0"/>
              <a:t>uestions</a:t>
            </a:r>
            <a:r>
              <a:rPr lang="en-US" sz="2800" i="1" dirty="0" smtClean="0"/>
              <a:t>!</a:t>
            </a:r>
          </a:p>
          <a:p>
            <a:pPr marL="594360" lvl="2" indent="0">
              <a:buNone/>
            </a:pPr>
            <a:endParaRPr lang="en-US" sz="2600" b="1" dirty="0" smtClean="0"/>
          </a:p>
        </p:txBody>
      </p:sp>
      <p:pic>
        <p:nvPicPr>
          <p:cNvPr id="4" name="Picture 4" descr="http://fc08.deviantart.net/fs71/f/2013/092/f/0/yoda_icon_by_slamiticon-d605vp9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5060950"/>
            <a:ext cx="1854200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bryan\Dropbox\och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267200"/>
            <a:ext cx="2381250" cy="132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655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A35843"/>
          </a:solidFill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Welcome!</a:t>
            </a:r>
            <a:endParaRPr lang="en-US" b="1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600200"/>
            <a:ext cx="7772400" cy="48768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200" b="1" dirty="0" smtClean="0"/>
              <a:t>PREVIOUS POINTS:</a:t>
            </a:r>
          </a:p>
          <a:p>
            <a:pPr lvl="1"/>
            <a:r>
              <a:rPr lang="en-US" sz="3000" b="1" dirty="0"/>
              <a:t>Tentative Mission Statement:</a:t>
            </a:r>
          </a:p>
          <a:p>
            <a:pPr lvl="3"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3200" b="1" i="1" dirty="0"/>
              <a:t>Build End-to-End Internet </a:t>
            </a:r>
            <a:r>
              <a:rPr lang="en-US" sz="3200" b="1" i="1" dirty="0" smtClean="0"/>
              <a:t>Applications</a:t>
            </a:r>
          </a:p>
          <a:p>
            <a:pPr lvl="3"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sz="1100" b="1" i="1" dirty="0"/>
          </a:p>
          <a:p>
            <a:pPr lvl="3"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3000" i="1" u="sng" dirty="0" smtClean="0"/>
              <a:t>3 Key Question Types: </a:t>
            </a:r>
          </a:p>
          <a:p>
            <a:pPr lvl="6"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3000" dirty="0" smtClean="0"/>
              <a:t>1. What?… 2. How? … </a:t>
            </a:r>
            <a:r>
              <a:rPr lang="en-US" sz="3000" i="1" dirty="0" smtClean="0"/>
              <a:t>3. HOW?!!!!</a:t>
            </a:r>
            <a:endParaRPr lang="en-US" sz="3000" i="1" dirty="0"/>
          </a:p>
          <a:p>
            <a:pPr lvl="3"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sz="2800" i="1" dirty="0" smtClean="0"/>
          </a:p>
          <a:p>
            <a:pPr lvl="1"/>
            <a:r>
              <a:rPr lang="en-US" sz="3000" b="1" dirty="0" smtClean="0"/>
              <a:t>Discussed Ways to Approach “Full Stack”</a:t>
            </a:r>
            <a:endParaRPr lang="en-US" sz="3000" b="1" dirty="0"/>
          </a:p>
          <a:p>
            <a:pPr lvl="3"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3000" i="1" dirty="0" smtClean="0"/>
              <a:t>One Piece/Month… Various Ecosystems… Build an App</a:t>
            </a:r>
          </a:p>
          <a:p>
            <a:pPr lvl="3"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sz="2800" b="1" i="1" dirty="0" smtClean="0"/>
          </a:p>
          <a:p>
            <a:pPr lvl="1"/>
            <a:r>
              <a:rPr lang="en-US" sz="3000" b="1" dirty="0" smtClean="0"/>
              <a:t>WE NEED A COMMON INFRASTRUCTURE !!!</a:t>
            </a:r>
          </a:p>
          <a:p>
            <a:pPr lvl="3"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800" b="1" i="1" dirty="0" smtClean="0"/>
              <a:t>Amazon Web Services (AWS)</a:t>
            </a:r>
            <a:endParaRPr lang="en-US" sz="2800" b="1" i="1" dirty="0"/>
          </a:p>
          <a:p>
            <a:pPr lvl="2"/>
            <a:endParaRPr lang="en-US" sz="2600" b="1" dirty="0" smtClean="0"/>
          </a:p>
        </p:txBody>
      </p:sp>
    </p:spTree>
    <p:extLst>
      <p:ext uri="{BB962C8B-B14F-4D97-AF65-F5344CB8AC3E}">
        <p14:creationId xmlns:p14="http://schemas.microsoft.com/office/powerpoint/2010/main" val="124479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A35843"/>
          </a:solidFill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Today’s Agenda</a:t>
            </a:r>
            <a:endParaRPr lang="en-US" b="1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600200"/>
            <a:ext cx="7772400" cy="50292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“IAAS” Importance</a:t>
            </a:r>
          </a:p>
          <a:p>
            <a:pPr lvl="2"/>
            <a:r>
              <a:rPr lang="en-US" sz="3200" b="1" dirty="0" smtClean="0">
                <a:solidFill>
                  <a:srgbClr val="FF0000"/>
                </a:solidFill>
              </a:rPr>
              <a:t>I</a:t>
            </a:r>
            <a:r>
              <a:rPr lang="en-US" sz="2600" b="1" dirty="0" smtClean="0"/>
              <a:t>nfrastructure </a:t>
            </a:r>
            <a:r>
              <a:rPr lang="en-US" sz="3200" b="1" dirty="0" smtClean="0">
                <a:solidFill>
                  <a:srgbClr val="FF0000"/>
                </a:solidFill>
              </a:rPr>
              <a:t>A</a:t>
            </a:r>
            <a:r>
              <a:rPr lang="en-US" sz="2600" b="1" dirty="0" smtClean="0"/>
              <a:t>s </a:t>
            </a:r>
            <a:r>
              <a:rPr lang="en-US" sz="3200" b="1" dirty="0" smtClean="0">
                <a:solidFill>
                  <a:srgbClr val="FF0000"/>
                </a:solidFill>
              </a:rPr>
              <a:t>A</a:t>
            </a:r>
            <a:r>
              <a:rPr lang="en-US" sz="2600" b="1" dirty="0" smtClean="0"/>
              <a:t> </a:t>
            </a:r>
            <a:r>
              <a:rPr lang="en-US" sz="3200" b="1" dirty="0" smtClean="0">
                <a:solidFill>
                  <a:srgbClr val="FF0000"/>
                </a:solidFill>
              </a:rPr>
              <a:t>S</a:t>
            </a:r>
            <a:r>
              <a:rPr lang="en-US" sz="2600" b="1" dirty="0" smtClean="0"/>
              <a:t>ervice</a:t>
            </a:r>
            <a:endParaRPr lang="en-US" sz="2600" b="1" dirty="0" smtClean="0"/>
          </a:p>
          <a:p>
            <a:endParaRPr lang="en-US" sz="1200" b="1" dirty="0"/>
          </a:p>
          <a:p>
            <a:r>
              <a:rPr lang="en-US" sz="3200" b="1" dirty="0" smtClean="0"/>
              <a:t>Amazon Web Services (AWS):</a:t>
            </a:r>
            <a:endParaRPr lang="en-US" sz="3200" b="1" dirty="0"/>
          </a:p>
          <a:p>
            <a:pPr lvl="2"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800" i="1" dirty="0"/>
              <a:t>   </a:t>
            </a:r>
            <a:r>
              <a:rPr lang="en-US" sz="2800" b="1" i="1" dirty="0" smtClean="0"/>
              <a:t>EC2… EBS… S3… Route 53</a:t>
            </a:r>
          </a:p>
          <a:p>
            <a:pPr marL="594360" lvl="2" indent="0">
              <a:buClr>
                <a:schemeClr val="accent3">
                  <a:lumMod val="75000"/>
                </a:schemeClr>
              </a:buClr>
              <a:buNone/>
            </a:pPr>
            <a:endParaRPr lang="en-US" sz="1200" b="1" i="1" dirty="0" smtClean="0"/>
          </a:p>
          <a:p>
            <a:r>
              <a:rPr lang="en-US" sz="3200" b="1" dirty="0" smtClean="0"/>
              <a:t>Adam’s Experience With AWS</a:t>
            </a:r>
          </a:p>
          <a:p>
            <a:pPr marL="1005840" lvl="4" indent="-457200">
              <a:spcBef>
                <a:spcPts val="580"/>
              </a:spcBef>
              <a:buClr>
                <a:schemeClr val="bg2">
                  <a:lumMod val="50000"/>
                </a:schemeClr>
              </a:buClr>
              <a:buSzPct val="85000"/>
              <a:buFont typeface="Wingdings" panose="05000000000000000000" pitchFamily="2" charset="2"/>
              <a:buChar char="Ø"/>
            </a:pPr>
            <a:r>
              <a:rPr lang="en-US" sz="2800" i="1" dirty="0" smtClean="0"/>
              <a:t>Deployment Pipeline</a:t>
            </a:r>
          </a:p>
          <a:p>
            <a:pPr marL="1005840" lvl="4" indent="-457200">
              <a:spcBef>
                <a:spcPts val="580"/>
              </a:spcBef>
              <a:buClr>
                <a:schemeClr val="bg2">
                  <a:lumMod val="50000"/>
                </a:schemeClr>
              </a:buClr>
              <a:buSzPct val="85000"/>
              <a:buFont typeface="Wingdings" panose="05000000000000000000" pitchFamily="2" charset="2"/>
              <a:buChar char="Ø"/>
            </a:pPr>
            <a:endParaRPr lang="en-US" sz="1200" b="1" dirty="0" smtClean="0"/>
          </a:p>
          <a:p>
            <a:r>
              <a:rPr lang="en-US" sz="3200" b="1" dirty="0" smtClean="0"/>
              <a:t>Open Group Discussion</a:t>
            </a:r>
          </a:p>
        </p:txBody>
      </p:sp>
    </p:spTree>
    <p:extLst>
      <p:ext uri="{BB962C8B-B14F-4D97-AF65-F5344CB8AC3E}">
        <p14:creationId xmlns:p14="http://schemas.microsoft.com/office/powerpoint/2010/main" val="60995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A35843"/>
          </a:solidFill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Changes in the Tech Stack (THEN)</a:t>
            </a:r>
            <a:endParaRPr lang="en-US" b="1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5943600"/>
            <a:ext cx="7772400" cy="457200"/>
          </a:xfrm>
        </p:spPr>
        <p:txBody>
          <a:bodyPr>
            <a:normAutofit lnSpcReduction="10000"/>
          </a:bodyPr>
          <a:lstStyle/>
          <a:p>
            <a:endParaRPr lang="en-US" dirty="0"/>
          </a:p>
        </p:txBody>
      </p:sp>
      <p:pic>
        <p:nvPicPr>
          <p:cNvPr id="5" name="Picture 4" descr="http://icons.iconarchive.com/icons/tpdkdesign.net/refresh-cl/256/Hardware-My-Computer-3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870739"/>
            <a:ext cx="16002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4" descr="http://www.clipartbest.com/cliparts/7ia/kAy/7iakAyyi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00009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s://cdn1.iconfinder.com/data/icons/ColoBrush_Pack/256/databas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3000090"/>
            <a:ext cx="1463796" cy="1341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ounded Rectangle 8"/>
          <p:cNvSpPr/>
          <p:nvPr/>
        </p:nvSpPr>
        <p:spPr>
          <a:xfrm>
            <a:off x="4343399" y="2590800"/>
            <a:ext cx="4216521" cy="2209800"/>
          </a:xfrm>
          <a:prstGeom prst="roundRect">
            <a:avLst>
              <a:gd name="adj" fmla="val 7635"/>
            </a:avLst>
          </a:prstGeom>
          <a:noFill/>
          <a:ln w="381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589934" y="1676400"/>
            <a:ext cx="2991465" cy="558532"/>
            <a:chOff x="589935" y="1676400"/>
            <a:chExt cx="2669752" cy="558532"/>
          </a:xfrm>
        </p:grpSpPr>
        <p:sp>
          <p:nvSpPr>
            <p:cNvPr id="11" name="Rectangle 10"/>
            <p:cNvSpPr/>
            <p:nvPr/>
          </p:nvSpPr>
          <p:spPr>
            <a:xfrm>
              <a:off x="589935" y="1676400"/>
              <a:ext cx="2669752" cy="55853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09600" y="1711712"/>
              <a:ext cx="26500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chemeClr val="accent1">
                      <a:lumMod val="75000"/>
                    </a:schemeClr>
                  </a:solidFill>
                </a:rPr>
                <a:t>1. CLIENT SIDE</a:t>
              </a:r>
              <a:endParaRPr lang="en-US" sz="28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061700" y="1668366"/>
            <a:ext cx="2991465" cy="558532"/>
            <a:chOff x="589935" y="1676400"/>
            <a:chExt cx="2669752" cy="558532"/>
          </a:xfrm>
        </p:grpSpPr>
        <p:sp>
          <p:nvSpPr>
            <p:cNvPr id="14" name="Rectangle 13"/>
            <p:cNvSpPr/>
            <p:nvPr/>
          </p:nvSpPr>
          <p:spPr>
            <a:xfrm>
              <a:off x="589935" y="1676400"/>
              <a:ext cx="2669752" cy="55853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09600" y="1711712"/>
              <a:ext cx="26500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chemeClr val="accent1">
                      <a:lumMod val="75000"/>
                    </a:schemeClr>
                  </a:solidFill>
                </a:rPr>
                <a:t>2. SERVER SIDE</a:t>
              </a:r>
              <a:endParaRPr lang="en-US" sz="28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8" name="Right Arrow 7"/>
          <p:cNvSpPr/>
          <p:nvPr/>
        </p:nvSpPr>
        <p:spPr>
          <a:xfrm>
            <a:off x="2971800" y="3124200"/>
            <a:ext cx="1143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5791200" y="3124200"/>
            <a:ext cx="1143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 rot="10800000">
            <a:off x="5795962" y="3795141"/>
            <a:ext cx="1143000" cy="30480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10800000">
            <a:off x="2971800" y="3837432"/>
            <a:ext cx="1143000" cy="30480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3333746" y="2635530"/>
            <a:ext cx="419103" cy="523220"/>
            <a:chOff x="3333746" y="2562880"/>
            <a:chExt cx="419103" cy="523220"/>
          </a:xfrm>
        </p:grpSpPr>
        <p:sp>
          <p:nvSpPr>
            <p:cNvPr id="20" name="Oval 19"/>
            <p:cNvSpPr/>
            <p:nvPr/>
          </p:nvSpPr>
          <p:spPr>
            <a:xfrm>
              <a:off x="3333748" y="2590800"/>
              <a:ext cx="419101" cy="40929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333746" y="2562880"/>
              <a:ext cx="41910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/>
                <a:t>1</a:t>
              </a:r>
              <a:endParaRPr lang="en-US" sz="2800" b="1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080178" y="2663450"/>
            <a:ext cx="419103" cy="523220"/>
            <a:chOff x="3333746" y="2562880"/>
            <a:chExt cx="419103" cy="523220"/>
          </a:xfrm>
        </p:grpSpPr>
        <p:sp>
          <p:nvSpPr>
            <p:cNvPr id="24" name="Oval 23"/>
            <p:cNvSpPr/>
            <p:nvPr/>
          </p:nvSpPr>
          <p:spPr>
            <a:xfrm>
              <a:off x="3333748" y="2590800"/>
              <a:ext cx="419101" cy="40929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333746" y="2562880"/>
              <a:ext cx="41910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/>
                <a:t>2</a:t>
              </a:r>
              <a:endParaRPr lang="en-US" sz="2800" b="1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138329" y="4142233"/>
            <a:ext cx="419103" cy="523220"/>
            <a:chOff x="3333746" y="2562880"/>
            <a:chExt cx="419103" cy="523220"/>
          </a:xfrm>
        </p:grpSpPr>
        <p:sp>
          <p:nvSpPr>
            <p:cNvPr id="27" name="Oval 26"/>
            <p:cNvSpPr/>
            <p:nvPr/>
          </p:nvSpPr>
          <p:spPr>
            <a:xfrm>
              <a:off x="3333748" y="2590800"/>
              <a:ext cx="419101" cy="40929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333746" y="2562880"/>
              <a:ext cx="41910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/>
                <a:t>3</a:t>
              </a:r>
              <a:endParaRPr lang="en-US" sz="2800" b="1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371847" y="4191883"/>
            <a:ext cx="419103" cy="523220"/>
            <a:chOff x="3333746" y="2562880"/>
            <a:chExt cx="419103" cy="523220"/>
          </a:xfrm>
        </p:grpSpPr>
        <p:sp>
          <p:nvSpPr>
            <p:cNvPr id="30" name="Oval 29"/>
            <p:cNvSpPr/>
            <p:nvPr/>
          </p:nvSpPr>
          <p:spPr>
            <a:xfrm>
              <a:off x="3333748" y="2590800"/>
              <a:ext cx="419101" cy="40929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333746" y="2562880"/>
              <a:ext cx="41910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/>
                <a:t>4</a:t>
              </a:r>
              <a:endParaRPr lang="en-US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75754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A35843"/>
          </a:solidFill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  <a:latin typeface="Book Antiqua" panose="02040602050305030304" pitchFamily="18" charset="0"/>
              </a:rPr>
              <a:t>Changes in the Tech Stack </a:t>
            </a:r>
            <a:r>
              <a:rPr lang="en-US" b="1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(NOW)</a:t>
            </a:r>
            <a:endParaRPr lang="en-US" b="1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pic>
        <p:nvPicPr>
          <p:cNvPr id="2052" name="Picture 4" descr="http://icons.iconarchive.com/icons/tpdkdesign.net/refresh-cl/256/Hardware-My-Computer-3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230" y="3711569"/>
            <a:ext cx="1377454" cy="1377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6" descr="http://www.iconarchive.com/download/i34241/john-freeborn/ipad/iPad-front-askew-right.ic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 descr="http://www.iconarchive.com/download/i34241/john-freeborn/ipad/iPad-front-askew-right.ic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8" name="Picture 10" descr="http://www.b1sales.com/newsite/wp-content/themes/enfold/config-layerslider/LayerSlider/sampleslider/table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9692" y="2289789"/>
            <a:ext cx="2378895" cy="1338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://iconizer.net/files/IconFinder_1/orig/Phon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171" y="2512856"/>
            <a:ext cx="1086642" cy="1086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8" name="Picture 30" descr="http://blog.primcast.com/wp-content/uploads/2013/07/Smart-TV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3380" y="5225774"/>
            <a:ext cx="1499665" cy="1495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0" name="Picture 32" descr="https://d25l0qqym3malo.cloudfront.net/media/homepage/smart-watch-im_watch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96" y="5088500"/>
            <a:ext cx="1406491" cy="1553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6" name="Group 25"/>
          <p:cNvGrpSpPr/>
          <p:nvPr/>
        </p:nvGrpSpPr>
        <p:grpSpPr>
          <a:xfrm>
            <a:off x="589934" y="1676400"/>
            <a:ext cx="2991465" cy="558532"/>
            <a:chOff x="589935" y="1676400"/>
            <a:chExt cx="2669752" cy="558532"/>
          </a:xfrm>
        </p:grpSpPr>
        <p:sp>
          <p:nvSpPr>
            <p:cNvPr id="27" name="Rectangle 26"/>
            <p:cNvSpPr/>
            <p:nvPr/>
          </p:nvSpPr>
          <p:spPr>
            <a:xfrm>
              <a:off x="589935" y="1676400"/>
              <a:ext cx="2669752" cy="55853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09600" y="1711712"/>
              <a:ext cx="26500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chemeClr val="accent1">
                      <a:lumMod val="75000"/>
                    </a:schemeClr>
                  </a:solidFill>
                </a:rPr>
                <a:t>1. CLIENT SIDE</a:t>
              </a:r>
              <a:endParaRPr lang="en-US" sz="28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546438" y="1668366"/>
            <a:ext cx="2740342" cy="558532"/>
            <a:chOff x="589935" y="1676400"/>
            <a:chExt cx="2669752" cy="558532"/>
          </a:xfrm>
        </p:grpSpPr>
        <p:sp>
          <p:nvSpPr>
            <p:cNvPr id="30" name="Rectangle 29"/>
            <p:cNvSpPr/>
            <p:nvPr/>
          </p:nvSpPr>
          <p:spPr>
            <a:xfrm>
              <a:off x="589935" y="1676400"/>
              <a:ext cx="2669752" cy="55853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09600" y="1711712"/>
              <a:ext cx="26500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chemeClr val="accent1">
                      <a:lumMod val="75000"/>
                    </a:schemeClr>
                  </a:solidFill>
                </a:rPr>
                <a:t>2. SERVER SIDE</a:t>
              </a:r>
              <a:endParaRPr lang="en-US" sz="28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32" name="Rounded Rectangle 31"/>
          <p:cNvSpPr/>
          <p:nvPr/>
        </p:nvSpPr>
        <p:spPr>
          <a:xfrm>
            <a:off x="6106001" y="2394368"/>
            <a:ext cx="1235937" cy="1246715"/>
          </a:xfrm>
          <a:prstGeom prst="roundRect">
            <a:avLst>
              <a:gd name="adj" fmla="val 7635"/>
            </a:avLst>
          </a:prstGeom>
          <a:noFill/>
          <a:ln w="381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6121003" y="5248776"/>
            <a:ext cx="1235937" cy="1301841"/>
          </a:xfrm>
          <a:prstGeom prst="roundRect">
            <a:avLst>
              <a:gd name="adj" fmla="val 7635"/>
            </a:avLst>
          </a:prstGeom>
          <a:noFill/>
          <a:ln w="381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4572000" y="2394369"/>
            <a:ext cx="4406059" cy="4156248"/>
            <a:chOff x="4851796" y="2302650"/>
            <a:chExt cx="4406059" cy="4156248"/>
          </a:xfrm>
        </p:grpSpPr>
        <p:pic>
          <p:nvPicPr>
            <p:cNvPr id="2062" name="Picture 14" descr="http://www.clipartbest.com/cliparts/7ia/kAy/7iakAyyiA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3200" y="2466283"/>
              <a:ext cx="979649" cy="9796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4" descr="http://www.clipartbest.com/cliparts/7ia/kAy/7iakAyyiA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3200" y="3854099"/>
              <a:ext cx="979649" cy="9796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6" name="Picture 18" descr="http://www.prowaveconsulting.com/wp-content/uploads/2013/03/database-icon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9796" y="3570448"/>
              <a:ext cx="1358059" cy="12330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8" name="Picture 20" descr="http://www.clker.com/cliparts/1/b/e/c/1206559314992711458ARTMAN_Network_Switch.svg.med.p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51796" y="3506243"/>
              <a:ext cx="1336979" cy="3597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2" name="Picture 24" descr="http://icons.iconarchive.com/icons/visualpharm/hardware/256/server-icon.pn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2250" y="5293768"/>
              <a:ext cx="979649" cy="9796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8" name="Group 7"/>
            <p:cNvGrpSpPr/>
            <p:nvPr/>
          </p:nvGrpSpPr>
          <p:grpSpPr>
            <a:xfrm>
              <a:off x="5105642" y="4101426"/>
              <a:ext cx="948949" cy="933705"/>
              <a:chOff x="4549515" y="2919621"/>
              <a:chExt cx="1295270" cy="1383311"/>
            </a:xfrm>
          </p:grpSpPr>
          <p:pic>
            <p:nvPicPr>
              <p:cNvPr id="20" name="Picture 14" descr="http://www.clipartbest.com/cliparts/7ia/kAy/7iakAyyiA.png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49515" y="2919621"/>
                <a:ext cx="1219200" cy="1219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74" name="Picture 26" descr="http://icons.iconarchive.com/icons/zerode/plump/256/Device-RAM-icon.png"/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82721" y="3240868"/>
                <a:ext cx="1062064" cy="106206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5" name="Rounded Rectangle 24"/>
            <p:cNvSpPr/>
            <p:nvPr/>
          </p:nvSpPr>
          <p:spPr>
            <a:xfrm>
              <a:off x="4851797" y="3212395"/>
              <a:ext cx="1421850" cy="1949174"/>
            </a:xfrm>
            <a:prstGeom prst="roundRect">
              <a:avLst>
                <a:gd name="adj" fmla="val 7635"/>
              </a:avLst>
            </a:prstGeom>
            <a:noFill/>
            <a:ln w="381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6400799" y="3701237"/>
              <a:ext cx="1235937" cy="1301841"/>
            </a:xfrm>
            <a:prstGeom prst="roundRect">
              <a:avLst>
                <a:gd name="adj" fmla="val 7635"/>
              </a:avLst>
            </a:prstGeom>
            <a:noFill/>
            <a:ln w="381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7772400" y="2302650"/>
              <a:ext cx="1338262" cy="4156248"/>
            </a:xfrm>
            <a:prstGeom prst="roundRect">
              <a:avLst>
                <a:gd name="adj" fmla="val 7635"/>
              </a:avLst>
            </a:prstGeom>
            <a:noFill/>
            <a:ln w="381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7" name="Picture 16" descr="http://www.livetraining.co.in/images/HTML-and-CSS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2113" y="5865090"/>
            <a:ext cx="754666" cy="569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ight Arrow 35"/>
          <p:cNvSpPr/>
          <p:nvPr/>
        </p:nvSpPr>
        <p:spPr>
          <a:xfrm rot="1634449">
            <a:off x="3014170" y="3261097"/>
            <a:ext cx="1273972" cy="2543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Arrow 37"/>
          <p:cNvSpPr/>
          <p:nvPr/>
        </p:nvSpPr>
        <p:spPr>
          <a:xfrm rot="735342">
            <a:off x="1593213" y="3668076"/>
            <a:ext cx="2738876" cy="2370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Arrow 38"/>
          <p:cNvSpPr/>
          <p:nvPr/>
        </p:nvSpPr>
        <p:spPr>
          <a:xfrm>
            <a:off x="2362200" y="4264251"/>
            <a:ext cx="1947887" cy="231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/>
          <p:cNvSpPr/>
          <p:nvPr/>
        </p:nvSpPr>
        <p:spPr>
          <a:xfrm rot="20962122">
            <a:off x="1685203" y="4897764"/>
            <a:ext cx="2622306" cy="271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/>
          <p:cNvSpPr/>
          <p:nvPr/>
        </p:nvSpPr>
        <p:spPr>
          <a:xfrm rot="20044142">
            <a:off x="3423475" y="5216780"/>
            <a:ext cx="978871" cy="2646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 descr="http://docs.couchbase.com/couchbase-devguide-1.8/images/relating_docs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7737" y="2558002"/>
            <a:ext cx="1187995" cy="862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s://hiredbrains.files.wordpress.com/2012/09/graph4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8510" y="4999503"/>
            <a:ext cx="1297803" cy="1365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2" name="Group 41"/>
          <p:cNvGrpSpPr/>
          <p:nvPr/>
        </p:nvGrpSpPr>
        <p:grpSpPr>
          <a:xfrm>
            <a:off x="7356940" y="1646941"/>
            <a:ext cx="1473926" cy="558532"/>
            <a:chOff x="589935" y="1676400"/>
            <a:chExt cx="2669752" cy="558532"/>
          </a:xfrm>
        </p:grpSpPr>
        <p:sp>
          <p:nvSpPr>
            <p:cNvPr id="43" name="Rectangle 42"/>
            <p:cNvSpPr/>
            <p:nvPr/>
          </p:nvSpPr>
          <p:spPr>
            <a:xfrm>
              <a:off x="589935" y="1676400"/>
              <a:ext cx="2669752" cy="55853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09600" y="1711712"/>
              <a:ext cx="26500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accent1">
                      <a:lumMod val="75000"/>
                    </a:schemeClr>
                  </a:solidFill>
                </a:rPr>
                <a:t>3</a:t>
              </a:r>
              <a:r>
                <a:rPr lang="en-US" sz="2800" b="1" dirty="0" smtClean="0">
                  <a:solidFill>
                    <a:schemeClr val="accent1">
                      <a:lumMod val="75000"/>
                    </a:schemeClr>
                  </a:solidFill>
                </a:rPr>
                <a:t>. DATA</a:t>
              </a:r>
              <a:endParaRPr lang="en-US" sz="28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243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A35843"/>
          </a:solidFill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Why Is IAAS Important?</a:t>
            </a:r>
            <a:endParaRPr lang="en-US" b="1" i="1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600200"/>
            <a:ext cx="7772400" cy="5029200"/>
          </a:xfrm>
        </p:spPr>
        <p:txBody>
          <a:bodyPr>
            <a:normAutofit lnSpcReduction="10000"/>
          </a:bodyPr>
          <a:lstStyle/>
          <a:p>
            <a:pPr marL="594360" lvl="2" indent="0">
              <a:buClr>
                <a:schemeClr val="accent3">
                  <a:lumMod val="75000"/>
                </a:schemeClr>
              </a:buClr>
              <a:buNone/>
            </a:pPr>
            <a:endParaRPr lang="en-US" sz="900" i="1" dirty="0"/>
          </a:p>
          <a:p>
            <a:pPr marL="514350" indent="-514350">
              <a:buFont typeface="+mj-lt"/>
              <a:buAutoNum type="arabicParenR"/>
            </a:pPr>
            <a:r>
              <a:rPr lang="en-US" sz="3800" b="1" dirty="0" smtClean="0"/>
              <a:t>  IAAS</a:t>
            </a:r>
            <a:endParaRPr lang="en-US" sz="3800" b="1" dirty="0"/>
          </a:p>
          <a:p>
            <a:pPr marL="594360" lvl="2" indent="0">
              <a:buClr>
                <a:schemeClr val="accent3">
                  <a:lumMod val="75000"/>
                </a:schemeClr>
              </a:buClr>
              <a:buNone/>
            </a:pPr>
            <a:r>
              <a:rPr lang="en-US" sz="2800" i="1" dirty="0" smtClean="0"/>
              <a:t>   A way to </a:t>
            </a:r>
            <a:r>
              <a:rPr lang="en-US" sz="2800" b="1" i="1" u="sng" dirty="0" smtClean="0"/>
              <a:t>RENT</a:t>
            </a:r>
            <a:r>
              <a:rPr lang="en-US" sz="2800" i="1" dirty="0" smtClean="0"/>
              <a:t> components </a:t>
            </a:r>
          </a:p>
          <a:p>
            <a:pPr marL="594360" lvl="2" indent="0">
              <a:buClr>
                <a:schemeClr val="accent3">
                  <a:lumMod val="75000"/>
                </a:schemeClr>
              </a:buClr>
              <a:buNone/>
            </a:pPr>
            <a:r>
              <a:rPr lang="en-US" sz="2800" i="1" dirty="0" smtClean="0"/>
              <a:t>   For Large-scale </a:t>
            </a:r>
            <a:r>
              <a:rPr lang="en-US" sz="2800" i="1" dirty="0"/>
              <a:t>A</a:t>
            </a:r>
            <a:r>
              <a:rPr lang="en-US" sz="2800" i="1" dirty="0" smtClean="0"/>
              <a:t>pplications</a:t>
            </a:r>
          </a:p>
          <a:p>
            <a:pPr marL="0" indent="0">
              <a:buNone/>
            </a:pPr>
            <a:endParaRPr lang="en-US" sz="2400" b="1" dirty="0" smtClean="0"/>
          </a:p>
          <a:p>
            <a:pPr marL="742950" indent="-742950">
              <a:buFont typeface="+mj-lt"/>
              <a:buAutoNum type="arabicParenR" startAt="2"/>
            </a:pPr>
            <a:r>
              <a:rPr lang="en-US" sz="3800" b="1" dirty="0" smtClean="0"/>
              <a:t>PAAS</a:t>
            </a:r>
            <a:endParaRPr lang="en-US" sz="3800" b="1" dirty="0"/>
          </a:p>
          <a:p>
            <a:pPr marL="594360" lvl="2" indent="0">
              <a:buClr>
                <a:schemeClr val="accent3">
                  <a:lumMod val="75000"/>
                </a:schemeClr>
              </a:buClr>
              <a:buNone/>
            </a:pPr>
            <a:r>
              <a:rPr lang="en-US" sz="2800" i="1" dirty="0" smtClean="0"/>
              <a:t>   Abstracts some of the IAAS Complexity</a:t>
            </a:r>
          </a:p>
          <a:p>
            <a:pPr marL="594360" lvl="2" indent="0">
              <a:buClr>
                <a:schemeClr val="accent3">
                  <a:lumMod val="75000"/>
                </a:schemeClr>
              </a:buClr>
              <a:buNone/>
            </a:pPr>
            <a:endParaRPr lang="en-US" sz="1000" i="1" dirty="0"/>
          </a:p>
          <a:p>
            <a:pPr marL="514350" indent="-514350">
              <a:buFont typeface="+mj-lt"/>
              <a:buAutoNum type="arabicParenR" startAt="2"/>
            </a:pPr>
            <a:r>
              <a:rPr lang="en-US" sz="3800" b="1" dirty="0" smtClean="0"/>
              <a:t>  SAAS</a:t>
            </a:r>
          </a:p>
          <a:p>
            <a:pPr marL="594360" lvl="2" indent="0">
              <a:buClr>
                <a:schemeClr val="accent3">
                  <a:lumMod val="75000"/>
                </a:schemeClr>
              </a:buClr>
              <a:buNone/>
            </a:pPr>
            <a:r>
              <a:rPr lang="en-US" sz="2800" i="1" dirty="0" smtClean="0"/>
              <a:t>   Specific Application Built On </a:t>
            </a:r>
          </a:p>
          <a:p>
            <a:pPr marL="594360" lvl="2" indent="0">
              <a:buClr>
                <a:schemeClr val="accent3">
                  <a:lumMod val="75000"/>
                </a:schemeClr>
              </a:buClr>
              <a:buNone/>
            </a:pPr>
            <a:r>
              <a:rPr lang="en-US" sz="2800" i="1" dirty="0" smtClean="0"/>
              <a:t>   a PAAS or an IAAS</a:t>
            </a:r>
            <a:endParaRPr lang="en-US" sz="2800" i="1" dirty="0"/>
          </a:p>
          <a:p>
            <a:pPr marL="594360" lvl="2" indent="0">
              <a:buClr>
                <a:schemeClr val="accent3">
                  <a:lumMod val="75000"/>
                </a:schemeClr>
              </a:buClr>
              <a:buNone/>
            </a:pPr>
            <a:endParaRPr lang="en-US" sz="3800" dirty="0"/>
          </a:p>
          <a:p>
            <a:pPr lvl="2"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sz="2800" i="1" dirty="0" smtClean="0"/>
          </a:p>
          <a:p>
            <a:pPr lvl="2"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sz="2600" b="1" dirty="0" smtClean="0"/>
          </a:p>
          <a:p>
            <a:pPr lvl="2"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sz="3300" b="1" dirty="0" smtClean="0"/>
          </a:p>
        </p:txBody>
      </p:sp>
      <p:pic>
        <p:nvPicPr>
          <p:cNvPr id="5" name="Picture 4" descr="https://snowulf.com/wp-content/uploads/2013/05/aws-logo-square-0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1828800"/>
            <a:ext cx="17526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upload.wikimedia.org/wikipedia/en/a/a9/Heroku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4475" y="3733800"/>
            <a:ext cx="2038350" cy="67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static.squarespace.com/static/5266d434e4b03cb52f5c4913/52855cd3e4b045ae0cc8c611/52855ceae4b045ae0cc8c63c/1384706772102/salesforc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3375" y="5105400"/>
            <a:ext cx="1860550" cy="1092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5-Point Star 6"/>
          <p:cNvSpPr/>
          <p:nvPr/>
        </p:nvSpPr>
        <p:spPr>
          <a:xfrm rot="855047">
            <a:off x="538770" y="2397185"/>
            <a:ext cx="1001826" cy="787956"/>
          </a:xfrm>
          <a:prstGeom prst="star5">
            <a:avLst/>
          </a:prstGeom>
          <a:solidFill>
            <a:srgbClr val="0070C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16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A35843"/>
          </a:solidFill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Amazon Web Services Components</a:t>
            </a:r>
            <a:endParaRPr lang="en-US" b="1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495800" y="3098800"/>
            <a:ext cx="4419600" cy="51077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u="sng" dirty="0" smtClean="0"/>
              <a:t>PERSISTENT</a:t>
            </a:r>
            <a:r>
              <a:rPr lang="en-US" sz="1800" b="1" dirty="0" smtClean="0"/>
              <a:t> </a:t>
            </a:r>
            <a:r>
              <a:rPr lang="en-US" sz="1800" b="1" dirty="0" smtClean="0"/>
              <a:t>Storage </a:t>
            </a:r>
          </a:p>
          <a:p>
            <a:pPr marL="0" indent="0">
              <a:buNone/>
            </a:pPr>
            <a:r>
              <a:rPr lang="en-US" sz="1800" b="1" dirty="0" smtClean="0"/>
              <a:t>(Good for Databases, File Systems)</a:t>
            </a:r>
          </a:p>
        </p:txBody>
      </p:sp>
      <p:pic>
        <p:nvPicPr>
          <p:cNvPr id="1034" name="Picture 10" descr="http://www.pyimagesearch.com/wp-content/uploads/2014/10/gpu_amazon_ec2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008" y="1652596"/>
            <a:ext cx="3150691" cy="838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2.bp.blogspot.com/-LUGXnjYioR0/Ut53p1_WRbI/AAAAAAAACeA/lA5IWQxau4M/s1600/amazon_aws-s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415" y="4448958"/>
            <a:ext cx="2581275" cy="432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http://technochat.in/wp-content/uploads/2014/02/ebs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99" y="3124200"/>
            <a:ext cx="3533775" cy="579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http://3.bp.blogspot.com/-AERSPepeMKk/Uu9hgYW-sdI/AAAAAAAACfU/j4RwhBFQUoU/s1600/route_53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09" y="5799985"/>
            <a:ext cx="3038475" cy="713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4495800" y="1643352"/>
            <a:ext cx="4419600" cy="510774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en-US" sz="1800" b="1" u="sng" dirty="0" smtClean="0"/>
              <a:t>TEMPORARY</a:t>
            </a:r>
            <a:r>
              <a:rPr lang="en-US" sz="1800" b="1" dirty="0" smtClean="0"/>
              <a:t> Storage &amp; Compute Capacity</a:t>
            </a:r>
            <a:endParaRPr lang="en-US" sz="1800" b="1" dirty="0" smtClean="0"/>
          </a:p>
          <a:p>
            <a:pPr marL="0" indent="0">
              <a:buFont typeface="Wingdings 2"/>
              <a:buNone/>
            </a:pPr>
            <a:r>
              <a:rPr lang="en-US" sz="1800" b="1" dirty="0" smtClean="0"/>
              <a:t>(COMPLETE Control of Computing Resources)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495800" y="5763149"/>
            <a:ext cx="4495800" cy="510774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en-US" sz="1600" b="1" dirty="0" smtClean="0"/>
              <a:t>Domain Name System (DNS)</a:t>
            </a:r>
          </a:p>
          <a:p>
            <a:pPr marL="0" indent="0">
              <a:buNone/>
            </a:pPr>
            <a:r>
              <a:rPr lang="en-US" sz="1600" b="1" dirty="0" smtClean="0"/>
              <a:t>(Converts meetup.com to 190.93.246.104)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495800" y="4371007"/>
            <a:ext cx="4419600" cy="510774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en-US" sz="1800" b="1" dirty="0" smtClean="0"/>
              <a:t>Store any amount of data</a:t>
            </a:r>
          </a:p>
          <a:p>
            <a:pPr marL="0" indent="0">
              <a:buFont typeface="Wingdings 2"/>
              <a:buNone/>
            </a:pPr>
            <a:r>
              <a:rPr lang="en-US" sz="1800" b="1" dirty="0" smtClean="0"/>
              <a:t>(Good for Static Files and Images)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2209800" y="2781300"/>
            <a:ext cx="419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187574" y="4076700"/>
            <a:ext cx="419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187574" y="5410200"/>
            <a:ext cx="419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A35843"/>
          </a:solidFill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Thank You!</a:t>
            </a:r>
            <a:endParaRPr lang="en-US" b="1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828800"/>
            <a:ext cx="7772400" cy="9144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 smtClean="0">
                <a:latin typeface="Book Antiqua" panose="02040602050305030304" pitchFamily="18" charset="0"/>
              </a:rPr>
              <a:t>Let’s Talk!</a:t>
            </a:r>
            <a:endParaRPr lang="en-US" sz="3600" b="1" dirty="0">
              <a:latin typeface="Book Antiqua" panose="02040602050305030304" pitchFamily="18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616377" y="5257800"/>
            <a:ext cx="4800600" cy="1420318"/>
          </a:xfrm>
          <a:prstGeom prst="rect">
            <a:avLst/>
          </a:prstGeom>
        </p:spPr>
        <p:txBody>
          <a:bodyPr vert="horz">
            <a:normAutofit fontScale="77500" lnSpcReduction="200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arenR"/>
            </a:pPr>
            <a:r>
              <a:rPr lang="en-US" sz="2400" b="1" dirty="0" smtClean="0">
                <a:latin typeface="Book Antiqua" panose="02040602050305030304" pitchFamily="18" charset="0"/>
                <a:hlinkClick r:id="rId2"/>
              </a:rPr>
              <a:t>bjones1831@gmail.com</a:t>
            </a:r>
            <a:endParaRPr lang="en-US" sz="2400" b="1" dirty="0" smtClean="0">
              <a:latin typeface="Book Antiqua" panose="02040602050305030304" pitchFamily="18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Book Antiqua" panose="02040602050305030304" pitchFamily="18" charset="0"/>
              </a:rPr>
              <a:t>		OR</a:t>
            </a:r>
            <a:endParaRPr lang="en-US" sz="2400" b="1" dirty="0">
              <a:latin typeface="Book Antiqua" panose="02040602050305030304" pitchFamily="18" charset="0"/>
            </a:endParaRPr>
          </a:p>
          <a:p>
            <a:pPr marL="457200" indent="-457200">
              <a:buFont typeface="+mj-lt"/>
              <a:buAutoNum type="arabicParenR" startAt="2"/>
            </a:pPr>
            <a:r>
              <a:rPr lang="en-US" sz="2400" b="1" dirty="0" smtClean="0">
                <a:latin typeface="Book Antiqua" panose="02040602050305030304" pitchFamily="18" charset="0"/>
                <a:hlinkClick r:id="rId3"/>
              </a:rPr>
              <a:t>SaintLouis-FullStack-WebDevelopment-list@meetup.com</a:t>
            </a:r>
            <a:endParaRPr lang="en-US" sz="2400" b="1" dirty="0" smtClean="0">
              <a:latin typeface="Book Antiqua" panose="02040602050305030304" pitchFamily="18" charset="0"/>
            </a:endParaRPr>
          </a:p>
          <a:p>
            <a:pPr marL="457200" indent="-457200">
              <a:buFont typeface="+mj-lt"/>
              <a:buAutoNum type="arabicParenR" startAt="2"/>
            </a:pPr>
            <a:endParaRPr lang="en-US" sz="2400" b="1" dirty="0" smtClean="0">
              <a:latin typeface="Book Antiqua" panose="02040602050305030304" pitchFamily="18" charset="0"/>
            </a:endParaRPr>
          </a:p>
          <a:p>
            <a:pPr marL="0" indent="0" algn="ctr">
              <a:buFont typeface="Wingdings 2"/>
              <a:buNone/>
            </a:pPr>
            <a:endParaRPr lang="en-US" sz="2400" b="1" dirty="0">
              <a:latin typeface="Book Antiqua" panose="02040602050305030304" pitchFamily="18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143000" y="5257800"/>
            <a:ext cx="2438400" cy="142031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en-US" sz="2400" b="1" dirty="0" smtClean="0">
                <a:latin typeface="Book Antiqua" panose="02040602050305030304" pitchFamily="18" charset="0"/>
              </a:rPr>
              <a:t>Contact us at…</a:t>
            </a:r>
          </a:p>
          <a:p>
            <a:pPr marL="0" indent="0" algn="ctr">
              <a:buFont typeface="Wingdings 2"/>
              <a:buNone/>
            </a:pPr>
            <a:endParaRPr lang="en-US" sz="2400" b="1" dirty="0">
              <a:latin typeface="Book Antiqua" panose="02040602050305030304" pitchFamily="18" charset="0"/>
            </a:endParaRPr>
          </a:p>
        </p:txBody>
      </p:sp>
      <p:pic>
        <p:nvPicPr>
          <p:cNvPr id="2050" name="Picture 2" descr="http://xcpmg.org/wp-content/uploads/2014/12/board-table-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743200"/>
            <a:ext cx="3505200" cy="2024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062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Hardcover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21024</TotalTime>
  <Words>450</Words>
  <Application>Microsoft Office PowerPoint</Application>
  <PresentationFormat>On-screen Show (4:3)</PresentationFormat>
  <Paragraphs>123</Paragraphs>
  <Slides>16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Equity</vt:lpstr>
      <vt:lpstr>Saint Louis Full Stack Web Development</vt:lpstr>
      <vt:lpstr>Introduction</vt:lpstr>
      <vt:lpstr>Welcome!</vt:lpstr>
      <vt:lpstr>Today’s Agenda</vt:lpstr>
      <vt:lpstr>Changes in the Tech Stack (THEN)</vt:lpstr>
      <vt:lpstr>Changes in the Tech Stack (NOW)</vt:lpstr>
      <vt:lpstr>Why Is IAAS Important?</vt:lpstr>
      <vt:lpstr>Amazon Web Services Components</vt:lpstr>
      <vt:lpstr>Thank You!</vt:lpstr>
      <vt:lpstr>Today’s Recap</vt:lpstr>
      <vt:lpstr>3 Key Question Types…</vt:lpstr>
      <vt:lpstr>Ways to Contribute</vt:lpstr>
      <vt:lpstr>Resources (#1): Discussion Boards</vt:lpstr>
      <vt:lpstr>Resources (#2): “More &gt;&gt; Files”</vt:lpstr>
      <vt:lpstr>How Will YOU Benefit?</vt:lpstr>
      <vt:lpstr>Next Meeting Theme? “The Dark Side of AWS…”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Saint Louis Full Stack Developers</dc:title>
  <dc:creator>bryan</dc:creator>
  <cp:lastModifiedBy>bryan</cp:lastModifiedBy>
  <cp:revision>157</cp:revision>
  <cp:lastPrinted>2015-01-13T01:37:05Z</cp:lastPrinted>
  <dcterms:created xsi:type="dcterms:W3CDTF">2014-12-20T21:34:45Z</dcterms:created>
  <dcterms:modified xsi:type="dcterms:W3CDTF">2015-02-12T00:29:03Z</dcterms:modified>
</cp:coreProperties>
</file>