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32" r:id="rId2"/>
  </p:sldMasterIdLst>
  <p:sldIdLst>
    <p:sldId id="256" r:id="rId3"/>
    <p:sldId id="257" r:id="rId4"/>
    <p:sldId id="274" r:id="rId5"/>
    <p:sldId id="258" r:id="rId6"/>
    <p:sldId id="260" r:id="rId7"/>
    <p:sldId id="261" r:id="rId8"/>
    <p:sldId id="281" r:id="rId9"/>
    <p:sldId id="269" r:id="rId10"/>
    <p:sldId id="267" r:id="rId11"/>
    <p:sldId id="283" r:id="rId12"/>
    <p:sldId id="282" r:id="rId13"/>
    <p:sldId id="264" r:id="rId14"/>
    <p:sldId id="275" r:id="rId15"/>
    <p:sldId id="276" r:id="rId16"/>
    <p:sldId id="265" r:id="rId17"/>
    <p:sldId id="266" r:id="rId18"/>
    <p:sldId id="277" r:id="rId19"/>
    <p:sldId id="268" r:id="rId20"/>
    <p:sldId id="287" r:id="rId21"/>
    <p:sldId id="278" r:id="rId22"/>
    <p:sldId id="279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75F"/>
    <a:srgbClr val="797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4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8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2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20000"/>
                <a:lumOff val="80000"/>
                <a:alpha val="0"/>
              </a:schemeClr>
            </a:gs>
            <a:gs pos="100000">
              <a:schemeClr val="accent1">
                <a:lumMod val="45000"/>
                <a:lumOff val="55000"/>
                <a:alpha val="31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908C98-292F-4FEA-8A44-5AE946E3B2E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B0DE-2E12-4E0C-8A8E-A77710A6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PHPUnit &amp; You!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March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 – Test Suites and Groups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26465" y="1226372"/>
            <a:ext cx="5714183" cy="563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 smtClean="0">
                <a:solidFill>
                  <a:prstClr val="black"/>
                </a:solidFill>
              </a:rPr>
              <a:t>1. Test Suites</a:t>
            </a:r>
            <a:endParaRPr lang="en-US" sz="3200" b="1" i="1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Organizes tests into batches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Multiple test suites in a single config file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&lt;?xml version=“1.0” encoding=“UTF-8” ?&gt;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</a:t>
            </a:r>
            <a:r>
              <a:rPr lang="en-US" sz="1800" dirty="0" err="1" smtClean="0">
                <a:solidFill>
                  <a:prstClr val="black"/>
                </a:solidFill>
              </a:rPr>
              <a:t>phpunit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</a:rPr>
              <a:t>     &lt;</a:t>
            </a:r>
            <a:r>
              <a:rPr lang="en-US" sz="1800" b="1" dirty="0" err="1" smtClean="0">
                <a:solidFill>
                  <a:prstClr val="black"/>
                </a:solidFill>
              </a:rPr>
              <a:t>testsuites</a:t>
            </a:r>
            <a:r>
              <a:rPr lang="en-US" sz="1800" b="1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      </a:t>
            </a:r>
            <a:r>
              <a:rPr lang="en-US" sz="1800" b="1" dirty="0" smtClean="0">
                <a:solidFill>
                  <a:prstClr val="black"/>
                </a:solidFill>
              </a:rPr>
              <a:t>&lt;</a:t>
            </a:r>
            <a:r>
              <a:rPr lang="en-US" sz="1800" b="1" dirty="0" err="1" smtClean="0">
                <a:solidFill>
                  <a:prstClr val="black"/>
                </a:solidFill>
              </a:rPr>
              <a:t>testsuite</a:t>
            </a:r>
            <a:r>
              <a:rPr lang="en-US" sz="1800" b="1" dirty="0" smtClean="0">
                <a:solidFill>
                  <a:prstClr val="black"/>
                </a:solidFill>
              </a:rPr>
              <a:t> name=“DB”&gt;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            &lt;directory&gt;./lib/DB&lt;/directory&gt;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            &lt;exclude&gt;./lib/DB/</a:t>
            </a:r>
            <a:r>
              <a:rPr lang="en-US" sz="1800" dirty="0" err="1" smtClean="0">
                <a:solidFill>
                  <a:prstClr val="black"/>
                </a:solidFill>
              </a:rPr>
              <a:t>UserTest.php</a:t>
            </a:r>
            <a:r>
              <a:rPr lang="en-US" sz="1800" dirty="0" smtClean="0">
                <a:solidFill>
                  <a:prstClr val="black"/>
                </a:solidFill>
              </a:rPr>
              <a:t>&lt;/exclude&gt;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      &lt;/</a:t>
            </a:r>
            <a:r>
              <a:rPr lang="en-US" sz="1800" dirty="0" err="1" smtClean="0">
                <a:solidFill>
                  <a:prstClr val="black"/>
                </a:solidFill>
              </a:rPr>
              <a:t>testsuite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      &lt;</a:t>
            </a:r>
            <a:r>
              <a:rPr lang="en-US" sz="1800" b="1" dirty="0" err="1" smtClean="0">
                <a:solidFill>
                  <a:prstClr val="black"/>
                </a:solidFill>
              </a:rPr>
              <a:t>testsuite</a:t>
            </a:r>
            <a:r>
              <a:rPr lang="en-US" sz="1800" b="1" dirty="0" smtClean="0">
                <a:solidFill>
                  <a:prstClr val="black"/>
                </a:solidFill>
              </a:rPr>
              <a:t> name=“Admin”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            </a:t>
            </a:r>
            <a:r>
              <a:rPr lang="en-US" sz="1800" dirty="0">
                <a:solidFill>
                  <a:prstClr val="black"/>
                </a:solidFill>
              </a:rPr>
              <a:t>&lt;directory&gt;./</a:t>
            </a:r>
            <a:r>
              <a:rPr lang="en-US" sz="1800" dirty="0" smtClean="0">
                <a:solidFill>
                  <a:prstClr val="black"/>
                </a:solidFill>
              </a:rPr>
              <a:t>lib/Admin&lt;/</a:t>
            </a:r>
            <a:r>
              <a:rPr lang="en-US" sz="1800" dirty="0">
                <a:solidFill>
                  <a:prstClr val="black"/>
                </a:solidFill>
              </a:rPr>
              <a:t>directory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      &lt;/</a:t>
            </a:r>
            <a:r>
              <a:rPr lang="en-US" sz="1800" dirty="0" err="1" smtClean="0">
                <a:solidFill>
                  <a:prstClr val="black"/>
                </a:solidFill>
              </a:rPr>
              <a:t>testsuite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&lt;/</a:t>
            </a:r>
            <a:r>
              <a:rPr lang="en-US" sz="1800" dirty="0" err="1" smtClean="0">
                <a:solidFill>
                  <a:prstClr val="black"/>
                </a:solidFill>
              </a:rPr>
              <a:t>testsuites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&lt;/</a:t>
            </a:r>
            <a:r>
              <a:rPr lang="en-US" sz="1800" dirty="0" err="1" smtClean="0">
                <a:solidFill>
                  <a:prstClr val="black"/>
                </a:solidFill>
              </a:rPr>
              <a:t>phpunit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  <a:endParaRPr lang="en-US" sz="1800" dirty="0" smtClean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77817" y="1226372"/>
            <a:ext cx="5714183" cy="563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 smtClean="0">
                <a:solidFill>
                  <a:prstClr val="black"/>
                </a:solidFill>
              </a:rPr>
              <a:t>2. Groups</a:t>
            </a:r>
            <a:endParaRPr lang="en-US" sz="3200" b="1" i="1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Each test </a:t>
            </a:r>
            <a:r>
              <a:rPr lang="en-US" sz="2400" b="1" u="sng" dirty="0" smtClean="0">
                <a:solidFill>
                  <a:prstClr val="black"/>
                </a:solidFill>
              </a:rPr>
              <a:t>in a file </a:t>
            </a:r>
            <a:r>
              <a:rPr lang="en-US" sz="2400" dirty="0" smtClean="0">
                <a:solidFill>
                  <a:prstClr val="black"/>
                </a:solidFill>
              </a:rPr>
              <a:t>sets its group(s)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Annotations! 	/** </a:t>
            </a:r>
            <a:r>
              <a:rPr lang="en-US" sz="2400" b="1" dirty="0" smtClean="0">
                <a:solidFill>
                  <a:prstClr val="black"/>
                </a:solidFill>
              </a:rPr>
              <a:t>@</a:t>
            </a:r>
            <a:r>
              <a:rPr lang="en-US" sz="2400" b="1" u="sng" dirty="0" smtClean="0">
                <a:solidFill>
                  <a:prstClr val="black"/>
                </a:solidFill>
              </a:rPr>
              <a:t>group</a:t>
            </a:r>
            <a:r>
              <a:rPr lang="en-US" sz="2400" b="1" dirty="0" smtClean="0">
                <a:solidFill>
                  <a:prstClr val="black"/>
                </a:solidFill>
              </a:rPr>
              <a:t> security </a:t>
            </a:r>
            <a:r>
              <a:rPr lang="en-US" sz="2400" dirty="0" smtClean="0">
                <a:solidFill>
                  <a:prstClr val="black"/>
                </a:solidFill>
              </a:rPr>
              <a:t>*/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&lt;?xml version=“1.0” encoding=“UTF-8” ?&gt;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</a:t>
            </a:r>
            <a:r>
              <a:rPr lang="en-US" sz="1800" dirty="0" err="1" smtClean="0">
                <a:solidFill>
                  <a:prstClr val="black"/>
                </a:solidFill>
              </a:rPr>
              <a:t>phpunit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</a:t>
            </a:r>
            <a:r>
              <a:rPr lang="en-US" sz="1800" b="1" dirty="0" smtClean="0">
                <a:solidFill>
                  <a:prstClr val="black"/>
                </a:solidFill>
              </a:rPr>
              <a:t>&lt;groups&gt;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      &lt;include&gt;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            &lt;group&gt;security&lt;/group&gt;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           &lt;/include&gt;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smtClean="0">
                <a:solidFill>
                  <a:prstClr val="black"/>
                </a:solidFill>
              </a:rPr>
              <a:t>          &lt;exclude</a:t>
            </a:r>
            <a:r>
              <a:rPr lang="en-US" sz="1800" dirty="0">
                <a:solidFill>
                  <a:prstClr val="black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      &lt;</a:t>
            </a:r>
            <a:r>
              <a:rPr lang="en-US" sz="1800" dirty="0" smtClean="0">
                <a:solidFill>
                  <a:prstClr val="black"/>
                </a:solidFill>
              </a:rPr>
              <a:t>group&gt;QA&lt;/</a:t>
            </a:r>
            <a:r>
              <a:rPr lang="en-US" sz="1800" dirty="0">
                <a:solidFill>
                  <a:prstClr val="black"/>
                </a:solidFill>
              </a:rPr>
              <a:t>group&gt;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</a:t>
            </a:r>
            <a:r>
              <a:rPr lang="en-US" sz="1800" dirty="0" smtClean="0">
                <a:solidFill>
                  <a:prstClr val="black"/>
                </a:solidFill>
              </a:rPr>
              <a:t>&lt;/exclude</a:t>
            </a:r>
            <a:r>
              <a:rPr lang="en-US" sz="1800" dirty="0">
                <a:solidFill>
                  <a:prstClr val="black"/>
                </a:solidFill>
              </a:rPr>
              <a:t>&gt;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      &lt;/groups&gt;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&lt;/</a:t>
            </a:r>
            <a:r>
              <a:rPr lang="en-US" sz="1800" dirty="0" err="1" smtClean="0">
                <a:solidFill>
                  <a:prstClr val="black"/>
                </a:solidFill>
              </a:rPr>
              <a:t>phpunit</a:t>
            </a:r>
            <a:r>
              <a:rPr lang="en-US" sz="1800" dirty="0" smtClean="0">
                <a:solidFill>
                  <a:prstClr val="black"/>
                </a:solidFill>
              </a:rPr>
              <a:t>&gt;</a:t>
            </a:r>
            <a:endParaRPr lang="en-US" sz="1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465" y="3016044"/>
            <a:ext cx="254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phpunit.xml: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477817" y="3016044"/>
            <a:ext cx="254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phpunit.xml:</a:t>
            </a:r>
            <a:endParaRPr lang="en-US" sz="2400" b="1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84176" y="2217142"/>
            <a:ext cx="32273" cy="3528508"/>
          </a:xfrm>
          <a:prstGeom prst="line">
            <a:avLst/>
          </a:prstGeom>
          <a:ln w="28575">
            <a:solidFill>
              <a:srgbClr val="787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Data Providers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630428" cy="54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multiple sets of </a:t>
            </a:r>
            <a:r>
              <a:rPr lang="en-US" dirty="0" smtClean="0"/>
              <a:t>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</a:t>
            </a:r>
            <a:r>
              <a:rPr lang="en-US" dirty="0" smtClean="0"/>
              <a:t>assed </a:t>
            </a:r>
            <a:r>
              <a:rPr lang="en-US" dirty="0"/>
              <a:t>into a single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Array of arrays … Each inner array’s values passed into the test</a:t>
            </a:r>
          </a:p>
          <a:p>
            <a:pPr marL="0" indent="0">
              <a:buNone/>
            </a:pPr>
            <a:r>
              <a:rPr lang="en-US" dirty="0" smtClean="0"/>
              <a:t>Static or Dynamic Values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                 public function </a:t>
            </a:r>
            <a:r>
              <a:rPr lang="en-US" sz="2000" b="1" dirty="0" err="1" smtClean="0">
                <a:solidFill>
                  <a:srgbClr val="FF0000"/>
                </a:solidFill>
              </a:rPr>
              <a:t>providerTestArray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	$</a:t>
            </a:r>
            <a:r>
              <a:rPr lang="en-US" sz="2000" dirty="0" err="1" smtClean="0"/>
              <a:t>inputOne</a:t>
            </a:r>
            <a:r>
              <a:rPr lang="en-US" sz="2000" dirty="0" smtClean="0"/>
              <a:t> = array(1, 2, 3);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$</a:t>
            </a:r>
            <a:r>
              <a:rPr lang="en-US" sz="2000" dirty="0" err="1" smtClean="0"/>
              <a:t>inputTwo</a:t>
            </a:r>
            <a:r>
              <a:rPr lang="en-US" sz="2000" dirty="0" smtClean="0"/>
              <a:t> = array(10, 20, 30);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en-US" sz="2000" b="1" u="sng" dirty="0" smtClean="0"/>
              <a:t>return</a:t>
            </a:r>
            <a:r>
              <a:rPr lang="en-US" sz="2000" b="1" dirty="0" smtClean="0"/>
              <a:t> array</a:t>
            </a:r>
            <a:r>
              <a:rPr lang="en-US" sz="2000" dirty="0" smtClean="0"/>
              <a:t>(array(‘</a:t>
            </a:r>
            <a:r>
              <a:rPr lang="en-US" sz="2000" dirty="0" err="1" smtClean="0"/>
              <a:t>inputArray</a:t>
            </a:r>
            <a:r>
              <a:rPr lang="en-US" sz="2000" dirty="0" smtClean="0"/>
              <a:t>’ =&gt; $</a:t>
            </a:r>
            <a:r>
              <a:rPr lang="en-US" sz="2000" dirty="0" err="1" smtClean="0"/>
              <a:t>inputOne</a:t>
            </a:r>
            <a:r>
              <a:rPr lang="en-US" sz="2000" dirty="0" smtClean="0"/>
              <a:t>), array(‘</a:t>
            </a:r>
            <a:r>
              <a:rPr lang="en-US" sz="2000" dirty="0" err="1" smtClean="0"/>
              <a:t>inputArray</a:t>
            </a:r>
            <a:r>
              <a:rPr lang="en-US" sz="2000" dirty="0" smtClean="0"/>
              <a:t>’ =&gt; $</a:t>
            </a:r>
            <a:r>
              <a:rPr lang="en-US" sz="2000" dirty="0" err="1" smtClean="0"/>
              <a:t>inputTwo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/** </a:t>
            </a:r>
            <a:r>
              <a:rPr lang="en-US" sz="2000" b="1" dirty="0" smtClean="0"/>
              <a:t>@</a:t>
            </a:r>
            <a:r>
              <a:rPr lang="en-US" sz="2000" b="1" u="sng" dirty="0" smtClean="0"/>
              <a:t>dataProvider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providerTestArray</a:t>
            </a:r>
            <a:r>
              <a:rPr lang="en-US" sz="2000" dirty="0" smtClean="0"/>
              <a:t> */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public function </a:t>
            </a:r>
            <a:r>
              <a:rPr lang="en-US" sz="2000" dirty="0" err="1" smtClean="0"/>
              <a:t>testSum</a:t>
            </a:r>
            <a:r>
              <a:rPr lang="en-US" sz="2000" dirty="0" smtClean="0"/>
              <a:t>($</a:t>
            </a:r>
            <a:r>
              <a:rPr lang="en-US" sz="2000" dirty="0" err="1" smtClean="0"/>
              <a:t>inputArray</a:t>
            </a:r>
            <a:r>
              <a:rPr lang="en-US" sz="2000" dirty="0" smtClean="0"/>
              <a:t>) …	// </a:t>
            </a:r>
            <a:r>
              <a:rPr lang="en-US" sz="2000" b="1" u="sng" dirty="0" smtClean="0"/>
              <a:t>runs 2x </a:t>
            </a:r>
            <a:r>
              <a:rPr lang="en-US" sz="2000" dirty="0" smtClean="0"/>
              <a:t>=&gt; 2 inner arrays in our data provider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/>
          <p:cNvSpPr/>
          <p:nvPr/>
        </p:nvSpPr>
        <p:spPr>
          <a:xfrm>
            <a:off x="914400" y="3189640"/>
            <a:ext cx="733393" cy="3469343"/>
          </a:xfrm>
          <a:prstGeom prst="leftBrace">
            <a:avLst>
              <a:gd name="adj1" fmla="val 8333"/>
              <a:gd name="adj2" fmla="val 50763"/>
            </a:avLst>
          </a:prstGeom>
          <a:ln w="28575">
            <a:solidFill>
              <a:srgbClr val="787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550048"/>
            <a:ext cx="102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  <a:r>
              <a:rPr lang="en-US" b="1" u="sng" dirty="0" smtClean="0"/>
              <a:t>Test</a:t>
            </a:r>
          </a:p>
          <a:p>
            <a:pPr algn="ctr"/>
            <a:r>
              <a:rPr lang="en-US" b="1" dirty="0" smtClean="0"/>
              <a:t>.php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141694" y="5051323"/>
            <a:ext cx="417674" cy="290111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ysClr val="windowText" lastClr="000000"/>
                </a:solidFill>
              </a:rPr>
              <a:t>1</a:t>
            </a:r>
            <a:endParaRPr lang="en-US" sz="16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2533" y="5051322"/>
            <a:ext cx="417674" cy="290111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ysClr val="windowText" lastClr="000000"/>
                </a:solidFill>
              </a:rPr>
              <a:t>2</a:t>
            </a:r>
            <a:endParaRPr lang="en-US" sz="1600" b="1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Installation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1. Composer </a:t>
            </a:r>
            <a:r>
              <a:rPr lang="en-US" sz="2400" b="1" i="1" dirty="0" smtClean="0"/>
              <a:t>(Preferred!)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Install php5-curl … php5-cli …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Install composer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phpunit</a:t>
            </a:r>
            <a:r>
              <a:rPr lang="en-US" dirty="0" smtClean="0"/>
              <a:t> … </a:t>
            </a:r>
            <a:r>
              <a:rPr lang="en-US" dirty="0" err="1" smtClean="0"/>
              <a:t>xdebug</a:t>
            </a:r>
            <a:endParaRPr lang="en-US" dirty="0" smtClean="0"/>
          </a:p>
          <a:p>
            <a:pPr lvl="2"/>
            <a:r>
              <a:rPr lang="en-US" dirty="0"/>
              <a:t>Create project root </a:t>
            </a:r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composer.json</a:t>
            </a:r>
            <a:r>
              <a:rPr lang="en-US" dirty="0" smtClean="0"/>
              <a:t> file and place in the project root directory</a:t>
            </a:r>
          </a:p>
          <a:p>
            <a:pPr lvl="1"/>
            <a:r>
              <a:rPr lang="en-US" dirty="0" smtClean="0"/>
              <a:t>Execute composer from project root directory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b="1" i="1" dirty="0" smtClean="0"/>
              <a:t>2. Manual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Tougher but more customizable</a:t>
            </a:r>
          </a:p>
          <a:p>
            <a:pPr marL="0" indent="0">
              <a:buNone/>
            </a:pPr>
            <a:r>
              <a:rPr lang="en-US" b="1" i="1" dirty="0" smtClean="0"/>
              <a:t>3. PEAR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Older way of installing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 - Conventions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7" y="1334278"/>
            <a:ext cx="10049514" cy="54304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Class Names End in “</a:t>
            </a:r>
            <a:r>
              <a:rPr lang="en-US" dirty="0" err="1" smtClean="0"/>
              <a:t>Test.php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Every class should be mirrored by a test class (</a:t>
            </a:r>
            <a:r>
              <a:rPr lang="en-US" i="1" dirty="0" smtClean="0"/>
              <a:t>User.php</a:t>
            </a:r>
            <a:r>
              <a:rPr lang="en-US" i="1" dirty="0"/>
              <a:t>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/>
              <a:t>UserTest.php</a:t>
            </a:r>
            <a:r>
              <a:rPr lang="en-US" dirty="0" smtClean="0"/>
              <a:t>)</a:t>
            </a:r>
          </a:p>
          <a:p>
            <a:pPr lvl="1"/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Class </a:t>
            </a:r>
            <a:r>
              <a:rPr lang="en-US" dirty="0"/>
              <a:t>Names Extend </a:t>
            </a:r>
            <a:r>
              <a:rPr lang="en-US" i="1" dirty="0" smtClean="0"/>
              <a:t>“</a:t>
            </a:r>
            <a:r>
              <a:rPr lang="en-US" i="1" dirty="0" err="1" smtClean="0"/>
              <a:t>PHPUnit_Framework_TestCase</a:t>
            </a:r>
            <a:r>
              <a:rPr lang="en-US" i="1" dirty="0" smtClean="0"/>
              <a:t>” Class</a:t>
            </a:r>
          </a:p>
          <a:p>
            <a:pPr lvl="1"/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Names (</a:t>
            </a:r>
            <a:r>
              <a:rPr lang="en-US" u="sng" dirty="0"/>
              <a:t>Within</a:t>
            </a:r>
            <a:r>
              <a:rPr lang="en-US" dirty="0"/>
              <a:t> a Test Class file)</a:t>
            </a:r>
          </a:p>
          <a:p>
            <a:pPr lvl="1"/>
            <a:r>
              <a:rPr lang="en-US" dirty="0"/>
              <a:t>Begin with “test”</a:t>
            </a:r>
          </a:p>
          <a:p>
            <a:pPr lvl="1"/>
            <a:r>
              <a:rPr lang="en-US" dirty="0"/>
              <a:t>Specific (</a:t>
            </a:r>
            <a:r>
              <a:rPr lang="en-US" i="1" dirty="0"/>
              <a:t>e.g. testCalculateTaxRateInStLouis; testDiscountShippingRate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“Test” directory for </a:t>
            </a:r>
            <a:r>
              <a:rPr lang="en-US" dirty="0" smtClean="0"/>
              <a:t>all Test </a:t>
            </a:r>
            <a:r>
              <a:rPr lang="en-US" dirty="0"/>
              <a:t>Class Files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 File in Project Root Directory (phpunit.xml)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8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 – Folder Structure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26466" y="1226372"/>
            <a:ext cx="5509788" cy="563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4000" b="1" dirty="0" smtClean="0">
                <a:solidFill>
                  <a:prstClr val="black"/>
                </a:solidFill>
              </a:rPr>
              <a:t>/</a:t>
            </a:r>
            <a:r>
              <a:rPr lang="en-US" sz="4000" b="1" dirty="0" err="1" smtClean="0">
                <a:solidFill>
                  <a:prstClr val="black"/>
                </a:solidFill>
              </a:rPr>
              <a:t>srv</a:t>
            </a:r>
            <a:r>
              <a:rPr lang="en-US" sz="4000" b="1" dirty="0" smtClean="0">
                <a:solidFill>
                  <a:prstClr val="black"/>
                </a:solidFill>
              </a:rPr>
              <a:t>/www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>
                <a:solidFill>
                  <a:prstClr val="black"/>
                </a:solidFill>
              </a:rPr>
              <a:t>       </a:t>
            </a:r>
            <a:r>
              <a:rPr lang="en-US" sz="3200" b="1" dirty="0" err="1" smtClean="0">
                <a:solidFill>
                  <a:prstClr val="black"/>
                </a:solidFill>
              </a:rPr>
              <a:t>phpUnitTutorial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b="1" i="1" dirty="0" smtClean="0">
                <a:solidFill>
                  <a:prstClr val="black"/>
                </a:solidFill>
              </a:rPr>
              <a:t>** ROOT **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b="1" i="1" dirty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composer.json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phpunit.xml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</a:t>
            </a:r>
            <a:r>
              <a:rPr lang="en-US" sz="2400" i="1" dirty="0" err="1" smtClean="0">
                <a:solidFill>
                  <a:srgbClr val="FF0000"/>
                </a:solidFill>
              </a:rPr>
              <a:t>URL.php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</a:t>
            </a:r>
            <a:r>
              <a:rPr lang="en-US" sz="2400" i="1" dirty="0" smtClean="0">
                <a:solidFill>
                  <a:srgbClr val="FF0000"/>
                </a:solidFill>
              </a:rPr>
              <a:t>User.php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400" dirty="0" smtClean="0">
              <a:solidFill>
                <a:prstClr val="black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</a:t>
            </a:r>
            <a:r>
              <a:rPr lang="en-US" b="1" dirty="0" smtClean="0">
                <a:solidFill>
                  <a:prstClr val="black"/>
                </a:solidFill>
              </a:rPr>
              <a:t>Test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</a:t>
            </a:r>
            <a:r>
              <a:rPr lang="en-US" sz="2400" i="1" dirty="0" err="1" smtClean="0">
                <a:solidFill>
                  <a:srgbClr val="FF0000"/>
                </a:solidFill>
              </a:rPr>
              <a:t>URLTest.php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</a:t>
            </a:r>
            <a:r>
              <a:rPr lang="en-US" sz="2400" i="1" dirty="0" smtClean="0">
                <a:solidFill>
                  <a:srgbClr val="FF0000"/>
                </a:solidFill>
              </a:rPr>
              <a:t>UserTest.php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400" dirty="0" smtClean="0">
              <a:solidFill>
                <a:prstClr val="black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</a:t>
            </a:r>
            <a:r>
              <a:rPr lang="en-US" sz="2400" b="1" dirty="0" smtClean="0">
                <a:solidFill>
                  <a:prstClr val="black"/>
                </a:solidFill>
              </a:rPr>
              <a:t>Vendor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</a:t>
            </a:r>
            <a:r>
              <a:rPr lang="en-US" sz="2400" dirty="0" err="1" smtClean="0">
                <a:solidFill>
                  <a:prstClr val="black"/>
                </a:solidFill>
              </a:rPr>
              <a:t>autoload.php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</a:t>
            </a:r>
            <a:r>
              <a:rPr lang="en-US" sz="2400" b="1" dirty="0" err="1" smtClean="0">
                <a:solidFill>
                  <a:prstClr val="black"/>
                </a:solidFill>
              </a:rPr>
              <a:t>phpunit</a:t>
            </a:r>
            <a:endParaRPr lang="en-US" sz="2400" b="1" dirty="0" smtClean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7166" y="1226372"/>
            <a:ext cx="4335551" cy="563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4000" b="1" dirty="0" smtClean="0">
                <a:solidFill>
                  <a:prstClr val="black"/>
                </a:solidFill>
              </a:rPr>
              <a:t>/</a:t>
            </a:r>
            <a:r>
              <a:rPr lang="en-US" sz="4000" b="1" dirty="0" err="1" smtClean="0">
                <a:solidFill>
                  <a:prstClr val="black"/>
                </a:solidFill>
              </a:rPr>
              <a:t>usr</a:t>
            </a:r>
            <a:r>
              <a:rPr lang="en-US" sz="4000" b="1" dirty="0" smtClean="0">
                <a:solidFill>
                  <a:prstClr val="black"/>
                </a:solidFill>
              </a:rPr>
              <a:t>/local/bin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</a:t>
            </a:r>
            <a:r>
              <a:rPr lang="en-US" sz="2400" dirty="0" smtClean="0">
                <a:solidFill>
                  <a:prstClr val="black"/>
                </a:solidFill>
              </a:rPr>
              <a:t>composer</a:t>
            </a:r>
          </a:p>
        </p:txBody>
      </p:sp>
    </p:spTree>
    <p:extLst>
      <p:ext uri="{BB962C8B-B14F-4D97-AF65-F5344CB8AC3E}">
        <p14:creationId xmlns:p14="http://schemas.microsoft.com/office/powerpoint/2010/main" val="73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CODE TIME !!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quadrantkindercentra.nl/wp-content/uploads/2012/06/2626462-matrix-binaire-digitale-code-ontwerp-to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66" y="1479176"/>
            <a:ext cx="6483199" cy="486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Future Ideas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Advanced PHPUnit Concepts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Mocks … Stubs … </a:t>
            </a:r>
            <a:r>
              <a:rPr lang="en-US" dirty="0" smtClean="0"/>
              <a:t>Fakes</a:t>
            </a:r>
          </a:p>
          <a:p>
            <a:pPr lvl="1"/>
            <a:r>
              <a:rPr lang="en-US" dirty="0" smtClean="0"/>
              <a:t>Code Coverage Report … and </a:t>
            </a:r>
            <a:r>
              <a:rPr lang="en-US" i="1" dirty="0" smtClean="0"/>
              <a:t>CRAP!</a:t>
            </a:r>
            <a:endParaRPr lang="en-US" i="1" dirty="0"/>
          </a:p>
          <a:p>
            <a:pPr marL="0" indent="0">
              <a:buNone/>
            </a:pPr>
            <a:endParaRPr lang="en-US" sz="800" b="1" i="1" dirty="0" smtClean="0"/>
          </a:p>
          <a:p>
            <a:pPr marL="0" indent="0">
              <a:buNone/>
            </a:pPr>
            <a:r>
              <a:rPr lang="en-US" b="1" i="1" dirty="0" smtClean="0"/>
              <a:t>Integration Testing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PHPUnit vs. Mockery</a:t>
            </a:r>
          </a:p>
          <a:p>
            <a:pPr lvl="1"/>
            <a:r>
              <a:rPr lang="en-US" dirty="0" err="1" smtClean="0"/>
              <a:t>DBUnit</a:t>
            </a:r>
            <a:endParaRPr lang="en-US" dirty="0" smtClean="0"/>
          </a:p>
          <a:p>
            <a:pPr marL="0" indent="0">
              <a:buNone/>
            </a:pPr>
            <a:endParaRPr lang="en-US" sz="800" b="1" i="1" dirty="0" smtClean="0"/>
          </a:p>
          <a:p>
            <a:pPr marL="0" indent="0">
              <a:buNone/>
            </a:pPr>
            <a:r>
              <a:rPr lang="en-US" b="1" i="1" dirty="0" smtClean="0"/>
              <a:t>Functional </a:t>
            </a:r>
            <a:r>
              <a:rPr lang="en-US" b="1" i="1" dirty="0"/>
              <a:t>Testing</a:t>
            </a:r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Browser Tests with Selenium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i="1" dirty="0" smtClean="0"/>
              <a:t>Testing Legacy Code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Possibly even refactoring!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Thoughts? Questions?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9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Testing Tools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54321"/>
              </p:ext>
            </p:extLst>
          </p:nvPr>
        </p:nvGraphicFramePr>
        <p:xfrm>
          <a:off x="914400" y="1259632"/>
          <a:ext cx="1033831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7664"/>
                <a:gridCol w="3008189"/>
                <a:gridCol w="208280"/>
                <a:gridCol w="2236340"/>
                <a:gridCol w="2817845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PHPUnit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Composer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SonarCube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Clover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Mockery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FXCop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Selenium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Pimple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6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1071492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More Concepts :</a:t>
            </a:r>
            <a:endParaRPr lang="en-US" sz="800" i="1" dirty="0" smtClean="0"/>
          </a:p>
          <a:p>
            <a:pPr marL="457200" lvl="1" indent="0">
              <a:buNone/>
            </a:pPr>
            <a:endParaRPr lang="en-US" sz="800" i="1" dirty="0" smtClean="0"/>
          </a:p>
          <a:p>
            <a:pPr lvl="1"/>
            <a:r>
              <a:rPr lang="en-US" i="1" dirty="0" smtClean="0"/>
              <a:t>Test Doubles … Mocks … Stubs … Fakes</a:t>
            </a:r>
          </a:p>
          <a:p>
            <a:pPr lvl="1"/>
            <a:r>
              <a:rPr lang="en-US" i="1" dirty="0" smtClean="0"/>
              <a:t>Code Coverage … CRAP!</a:t>
            </a:r>
          </a:p>
          <a:p>
            <a:pPr lvl="1"/>
            <a:r>
              <a:rPr lang="en-US" i="1" dirty="0" smtClean="0"/>
              <a:t>Test Fixtures … Test Context … Test Dependencies</a:t>
            </a: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4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Unit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496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What Is Unit Testing ?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Code that </a:t>
            </a:r>
            <a:r>
              <a:rPr lang="en-US" i="1" u="sng" dirty="0" smtClean="0"/>
              <a:t>executes another piece of code</a:t>
            </a:r>
            <a:r>
              <a:rPr lang="en-US" dirty="0" smtClean="0"/>
              <a:t> (usu. a method) – </a:t>
            </a:r>
            <a:r>
              <a:rPr lang="en-US" i="1" u="sng" dirty="0" smtClean="0"/>
              <a:t>w/ known inputs</a:t>
            </a:r>
          </a:p>
          <a:p>
            <a:pPr lvl="1"/>
            <a:r>
              <a:rPr lang="en-US" i="1" u="sng" dirty="0" smtClean="0"/>
              <a:t>Compares output </a:t>
            </a:r>
            <a:r>
              <a:rPr lang="en-US" dirty="0" smtClean="0"/>
              <a:t>to expected values … PASS or FAIL</a:t>
            </a:r>
          </a:p>
          <a:p>
            <a:pPr lvl="1"/>
            <a:r>
              <a:rPr lang="en-US" b="1" i="1" dirty="0" smtClean="0"/>
              <a:t>Small, isolated</a:t>
            </a:r>
            <a:r>
              <a:rPr lang="en-US" b="1" dirty="0" smtClean="0"/>
              <a:t> </a:t>
            </a:r>
            <a:r>
              <a:rPr lang="en-US" dirty="0" smtClean="0"/>
              <a:t>pieces of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i="1" dirty="0"/>
              <a:t>Why Unit Test ?</a:t>
            </a:r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Detects problems </a:t>
            </a:r>
            <a:r>
              <a:rPr lang="en-US" dirty="0"/>
              <a:t>sooner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risk of introducing bugs when interacting w/ other code</a:t>
            </a:r>
          </a:p>
          <a:p>
            <a:pPr lvl="1"/>
            <a:r>
              <a:rPr lang="en-US" dirty="0"/>
              <a:t>Good documentation</a:t>
            </a:r>
          </a:p>
          <a:p>
            <a:pPr lvl="1"/>
            <a:r>
              <a:rPr lang="en-US" dirty="0"/>
              <a:t>Focuses your thinking about your code</a:t>
            </a:r>
          </a:p>
          <a:p>
            <a:pPr lvl="1"/>
            <a:r>
              <a:rPr lang="en-US" dirty="0"/>
              <a:t>Foundation for Continuous Integration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Continuous 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Paired Developers write Unit Tests and Code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Small … Fast … Independent</a:t>
            </a:r>
            <a:endParaRPr lang="en-US" sz="1400" dirty="0"/>
          </a:p>
          <a:p>
            <a:pPr marL="0" indent="0">
              <a:buNone/>
            </a:pPr>
            <a:r>
              <a:rPr lang="en-US" b="1" i="1" dirty="0" smtClean="0"/>
              <a:t>Check in code and tests into Version Control System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Used to test code works with other code (e.g. DB’s, API’s, etc.)</a:t>
            </a:r>
          </a:p>
          <a:p>
            <a:pPr marL="0" indent="0">
              <a:buNone/>
            </a:pPr>
            <a:r>
              <a:rPr lang="en-US" b="1" i="1" dirty="0" smtClean="0"/>
              <a:t>Automated Unit Tests Executed via Continuous Integration Server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Reason No. 1</a:t>
            </a:r>
          </a:p>
          <a:p>
            <a:pPr marL="0" indent="0">
              <a:buNone/>
            </a:pPr>
            <a:r>
              <a:rPr lang="en-US" b="1" i="1" dirty="0" smtClean="0"/>
              <a:t>Integration Tests Executed Hourly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Reason No. 1</a:t>
            </a:r>
          </a:p>
          <a:p>
            <a:pPr marL="0" indent="0">
              <a:buNone/>
            </a:pPr>
            <a:r>
              <a:rPr lang="en-US" b="1" i="1" dirty="0" smtClean="0"/>
              <a:t>Functional </a:t>
            </a:r>
            <a:r>
              <a:rPr lang="en-US" b="1" i="1" dirty="0"/>
              <a:t>Tests Executed </a:t>
            </a:r>
            <a:r>
              <a:rPr lang="en-US" b="1" i="1" dirty="0" smtClean="0"/>
              <a:t>If Needed</a:t>
            </a:r>
          </a:p>
          <a:p>
            <a:pPr marL="0" indent="0">
              <a:buNone/>
            </a:pPr>
            <a:r>
              <a:rPr lang="en-US" b="1" i="1" dirty="0" smtClean="0"/>
              <a:t>Clean Code Is Pushed Into Target Environments (DEV, QA, Production)</a:t>
            </a:r>
            <a:endParaRPr lang="en-US" b="1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4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lker.com/cliparts/c/2/J/n/b/9/white-clou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1156996"/>
            <a:ext cx="10142375" cy="562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Continuous Integration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methodsandtools.com/tools/huds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51" y="2407298"/>
            <a:ext cx="6397221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Mocks … Stubs … Fakes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Concepts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Unit Testing framework for PHP code</a:t>
            </a:r>
          </a:p>
          <a:p>
            <a:pPr lvl="1"/>
            <a:r>
              <a:rPr lang="en-US" dirty="0" smtClean="0"/>
              <a:t>From the xUnit family (e.g. JUnit, etc.)</a:t>
            </a:r>
          </a:p>
          <a:p>
            <a:pPr lvl="1"/>
            <a:r>
              <a:rPr lang="en-US" dirty="0" smtClean="0"/>
              <a:t>You set expectations of a result and test if that expectation is met</a:t>
            </a:r>
          </a:p>
          <a:p>
            <a:pPr lvl="1"/>
            <a:r>
              <a:rPr lang="en-US" dirty="0" smtClean="0"/>
              <a:t>Assertions … Mocks … Stubs ….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7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Code Coverage and </a:t>
            </a:r>
            <a:r>
              <a:rPr lang="en-US" b="1" i="1" dirty="0" smtClean="0"/>
              <a:t>CRAP!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Concepts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Unit Testing framework for PHP code</a:t>
            </a:r>
          </a:p>
          <a:p>
            <a:pPr lvl="1"/>
            <a:r>
              <a:rPr lang="en-US" dirty="0" smtClean="0"/>
              <a:t>From the xUnit family (e.g. JUnit, etc.)</a:t>
            </a:r>
          </a:p>
          <a:p>
            <a:pPr lvl="1"/>
            <a:r>
              <a:rPr lang="en-US" dirty="0" smtClean="0"/>
              <a:t>You set expectations of a result and test if that expectation is met</a:t>
            </a:r>
          </a:p>
          <a:p>
            <a:pPr lvl="1"/>
            <a:r>
              <a:rPr lang="en-US" dirty="0" smtClean="0"/>
              <a:t>Assertions … Mocks … Stubs ….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6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Test Fixtures … Context … Dependencies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Concepts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 smtClean="0"/>
              <a:t>Unit Testing framework for PHP code</a:t>
            </a:r>
          </a:p>
          <a:p>
            <a:pPr lvl="1"/>
            <a:r>
              <a:rPr lang="en-US" dirty="0" smtClean="0"/>
              <a:t>From the xUnit family (e.g. JUnit, etc.)</a:t>
            </a:r>
          </a:p>
          <a:p>
            <a:pPr lvl="1"/>
            <a:r>
              <a:rPr lang="en-US" dirty="0" smtClean="0"/>
              <a:t>You set expectations of a result and test if that expectation is met</a:t>
            </a:r>
          </a:p>
          <a:p>
            <a:pPr lvl="1"/>
            <a:r>
              <a:rPr lang="en-US" dirty="0" smtClean="0"/>
              <a:t>Assertions … Mocks … Stubs ….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Unit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496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A </a:t>
            </a:r>
            <a:r>
              <a:rPr lang="en-US" b="1" i="1" dirty="0"/>
              <a:t>Good Unit Test Is :</a:t>
            </a:r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Independent</a:t>
            </a:r>
            <a:endParaRPr lang="en-US" dirty="0"/>
          </a:p>
          <a:p>
            <a:pPr lvl="1"/>
            <a:r>
              <a:rPr lang="en-US" b="1" i="1" dirty="0" smtClean="0"/>
              <a:t>FAST!!!</a:t>
            </a:r>
            <a:endParaRPr lang="en-US" b="1" i="1" dirty="0"/>
          </a:p>
          <a:p>
            <a:pPr lvl="1"/>
            <a:r>
              <a:rPr lang="en-US" dirty="0" smtClean="0"/>
              <a:t>Repeatable</a:t>
            </a:r>
            <a:endParaRPr lang="en-US" dirty="0"/>
          </a:p>
          <a:p>
            <a:pPr lvl="1"/>
            <a:r>
              <a:rPr lang="en-US" dirty="0" smtClean="0"/>
              <a:t>Up to Date</a:t>
            </a:r>
            <a:endParaRPr lang="en-US" dirty="0"/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Resilient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Types of Software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1. Unit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/>
              <a:t>Testing of </a:t>
            </a:r>
            <a:r>
              <a:rPr lang="en-US" dirty="0" smtClean="0"/>
              <a:t>independent software </a:t>
            </a:r>
            <a:r>
              <a:rPr lang="en-US" dirty="0"/>
              <a:t>components or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Should be executed FREQUENTLY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i="1" dirty="0" smtClean="0"/>
              <a:t>2. Integration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 how parts of the system (code) work together (e.g. DB’s, API’s, etc.)</a:t>
            </a:r>
          </a:p>
          <a:p>
            <a:pPr lvl="1"/>
            <a:r>
              <a:rPr lang="en-US" dirty="0" smtClean="0"/>
              <a:t>Slower and more complex … Should be executed occasionally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b="1" i="1" dirty="0" smtClean="0"/>
              <a:t>3. Functional (End-to-end; Browser) :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gnores internal parts … Focus </a:t>
            </a:r>
            <a:r>
              <a:rPr lang="en-US" dirty="0"/>
              <a:t>on the output </a:t>
            </a:r>
            <a:r>
              <a:rPr lang="en-US" dirty="0" smtClean="0"/>
              <a:t>per requirements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common user </a:t>
            </a:r>
            <a:r>
              <a:rPr lang="en-US" dirty="0" smtClean="0"/>
              <a:t>interactions (e.g. User Registration process)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1071492" cy="5430416"/>
          </a:xfrm>
        </p:spPr>
        <p:txBody>
          <a:bodyPr/>
          <a:lstStyle/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dirty="0" smtClean="0"/>
              <a:t>Unit Testing framework for PHP code</a:t>
            </a:r>
          </a:p>
          <a:p>
            <a:pPr lvl="1"/>
            <a:r>
              <a:rPr lang="en-US" dirty="0" smtClean="0"/>
              <a:t>xUnit family (JUnit, NUnit, etc.)</a:t>
            </a:r>
          </a:p>
          <a:p>
            <a:pPr marL="0" indent="0">
              <a:buNone/>
            </a:pPr>
            <a:r>
              <a:rPr lang="en-US" dirty="0" smtClean="0"/>
              <a:t>Each Class file has a Test Class file</a:t>
            </a:r>
          </a:p>
          <a:p>
            <a:pPr lvl="1"/>
            <a:r>
              <a:rPr lang="en-US" dirty="0" smtClean="0"/>
              <a:t>e.g. User.php </a:t>
            </a:r>
            <a:r>
              <a:rPr lang="en-US" dirty="0" smtClean="0">
                <a:sym typeface="Wingdings" panose="05000000000000000000" pitchFamily="2" charset="2"/>
              </a:rPr>
              <a:t> UserTest.php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test methods in each Test Class file</a:t>
            </a:r>
          </a:p>
          <a:p>
            <a:pPr marL="0" indent="0">
              <a:buNone/>
            </a:pPr>
            <a:r>
              <a:rPr lang="en-US" dirty="0"/>
              <a:t>You set expectations of a result … Test if that expectation is </a:t>
            </a:r>
            <a:r>
              <a:rPr lang="en-US" dirty="0" smtClean="0"/>
              <a:t>met</a:t>
            </a:r>
          </a:p>
          <a:p>
            <a:pPr marL="0" indent="0">
              <a:buNone/>
            </a:pPr>
            <a:r>
              <a:rPr lang="en-US" dirty="0" smtClean="0"/>
              <a:t>Run PHPUnit from the (1) Command Line or (2) and IDE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b="1" i="1" u="sng" dirty="0" smtClean="0"/>
              <a:t>Concepts</a:t>
            </a:r>
          </a:p>
          <a:p>
            <a:pPr lvl="1"/>
            <a:r>
              <a:rPr lang="en-US" i="1" dirty="0" smtClean="0"/>
              <a:t>Assertions … Annotations …</a:t>
            </a:r>
          </a:p>
          <a:p>
            <a:pPr lvl="1"/>
            <a:r>
              <a:rPr lang="en-US" i="1" dirty="0" smtClean="0"/>
              <a:t>Configuration … Command-Line Switches … Test Suites … Groups …</a:t>
            </a:r>
          </a:p>
          <a:p>
            <a:pPr lvl="1"/>
            <a:r>
              <a:rPr lang="en-US" i="1" dirty="0" smtClean="0"/>
              <a:t>Data Providers</a:t>
            </a:r>
            <a:endParaRPr lang="en-US" sz="800" i="1" dirty="0" smtClean="0"/>
          </a:p>
          <a:p>
            <a:pPr marL="457200" lvl="1" indent="0">
              <a:buNone/>
            </a:pPr>
            <a:endParaRPr lang="en-US" sz="800" i="1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 – Assertions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</a:t>
            </a:r>
            <a:r>
              <a:rPr lang="en-US" dirty="0" smtClean="0"/>
              <a:t>erifies </a:t>
            </a:r>
            <a:r>
              <a:rPr lang="en-US" dirty="0"/>
              <a:t>a statement made </a:t>
            </a:r>
            <a:r>
              <a:rPr lang="en-US" dirty="0" smtClean="0"/>
              <a:t>is true (</a:t>
            </a:r>
            <a:r>
              <a:rPr lang="en-US" b="1" i="1" dirty="0" smtClean="0"/>
              <a:t>e.g. Correct, Valid</a:t>
            </a:r>
            <a:r>
              <a:rPr lang="en-US" dirty="0" smtClean="0"/>
              <a:t>).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u="sng" dirty="0" smtClean="0"/>
              <a:t>Heart and soul </a:t>
            </a:r>
            <a:r>
              <a:rPr lang="en-US" i="1" dirty="0" smtClean="0"/>
              <a:t>of unit testing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6466" y="3108959"/>
            <a:ext cx="3571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public function </a:t>
            </a:r>
            <a:r>
              <a:rPr lang="en-US" dirty="0" err="1" smtClean="0"/>
              <a:t>testTrueIsTrue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$foo = true;</a:t>
            </a:r>
          </a:p>
          <a:p>
            <a:r>
              <a:rPr lang="en-US" dirty="0" smtClean="0"/>
              <a:t>    $this-&gt;</a:t>
            </a:r>
            <a:r>
              <a:rPr lang="en-US" b="1" i="1" dirty="0" err="1" smtClean="0"/>
              <a:t>assertTrue</a:t>
            </a:r>
            <a:r>
              <a:rPr lang="en-US" dirty="0" smtClean="0"/>
              <a:t>($foo);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66" y="4936826"/>
            <a:ext cx="3571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public function </a:t>
            </a:r>
            <a:r>
              <a:rPr lang="en-US" dirty="0" err="1" smtClean="0"/>
              <a:t>testTrueIsFalse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$foo = false;</a:t>
            </a:r>
          </a:p>
          <a:p>
            <a:r>
              <a:rPr lang="en-US" dirty="0" smtClean="0"/>
              <a:t>    $this-&gt;</a:t>
            </a:r>
            <a:r>
              <a:rPr lang="en-US" b="1" i="1" dirty="0" err="1" smtClean="0"/>
              <a:t>assert</a:t>
            </a:r>
            <a:r>
              <a:rPr lang="en-US" b="1" i="1" u="sng" dirty="0" err="1" smtClean="0"/>
              <a:t>False</a:t>
            </a:r>
            <a:r>
              <a:rPr lang="en-US" dirty="0" smtClean="0"/>
              <a:t>($foo);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8899" y="3108959"/>
            <a:ext cx="3571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public function </a:t>
            </a:r>
            <a:r>
              <a:rPr lang="en-US" dirty="0" err="1" smtClean="0"/>
              <a:t>testTrueIsTrue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$foo = false;</a:t>
            </a:r>
          </a:p>
          <a:p>
            <a:r>
              <a:rPr lang="en-US" dirty="0" smtClean="0"/>
              <a:t>    $this-&gt;</a:t>
            </a:r>
            <a:r>
              <a:rPr lang="en-US" b="1" i="1" dirty="0" err="1" smtClean="0"/>
              <a:t>assertTrue</a:t>
            </a:r>
            <a:r>
              <a:rPr lang="en-US" dirty="0" smtClean="0"/>
              <a:t>($foo);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8899" y="4883640"/>
            <a:ext cx="414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public function </a:t>
            </a:r>
            <a:r>
              <a:rPr lang="en-US" dirty="0" err="1" smtClean="0"/>
              <a:t>testTrueIsFalse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$foo = true;</a:t>
            </a:r>
          </a:p>
          <a:p>
            <a:r>
              <a:rPr lang="en-US" dirty="0" smtClean="0"/>
              <a:t>    $this-&gt;</a:t>
            </a:r>
            <a:r>
              <a:rPr lang="en-US" b="1" i="1" dirty="0" err="1" smtClean="0"/>
              <a:t>assert</a:t>
            </a:r>
            <a:r>
              <a:rPr lang="en-US" b="1" i="1" u="sng" dirty="0" err="1" smtClean="0"/>
              <a:t>False</a:t>
            </a:r>
            <a:r>
              <a:rPr lang="en-US" dirty="0" smtClean="0"/>
              <a:t>($foo);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66" y="2585739"/>
            <a:ext cx="25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PASS :</a:t>
            </a:r>
            <a:endParaRPr lang="en-US" sz="28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948899" y="2549996"/>
            <a:ext cx="25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FAIL :</a:t>
            </a:r>
            <a:endParaRPr lang="en-US" sz="2800" b="1" u="sng" dirty="0"/>
          </a:p>
        </p:txBody>
      </p:sp>
      <p:sp>
        <p:nvSpPr>
          <p:cNvPr id="11" name="Oval 10"/>
          <p:cNvSpPr/>
          <p:nvPr/>
        </p:nvSpPr>
        <p:spPr>
          <a:xfrm>
            <a:off x="331614" y="3108959"/>
            <a:ext cx="494852" cy="408968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1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1614" y="4923536"/>
            <a:ext cx="494852" cy="408968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2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54047" y="3105842"/>
            <a:ext cx="494852" cy="408968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3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54047" y="4923536"/>
            <a:ext cx="494852" cy="408968"/>
          </a:xfrm>
          <a:prstGeom prst="ellipse">
            <a:avLst/>
          </a:prstGeom>
          <a:noFill/>
          <a:ln w="28575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4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30476" y="4238514"/>
            <a:ext cx="946164" cy="215152"/>
          </a:xfrm>
          <a:prstGeom prst="straightConnector1">
            <a:avLst/>
          </a:prstGeom>
          <a:ln w="28575">
            <a:solidFill>
              <a:srgbClr val="7877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966763" y="4109215"/>
            <a:ext cx="1409252" cy="954142"/>
          </a:xfrm>
          <a:prstGeom prst="cloud">
            <a:avLst/>
          </a:prstGeom>
          <a:solidFill>
            <a:schemeClr val="bg1"/>
          </a:solidFill>
          <a:ln w="19050">
            <a:solidFill>
              <a:srgbClr val="787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ysClr val="windowText" lastClr="000000"/>
                </a:solidFill>
              </a:rPr>
              <a:t>“$foo exists!”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94600" y="5005845"/>
            <a:ext cx="1139628" cy="801831"/>
          </a:xfrm>
          <a:prstGeom prst="straightConnector1">
            <a:avLst/>
          </a:prstGeom>
          <a:ln w="28575">
            <a:solidFill>
              <a:srgbClr val="7877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PHPUnit – Assertions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Examples :</a:t>
            </a:r>
          </a:p>
          <a:p>
            <a:pPr marL="0" indent="0">
              <a:buNone/>
            </a:pPr>
            <a:endParaRPr lang="en-US" sz="100" dirty="0" smtClean="0"/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AssertTrue</a:t>
            </a:r>
            <a:r>
              <a:rPr lang="en-US" i="1" dirty="0" smtClean="0"/>
              <a:t>()</a:t>
            </a:r>
            <a:r>
              <a:rPr lang="en-US" dirty="0" smtClean="0"/>
              <a:t> – condition is true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AssertFalse</a:t>
            </a:r>
            <a:r>
              <a:rPr lang="en-US" i="1" dirty="0" smtClean="0"/>
              <a:t>() </a:t>
            </a:r>
            <a:r>
              <a:rPr lang="en-US" dirty="0" smtClean="0"/>
              <a:t>– condition is false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AssertEquals</a:t>
            </a:r>
            <a:r>
              <a:rPr lang="en-US" i="1" dirty="0" smtClean="0"/>
              <a:t>() </a:t>
            </a:r>
            <a:r>
              <a:rPr lang="en-US" dirty="0" smtClean="0"/>
              <a:t>– expected and actual values are equal ( == )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AssertSame</a:t>
            </a:r>
            <a:r>
              <a:rPr lang="en-US" i="1" dirty="0" smtClean="0"/>
              <a:t>() </a:t>
            </a:r>
            <a:r>
              <a:rPr lang="en-US" dirty="0" smtClean="0"/>
              <a:t>– expected and actual values are identical ( === )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AssertNull</a:t>
            </a:r>
            <a:r>
              <a:rPr lang="en-US" i="1" dirty="0" smtClean="0"/>
              <a:t>() </a:t>
            </a:r>
            <a:r>
              <a:rPr lang="en-US" dirty="0" smtClean="0"/>
              <a:t>– value is NULL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AssertEmpty</a:t>
            </a:r>
            <a:r>
              <a:rPr lang="en-US" i="1" dirty="0" smtClean="0"/>
              <a:t>() </a:t>
            </a:r>
            <a:r>
              <a:rPr lang="en-US" dirty="0" smtClean="0"/>
              <a:t>– value is : false, null, ‘’, array()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AssertStringEndsWith</a:t>
            </a:r>
            <a:r>
              <a:rPr lang="en-US" i="1" dirty="0" smtClean="0"/>
              <a:t>() </a:t>
            </a:r>
            <a:r>
              <a:rPr lang="en-US" dirty="0" smtClean="0"/>
              <a:t>– string ends with a specified value</a:t>
            </a:r>
          </a:p>
          <a:p>
            <a:pPr lvl="1">
              <a:spcBef>
                <a:spcPts val="800"/>
              </a:spcBef>
            </a:pPr>
            <a:r>
              <a:rPr lang="en-US" i="1" dirty="0" err="1" smtClean="0"/>
              <a:t>AssertInternalType</a:t>
            </a:r>
            <a:r>
              <a:rPr lang="en-US" i="1" dirty="0" smtClean="0"/>
              <a:t>()</a:t>
            </a:r>
            <a:r>
              <a:rPr lang="en-US" dirty="0" smtClean="0"/>
              <a:t> – value is a specified data type</a:t>
            </a:r>
          </a:p>
          <a:p>
            <a:pPr lvl="1">
              <a:spcBef>
                <a:spcPts val="800"/>
              </a:spcBef>
            </a:pPr>
            <a:endParaRPr lang="en-US" dirty="0"/>
          </a:p>
          <a:p>
            <a:pPr marL="457200" lvl="1" indent="0">
              <a:spcBef>
                <a:spcPts val="800"/>
              </a:spcBef>
              <a:buNone/>
            </a:pPr>
            <a:r>
              <a:rPr lang="en-US" b="1" i="1" dirty="0" smtClean="0"/>
              <a:t>Complete List !!</a:t>
            </a:r>
            <a:endParaRPr lang="en-US" b="1" i="1" dirty="0"/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://phpunit.de/manual/current/en/appendixes.assertions.html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Annotations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Special flags ( e.g. @) which set the characteristics of a test(s)</a:t>
            </a:r>
          </a:p>
          <a:p>
            <a:pPr marL="0" indent="0">
              <a:buNone/>
            </a:pPr>
            <a:r>
              <a:rPr lang="en-US" dirty="0" smtClean="0"/>
              <a:t>(1) Placed at the top of a </a:t>
            </a:r>
            <a:r>
              <a:rPr lang="en-US" b="1" u="sng" dirty="0" smtClean="0"/>
              <a:t>test file </a:t>
            </a:r>
            <a:r>
              <a:rPr lang="en-US" dirty="0" smtClean="0"/>
              <a:t>… or (2) above a specific test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	/**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*  @requires extension </a:t>
            </a:r>
            <a:r>
              <a:rPr lang="en-US" sz="2000" dirty="0" err="1" smtClean="0"/>
              <a:t>pdo_sqlite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*/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class UserTest extends </a:t>
            </a:r>
            <a:r>
              <a:rPr lang="en-US" sz="2000" dirty="0" err="1" smtClean="0"/>
              <a:t>PHPUnit_Framework_TestCase</a:t>
            </a:r>
            <a:r>
              <a:rPr lang="en-US" sz="2000" dirty="0" smtClean="0"/>
              <a:t>	// actual test code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Examples :</a:t>
            </a:r>
          </a:p>
          <a:p>
            <a:pPr marL="0" indent="0">
              <a:buNone/>
            </a:pPr>
            <a:endParaRPr lang="en-US" sz="100" dirty="0" smtClean="0"/>
          </a:p>
          <a:p>
            <a:r>
              <a:rPr lang="en-US" dirty="0" smtClean="0"/>
              <a:t>Requires tools be available in order to run		@requires</a:t>
            </a:r>
          </a:p>
          <a:p>
            <a:r>
              <a:rPr lang="en-US" dirty="0" smtClean="0"/>
              <a:t>Share data b/w tests (within a test file)		@depends</a:t>
            </a:r>
          </a:p>
          <a:p>
            <a:r>
              <a:rPr lang="en-US" dirty="0" smtClean="0"/>
              <a:t>To identify a Data Provider				@</a:t>
            </a:r>
            <a:r>
              <a:rPr lang="en-US" dirty="0" err="1" smtClean="0"/>
              <a:t>dataprovider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108038" y="2511908"/>
            <a:ext cx="539755" cy="1414633"/>
          </a:xfrm>
          <a:prstGeom prst="leftBrace">
            <a:avLst>
              <a:gd name="adj1" fmla="val 8333"/>
              <a:gd name="adj2" fmla="val 50763"/>
            </a:avLst>
          </a:prstGeom>
          <a:ln w="28575">
            <a:solidFill>
              <a:srgbClr val="787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896058"/>
            <a:ext cx="102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  <a:r>
              <a:rPr lang="en-US" b="1" u="sng" dirty="0" smtClean="0"/>
              <a:t>Test</a:t>
            </a:r>
          </a:p>
          <a:p>
            <a:pPr algn="ctr"/>
            <a:r>
              <a:rPr lang="en-US" b="1" dirty="0" smtClean="0"/>
              <a:t>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2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D6E9C9">
                <a:alpha val="31000"/>
              </a:srgbClr>
            </a:gs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  <a:alpha val="31000"/>
              </a:schemeClr>
            </a:gs>
            <a:gs pos="83000">
              <a:schemeClr val="accent6">
                <a:lumMod val="45000"/>
                <a:lumOff val="55000"/>
                <a:alpha val="31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66" y="421960"/>
            <a:ext cx="10515600" cy="4430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PHPUnit – </a:t>
            </a:r>
            <a:r>
              <a:rPr lang="en-US" b="1" dirty="0" smtClean="0"/>
              <a:t>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66" y="1334278"/>
            <a:ext cx="10515600" cy="54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PHPUnit.xml</a:t>
            </a:r>
          </a:p>
          <a:p>
            <a:pPr marL="0" indent="0">
              <a:buNone/>
            </a:pPr>
            <a:endParaRPr lang="en-US" sz="100" dirty="0" smtClean="0"/>
          </a:p>
          <a:p>
            <a:pPr lvl="1"/>
            <a:r>
              <a:rPr lang="en-US" dirty="0"/>
              <a:t>Default name for the config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smtClean="0"/>
              <a:t>Way to configure tests and determine how they will execute</a:t>
            </a:r>
          </a:p>
          <a:p>
            <a:pPr lvl="1"/>
            <a:r>
              <a:rPr lang="en-US" dirty="0" smtClean="0"/>
              <a:t>E.g. Memory limits … Environments … Include path … $_POST variables, etc.</a:t>
            </a:r>
          </a:p>
          <a:p>
            <a:pPr lvl="1"/>
            <a:r>
              <a:rPr lang="en-US" dirty="0"/>
              <a:t>Different sets of tests can be handled </a:t>
            </a:r>
            <a:r>
              <a:rPr lang="en-US" dirty="0" smtClean="0"/>
              <a:t>differently</a:t>
            </a:r>
          </a:p>
          <a:p>
            <a:pPr lvl="2"/>
            <a:r>
              <a:rPr lang="en-US" sz="2400" dirty="0" smtClean="0"/>
              <a:t>(1) Test Suites and (2) Groups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i="1" dirty="0"/>
              <a:t>Command Line Switches</a:t>
            </a:r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Parms passed into PHPUnit command line ( </a:t>
            </a:r>
            <a:r>
              <a:rPr lang="en-US" i="1" dirty="0" smtClean="0"/>
              <a:t>vendor/bin/</a:t>
            </a:r>
            <a:r>
              <a:rPr lang="en-US" i="1" dirty="0" err="1" smtClean="0"/>
              <a:t>phpunit</a:t>
            </a:r>
            <a:r>
              <a:rPr lang="en-US" i="1" dirty="0" smtClean="0"/>
              <a:t> - - debug</a:t>
            </a:r>
            <a:r>
              <a:rPr lang="en-US" dirty="0" smtClean="0"/>
              <a:t>)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b="1" i="1" dirty="0" smtClean="0"/>
              <a:t>Bootstrap File</a:t>
            </a:r>
            <a:endParaRPr lang="en-US" b="1" i="1" dirty="0"/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 smtClean="0"/>
              <a:t>File that is executed </a:t>
            </a:r>
            <a:r>
              <a:rPr lang="en-US" u="sng" dirty="0" smtClean="0"/>
              <a:t>before</a:t>
            </a:r>
            <a:r>
              <a:rPr lang="en-US" dirty="0" smtClean="0"/>
              <a:t> the tests … Usually named </a:t>
            </a:r>
            <a:r>
              <a:rPr lang="en-US" i="1" dirty="0" smtClean="0"/>
              <a:t>bootstrap.php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951722"/>
            <a:ext cx="10338318" cy="9331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4307</TotalTime>
  <Words>1191</Words>
  <Application>Microsoft Office PowerPoint</Application>
  <PresentationFormat>Widescreen</PresentationFormat>
  <Paragraphs>330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PHPUnit &amp; You!</vt:lpstr>
      <vt:lpstr>Unit Testing</vt:lpstr>
      <vt:lpstr>Unit Testing</vt:lpstr>
      <vt:lpstr>Types of Software Testing</vt:lpstr>
      <vt:lpstr>PHPUnit</vt:lpstr>
      <vt:lpstr>PHPUnit – Assertions</vt:lpstr>
      <vt:lpstr>PHPUnit – Assertions</vt:lpstr>
      <vt:lpstr>PHPUnit – Annotations</vt:lpstr>
      <vt:lpstr>PHPUnit – Configuration</vt:lpstr>
      <vt:lpstr>PHPUnit – Test Suites and Groups</vt:lpstr>
      <vt:lpstr>PHPUnit – Data Providers</vt:lpstr>
      <vt:lpstr>PHPUnit – Installation Options</vt:lpstr>
      <vt:lpstr>PHPUnit - Conventions</vt:lpstr>
      <vt:lpstr>PHPUnit – Folder Structure</vt:lpstr>
      <vt:lpstr>CODE TIME !!</vt:lpstr>
      <vt:lpstr>Future Ideas</vt:lpstr>
      <vt:lpstr>Thoughts? Questions?</vt:lpstr>
      <vt:lpstr>Testing Tools</vt:lpstr>
      <vt:lpstr>PHPUnit</vt:lpstr>
      <vt:lpstr>Continuous Integration</vt:lpstr>
      <vt:lpstr>Continuous Integration</vt:lpstr>
      <vt:lpstr>PHPUnit – Mocks … Stubs … Fakes</vt:lpstr>
      <vt:lpstr>PHPUnit – Code Coverage and CRAP!</vt:lpstr>
      <vt:lpstr>PHPUnit – Test Fixtures … Context … Dependencies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You!</dc:title>
  <dc:creator>Bryan Jones</dc:creator>
  <cp:lastModifiedBy>Bryan Jones</cp:lastModifiedBy>
  <cp:revision>206</cp:revision>
  <dcterms:created xsi:type="dcterms:W3CDTF">2016-03-06T23:17:34Z</dcterms:created>
  <dcterms:modified xsi:type="dcterms:W3CDTF">2016-03-09T23:04:35Z</dcterms:modified>
</cp:coreProperties>
</file>