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73" r:id="rId3"/>
    <p:sldId id="275" r:id="rId4"/>
    <p:sldId id="280" r:id="rId5"/>
    <p:sldId id="295" r:id="rId6"/>
    <p:sldId id="296" r:id="rId7"/>
    <p:sldId id="294" r:id="rId8"/>
    <p:sldId id="276" r:id="rId9"/>
    <p:sldId id="289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68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5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1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0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2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0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3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0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 &amp;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Nov 9, 2016</a:t>
            </a:r>
          </a:p>
          <a:p>
            <a:pPr algn="ctr"/>
            <a:r>
              <a:rPr lang="en-US" dirty="0" smtClean="0"/>
              <a:t>Tameem Syed and Bryan Jones</a:t>
            </a:r>
            <a:endParaRPr lang="en-US" dirty="0"/>
          </a:p>
        </p:txBody>
      </p:sp>
      <p:pic>
        <p:nvPicPr>
          <p:cNvPr id="4" name="Picture 2" descr="Image result for had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07" y="1030288"/>
            <a:ext cx="2683660" cy="69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pache spar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37" y="929395"/>
            <a:ext cx="1686085" cy="89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pic>
        <p:nvPicPr>
          <p:cNvPr id="3074" name="Picture 2" descr="Image result for question mark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97" y="2072606"/>
            <a:ext cx="3953219" cy="39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Spark? Why Hadoop?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968842"/>
            <a:ext cx="10058400" cy="39002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“Big Data and How We Got Here”</a:t>
            </a:r>
          </a:p>
          <a:p>
            <a:r>
              <a:rPr lang="en-US" dirty="0" smtClean="0"/>
              <a:t>Volume, Velocity, Variety is Increasing</a:t>
            </a:r>
          </a:p>
          <a:p>
            <a:r>
              <a:rPr lang="en-US" dirty="0" smtClean="0"/>
              <a:t>Falling </a:t>
            </a:r>
            <a:r>
              <a:rPr lang="en-US" dirty="0" smtClean="0"/>
              <a:t>Cost of Data Generation and Storage</a:t>
            </a:r>
          </a:p>
          <a:p>
            <a:r>
              <a:rPr lang="en-US" dirty="0" smtClean="0"/>
              <a:t>Need to convert : (1) Data </a:t>
            </a:r>
            <a:r>
              <a:rPr lang="en-US" dirty="0" smtClean="0">
                <a:sym typeface="Wingdings" panose="05000000000000000000" pitchFamily="2" charset="2"/>
              </a:rPr>
              <a:t> (2) Information  (3) Knowledge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Vertical Scaling vs. Horizontal Scaling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12237"/>
            <a:ext cx="10058400" cy="3793158"/>
          </a:xfrm>
        </p:spPr>
        <p:txBody>
          <a:bodyPr/>
          <a:lstStyle/>
          <a:p>
            <a:r>
              <a:rPr lang="en-US" b="1" dirty="0" smtClean="0"/>
              <a:t>MapReduce Framework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Spark Framework (In-Memory)</a:t>
            </a:r>
            <a:endParaRPr lang="en-US" b="1" dirty="0"/>
          </a:p>
        </p:txBody>
      </p:sp>
      <p:pic>
        <p:nvPicPr>
          <p:cNvPr id="11266" name="Picture 2" descr="Image result for hadoo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99" y="2187653"/>
            <a:ext cx="2743200" cy="7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pache spar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57" y="3236717"/>
            <a:ext cx="1686085" cy="89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75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5778"/>
            <a:ext cx="10058400" cy="4023360"/>
          </a:xfrm>
        </p:spPr>
        <p:txBody>
          <a:bodyPr/>
          <a:lstStyle/>
          <a:p>
            <a:r>
              <a:rPr lang="en-US" b="1" dirty="0" smtClean="0"/>
              <a:t>Map</a:t>
            </a:r>
          </a:p>
          <a:p>
            <a:r>
              <a:rPr lang="en-US" b="1" dirty="0" smtClean="0"/>
              <a:t>Shuffle</a:t>
            </a:r>
          </a:p>
          <a:p>
            <a:r>
              <a:rPr lang="en-US" b="1" dirty="0" smtClean="0"/>
              <a:t>Sort</a:t>
            </a:r>
          </a:p>
          <a:p>
            <a:r>
              <a:rPr lang="en-US" b="1" dirty="0" smtClean="0"/>
              <a:t>Reduce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28" y="3617909"/>
            <a:ext cx="8038095" cy="22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74" y="1965778"/>
            <a:ext cx="5210175" cy="1295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217774" y="3179805"/>
            <a:ext cx="453080" cy="878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7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28" y="2124029"/>
            <a:ext cx="3931508" cy="4015002"/>
          </a:xfrm>
        </p:spPr>
        <p:txBody>
          <a:bodyPr>
            <a:normAutofit/>
          </a:bodyPr>
          <a:lstStyle/>
          <a:p>
            <a:r>
              <a:rPr lang="en-US" b="1" dirty="0" smtClean="0"/>
              <a:t>Driver</a:t>
            </a:r>
          </a:p>
          <a:p>
            <a:pPr lvl="1"/>
            <a:r>
              <a:rPr lang="en-US" dirty="0" smtClean="0"/>
              <a:t>Spark Context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Cluster Manager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Worker Node(s)</a:t>
            </a:r>
          </a:p>
          <a:p>
            <a:pPr lvl="1"/>
            <a:r>
              <a:rPr lang="en-US" dirty="0" smtClean="0"/>
              <a:t>Executor(s)</a:t>
            </a:r>
          </a:p>
          <a:p>
            <a:pPr lvl="2"/>
            <a:r>
              <a:rPr lang="en-US" dirty="0" smtClean="0"/>
              <a:t>Task(s)</a:t>
            </a:r>
          </a:p>
          <a:p>
            <a:pPr lvl="2"/>
            <a:r>
              <a:rPr lang="en-US" dirty="0" smtClean="0"/>
              <a:t>Cache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15" y="438834"/>
            <a:ext cx="5675098" cy="250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86" y="4484788"/>
            <a:ext cx="5892114" cy="1704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2894570"/>
            <a:ext cx="5829300" cy="1295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219568" y="3130378"/>
            <a:ext cx="1960605" cy="1449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097280" y="2056889"/>
            <a:ext cx="361685" cy="368010"/>
            <a:chOff x="416900" y="2075736"/>
            <a:chExt cx="485089" cy="516195"/>
          </a:xfrm>
        </p:grpSpPr>
        <p:sp>
          <p:nvSpPr>
            <p:cNvPr id="26" name="Flowchart: Connector 25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6900" y="2075736"/>
              <a:ext cx="445842" cy="500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26480" y="959587"/>
            <a:ext cx="361685" cy="368010"/>
            <a:chOff x="416900" y="2075736"/>
            <a:chExt cx="485089" cy="516195"/>
          </a:xfrm>
        </p:grpSpPr>
        <p:sp>
          <p:nvSpPr>
            <p:cNvPr id="29" name="Flowchart: Connector 28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6900" y="2075736"/>
              <a:ext cx="445842" cy="500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17519" y="3114896"/>
            <a:ext cx="361685" cy="400110"/>
            <a:chOff x="416900" y="2075736"/>
            <a:chExt cx="485089" cy="561221"/>
          </a:xfrm>
        </p:grpSpPr>
        <p:sp>
          <p:nvSpPr>
            <p:cNvPr id="32" name="Flowchart: Connector 31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6900" y="2075736"/>
              <a:ext cx="445842" cy="56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26543" y="3991849"/>
            <a:ext cx="361685" cy="400110"/>
            <a:chOff x="416900" y="2075736"/>
            <a:chExt cx="485089" cy="561221"/>
          </a:xfrm>
        </p:grpSpPr>
        <p:sp>
          <p:nvSpPr>
            <p:cNvPr id="35" name="Flowchart: Connector 34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6900" y="2075736"/>
              <a:ext cx="445842" cy="56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999330" y="1210682"/>
            <a:ext cx="361685" cy="400110"/>
            <a:chOff x="416900" y="2075736"/>
            <a:chExt cx="485089" cy="561221"/>
          </a:xfrm>
        </p:grpSpPr>
        <p:sp>
          <p:nvSpPr>
            <p:cNvPr id="38" name="Flowchart: Connector 37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900" y="2075736"/>
              <a:ext cx="445842" cy="56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129865" y="350701"/>
            <a:ext cx="361685" cy="400110"/>
            <a:chOff x="416900" y="2075736"/>
            <a:chExt cx="485089" cy="561221"/>
          </a:xfrm>
        </p:grpSpPr>
        <p:sp>
          <p:nvSpPr>
            <p:cNvPr id="41" name="Flowchart: Connector 40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6900" y="2075736"/>
              <a:ext cx="445842" cy="56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172957" y="1592202"/>
            <a:ext cx="361685" cy="400110"/>
            <a:chOff x="416900" y="2075736"/>
            <a:chExt cx="485089" cy="561221"/>
          </a:xfrm>
        </p:grpSpPr>
        <p:sp>
          <p:nvSpPr>
            <p:cNvPr id="44" name="Flowchart: Connector 43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6900" y="2075736"/>
              <a:ext cx="445842" cy="56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36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–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69493"/>
            <a:ext cx="10515600" cy="436998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DAG</a:t>
            </a:r>
            <a:r>
              <a:rPr lang="en-US" dirty="0" smtClean="0"/>
              <a:t> – </a:t>
            </a:r>
            <a:r>
              <a:rPr lang="en-US" i="1" dirty="0" smtClean="0"/>
              <a:t>Execution Plan of Processing Steps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dirty="0" smtClean="0"/>
              <a:t>Lazy Evaluation </a:t>
            </a:r>
          </a:p>
          <a:p>
            <a:pPr lvl="1"/>
            <a:r>
              <a:rPr lang="en-US" dirty="0" smtClean="0"/>
              <a:t>Transformation </a:t>
            </a:r>
            <a:r>
              <a:rPr lang="en-US" dirty="0"/>
              <a:t>– </a:t>
            </a:r>
            <a:r>
              <a:rPr lang="en-US" i="1" dirty="0" smtClean="0"/>
              <a:t>Data Manipulation Operations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– </a:t>
            </a:r>
            <a:r>
              <a:rPr lang="en-US" i="1" dirty="0" smtClean="0"/>
              <a:t>Request for Output or a Prompt to Execute Program</a:t>
            </a:r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en-US" b="1" dirty="0"/>
              <a:t>RDD</a:t>
            </a:r>
            <a:r>
              <a:rPr lang="en-US" dirty="0"/>
              <a:t> – </a:t>
            </a:r>
            <a:r>
              <a:rPr lang="en-US" i="1" dirty="0" smtClean="0"/>
              <a:t>Immutable, In-Memory Data Structure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dirty="0" smtClean="0"/>
              <a:t>Data Frame </a:t>
            </a:r>
            <a:r>
              <a:rPr lang="en-US" dirty="0" smtClean="0"/>
              <a:t>– </a:t>
            </a:r>
            <a:r>
              <a:rPr lang="en-US" i="1" dirty="0" smtClean="0"/>
              <a:t>Distributed Collection with a Defined Schema (Like a SQL Table)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27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–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383" y="2022439"/>
            <a:ext cx="4887097" cy="4155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TRANSFORMATIONS</a:t>
            </a:r>
            <a:endParaRPr lang="en-US" b="1" u="sng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Map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SortBy</a:t>
            </a:r>
            <a:endParaRPr lang="en-US" dirty="0" smtClean="0"/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Intersection</a:t>
            </a:r>
          </a:p>
          <a:p>
            <a:r>
              <a:rPr lang="en-US" dirty="0" smtClean="0"/>
              <a:t>Subtract</a:t>
            </a:r>
          </a:p>
          <a:p>
            <a:r>
              <a:rPr lang="en-US" dirty="0" smtClean="0"/>
              <a:t>Sample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18405" y="2063258"/>
            <a:ext cx="4887097" cy="444843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u="sng" dirty="0" smtClean="0"/>
              <a:t>ACTIONS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Reduce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Collect</a:t>
            </a:r>
          </a:p>
          <a:p>
            <a:r>
              <a:rPr lang="en-US" dirty="0" smtClean="0"/>
              <a:t>First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GroupByKey</a:t>
            </a:r>
            <a:endParaRPr lang="en-US" dirty="0" smtClean="0"/>
          </a:p>
          <a:p>
            <a:r>
              <a:rPr lang="en-US" dirty="0" err="1" smtClean="0"/>
              <a:t>ReduceByKey</a:t>
            </a:r>
            <a:endParaRPr lang="en-US" dirty="0" smtClean="0"/>
          </a:p>
          <a:p>
            <a:r>
              <a:rPr lang="en-US" dirty="0" smtClean="0"/>
              <a:t>Join</a:t>
            </a:r>
          </a:p>
          <a:p>
            <a:r>
              <a:rPr lang="en-US" i="1" dirty="0" smtClean="0"/>
              <a:t>Min …. Max …. Mean …. </a:t>
            </a:r>
            <a:r>
              <a:rPr lang="en-US" i="1" dirty="0" err="1" smtClean="0"/>
              <a:t>Stdev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96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vs. Hadoop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24494" y="2629494"/>
            <a:ext cx="4084320" cy="39039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Hadoop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Disk-Based Computing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MapReduce for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HDFS as Main Storage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YARN as Cluster Manager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3182" y="2629494"/>
            <a:ext cx="4084320" cy="37972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Spark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In-Memory Computing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Broad API for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No Storage </a:t>
            </a:r>
            <a:r>
              <a:rPr lang="en-US" dirty="0" smtClean="0"/>
              <a:t>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Cluster Managers Beyond YARN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66654" y="641851"/>
            <a:ext cx="3025346" cy="15411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u="sng" dirty="0" smtClean="0"/>
              <a:t>Similarities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i="1" dirty="0" smtClean="0"/>
              <a:t> Batch Processing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i="1" dirty="0" smtClean="0"/>
              <a:t> Distributed Datasets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i="1" dirty="0" smtClean="0"/>
              <a:t> Free and Open Source</a:t>
            </a:r>
            <a:endParaRPr lang="en-US" sz="1400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0267" y="2022796"/>
            <a:ext cx="4084320" cy="45679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u="sng" dirty="0" smtClean="0"/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283030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 – Running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665" y="2644346"/>
            <a:ext cx="4195119" cy="2556905"/>
          </a:xfrm>
        </p:spPr>
        <p:txBody>
          <a:bodyPr/>
          <a:lstStyle/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dirty="0" smtClean="0"/>
              <a:t>(1) </a:t>
            </a:r>
            <a:r>
              <a:rPr lang="en-US" b="1" u="sng" dirty="0" smtClean="0"/>
              <a:t>SPARK SHELL</a:t>
            </a:r>
            <a:endParaRPr lang="en-US" b="1" dirty="0" smtClean="0"/>
          </a:p>
          <a:p>
            <a:r>
              <a:rPr lang="en-US" dirty="0" smtClean="0"/>
              <a:t>    Open </a:t>
            </a:r>
            <a:r>
              <a:rPr lang="en-US" dirty="0" smtClean="0"/>
              <a:t>Up Terminal</a:t>
            </a:r>
          </a:p>
          <a:p>
            <a:r>
              <a:rPr lang="en-US" dirty="0" smtClean="0"/>
              <a:t>    Type </a:t>
            </a:r>
            <a:r>
              <a:rPr lang="en-US" dirty="0" smtClean="0"/>
              <a:t>in Code</a:t>
            </a:r>
          </a:p>
          <a:p>
            <a:r>
              <a:rPr lang="en-US" dirty="0" smtClean="0"/>
              <a:t>    Execute!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622854"/>
            <a:ext cx="5894173" cy="102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2 Ways of Running Spark Applications: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6471" y="2644346"/>
            <a:ext cx="4195119" cy="31253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b="1" u="sng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b="1" dirty="0" smtClean="0"/>
              <a:t>(2) </a:t>
            </a:r>
            <a:r>
              <a:rPr lang="en-US" b="1" u="sng" dirty="0" smtClean="0"/>
              <a:t>JOB SUBMISSION</a:t>
            </a:r>
            <a:endParaRPr lang="en-US" b="1" dirty="0" smtClean="0"/>
          </a:p>
          <a:p>
            <a:r>
              <a:rPr lang="en-US" dirty="0" smtClean="0"/>
              <a:t>    IDE</a:t>
            </a:r>
          </a:p>
          <a:p>
            <a:r>
              <a:rPr lang="en-US" dirty="0" smtClean="0"/>
              <a:t>    Build Tools</a:t>
            </a:r>
          </a:p>
          <a:p>
            <a:r>
              <a:rPr lang="en-US" dirty="0" smtClean="0"/>
              <a:t>    Jar File</a:t>
            </a:r>
          </a:p>
          <a:p>
            <a:r>
              <a:rPr lang="en-US" dirty="0" smtClean="0"/>
              <a:t>    Submit Jar File to Spark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08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26294</TotalTime>
  <Words>287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Wingdings</vt:lpstr>
      <vt:lpstr>Retrospect</vt:lpstr>
      <vt:lpstr>Apache Spark &amp; Hadoop</vt:lpstr>
      <vt:lpstr>Why Spark? Why Hadoop?</vt:lpstr>
      <vt:lpstr>Big Data Platforms</vt:lpstr>
      <vt:lpstr>MapReduce Framework</vt:lpstr>
      <vt:lpstr>Spark Framework</vt:lpstr>
      <vt:lpstr>Spark – Key Concepts</vt:lpstr>
      <vt:lpstr>Spark – API</vt:lpstr>
      <vt:lpstr>Spark vs. Hadoop</vt:lpstr>
      <vt:lpstr>Demo Time – Running Spark</vt:lpstr>
      <vt:lpstr>Any Questions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Bryan Jones</cp:lastModifiedBy>
  <cp:revision>406</cp:revision>
  <dcterms:created xsi:type="dcterms:W3CDTF">2015-12-03T23:09:43Z</dcterms:created>
  <dcterms:modified xsi:type="dcterms:W3CDTF">2016-11-08T06:06:41Z</dcterms:modified>
</cp:coreProperties>
</file>