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450" r:id="rId2"/>
    <p:sldId id="576" r:id="rId3"/>
    <p:sldId id="575" r:id="rId4"/>
    <p:sldId id="290" r:id="rId5"/>
    <p:sldId id="567" r:id="rId6"/>
    <p:sldId id="570" r:id="rId7"/>
    <p:sldId id="578" r:id="rId8"/>
    <p:sldId id="568" r:id="rId9"/>
    <p:sldId id="581" r:id="rId10"/>
    <p:sldId id="591" r:id="rId11"/>
    <p:sldId id="618" r:id="rId12"/>
    <p:sldId id="617" r:id="rId13"/>
    <p:sldId id="619" r:id="rId14"/>
    <p:sldId id="620" r:id="rId15"/>
    <p:sldId id="621" r:id="rId16"/>
    <p:sldId id="622" r:id="rId17"/>
    <p:sldId id="579" r:id="rId18"/>
    <p:sldId id="623" r:id="rId19"/>
    <p:sldId id="614" r:id="rId20"/>
    <p:sldId id="605" r:id="rId21"/>
    <p:sldId id="590" r:id="rId22"/>
    <p:sldId id="609" r:id="rId23"/>
    <p:sldId id="610" r:id="rId24"/>
    <p:sldId id="611" r:id="rId25"/>
    <p:sldId id="612" r:id="rId26"/>
    <p:sldId id="583" r:id="rId27"/>
    <p:sldId id="593" r:id="rId28"/>
    <p:sldId id="588" r:id="rId29"/>
    <p:sldId id="585" r:id="rId30"/>
    <p:sldId id="542" r:id="rId31"/>
    <p:sldId id="515" r:id="rId32"/>
    <p:sldId id="516" r:id="rId33"/>
    <p:sldId id="594" r:id="rId34"/>
    <p:sldId id="613" r:id="rId35"/>
    <p:sldId id="624" r:id="rId36"/>
    <p:sldId id="625" r:id="rId37"/>
    <p:sldId id="626" r:id="rId38"/>
    <p:sldId id="615" r:id="rId39"/>
    <p:sldId id="616" r:id="rId40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00C85A"/>
    <a:srgbClr val="00BC55"/>
    <a:srgbClr val="C4EBFC"/>
    <a:srgbClr val="E3F8FD"/>
    <a:srgbClr val="C3EEFD"/>
    <a:srgbClr val="CCDDEA"/>
    <a:srgbClr val="F3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3AC8B-BC75-4A1A-9F78-2493DBAEA55D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E6AD4-452E-477E-A00D-68A4D72A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86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335A683-DEA2-4B82-9CEC-07D915D2EE1A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77F2DFF-F738-46C6-9F0F-B7CF80EE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19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lfullstackwebdev.slack.com/" TargetMode="External"/><Relationship Id="rId2" Type="http://schemas.openxmlformats.org/officeDocument/2006/relationships/hyperlink" Target="https://www.meetup.com/SaintLouis_FullStack_WebDevelopment/events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acloud.guru/learn/aws-certified-sysops-administrator-associate" TargetMode="External"/><Relationship Id="rId7" Type="http://schemas.openxmlformats.org/officeDocument/2006/relationships/hyperlink" Target="https://leanpub.com/aws-cloudformation" TargetMode="External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packtpub.com/virtualization-and-cloud/aws-networking-cookbook" TargetMode="External"/><Relationship Id="rId5" Type="http://schemas.openxmlformats.org/officeDocument/2006/relationships/hyperlink" Target="https://app.pluralsight.com/library/courses/aws-vpc-operations/table-of-contents" TargetMode="External"/><Relationship Id="rId10" Type="http://schemas.openxmlformats.org/officeDocument/2006/relationships/image" Target="../media/image33.png"/><Relationship Id="rId4" Type="http://schemas.openxmlformats.org/officeDocument/2006/relationships/hyperlink" Target="https://redis.io/documentation" TargetMode="External"/><Relationship Id="rId9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5.png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JANUARY 10, 2018</a:t>
            </a:r>
          </a:p>
          <a:p>
            <a:r>
              <a:rPr lang="en-US" dirty="0" smtClean="0"/>
              <a:t>No. 28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00051" y="1631092"/>
            <a:ext cx="4254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rPr>
              <a:t>Infrastructure as Code: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4" name="Picture 2" descr="Image result for aw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439" y="2370955"/>
            <a:ext cx="4572000" cy="171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60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To The Terminal!</a:t>
            </a:r>
            <a:endParaRPr lang="en-US" i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 result for De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58" y="1494472"/>
            <a:ext cx="40005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83323" y="5643253"/>
            <a:ext cx="602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dirty="0" smtClean="0"/>
              <a:t>Create an EC2 (via AWS console) </a:t>
            </a:r>
            <a:endParaRPr lang="en-US" dirty="0"/>
          </a:p>
        </p:txBody>
      </p:sp>
      <p:pic>
        <p:nvPicPr>
          <p:cNvPr id="9" name="Picture 2" descr="Image result for aw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26" y="196165"/>
            <a:ext cx="1713016" cy="64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64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VPC Concepts (Networking)</a:t>
            </a:r>
            <a:endParaRPr lang="en-US" i="1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aw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26" y="196165"/>
            <a:ext cx="1713016" cy="64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basic vp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643" y="1329178"/>
            <a:ext cx="4720039" cy="457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47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VPC Concepts (Networking)</a:t>
            </a:r>
            <a:endParaRPr lang="en-US" i="1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aw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26" y="196165"/>
            <a:ext cx="1713016" cy="64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basic vp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643" y="1329178"/>
            <a:ext cx="4720039" cy="457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24207" y="1329176"/>
            <a:ext cx="3353437" cy="1335763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sz="2600" b="1" i="1" u="sng" dirty="0" smtClean="0"/>
              <a:t>Region</a:t>
            </a:r>
          </a:p>
          <a:p>
            <a:pPr marL="0" indent="0">
              <a:spcBef>
                <a:spcPts val="300"/>
              </a:spcBef>
              <a:buFont typeface="Calibri" panose="020F0502020204030204" pitchFamily="34" charset="0"/>
              <a:buNone/>
            </a:pPr>
            <a:r>
              <a:rPr lang="en-US" i="1" dirty="0" smtClean="0"/>
              <a:t>Geographic zones for the AWS cloud (e.g. US-East…. Canada…. Singapore)</a:t>
            </a:r>
          </a:p>
          <a:p>
            <a:pPr marL="548640" lvl="1" indent="0">
              <a:buFont typeface="Calibri" pitchFamily="34" charset="0"/>
              <a:buNone/>
            </a:pPr>
            <a:endParaRPr lang="en-US" sz="500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1329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VPC Concepts (Networking)</a:t>
            </a:r>
            <a:endParaRPr lang="en-US" i="1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aw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26" y="196165"/>
            <a:ext cx="1713016" cy="64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basic vp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643" y="1329178"/>
            <a:ext cx="4720039" cy="457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24207" y="1329176"/>
            <a:ext cx="3353437" cy="1335763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sz="2600" b="1" i="1" u="sng" dirty="0" smtClean="0"/>
              <a:t>Region</a:t>
            </a:r>
          </a:p>
          <a:p>
            <a:pPr marL="0" indent="0">
              <a:spcBef>
                <a:spcPts val="300"/>
              </a:spcBef>
              <a:buFont typeface="Calibri" panose="020F0502020204030204" pitchFamily="34" charset="0"/>
              <a:buNone/>
            </a:pPr>
            <a:r>
              <a:rPr lang="en-US" i="1" dirty="0" smtClean="0"/>
              <a:t>Geographic zones for the AWS cloud (e.g. US-East…. Canada…. Singapore)</a:t>
            </a:r>
          </a:p>
          <a:p>
            <a:pPr marL="548640" lvl="1" indent="0">
              <a:buFont typeface="Calibri" pitchFamily="34" charset="0"/>
              <a:buNone/>
            </a:pPr>
            <a:endParaRPr lang="en-US" sz="500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4207" y="3013998"/>
            <a:ext cx="3353437" cy="1335763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sz="2600" b="1" i="1" u="sng" dirty="0" smtClean="0"/>
              <a:t>Availability Zone</a:t>
            </a:r>
          </a:p>
          <a:p>
            <a:pPr marL="0" indent="0">
              <a:spcBef>
                <a:spcPts val="300"/>
              </a:spcBef>
              <a:buFont typeface="Calibri" panose="020F0502020204030204" pitchFamily="34" charset="0"/>
              <a:buNone/>
            </a:pPr>
            <a:r>
              <a:rPr lang="en-US" b="1" i="1" dirty="0" smtClean="0">
                <a:solidFill>
                  <a:srgbClr val="00CCFF"/>
                </a:solidFill>
              </a:rPr>
              <a:t>Physical</a:t>
            </a:r>
            <a:r>
              <a:rPr lang="en-US" i="1" dirty="0" smtClean="0"/>
              <a:t> data centers within a region…. Multiple AZ’s for High Availability</a:t>
            </a:r>
          </a:p>
          <a:p>
            <a:pPr marL="548640" lvl="1" indent="0">
              <a:buFont typeface="Calibri" pitchFamily="34" charset="0"/>
              <a:buNone/>
            </a:pPr>
            <a:endParaRPr lang="en-US" sz="500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0974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VPC Concepts (Networking)</a:t>
            </a:r>
            <a:endParaRPr lang="en-US" i="1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aw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26" y="196165"/>
            <a:ext cx="1713016" cy="64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basic vp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643" y="1329178"/>
            <a:ext cx="4720039" cy="457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24207" y="1329176"/>
            <a:ext cx="3353437" cy="1335763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sz="2600" b="1" i="1" u="sng" dirty="0" smtClean="0"/>
              <a:t>Region</a:t>
            </a:r>
          </a:p>
          <a:p>
            <a:pPr marL="0" indent="0">
              <a:spcBef>
                <a:spcPts val="300"/>
              </a:spcBef>
              <a:buFont typeface="Calibri" panose="020F0502020204030204" pitchFamily="34" charset="0"/>
              <a:buNone/>
            </a:pPr>
            <a:r>
              <a:rPr lang="en-US" i="1" dirty="0" smtClean="0"/>
              <a:t>Geographic zones for the AWS cloud (e.g. US-East…. Canada…. Singapore)</a:t>
            </a:r>
          </a:p>
          <a:p>
            <a:pPr marL="548640" lvl="1" indent="0">
              <a:buFont typeface="Calibri" pitchFamily="34" charset="0"/>
              <a:buNone/>
            </a:pPr>
            <a:endParaRPr lang="en-US" sz="500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4207" y="3013998"/>
            <a:ext cx="3353437" cy="1335763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sz="2600" b="1" i="1" u="sng" dirty="0" smtClean="0"/>
              <a:t>Availability Zone</a:t>
            </a:r>
          </a:p>
          <a:p>
            <a:pPr marL="0" indent="0">
              <a:spcBef>
                <a:spcPts val="300"/>
              </a:spcBef>
              <a:buFont typeface="Calibri" panose="020F0502020204030204" pitchFamily="34" charset="0"/>
              <a:buNone/>
            </a:pPr>
            <a:r>
              <a:rPr lang="en-US" b="1" i="1" dirty="0" smtClean="0">
                <a:solidFill>
                  <a:srgbClr val="00CCFF"/>
                </a:solidFill>
              </a:rPr>
              <a:t>Physical</a:t>
            </a:r>
            <a:r>
              <a:rPr lang="en-US" i="1" dirty="0" smtClean="0"/>
              <a:t> data centers within a region…. Multiple AZ’s for High Availability</a:t>
            </a:r>
          </a:p>
          <a:p>
            <a:pPr marL="548640" lvl="1" indent="0">
              <a:buFont typeface="Calibri" pitchFamily="34" charset="0"/>
              <a:buNone/>
            </a:pPr>
            <a:endParaRPr lang="en-US" sz="500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24207" y="4776509"/>
            <a:ext cx="3353435" cy="1315169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sz="2600" b="1" i="1" u="sng" smtClean="0"/>
              <a:t>Virtual Private Cloud</a:t>
            </a:r>
          </a:p>
          <a:p>
            <a:pPr marL="0" indent="0">
              <a:spcBef>
                <a:spcPts val="300"/>
              </a:spcBef>
              <a:buFont typeface="Calibri" panose="020F0502020204030204" pitchFamily="34" charset="0"/>
              <a:buNone/>
            </a:pPr>
            <a:r>
              <a:rPr lang="en-US" sz="2200" i="1" smtClean="0"/>
              <a:t>Isolated virtual network in AWS for your use…. Per Region….</a:t>
            </a:r>
          </a:p>
          <a:p>
            <a:pPr marL="0" indent="0">
              <a:spcBef>
                <a:spcPts val="300"/>
              </a:spcBef>
              <a:buFont typeface="Calibri" panose="020F0502020204030204" pitchFamily="34" charset="0"/>
              <a:buNone/>
            </a:pPr>
            <a:r>
              <a:rPr lang="en-US" sz="2200" i="1" smtClean="0"/>
              <a:t>Collection of IP Addresses</a:t>
            </a:r>
          </a:p>
          <a:p>
            <a:pPr marL="548640" lvl="1" indent="0">
              <a:buFont typeface="Calibri" pitchFamily="34" charset="0"/>
              <a:buNone/>
            </a:pPr>
            <a:endParaRPr lang="en-US" sz="500" i="1" smtClean="0"/>
          </a:p>
          <a:p>
            <a:pPr marL="548640" lvl="1" indent="0">
              <a:buFont typeface="Calibri" pitchFamily="34" charset="0"/>
              <a:buNone/>
            </a:pPr>
            <a:endParaRPr lang="en-US" sz="50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4159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VPC Concepts (Networking)</a:t>
            </a:r>
            <a:endParaRPr lang="en-US" i="1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aw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26" y="196165"/>
            <a:ext cx="1713016" cy="64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basic vp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643" y="1329178"/>
            <a:ext cx="4720039" cy="457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24207" y="1329176"/>
            <a:ext cx="3353437" cy="1335763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sz="2600" b="1" i="1" u="sng" dirty="0" smtClean="0"/>
              <a:t>Region</a:t>
            </a:r>
          </a:p>
          <a:p>
            <a:pPr marL="0" indent="0">
              <a:spcBef>
                <a:spcPts val="300"/>
              </a:spcBef>
              <a:buFont typeface="Calibri" panose="020F0502020204030204" pitchFamily="34" charset="0"/>
              <a:buNone/>
            </a:pPr>
            <a:r>
              <a:rPr lang="en-US" i="1" dirty="0" smtClean="0"/>
              <a:t>Geographic zones for the AWS cloud (e.g. US-East…. Canada…. Singapore)</a:t>
            </a:r>
          </a:p>
          <a:p>
            <a:pPr marL="548640" lvl="1" indent="0">
              <a:buFont typeface="Calibri" pitchFamily="34" charset="0"/>
              <a:buNone/>
            </a:pPr>
            <a:endParaRPr lang="en-US" sz="500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4207" y="3013998"/>
            <a:ext cx="3353437" cy="1335763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sz="2600" b="1" i="1" u="sng" dirty="0" smtClean="0"/>
              <a:t>Availability Zone</a:t>
            </a:r>
          </a:p>
          <a:p>
            <a:pPr marL="0" indent="0">
              <a:spcBef>
                <a:spcPts val="300"/>
              </a:spcBef>
              <a:buFont typeface="Calibri" panose="020F0502020204030204" pitchFamily="34" charset="0"/>
              <a:buNone/>
            </a:pPr>
            <a:r>
              <a:rPr lang="en-US" b="1" i="1" dirty="0" smtClean="0">
                <a:solidFill>
                  <a:srgbClr val="00CCFF"/>
                </a:solidFill>
              </a:rPr>
              <a:t>Physical</a:t>
            </a:r>
            <a:r>
              <a:rPr lang="en-US" i="1" dirty="0" smtClean="0"/>
              <a:t> data centers within a region…. Multiple AZ’s for High Availability</a:t>
            </a:r>
          </a:p>
          <a:p>
            <a:pPr marL="548640" lvl="1" indent="0">
              <a:buFont typeface="Calibri" pitchFamily="34" charset="0"/>
              <a:buNone/>
            </a:pPr>
            <a:endParaRPr lang="en-US" sz="500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24207" y="4776509"/>
            <a:ext cx="3353435" cy="1315169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sz="2600" b="1" i="1" u="sng" smtClean="0"/>
              <a:t>Virtual Private Cloud</a:t>
            </a:r>
          </a:p>
          <a:p>
            <a:pPr marL="0" indent="0">
              <a:spcBef>
                <a:spcPts val="300"/>
              </a:spcBef>
              <a:buFont typeface="Calibri" panose="020F0502020204030204" pitchFamily="34" charset="0"/>
              <a:buNone/>
            </a:pPr>
            <a:r>
              <a:rPr lang="en-US" sz="2200" i="1" smtClean="0"/>
              <a:t>Isolated virtual network in AWS for your use…. Per Region….</a:t>
            </a:r>
          </a:p>
          <a:p>
            <a:pPr marL="0" indent="0">
              <a:spcBef>
                <a:spcPts val="300"/>
              </a:spcBef>
              <a:buFont typeface="Calibri" panose="020F0502020204030204" pitchFamily="34" charset="0"/>
              <a:buNone/>
            </a:pPr>
            <a:r>
              <a:rPr lang="en-US" sz="2200" i="1" smtClean="0"/>
              <a:t>Collection of IP Addresses</a:t>
            </a:r>
          </a:p>
          <a:p>
            <a:pPr marL="548640" lvl="1" indent="0">
              <a:buFont typeface="Calibri" pitchFamily="34" charset="0"/>
              <a:buNone/>
            </a:pPr>
            <a:endParaRPr lang="en-US" sz="500" i="1" smtClean="0"/>
          </a:p>
          <a:p>
            <a:pPr marL="548640" lvl="1" indent="0">
              <a:buFont typeface="Calibri" pitchFamily="34" charset="0"/>
              <a:buNone/>
            </a:pPr>
            <a:endParaRPr lang="en-US" sz="50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838565" y="1302440"/>
            <a:ext cx="3113777" cy="14353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sz="2600" b="1" i="1" u="sng" dirty="0" smtClean="0"/>
              <a:t>Subnet</a:t>
            </a:r>
          </a:p>
          <a:p>
            <a:pPr marL="0" indent="0">
              <a:spcBef>
                <a:spcPts val="300"/>
              </a:spcBef>
              <a:buFont typeface="Calibri" panose="020F0502020204030204" pitchFamily="34" charset="0"/>
              <a:buNone/>
            </a:pPr>
            <a:r>
              <a:rPr lang="en-US" i="1" dirty="0" smtClean="0"/>
              <a:t>Range of IP Addresses in your VPC….</a:t>
            </a:r>
          </a:p>
          <a:p>
            <a:pPr marL="0" indent="0">
              <a:spcBef>
                <a:spcPts val="300"/>
              </a:spcBef>
              <a:buFont typeface="Calibri" panose="020F0502020204030204" pitchFamily="34" charset="0"/>
              <a:buNone/>
            </a:pPr>
            <a:r>
              <a:rPr lang="en-US" i="1" dirty="0" smtClean="0"/>
              <a:t>(a) Public vs. (b) Private</a:t>
            </a:r>
          </a:p>
          <a:p>
            <a:pPr marL="548640" lvl="1" indent="0">
              <a:buFont typeface="Calibri" pitchFamily="34" charset="0"/>
              <a:buNone/>
            </a:pPr>
            <a:endParaRPr lang="en-US" sz="500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2052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VPC Concepts (Networking)</a:t>
            </a:r>
            <a:endParaRPr lang="en-US" i="1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aw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26" y="196165"/>
            <a:ext cx="1713016" cy="64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basic vp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643" y="1329178"/>
            <a:ext cx="4720039" cy="457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24207" y="1329176"/>
            <a:ext cx="3353437" cy="1335763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sz="2600" b="1" i="1" u="sng" dirty="0" smtClean="0"/>
              <a:t>Region</a:t>
            </a:r>
          </a:p>
          <a:p>
            <a:pPr marL="0" indent="0">
              <a:spcBef>
                <a:spcPts val="300"/>
              </a:spcBef>
              <a:buFont typeface="Calibri" panose="020F0502020204030204" pitchFamily="34" charset="0"/>
              <a:buNone/>
            </a:pPr>
            <a:r>
              <a:rPr lang="en-US" i="1" dirty="0" smtClean="0"/>
              <a:t>Geographic zones for the AWS cloud (e.g. US-East…. Canada…. Singapore)</a:t>
            </a:r>
          </a:p>
          <a:p>
            <a:pPr marL="548640" lvl="1" indent="0">
              <a:buFont typeface="Calibri" pitchFamily="34" charset="0"/>
              <a:buNone/>
            </a:pPr>
            <a:endParaRPr lang="en-US" sz="500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4207" y="3013998"/>
            <a:ext cx="3353437" cy="1335763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sz="2600" b="1" i="1" u="sng" dirty="0" smtClean="0"/>
              <a:t>Availability Zone</a:t>
            </a:r>
          </a:p>
          <a:p>
            <a:pPr marL="0" indent="0">
              <a:spcBef>
                <a:spcPts val="300"/>
              </a:spcBef>
              <a:buFont typeface="Calibri" panose="020F0502020204030204" pitchFamily="34" charset="0"/>
              <a:buNone/>
            </a:pPr>
            <a:r>
              <a:rPr lang="en-US" b="1" i="1" dirty="0" smtClean="0">
                <a:solidFill>
                  <a:srgbClr val="00CCFF"/>
                </a:solidFill>
              </a:rPr>
              <a:t>Physical</a:t>
            </a:r>
            <a:r>
              <a:rPr lang="en-US" i="1" dirty="0" smtClean="0"/>
              <a:t> data centers within a region…. Multiple AZ’s for High Availability</a:t>
            </a:r>
          </a:p>
          <a:p>
            <a:pPr marL="548640" lvl="1" indent="0">
              <a:buFont typeface="Calibri" pitchFamily="34" charset="0"/>
              <a:buNone/>
            </a:pPr>
            <a:endParaRPr lang="en-US" sz="500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24207" y="4776509"/>
            <a:ext cx="3353435" cy="1315169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sz="2600" b="1" i="1" u="sng" smtClean="0"/>
              <a:t>Virtual Private Cloud</a:t>
            </a:r>
          </a:p>
          <a:p>
            <a:pPr marL="0" indent="0">
              <a:spcBef>
                <a:spcPts val="300"/>
              </a:spcBef>
              <a:buFont typeface="Calibri" panose="020F0502020204030204" pitchFamily="34" charset="0"/>
              <a:buNone/>
            </a:pPr>
            <a:r>
              <a:rPr lang="en-US" sz="2200" i="1" smtClean="0"/>
              <a:t>Isolated virtual network in AWS for your use…. Per Region….</a:t>
            </a:r>
          </a:p>
          <a:p>
            <a:pPr marL="0" indent="0">
              <a:spcBef>
                <a:spcPts val="300"/>
              </a:spcBef>
              <a:buFont typeface="Calibri" panose="020F0502020204030204" pitchFamily="34" charset="0"/>
              <a:buNone/>
            </a:pPr>
            <a:r>
              <a:rPr lang="en-US" sz="2200" i="1" smtClean="0"/>
              <a:t>Collection of IP Addresses</a:t>
            </a:r>
          </a:p>
          <a:p>
            <a:pPr marL="548640" lvl="1" indent="0">
              <a:buFont typeface="Calibri" pitchFamily="34" charset="0"/>
              <a:buNone/>
            </a:pPr>
            <a:endParaRPr lang="en-US" sz="500" i="1" smtClean="0"/>
          </a:p>
          <a:p>
            <a:pPr marL="548640" lvl="1" indent="0">
              <a:buFont typeface="Calibri" pitchFamily="34" charset="0"/>
              <a:buNone/>
            </a:pPr>
            <a:endParaRPr lang="en-US" sz="50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838565" y="1302440"/>
            <a:ext cx="3113777" cy="14353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sz="2600" b="1" i="1" u="sng" dirty="0" smtClean="0"/>
              <a:t>Subnet</a:t>
            </a:r>
          </a:p>
          <a:p>
            <a:pPr marL="0" indent="0">
              <a:spcBef>
                <a:spcPts val="300"/>
              </a:spcBef>
              <a:buFont typeface="Calibri" panose="020F0502020204030204" pitchFamily="34" charset="0"/>
              <a:buNone/>
            </a:pPr>
            <a:r>
              <a:rPr lang="en-US" i="1" dirty="0" smtClean="0"/>
              <a:t>Range of IP Addresses in your VPC….</a:t>
            </a:r>
          </a:p>
          <a:p>
            <a:pPr marL="0" indent="0">
              <a:spcBef>
                <a:spcPts val="300"/>
              </a:spcBef>
              <a:buFont typeface="Calibri" panose="020F0502020204030204" pitchFamily="34" charset="0"/>
              <a:buNone/>
            </a:pPr>
            <a:r>
              <a:rPr lang="en-US" i="1" dirty="0" smtClean="0"/>
              <a:t>(a) Public vs. (b) Private</a:t>
            </a:r>
          </a:p>
          <a:p>
            <a:pPr marL="548640" lvl="1" indent="0">
              <a:buFont typeface="Calibri" pitchFamily="34" charset="0"/>
              <a:buNone/>
            </a:pPr>
            <a:endParaRPr lang="en-US" sz="500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838565" y="3135757"/>
            <a:ext cx="3221631" cy="140198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sz="2600" b="1" i="1" u="sng" dirty="0" smtClean="0"/>
              <a:t>Internet Gateway</a:t>
            </a:r>
          </a:p>
          <a:p>
            <a:pPr marL="0" indent="0">
              <a:spcBef>
                <a:spcPts val="300"/>
              </a:spcBef>
              <a:buFont typeface="Calibri" panose="020F0502020204030204" pitchFamily="34" charset="0"/>
              <a:buNone/>
            </a:pPr>
            <a:r>
              <a:rPr lang="en-US" i="1" dirty="0" smtClean="0"/>
              <a:t>Provides direct connectivity to the Internet…. Needed for public subnets</a:t>
            </a:r>
          </a:p>
          <a:p>
            <a:pPr marL="548640" lvl="1" indent="0">
              <a:buFont typeface="Calibri" pitchFamily="34" charset="0"/>
              <a:buNone/>
            </a:pPr>
            <a:endParaRPr lang="en-US" sz="500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9258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VPC Concepts (Networking)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24207" y="4776509"/>
            <a:ext cx="3353435" cy="1315169"/>
          </a:xfrm>
        </p:spPr>
        <p:txBody>
          <a:bodyPr>
            <a:normAutofit fontScale="92500" lnSpcReduction="10000"/>
          </a:bodyPr>
          <a:lstStyle/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sz="2600" b="1" i="1" u="sng" dirty="0" smtClean="0"/>
              <a:t>Virtual Private Cloud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200" i="1" dirty="0" smtClean="0"/>
              <a:t>Isolated virtual network in AWS for your use…. Per Region….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200" i="1" dirty="0" smtClean="0"/>
              <a:t>Collection of IP Addresses</a:t>
            </a:r>
          </a:p>
          <a:p>
            <a:pPr marL="548640" lvl="1" indent="0">
              <a:buNone/>
            </a:pPr>
            <a:endParaRPr lang="en-US" sz="500" i="1" dirty="0" smtClean="0"/>
          </a:p>
          <a:p>
            <a:pPr marL="548640" lvl="1" indent="0">
              <a:buNone/>
            </a:pPr>
            <a:endParaRPr lang="en-US" sz="500" dirty="0" smtClean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aw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26" y="196165"/>
            <a:ext cx="1713016" cy="64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basic vp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643" y="1329178"/>
            <a:ext cx="4720039" cy="457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24207" y="1329176"/>
            <a:ext cx="3353437" cy="1335763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sz="2600" b="1" i="1" u="sng" dirty="0" smtClean="0"/>
              <a:t>Region</a:t>
            </a:r>
          </a:p>
          <a:p>
            <a:pPr marL="0" indent="0">
              <a:spcBef>
                <a:spcPts val="300"/>
              </a:spcBef>
              <a:buFont typeface="Calibri" panose="020F0502020204030204" pitchFamily="34" charset="0"/>
              <a:buNone/>
            </a:pPr>
            <a:r>
              <a:rPr lang="en-US" i="1" dirty="0" smtClean="0"/>
              <a:t>Geographic zones for the AWS cloud (e.g. US-East…. Canada…. Singapore)</a:t>
            </a:r>
          </a:p>
          <a:p>
            <a:pPr marL="548640" lvl="1" indent="0">
              <a:buFont typeface="Calibri" pitchFamily="34" charset="0"/>
              <a:buNone/>
            </a:pPr>
            <a:endParaRPr lang="en-US" sz="500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24207" y="3013998"/>
            <a:ext cx="3353437" cy="1335763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sz="2600" b="1" i="1" u="sng" dirty="0" smtClean="0"/>
              <a:t>Availability Zone</a:t>
            </a:r>
          </a:p>
          <a:p>
            <a:pPr marL="0" indent="0">
              <a:spcBef>
                <a:spcPts val="300"/>
              </a:spcBef>
              <a:buFont typeface="Calibri" panose="020F0502020204030204" pitchFamily="34" charset="0"/>
              <a:buNone/>
            </a:pPr>
            <a:r>
              <a:rPr lang="en-US" b="1" i="1" dirty="0" smtClean="0">
                <a:solidFill>
                  <a:srgbClr val="00CCFF"/>
                </a:solidFill>
              </a:rPr>
              <a:t>Physical</a:t>
            </a:r>
            <a:r>
              <a:rPr lang="en-US" i="1" dirty="0" smtClean="0"/>
              <a:t> data centers within a region…. Multiple AZ’s for High Availability</a:t>
            </a:r>
          </a:p>
          <a:p>
            <a:pPr marL="548640" lvl="1" indent="0">
              <a:buFont typeface="Calibri" pitchFamily="34" charset="0"/>
              <a:buNone/>
            </a:pPr>
            <a:endParaRPr lang="en-US" sz="500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838565" y="1302440"/>
            <a:ext cx="3113777" cy="14353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sz="2600" b="1" i="1" u="sng" dirty="0" smtClean="0"/>
              <a:t>Subnet</a:t>
            </a:r>
          </a:p>
          <a:p>
            <a:pPr marL="0" indent="0">
              <a:spcBef>
                <a:spcPts val="300"/>
              </a:spcBef>
              <a:buFont typeface="Calibri" panose="020F0502020204030204" pitchFamily="34" charset="0"/>
              <a:buNone/>
            </a:pPr>
            <a:r>
              <a:rPr lang="en-US" i="1" dirty="0" smtClean="0"/>
              <a:t>Range of IP Addresses in your VPC….</a:t>
            </a:r>
          </a:p>
          <a:p>
            <a:pPr marL="0" indent="0">
              <a:spcBef>
                <a:spcPts val="300"/>
              </a:spcBef>
              <a:buFont typeface="Calibri" panose="020F0502020204030204" pitchFamily="34" charset="0"/>
              <a:buNone/>
            </a:pPr>
            <a:r>
              <a:rPr lang="en-US" i="1" dirty="0" smtClean="0"/>
              <a:t>(a) Public vs. (b) Private</a:t>
            </a:r>
          </a:p>
          <a:p>
            <a:pPr marL="548640" lvl="1" indent="0">
              <a:buFont typeface="Calibri" pitchFamily="34" charset="0"/>
              <a:buNone/>
            </a:pPr>
            <a:endParaRPr lang="en-US" sz="500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838565" y="3135757"/>
            <a:ext cx="3221631" cy="140198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sz="2600" b="1" i="1" u="sng" dirty="0" smtClean="0"/>
              <a:t>Internet Gateway</a:t>
            </a:r>
          </a:p>
          <a:p>
            <a:pPr marL="0" indent="0">
              <a:spcBef>
                <a:spcPts val="300"/>
              </a:spcBef>
              <a:buFont typeface="Calibri" panose="020F0502020204030204" pitchFamily="34" charset="0"/>
              <a:buNone/>
            </a:pPr>
            <a:r>
              <a:rPr lang="en-US" i="1" dirty="0" smtClean="0"/>
              <a:t>Provides direct connectivity to the Internet…. Needed for public subnets</a:t>
            </a:r>
          </a:p>
          <a:p>
            <a:pPr marL="548640" lvl="1" indent="0">
              <a:buFont typeface="Calibri" pitchFamily="34" charset="0"/>
              <a:buNone/>
            </a:pPr>
            <a:endParaRPr lang="en-US" sz="500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838565" y="4776508"/>
            <a:ext cx="3262769" cy="146133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sz="2600" b="1" i="1" u="sng" dirty="0" smtClean="0"/>
              <a:t>Router &amp; Route Table</a:t>
            </a:r>
          </a:p>
          <a:p>
            <a:pPr marL="0" indent="0">
              <a:spcBef>
                <a:spcPts val="300"/>
              </a:spcBef>
              <a:buFont typeface="Calibri" panose="020F0502020204030204" pitchFamily="34" charset="0"/>
              <a:buNone/>
            </a:pPr>
            <a:r>
              <a:rPr lang="en-US" i="1" dirty="0" smtClean="0"/>
              <a:t>Routes traffic to/from the VPC</a:t>
            </a:r>
          </a:p>
          <a:p>
            <a:pPr marL="0" indent="0">
              <a:spcBef>
                <a:spcPts val="300"/>
              </a:spcBef>
              <a:buFont typeface="Calibri" panose="020F0502020204030204" pitchFamily="34" charset="0"/>
              <a:buNone/>
            </a:pPr>
            <a:r>
              <a:rPr lang="en-US" i="1" dirty="0" smtClean="0"/>
              <a:t>       Router </a:t>
            </a:r>
            <a:r>
              <a:rPr lang="en-US" i="1" dirty="0" smtClean="0">
                <a:sym typeface="Wingdings" panose="05000000000000000000" pitchFamily="2" charset="2"/>
              </a:rPr>
              <a:t> Roads (w/ IGW)</a:t>
            </a:r>
          </a:p>
          <a:p>
            <a:pPr marL="0" indent="0">
              <a:spcBef>
                <a:spcPts val="300"/>
              </a:spcBef>
              <a:buFont typeface="Calibri" panose="020F0502020204030204" pitchFamily="34" charset="0"/>
              <a:buNone/>
            </a:pPr>
            <a:r>
              <a:rPr lang="en-US" i="1" dirty="0" smtClean="0">
                <a:sym typeface="Wingdings" panose="05000000000000000000" pitchFamily="2" charset="2"/>
              </a:rPr>
              <a:t>       Route Table  Directions</a:t>
            </a:r>
            <a:endParaRPr lang="en-US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4825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VPC Concepts </a:t>
            </a:r>
            <a:r>
              <a:rPr lang="en-US" i="1" dirty="0" smtClean="0"/>
              <a:t>(Layered Security)</a:t>
            </a:r>
            <a:endParaRPr lang="en-US" i="1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aw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26" y="196165"/>
            <a:ext cx="1713016" cy="64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Image result for vpc security grou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146" y="1199556"/>
            <a:ext cx="4746919" cy="508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673" y="1301735"/>
            <a:ext cx="1681806" cy="6192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9173" y="1910791"/>
            <a:ext cx="1681806" cy="619191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>
            <a:off x="5504752" y="1842259"/>
            <a:ext cx="3236403" cy="757666"/>
          </a:xfrm>
          <a:prstGeom prst="straightConnector1">
            <a:avLst/>
          </a:prstGeom>
          <a:ln>
            <a:solidFill>
              <a:srgbClr val="00BC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998941" y="2437605"/>
            <a:ext cx="2561967" cy="5881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370702" y="1489720"/>
            <a:ext cx="3410465" cy="44909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i="1" u="sng" dirty="0" smtClean="0"/>
              <a:t>Router &amp; Route Table</a:t>
            </a:r>
          </a:p>
          <a:p>
            <a:pPr indent="-27432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1" dirty="0" smtClean="0"/>
              <a:t>Routes traffic to/from the VPC</a:t>
            </a:r>
          </a:p>
          <a:p>
            <a:pPr indent="-27432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1" dirty="0" smtClean="0">
                <a:sym typeface="Wingdings" panose="05000000000000000000" pitchFamily="2" charset="2"/>
              </a:rPr>
              <a:t>Roads and Directions</a:t>
            </a:r>
          </a:p>
          <a:p>
            <a:pPr indent="-27432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1" dirty="0" smtClean="0">
                <a:sym typeface="Wingdings" panose="05000000000000000000" pitchFamily="2" charset="2"/>
              </a:rPr>
              <a:t>At the Subnet Level</a:t>
            </a:r>
          </a:p>
          <a:p>
            <a:pPr indent="-27432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1" dirty="0" smtClean="0">
                <a:sym typeface="Wingdings" panose="05000000000000000000" pitchFamily="2" charset="2"/>
              </a:rPr>
              <a:t>Default Route Table per VPC</a:t>
            </a:r>
            <a:endParaRPr lang="en-US" i="1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300"/>
              </a:spcBef>
              <a:buFont typeface="Calibri" panose="020F0502020204030204" pitchFamily="34" charset="0"/>
              <a:buNone/>
            </a:pPr>
            <a:endParaRPr lang="en-US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5310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VPC Concepts </a:t>
            </a:r>
            <a:r>
              <a:rPr lang="en-US" i="1" dirty="0" smtClean="0"/>
              <a:t>(Layered Security)</a:t>
            </a:r>
            <a:endParaRPr lang="en-US" i="1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aw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26" y="196165"/>
            <a:ext cx="1713016" cy="64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94750" y="1449524"/>
            <a:ext cx="3353437" cy="45723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i="1" u="sng" dirty="0" smtClean="0"/>
              <a:t>Network ACL</a:t>
            </a:r>
          </a:p>
          <a:p>
            <a:pPr indent="-27432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1" dirty="0" smtClean="0"/>
              <a:t>Controls Traffic in/out of Subnets</a:t>
            </a:r>
          </a:p>
          <a:p>
            <a:pPr indent="-27432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1" dirty="0" smtClean="0"/>
              <a:t>Manage Traffic Flow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i="1" dirty="0"/>
              <a:t> </a:t>
            </a:r>
            <a:r>
              <a:rPr lang="en-US" i="1" dirty="0" smtClean="0"/>
              <a:t>        - explicit ALLOW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i="1" dirty="0"/>
              <a:t> </a:t>
            </a:r>
            <a:r>
              <a:rPr lang="en-US" i="1" dirty="0" smtClean="0"/>
              <a:t>        - explicit DENY</a:t>
            </a:r>
          </a:p>
          <a:p>
            <a:pPr indent="-27432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1" dirty="0" smtClean="0"/>
              <a:t>Rules comprise: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i="1" dirty="0" smtClean="0"/>
              <a:t>         - Protocol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i="1" dirty="0"/>
              <a:t> </a:t>
            </a:r>
            <a:r>
              <a:rPr lang="en-US" i="1" dirty="0" smtClean="0"/>
              <a:t>        - Port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i="1" dirty="0"/>
              <a:t> </a:t>
            </a:r>
            <a:r>
              <a:rPr lang="en-US" i="1" dirty="0" smtClean="0"/>
              <a:t>        - IP Address</a:t>
            </a:r>
          </a:p>
          <a:p>
            <a:pPr indent="-27432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1" dirty="0" smtClean="0"/>
              <a:t>Rules evaluated in # order UNTIL the first match</a:t>
            </a:r>
          </a:p>
          <a:p>
            <a:pPr indent="-27432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1" dirty="0" smtClean="0"/>
              <a:t>Stateless</a:t>
            </a:r>
            <a:endParaRPr lang="en-US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/>
          </a:p>
        </p:txBody>
      </p:sp>
      <p:pic>
        <p:nvPicPr>
          <p:cNvPr id="14" name="Picture 10" descr="Image result for vpc security grou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146" y="1199556"/>
            <a:ext cx="4746919" cy="508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Image result for vpc nac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673" y="2822607"/>
            <a:ext cx="3523306" cy="92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 flipH="1">
            <a:off x="7788949" y="3081917"/>
            <a:ext cx="615724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96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909072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2800" b="1" u="sng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About Us:</a:t>
            </a: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Learning how to </a:t>
            </a: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create </a:t>
            </a: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full-stack, scalable internet applications. From the database… all the way to </a:t>
            </a: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the front-end </a:t>
            </a: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user </a:t>
            </a: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interface </a:t>
            </a: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: </a:t>
            </a:r>
            <a:r>
              <a:rPr lang="en-US" sz="2400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JavaScript Frameworks ∙ Server-Side Code ∙ Load Balancing</a:t>
            </a: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Meetup Calendar:</a:t>
            </a: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u="sng" dirty="0">
                <a:solidFill>
                  <a:schemeClr val="hlink"/>
                </a:solidFill>
                <a:ea typeface="Calibri"/>
                <a:cs typeface="Calibri"/>
                <a:sym typeface="Calibri"/>
                <a:hlinkClick r:id="rId2"/>
              </a:rPr>
              <a:t>https://www.meetup.com/SaintLouis_FullStack_WebDevelopment/events/</a:t>
            </a: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endParaRPr lang="en-US" sz="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Slack Group(s):</a:t>
            </a:r>
          </a:p>
          <a:p>
            <a:pPr marL="0" lvl="0" indent="0">
              <a:spcBef>
                <a:spcPts val="1000"/>
              </a:spcBef>
              <a:buClr>
                <a:schemeClr val="dk1"/>
              </a:buClr>
              <a:buSzPct val="25000"/>
              <a:buNone/>
            </a:pPr>
            <a:r>
              <a:rPr lang="en-US" u="sng" dirty="0" smtClean="0">
                <a:solidFill>
                  <a:schemeClr val="hlink"/>
                </a:solidFill>
                <a:ea typeface="Calibri"/>
                <a:cs typeface="Calibri"/>
                <a:sym typeface="Calibri"/>
                <a:hlinkClick r:id="rId3"/>
              </a:rPr>
              <a:t>https://stl-tech.slack.com/messages/stl_fullstack_web_dev/</a:t>
            </a:r>
          </a:p>
          <a:p>
            <a:pPr marL="0" lvl="0" indent="0">
              <a:spcBef>
                <a:spcPts val="1000"/>
              </a:spcBef>
              <a:buClr>
                <a:schemeClr val="dk1"/>
              </a:buClr>
              <a:buSzPct val="25000"/>
              <a:buNone/>
            </a:pPr>
            <a:endParaRPr lang="en-US" u="sng" dirty="0">
              <a:solidFill>
                <a:schemeClr val="hlink"/>
              </a:solidFill>
              <a:ea typeface="Calibri"/>
              <a:cs typeface="Calibri"/>
              <a:sym typeface="Calibri"/>
              <a:hlinkClick r:id="rId3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s://secure.meetupstatic.com/photos/event/c/f/2/2/600_454193026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750" y="4077730"/>
            <a:ext cx="1659254" cy="179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11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VPC Concepts </a:t>
            </a:r>
            <a:r>
              <a:rPr lang="en-US" i="1" dirty="0" smtClean="0"/>
              <a:t>(Layered Security)</a:t>
            </a:r>
            <a:endParaRPr lang="en-US" i="1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aw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26" y="196165"/>
            <a:ext cx="1713016" cy="64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Image result for vpc security grou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146" y="1199556"/>
            <a:ext cx="4746919" cy="508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394749" y="1425146"/>
            <a:ext cx="3450397" cy="49509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i="1" u="sng" dirty="0" smtClean="0"/>
              <a:t>Security Group</a:t>
            </a:r>
          </a:p>
          <a:p>
            <a:pPr indent="-27432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1" dirty="0" smtClean="0"/>
              <a:t>Every instance needs one</a:t>
            </a:r>
          </a:p>
          <a:p>
            <a:pPr indent="-27432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1" dirty="0" smtClean="0"/>
              <a:t>Up to 5 (per network interface)</a:t>
            </a:r>
          </a:p>
          <a:p>
            <a:pPr indent="-27432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1" dirty="0" smtClean="0"/>
              <a:t>Manage Traffic Flow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i="1" dirty="0"/>
              <a:t> </a:t>
            </a:r>
            <a:r>
              <a:rPr lang="en-US" i="1" dirty="0" smtClean="0"/>
              <a:t>   - explicit ALLOW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i="1" dirty="0"/>
              <a:t> </a:t>
            </a:r>
            <a:r>
              <a:rPr lang="en-US" i="1" dirty="0" smtClean="0"/>
              <a:t>   - implicit DENY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i="1" dirty="0"/>
              <a:t> </a:t>
            </a:r>
            <a:r>
              <a:rPr lang="en-US" i="1" dirty="0" smtClean="0"/>
              <a:t>   - Inbound and Outbound</a:t>
            </a:r>
            <a:endParaRPr lang="en-US" i="1" dirty="0" smtClean="0"/>
          </a:p>
          <a:p>
            <a:pPr indent="-27432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1" dirty="0" smtClean="0"/>
              <a:t>Rules comprise:</a:t>
            </a:r>
          </a:p>
          <a:p>
            <a:pPr marL="0" indent="0">
              <a:spcBef>
                <a:spcPts val="300"/>
              </a:spcBef>
              <a:buFont typeface="Calibri" panose="020F0502020204030204" pitchFamily="34" charset="0"/>
              <a:buNone/>
            </a:pPr>
            <a:r>
              <a:rPr lang="en-US" i="1" dirty="0"/>
              <a:t> </a:t>
            </a:r>
            <a:r>
              <a:rPr lang="en-US" i="1" dirty="0" smtClean="0"/>
              <a:t>   - Protocol</a:t>
            </a:r>
          </a:p>
          <a:p>
            <a:pPr marL="0" indent="0">
              <a:spcBef>
                <a:spcPts val="300"/>
              </a:spcBef>
              <a:buFont typeface="Calibri" panose="020F0502020204030204" pitchFamily="34" charset="0"/>
              <a:buNone/>
            </a:pPr>
            <a:r>
              <a:rPr lang="en-US" i="1" dirty="0"/>
              <a:t> </a:t>
            </a:r>
            <a:r>
              <a:rPr lang="en-US" i="1" dirty="0" smtClean="0"/>
              <a:t>   - Port</a:t>
            </a:r>
          </a:p>
          <a:p>
            <a:pPr marL="0" indent="0">
              <a:spcBef>
                <a:spcPts val="300"/>
              </a:spcBef>
              <a:buFont typeface="Calibri" panose="020F0502020204030204" pitchFamily="34" charset="0"/>
              <a:buNone/>
            </a:pPr>
            <a:r>
              <a:rPr lang="en-US" i="1" dirty="0"/>
              <a:t> </a:t>
            </a:r>
            <a:r>
              <a:rPr lang="en-US" i="1" dirty="0" smtClean="0"/>
              <a:t>   - Source and Destination</a:t>
            </a:r>
          </a:p>
          <a:p>
            <a:pPr indent="-27432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1" dirty="0" smtClean="0"/>
              <a:t>All Rules get evaluated</a:t>
            </a:r>
          </a:p>
          <a:p>
            <a:pPr indent="-27432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1" dirty="0" smtClean="0"/>
              <a:t>Stateful</a:t>
            </a:r>
            <a:endParaRPr lang="en-US" i="1" dirty="0"/>
          </a:p>
          <a:p>
            <a:pPr indent="-27432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1" dirty="0" smtClean="0"/>
              <a:t>Dynamic</a:t>
            </a:r>
            <a:endParaRPr lang="en-US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673" y="3474661"/>
            <a:ext cx="3523306" cy="1031211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7772473" y="3900616"/>
            <a:ext cx="615724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33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To The Terminal!</a:t>
            </a:r>
            <a:endParaRPr lang="en-US" i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 result for De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58" y="1494472"/>
            <a:ext cx="40005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83323" y="5643253"/>
            <a:ext cx="602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VPC (via AWS console) …. Create a few VPC components</a:t>
            </a:r>
            <a:endParaRPr lang="en-US" dirty="0"/>
          </a:p>
        </p:txBody>
      </p:sp>
      <p:pic>
        <p:nvPicPr>
          <p:cNvPr id="9" name="Picture 2" descr="Image result for aw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26" y="196165"/>
            <a:ext cx="1713016" cy="64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20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CloudFormation Concepts</a:t>
            </a:r>
            <a:endParaRPr lang="en-US" i="1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aw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26" y="196165"/>
            <a:ext cx="1713016" cy="64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383323" y="1333431"/>
            <a:ext cx="4510257" cy="16901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i="1" u="sng" dirty="0" smtClean="0"/>
              <a:t>Programmable Infrastructure</a:t>
            </a:r>
          </a:p>
          <a:p>
            <a:pPr indent="-27432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1" dirty="0"/>
              <a:t>I</a:t>
            </a:r>
            <a:r>
              <a:rPr lang="en-US" i="1" dirty="0" smtClean="0"/>
              <a:t>nfrastructure as </a:t>
            </a:r>
            <a:r>
              <a:rPr lang="en-US" i="1" dirty="0" smtClean="0"/>
              <a:t>Source Code!</a:t>
            </a:r>
          </a:p>
          <a:p>
            <a:pPr indent="-27432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1" dirty="0" smtClean="0"/>
              <a:t>Version Control…. </a:t>
            </a:r>
            <a:r>
              <a:rPr lang="en-US" i="1" dirty="0" smtClean="0"/>
              <a:t>Unit Testing </a:t>
            </a:r>
            <a:r>
              <a:rPr lang="en-US" i="1" dirty="0" smtClean="0"/>
              <a:t>(?)</a:t>
            </a:r>
          </a:p>
          <a:p>
            <a:pPr indent="-27432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1" dirty="0" smtClean="0"/>
              <a:t>Less Errors…. Less Tedium</a:t>
            </a:r>
          </a:p>
          <a:p>
            <a:pPr marL="548640" lvl="1" indent="0">
              <a:buFont typeface="Calibri" pitchFamily="34" charset="0"/>
              <a:buNone/>
            </a:pPr>
            <a:endParaRPr lang="en-US" sz="500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383323" y="3078340"/>
            <a:ext cx="4510257" cy="13357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i="1" u="sng" dirty="0" smtClean="0"/>
              <a:t>Templates</a:t>
            </a:r>
          </a:p>
          <a:p>
            <a:pPr indent="-27432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1" dirty="0" smtClean="0"/>
              <a:t>Describes your resources and properties</a:t>
            </a:r>
          </a:p>
          <a:p>
            <a:pPr indent="-27432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1" dirty="0" smtClean="0"/>
              <a:t>The actual source code</a:t>
            </a:r>
            <a:r>
              <a:rPr lang="en-US" i="1" dirty="0" smtClean="0"/>
              <a:t> </a:t>
            </a:r>
            <a:endParaRPr lang="en-US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026877" y="1324064"/>
            <a:ext cx="4003588" cy="16995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i="1" u="sng" dirty="0" smtClean="0"/>
              <a:t>Change Sets</a:t>
            </a:r>
          </a:p>
          <a:p>
            <a:pPr indent="-27432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1" dirty="0" smtClean="0"/>
              <a:t>Method of updating a CloudFormation Stack</a:t>
            </a:r>
          </a:p>
          <a:p>
            <a:pPr indent="-27432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1" dirty="0" smtClean="0"/>
              <a:t>You can preview the changes</a:t>
            </a:r>
            <a:endParaRPr lang="en-US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026877" y="3506460"/>
            <a:ext cx="4003588" cy="18893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i="1" u="sng" dirty="0" smtClean="0"/>
              <a:t>JSON or YAML</a:t>
            </a:r>
          </a:p>
          <a:p>
            <a:pPr indent="-27432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1" dirty="0" smtClean="0"/>
              <a:t>Data format options for CloudFormatio</a:t>
            </a:r>
            <a:r>
              <a:rPr lang="en-US" i="1" dirty="0" smtClean="0"/>
              <a:t>n templates</a:t>
            </a:r>
          </a:p>
          <a:p>
            <a:pPr indent="-27432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1" dirty="0" smtClean="0"/>
              <a:t>YAML</a:t>
            </a:r>
            <a:r>
              <a:rPr lang="en-US" i="1" dirty="0" smtClean="0">
                <a:sym typeface="Wingdings" panose="05000000000000000000" pitchFamily="2" charset="2"/>
              </a:rPr>
              <a:t> Readable….. Comments</a:t>
            </a:r>
            <a:endParaRPr lang="en-US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383323" y="4714350"/>
            <a:ext cx="4510257" cy="13357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i="1" u="sng" dirty="0" smtClean="0"/>
              <a:t>Stacks</a:t>
            </a:r>
          </a:p>
          <a:p>
            <a:pPr indent="-27432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1" dirty="0" smtClean="0"/>
              <a:t>Collection of AWS resources managed as a single unit</a:t>
            </a:r>
            <a:endParaRPr lang="en-US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407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CloudFormation Template</a:t>
            </a:r>
            <a:endParaRPr lang="en-US" i="1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aw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26" y="196165"/>
            <a:ext cx="1713016" cy="64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819624" y="1335394"/>
            <a:ext cx="4576160" cy="12430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365760">
              <a:buFont typeface="+mj-lt"/>
              <a:buAutoNum type="arabicPeriod"/>
            </a:pPr>
            <a:r>
              <a:rPr lang="en-US" sz="2400" b="1" i="1" u="sng" dirty="0" smtClean="0"/>
              <a:t>Format Version</a:t>
            </a:r>
          </a:p>
          <a:p>
            <a:pPr marL="0" indent="0">
              <a:spcBef>
                <a:spcPts val="300"/>
              </a:spcBef>
              <a:buFont typeface="Calibri" panose="020F0502020204030204" pitchFamily="34" charset="0"/>
              <a:buNone/>
            </a:pPr>
            <a:r>
              <a:rPr lang="en-US" sz="1800" i="1" dirty="0" smtClean="0"/>
              <a:t>AWS CloudFormation template version that the template conforms to (Only one version so far)</a:t>
            </a:r>
          </a:p>
          <a:p>
            <a:pPr marL="548640" lvl="1" indent="0">
              <a:buFont typeface="Calibri" pitchFamily="34" charset="0"/>
              <a:buNone/>
            </a:pPr>
            <a:endParaRPr lang="en-US" sz="500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19624" y="2578443"/>
            <a:ext cx="4576160" cy="12430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457200">
              <a:buFont typeface="+mj-lt"/>
              <a:buAutoNum type="arabicPeriod" startAt="2"/>
            </a:pPr>
            <a:r>
              <a:rPr lang="en-US" sz="2400" b="1" i="1" u="sng" dirty="0" smtClean="0"/>
              <a:t>Description</a:t>
            </a:r>
          </a:p>
          <a:p>
            <a:pPr marL="0" indent="0">
              <a:spcBef>
                <a:spcPts val="300"/>
              </a:spcBef>
              <a:buFont typeface="Calibri" panose="020F0502020204030204" pitchFamily="34" charset="0"/>
              <a:buNone/>
            </a:pPr>
            <a:r>
              <a:rPr lang="en-US" sz="1800" i="1" dirty="0" smtClean="0"/>
              <a:t>Describes the template…. If used, must follow the Format Version section</a:t>
            </a:r>
          </a:p>
          <a:p>
            <a:pPr marL="548640" lvl="1" indent="0">
              <a:buFont typeface="Calibri" pitchFamily="34" charset="0"/>
              <a:buNone/>
            </a:pPr>
            <a:endParaRPr lang="en-US" sz="500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819624" y="3874825"/>
            <a:ext cx="4576160" cy="12430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457200">
              <a:buFont typeface="+mj-lt"/>
              <a:buAutoNum type="arabicPeriod" startAt="3"/>
            </a:pPr>
            <a:r>
              <a:rPr lang="en-US" sz="2400" b="1" i="1" u="sng" dirty="0" smtClean="0"/>
              <a:t>Metadata</a:t>
            </a:r>
          </a:p>
          <a:p>
            <a:pPr marL="0" indent="0">
              <a:spcBef>
                <a:spcPts val="300"/>
              </a:spcBef>
              <a:buFont typeface="Calibri" panose="020F0502020204030204" pitchFamily="34" charset="0"/>
              <a:buNone/>
            </a:pPr>
            <a:r>
              <a:rPr lang="en-US" sz="1800" i="1" dirty="0" smtClean="0"/>
              <a:t>Additional information about the </a:t>
            </a:r>
            <a:r>
              <a:rPr lang="en-US" sz="1800" i="1" dirty="0" smtClean="0"/>
              <a:t>template</a:t>
            </a:r>
            <a:endParaRPr lang="en-US" sz="1800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474366" y="1335394"/>
            <a:ext cx="4666776" cy="12430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457200">
              <a:buFont typeface="+mj-lt"/>
              <a:buAutoNum type="arabicPeriod" startAt="5"/>
            </a:pPr>
            <a:r>
              <a:rPr lang="en-US" sz="2400" b="1" i="1" u="sng" dirty="0" smtClean="0"/>
              <a:t>Parameters</a:t>
            </a:r>
          </a:p>
          <a:p>
            <a:pPr marL="0" indent="0">
              <a:spcBef>
                <a:spcPts val="300"/>
              </a:spcBef>
              <a:buFont typeface="Calibri" panose="020F0502020204030204" pitchFamily="34" charset="0"/>
              <a:buNone/>
            </a:pPr>
            <a:r>
              <a:rPr lang="en-US" sz="1800" i="1" dirty="0" smtClean="0"/>
              <a:t>Values you can pass into your template at runtime</a:t>
            </a:r>
            <a:endParaRPr lang="en-US" sz="500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19624" y="5064541"/>
            <a:ext cx="4576160" cy="1243049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457200">
              <a:buFont typeface="+mj-lt"/>
              <a:buAutoNum type="arabicPeriod" startAt="4"/>
            </a:pPr>
            <a:r>
              <a:rPr lang="en-US" sz="2400" b="1" i="1" u="sng" dirty="0" smtClean="0"/>
              <a:t>Mappings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i="1" dirty="0"/>
              <a:t>Key-Value lookup table for conditional values to use within the template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i="1" dirty="0"/>
              <a:t>       (e.g. For dynamic AMI lookups by region)</a:t>
            </a:r>
          </a:p>
          <a:p>
            <a:pPr marL="548640" lvl="1" indent="0">
              <a:buNone/>
            </a:pPr>
            <a:endParaRPr lang="en-US" sz="500" i="1" dirty="0"/>
          </a:p>
          <a:p>
            <a:pPr marL="548640" lvl="1" indent="0">
              <a:buFont typeface="Calibri" pitchFamily="34" charset="0"/>
              <a:buNone/>
            </a:pPr>
            <a:endParaRPr lang="en-US" sz="500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474366" y="2434377"/>
            <a:ext cx="4576160" cy="12430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457200">
              <a:buFont typeface="+mj-lt"/>
              <a:buAutoNum type="arabicPeriod" startAt="6"/>
            </a:pPr>
            <a:r>
              <a:rPr lang="en-US" sz="2400" b="1" i="1" u="sng" dirty="0" smtClean="0"/>
              <a:t>Resources</a:t>
            </a:r>
            <a:r>
              <a:rPr lang="en-US" sz="2400" b="1" i="1" dirty="0" smtClean="0"/>
              <a:t>               </a:t>
            </a:r>
            <a:r>
              <a:rPr lang="en-US" b="1" i="1" dirty="0" smtClean="0">
                <a:solidFill>
                  <a:srgbClr val="00CCFF"/>
                </a:solidFill>
              </a:rPr>
              <a:t>** REQUIRED **</a:t>
            </a:r>
            <a:endParaRPr lang="en-US" b="1" i="1" u="sng" dirty="0" smtClean="0">
              <a:solidFill>
                <a:srgbClr val="00CCFF"/>
              </a:solidFill>
            </a:endParaRPr>
          </a:p>
          <a:p>
            <a:pPr marL="0" indent="0">
              <a:spcBef>
                <a:spcPts val="300"/>
              </a:spcBef>
              <a:buFont typeface="Calibri" panose="020F0502020204030204" pitchFamily="34" charset="0"/>
              <a:buNone/>
            </a:pPr>
            <a:r>
              <a:rPr lang="en-US" i="1" dirty="0" smtClean="0"/>
              <a:t>Stack resources and their properties (e.g. EC2’s…. S3 buckets…. Subnet…. Route Table)</a:t>
            </a:r>
          </a:p>
          <a:p>
            <a:pPr marL="548640" lvl="1" indent="0">
              <a:buFont typeface="Calibri" pitchFamily="34" charset="0"/>
              <a:buNone/>
            </a:pPr>
            <a:endParaRPr lang="en-US" sz="500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474366" y="3677426"/>
            <a:ext cx="4576160" cy="1243049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457200">
              <a:buFont typeface="+mj-lt"/>
              <a:buAutoNum type="arabicPeriod" startAt="7"/>
            </a:pPr>
            <a:r>
              <a:rPr lang="en-US" sz="2400" b="1" i="1" u="sng" dirty="0" smtClean="0"/>
              <a:t>Conditionals</a:t>
            </a:r>
          </a:p>
          <a:p>
            <a:pPr marL="0" indent="0">
              <a:spcBef>
                <a:spcPts val="300"/>
              </a:spcBef>
              <a:buFont typeface="Calibri" panose="020F0502020204030204" pitchFamily="34" charset="0"/>
              <a:buNone/>
            </a:pPr>
            <a:r>
              <a:rPr lang="en-US" i="1" dirty="0" smtClean="0"/>
              <a:t>Scenarios that determine if resources are created or certain properties are assigned (e.g. Production Stack vs. Testing Stack) </a:t>
            </a:r>
          </a:p>
          <a:p>
            <a:pPr marL="548640" lvl="1" indent="0">
              <a:buFont typeface="Calibri" pitchFamily="34" charset="0"/>
              <a:buNone/>
            </a:pPr>
            <a:endParaRPr lang="en-US" sz="500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519674" y="5109635"/>
            <a:ext cx="4576160" cy="12430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457200">
              <a:buFont typeface="+mj-lt"/>
              <a:buAutoNum type="arabicPeriod" startAt="8"/>
            </a:pPr>
            <a:r>
              <a:rPr lang="en-US" sz="2400" b="1" i="1" u="sng" dirty="0" smtClean="0"/>
              <a:t>Outputs</a:t>
            </a:r>
          </a:p>
          <a:p>
            <a:pPr marL="0" indent="0">
              <a:spcBef>
                <a:spcPts val="300"/>
              </a:spcBef>
              <a:buFont typeface="Calibri" panose="020F0502020204030204" pitchFamily="34" charset="0"/>
              <a:buNone/>
            </a:pPr>
            <a:r>
              <a:rPr lang="en-US" i="1" dirty="0" smtClean="0"/>
              <a:t>Values returned by your stack…. Can be used to facilitate Cross-Stack References</a:t>
            </a:r>
          </a:p>
          <a:p>
            <a:pPr marL="548640" lvl="1" indent="0">
              <a:buFont typeface="Calibri" pitchFamily="34" charset="0"/>
              <a:buNone/>
            </a:pPr>
            <a:endParaRPr lang="en-US" sz="500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6998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CloudFormation Template – Resources</a:t>
            </a:r>
            <a:endParaRPr lang="en-US" i="1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aw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26" y="196165"/>
            <a:ext cx="1713016" cy="64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90111" y="1335394"/>
            <a:ext cx="3200440" cy="14448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i="1" u="sng" dirty="0" smtClean="0"/>
              <a:t>Template Section</a:t>
            </a:r>
          </a:p>
          <a:p>
            <a:pPr indent="-27432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i="1" dirty="0" smtClean="0"/>
              <a:t>Denotes the beginning of one of the eight CloudFormation sections (e.g. Metadata; Outputs)</a:t>
            </a:r>
          </a:p>
          <a:p>
            <a:pPr marL="548640" lvl="1" indent="0">
              <a:buFont typeface="Calibri" pitchFamily="34" charset="0"/>
              <a:buNone/>
            </a:pPr>
            <a:endParaRPr lang="en-US" sz="500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89181" y="3445903"/>
            <a:ext cx="3353437" cy="17594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i="1" u="sng" dirty="0" smtClean="0"/>
              <a:t>Identifier</a:t>
            </a:r>
          </a:p>
          <a:p>
            <a:pPr indent="-27432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i="1" dirty="0" smtClean="0"/>
              <a:t>Unique ID within a template (or chain of </a:t>
            </a:r>
            <a:r>
              <a:rPr lang="en-US" sz="1800" i="1" dirty="0" smtClean="0"/>
              <a:t>templates)</a:t>
            </a:r>
          </a:p>
          <a:p>
            <a:pPr indent="-27432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i="1" dirty="0" smtClean="0"/>
              <a:t>Reference this ID throughout the template</a:t>
            </a: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77246" y="2976347"/>
            <a:ext cx="3113777" cy="13492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i="1" u="sng" dirty="0" smtClean="0"/>
              <a:t>Properties</a:t>
            </a:r>
          </a:p>
          <a:p>
            <a:pPr indent="-27432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i="1" dirty="0" smtClean="0"/>
              <a:t>Based on the AWS Type</a:t>
            </a:r>
          </a:p>
          <a:p>
            <a:pPr indent="-27432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i="1" dirty="0" smtClean="0"/>
              <a:t>Not all properties are required</a:t>
            </a:r>
          </a:p>
          <a:p>
            <a:pPr marL="548640" lvl="1" indent="0">
              <a:buFont typeface="Calibri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377246" y="4325623"/>
            <a:ext cx="3221631" cy="140198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i="1" u="sng" dirty="0" smtClean="0"/>
              <a:t>Tags</a:t>
            </a:r>
          </a:p>
          <a:p>
            <a:pPr indent="-27432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i="1" dirty="0" smtClean="0"/>
              <a:t>Custom Key-Value pairs for further processing or informational purposes</a:t>
            </a:r>
          </a:p>
          <a:p>
            <a:pPr marL="548640" lvl="1" indent="0">
              <a:buFont typeface="Calibri" pitchFamily="34" charset="0"/>
              <a:buNone/>
            </a:pPr>
            <a:endParaRPr lang="en-US" sz="500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8377246" y="1335394"/>
            <a:ext cx="3353437" cy="1335763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i="1" u="sng" dirty="0" smtClean="0"/>
              <a:t>AWS Type</a:t>
            </a:r>
          </a:p>
          <a:p>
            <a:pPr indent="-27432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i="1" dirty="0" smtClean="0"/>
              <a:t>Determines the functionality of a resources</a:t>
            </a:r>
          </a:p>
          <a:p>
            <a:pPr indent="-27432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i="1" dirty="0" smtClean="0"/>
              <a:t>Must be a valid AWS Type</a:t>
            </a:r>
          </a:p>
          <a:p>
            <a:pPr marL="548640" lvl="1" indent="0">
              <a:buFont typeface="Calibri" pitchFamily="34" charset="0"/>
              <a:buNone/>
            </a:pPr>
            <a:endParaRPr lang="en-US" sz="500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550" y="1199556"/>
            <a:ext cx="3550697" cy="507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54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CloudFormation Template – Enhancers</a:t>
            </a:r>
            <a:endParaRPr lang="en-US" i="1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aw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26" y="196165"/>
            <a:ext cx="1713016" cy="64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90111" y="1335394"/>
            <a:ext cx="3200440" cy="134190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i="1" u="sng" dirty="0" smtClean="0"/>
              <a:t>Ref</a:t>
            </a:r>
          </a:p>
          <a:p>
            <a:pPr indent="-27432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i="1" dirty="0" smtClean="0"/>
              <a:t>Refer to another template component via its Identifier</a:t>
            </a:r>
          </a:p>
          <a:p>
            <a:pPr marL="548640" lvl="1" indent="0">
              <a:buFont typeface="Calibri" pitchFamily="34" charset="0"/>
              <a:buNone/>
            </a:pPr>
            <a:endParaRPr lang="en-US" sz="500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89181" y="2900200"/>
            <a:ext cx="3353437" cy="11131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i="1" u="sng" dirty="0" smtClean="0"/>
              <a:t>Fn::If</a:t>
            </a:r>
            <a:endParaRPr lang="en-US" sz="2600" b="1" i="1" u="sng" dirty="0" smtClean="0"/>
          </a:p>
          <a:p>
            <a:pPr indent="-27432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i="1" dirty="0" smtClean="0"/>
              <a:t>Returns first value if true…. Second value if false</a:t>
            </a: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89181" y="4531867"/>
            <a:ext cx="3113777" cy="135751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i="1" u="sng" dirty="0" smtClean="0"/>
              <a:t>Fn</a:t>
            </a:r>
            <a:r>
              <a:rPr lang="en-US" sz="2600" b="1" i="1" u="sng" dirty="0" smtClean="0"/>
              <a:t>::Sub</a:t>
            </a:r>
            <a:endParaRPr lang="en-US" sz="2600" b="1" i="1" u="sng" dirty="0" smtClean="0"/>
          </a:p>
          <a:p>
            <a:pPr indent="-27432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i="1" dirty="0" smtClean="0"/>
              <a:t>Substitutes variables in an input string w/ values you specify</a:t>
            </a:r>
            <a:endParaRPr lang="en-US" sz="1800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377245" y="1335394"/>
            <a:ext cx="3221631" cy="140198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i="1" u="sng" dirty="0" smtClean="0"/>
              <a:t>Fn::FindInMap</a:t>
            </a:r>
            <a:endParaRPr lang="en-US" sz="2600" b="1" i="1" u="sng" dirty="0" smtClean="0"/>
          </a:p>
          <a:p>
            <a:pPr indent="-27432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i="1" dirty="0" smtClean="0"/>
              <a:t>Returns value from the relevant key in a two-level map</a:t>
            </a:r>
            <a:endParaRPr lang="en-US" sz="1800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8377245" y="2900200"/>
            <a:ext cx="3353437" cy="13357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i="1" u="sng" dirty="0" smtClean="0"/>
              <a:t>Fn::ExportValue</a:t>
            </a:r>
            <a:endParaRPr lang="en-US" sz="2600" b="1" i="1" u="sng" dirty="0" smtClean="0"/>
          </a:p>
          <a:p>
            <a:pPr indent="-27432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i="1" dirty="0" smtClean="0"/>
              <a:t>Outputs a value for consumption by downstream stack</a:t>
            </a:r>
            <a:endParaRPr lang="en-US" sz="500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377246" y="4403619"/>
            <a:ext cx="3221631" cy="140198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i="1" u="sng" dirty="0" smtClean="0"/>
              <a:t>Fn::ImportValue</a:t>
            </a:r>
          </a:p>
          <a:p>
            <a:pPr indent="-27432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i="1" dirty="0" smtClean="0"/>
              <a:t>Returns the value of an output  exported by a previous stack</a:t>
            </a:r>
          </a:p>
          <a:p>
            <a:pPr indent="-27432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i="1" dirty="0" smtClean="0"/>
              <a:t>CROSS-STACK REFERENCE</a:t>
            </a:r>
            <a:endParaRPr lang="en-US" sz="1800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550" y="1199556"/>
            <a:ext cx="3550697" cy="507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9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CloudFormation Process</a:t>
            </a:r>
            <a:endParaRPr lang="en-US" i="1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aw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26" y="196165"/>
            <a:ext cx="1713016" cy="64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464" y="1792500"/>
            <a:ext cx="8985840" cy="326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5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To The Terminal!</a:t>
            </a:r>
            <a:endParaRPr lang="en-US" i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 result for De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58" y="1494472"/>
            <a:ext cx="40005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83323" y="5643253"/>
            <a:ext cx="6412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smtClean="0"/>
              <a:t>Show </a:t>
            </a:r>
            <a:r>
              <a:rPr lang="en-US" dirty="0" smtClean="0"/>
              <a:t>Advanced YAML </a:t>
            </a:r>
            <a:r>
              <a:rPr lang="en-US" dirty="0" smtClean="0"/>
              <a:t>CloudFormation …. Run in AWS console</a:t>
            </a:r>
            <a:endParaRPr lang="en-US" dirty="0"/>
          </a:p>
        </p:txBody>
      </p:sp>
      <p:pic>
        <p:nvPicPr>
          <p:cNvPr id="9" name="Picture 2" descr="Image result for aw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26" y="196165"/>
            <a:ext cx="1713016" cy="64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04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AWS Pricing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99040" y="1711536"/>
            <a:ext cx="4065371" cy="969499"/>
          </a:xfrm>
        </p:spPr>
        <p:txBody>
          <a:bodyPr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i="1" dirty="0" smtClean="0"/>
              <a:t>$0.0138 per Hour</a:t>
            </a:r>
            <a:endParaRPr lang="en-US" i="1" dirty="0" smtClean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i="1" dirty="0" smtClean="0"/>
              <a:t>Demand…. Reserved…. Spot</a:t>
            </a:r>
            <a:endParaRPr lang="en-US" sz="2400" i="1" dirty="0"/>
          </a:p>
          <a:p>
            <a:pPr marL="548640" lvl="1" indent="0">
              <a:buNone/>
            </a:pPr>
            <a:endParaRPr lang="en-US" sz="500" i="1" dirty="0" smtClean="0"/>
          </a:p>
          <a:p>
            <a:pPr marL="548640" lvl="1" indent="0">
              <a:buNone/>
            </a:pPr>
            <a:endParaRPr lang="en-US" sz="500" dirty="0" smtClean="0"/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aw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26" y="196165"/>
            <a:ext cx="1713016" cy="64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392" y="1555395"/>
            <a:ext cx="968094" cy="12294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323" y="4770977"/>
            <a:ext cx="940794" cy="12857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604" y="3439212"/>
            <a:ext cx="2167575" cy="677367"/>
          </a:xfrm>
          <a:prstGeom prst="rect">
            <a:avLst/>
          </a:prstGeom>
        </p:spPr>
      </p:pic>
      <p:pic>
        <p:nvPicPr>
          <p:cNvPr id="2058" name="Picture 10" descr="Image result for aws vpc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978" y="1018662"/>
            <a:ext cx="2109419" cy="210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7885" y="3098660"/>
            <a:ext cx="1089604" cy="1358468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7195660" y="4812686"/>
            <a:ext cx="914053" cy="1202333"/>
            <a:chOff x="4132282" y="4588476"/>
            <a:chExt cx="1068435" cy="133243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32282" y="4588476"/>
              <a:ext cx="1068435" cy="115120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160364" y="5739677"/>
              <a:ext cx="1012270" cy="181234"/>
            </a:xfrm>
            <a:prstGeom prst="rect">
              <a:avLst/>
            </a:prstGeom>
          </p:spPr>
        </p:pic>
      </p:grpSp>
      <p:sp>
        <p:nvSpPr>
          <p:cNvPr id="20" name="Content Placeholder 2"/>
          <p:cNvSpPr txBox="1">
            <a:spLocks/>
          </p:cNvSpPr>
          <p:nvPr/>
        </p:nvSpPr>
        <p:spPr>
          <a:xfrm>
            <a:off x="2599040" y="3345308"/>
            <a:ext cx="4213652" cy="969499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65760">
              <a:buFont typeface="Wingdings" panose="05000000000000000000" pitchFamily="2" charset="2"/>
              <a:buChar char="§"/>
            </a:pPr>
            <a:r>
              <a:rPr lang="en-US" sz="2400" i="1" dirty="0" smtClean="0"/>
              <a:t>$0.12 per GB-month</a:t>
            </a:r>
            <a:endParaRPr lang="en-US" sz="2400" i="1" dirty="0" smtClean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400" i="1" dirty="0" smtClean="0"/>
              <a:t>$0.072 per provisioned IOPS-month</a:t>
            </a:r>
            <a:endParaRPr lang="en-US" sz="2400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2599040" y="4974612"/>
            <a:ext cx="4213652" cy="126143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65760">
              <a:buFont typeface="Wingdings" panose="05000000000000000000" pitchFamily="2" charset="2"/>
              <a:buChar char="§"/>
            </a:pPr>
            <a:r>
              <a:rPr lang="en-US" i="1" dirty="0" smtClean="0"/>
              <a:t>$0.026 per GB</a:t>
            </a:r>
            <a:endParaRPr lang="en-US" i="1" dirty="0" smtClean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i="1" dirty="0" smtClean="0"/>
              <a:t>$0.0044 per 10,000 GET requests</a:t>
            </a:r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i="1" dirty="0" smtClean="0"/>
              <a:t>$0.02 per GB data to another </a:t>
            </a:r>
            <a:r>
              <a:rPr lang="en-US" i="1" dirty="0"/>
              <a:t>r</a:t>
            </a:r>
            <a:r>
              <a:rPr lang="en-US" i="1" dirty="0" smtClean="0"/>
              <a:t>egion</a:t>
            </a:r>
            <a:endParaRPr lang="en-US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8707397" y="1711535"/>
            <a:ext cx="2770251" cy="9694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65760">
              <a:buFont typeface="Wingdings" panose="05000000000000000000" pitchFamily="2" charset="2"/>
              <a:buChar char="§"/>
            </a:pPr>
            <a:r>
              <a:rPr lang="en-US" i="1" dirty="0" smtClean="0"/>
              <a:t>FREE! (mostly)</a:t>
            </a:r>
            <a:endParaRPr lang="en-US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8707396" y="3293145"/>
            <a:ext cx="2770251" cy="9694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65760">
              <a:buFont typeface="Wingdings" panose="05000000000000000000" pitchFamily="2" charset="2"/>
              <a:buChar char="§"/>
            </a:pPr>
            <a:r>
              <a:rPr lang="en-US" i="1" dirty="0" smtClean="0"/>
              <a:t>FREE!</a:t>
            </a:r>
            <a:endParaRPr lang="en-US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8707396" y="4972967"/>
            <a:ext cx="3484604" cy="12054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65760">
              <a:buFont typeface="Wingdings" panose="05000000000000000000" pitchFamily="2" charset="2"/>
              <a:buChar char="§"/>
            </a:pPr>
            <a:r>
              <a:rPr lang="en-US" i="1" dirty="0" smtClean="0"/>
              <a:t>$0.024 per Hour</a:t>
            </a:r>
            <a:endParaRPr lang="en-US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4382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AWS Downsides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867153"/>
          </a:xfrm>
        </p:spPr>
        <p:txBody>
          <a:bodyPr>
            <a:normAutofit lnSpcReduction="10000"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Cloud Learning Curve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Terminology…. Processes…. </a:t>
            </a:r>
            <a:r>
              <a:rPr lang="en-US" sz="2600" i="1" u="sng" dirty="0"/>
              <a:t>Pricing</a:t>
            </a:r>
          </a:p>
          <a:p>
            <a:pPr marL="0" indent="0">
              <a:buNone/>
            </a:pPr>
            <a:endParaRPr lang="en-US" sz="2800" b="1" dirty="0" smtClean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 smtClean="0"/>
              <a:t>Performance </a:t>
            </a:r>
            <a:r>
              <a:rPr lang="en-US" sz="2800" b="1" dirty="0" smtClean="0"/>
              <a:t>(and Price)</a:t>
            </a:r>
            <a:endParaRPr lang="en-US" sz="2800" b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 smtClean="0"/>
              <a:t>Esp. </a:t>
            </a:r>
            <a:r>
              <a:rPr lang="en-US" sz="2600" i="1" dirty="0"/>
              <a:t>i</a:t>
            </a:r>
            <a:r>
              <a:rPr lang="en-US" sz="2600" i="1" dirty="0" smtClean="0"/>
              <a:t>f </a:t>
            </a:r>
            <a:r>
              <a:rPr lang="en-US" sz="2600" i="1" dirty="0" smtClean="0"/>
              <a:t>on-premises I.T. resources </a:t>
            </a:r>
            <a:r>
              <a:rPr lang="en-US" sz="2600" i="1" dirty="0" smtClean="0"/>
              <a:t>heavily-utilized</a:t>
            </a:r>
            <a:endParaRPr lang="en-US" sz="300" i="1" dirty="0"/>
          </a:p>
          <a:p>
            <a:pPr marL="548640" lvl="1" indent="0">
              <a:buNone/>
            </a:pPr>
            <a:endParaRPr lang="en-US" sz="500" i="1" dirty="0" smtClean="0"/>
          </a:p>
          <a:p>
            <a:pPr marL="548640" lvl="1" indent="0">
              <a:buNone/>
            </a:pPr>
            <a:endParaRPr lang="en-US" sz="500" dirty="0" smtClean="0"/>
          </a:p>
          <a:p>
            <a:pPr marL="548640" lvl="1" indent="0">
              <a:buNone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3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b="1" dirty="0" smtClean="0"/>
              <a:t>Too Much Power for AWS?</a:t>
            </a:r>
            <a:endParaRPr lang="en-US" sz="2800" b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 smtClean="0"/>
              <a:t>Critical Mass of Users Stressing the AWS Infrastructure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 smtClean="0"/>
              <a:t>Amazon </a:t>
            </a:r>
            <a:r>
              <a:rPr lang="en-US" sz="2600" i="1" dirty="0" smtClean="0"/>
              <a:t>Retail has </a:t>
            </a:r>
            <a:r>
              <a:rPr lang="en-US" sz="2600" i="1" dirty="0" smtClean="0"/>
              <a:t>muscled out 3</a:t>
            </a:r>
            <a:r>
              <a:rPr lang="en-US" sz="2600" i="1" baseline="30000" dirty="0" smtClean="0"/>
              <a:t>rd</a:t>
            </a:r>
            <a:r>
              <a:rPr lang="en-US" sz="2600" i="1" dirty="0" smtClean="0"/>
              <a:t> party </a:t>
            </a:r>
            <a:r>
              <a:rPr lang="en-US" sz="2600" i="1" dirty="0" smtClean="0"/>
              <a:t>sellers</a:t>
            </a:r>
            <a:endParaRPr lang="en-US" sz="2600" i="1" dirty="0" smtClean="0"/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 smtClean="0"/>
              <a:t>Multi-Cloud strategy as the solution?</a:t>
            </a:r>
            <a:endParaRPr lang="en-US" sz="2600" i="1" dirty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caution 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033" y="1928526"/>
            <a:ext cx="1943740" cy="194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aw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26" y="196165"/>
            <a:ext cx="1713016" cy="64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57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Others Are Doing….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78688" y="5511298"/>
            <a:ext cx="3789288" cy="662546"/>
          </a:xfrm>
        </p:spPr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1600" b="1" i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The Vue.js Ecosystem</a:t>
            </a:r>
            <a:endParaRPr lang="en-US" sz="1600" b="1" i="1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1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Jan 24 (Wed) </a:t>
            </a:r>
            <a:r>
              <a:rPr lang="en-US" sz="1600" dirty="0" smtClean="0">
                <a:solidFill>
                  <a:schemeClr val="dk1"/>
                </a:solidFill>
                <a:ea typeface="Calibri"/>
                <a:cs typeface="Calibri"/>
                <a:sym typeface="Symbol" panose="05050102010706020507" pitchFamily="18" charset="2"/>
              </a:rPr>
              <a:t>  </a:t>
            </a:r>
            <a:r>
              <a:rPr lang="en-US" sz="1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7</a:t>
            </a:r>
            <a:r>
              <a:rPr lang="en-US" sz="1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:00 </a:t>
            </a:r>
            <a:r>
              <a:rPr lang="en-US" sz="1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pm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1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CIC@CET </a:t>
            </a: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Symbol" panose="05050102010706020507" pitchFamily="18" charset="2"/>
              </a:rPr>
              <a:t>  20 S. Sarah St</a:t>
            </a:r>
            <a:endParaRPr lang="en-US" sz="16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6963879" y="2893297"/>
            <a:ext cx="3992445" cy="66254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 pitchFamily="34" charset="0"/>
              <a:buNone/>
            </a:pPr>
            <a:r>
              <a:rPr lang="en-US" sz="1600" b="1" i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“#4 Echo Buttons, Alexa for Business &amp; More!”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 pitchFamily="34" charset="0"/>
              <a:buNone/>
            </a:pPr>
            <a:r>
              <a:rPr lang="en-US" sz="1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Jan 17 (Wed) </a:t>
            </a:r>
            <a:r>
              <a:rPr lang="en-US" sz="1600" dirty="0" smtClean="0">
                <a:solidFill>
                  <a:schemeClr val="dk1"/>
                </a:solidFill>
                <a:ea typeface="Calibri"/>
                <a:cs typeface="Calibri"/>
                <a:sym typeface="Symbol" panose="05050102010706020507" pitchFamily="18" charset="2"/>
              </a:rPr>
              <a:t>  </a:t>
            </a:r>
            <a:r>
              <a:rPr lang="en-US" sz="1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5:30 pm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1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Location TBD </a:t>
            </a:r>
            <a:r>
              <a:rPr lang="en-US" sz="1600" dirty="0" smtClean="0">
                <a:solidFill>
                  <a:schemeClr val="dk1"/>
                </a:solidFill>
                <a:ea typeface="Calibri"/>
                <a:cs typeface="Calibri"/>
                <a:sym typeface="Symbol" panose="05050102010706020507" pitchFamily="18" charset="2"/>
              </a:rPr>
              <a:t>  TBD</a:t>
            </a:r>
            <a:endParaRPr lang="en-US" sz="16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7055044" y="5511298"/>
            <a:ext cx="4222556" cy="66254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1600" b="1" i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Topic TBD</a:t>
            </a:r>
            <a:endParaRPr lang="en-US" sz="1600" b="1" i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1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Feb 8 (Tue) </a:t>
            </a: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Symbol" panose="05050102010706020507" pitchFamily="18" charset="2"/>
              </a:rPr>
              <a:t>  </a:t>
            </a: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6:00 pm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1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CIC@CET </a:t>
            </a: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Symbol" panose="05050102010706020507" pitchFamily="18" charset="2"/>
              </a:rPr>
              <a:t>  20 S. Sarah St</a:t>
            </a:r>
            <a:endParaRPr lang="en-US" sz="16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 pitchFamily="34" charset="0"/>
              <a:buNone/>
            </a:pPr>
            <a:endParaRPr lang="en-US" sz="16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978687" y="2893297"/>
            <a:ext cx="4601497" cy="66254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 pitchFamily="34" charset="0"/>
              <a:buNone/>
            </a:pPr>
            <a:r>
              <a:rPr lang="en-US" sz="1600" b="1" i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“Crash Course – Learn JavaScript!”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 pitchFamily="34" charset="0"/>
              <a:buNone/>
            </a:pPr>
            <a:r>
              <a:rPr lang="en-US" sz="1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Jan 11 (Thu) </a:t>
            </a:r>
            <a:r>
              <a:rPr lang="en-US" sz="1600" dirty="0" smtClean="0">
                <a:solidFill>
                  <a:schemeClr val="dk1"/>
                </a:solidFill>
                <a:ea typeface="Calibri"/>
                <a:cs typeface="Calibri"/>
                <a:sym typeface="Symbol" panose="05050102010706020507" pitchFamily="18" charset="2"/>
              </a:rPr>
              <a:t>  </a:t>
            </a:r>
            <a:r>
              <a:rPr lang="en-US" sz="1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6:30 pm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1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4818 Washington Blvd, 1</a:t>
            </a:r>
            <a:r>
              <a:rPr lang="en-US" sz="1600" baseline="30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st</a:t>
            </a:r>
            <a:r>
              <a:rPr lang="en-US" sz="1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Floor </a:t>
            </a:r>
            <a:r>
              <a:rPr lang="en-US" sz="1600" dirty="0" smtClean="0">
                <a:solidFill>
                  <a:schemeClr val="dk1"/>
                </a:solidFill>
                <a:ea typeface="Calibri"/>
                <a:cs typeface="Calibri"/>
                <a:sym typeface="Symbol" panose="05050102010706020507" pitchFamily="18" charset="2"/>
              </a:rPr>
              <a:t>  St. Louis, MO</a:t>
            </a:r>
            <a:endParaRPr lang="en-US" sz="16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221" y="1417163"/>
            <a:ext cx="1773344" cy="14077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044" y="2361392"/>
            <a:ext cx="3457575" cy="3619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7709" y="3931305"/>
            <a:ext cx="1866990" cy="147057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6476" y="3967049"/>
            <a:ext cx="1773089" cy="139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2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Possible Next Steps</a:t>
            </a:r>
            <a:endParaRPr lang="en-US" i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1383322" y="1461051"/>
            <a:ext cx="9194062" cy="41100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Security (esp. AWS IAM) </a:t>
            </a:r>
          </a:p>
          <a:p>
            <a:pPr marL="0" indent="0">
              <a:buNone/>
            </a:pPr>
            <a:endParaRPr lang="en-US" sz="500" dirty="0" smtClean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AWS CloudWatch Monitoring and Elasticity</a:t>
            </a:r>
          </a:p>
          <a:p>
            <a:pPr marL="0" indent="0">
              <a:buNone/>
            </a:pPr>
            <a:endParaRPr lang="en-US" sz="500" dirty="0" smtClean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DNS …. Elastic </a:t>
            </a:r>
            <a:r>
              <a:rPr lang="en-US" sz="2800" dirty="0" smtClean="0"/>
              <a:t>Load </a:t>
            </a:r>
            <a:r>
              <a:rPr lang="en-US" sz="2800" dirty="0" smtClean="0"/>
              <a:t>Balancing …. Elastic IP’s</a:t>
            </a:r>
            <a:endParaRPr lang="en-US" sz="2800" dirty="0" smtClean="0"/>
          </a:p>
          <a:p>
            <a:pPr marL="0" indent="0">
              <a:buNone/>
            </a:pPr>
            <a:endParaRPr lang="en-US" sz="500" dirty="0" smtClean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Private Subnets and NAT Gateways</a:t>
            </a:r>
            <a:endParaRPr lang="en-US" sz="2800" dirty="0" smtClean="0"/>
          </a:p>
          <a:p>
            <a:pPr marL="0" indent="0">
              <a:buNone/>
            </a:pPr>
            <a:endParaRPr lang="en-US" sz="500" dirty="0" smtClean="0"/>
          </a:p>
        </p:txBody>
      </p:sp>
      <p:pic>
        <p:nvPicPr>
          <p:cNvPr id="6146" name="Picture 2" descr="Image result for next st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405" y="4820189"/>
            <a:ext cx="3586041" cy="11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aw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26" y="196165"/>
            <a:ext cx="1713016" cy="64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08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pic>
        <p:nvPicPr>
          <p:cNvPr id="1026" name="Picture 2" descr="Image result for scholar rea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893" y="4950941"/>
            <a:ext cx="1730177" cy="113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2" y="1254266"/>
            <a:ext cx="9424377" cy="5005857"/>
          </a:xfrm>
        </p:spPr>
        <p:txBody>
          <a:bodyPr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acloud.guru/learn/aws-certified-sysops-administrator-associate</a:t>
            </a:r>
            <a:endParaRPr lang="en-US" sz="2400" dirty="0" smtClean="0"/>
          </a:p>
          <a:p>
            <a:pPr indent="-365760">
              <a:buFont typeface="Wingdings" panose="05000000000000000000" pitchFamily="2" charset="2"/>
              <a:buChar char="§"/>
            </a:pPr>
            <a:endParaRPr lang="en-US" sz="200" dirty="0" smtClean="0">
              <a:hlinkClick r:id="rId4"/>
            </a:endParaRPr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400" dirty="0">
                <a:hlinkClick r:id="rId5"/>
              </a:rPr>
              <a:t>https://</a:t>
            </a:r>
            <a:r>
              <a:rPr lang="en-US" sz="2400" dirty="0" smtClean="0">
                <a:hlinkClick r:id="rId5"/>
              </a:rPr>
              <a:t>app.pluralsight.com/library/courses/aws-vpc-operations/table-of-contents</a:t>
            </a:r>
            <a:endParaRPr lang="en-US" sz="2400" dirty="0" smtClean="0"/>
          </a:p>
          <a:p>
            <a:pPr indent="-365760">
              <a:buFont typeface="Wingdings" panose="05000000000000000000" pitchFamily="2" charset="2"/>
              <a:buChar char="§"/>
            </a:pPr>
            <a:endParaRPr lang="en-US" sz="200" dirty="0" smtClean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400" dirty="0">
                <a:hlinkClick r:id="rId6"/>
              </a:rPr>
              <a:t>https://</a:t>
            </a:r>
            <a:r>
              <a:rPr lang="en-US" sz="2400" dirty="0" smtClean="0">
                <a:hlinkClick r:id="rId6"/>
              </a:rPr>
              <a:t>www.packtpub.com/virtualization-and-cloud/aws-networking-cookbook</a:t>
            </a:r>
            <a:endParaRPr lang="en-US" sz="2400" dirty="0" smtClean="0"/>
          </a:p>
          <a:p>
            <a:pPr marL="0" indent="0">
              <a:buNone/>
            </a:pPr>
            <a:endParaRPr lang="en-US" sz="200" dirty="0" smtClean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400" dirty="0">
                <a:hlinkClick r:id="rId7"/>
              </a:rPr>
              <a:t>https://</a:t>
            </a:r>
            <a:r>
              <a:rPr lang="en-US" sz="2400" dirty="0" smtClean="0">
                <a:hlinkClick r:id="rId7"/>
              </a:rPr>
              <a:t>leanpub.com/aws-cloudformation</a:t>
            </a:r>
            <a:endParaRPr lang="en-US" sz="2400" dirty="0" smtClean="0"/>
          </a:p>
          <a:p>
            <a:pPr indent="-365760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indent="-365760">
              <a:buFont typeface="Wingdings" panose="05000000000000000000" pitchFamily="2" charset="2"/>
              <a:buChar char="§"/>
            </a:pPr>
            <a:endParaRPr lang="en-US" sz="200" dirty="0" smtClean="0"/>
          </a:p>
          <a:p>
            <a:pPr marL="0" indent="0">
              <a:buNone/>
            </a:pPr>
            <a:endParaRPr lang="en-US" sz="200" dirty="0" smtClean="0"/>
          </a:p>
          <a:p>
            <a:pPr indent="-365760"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 indent="-365760">
              <a:buFont typeface="Wingdings" panose="05000000000000000000" pitchFamily="2" charset="2"/>
              <a:buChar char="§"/>
            </a:pPr>
            <a:endParaRPr lang="en-US" sz="22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Image result for aws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26" y="196165"/>
            <a:ext cx="1713016" cy="64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4319" y="4547287"/>
            <a:ext cx="1249439" cy="1541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52345" y="4547287"/>
            <a:ext cx="1239101" cy="1541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90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Thanks!</a:t>
            </a:r>
            <a:endParaRPr lang="en-US" i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that's all fol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99" y="1428647"/>
            <a:ext cx="7802823" cy="438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aw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26" y="196165"/>
            <a:ext cx="1713016" cy="64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06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JANUARY 10, 2018</a:t>
            </a:r>
          </a:p>
          <a:p>
            <a:r>
              <a:rPr lang="en-US" dirty="0" smtClean="0"/>
              <a:t>No. 28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00051" y="1631092"/>
            <a:ext cx="4254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rPr>
              <a:t>Infrastructure as Code: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Franklin Gothic Medium" panose="020B06030201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968560" y="614977"/>
            <a:ext cx="771058" cy="646331"/>
            <a:chOff x="416900" y="2075736"/>
            <a:chExt cx="485089" cy="546469"/>
          </a:xfrm>
        </p:grpSpPr>
        <p:sp>
          <p:nvSpPr>
            <p:cNvPr id="6" name="Flowchart: Connector 5"/>
            <p:cNvSpPr/>
            <p:nvPr/>
          </p:nvSpPr>
          <p:spPr>
            <a:xfrm>
              <a:off x="484769" y="2144315"/>
              <a:ext cx="417220" cy="447616"/>
            </a:xfrm>
            <a:prstGeom prst="flowChartConnector">
              <a:avLst/>
            </a:prstGeom>
            <a:solidFill>
              <a:srgbClr val="BEEFFE"/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6900" y="2075736"/>
              <a:ext cx="445842" cy="546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i="1" dirty="0" smtClean="0">
                  <a:solidFill>
                    <a:schemeClr val="accent3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1</a:t>
              </a:r>
              <a:endParaRPr lang="en-US" sz="3600" i="1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022499" y="2059819"/>
            <a:ext cx="771058" cy="663779"/>
            <a:chOff x="416900" y="2075736"/>
            <a:chExt cx="485089" cy="561221"/>
          </a:xfrm>
        </p:grpSpPr>
        <p:sp>
          <p:nvSpPr>
            <p:cNvPr id="9" name="Flowchart: Connector 8"/>
            <p:cNvSpPr/>
            <p:nvPr/>
          </p:nvSpPr>
          <p:spPr>
            <a:xfrm>
              <a:off x="484769" y="2144315"/>
              <a:ext cx="417220" cy="447616"/>
            </a:xfrm>
            <a:prstGeom prst="flowChartConnector">
              <a:avLst/>
            </a:prstGeom>
            <a:solidFill>
              <a:srgbClr val="BEEFFE"/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6900" y="2075736"/>
              <a:ext cx="445842" cy="561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i="1" dirty="0" smtClean="0">
                  <a:solidFill>
                    <a:schemeClr val="accent3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2</a:t>
              </a:r>
              <a:endParaRPr lang="en-US" sz="3600" i="1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621249" y="696088"/>
            <a:ext cx="496257" cy="374498"/>
            <a:chOff x="416900" y="2075736"/>
            <a:chExt cx="485089" cy="516195"/>
          </a:xfrm>
        </p:grpSpPr>
        <p:sp>
          <p:nvSpPr>
            <p:cNvPr id="12" name="Flowchart: Connector 11"/>
            <p:cNvSpPr/>
            <p:nvPr/>
          </p:nvSpPr>
          <p:spPr>
            <a:xfrm>
              <a:off x="484769" y="2144315"/>
              <a:ext cx="417220" cy="447616"/>
            </a:xfrm>
            <a:prstGeom prst="flowChartConnector">
              <a:avLst/>
            </a:prstGeom>
            <a:solidFill>
              <a:srgbClr val="BEEFFE"/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6900" y="2075736"/>
              <a:ext cx="445842" cy="338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1</a:t>
              </a:r>
              <a:endParaRPr lang="en-US" sz="2000" i="1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621249" y="2179584"/>
            <a:ext cx="496257" cy="374498"/>
            <a:chOff x="416900" y="2075736"/>
            <a:chExt cx="485089" cy="516195"/>
          </a:xfrm>
        </p:grpSpPr>
        <p:sp>
          <p:nvSpPr>
            <p:cNvPr id="15" name="Flowchart: Connector 14"/>
            <p:cNvSpPr/>
            <p:nvPr/>
          </p:nvSpPr>
          <p:spPr>
            <a:xfrm>
              <a:off x="484769" y="2144315"/>
              <a:ext cx="417220" cy="447616"/>
            </a:xfrm>
            <a:prstGeom prst="flowChartConnector">
              <a:avLst/>
            </a:prstGeom>
            <a:solidFill>
              <a:srgbClr val="BEEFFE"/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6900" y="2075736"/>
              <a:ext cx="445842" cy="338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2</a:t>
              </a:r>
              <a:endParaRPr lang="en-US" sz="2000" i="1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621249" y="3715529"/>
            <a:ext cx="496257" cy="400110"/>
            <a:chOff x="416900" y="2075736"/>
            <a:chExt cx="485089" cy="551498"/>
          </a:xfrm>
        </p:grpSpPr>
        <p:sp>
          <p:nvSpPr>
            <p:cNvPr id="18" name="Flowchart: Connector 17"/>
            <p:cNvSpPr/>
            <p:nvPr/>
          </p:nvSpPr>
          <p:spPr>
            <a:xfrm>
              <a:off x="484769" y="2144315"/>
              <a:ext cx="417220" cy="447616"/>
            </a:xfrm>
            <a:prstGeom prst="flowChartConnector">
              <a:avLst/>
            </a:prstGeom>
            <a:solidFill>
              <a:srgbClr val="BEEFFE"/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6900" y="2075736"/>
              <a:ext cx="445842" cy="551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3</a:t>
              </a:r>
              <a:endParaRPr lang="en-US" sz="2000" i="1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824794" y="700177"/>
            <a:ext cx="496257" cy="374498"/>
            <a:chOff x="416900" y="2075736"/>
            <a:chExt cx="485089" cy="516195"/>
          </a:xfrm>
        </p:grpSpPr>
        <p:sp>
          <p:nvSpPr>
            <p:cNvPr id="21" name="Flowchart: Connector 20"/>
            <p:cNvSpPr/>
            <p:nvPr/>
          </p:nvSpPr>
          <p:spPr>
            <a:xfrm>
              <a:off x="484769" y="2144315"/>
              <a:ext cx="417220" cy="447616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6900" y="2075736"/>
              <a:ext cx="445842" cy="338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1</a:t>
              </a:r>
              <a:endParaRPr lang="en-US" sz="2000" i="1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855155" y="2179583"/>
            <a:ext cx="496257" cy="400110"/>
            <a:chOff x="416900" y="2075736"/>
            <a:chExt cx="485089" cy="551498"/>
          </a:xfrm>
        </p:grpSpPr>
        <p:sp>
          <p:nvSpPr>
            <p:cNvPr id="24" name="Flowchart: Connector 23"/>
            <p:cNvSpPr/>
            <p:nvPr/>
          </p:nvSpPr>
          <p:spPr>
            <a:xfrm>
              <a:off x="484769" y="2144315"/>
              <a:ext cx="417220" cy="447616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6900" y="2075736"/>
              <a:ext cx="445842" cy="551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2</a:t>
              </a:r>
              <a:endParaRPr lang="en-US" sz="2000" i="1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0859509" y="3728334"/>
            <a:ext cx="496257" cy="400110"/>
            <a:chOff x="416900" y="2075736"/>
            <a:chExt cx="485089" cy="551498"/>
          </a:xfrm>
        </p:grpSpPr>
        <p:sp>
          <p:nvSpPr>
            <p:cNvPr id="27" name="Flowchart: Connector 26"/>
            <p:cNvSpPr/>
            <p:nvPr/>
          </p:nvSpPr>
          <p:spPr>
            <a:xfrm>
              <a:off x="484769" y="2144315"/>
              <a:ext cx="417220" cy="447616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6900" y="2075736"/>
              <a:ext cx="445842" cy="551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3</a:t>
              </a:r>
              <a:endParaRPr lang="en-US" sz="2000" i="1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022499" y="3585772"/>
            <a:ext cx="771058" cy="663779"/>
            <a:chOff x="416900" y="2075736"/>
            <a:chExt cx="485089" cy="561221"/>
          </a:xfrm>
        </p:grpSpPr>
        <p:sp>
          <p:nvSpPr>
            <p:cNvPr id="30" name="Flowchart: Connector 29"/>
            <p:cNvSpPr/>
            <p:nvPr/>
          </p:nvSpPr>
          <p:spPr>
            <a:xfrm>
              <a:off x="484769" y="2144315"/>
              <a:ext cx="417220" cy="447616"/>
            </a:xfrm>
            <a:prstGeom prst="flowChartConnector">
              <a:avLst/>
            </a:prstGeom>
            <a:solidFill>
              <a:srgbClr val="BEEFFE"/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6900" y="2075736"/>
              <a:ext cx="445842" cy="561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i="1" dirty="0" smtClean="0">
                  <a:solidFill>
                    <a:schemeClr val="accent3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3</a:t>
              </a:r>
              <a:endParaRPr lang="en-US" sz="3600" i="1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4" name="Picture 2" descr="Image result for aw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439" y="2370955"/>
            <a:ext cx="4572000" cy="171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89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How CloudFormation Fits…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2"/>
            <a:ext cx="4811531" cy="1408739"/>
          </a:xfrm>
        </p:spPr>
        <p:txBody>
          <a:bodyPr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 smtClean="0"/>
              <a:t>Peers</a:t>
            </a:r>
            <a:endParaRPr lang="en-US" sz="2800" b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 smtClean="0"/>
              <a:t>xxxxx</a:t>
            </a:r>
            <a:endParaRPr lang="en-US" sz="300" i="1" dirty="0"/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aw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26" y="196165"/>
            <a:ext cx="1713016" cy="64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383323" y="2900777"/>
            <a:ext cx="5981304" cy="14087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 smtClean="0"/>
              <a:t>CI/CD Chain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 smtClean="0"/>
              <a:t>CFT vs. Packer vs. Salt/Docker vs. Code/Data</a:t>
            </a:r>
            <a:endParaRPr lang="en-US" sz="300" i="1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/>
          </a:p>
        </p:txBody>
      </p:sp>
      <p:pic>
        <p:nvPicPr>
          <p:cNvPr id="1028" name="Picture 4" descr="Image result for terraform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848" y="1408602"/>
            <a:ext cx="2560478" cy="170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9863" y="3395222"/>
            <a:ext cx="1089604" cy="135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5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VPC Concepts (Security Groups</a:t>
            </a:r>
            <a:r>
              <a:rPr lang="en-US" i="1" dirty="0" smtClean="0"/>
              <a:t>) (???)</a:t>
            </a:r>
            <a:endParaRPr lang="en-US" i="1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aw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26" y="196165"/>
            <a:ext cx="1713016" cy="64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24207" y="1329176"/>
            <a:ext cx="3353437" cy="1335763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sz="2600" b="1" i="1" u="sng" dirty="0" smtClean="0"/>
              <a:t>Router &amp; Route Table</a:t>
            </a:r>
          </a:p>
          <a:p>
            <a:pPr marL="0" indent="0">
              <a:spcBef>
                <a:spcPts val="300"/>
              </a:spcBef>
              <a:buFont typeface="Calibri" panose="020F0502020204030204" pitchFamily="34" charset="0"/>
              <a:buNone/>
            </a:pPr>
            <a:r>
              <a:rPr lang="en-US" i="1" dirty="0" smtClean="0"/>
              <a:t>Geographic zones for the AWS cloud (e.g. US-East…. Canada…. Singapore)</a:t>
            </a:r>
          </a:p>
          <a:p>
            <a:pPr marL="548640" lvl="1" indent="0">
              <a:buFont typeface="Calibri" pitchFamily="34" charset="0"/>
              <a:buNone/>
            </a:pPr>
            <a:endParaRPr lang="en-US" sz="500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24207" y="3013998"/>
            <a:ext cx="3353437" cy="1335763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sz="2600" b="1" i="1" u="sng" dirty="0" smtClean="0"/>
              <a:t>Network ACL</a:t>
            </a:r>
          </a:p>
          <a:p>
            <a:pPr marL="0" indent="0">
              <a:spcBef>
                <a:spcPts val="300"/>
              </a:spcBef>
              <a:buFont typeface="Calibri" panose="020F0502020204030204" pitchFamily="34" charset="0"/>
              <a:buNone/>
            </a:pPr>
            <a:r>
              <a:rPr lang="en-US" i="1" dirty="0"/>
              <a:t>D</a:t>
            </a:r>
            <a:r>
              <a:rPr lang="en-US" i="1" dirty="0" smtClean="0"/>
              <a:t>ata centers within a region…. Multiple AZ’s for High Availability</a:t>
            </a:r>
          </a:p>
          <a:p>
            <a:pPr marL="548640" lvl="1" indent="0">
              <a:buFont typeface="Calibri" pitchFamily="34" charset="0"/>
              <a:buNone/>
            </a:pPr>
            <a:endParaRPr lang="en-US" sz="500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24206" y="4632733"/>
            <a:ext cx="3353437" cy="1335763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sz="2600" b="1" i="1" u="sng" dirty="0" smtClean="0"/>
              <a:t>Security Group</a:t>
            </a:r>
          </a:p>
          <a:p>
            <a:pPr marL="0" indent="0">
              <a:spcBef>
                <a:spcPts val="300"/>
              </a:spcBef>
              <a:buFont typeface="Calibri" panose="020F0502020204030204" pitchFamily="34" charset="0"/>
              <a:buNone/>
            </a:pPr>
            <a:r>
              <a:rPr lang="en-US" i="1" dirty="0" smtClean="0"/>
              <a:t>Data centers within a region…. Multiple AZ’s for High Availability</a:t>
            </a:r>
          </a:p>
          <a:p>
            <a:pPr marL="548640" lvl="1" indent="0">
              <a:buFont typeface="Calibri" pitchFamily="34" charset="0"/>
              <a:buNone/>
            </a:pPr>
            <a:endParaRPr lang="en-US" sz="500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/>
          </a:p>
        </p:txBody>
      </p:sp>
      <p:pic>
        <p:nvPicPr>
          <p:cNvPr id="3076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313" y="1870983"/>
            <a:ext cx="5753536" cy="362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57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VPC Concepts (Networking)</a:t>
            </a:r>
            <a:endParaRPr lang="en-US" i="1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aw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26" y="196165"/>
            <a:ext cx="1713016" cy="64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vpc nac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26" y="1199556"/>
            <a:ext cx="3299855" cy="277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154" y="1359244"/>
            <a:ext cx="3760857" cy="250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vpc nac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059" y="4959849"/>
            <a:ext cx="3523306" cy="92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vpc security group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621" y="1245863"/>
            <a:ext cx="3086079" cy="330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1659" y="4794628"/>
            <a:ext cx="4446352" cy="13013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1707" y="4023354"/>
            <a:ext cx="1696953" cy="60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9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VPC Concepts (Networking)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867153"/>
          </a:xfrm>
        </p:spPr>
        <p:txBody>
          <a:bodyPr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 smtClean="0"/>
              <a:t>xxxx</a:t>
            </a:r>
            <a:endParaRPr lang="en-US" sz="2800" b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 smtClean="0"/>
              <a:t>xxxxx</a:t>
            </a:r>
            <a:endParaRPr lang="en-US" sz="300" i="1" dirty="0"/>
          </a:p>
          <a:p>
            <a:pPr marL="548640" lvl="1" indent="0">
              <a:buNone/>
            </a:pPr>
            <a:endParaRPr lang="en-US" sz="500" i="1" dirty="0" smtClean="0"/>
          </a:p>
          <a:p>
            <a:pPr marL="548640" lvl="1" indent="0">
              <a:buNone/>
            </a:pPr>
            <a:endParaRPr lang="en-US" sz="500" dirty="0" smtClean="0"/>
          </a:p>
          <a:p>
            <a:pPr marL="0" indent="0">
              <a:buNone/>
            </a:pPr>
            <a:endParaRPr lang="en-US" sz="500" dirty="0" smtClean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 smtClean="0"/>
              <a:t>xxxx</a:t>
            </a:r>
            <a:endParaRPr lang="en-US" sz="2800" b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 smtClean="0"/>
              <a:t>xxxxx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 smtClean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3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b="1" dirty="0" smtClean="0"/>
              <a:t>xxxx</a:t>
            </a:r>
            <a:endParaRPr lang="en-US" sz="2800" b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 smtClean="0"/>
              <a:t>xxxxx</a:t>
            </a:r>
            <a:endParaRPr lang="en-US" sz="2600" i="1" dirty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aw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26" y="196165"/>
            <a:ext cx="1713016" cy="64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18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Elastic Load Balancing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867153"/>
          </a:xfrm>
        </p:spPr>
        <p:txBody>
          <a:bodyPr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 smtClean="0"/>
              <a:t>Launch Configuration</a:t>
            </a:r>
            <a:endParaRPr lang="en-US" sz="2800" b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 smtClean="0"/>
              <a:t>No need for the AWS console!</a:t>
            </a:r>
            <a:endParaRPr lang="en-US" sz="300" i="1" dirty="0"/>
          </a:p>
          <a:p>
            <a:pPr marL="548640" lvl="1" indent="0">
              <a:buNone/>
            </a:pPr>
            <a:endParaRPr lang="en-US" sz="500" i="1" dirty="0" smtClean="0"/>
          </a:p>
          <a:p>
            <a:pPr marL="0" indent="0">
              <a:buNone/>
            </a:pPr>
            <a:endParaRPr lang="en-US" sz="500" dirty="0" smtClean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 smtClean="0"/>
              <a:t>Health Checks</a:t>
            </a:r>
            <a:endParaRPr lang="en-US" sz="2800" b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 smtClean="0"/>
              <a:t>xxxxx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 smtClean="0"/>
          </a:p>
          <a:p>
            <a:pPr marL="548640" lvl="1" indent="0">
              <a:buNone/>
            </a:pPr>
            <a:endParaRPr lang="en-US" sz="3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b="1" dirty="0" smtClean="0"/>
              <a:t>Auto Scaling Groups</a:t>
            </a:r>
            <a:endParaRPr lang="en-US" sz="2800" b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 smtClean="0"/>
              <a:t>xxxxx</a:t>
            </a:r>
            <a:endParaRPr lang="en-US" sz="2600" i="1" dirty="0"/>
          </a:p>
          <a:p>
            <a:pPr marL="0" indent="0">
              <a:buNone/>
            </a:pPr>
            <a:endParaRPr lang="en-US" sz="500" dirty="0" smtClean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 smtClean="0"/>
              <a:t>AWS Route 53 (???)</a:t>
            </a:r>
            <a:endParaRPr lang="en-US" sz="2800" b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xxxxx</a:t>
            </a:r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aw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26" y="196165"/>
            <a:ext cx="1713016" cy="64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39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Elastic Load Balancing Diagram</a:t>
            </a:r>
            <a:endParaRPr lang="en-US" i="1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aw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26" y="196165"/>
            <a:ext cx="1713016" cy="64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812" y="1199556"/>
            <a:ext cx="5964604" cy="50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81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“Old World” Problems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8671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 smtClean="0"/>
              <a:t>FOR I.T. Infrastructure….</a:t>
            </a:r>
          </a:p>
          <a:p>
            <a:pPr marL="0" indent="0">
              <a:buNone/>
            </a:pPr>
            <a:endParaRPr lang="en-US" sz="1000" b="1" dirty="0" smtClean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 smtClean="0"/>
              <a:t>LARGE and Upfront Costs</a:t>
            </a:r>
            <a:endParaRPr lang="en-US" sz="2800" b="1" dirty="0"/>
          </a:p>
          <a:p>
            <a:pPr marL="548640" lvl="1" indent="0">
              <a:buNone/>
            </a:pPr>
            <a:endParaRPr lang="en-US" sz="500" i="1" dirty="0" smtClean="0"/>
          </a:p>
          <a:p>
            <a:pPr marL="548640" lvl="1" indent="0">
              <a:buNone/>
            </a:pPr>
            <a:endParaRPr lang="en-US" sz="500" dirty="0" smtClean="0"/>
          </a:p>
          <a:p>
            <a:pPr marL="0" indent="0">
              <a:buNone/>
            </a:pPr>
            <a:endParaRPr lang="en-US" sz="500" dirty="0" smtClean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 smtClean="0"/>
              <a:t>LOOOOONG </a:t>
            </a:r>
            <a:r>
              <a:rPr lang="en-US" sz="2800" b="1" dirty="0" smtClean="0"/>
              <a:t>Install Times</a:t>
            </a:r>
            <a:endParaRPr lang="en-US" sz="2800" b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 smtClean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 smtClean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3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b="1" dirty="0" smtClean="0"/>
              <a:t>HIGH Maintenance</a:t>
            </a:r>
            <a:endParaRPr lang="en-US" sz="2800" b="1" dirty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aw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26" y="196165"/>
            <a:ext cx="1713016" cy="64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34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Solution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8671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 smtClean="0"/>
              <a:t>CLOUD COMPUTING!!</a:t>
            </a:r>
            <a:endParaRPr lang="en-US" sz="3200" b="1" i="1" dirty="0"/>
          </a:p>
          <a:p>
            <a:pPr marL="0" indent="0">
              <a:buNone/>
            </a:pPr>
            <a:endParaRPr lang="en-US" sz="1000" b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 smtClean="0"/>
              <a:t>Capital Expenditures </a:t>
            </a:r>
            <a:r>
              <a:rPr lang="en-US" sz="2800" b="1" dirty="0" smtClean="0">
                <a:sym typeface="Wingdings" panose="05000000000000000000" pitchFamily="2" charset="2"/>
              </a:rPr>
              <a:t> Operational Expenses</a:t>
            </a:r>
            <a:endParaRPr lang="en-US" sz="2800" b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 smtClean="0"/>
              <a:t>More Pricing Flexibility …. More Control</a:t>
            </a:r>
            <a:endParaRPr lang="en-US" sz="300" i="1" dirty="0"/>
          </a:p>
          <a:p>
            <a:pPr marL="548640" lvl="1" indent="0">
              <a:buNone/>
            </a:pPr>
            <a:endParaRPr lang="en-US" sz="500" i="1" dirty="0"/>
          </a:p>
          <a:p>
            <a:pPr marL="548640" lvl="1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 smtClean="0"/>
              <a:t>On-Demand I.T. Infrastructure</a:t>
            </a:r>
            <a:endParaRPr lang="en-US" sz="2800" b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 smtClean="0"/>
              <a:t>Shorter Procurement Cycle</a:t>
            </a:r>
            <a:endParaRPr lang="en-US" sz="26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3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  </a:t>
            </a:r>
            <a:r>
              <a:rPr lang="en-US" sz="2800" b="1" dirty="0" smtClean="0"/>
              <a:t>Minimal (Zero?) Maintenance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 smtClean="0"/>
              <a:t>Software Maintenance Only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aw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26" y="196165"/>
            <a:ext cx="1713016" cy="64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55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What Is Amazon Web Services?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867153"/>
          </a:xfrm>
        </p:spPr>
        <p:txBody>
          <a:bodyPr>
            <a:normAutofit lnSpcReduction="10000"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 smtClean="0"/>
              <a:t>AWS – The Largest Cloud Provider</a:t>
            </a:r>
            <a:endParaRPr lang="en-US" sz="2800" b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 smtClean="0"/>
              <a:t>Computing resources for rent</a:t>
            </a:r>
            <a:endParaRPr lang="en-US" sz="300" i="1" dirty="0"/>
          </a:p>
          <a:p>
            <a:pPr marL="0" indent="0">
              <a:buNone/>
            </a:pPr>
            <a:endParaRPr lang="en-US" sz="500" dirty="0" smtClean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 smtClean="0"/>
              <a:t>Est. </a:t>
            </a:r>
            <a:r>
              <a:rPr lang="en-US" sz="2800" b="1" dirty="0" smtClean="0"/>
              <a:t>2006 </a:t>
            </a:r>
            <a:r>
              <a:rPr lang="en-US" sz="2800" b="1" dirty="0" smtClean="0"/>
              <a:t>(or </a:t>
            </a:r>
            <a:r>
              <a:rPr lang="en-US" sz="2800" b="1" dirty="0" smtClean="0"/>
              <a:t>2004)</a:t>
            </a:r>
            <a:endParaRPr lang="en-US" sz="2800" b="1" dirty="0" smtClean="0"/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 smtClean="0"/>
              <a:t>Simple Storage Service (S3)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 smtClean="0"/>
              <a:t>Simple Queue Service (SQS)</a:t>
            </a:r>
            <a:endParaRPr lang="en-US" sz="2600" i="1" dirty="0" smtClean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 smtClean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3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b="1" dirty="0" smtClean="0"/>
              <a:t>IaaS …. PaaS …. SaaS Offerings</a:t>
            </a:r>
            <a:endParaRPr lang="en-US" sz="2800" b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 smtClean="0"/>
              <a:t>Bare-Metal (e.g. EC2)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 smtClean="0"/>
              <a:t>Managed (e.g. RDS)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 smtClean="0"/>
              <a:t>End Applications (e.g. WorkMail)</a:t>
            </a:r>
            <a:endParaRPr lang="en-US" sz="2600" i="1" dirty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aw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26" y="196165"/>
            <a:ext cx="1713016" cy="64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aw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017" y="3684887"/>
            <a:ext cx="1713016" cy="64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az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127" y="3450327"/>
            <a:ext cx="1664677" cy="85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oogle clou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530" y="4858061"/>
            <a:ext cx="2215646" cy="72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ibm clou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466" y="4670854"/>
            <a:ext cx="1273677" cy="84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9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aw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26" y="196165"/>
            <a:ext cx="1713016" cy="64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01" y="1087394"/>
            <a:ext cx="5873006" cy="49881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855" y="1280097"/>
            <a:ext cx="5510487" cy="4973063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383323" y="357676"/>
            <a:ext cx="8393723" cy="6348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 smtClean="0"/>
              <a:t>Many, Many Services….</a:t>
            </a:r>
            <a:endParaRPr lang="en-US" i="1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xplosion 2 10"/>
          <p:cNvSpPr/>
          <p:nvPr/>
        </p:nvSpPr>
        <p:spPr>
          <a:xfrm>
            <a:off x="7356390" y="17811"/>
            <a:ext cx="2102594" cy="1314605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How AWS Fits in the Full Stack…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186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Key AWS Components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99040" y="1711536"/>
            <a:ext cx="2770251" cy="969499"/>
          </a:xfrm>
        </p:spPr>
        <p:txBody>
          <a:bodyPr>
            <a:normAutofit fontScale="92500"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400" b="1" dirty="0" smtClean="0"/>
              <a:t>Compute Resources </a:t>
            </a:r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400" b="1" dirty="0" smtClean="0"/>
              <a:t>Virtual Server</a:t>
            </a:r>
            <a:endParaRPr lang="en-US" sz="2400" b="1" dirty="0"/>
          </a:p>
          <a:p>
            <a:pPr marL="548640" lvl="1" indent="0">
              <a:buNone/>
            </a:pPr>
            <a:endParaRPr lang="en-US" sz="500" i="1" dirty="0" smtClean="0"/>
          </a:p>
          <a:p>
            <a:pPr marL="548640" lvl="1" indent="0">
              <a:buNone/>
            </a:pPr>
            <a:endParaRPr lang="en-US" sz="500" dirty="0" smtClean="0"/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aw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26" y="196165"/>
            <a:ext cx="1713016" cy="64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392" y="1555395"/>
            <a:ext cx="968094" cy="12294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323" y="4770977"/>
            <a:ext cx="940794" cy="12857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604" y="3439212"/>
            <a:ext cx="2167575" cy="677367"/>
          </a:xfrm>
          <a:prstGeom prst="rect">
            <a:avLst/>
          </a:prstGeom>
        </p:spPr>
      </p:pic>
      <p:pic>
        <p:nvPicPr>
          <p:cNvPr id="2058" name="Picture 10" descr="Image result for aws vpc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978" y="1018662"/>
            <a:ext cx="2109419" cy="210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7885" y="3098660"/>
            <a:ext cx="1089604" cy="1358468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7195660" y="4812686"/>
            <a:ext cx="914053" cy="1202333"/>
            <a:chOff x="4132282" y="4588476"/>
            <a:chExt cx="1068435" cy="133243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32282" y="4588476"/>
              <a:ext cx="1068435" cy="115120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160364" y="5739677"/>
              <a:ext cx="1012270" cy="181234"/>
            </a:xfrm>
            <a:prstGeom prst="rect">
              <a:avLst/>
            </a:prstGeom>
          </p:spPr>
        </p:pic>
      </p:grpSp>
      <p:sp>
        <p:nvSpPr>
          <p:cNvPr id="20" name="Content Placeholder 2"/>
          <p:cNvSpPr txBox="1">
            <a:spLocks/>
          </p:cNvSpPr>
          <p:nvPr/>
        </p:nvSpPr>
        <p:spPr>
          <a:xfrm>
            <a:off x="2599040" y="3345308"/>
            <a:ext cx="2770251" cy="9694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65760">
              <a:buFont typeface="Wingdings" panose="05000000000000000000" pitchFamily="2" charset="2"/>
              <a:buChar char="§"/>
            </a:pPr>
            <a:r>
              <a:rPr lang="en-US" sz="2200" b="1" dirty="0" smtClean="0"/>
              <a:t>Block Storage</a:t>
            </a:r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200" b="1" dirty="0" smtClean="0"/>
              <a:t>Databases</a:t>
            </a:r>
          </a:p>
          <a:p>
            <a:pPr marL="548640" lvl="1" indent="0">
              <a:buFont typeface="Calibri" pitchFamily="34" charset="0"/>
              <a:buNone/>
            </a:pPr>
            <a:endParaRPr lang="en-US" sz="500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2599040" y="4974612"/>
            <a:ext cx="3093306" cy="9694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65760">
              <a:buFont typeface="Wingdings" panose="05000000000000000000" pitchFamily="2" charset="2"/>
              <a:buChar char="§"/>
            </a:pPr>
            <a:r>
              <a:rPr lang="en-US" sz="2200" b="1" dirty="0" smtClean="0"/>
              <a:t>Object Storage</a:t>
            </a:r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200" b="1" dirty="0" smtClean="0"/>
              <a:t>Images…. Files…. Other</a:t>
            </a:r>
          </a:p>
          <a:p>
            <a:pPr marL="548640" lvl="1" indent="0">
              <a:buFont typeface="Calibri" pitchFamily="34" charset="0"/>
              <a:buNone/>
            </a:pPr>
            <a:endParaRPr lang="en-US" sz="500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8707397" y="1711535"/>
            <a:ext cx="2770251" cy="9694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65760">
              <a:buFont typeface="Wingdings" panose="05000000000000000000" pitchFamily="2" charset="2"/>
              <a:buChar char="§"/>
            </a:pPr>
            <a:r>
              <a:rPr lang="en-US" sz="2200" b="1" dirty="0" smtClean="0"/>
              <a:t>Isolated Section of AWS Cloud</a:t>
            </a:r>
          </a:p>
          <a:p>
            <a:pPr marL="548640" lvl="1" indent="0">
              <a:buFont typeface="Calibri" pitchFamily="34" charset="0"/>
              <a:buNone/>
            </a:pPr>
            <a:endParaRPr lang="en-US" sz="500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8707396" y="3293145"/>
            <a:ext cx="2770251" cy="9694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65760">
              <a:buFont typeface="Wingdings" panose="05000000000000000000" pitchFamily="2" charset="2"/>
              <a:buChar char="§"/>
            </a:pPr>
            <a:r>
              <a:rPr lang="en-US" sz="2200" b="1" dirty="0" smtClean="0"/>
              <a:t>Coded Infrastructure for AWS Components </a:t>
            </a:r>
          </a:p>
          <a:p>
            <a:pPr marL="548640" lvl="1" indent="0">
              <a:buFont typeface="Calibri" pitchFamily="34" charset="0"/>
              <a:buNone/>
            </a:pPr>
            <a:endParaRPr lang="en-US" sz="500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8707396" y="4972967"/>
            <a:ext cx="2770251" cy="9694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65760">
              <a:buFont typeface="Wingdings" panose="05000000000000000000" pitchFamily="2" charset="2"/>
              <a:buChar char="§"/>
            </a:pPr>
            <a:r>
              <a:rPr lang="en-US" sz="2200" b="1" dirty="0" smtClean="0"/>
              <a:t>Managed Relational Databases (e.g. PaaS)</a:t>
            </a:r>
          </a:p>
          <a:p>
            <a:pPr marL="548640" lvl="1" indent="0">
              <a:buFont typeface="Calibri" pitchFamily="34" charset="0"/>
              <a:buNone/>
            </a:pPr>
            <a:endParaRPr lang="en-US" sz="500" i="1" dirty="0" smtClean="0"/>
          </a:p>
          <a:p>
            <a:pPr marL="548640" lvl="1" indent="0">
              <a:buFont typeface="Calibri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5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3857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Interacting with AWS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867153"/>
          </a:xfrm>
        </p:spPr>
        <p:txBody>
          <a:bodyPr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 smtClean="0"/>
              <a:t>Console</a:t>
            </a:r>
            <a:endParaRPr lang="en-US" sz="2800" b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 smtClean="0"/>
              <a:t>Point-and-Click…. </a:t>
            </a:r>
            <a:r>
              <a:rPr lang="en-US" sz="2600" i="1" dirty="0" smtClean="0"/>
              <a:t>GUI</a:t>
            </a:r>
            <a:endParaRPr lang="en-US" sz="300" i="1" dirty="0"/>
          </a:p>
          <a:p>
            <a:pPr marL="548640" lvl="1" indent="0">
              <a:buNone/>
            </a:pPr>
            <a:endParaRPr lang="en-US" sz="500" i="1" dirty="0" smtClean="0"/>
          </a:p>
          <a:p>
            <a:pPr marL="548640" lvl="1" indent="0">
              <a:buNone/>
            </a:pPr>
            <a:endParaRPr lang="en-US" sz="500" dirty="0" smtClean="0"/>
          </a:p>
          <a:p>
            <a:pPr marL="0" indent="0">
              <a:buNone/>
            </a:pPr>
            <a:endParaRPr lang="en-US" sz="500" dirty="0" smtClean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 smtClean="0"/>
              <a:t>CLI</a:t>
            </a:r>
            <a:endParaRPr lang="en-US" sz="2800" b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 smtClean="0"/>
              <a:t>Command-Line Invocations</a:t>
            </a:r>
            <a:endParaRPr lang="en-US" sz="2600" i="1" dirty="0" smtClean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 smtClean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3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b="1" dirty="0" smtClean="0"/>
              <a:t>AWS SDK</a:t>
            </a:r>
            <a:endParaRPr lang="en-US" sz="2800" b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 smtClean="0"/>
              <a:t>Multi-Language Support (e.g. Python, PHP, Java, Node,….)</a:t>
            </a:r>
            <a:endParaRPr lang="en-US" sz="2600" i="1" dirty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aw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26" y="196165"/>
            <a:ext cx="1713016" cy="64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95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123274</TotalTime>
  <Words>1538</Words>
  <Application>Microsoft Office PowerPoint</Application>
  <PresentationFormat>Widescreen</PresentationFormat>
  <Paragraphs>483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Arial Rounded MT Bold</vt:lpstr>
      <vt:lpstr>Calibri</vt:lpstr>
      <vt:lpstr>Calibri Light</vt:lpstr>
      <vt:lpstr>Franklin Gothic Medium</vt:lpstr>
      <vt:lpstr>Symbol</vt:lpstr>
      <vt:lpstr>Wingdings</vt:lpstr>
      <vt:lpstr>Retrospect</vt:lpstr>
      <vt:lpstr>PowerPoint Presentation</vt:lpstr>
      <vt:lpstr>Welcome!</vt:lpstr>
      <vt:lpstr>What Others Are Doing….</vt:lpstr>
      <vt:lpstr>“Old World” Problems</vt:lpstr>
      <vt:lpstr>Solution</vt:lpstr>
      <vt:lpstr>What Is Amazon Web Services?</vt:lpstr>
      <vt:lpstr>PowerPoint Presentation</vt:lpstr>
      <vt:lpstr>Key AWS Components</vt:lpstr>
      <vt:lpstr>Interacting with AWS</vt:lpstr>
      <vt:lpstr>To The Terminal!</vt:lpstr>
      <vt:lpstr>VPC Concepts (Networking)</vt:lpstr>
      <vt:lpstr>VPC Concepts (Networking)</vt:lpstr>
      <vt:lpstr>VPC Concepts (Networking)</vt:lpstr>
      <vt:lpstr>VPC Concepts (Networking)</vt:lpstr>
      <vt:lpstr>VPC Concepts (Networking)</vt:lpstr>
      <vt:lpstr>VPC Concepts (Networking)</vt:lpstr>
      <vt:lpstr>VPC Concepts (Networking)</vt:lpstr>
      <vt:lpstr>VPC Concepts (Layered Security)</vt:lpstr>
      <vt:lpstr>VPC Concepts (Layered Security)</vt:lpstr>
      <vt:lpstr>VPC Concepts (Layered Security)</vt:lpstr>
      <vt:lpstr>To The Terminal!</vt:lpstr>
      <vt:lpstr>CloudFormation Concepts</vt:lpstr>
      <vt:lpstr>CloudFormation Template</vt:lpstr>
      <vt:lpstr>CloudFormation Template – Resources</vt:lpstr>
      <vt:lpstr>CloudFormation Template – Enhancers</vt:lpstr>
      <vt:lpstr>CloudFormation Process</vt:lpstr>
      <vt:lpstr>To The Terminal!</vt:lpstr>
      <vt:lpstr>AWS Pricing</vt:lpstr>
      <vt:lpstr>AWS Downsides</vt:lpstr>
      <vt:lpstr>Possible Next Steps</vt:lpstr>
      <vt:lpstr>Resources</vt:lpstr>
      <vt:lpstr>Thanks!</vt:lpstr>
      <vt:lpstr>PowerPoint Presentation</vt:lpstr>
      <vt:lpstr>How CloudFormation Fits…</vt:lpstr>
      <vt:lpstr>VPC Concepts (Security Groups) (???)</vt:lpstr>
      <vt:lpstr>VPC Concepts (Networking)</vt:lpstr>
      <vt:lpstr>VPC Concepts (Networking)</vt:lpstr>
      <vt:lpstr>Elastic Load Balancing</vt:lpstr>
      <vt:lpstr>Elastic Load Balancing Diagram</vt:lpstr>
    </vt:vector>
  </TitlesOfParts>
  <Company>Lumeris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Salt and HAProxy</dc:title>
  <dc:creator>Bryan Jones</dc:creator>
  <cp:lastModifiedBy>Bryan Jones</cp:lastModifiedBy>
  <cp:revision>899</cp:revision>
  <cp:lastPrinted>2018-01-09T21:12:51Z</cp:lastPrinted>
  <dcterms:created xsi:type="dcterms:W3CDTF">2015-12-03T23:09:43Z</dcterms:created>
  <dcterms:modified xsi:type="dcterms:W3CDTF">2018-01-10T21:40:30Z</dcterms:modified>
</cp:coreProperties>
</file>