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77" r:id="rId2"/>
    <p:sldId id="290" r:id="rId3"/>
    <p:sldId id="567" r:id="rId4"/>
    <p:sldId id="570" r:id="rId5"/>
    <p:sldId id="593" r:id="rId6"/>
    <p:sldId id="580" r:id="rId7"/>
    <p:sldId id="583" r:id="rId8"/>
    <p:sldId id="568" r:id="rId9"/>
    <p:sldId id="606" r:id="rId10"/>
    <p:sldId id="595" r:id="rId11"/>
    <p:sldId id="596" r:id="rId12"/>
    <p:sldId id="597" r:id="rId13"/>
    <p:sldId id="600" r:id="rId14"/>
    <p:sldId id="602" r:id="rId15"/>
    <p:sldId id="599" r:id="rId16"/>
    <p:sldId id="569" r:id="rId17"/>
    <p:sldId id="581" r:id="rId18"/>
    <p:sldId id="589" r:id="rId19"/>
    <p:sldId id="573" r:id="rId20"/>
    <p:sldId id="515" r:id="rId21"/>
    <p:sldId id="516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4EBFC"/>
    <a:srgbClr val="E3F8FD"/>
    <a:srgbClr val="C3EEFD"/>
    <a:srgbClr val="CCDDEA"/>
    <a:srgbClr val="F3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AC8B-BC75-4A1A-9F78-2493DBAEA55D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E6AD4-452E-477E-A00D-68A4D72A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35A683-DEA2-4B82-9CEC-07D915D2EE1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7F2DFF-F738-46C6-9F0F-B7CF80E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VSmaxZ8NVgdWrEu81bYDpA" TargetMode="External"/><Relationship Id="rId2" Type="http://schemas.openxmlformats.org/officeDocument/2006/relationships/hyperlink" Target="http://fullstackers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amazon.com/Scalability-Startup-Engineers-Artur-Ejsmont/dp/0071843655" TargetMode="External"/><Relationship Id="rId7" Type="http://schemas.openxmlformats.org/officeDocument/2006/relationships/hyperlink" Target="https://zapier.com/learn/apis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demy.com/beautiful-apis/" TargetMode="External"/><Relationship Id="rId5" Type="http://schemas.openxmlformats.org/officeDocument/2006/relationships/hyperlink" Target="https://www.amazon.com/Load-Balancing-HAProxy-availability-infrastructure/dp/1519073844" TargetMode="External"/><Relationship Id="rId10" Type="http://schemas.openxmlformats.org/officeDocument/2006/relationships/image" Target="../media/image30.jpeg"/><Relationship Id="rId4" Type="http://schemas.openxmlformats.org/officeDocument/2006/relationships/hyperlink" Target="https://redis.io/documentation" TargetMode="External"/><Relationship Id="rId9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14, 2018</a:t>
            </a:r>
          </a:p>
          <a:p>
            <a:r>
              <a:rPr lang="en-US" dirty="0"/>
              <a:t>No. 29</a:t>
            </a:r>
          </a:p>
        </p:txBody>
      </p:sp>
      <p:pic>
        <p:nvPicPr>
          <p:cNvPr id="20" name="Picture 2" descr="Worksite &gt; Crane &gt; Sign">
            <a:extLst>
              <a:ext uri="{FF2B5EF4-FFF2-40B4-BE49-F238E27FC236}">
                <a16:creationId xmlns:a16="http://schemas.microsoft.com/office/drawing/2014/main" id="{C15EA9AB-19FE-4EAB-91DE-D84E74F3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74" y="1189200"/>
            <a:ext cx="3156543" cy="315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00051" y="1631092"/>
            <a:ext cx="42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Pre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-Alpha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3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</a:rPr>
              <a:t>Release:</a:t>
            </a:r>
          </a:p>
        </p:txBody>
      </p:sp>
      <p:pic>
        <p:nvPicPr>
          <p:cNvPr id="48" name="Picture 2" descr="FullStackers Logo!">
            <a:extLst>
              <a:ext uri="{FF2B5EF4-FFF2-40B4-BE49-F238E27FC236}">
                <a16:creationId xmlns:a16="http://schemas.microsoft.com/office/drawing/2014/main" id="{8768F61E-C7DA-49C1-9F0E-DFB5BCF1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325744"/>
            <a:ext cx="5227244" cy="121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682" y="4455620"/>
            <a:ext cx="2275065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HAProxy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Reverse Proxy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Accepts Client Requests on a Server’s Behalf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Load Balancer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Splits Client Requests Amongst Multiple Severs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Highly-Available (“HA” Proxy)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cbonte.github.io/haproxy-dconv/img/logo-med.png">
            <a:extLst>
              <a:ext uri="{FF2B5EF4-FFF2-40B4-BE49-F238E27FC236}">
                <a16:creationId xmlns:a16="http://schemas.microsoft.com/office/drawing/2014/main" id="{FEB0C1CE-EA01-455B-BADF-F74D0BB0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807" y="4913274"/>
            <a:ext cx="1771916" cy="89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API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850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Data Format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Contracts …. Decouple Development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JSON or XML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CORS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Allows Machine Requests from Different Domains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Versioning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Backwards Compatibility while Migrating to Newer API Versions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REST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Leverages HTTP Verbs for User Actions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e.g. GET …. POST …. DELETE …. PUT …. PATCH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9EE57-96C8-471D-BFD6-CA191122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292" y="1319980"/>
            <a:ext cx="2953091" cy="19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0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fontScale="925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u="sng" dirty="0">
                <a:solidFill>
                  <a:srgbClr val="FF0000"/>
                </a:solidFill>
              </a:rPr>
              <a:t>RE</a:t>
            </a:r>
            <a:r>
              <a:rPr lang="en-US" sz="2800" b="1" dirty="0"/>
              <a:t>presentational </a:t>
            </a:r>
            <a:r>
              <a:rPr lang="en-US" sz="2800" b="1" u="sng" dirty="0">
                <a:solidFill>
                  <a:srgbClr val="FF0000"/>
                </a:solidFill>
              </a:rPr>
              <a:t>S</a:t>
            </a:r>
            <a:r>
              <a:rPr lang="en-US" sz="2800" b="1" dirty="0"/>
              <a:t>tate </a:t>
            </a:r>
            <a:r>
              <a:rPr lang="en-US" sz="2800" b="1" u="sng" dirty="0">
                <a:solidFill>
                  <a:srgbClr val="FF0000"/>
                </a:solidFill>
              </a:rPr>
              <a:t>T</a:t>
            </a:r>
            <a:r>
              <a:rPr lang="en-US" sz="2800" b="1" dirty="0"/>
              <a:t>ransfer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Web architecture for Stateless, Client-Server Communication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Target of a Hypertext Reference (e.g. Document, Image, DB Record)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Route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“Name” to Access Endpoints (e.g. v0/presentations)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Endpoint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Performs a Function …. Based on HTTP Verb (GET …. POST, etc.)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Multiple Endpoints per Route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Returns Data to the Client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0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Stack #1: SlimPHP + PostgreSQL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7D8353C7-859E-4E05-8BC1-83401944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3" y="1209614"/>
            <a:ext cx="1687448" cy="99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elated image">
            <a:extLst>
              <a:ext uri="{FF2B5EF4-FFF2-40B4-BE49-F238E27FC236}">
                <a16:creationId xmlns:a16="http://schemas.microsoft.com/office/drawing/2014/main" id="{8E3B7A0A-11CB-46BD-A0BC-C97B33CF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57" y="4194983"/>
            <a:ext cx="1905436" cy="17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Web Server Load Balancing with NGINX Plus">
            <a:extLst>
              <a:ext uri="{FF2B5EF4-FFF2-40B4-BE49-F238E27FC236}">
                <a16:creationId xmlns:a16="http://schemas.microsoft.com/office/drawing/2014/main" id="{B35270B9-236F-4BE7-8139-1B9C4F27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1" y="2928845"/>
            <a:ext cx="2759908" cy="6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76824A-7005-456E-BCD3-41F8D6379F6A}"/>
              </a:ext>
            </a:extLst>
          </p:cNvPr>
          <p:cNvSpPr txBox="1">
            <a:spLocks/>
          </p:cNvSpPr>
          <p:nvPr/>
        </p:nvSpPr>
        <p:spPr>
          <a:xfrm>
            <a:off x="4630694" y="1347086"/>
            <a:ext cx="6600825" cy="108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RESTful PHP Micro Framework</a:t>
            </a:r>
          </a:p>
          <a:p>
            <a:r>
              <a:rPr lang="en-US" sz="2400" i="1" dirty="0"/>
              <a:t>Super Fast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0106A98-A483-4CD7-80A9-D1CD79C137F0}"/>
              </a:ext>
            </a:extLst>
          </p:cNvPr>
          <p:cNvSpPr txBox="1">
            <a:spLocks/>
          </p:cNvSpPr>
          <p:nvPr/>
        </p:nvSpPr>
        <p:spPr>
          <a:xfrm>
            <a:off x="4630695" y="4343888"/>
            <a:ext cx="6600825" cy="145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Relational Database System</a:t>
            </a:r>
          </a:p>
          <a:p>
            <a:r>
              <a:rPr lang="en-US" sz="2400" i="1" dirty="0"/>
              <a:t>Feature-Rich</a:t>
            </a:r>
          </a:p>
          <a:p>
            <a:r>
              <a:rPr lang="en-US" sz="2400" i="1" dirty="0"/>
              <a:t>Free and Open Source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B94084-378B-4C53-85B4-3B1FCF666515}"/>
              </a:ext>
            </a:extLst>
          </p:cNvPr>
          <p:cNvSpPr txBox="1">
            <a:spLocks/>
          </p:cNvSpPr>
          <p:nvPr/>
        </p:nvSpPr>
        <p:spPr>
          <a:xfrm>
            <a:off x="4630694" y="2827745"/>
            <a:ext cx="6600825" cy="92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Lightweight Web Server</a:t>
            </a:r>
          </a:p>
          <a:p>
            <a:r>
              <a:rPr lang="en-US" sz="2400" i="1" dirty="0"/>
              <a:t>Single-Threaded …. Asynchronous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286269-2580-4087-9195-E0DFEB0F9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662" y="4194983"/>
            <a:ext cx="3079622" cy="19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0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Stack #2: Express.js + Redis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403AACB-13DE-494B-9CC7-E513A0D3228E}"/>
              </a:ext>
            </a:extLst>
          </p:cNvPr>
          <p:cNvGrpSpPr/>
          <p:nvPr/>
        </p:nvGrpSpPr>
        <p:grpSpPr>
          <a:xfrm>
            <a:off x="1540139" y="1695293"/>
            <a:ext cx="2458295" cy="1832040"/>
            <a:chOff x="7549349" y="4450392"/>
            <a:chExt cx="1702000" cy="1295733"/>
          </a:xfrm>
        </p:grpSpPr>
        <p:pic>
          <p:nvPicPr>
            <p:cNvPr id="12" name="Picture 2" descr="Image result for express js logo">
              <a:extLst>
                <a:ext uri="{FF2B5EF4-FFF2-40B4-BE49-F238E27FC236}">
                  <a16:creationId xmlns:a16="http://schemas.microsoft.com/office/drawing/2014/main" id="{76A52844-8E4B-49BD-8B0F-A5243677F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349" y="5367310"/>
              <a:ext cx="1702000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Image result for node js png">
              <a:extLst>
                <a:ext uri="{FF2B5EF4-FFF2-40B4-BE49-F238E27FC236}">
                  <a16:creationId xmlns:a16="http://schemas.microsoft.com/office/drawing/2014/main" id="{D88C57F5-5E43-44EB-94A1-F4C628911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206" y="4450392"/>
              <a:ext cx="1293155" cy="81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age result for redis logo png">
            <a:extLst>
              <a:ext uri="{FF2B5EF4-FFF2-40B4-BE49-F238E27FC236}">
                <a16:creationId xmlns:a16="http://schemas.microsoft.com/office/drawing/2014/main" id="{A047E876-1E4F-4C2C-92E2-2C5519179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3" y="4320829"/>
            <a:ext cx="2771929" cy="9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396EE3-5381-493F-AD7C-A6496AFA854A}"/>
              </a:ext>
            </a:extLst>
          </p:cNvPr>
          <p:cNvSpPr txBox="1">
            <a:spLocks/>
          </p:cNvSpPr>
          <p:nvPr/>
        </p:nvSpPr>
        <p:spPr>
          <a:xfrm>
            <a:off x="4695767" y="1803693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Server-side JavaScript Framework for Node.js</a:t>
            </a:r>
          </a:p>
          <a:p>
            <a:r>
              <a:rPr lang="en-US" sz="2400" i="1" dirty="0"/>
              <a:t>Web Server and more</a:t>
            </a:r>
          </a:p>
          <a:p>
            <a:r>
              <a:rPr lang="en-US" sz="2400" i="1" dirty="0"/>
              <a:t>Asynchronous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7BCDC6-7D23-42A1-8556-462DA4EF251F}"/>
              </a:ext>
            </a:extLst>
          </p:cNvPr>
          <p:cNvSpPr txBox="1">
            <a:spLocks/>
          </p:cNvSpPr>
          <p:nvPr/>
        </p:nvSpPr>
        <p:spPr>
          <a:xfrm>
            <a:off x="4695767" y="4159452"/>
            <a:ext cx="6600825" cy="183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Key-Value NoSQL Store</a:t>
            </a:r>
          </a:p>
          <a:p>
            <a:r>
              <a:rPr lang="en-US" sz="2400" i="1" dirty="0"/>
              <a:t>Multiple Data Types</a:t>
            </a:r>
          </a:p>
          <a:p>
            <a:r>
              <a:rPr lang="en-US" sz="2400" i="1" dirty="0"/>
              <a:t>In-Memory + Disk Persistence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5552A7-9BE7-40E4-A818-11DB1DA19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572" y="3356523"/>
            <a:ext cx="3541428" cy="1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Show the backend code</a:t>
            </a:r>
          </a:p>
        </p:txBody>
      </p:sp>
      <p:pic>
        <p:nvPicPr>
          <p:cNvPr id="9" name="Picture 2" descr="FullStackers Logo!">
            <a:extLst>
              <a:ext uri="{FF2B5EF4-FFF2-40B4-BE49-F238E27FC236}">
                <a16:creationId xmlns:a16="http://schemas.microsoft.com/office/drawing/2014/main" id="{308575CE-3E8B-4A53-9FE0-DF23C4C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Infrastructure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Security Groups …. Private Subnets …. Route Tables …. NACLs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DB Configuration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E.g. Redis and PostgreSQL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API Layer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Auth &amp; Auth</a:t>
            </a:r>
          </a:p>
          <a:p>
            <a:pPr marL="0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  Backup and Restore Strategy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Snapshots …. Scripts…. and S3 (vs. On-Premise)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8DE7E9C3-0267-4831-95EF-9E44B6E3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Git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Separate repositories for Front end and Back end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Pull Request Work Flow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No one is allowed to commit straight to the main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i="1" dirty="0">
                <a:solidFill>
                  <a:srgbClr val="404040"/>
                </a:solidFill>
                <a:hlinkClick r:id="rId2"/>
              </a:rPr>
              <a:t>https://www.atlassian.com/git/tutorials/comparing-workflows/forking-workflow</a:t>
            </a:r>
            <a:endParaRPr lang="en-US" sz="2200" i="1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Fork It and contribute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github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02" y="4677366"/>
            <a:ext cx="3897021" cy="129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Backlog…. Non-Functional Req’s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Testing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Unit …. Integration …. Functional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Delivery and Deployment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Jenkins …. Docker …. CloudFormation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Monitoring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CloudWatch …. Cloud Trail …. Datadog</a:t>
            </a:r>
          </a:p>
          <a:p>
            <a:pPr marL="0" indent="0">
              <a:buNone/>
            </a:pPr>
            <a:endParaRPr lang="en-US" sz="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  API Documentation</a:t>
            </a:r>
          </a:p>
          <a:p>
            <a:pPr marL="548640" lvl="1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caution 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82" y="-2100"/>
            <a:ext cx="1062564" cy="10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92691022-9D53-4600-9EFB-96BA1A0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2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Backlog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408601"/>
            <a:ext cx="4949239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Sign-Up | Sign-In | Sign-Out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User Contributions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Voting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Tag Navigation</a:t>
            </a:r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Search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92691022-9D53-4600-9EFB-96BA1A0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caution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82" y="-2100"/>
            <a:ext cx="1062564" cy="10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This Meeting’s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Dedicated Location for Presentation Videos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>
                <a:hlinkClick r:id="rId2"/>
              </a:rPr>
              <a:t>http://fullstackers.io</a:t>
            </a: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YouTube Storage (for now)</a:t>
            </a:r>
          </a:p>
          <a:p>
            <a:pPr marL="1188720" lvl="2" indent="-457200">
              <a:buFont typeface="Arial" panose="020B0604020202020204" pitchFamily="34" charset="0"/>
              <a:buChar char="•"/>
            </a:pPr>
            <a:r>
              <a:rPr lang="en-US" sz="1800" i="1" dirty="0">
                <a:hlinkClick r:id="rId3"/>
              </a:rPr>
              <a:t>https://www.youtube.com/channel/UCVSmaxZ8NVgdWrEu81bYDpA</a:t>
            </a:r>
            <a:endParaRPr lang="en-US" sz="18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Walk-Through Our Initial Development</a:t>
            </a:r>
          </a:p>
          <a:p>
            <a:pPr marL="548640" lvl="1" indent="0">
              <a:buNone/>
            </a:pPr>
            <a:r>
              <a:rPr lang="en-US" sz="2600" i="1" dirty="0"/>
              <a:t>Including: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User Interface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Distributed Architecture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Application Programming Interface (API)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ullStackers Logo!">
            <a:extLst>
              <a:ext uri="{FF2B5EF4-FFF2-40B4-BE49-F238E27FC236}">
                <a16:creationId xmlns:a16="http://schemas.microsoft.com/office/drawing/2014/main" id="{E2F7BA59-07D5-4B0C-9B7F-BBB8682C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47323" y="1265270"/>
            <a:ext cx="771058" cy="646331"/>
            <a:chOff x="416900" y="2075736"/>
            <a:chExt cx="485089" cy="546469"/>
          </a:xfrm>
        </p:grpSpPr>
        <p:sp>
          <p:nvSpPr>
            <p:cNvPr id="7" name="Flowchart: Connector 6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900" y="2075736"/>
              <a:ext cx="445842" cy="54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1262" y="3519011"/>
            <a:ext cx="771058" cy="646331"/>
            <a:chOff x="416900" y="2075736"/>
            <a:chExt cx="485089" cy="546469"/>
          </a:xfrm>
        </p:grpSpPr>
        <p:sp>
          <p:nvSpPr>
            <p:cNvPr id="11" name="Flowchart: Connector 10"/>
            <p:cNvSpPr/>
            <p:nvPr/>
          </p:nvSpPr>
          <p:spPr>
            <a:xfrm>
              <a:off x="484769" y="2144315"/>
              <a:ext cx="417220" cy="447616"/>
            </a:xfrm>
            <a:prstGeom prst="flowChartConnector">
              <a:avLst/>
            </a:prstGeom>
            <a:solidFill>
              <a:srgbClr val="BEEFFE"/>
            </a:solidFill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6900" y="2075736"/>
              <a:ext cx="445842" cy="54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>
                  <a:solidFill>
                    <a:schemeClr val="accent3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34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1026" name="Picture 2" descr="Image result for scholar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93" y="4950941"/>
            <a:ext cx="1730177" cy="11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2" y="1319980"/>
            <a:ext cx="9424377" cy="494014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https://www.amazon.com/Scalability-Startup-Engineers-Artur-Ejsmont/dp/0071843655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>
              <a:hlinkClick r:id="rId4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https://www.amazon.com/Load-Balancing-HAProxy-availability-infrastructure/dp/1519073844</a:t>
            </a:r>
            <a:endParaRPr lang="en-US" sz="2800" dirty="0"/>
          </a:p>
          <a:p>
            <a:pPr marL="0" indent="0">
              <a:buNone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https://www.udemy.com/beautiful-apis/</a:t>
            </a:r>
            <a:endParaRPr lang="en-US" sz="2800" dirty="0"/>
          </a:p>
          <a:p>
            <a:pPr marL="0" indent="0">
              <a:buNone/>
            </a:pPr>
            <a:endParaRPr lang="en-US" sz="200" dirty="0">
              <a:hlinkClick r:id="rId7"/>
            </a:endParaRPr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dirty="0">
                <a:hlinkClick r:id="rId7"/>
              </a:rPr>
              <a:t>https://zapier.com/learn/apis/</a:t>
            </a: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800" dirty="0"/>
          </a:p>
          <a:p>
            <a:pPr indent="-36576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FullStackers Logo!">
            <a:extLst>
              <a:ext uri="{FF2B5EF4-FFF2-40B4-BE49-F238E27FC236}">
                <a16:creationId xmlns:a16="http://schemas.microsoft.com/office/drawing/2014/main" id="{7B040947-CD3E-416B-B974-BD64F922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web scalability for startup engineers">
            <a:extLst>
              <a:ext uri="{FF2B5EF4-FFF2-40B4-BE49-F238E27FC236}">
                <a16:creationId xmlns:a16="http://schemas.microsoft.com/office/drawing/2014/main" id="{7363DB81-1FC7-4294-B1D4-37D19759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75" y="4547287"/>
            <a:ext cx="1245327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haproxy boo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07" y="4547287"/>
            <a:ext cx="1249439" cy="1541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7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Thanks!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that's all fo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428647"/>
            <a:ext cx="7802823" cy="43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ECC96E3D-FFC7-43E4-A54B-E1D11D21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0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FullStackers.io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Dedicated Site for our Artifacts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Meetup 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Topic List (ordered by vote)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Saint Louis Full Stack Web Dev Group …. </a:t>
            </a:r>
            <a:r>
              <a:rPr lang="en-US" sz="2600" i="1" dirty="0" err="1"/>
              <a:t>jSTL</a:t>
            </a:r>
            <a:r>
              <a:rPr lang="en-US" sz="2600" i="1" dirty="0"/>
              <a:t> …. Other groups (?)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Helpful Resource Links for Full Stack Topics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Curated by humans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Voting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Explore Full Stack Development Topics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FullStackers.io – Ongoing Case Study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FullStackers Logo!">
            <a:extLst>
              <a:ext uri="{FF2B5EF4-FFF2-40B4-BE49-F238E27FC236}">
                <a16:creationId xmlns:a16="http://schemas.microsoft.com/office/drawing/2014/main" id="{6205D834-1779-4B25-868C-4407A1E2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Initial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 lnSpcReduction="1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Presentations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Videos Only (initially)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Speaker Contact Info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Associated 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Resources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URL’s Multiple Types (e.g. Pages, Books, Videos, Podcasts)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Can be associated w/ Presentations or Tags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 Tags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Navigation Only (initially)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542A7276-583D-43BF-BAFF-F1847A48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90033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To The Terminal!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58" y="1494472"/>
            <a:ext cx="4000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3323" y="5643253"/>
            <a:ext cx="602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Show the homepage</a:t>
            </a:r>
          </a:p>
        </p:txBody>
      </p:sp>
      <p:pic>
        <p:nvPicPr>
          <p:cNvPr id="9" name="Picture 2" descr="FullStackers Logo!">
            <a:extLst>
              <a:ext uri="{FF2B5EF4-FFF2-40B4-BE49-F238E27FC236}">
                <a16:creationId xmlns:a16="http://schemas.microsoft.com/office/drawing/2014/main" id="{308575CE-3E8B-4A53-9FE0-DF23C4C0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Front-End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8671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Defining Mockups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Created collaboratively using Draw.io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Breaking down into components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Work In Progress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800" b="1" dirty="0">
                <a:solidFill>
                  <a:srgbClr val="404040"/>
                </a:solidFill>
              </a:rPr>
              <a:t>Build it</a:t>
            </a:r>
            <a:endParaRPr lang="en-US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600" i="1" dirty="0">
                <a:solidFill>
                  <a:srgbClr val="404040"/>
                </a:solidFill>
              </a:rPr>
              <a:t>Still very much pre-Alpha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vue.js png">
            <a:extLst>
              <a:ext uri="{FF2B5EF4-FFF2-40B4-BE49-F238E27FC236}">
                <a16:creationId xmlns:a16="http://schemas.microsoft.com/office/drawing/2014/main" id="{B85DB9EE-6CE3-433C-AB98-C46D84E3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349" y="4374412"/>
            <a:ext cx="1839374" cy="18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9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AWS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9308123" cy="4867153"/>
          </a:xfrm>
        </p:spPr>
        <p:txBody>
          <a:bodyPr>
            <a:normAutofit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EC2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Virtual Machines in the Cloud</a:t>
            </a:r>
            <a:endParaRPr lang="en-US" sz="3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EBS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Block Storage (for Databases)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Attached to an EC2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5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S3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Object Storage (for Files, Images, etc.)</a:t>
            </a:r>
          </a:p>
          <a:p>
            <a:pPr marL="1371600" lvl="3" indent="-457200">
              <a:buFont typeface="Arial" panose="020B0604020202020204" pitchFamily="34" charset="0"/>
              <a:buChar char="•"/>
            </a:pPr>
            <a:r>
              <a:rPr lang="en-US" sz="2200" i="1" dirty="0"/>
              <a:t>The logo!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113F2A47-0E0B-4474-B56F-2A38E690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>
            <a:extLst>
              <a:ext uri="{FF2B5EF4-FFF2-40B4-BE49-F238E27FC236}">
                <a16:creationId xmlns:a16="http://schemas.microsoft.com/office/drawing/2014/main" id="{C0144C60-63FA-428A-9F39-26BA3A7C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506" y="4859087"/>
            <a:ext cx="1842700" cy="69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Domain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3323" y="1408601"/>
            <a:ext cx="10058400" cy="4981562"/>
          </a:xfrm>
        </p:spPr>
        <p:txBody>
          <a:bodyPr>
            <a:normAutofit fontScale="85000" lnSpcReduction="20000"/>
          </a:bodyPr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AWS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Web Hosting: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Public IP Addresses …. Web Server Software</a:t>
            </a:r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500" i="1" dirty="0"/>
          </a:p>
          <a:p>
            <a:pPr marL="548640" lvl="1" indent="0">
              <a:buNone/>
            </a:pPr>
            <a:endParaRPr lang="en-US" sz="3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Elastic IP’s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Permanent IP Address for EC2 Instance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2600" i="1" dirty="0"/>
          </a:p>
          <a:p>
            <a:pPr marL="1005840" lvl="1" indent="-457200">
              <a:buFont typeface="Arial" panose="020B0604020202020204" pitchFamily="34" charset="0"/>
              <a:buChar char="•"/>
            </a:pPr>
            <a:endParaRPr lang="en-US" sz="6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</a:t>
            </a:r>
            <a:r>
              <a:rPr lang="en-US" sz="2800" b="1" dirty="0"/>
              <a:t>Route53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Domain Name Resolution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sz="2800" b="1" dirty="0"/>
              <a:t>GoDaddy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Domain Registration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sz="2600" i="1" dirty="0"/>
              <a:t>Keep Separate from Hosting</a:t>
            </a:r>
          </a:p>
          <a:p>
            <a:pPr marL="0" indent="0">
              <a:buNone/>
            </a:pPr>
            <a:endParaRPr lang="en-US" sz="4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B943C3D9-3957-4FAD-9AE4-657E51E7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aws logo">
            <a:extLst>
              <a:ext uri="{FF2B5EF4-FFF2-40B4-BE49-F238E27FC236}">
                <a16:creationId xmlns:a16="http://schemas.microsoft.com/office/drawing/2014/main" id="{AF2AA80C-B212-4425-A08D-CD53EC73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799" y="2073356"/>
            <a:ext cx="1842700" cy="69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ws route 53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883" y="3586558"/>
            <a:ext cx="2241992" cy="11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godaddy logo">
            <a:extLst>
              <a:ext uri="{FF2B5EF4-FFF2-40B4-BE49-F238E27FC236}">
                <a16:creationId xmlns:a16="http://schemas.microsoft.com/office/drawing/2014/main" id="{5EF07C86-448C-4E5D-8541-DE580C8C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16" y="5363613"/>
            <a:ext cx="2241992" cy="6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7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3323" y="357676"/>
            <a:ext cx="8393723" cy="63487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Architecture Diagram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3323" y="1047262"/>
            <a:ext cx="93081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ullStackers Logo!">
            <a:extLst>
              <a:ext uri="{FF2B5EF4-FFF2-40B4-BE49-F238E27FC236}">
                <a16:creationId xmlns:a16="http://schemas.microsoft.com/office/drawing/2014/main" id="{D4743C4F-00FE-4973-A10F-14A987F4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40" y="283819"/>
            <a:ext cx="2112398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C2C9C-369C-4E23-B947-8154C9E4D2B9}"/>
              </a:ext>
            </a:extLst>
          </p:cNvPr>
          <p:cNvSpPr txBox="1">
            <a:spLocks/>
          </p:cNvSpPr>
          <p:nvPr/>
        </p:nvSpPr>
        <p:spPr>
          <a:xfrm>
            <a:off x="2605288" y="2648991"/>
            <a:ext cx="1881180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1500" b="1" dirty="0"/>
              <a:t>http://fullstackers.io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5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84D6F-C932-4854-8EFA-0AA5FDA922A5}"/>
              </a:ext>
            </a:extLst>
          </p:cNvPr>
          <p:cNvGrpSpPr/>
          <p:nvPr/>
        </p:nvGrpSpPr>
        <p:grpSpPr>
          <a:xfrm>
            <a:off x="9700467" y="1517105"/>
            <a:ext cx="834302" cy="916910"/>
            <a:chOff x="9158206" y="1627400"/>
            <a:chExt cx="834302" cy="9169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FDE4C6-9CD0-4DD4-BD2F-235D9E83E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11" name="Picture 10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CBF7B7D3-8F60-42CA-8200-ECC3EEEF3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CE8ED35-3FE7-442B-B685-35A81C96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66" y="2956045"/>
            <a:ext cx="618840" cy="860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327CA-5267-46CD-BFF2-6E364182F563}"/>
              </a:ext>
            </a:extLst>
          </p:cNvPr>
          <p:cNvGrpSpPr/>
          <p:nvPr/>
        </p:nvGrpSpPr>
        <p:grpSpPr>
          <a:xfrm>
            <a:off x="5283328" y="2972927"/>
            <a:ext cx="956930" cy="987281"/>
            <a:chOff x="4419630" y="3098237"/>
            <a:chExt cx="956930" cy="98728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4EBF87-94BE-46E6-9ED8-08008C60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30" y="3098237"/>
              <a:ext cx="618840" cy="860000"/>
            </a:xfrm>
            <a:prstGeom prst="rect">
              <a:avLst/>
            </a:prstGeom>
          </p:spPr>
        </p:pic>
        <p:pic>
          <p:nvPicPr>
            <p:cNvPr id="15" name="Picture 2" descr="Image result for firewall icon">
              <a:extLst>
                <a:ext uri="{FF2B5EF4-FFF2-40B4-BE49-F238E27FC236}">
                  <a16:creationId xmlns:a16="http://schemas.microsoft.com/office/drawing/2014/main" id="{6E3318ED-D97B-4C25-A3D0-42B18377B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9641" y="3508599"/>
              <a:ext cx="576919" cy="576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5E1B4-964D-4E4D-BFDD-7BE0724ADB1A}"/>
              </a:ext>
            </a:extLst>
          </p:cNvPr>
          <p:cNvGrpSpPr/>
          <p:nvPr/>
        </p:nvGrpSpPr>
        <p:grpSpPr>
          <a:xfrm>
            <a:off x="7736988" y="4411159"/>
            <a:ext cx="849907" cy="860000"/>
            <a:chOff x="8257983" y="4310349"/>
            <a:chExt cx="849907" cy="860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A3A699-309A-4EB7-8E88-9A5B38968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18" name="Picture 4" descr="Image result for web server icon">
              <a:extLst>
                <a:ext uri="{FF2B5EF4-FFF2-40B4-BE49-F238E27FC236}">
                  <a16:creationId xmlns:a16="http://schemas.microsoft.com/office/drawing/2014/main" id="{96E4DC7A-2CA3-4805-B2F1-3972A8160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988DE3-07A9-4284-8CC7-2D1EC5891C4C}"/>
              </a:ext>
            </a:extLst>
          </p:cNvPr>
          <p:cNvGrpSpPr/>
          <p:nvPr/>
        </p:nvGrpSpPr>
        <p:grpSpPr>
          <a:xfrm>
            <a:off x="7736988" y="1516506"/>
            <a:ext cx="849907" cy="860000"/>
            <a:chOff x="8257983" y="4310349"/>
            <a:chExt cx="849907" cy="86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80DCBE-DF77-41C2-BDC2-0F13E303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7983" y="4310349"/>
              <a:ext cx="618840" cy="860000"/>
            </a:xfrm>
            <a:prstGeom prst="rect">
              <a:avLst/>
            </a:prstGeom>
          </p:spPr>
        </p:pic>
        <p:pic>
          <p:nvPicPr>
            <p:cNvPr id="21" name="Picture 4" descr="Image result for web server icon">
              <a:extLst>
                <a:ext uri="{FF2B5EF4-FFF2-40B4-BE49-F238E27FC236}">
                  <a16:creationId xmlns:a16="http://schemas.microsoft.com/office/drawing/2014/main" id="{B065A9A8-FE29-4E62-83CC-9DF6B369B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403" y="4629862"/>
              <a:ext cx="540487" cy="54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3A5450-0CB0-4437-9FD5-1A926F61CEB8}"/>
              </a:ext>
            </a:extLst>
          </p:cNvPr>
          <p:cNvGrpSpPr/>
          <p:nvPr/>
        </p:nvGrpSpPr>
        <p:grpSpPr>
          <a:xfrm>
            <a:off x="9657172" y="4411159"/>
            <a:ext cx="834302" cy="916910"/>
            <a:chOff x="9158206" y="1627400"/>
            <a:chExt cx="834302" cy="9169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C88969D-26A3-4427-9B71-0D8251411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206" y="1627400"/>
              <a:ext cx="618840" cy="860000"/>
            </a:xfrm>
            <a:prstGeom prst="rect">
              <a:avLst/>
            </a:prstGeom>
          </p:spPr>
        </p:pic>
        <p:pic>
          <p:nvPicPr>
            <p:cNvPr id="24" name="Picture 23" descr="https://cdn1.iconfinder.com/data/icons/ColoBrush_Pack/256/database.png">
              <a:extLst>
                <a:ext uri="{FF2B5EF4-FFF2-40B4-BE49-F238E27FC236}">
                  <a16:creationId xmlns:a16="http://schemas.microsoft.com/office/drawing/2014/main" id="{45DD338C-70EB-442B-A6FD-68B0CEA41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2097" y="2039885"/>
              <a:ext cx="550411" cy="50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B61E2-AC14-411D-AA79-1A755FCE0E17}"/>
              </a:ext>
            </a:extLst>
          </p:cNvPr>
          <p:cNvCxnSpPr>
            <a:cxnSpLocks/>
          </p:cNvCxnSpPr>
          <p:nvPr/>
        </p:nvCxnSpPr>
        <p:spPr>
          <a:xfrm>
            <a:off x="3927069" y="3391361"/>
            <a:ext cx="1263385" cy="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FF8BAF-7E59-4E9E-B8EE-4A16173A897C}"/>
              </a:ext>
            </a:extLst>
          </p:cNvPr>
          <p:cNvCxnSpPr>
            <a:cxnSpLocks/>
          </p:cNvCxnSpPr>
          <p:nvPr/>
        </p:nvCxnSpPr>
        <p:spPr>
          <a:xfrm flipV="1">
            <a:off x="6013013" y="2181802"/>
            <a:ext cx="1578634" cy="90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Image result for squiggly line">
            <a:extLst>
              <a:ext uri="{FF2B5EF4-FFF2-40B4-BE49-F238E27FC236}">
                <a16:creationId xmlns:a16="http://schemas.microsoft.com/office/drawing/2014/main" id="{E30C8B9A-5130-4ACB-987C-28E33685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2" y="1819527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Image result for squiggly line">
            <a:extLst>
              <a:ext uri="{FF2B5EF4-FFF2-40B4-BE49-F238E27FC236}">
                <a16:creationId xmlns:a16="http://schemas.microsoft.com/office/drawing/2014/main" id="{C519F4C2-B7BE-49E5-A69E-E90216F2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79" y="4720308"/>
            <a:ext cx="1163920" cy="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lated image">
            <a:extLst>
              <a:ext uri="{FF2B5EF4-FFF2-40B4-BE49-F238E27FC236}">
                <a16:creationId xmlns:a16="http://schemas.microsoft.com/office/drawing/2014/main" id="{16C79C41-0C7D-403B-971A-7C45048D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62" y="2730593"/>
            <a:ext cx="596066" cy="3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Related image">
            <a:extLst>
              <a:ext uri="{FF2B5EF4-FFF2-40B4-BE49-F238E27FC236}">
                <a16:creationId xmlns:a16="http://schemas.microsoft.com/office/drawing/2014/main" id="{EC8FBDE0-D323-4F8F-A076-1D873FA3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67" y="2511152"/>
            <a:ext cx="729016" cy="6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Web Server Load Balancing with NGINX Plus">
            <a:extLst>
              <a:ext uri="{FF2B5EF4-FFF2-40B4-BE49-F238E27FC236}">
                <a16:creationId xmlns:a16="http://schemas.microsoft.com/office/drawing/2014/main" id="{EC5CA7EB-07AB-43BA-AA20-3069ACE2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1" y="2422783"/>
            <a:ext cx="1065674" cy="2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Image result for vue.js png">
            <a:extLst>
              <a:ext uri="{FF2B5EF4-FFF2-40B4-BE49-F238E27FC236}">
                <a16:creationId xmlns:a16="http://schemas.microsoft.com/office/drawing/2014/main" id="{8D548301-045B-4BFE-8FF4-8CBBBAE2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84" y="3816045"/>
            <a:ext cx="860000" cy="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Image result for redis logo png">
            <a:extLst>
              <a:ext uri="{FF2B5EF4-FFF2-40B4-BE49-F238E27FC236}">
                <a16:creationId xmlns:a16="http://schemas.microsoft.com/office/drawing/2014/main" id="{706C6D68-C60E-4E2F-B20D-01A7B703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59" y="5438281"/>
            <a:ext cx="1469032" cy="4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cbonte.github.io/haproxy-dconv/img/logo-med.png">
            <a:extLst>
              <a:ext uri="{FF2B5EF4-FFF2-40B4-BE49-F238E27FC236}">
                <a16:creationId xmlns:a16="http://schemas.microsoft.com/office/drawing/2014/main" id="{0465918B-0A9E-4D2A-982F-D9CCDAFF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62" y="3905921"/>
            <a:ext cx="1052701" cy="5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18EB9-F99B-4617-9939-9313DE198344}"/>
              </a:ext>
            </a:extLst>
          </p:cNvPr>
          <p:cNvCxnSpPr>
            <a:cxnSpLocks/>
          </p:cNvCxnSpPr>
          <p:nvPr/>
        </p:nvCxnSpPr>
        <p:spPr>
          <a:xfrm>
            <a:off x="6133163" y="3816045"/>
            <a:ext cx="1458484" cy="77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586F0E6-4A0A-4180-B03B-51F9FA464B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439" y="3025755"/>
            <a:ext cx="687600" cy="8686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27D08D-92CB-486D-A4E5-F8B7C4BD1073}"/>
              </a:ext>
            </a:extLst>
          </p:cNvPr>
          <p:cNvCxnSpPr>
            <a:cxnSpLocks/>
          </p:cNvCxnSpPr>
          <p:nvPr/>
        </p:nvCxnSpPr>
        <p:spPr>
          <a:xfrm>
            <a:off x="1925584" y="3391361"/>
            <a:ext cx="1255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3FC37E-E063-4BB6-9F86-A744884C956C}"/>
              </a:ext>
            </a:extLst>
          </p:cNvPr>
          <p:cNvSpPr txBox="1">
            <a:spLocks/>
          </p:cNvSpPr>
          <p:nvPr/>
        </p:nvSpPr>
        <p:spPr>
          <a:xfrm>
            <a:off x="4757140" y="4706510"/>
            <a:ext cx="2340004" cy="3618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/>
              <a:t>/api/v0 /quotes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23F48-7F14-4315-B91F-E6C63E28A63F}"/>
              </a:ext>
            </a:extLst>
          </p:cNvPr>
          <p:cNvGrpSpPr/>
          <p:nvPr/>
        </p:nvGrpSpPr>
        <p:grpSpPr>
          <a:xfrm>
            <a:off x="7512149" y="5297025"/>
            <a:ext cx="1068518" cy="806272"/>
            <a:chOff x="7549349" y="4450392"/>
            <a:chExt cx="1702000" cy="1295733"/>
          </a:xfrm>
        </p:grpSpPr>
        <p:pic>
          <p:nvPicPr>
            <p:cNvPr id="49" name="Picture 2" descr="Image result for express js logo">
              <a:extLst>
                <a:ext uri="{FF2B5EF4-FFF2-40B4-BE49-F238E27FC236}">
                  <a16:creationId xmlns:a16="http://schemas.microsoft.com/office/drawing/2014/main" id="{DAC59711-D598-451A-B111-F27FC5BDB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9349" y="5367310"/>
              <a:ext cx="1702000" cy="378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4" descr="Image result for node js png">
              <a:extLst>
                <a:ext uri="{FF2B5EF4-FFF2-40B4-BE49-F238E27FC236}">
                  <a16:creationId xmlns:a16="http://schemas.microsoft.com/office/drawing/2014/main" id="{8A48FA97-7EDD-439D-BF78-CC1BC3D5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206" y="4450392"/>
              <a:ext cx="1293155" cy="813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79F696-9088-4465-8036-00DB4D7FF320}"/>
              </a:ext>
            </a:extLst>
          </p:cNvPr>
          <p:cNvGrpSpPr/>
          <p:nvPr/>
        </p:nvGrpSpPr>
        <p:grpSpPr>
          <a:xfrm>
            <a:off x="4742347" y="2176677"/>
            <a:ext cx="2283167" cy="650385"/>
            <a:chOff x="5197293" y="1498876"/>
            <a:chExt cx="1881180" cy="650385"/>
          </a:xfrm>
        </p:grpSpPr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58A06DDC-9542-47D7-BEA3-FCE21B92B51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4988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Calibri" panose="020F0502020204030204" pitchFamily="34" charset="0"/>
                <a:buNone/>
              </a:pPr>
              <a:r>
                <a:rPr lang="en-US" sz="1400" b="1" i="1" dirty="0"/>
                <a:t>/api/v0/presentations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5DC710CC-6608-494F-9F61-4C1262DE5096}"/>
                </a:ext>
              </a:extLst>
            </p:cNvPr>
            <p:cNvSpPr txBox="1">
              <a:spLocks/>
            </p:cNvSpPr>
            <p:nvPr/>
          </p:nvSpPr>
          <p:spPr>
            <a:xfrm>
              <a:off x="5197293" y="1787376"/>
              <a:ext cx="1881180" cy="361885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i="1" dirty="0"/>
                <a:t>/api/v0 /presentations/:id</a:t>
              </a:r>
            </a:p>
            <a:p>
              <a:pPr marL="0" indent="0">
                <a:buFont typeface="Calibri" panose="020F0502020204030204" pitchFamily="34" charset="0"/>
                <a:buNone/>
              </a:pPr>
              <a:endParaRPr lang="en-US" sz="1400" dirty="0"/>
            </a:p>
          </p:txBody>
        </p:sp>
      </p:grpSp>
      <p:sp>
        <p:nvSpPr>
          <p:cNvPr id="53" name="Cloud 52">
            <a:extLst>
              <a:ext uri="{FF2B5EF4-FFF2-40B4-BE49-F238E27FC236}">
                <a16:creationId xmlns:a16="http://schemas.microsoft.com/office/drawing/2014/main" id="{E5C7335D-4346-4325-9DE2-67E2BECE205C}"/>
              </a:ext>
            </a:extLst>
          </p:cNvPr>
          <p:cNvSpPr/>
          <p:nvPr/>
        </p:nvSpPr>
        <p:spPr>
          <a:xfrm>
            <a:off x="2688909" y="1319980"/>
            <a:ext cx="1520774" cy="753787"/>
          </a:xfrm>
          <a:prstGeom prst="cloud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Ohio</a:t>
            </a:r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5866E3AF-A253-4505-95E5-29132F22ADB5}"/>
              </a:ext>
            </a:extLst>
          </p:cNvPr>
          <p:cNvSpPr/>
          <p:nvPr/>
        </p:nvSpPr>
        <p:spPr>
          <a:xfrm>
            <a:off x="8311476" y="3338184"/>
            <a:ext cx="1520774" cy="753787"/>
          </a:xfrm>
          <a:prstGeom prst="cloud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Virginia</a:t>
            </a:r>
          </a:p>
        </p:txBody>
      </p:sp>
    </p:spTree>
    <p:extLst>
      <p:ext uri="{BB962C8B-B14F-4D97-AF65-F5344CB8AC3E}">
        <p14:creationId xmlns:p14="http://schemas.microsoft.com/office/powerpoint/2010/main" val="449400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132964</TotalTime>
  <Words>677</Words>
  <Application>Microsoft Office PowerPoint</Application>
  <PresentationFormat>Widescreen</PresentationFormat>
  <Paragraphs>235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Franklin Gothic Medium</vt:lpstr>
      <vt:lpstr>Wingdings</vt:lpstr>
      <vt:lpstr>Retrospect</vt:lpstr>
      <vt:lpstr>PowerPoint Presentation</vt:lpstr>
      <vt:lpstr>This Meeting’s Purpose</vt:lpstr>
      <vt:lpstr>FullStackers.io</vt:lpstr>
      <vt:lpstr>Initial Feature Set</vt:lpstr>
      <vt:lpstr>To The Terminal!</vt:lpstr>
      <vt:lpstr>Front-End Development</vt:lpstr>
      <vt:lpstr>AWS Infrastructure</vt:lpstr>
      <vt:lpstr>Domain Hosting</vt:lpstr>
      <vt:lpstr>Architecture Diagram</vt:lpstr>
      <vt:lpstr>HAProxy</vt:lpstr>
      <vt:lpstr>API Considerations</vt:lpstr>
      <vt:lpstr>REST</vt:lpstr>
      <vt:lpstr>Stack #1: SlimPHP + PostgreSQL</vt:lpstr>
      <vt:lpstr>Stack #2: Express.js + Redis</vt:lpstr>
      <vt:lpstr>To The Terminal!</vt:lpstr>
      <vt:lpstr>Security</vt:lpstr>
      <vt:lpstr>Version Control</vt:lpstr>
      <vt:lpstr>Backlog…. Non-Functional Req’s</vt:lpstr>
      <vt:lpstr>Backlog Features</vt:lpstr>
      <vt:lpstr>Resources</vt:lpstr>
      <vt:lpstr>Thanks!</vt:lpstr>
    </vt:vector>
  </TitlesOfParts>
  <Company>Lumeris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 and HAProxy</dc:title>
  <dc:creator>Bryan Jones</dc:creator>
  <cp:lastModifiedBy>bjone</cp:lastModifiedBy>
  <cp:revision>869</cp:revision>
  <cp:lastPrinted>2017-10-10T22:28:13Z</cp:lastPrinted>
  <dcterms:created xsi:type="dcterms:W3CDTF">2015-12-03T23:09:43Z</dcterms:created>
  <dcterms:modified xsi:type="dcterms:W3CDTF">2018-02-25T00:49:07Z</dcterms:modified>
</cp:coreProperties>
</file>