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24.xml.rels" ContentType="application/vnd.openxmlformats-package.relationships+xml"/>
  <Override PartName="/ppt/slides/_rels/slide23.xml.rels" ContentType="application/vnd.openxmlformats-package.relationships+xml"/>
  <Override PartName="/ppt/slides/_rels/slide21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4.xml.rels" ContentType="application/vnd.openxmlformats-package.relationships+xml"/>
  <Override PartName="/ppt/slides/_rels/slide25.xml.rels" ContentType="application/vnd.openxmlformats-package.relationships+xml"/>
  <Override PartName="/ppt/slides/_rels/slide13.xml.rels" ContentType="application/vnd.openxmlformats-package.relationships+xml"/>
  <Override PartName="/ppt/slides/_rels/slide20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6.xml.rels" ContentType="application/vnd.openxmlformats-package.relationships+xml"/>
  <Override PartName="/ppt/slides/_rels/slide22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5.xml.rels" ContentType="application/vnd.openxmlformats-package.relationships+xml"/>
  <Override PartName="/ppt/slides/_rels/slide17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5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23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22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24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75.png" ContentType="image/png"/>
  <Override PartName="/ppt/media/image76.jpeg" ContentType="image/jpeg"/>
  <Override PartName="/ppt/media/image74.jpeg" ContentType="image/jpeg"/>
  <Override PartName="/ppt/media/image73.png" ContentType="image/png"/>
  <Override PartName="/ppt/media/image68.png" ContentType="image/png"/>
  <Override PartName="/ppt/media/image69.png" ContentType="image/png"/>
  <Override PartName="/ppt/media/image67.png" ContentType="image/png"/>
  <Override PartName="/ppt/media/image66.png" ContentType="image/png"/>
  <Override PartName="/ppt/media/image65.png" ContentType="image/png"/>
  <Override PartName="/ppt/media/image64.png" ContentType="image/png"/>
  <Override PartName="/ppt/media/image72.png" ContentType="image/png"/>
  <Override PartName="/ppt/media/image63.png" ContentType="image/png"/>
  <Override PartName="/ppt/media/image62.png" ContentType="image/png"/>
  <Override PartName="/ppt/media/image59.png" ContentType="image/png"/>
  <Override PartName="/ppt/media/image78.png" ContentType="image/png"/>
  <Override PartName="/ppt/media/image58.png" ContentType="image/png"/>
  <Override PartName="/ppt/media/image57.png" ContentType="image/png"/>
  <Override PartName="/ppt/media/image53.png" ContentType="image/png"/>
  <Override PartName="/ppt/media/image52.png" ContentType="image/png"/>
  <Override PartName="/ppt/media/image71.png" ContentType="image/png"/>
  <Override PartName="/ppt/media/image51.wmf" ContentType="image/x-wmf"/>
  <Override PartName="/ppt/media/image49.png" ContentType="image/png"/>
  <Override PartName="/ppt/media/image45.png" ContentType="image/png"/>
  <Override PartName="/ppt/media/image44.png" ContentType="image/png"/>
  <Override PartName="/ppt/media/image43.png" ContentType="image/png"/>
  <Override PartName="/ppt/media/image42.png" ContentType="image/png"/>
  <Override PartName="/ppt/media/image41.png" ContentType="image/png"/>
  <Override PartName="/ppt/media/image36.png" ContentType="image/png"/>
  <Override PartName="/ppt/media/image35.wmf" ContentType="image/x-wmf"/>
  <Override PartName="/ppt/media/image60.png" ContentType="image/png"/>
  <Override PartName="/ppt/media/image33.wmf" ContentType="image/x-wmf"/>
  <Override PartName="/ppt/media/image56.png" ContentType="image/png"/>
  <Override PartName="/ppt/media/image50.png" ContentType="image/png"/>
  <Override PartName="/ppt/media/image32.wmf" ContentType="image/x-wmf"/>
  <Override PartName="/ppt/media/image27.png" ContentType="image/png"/>
  <Override PartName="/ppt/media/image26.png" ContentType="image/png"/>
  <Override PartName="/ppt/media/image37.wmf" ContentType="image/x-wmf"/>
  <Override PartName="/ppt/media/image28.png" ContentType="image/png"/>
  <Override PartName="/ppt/media/image25.png" ContentType="image/png"/>
  <Override PartName="/ppt/media/image38.png" ContentType="image/png"/>
  <Override PartName="/ppt/media/image23.png" ContentType="image/png"/>
  <Override PartName="/ppt/media/image22.png" ContentType="image/png"/>
  <Override PartName="/ppt/media/image55.png" ContentType="image/png"/>
  <Override PartName="/ppt/media/image31.png" ContentType="image/png"/>
  <Override PartName="/ppt/media/image20.png" ContentType="image/png"/>
  <Override PartName="/ppt/media/image19.png" ContentType="image/png"/>
  <Override PartName="/ppt/media/image16.png" ContentType="image/png"/>
  <Override PartName="/ppt/media/image17.png" ContentType="image/png"/>
  <Override PartName="/ppt/media/image14.png" ContentType="image/png"/>
  <Override PartName="/ppt/media/image13.png" ContentType="image/png"/>
  <Override PartName="/ppt/media/image46.png" ContentType="image/png"/>
  <Override PartName="/ppt/media/image12.gif" ContentType="image/gif"/>
  <Override PartName="/ppt/media/image10.png" ContentType="image/png"/>
  <Override PartName="/ppt/media/image39.wmf" ContentType="image/x-wmf"/>
  <Override PartName="/ppt/media/image48.png" ContentType="image/png"/>
  <Override PartName="/ppt/media/image9.png" ContentType="image/png"/>
  <Override PartName="/ppt/media/image15.png" ContentType="image/png"/>
  <Override PartName="/ppt/media/image29.png" ContentType="image/png"/>
  <Override PartName="/ppt/media/image8.png" ContentType="image/png"/>
  <Override PartName="/ppt/media/image40.png" ContentType="image/png"/>
  <Override PartName="/ppt/media/image7.jpeg" ContentType="image/jpeg"/>
  <Override PartName="/ppt/media/image77.jpeg" ContentType="image/jpeg"/>
  <Override PartName="/ppt/media/image30.wmf" ContentType="image/x-wmf"/>
  <Override PartName="/ppt/media/image24.png" ContentType="image/png"/>
  <Override PartName="/ppt/media/image21.png" ContentType="image/png"/>
  <Override PartName="/ppt/media/image54.png" ContentType="image/png"/>
  <Override PartName="/ppt/media/image61.png" ContentType="image/png"/>
  <Override PartName="/ppt/media/image34.png" ContentType="image/png"/>
  <Override PartName="/ppt/media/image6.png" ContentType="image/png"/>
  <Override PartName="/ppt/media/image5.png" ContentType="image/png"/>
  <Override PartName="/ppt/media/image18.png" ContentType="image/png"/>
  <Override PartName="/ppt/media/image4.png" ContentType="image/png"/>
  <Override PartName="/ppt/media/image3.png" ContentType="image/png"/>
  <Override PartName="/ppt/media/image79.png" ContentType="image/png"/>
  <Override PartName="/ppt/media/image47.png" ContentType="image/png"/>
  <Override PartName="/ppt/media/image70.png" ContentType="image/png"/>
  <Override PartName="/ppt/media/image2.png" ContentType="image/png"/>
  <Override PartName="/ppt/media/image1.png" ContentType="image/png"/>
  <Override PartName="/ppt/media/image11.png" ContentType="image/png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42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43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88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89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2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32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33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6400800"/>
            <a:ext cx="12191760" cy="456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CustomShape 2"/>
          <p:cNvSpPr/>
          <p:nvPr/>
        </p:nvSpPr>
        <p:spPr>
          <a:xfrm>
            <a:off x="0" y="6334200"/>
            <a:ext cx="12191760" cy="65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Line 3"/>
          <p:cNvSpPr/>
          <p:nvPr/>
        </p:nvSpPr>
        <p:spPr>
          <a:xfrm>
            <a:off x="1193400" y="1737720"/>
            <a:ext cx="9966960" cy="0"/>
          </a:xfrm>
          <a:prstGeom prst="line">
            <a:avLst/>
          </a:prstGeom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</p:sp>
      <p:sp>
        <p:nvSpPr>
          <p:cNvPr id="3" name="CustomShape 4"/>
          <p:cNvSpPr/>
          <p:nvPr/>
        </p:nvSpPr>
        <p:spPr>
          <a:xfrm>
            <a:off x="3240" y="6400800"/>
            <a:ext cx="12188520" cy="456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CustomShape 5"/>
          <p:cNvSpPr/>
          <p:nvPr/>
        </p:nvSpPr>
        <p:spPr>
          <a:xfrm>
            <a:off x="0" y="6334200"/>
            <a:ext cx="12188520" cy="63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PlaceHolder 6"/>
          <p:cNvSpPr>
            <a:spLocks noGrp="1"/>
          </p:cNvSpPr>
          <p:nvPr>
            <p:ph type="dt"/>
          </p:nvPr>
        </p:nvSpPr>
        <p:spPr>
          <a:xfrm>
            <a:off x="1097280" y="6459840"/>
            <a:ext cx="24717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900" strike="noStrike">
                <a:solidFill>
                  <a:srgbClr val="ffffff"/>
                </a:solidFill>
                <a:latin typeface="Calibri"/>
              </a:rPr>
              <a:t>2/12/18</a:t>
            </a:r>
            <a:endParaRPr/>
          </a:p>
        </p:txBody>
      </p:sp>
      <p:sp>
        <p:nvSpPr>
          <p:cNvPr id="6" name="PlaceHolder 7"/>
          <p:cNvSpPr>
            <a:spLocks noGrp="1"/>
          </p:cNvSpPr>
          <p:nvPr>
            <p:ph type="ftr"/>
          </p:nvPr>
        </p:nvSpPr>
        <p:spPr>
          <a:xfrm>
            <a:off x="3686040" y="6459840"/>
            <a:ext cx="482256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7" name="PlaceHolder 8"/>
          <p:cNvSpPr>
            <a:spLocks noGrp="1"/>
          </p:cNvSpPr>
          <p:nvPr>
            <p:ph type="sldNum"/>
          </p:nvPr>
        </p:nvSpPr>
        <p:spPr>
          <a:xfrm>
            <a:off x="9900360" y="6459840"/>
            <a:ext cx="1311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C0348780-F133-4EE9-A3AC-A14F7DA4FC4C}" type="slidenum">
              <a:rPr lang="en-US" sz="1050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8" name="PlaceHolder 9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>
                <a:latin typeface="Calibri"/>
              </a:rPr>
              <a:t>Click to edit the title text format</a:t>
            </a:r>
            <a:endParaRPr/>
          </a:p>
        </p:txBody>
      </p:sp>
      <p:sp>
        <p:nvSpPr>
          <p:cNvPr id="9" name="PlaceHolder 10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1400"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1400"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1400"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0" y="6400800"/>
            <a:ext cx="12191760" cy="456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" name="CustomShape 2"/>
          <p:cNvSpPr/>
          <p:nvPr/>
        </p:nvSpPr>
        <p:spPr>
          <a:xfrm>
            <a:off x="0" y="6334200"/>
            <a:ext cx="12191760" cy="65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" name="Line 3"/>
          <p:cNvSpPr/>
          <p:nvPr/>
        </p:nvSpPr>
        <p:spPr>
          <a:xfrm>
            <a:off x="1193400" y="1737720"/>
            <a:ext cx="9966960" cy="0"/>
          </a:xfrm>
          <a:prstGeom prst="line">
            <a:avLst/>
          </a:prstGeom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</p:sp>
      <p:sp>
        <p:nvSpPr>
          <p:cNvPr id="47" name="CustomShape 4"/>
          <p:cNvSpPr/>
          <p:nvPr/>
        </p:nvSpPr>
        <p:spPr>
          <a:xfrm>
            <a:off x="3240" y="6400800"/>
            <a:ext cx="12188520" cy="456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CustomShape 5"/>
          <p:cNvSpPr/>
          <p:nvPr/>
        </p:nvSpPr>
        <p:spPr>
          <a:xfrm>
            <a:off x="0" y="6334200"/>
            <a:ext cx="12188520" cy="63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PlaceHolder 6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8040" cy="3565800"/>
          </a:xfrm>
          <a:prstGeom prst="rect">
            <a:avLst/>
          </a:prstGeom>
        </p:spPr>
        <p:txBody>
          <a:bodyPr anchor="b"/>
          <a:p>
            <a:pPr>
              <a:lnSpc>
                <a:spcPct val="85000"/>
              </a:lnSpc>
            </a:pPr>
            <a:r>
              <a:rPr lang="en-US" sz="8000" strike="noStrike">
                <a:solidFill>
                  <a:srgbClr val="262626"/>
                </a:solidFill>
                <a:latin typeface="Calibri Light"/>
              </a:rPr>
              <a:t>Click to edit Master title style</a:t>
            </a:r>
            <a:endParaRPr/>
          </a:p>
        </p:txBody>
      </p:sp>
      <p:sp>
        <p:nvSpPr>
          <p:cNvPr id="50" name="PlaceHolder 7"/>
          <p:cNvSpPr>
            <a:spLocks noGrp="1"/>
          </p:cNvSpPr>
          <p:nvPr>
            <p:ph type="subTitle"/>
          </p:nvPr>
        </p:nvSpPr>
        <p:spPr>
          <a:xfrm>
            <a:off x="1100160" y="4455720"/>
            <a:ext cx="10058040" cy="11426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2400" strike="noStrike" cap="all">
                <a:solidFill>
                  <a:srgbClr val="637052"/>
                </a:solidFill>
                <a:latin typeface="Calibri Light"/>
              </a:rPr>
              <a:t>Click to edit Master subtitle style</a:t>
            </a:r>
            <a:endParaRPr/>
          </a:p>
        </p:txBody>
      </p:sp>
      <p:sp>
        <p:nvSpPr>
          <p:cNvPr id="51" name="PlaceHolder 8"/>
          <p:cNvSpPr>
            <a:spLocks noGrp="1"/>
          </p:cNvSpPr>
          <p:nvPr>
            <p:ph type="dt"/>
          </p:nvPr>
        </p:nvSpPr>
        <p:spPr>
          <a:xfrm>
            <a:off x="1097280" y="6459840"/>
            <a:ext cx="24717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900" strike="noStrike">
                <a:solidFill>
                  <a:srgbClr val="ffffff"/>
                </a:solidFill>
                <a:latin typeface="Calibri"/>
              </a:rPr>
              <a:t>2/12/18</a:t>
            </a:r>
            <a:endParaRPr/>
          </a:p>
        </p:txBody>
      </p:sp>
      <p:sp>
        <p:nvSpPr>
          <p:cNvPr id="52" name="PlaceHolder 9"/>
          <p:cNvSpPr>
            <a:spLocks noGrp="1"/>
          </p:cNvSpPr>
          <p:nvPr>
            <p:ph type="ftr"/>
          </p:nvPr>
        </p:nvSpPr>
        <p:spPr>
          <a:xfrm>
            <a:off x="3686040" y="6459840"/>
            <a:ext cx="482256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53" name="PlaceHolder 10"/>
          <p:cNvSpPr>
            <a:spLocks noGrp="1"/>
          </p:cNvSpPr>
          <p:nvPr>
            <p:ph type="sldNum"/>
          </p:nvPr>
        </p:nvSpPr>
        <p:spPr>
          <a:xfrm>
            <a:off x="9900360" y="6459840"/>
            <a:ext cx="1311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AF2E4490-66A2-4101-8BFB-55478DAFA586}" type="slidenum">
              <a:rPr lang="en-US" sz="1050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54" name="Line 11"/>
          <p:cNvSpPr/>
          <p:nvPr/>
        </p:nvSpPr>
        <p:spPr>
          <a:xfrm>
            <a:off x="1207440" y="4343400"/>
            <a:ext cx="9875520" cy="0"/>
          </a:xfrm>
          <a:prstGeom prst="line">
            <a:avLst/>
          </a:prstGeom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</p:sp>
      <p:sp>
        <p:nvSpPr>
          <p:cNvPr id="55" name="PlaceHolder 1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1400"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1400"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1400"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0" y="6400800"/>
            <a:ext cx="12191760" cy="456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" name="CustomShape 2"/>
          <p:cNvSpPr/>
          <p:nvPr/>
        </p:nvSpPr>
        <p:spPr>
          <a:xfrm>
            <a:off x="0" y="6334200"/>
            <a:ext cx="12191760" cy="65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" name="Line 3"/>
          <p:cNvSpPr/>
          <p:nvPr/>
        </p:nvSpPr>
        <p:spPr>
          <a:xfrm>
            <a:off x="1193400" y="1737720"/>
            <a:ext cx="9966960" cy="0"/>
          </a:xfrm>
          <a:prstGeom prst="line">
            <a:avLst/>
          </a:prstGeom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</p:sp>
      <p:sp>
        <p:nvSpPr>
          <p:cNvPr id="93" name="CustomShape 4"/>
          <p:cNvSpPr/>
          <p:nvPr/>
        </p:nvSpPr>
        <p:spPr>
          <a:xfrm>
            <a:off x="3240" y="6400800"/>
            <a:ext cx="12188520" cy="456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" name="CustomShape 5"/>
          <p:cNvSpPr/>
          <p:nvPr/>
        </p:nvSpPr>
        <p:spPr>
          <a:xfrm>
            <a:off x="0" y="6334200"/>
            <a:ext cx="12188520" cy="63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" name="PlaceHolder 6"/>
          <p:cNvSpPr>
            <a:spLocks noGrp="1"/>
          </p:cNvSpPr>
          <p:nvPr>
            <p:ph type="dt"/>
          </p:nvPr>
        </p:nvSpPr>
        <p:spPr>
          <a:xfrm>
            <a:off x="1097280" y="6459840"/>
            <a:ext cx="24717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900" strike="noStrike">
                <a:solidFill>
                  <a:srgbClr val="ffffff"/>
                </a:solidFill>
                <a:latin typeface="Calibri"/>
              </a:rPr>
              <a:t>2/12/18</a:t>
            </a:r>
            <a:endParaRPr/>
          </a:p>
        </p:txBody>
      </p:sp>
      <p:sp>
        <p:nvSpPr>
          <p:cNvPr id="96" name="PlaceHolder 7"/>
          <p:cNvSpPr>
            <a:spLocks noGrp="1"/>
          </p:cNvSpPr>
          <p:nvPr>
            <p:ph type="ftr"/>
          </p:nvPr>
        </p:nvSpPr>
        <p:spPr>
          <a:xfrm>
            <a:off x="3686040" y="6459840"/>
            <a:ext cx="482256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97" name="PlaceHolder 8"/>
          <p:cNvSpPr>
            <a:spLocks noGrp="1"/>
          </p:cNvSpPr>
          <p:nvPr>
            <p:ph type="sldNum"/>
          </p:nvPr>
        </p:nvSpPr>
        <p:spPr>
          <a:xfrm>
            <a:off x="9900360" y="6459840"/>
            <a:ext cx="1311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B524ADDA-1052-4CFF-97C1-BB1599C4D4A1}" type="slidenum">
              <a:rPr lang="en-US" sz="1050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98" name="PlaceHolder 9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>
                <a:latin typeface="Calibri"/>
              </a:rPr>
              <a:t>Click to edit the title text format</a:t>
            </a:r>
            <a:endParaRPr/>
          </a:p>
        </p:txBody>
      </p:sp>
      <p:sp>
        <p:nvSpPr>
          <p:cNvPr id="99" name="PlaceHolder 10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1400"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1400"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1400"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6.png"/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image" Target="../media/image30.wmf"/><Relationship Id="rId3" Type="http://schemas.openxmlformats.org/officeDocument/2006/relationships/image" Target="../media/image31.png"/><Relationship Id="rId4" Type="http://schemas.openxmlformats.org/officeDocument/2006/relationships/image" Target="../media/image32.wmf"/><Relationship Id="rId5" Type="http://schemas.openxmlformats.org/officeDocument/2006/relationships/image" Target="../media/image33.wmf"/><Relationship Id="rId6" Type="http://schemas.openxmlformats.org/officeDocument/2006/relationships/image" Target="../media/image34.png"/><Relationship Id="rId7" Type="http://schemas.openxmlformats.org/officeDocument/2006/relationships/image" Target="../media/image35.wmf"/><Relationship Id="rId8" Type="http://schemas.openxmlformats.org/officeDocument/2006/relationships/image" Target="../media/image36.png"/><Relationship Id="rId9" Type="http://schemas.openxmlformats.org/officeDocument/2006/relationships/image" Target="../media/image37.wmf"/><Relationship Id="rId10" Type="http://schemas.openxmlformats.org/officeDocument/2006/relationships/image" Target="../media/image38.png"/><Relationship Id="rId11" Type="http://schemas.openxmlformats.org/officeDocument/2006/relationships/image" Target="../media/image39.wmf"/><Relationship Id="rId12" Type="http://schemas.openxmlformats.org/officeDocument/2006/relationships/image" Target="../media/image40.png"/><Relationship Id="rId13" Type="http://schemas.openxmlformats.org/officeDocument/2006/relationships/image" Target="../media/image41.png"/><Relationship Id="rId14" Type="http://schemas.openxmlformats.org/officeDocument/2006/relationships/image" Target="../media/image42.png"/><Relationship Id="rId15" Type="http://schemas.openxmlformats.org/officeDocument/2006/relationships/image" Target="../media/image43.png"/><Relationship Id="rId16" Type="http://schemas.openxmlformats.org/officeDocument/2006/relationships/image" Target="../media/image44.png"/><Relationship Id="rId17" Type="http://schemas.openxmlformats.org/officeDocument/2006/relationships/image" Target="../media/image45.png"/><Relationship Id="rId18" Type="http://schemas.openxmlformats.org/officeDocument/2006/relationships/image" Target="../media/image46.png"/><Relationship Id="rId19" Type="http://schemas.openxmlformats.org/officeDocument/2006/relationships/image" Target="../media/image47.png"/><Relationship Id="rId20" Type="http://schemas.openxmlformats.org/officeDocument/2006/relationships/image" Target="../media/image48.png"/><Relationship Id="rId21" Type="http://schemas.openxmlformats.org/officeDocument/2006/relationships/image" Target="../media/image49.png"/><Relationship Id="rId22" Type="http://schemas.openxmlformats.org/officeDocument/2006/relationships/image" Target="../media/image50.png"/><Relationship Id="rId23" Type="http://schemas.openxmlformats.org/officeDocument/2006/relationships/image" Target="../media/image51.wmf"/><Relationship Id="rId24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52.png"/><Relationship Id="rId2" Type="http://schemas.openxmlformats.org/officeDocument/2006/relationships/image" Target="../media/image53.png"/><Relationship Id="rId3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54.png"/><Relationship Id="rId2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55.png"/><Relationship Id="rId2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56.png"/><Relationship Id="rId2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57.png"/><Relationship Id="rId2" Type="http://schemas.openxmlformats.org/officeDocument/2006/relationships/image" Target="../media/image58.png"/><Relationship Id="rId3" Type="http://schemas.openxmlformats.org/officeDocument/2006/relationships/image" Target="../media/image59.png"/><Relationship Id="rId4" Type="http://schemas.openxmlformats.org/officeDocument/2006/relationships/image" Target="../media/image60.png"/><Relationship Id="rId5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61.png"/><Relationship Id="rId2" Type="http://schemas.openxmlformats.org/officeDocument/2006/relationships/image" Target="../media/image62.png"/><Relationship Id="rId3" Type="http://schemas.openxmlformats.org/officeDocument/2006/relationships/image" Target="../media/image63.png"/><Relationship Id="rId4" Type="http://schemas.openxmlformats.org/officeDocument/2006/relationships/image" Target="../media/image64.png"/><Relationship Id="rId5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65.png"/><Relationship Id="rId2" Type="http://schemas.openxmlformats.org/officeDocument/2006/relationships/image" Target="../media/image66.png"/><Relationship Id="rId3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67.png"/><Relationship Id="rId2" Type="http://schemas.openxmlformats.org/officeDocument/2006/relationships/image" Target="../media/image68.png"/><Relationship Id="rId3" Type="http://schemas.openxmlformats.org/officeDocument/2006/relationships/slideLayout" Target="../slideLayouts/slideLayout1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69.png"/><Relationship Id="rId2" Type="http://schemas.openxmlformats.org/officeDocument/2006/relationships/slideLayout" Target="../slideLayouts/slideLayout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70.png"/><Relationship Id="rId2" Type="http://schemas.openxmlformats.org/officeDocument/2006/relationships/image" Target="../media/image71.png"/><Relationship Id="rId3" Type="http://schemas.openxmlformats.org/officeDocument/2006/relationships/slideLayout" Target="../slideLayouts/slideLayout1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72.png"/><Relationship Id="rId2" Type="http://schemas.openxmlformats.org/officeDocument/2006/relationships/image" Target="../media/image73.png"/><Relationship Id="rId3" Type="http://schemas.openxmlformats.org/officeDocument/2006/relationships/slideLayout" Target="../slideLayouts/slideLayout1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74.jpeg"/><Relationship Id="rId2" Type="http://schemas.openxmlformats.org/officeDocument/2006/relationships/image" Target="../media/image75.png"/><Relationship Id="rId3" Type="http://schemas.openxmlformats.org/officeDocument/2006/relationships/image" Target="../media/image76.jpeg"/><Relationship Id="rId4" Type="http://schemas.openxmlformats.org/officeDocument/2006/relationships/image" Target="../media/image77.jpeg"/><Relationship Id="rId5" Type="http://schemas.openxmlformats.org/officeDocument/2006/relationships/slideLayout" Target="../slideLayouts/slideLayout1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78.png"/><Relationship Id="rId2" Type="http://schemas.openxmlformats.org/officeDocument/2006/relationships/image" Target="../media/image79.png"/><Relationship Id="rId3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2.gif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slideLayout" Target="../slideLayouts/slideLayout14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image" Target="../media/image23.png"/><Relationship Id="rId3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1383480" y="357840"/>
            <a:ext cx="8393400" cy="6346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85000"/>
              </a:lnSpc>
            </a:pPr>
            <a:r>
              <a:rPr lang="en-US" sz="4800" strike="noStrike">
                <a:solidFill>
                  <a:srgbClr val="404040"/>
                </a:solidFill>
                <a:latin typeface="Calibri Light"/>
              </a:rPr>
              <a:t>Welcome!</a:t>
            </a:r>
            <a:endParaRPr/>
          </a:p>
        </p:txBody>
      </p:sp>
      <p:sp>
        <p:nvSpPr>
          <p:cNvPr id="135" name="TextShape 2"/>
          <p:cNvSpPr txBox="1"/>
          <p:nvPr/>
        </p:nvSpPr>
        <p:spPr>
          <a:xfrm>
            <a:off x="1383480" y="1408680"/>
            <a:ext cx="10058040" cy="4908600"/>
          </a:xfrm>
          <a:prstGeom prst="rect">
            <a:avLst/>
          </a:prstGeom>
          <a:noFill/>
          <a:ln>
            <a:noFill/>
          </a:ln>
        </p:spPr>
        <p:txBody>
          <a:bodyPr lIns="0" rIns="0"/>
          <a:p>
            <a:pPr>
              <a:lnSpc>
                <a:spcPct val="100000"/>
              </a:lnSpc>
            </a:pPr>
            <a:r>
              <a:rPr b="1" lang="en-US" sz="2800" strike="noStrike" u="sng">
                <a:solidFill>
                  <a:srgbClr val="000000"/>
                </a:solidFill>
                <a:latin typeface="Calibri"/>
                <a:ea typeface="Calibri"/>
              </a:rPr>
              <a:t>About Us:</a:t>
            </a:r>
            <a:r>
              <a:rPr lang="en-US" sz="2800" strike="noStrike">
                <a:solidFill>
                  <a:srgbClr val="000000"/>
                </a:solidFill>
                <a:latin typeface="Calibri"/>
                <a:ea typeface="Calibri"/>
              </a:rPr>
              <a:t> Learning how to create full-stack, scalable internet applications. From the database… all the way to the front-end user interface : </a:t>
            </a:r>
            <a:r>
              <a:rPr i="1" lang="en-US" sz="2400" strike="noStrike">
                <a:solidFill>
                  <a:srgbClr val="000000"/>
                </a:solidFill>
                <a:latin typeface="Calibri"/>
                <a:ea typeface="Calibri"/>
              </a:rPr>
              <a:t>JavaScript Frameworks ∙ Server-Side Code ∙ Load Balancing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800" strike="noStrike">
                <a:solidFill>
                  <a:srgbClr val="000000"/>
                </a:solidFill>
                <a:latin typeface="Calibri"/>
                <a:ea typeface="Calibri"/>
              </a:rPr>
              <a:t>Meetup Calendar:</a:t>
            </a:r>
            <a:endParaRPr/>
          </a:p>
          <a:p>
            <a:pPr>
              <a:lnSpc>
                <a:spcPct val="100000"/>
              </a:lnSpc>
            </a:pPr>
            <a:r>
              <a:rPr lang="en-US" sz="2000" strike="noStrike" u="sng">
                <a:solidFill>
                  <a:srgbClr val="2998e3"/>
                </a:solidFill>
                <a:latin typeface="Calibri"/>
                <a:ea typeface="Calibri"/>
              </a:rPr>
              <a:t>https://www.meetup.com/SaintLouis_FullStack_WebDevelopment/events/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800" strike="noStrike">
                <a:solidFill>
                  <a:srgbClr val="000000"/>
                </a:solidFill>
                <a:latin typeface="Calibri"/>
                <a:ea typeface="Calibri"/>
              </a:rPr>
              <a:t>Slack Group(s):</a:t>
            </a:r>
            <a:endParaRPr/>
          </a:p>
          <a:p>
            <a:pPr>
              <a:lnSpc>
                <a:spcPct val="100000"/>
              </a:lnSpc>
            </a:pPr>
            <a:r>
              <a:rPr lang="en-US" sz="2000" strike="noStrike" u="sng">
                <a:solidFill>
                  <a:srgbClr val="2998e3"/>
                </a:solidFill>
                <a:latin typeface="Calibri"/>
                <a:ea typeface="Calibri"/>
              </a:rPr>
              <a:t>https://stl-tech.slack.com/messages/stl_fullstack_web_dev/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36" name="Line 3"/>
          <p:cNvSpPr/>
          <p:nvPr/>
        </p:nvSpPr>
        <p:spPr>
          <a:xfrm>
            <a:off x="1383120" y="1047240"/>
            <a:ext cx="9308160" cy="0"/>
          </a:xfrm>
          <a:prstGeom prst="line">
            <a:avLst/>
          </a:prstGeom>
          <a:ln>
            <a:round/>
          </a:ln>
        </p:spPr>
      </p:sp>
      <p:pic>
        <p:nvPicPr>
          <p:cNvPr id="137" name="Picture 2" descr=""/>
          <p:cNvPicPr/>
          <p:nvPr/>
        </p:nvPicPr>
        <p:blipFill>
          <a:blip r:embed="rId1"/>
          <a:stretch/>
        </p:blipFill>
        <p:spPr>
          <a:xfrm>
            <a:off x="9672840" y="4077720"/>
            <a:ext cx="1658880" cy="1793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TextShape 1"/>
          <p:cNvSpPr txBox="1"/>
          <p:nvPr/>
        </p:nvSpPr>
        <p:spPr>
          <a:xfrm>
            <a:off x="1383480" y="357840"/>
            <a:ext cx="8393400" cy="6346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85000"/>
              </a:lnSpc>
            </a:pPr>
            <a:r>
              <a:rPr i="1" lang="en-US" sz="4800" strike="noStrike">
                <a:solidFill>
                  <a:srgbClr val="404040"/>
                </a:solidFill>
                <a:latin typeface="Calibri Light"/>
              </a:rPr>
              <a:t>AWS Infrastructure</a:t>
            </a:r>
            <a:endParaRPr/>
          </a:p>
        </p:txBody>
      </p:sp>
      <p:sp>
        <p:nvSpPr>
          <p:cNvPr id="185" name="TextShape 2"/>
          <p:cNvSpPr txBox="1"/>
          <p:nvPr/>
        </p:nvSpPr>
        <p:spPr>
          <a:xfrm>
            <a:off x="1383480" y="1408680"/>
            <a:ext cx="9307800" cy="4866840"/>
          </a:xfrm>
          <a:prstGeom prst="rect">
            <a:avLst/>
          </a:prstGeom>
          <a:noFill/>
          <a:ln>
            <a:noFill/>
          </a:ln>
        </p:spPr>
        <p:txBody>
          <a:bodyPr lIns="0" rIns="0"/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b="1" lang="en-US" sz="2800" strike="noStrike">
                <a:solidFill>
                  <a:srgbClr val="404040"/>
                </a:solidFill>
                <a:latin typeface="Calibri"/>
              </a:rPr>
              <a:t>EC2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i="1" lang="en-US" sz="2600" strike="noStrike">
                <a:solidFill>
                  <a:srgbClr val="404040"/>
                </a:solidFill>
                <a:latin typeface="Calibri"/>
              </a:rPr>
              <a:t>Virtual Machines in the Cloud</a:t>
            </a:r>
            <a:endParaRPr/>
          </a:p>
          <a:p>
            <a:endParaRPr/>
          </a:p>
          <a:p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b="1" lang="en-US" sz="2800" strike="noStrike">
                <a:solidFill>
                  <a:srgbClr val="404040"/>
                </a:solidFill>
                <a:latin typeface="Calibri"/>
              </a:rPr>
              <a:t>EBS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i="1" lang="en-US" sz="2600" strike="noStrike">
                <a:solidFill>
                  <a:srgbClr val="404040"/>
                </a:solidFill>
                <a:latin typeface="Calibri"/>
              </a:rPr>
              <a:t>Block Storage (for Databases)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i="1" lang="en-US" sz="2600" strike="noStrike">
                <a:solidFill>
                  <a:srgbClr val="404040"/>
                </a:solidFill>
                <a:latin typeface="Calibri"/>
              </a:rPr>
              <a:t>Attached to an EC2</a:t>
            </a:r>
            <a:endParaRPr/>
          </a:p>
          <a:p>
            <a:endParaRPr/>
          </a:p>
          <a:p>
            <a:endParaRPr/>
          </a:p>
          <a:p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2800" strike="noStrike">
                <a:solidFill>
                  <a:srgbClr val="404040"/>
                </a:solidFill>
                <a:latin typeface="Calibri"/>
              </a:rPr>
              <a:t>   </a:t>
            </a:r>
            <a:r>
              <a:rPr b="1" lang="en-US" sz="2800" strike="noStrike">
                <a:solidFill>
                  <a:srgbClr val="404040"/>
                </a:solidFill>
                <a:latin typeface="Calibri"/>
              </a:rPr>
              <a:t>S3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i="1" lang="en-US" sz="2600" strike="noStrike">
                <a:solidFill>
                  <a:srgbClr val="404040"/>
                </a:solidFill>
                <a:latin typeface="Calibri"/>
              </a:rPr>
              <a:t>Object Storage (for Files, Images, etc.)</a:t>
            </a:r>
            <a:endParaRPr/>
          </a:p>
          <a:p>
            <a:pPr lvl="3">
              <a:lnSpc>
                <a:spcPct val="100000"/>
              </a:lnSpc>
              <a:buFont typeface="Arial"/>
              <a:buChar char="•"/>
            </a:pPr>
            <a:r>
              <a:rPr i="1" lang="en-US" sz="2200" strike="noStrike">
                <a:solidFill>
                  <a:srgbClr val="404040"/>
                </a:solidFill>
                <a:latin typeface="Calibri"/>
              </a:rPr>
              <a:t>The logo!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86" name="Line 3"/>
          <p:cNvSpPr/>
          <p:nvPr/>
        </p:nvSpPr>
        <p:spPr>
          <a:xfrm>
            <a:off x="1383120" y="1047240"/>
            <a:ext cx="9308160" cy="0"/>
          </a:xfrm>
          <a:prstGeom prst="line">
            <a:avLst/>
          </a:prstGeom>
          <a:ln>
            <a:round/>
          </a:ln>
        </p:spPr>
      </p:sp>
      <p:pic>
        <p:nvPicPr>
          <p:cNvPr id="187" name="Picture 2" descr=""/>
          <p:cNvPicPr/>
          <p:nvPr/>
        </p:nvPicPr>
        <p:blipFill>
          <a:blip r:embed="rId1"/>
          <a:stretch/>
        </p:blipFill>
        <p:spPr>
          <a:xfrm>
            <a:off x="9906480" y="283680"/>
            <a:ext cx="2112120" cy="490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TextShape 1"/>
          <p:cNvSpPr txBox="1"/>
          <p:nvPr/>
        </p:nvSpPr>
        <p:spPr>
          <a:xfrm>
            <a:off x="1383480" y="357840"/>
            <a:ext cx="8393400" cy="6346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85000"/>
              </a:lnSpc>
            </a:pPr>
            <a:r>
              <a:rPr i="1" lang="en-US" sz="4800" strike="noStrike">
                <a:solidFill>
                  <a:srgbClr val="404040"/>
                </a:solidFill>
                <a:latin typeface="Calibri Light"/>
              </a:rPr>
              <a:t>Domain Hosting</a:t>
            </a:r>
            <a:endParaRPr/>
          </a:p>
        </p:txBody>
      </p:sp>
      <p:sp>
        <p:nvSpPr>
          <p:cNvPr id="189" name="TextShape 2"/>
          <p:cNvSpPr txBox="1"/>
          <p:nvPr/>
        </p:nvSpPr>
        <p:spPr>
          <a:xfrm>
            <a:off x="1383480" y="1408680"/>
            <a:ext cx="10058040" cy="4866840"/>
          </a:xfrm>
          <a:prstGeom prst="rect">
            <a:avLst/>
          </a:prstGeom>
          <a:noFill/>
          <a:ln>
            <a:noFill/>
          </a:ln>
        </p:spPr>
        <p:txBody>
          <a:bodyPr lIns="0" rIns="0"/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b="1" lang="en-US" sz="2800" strike="noStrike">
                <a:solidFill>
                  <a:srgbClr val="404040"/>
                </a:solidFill>
                <a:latin typeface="Calibri"/>
              </a:rPr>
              <a:t>AWS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i="1" lang="en-US" sz="2600" strike="noStrike">
                <a:solidFill>
                  <a:srgbClr val="404040"/>
                </a:solidFill>
                <a:latin typeface="Calibri"/>
              </a:rPr>
              <a:t>Web Server Software</a:t>
            </a:r>
            <a:endParaRPr/>
          </a:p>
          <a:p>
            <a:endParaRPr/>
          </a:p>
          <a:p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b="1" lang="en-US" sz="2800" strike="noStrike">
                <a:solidFill>
                  <a:srgbClr val="404040"/>
                </a:solidFill>
                <a:latin typeface="Calibri"/>
              </a:rPr>
              <a:t>GoDaddy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i="1" lang="en-US" sz="2600" strike="noStrike">
                <a:solidFill>
                  <a:srgbClr val="404040"/>
                </a:solidFill>
                <a:latin typeface="Calibri"/>
              </a:rPr>
              <a:t>Domain Registration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i="1" lang="en-US" sz="2600" strike="noStrike">
                <a:solidFill>
                  <a:srgbClr val="404040"/>
                </a:solidFill>
                <a:latin typeface="Calibri"/>
              </a:rPr>
              <a:t>Keep Separate from Hosting</a:t>
            </a:r>
            <a:endParaRPr/>
          </a:p>
          <a:p>
            <a:endParaRPr/>
          </a:p>
          <a:p>
            <a:endParaRPr/>
          </a:p>
          <a:p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2800" strike="noStrike">
                <a:solidFill>
                  <a:srgbClr val="404040"/>
                </a:solidFill>
                <a:latin typeface="Calibri"/>
              </a:rPr>
              <a:t>   </a:t>
            </a:r>
            <a:r>
              <a:rPr b="1" lang="en-US" sz="2800" strike="noStrike">
                <a:solidFill>
                  <a:srgbClr val="404040"/>
                </a:solidFill>
                <a:latin typeface="Calibri"/>
              </a:rPr>
              <a:t>Elastic IP’s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i="1" lang="en-US" sz="2600" strike="noStrike">
                <a:solidFill>
                  <a:srgbClr val="404040"/>
                </a:solidFill>
                <a:latin typeface="Calibri"/>
              </a:rPr>
              <a:t>Permanent IP Address for EC2 Instance</a:t>
            </a:r>
            <a:endParaRPr/>
          </a:p>
          <a:p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2800" strike="noStrike">
                <a:solidFill>
                  <a:srgbClr val="404040"/>
                </a:solidFill>
                <a:latin typeface="Calibri"/>
              </a:rPr>
              <a:t>   </a:t>
            </a:r>
            <a:r>
              <a:rPr b="1" lang="en-US" sz="2800" strike="noStrike">
                <a:solidFill>
                  <a:srgbClr val="404040"/>
                </a:solidFill>
                <a:latin typeface="Calibri"/>
              </a:rPr>
              <a:t>Route53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i="1" lang="en-US" sz="2600" strike="noStrike">
                <a:solidFill>
                  <a:srgbClr val="404040"/>
                </a:solidFill>
                <a:latin typeface="Calibri"/>
              </a:rPr>
              <a:t>Domain Name Resolution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90" name="Line 3"/>
          <p:cNvSpPr/>
          <p:nvPr/>
        </p:nvSpPr>
        <p:spPr>
          <a:xfrm>
            <a:off x="1383120" y="1047240"/>
            <a:ext cx="9308160" cy="0"/>
          </a:xfrm>
          <a:prstGeom prst="line">
            <a:avLst/>
          </a:prstGeom>
          <a:ln>
            <a:round/>
          </a:ln>
        </p:spPr>
      </p:sp>
      <p:pic>
        <p:nvPicPr>
          <p:cNvPr id="191" name="Picture 2" descr=""/>
          <p:cNvPicPr/>
          <p:nvPr/>
        </p:nvPicPr>
        <p:blipFill>
          <a:blip r:embed="rId1"/>
          <a:stretch/>
        </p:blipFill>
        <p:spPr>
          <a:xfrm>
            <a:off x="9906480" y="283680"/>
            <a:ext cx="2112120" cy="490320"/>
          </a:xfrm>
          <a:prstGeom prst="rect">
            <a:avLst/>
          </a:prstGeom>
          <a:ln>
            <a:noFill/>
          </a:ln>
        </p:spPr>
      </p:pic>
      <p:pic>
        <p:nvPicPr>
          <p:cNvPr id="192" name="Picture 2" descr=""/>
          <p:cNvPicPr/>
          <p:nvPr/>
        </p:nvPicPr>
        <p:blipFill>
          <a:blip r:embed="rId2"/>
          <a:stretch/>
        </p:blipFill>
        <p:spPr>
          <a:xfrm>
            <a:off x="9599040" y="1424880"/>
            <a:ext cx="1842480" cy="692640"/>
          </a:xfrm>
          <a:prstGeom prst="rect">
            <a:avLst/>
          </a:prstGeom>
          <a:ln>
            <a:noFill/>
          </a:ln>
        </p:spPr>
      </p:pic>
      <p:pic>
        <p:nvPicPr>
          <p:cNvPr id="193" name="Picture 4" descr=""/>
          <p:cNvPicPr/>
          <p:nvPr/>
        </p:nvPicPr>
        <p:blipFill>
          <a:blip r:embed="rId3"/>
          <a:stretch/>
        </p:blipFill>
        <p:spPr>
          <a:xfrm>
            <a:off x="9344160" y="4828680"/>
            <a:ext cx="2351880" cy="1175760"/>
          </a:xfrm>
          <a:prstGeom prst="rect">
            <a:avLst/>
          </a:prstGeom>
          <a:ln>
            <a:noFill/>
          </a:ln>
        </p:spPr>
      </p:pic>
      <p:pic>
        <p:nvPicPr>
          <p:cNvPr id="194" name="Picture 8" descr=""/>
          <p:cNvPicPr/>
          <p:nvPr/>
        </p:nvPicPr>
        <p:blipFill>
          <a:blip r:embed="rId4"/>
          <a:stretch/>
        </p:blipFill>
        <p:spPr>
          <a:xfrm>
            <a:off x="9377280" y="2885400"/>
            <a:ext cx="2241720" cy="623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TextShape 1"/>
          <p:cNvSpPr txBox="1"/>
          <p:nvPr/>
        </p:nvSpPr>
        <p:spPr>
          <a:xfrm>
            <a:off x="1383480" y="357840"/>
            <a:ext cx="8393400" cy="6346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85000"/>
              </a:lnSpc>
            </a:pPr>
            <a:r>
              <a:rPr i="1" lang="en-US" sz="4800" strike="noStrike">
                <a:solidFill>
                  <a:srgbClr val="404040"/>
                </a:solidFill>
                <a:latin typeface="Calibri Light"/>
              </a:rPr>
              <a:t>Architecture Diagram</a:t>
            </a:r>
            <a:endParaRPr/>
          </a:p>
        </p:txBody>
      </p:sp>
      <p:sp>
        <p:nvSpPr>
          <p:cNvPr id="196" name="Line 2"/>
          <p:cNvSpPr/>
          <p:nvPr/>
        </p:nvSpPr>
        <p:spPr>
          <a:xfrm>
            <a:off x="1383120" y="1047240"/>
            <a:ext cx="9308160" cy="0"/>
          </a:xfrm>
          <a:prstGeom prst="line">
            <a:avLst/>
          </a:prstGeom>
          <a:ln>
            <a:round/>
          </a:ln>
        </p:spPr>
      </p:sp>
      <p:pic>
        <p:nvPicPr>
          <p:cNvPr id="197" name="Picture 2" descr=""/>
          <p:cNvPicPr/>
          <p:nvPr/>
        </p:nvPicPr>
        <p:blipFill>
          <a:blip r:embed="rId1"/>
          <a:stretch/>
        </p:blipFill>
        <p:spPr>
          <a:xfrm>
            <a:off x="9906480" y="283680"/>
            <a:ext cx="2112120" cy="490320"/>
          </a:xfrm>
          <a:prstGeom prst="rect">
            <a:avLst/>
          </a:prstGeom>
          <a:ln>
            <a:noFill/>
          </a:ln>
        </p:spPr>
      </p:pic>
      <p:sp>
        <p:nvSpPr>
          <p:cNvPr id="198" name="CustomShape 3"/>
          <p:cNvSpPr/>
          <p:nvPr/>
        </p:nvSpPr>
        <p:spPr>
          <a:xfrm>
            <a:off x="2605320" y="2648880"/>
            <a:ext cx="1881000" cy="3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/>
          <a:p>
            <a:pPr algn="ctr">
              <a:lnSpc>
                <a:spcPct val="100000"/>
              </a:lnSpc>
            </a:pPr>
            <a:r>
              <a:rPr b="1" lang="en-US" sz="1900" strike="noStrike">
                <a:solidFill>
                  <a:srgbClr val="404040"/>
                </a:solidFill>
                <a:latin typeface="Calibri"/>
              </a:rPr>
              <a:t>http://fullstackers.io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199" name="Picture 9" descr=""/>
          <p:cNvPicPr/>
          <p:nvPr/>
        </p:nvPicPr>
        <p:blipFill>
          <a:blip r:embed="rId2"/>
          <a:stretch/>
        </p:blipFill>
        <p:spPr>
          <a:xfrm>
            <a:off x="9700560" y="1517040"/>
            <a:ext cx="618480" cy="859680"/>
          </a:xfrm>
          <a:prstGeom prst="rect">
            <a:avLst/>
          </a:prstGeom>
          <a:ln>
            <a:noFill/>
          </a:ln>
        </p:spPr>
      </p:pic>
      <p:pic>
        <p:nvPicPr>
          <p:cNvPr id="200" name="Picture 10" descr=""/>
          <p:cNvPicPr/>
          <p:nvPr/>
        </p:nvPicPr>
        <p:blipFill>
          <a:blip r:embed="rId3"/>
          <a:stretch/>
        </p:blipFill>
        <p:spPr>
          <a:xfrm>
            <a:off x="9984240" y="1929600"/>
            <a:ext cx="550080" cy="504000"/>
          </a:xfrm>
          <a:prstGeom prst="rect">
            <a:avLst/>
          </a:prstGeom>
          <a:ln>
            <a:noFill/>
          </a:ln>
        </p:spPr>
      </p:pic>
      <p:pic>
        <p:nvPicPr>
          <p:cNvPr id="201" name="Picture 11" descr=""/>
          <p:cNvPicPr/>
          <p:nvPr/>
        </p:nvPicPr>
        <p:blipFill>
          <a:blip r:embed="rId4"/>
          <a:stretch/>
        </p:blipFill>
        <p:spPr>
          <a:xfrm>
            <a:off x="3251520" y="2955960"/>
            <a:ext cx="618480" cy="859680"/>
          </a:xfrm>
          <a:prstGeom prst="rect">
            <a:avLst/>
          </a:prstGeom>
          <a:ln>
            <a:noFill/>
          </a:ln>
        </p:spPr>
      </p:pic>
      <p:pic>
        <p:nvPicPr>
          <p:cNvPr id="202" name="Picture 13" descr=""/>
          <p:cNvPicPr/>
          <p:nvPr/>
        </p:nvPicPr>
        <p:blipFill>
          <a:blip r:embed="rId5"/>
          <a:stretch/>
        </p:blipFill>
        <p:spPr>
          <a:xfrm>
            <a:off x="5654520" y="2961360"/>
            <a:ext cx="618480" cy="859680"/>
          </a:xfrm>
          <a:prstGeom prst="rect">
            <a:avLst/>
          </a:prstGeom>
          <a:ln>
            <a:noFill/>
          </a:ln>
        </p:spPr>
      </p:pic>
      <p:pic>
        <p:nvPicPr>
          <p:cNvPr id="203" name="Picture 2" descr=""/>
          <p:cNvPicPr/>
          <p:nvPr/>
        </p:nvPicPr>
        <p:blipFill>
          <a:blip r:embed="rId6"/>
          <a:stretch/>
        </p:blipFill>
        <p:spPr>
          <a:xfrm>
            <a:off x="6034680" y="3371760"/>
            <a:ext cx="576720" cy="576720"/>
          </a:xfrm>
          <a:prstGeom prst="rect">
            <a:avLst/>
          </a:prstGeom>
          <a:ln>
            <a:noFill/>
          </a:ln>
        </p:spPr>
      </p:pic>
      <p:pic>
        <p:nvPicPr>
          <p:cNvPr id="204" name="Picture 16" descr=""/>
          <p:cNvPicPr/>
          <p:nvPr/>
        </p:nvPicPr>
        <p:blipFill>
          <a:blip r:embed="rId7"/>
          <a:stretch/>
        </p:blipFill>
        <p:spPr>
          <a:xfrm>
            <a:off x="7737120" y="4411080"/>
            <a:ext cx="618480" cy="859680"/>
          </a:xfrm>
          <a:prstGeom prst="rect">
            <a:avLst/>
          </a:prstGeom>
          <a:ln>
            <a:noFill/>
          </a:ln>
        </p:spPr>
      </p:pic>
      <p:pic>
        <p:nvPicPr>
          <p:cNvPr id="205" name="Picture 4" descr=""/>
          <p:cNvPicPr/>
          <p:nvPr/>
        </p:nvPicPr>
        <p:blipFill>
          <a:blip r:embed="rId8"/>
          <a:stretch/>
        </p:blipFill>
        <p:spPr>
          <a:xfrm>
            <a:off x="8046360" y="4730760"/>
            <a:ext cx="540000" cy="540000"/>
          </a:xfrm>
          <a:prstGeom prst="rect">
            <a:avLst/>
          </a:prstGeom>
          <a:ln>
            <a:noFill/>
          </a:ln>
        </p:spPr>
      </p:pic>
      <p:pic>
        <p:nvPicPr>
          <p:cNvPr id="206" name="Picture 19" descr=""/>
          <p:cNvPicPr/>
          <p:nvPr/>
        </p:nvPicPr>
        <p:blipFill>
          <a:blip r:embed="rId9"/>
          <a:stretch/>
        </p:blipFill>
        <p:spPr>
          <a:xfrm>
            <a:off x="7737120" y="1516680"/>
            <a:ext cx="618480" cy="859680"/>
          </a:xfrm>
          <a:prstGeom prst="rect">
            <a:avLst/>
          </a:prstGeom>
          <a:ln>
            <a:noFill/>
          </a:ln>
        </p:spPr>
      </p:pic>
      <p:pic>
        <p:nvPicPr>
          <p:cNvPr id="207" name="Picture 4" descr=""/>
          <p:cNvPicPr/>
          <p:nvPr/>
        </p:nvPicPr>
        <p:blipFill>
          <a:blip r:embed="rId10"/>
          <a:stretch/>
        </p:blipFill>
        <p:spPr>
          <a:xfrm>
            <a:off x="8046360" y="1836000"/>
            <a:ext cx="540000" cy="540000"/>
          </a:xfrm>
          <a:prstGeom prst="rect">
            <a:avLst/>
          </a:prstGeom>
          <a:ln>
            <a:noFill/>
          </a:ln>
        </p:spPr>
      </p:pic>
      <p:pic>
        <p:nvPicPr>
          <p:cNvPr id="208" name="Picture 22" descr=""/>
          <p:cNvPicPr/>
          <p:nvPr/>
        </p:nvPicPr>
        <p:blipFill>
          <a:blip r:embed="rId11"/>
          <a:stretch/>
        </p:blipFill>
        <p:spPr>
          <a:xfrm>
            <a:off x="9657000" y="4411080"/>
            <a:ext cx="618480" cy="859680"/>
          </a:xfrm>
          <a:prstGeom prst="rect">
            <a:avLst/>
          </a:prstGeom>
          <a:ln>
            <a:noFill/>
          </a:ln>
        </p:spPr>
      </p:pic>
      <p:pic>
        <p:nvPicPr>
          <p:cNvPr id="209" name="Picture 23" descr=""/>
          <p:cNvPicPr/>
          <p:nvPr/>
        </p:nvPicPr>
        <p:blipFill>
          <a:blip r:embed="rId12"/>
          <a:stretch/>
        </p:blipFill>
        <p:spPr>
          <a:xfrm>
            <a:off x="9941040" y="4823640"/>
            <a:ext cx="550080" cy="504000"/>
          </a:xfrm>
          <a:prstGeom prst="rect">
            <a:avLst/>
          </a:prstGeom>
          <a:ln>
            <a:noFill/>
          </a:ln>
        </p:spPr>
      </p:pic>
      <p:sp>
        <p:nvSpPr>
          <p:cNvPr id="210" name="CustomShape 4"/>
          <p:cNvSpPr/>
          <p:nvPr/>
        </p:nvSpPr>
        <p:spPr>
          <a:xfrm>
            <a:off x="3905280" y="3380760"/>
            <a:ext cx="1713960" cy="10440"/>
          </a:xfrm>
          <a:prstGeom prst="straightConnector1">
            <a:avLst/>
          </a:prstGeom>
          <a:noFill/>
          <a:ln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1" name="CustomShape 5"/>
          <p:cNvSpPr/>
          <p:nvPr/>
        </p:nvSpPr>
        <p:spPr>
          <a:xfrm flipV="1">
            <a:off x="6159600" y="2181240"/>
            <a:ext cx="1431720" cy="806040"/>
          </a:xfrm>
          <a:prstGeom prst="straightConnector1">
            <a:avLst/>
          </a:prstGeom>
          <a:noFill/>
          <a:ln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12" name="Picture 6" descr=""/>
          <p:cNvPicPr/>
          <p:nvPr/>
        </p:nvPicPr>
        <p:blipFill>
          <a:blip r:embed="rId13"/>
          <a:stretch/>
        </p:blipFill>
        <p:spPr>
          <a:xfrm>
            <a:off x="8493120" y="1819440"/>
            <a:ext cx="1163520" cy="219600"/>
          </a:xfrm>
          <a:prstGeom prst="rect">
            <a:avLst/>
          </a:prstGeom>
          <a:ln>
            <a:noFill/>
          </a:ln>
        </p:spPr>
      </p:pic>
      <p:pic>
        <p:nvPicPr>
          <p:cNvPr id="213" name="Picture 6" descr=""/>
          <p:cNvPicPr/>
          <p:nvPr/>
        </p:nvPicPr>
        <p:blipFill>
          <a:blip r:embed="rId14"/>
          <a:stretch/>
        </p:blipFill>
        <p:spPr>
          <a:xfrm>
            <a:off x="8450640" y="4720320"/>
            <a:ext cx="1163520" cy="219600"/>
          </a:xfrm>
          <a:prstGeom prst="rect">
            <a:avLst/>
          </a:prstGeom>
          <a:ln>
            <a:noFill/>
          </a:ln>
        </p:spPr>
      </p:pic>
      <p:pic>
        <p:nvPicPr>
          <p:cNvPr id="214" name="Picture 8" descr=""/>
          <p:cNvPicPr/>
          <p:nvPr/>
        </p:nvPicPr>
        <p:blipFill>
          <a:blip r:embed="rId15"/>
          <a:stretch/>
        </p:blipFill>
        <p:spPr>
          <a:xfrm>
            <a:off x="7759800" y="2730600"/>
            <a:ext cx="595800" cy="351360"/>
          </a:xfrm>
          <a:prstGeom prst="rect">
            <a:avLst/>
          </a:prstGeom>
          <a:ln>
            <a:noFill/>
          </a:ln>
        </p:spPr>
      </p:pic>
      <p:pic>
        <p:nvPicPr>
          <p:cNvPr id="215" name="Picture 12" descr=""/>
          <p:cNvPicPr/>
          <p:nvPr/>
        </p:nvPicPr>
        <p:blipFill>
          <a:blip r:embed="rId16"/>
          <a:stretch/>
        </p:blipFill>
        <p:spPr>
          <a:xfrm>
            <a:off x="9700560" y="2511000"/>
            <a:ext cx="728640" cy="670320"/>
          </a:xfrm>
          <a:prstGeom prst="rect">
            <a:avLst/>
          </a:prstGeom>
          <a:ln>
            <a:noFill/>
          </a:ln>
        </p:spPr>
      </p:pic>
      <p:pic>
        <p:nvPicPr>
          <p:cNvPr id="216" name="Picture 6" descr=""/>
          <p:cNvPicPr/>
          <p:nvPr/>
        </p:nvPicPr>
        <p:blipFill>
          <a:blip r:embed="rId17"/>
          <a:stretch/>
        </p:blipFill>
        <p:spPr>
          <a:xfrm>
            <a:off x="7521120" y="2422800"/>
            <a:ext cx="1065240" cy="244800"/>
          </a:xfrm>
          <a:prstGeom prst="rect">
            <a:avLst/>
          </a:prstGeom>
          <a:ln>
            <a:noFill/>
          </a:ln>
        </p:spPr>
      </p:pic>
      <p:pic>
        <p:nvPicPr>
          <p:cNvPr id="217" name="Picture 18" descr=""/>
          <p:cNvPicPr/>
          <p:nvPr/>
        </p:nvPicPr>
        <p:blipFill>
          <a:blip r:embed="rId18"/>
          <a:stretch/>
        </p:blipFill>
        <p:spPr>
          <a:xfrm>
            <a:off x="7761960" y="5161320"/>
            <a:ext cx="1244520" cy="1202040"/>
          </a:xfrm>
          <a:prstGeom prst="rect">
            <a:avLst/>
          </a:prstGeom>
          <a:ln>
            <a:noFill/>
          </a:ln>
        </p:spPr>
      </p:pic>
      <p:pic>
        <p:nvPicPr>
          <p:cNvPr id="218" name="Picture 4" descr=""/>
          <p:cNvPicPr/>
          <p:nvPr/>
        </p:nvPicPr>
        <p:blipFill>
          <a:blip r:embed="rId19"/>
          <a:stretch/>
        </p:blipFill>
        <p:spPr>
          <a:xfrm>
            <a:off x="7006320" y="5491800"/>
            <a:ext cx="1166400" cy="563040"/>
          </a:xfrm>
          <a:prstGeom prst="rect">
            <a:avLst/>
          </a:prstGeom>
          <a:ln>
            <a:noFill/>
          </a:ln>
        </p:spPr>
      </p:pic>
      <p:pic>
        <p:nvPicPr>
          <p:cNvPr id="219" name="Picture 34" descr=""/>
          <p:cNvPicPr/>
          <p:nvPr/>
        </p:nvPicPr>
        <p:blipFill>
          <a:blip r:embed="rId20"/>
          <a:stretch/>
        </p:blipFill>
        <p:spPr>
          <a:xfrm>
            <a:off x="3109320" y="3816000"/>
            <a:ext cx="859680" cy="859680"/>
          </a:xfrm>
          <a:prstGeom prst="rect">
            <a:avLst/>
          </a:prstGeom>
          <a:ln>
            <a:noFill/>
          </a:ln>
        </p:spPr>
      </p:pic>
      <p:pic>
        <p:nvPicPr>
          <p:cNvPr id="220" name="Picture 2" descr=""/>
          <p:cNvPicPr/>
          <p:nvPr/>
        </p:nvPicPr>
        <p:blipFill>
          <a:blip r:embed="rId21"/>
          <a:stretch/>
        </p:blipFill>
        <p:spPr>
          <a:xfrm>
            <a:off x="9330480" y="5438160"/>
            <a:ext cx="1468800" cy="490320"/>
          </a:xfrm>
          <a:prstGeom prst="rect">
            <a:avLst/>
          </a:prstGeom>
          <a:ln>
            <a:noFill/>
          </a:ln>
        </p:spPr>
      </p:pic>
      <p:pic>
        <p:nvPicPr>
          <p:cNvPr id="221" name="Picture 4" descr=""/>
          <p:cNvPicPr/>
          <p:nvPr/>
        </p:nvPicPr>
        <p:blipFill>
          <a:blip r:embed="rId22"/>
          <a:stretch/>
        </p:blipFill>
        <p:spPr>
          <a:xfrm>
            <a:off x="5459040" y="3894480"/>
            <a:ext cx="1052280" cy="532800"/>
          </a:xfrm>
          <a:prstGeom prst="rect">
            <a:avLst/>
          </a:prstGeom>
          <a:ln>
            <a:noFill/>
          </a:ln>
        </p:spPr>
      </p:pic>
      <p:sp>
        <p:nvSpPr>
          <p:cNvPr id="222" name="CustomShape 6"/>
          <p:cNvSpPr/>
          <p:nvPr/>
        </p:nvSpPr>
        <p:spPr>
          <a:xfrm>
            <a:off x="6133320" y="3816000"/>
            <a:ext cx="1458000" cy="774000"/>
          </a:xfrm>
          <a:prstGeom prst="straightConnector1">
            <a:avLst/>
          </a:prstGeom>
          <a:noFill/>
          <a:ln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23" name="Picture 38" descr=""/>
          <p:cNvPicPr/>
          <p:nvPr/>
        </p:nvPicPr>
        <p:blipFill>
          <a:blip r:embed="rId23"/>
          <a:stretch/>
        </p:blipFill>
        <p:spPr>
          <a:xfrm>
            <a:off x="1156320" y="3025800"/>
            <a:ext cx="687240" cy="868320"/>
          </a:xfrm>
          <a:prstGeom prst="rect">
            <a:avLst/>
          </a:prstGeom>
          <a:ln>
            <a:noFill/>
          </a:ln>
        </p:spPr>
      </p:pic>
      <p:sp>
        <p:nvSpPr>
          <p:cNvPr id="224" name="CustomShape 7"/>
          <p:cNvSpPr/>
          <p:nvPr/>
        </p:nvSpPr>
        <p:spPr>
          <a:xfrm>
            <a:off x="1925640" y="3391200"/>
            <a:ext cx="1255320" cy="360"/>
          </a:xfrm>
          <a:prstGeom prst="straightConnector1">
            <a:avLst/>
          </a:prstGeom>
          <a:noFill/>
          <a:ln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5" name="CustomShape 8"/>
          <p:cNvSpPr/>
          <p:nvPr/>
        </p:nvSpPr>
        <p:spPr>
          <a:xfrm>
            <a:off x="5154120" y="1421280"/>
            <a:ext cx="2282760" cy="3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/>
          <a:p>
            <a:pPr>
              <a:lnSpc>
                <a:spcPct val="100000"/>
              </a:lnSpc>
            </a:pPr>
            <a:r>
              <a:rPr i="1" lang="en-US" sz="1700" strike="noStrike">
                <a:solidFill>
                  <a:srgbClr val="404040"/>
                </a:solidFill>
                <a:latin typeface="Calibri"/>
              </a:rPr>
              <a:t>/api/v0/presentations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26" name="CustomShape 9"/>
          <p:cNvSpPr/>
          <p:nvPr/>
        </p:nvSpPr>
        <p:spPr>
          <a:xfrm>
            <a:off x="5154120" y="1710000"/>
            <a:ext cx="2282760" cy="3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/>
          <a:p>
            <a:pPr>
              <a:lnSpc>
                <a:spcPct val="100000"/>
              </a:lnSpc>
            </a:pPr>
            <a:r>
              <a:rPr i="1" lang="en-US" sz="1700" strike="noStrike">
                <a:solidFill>
                  <a:srgbClr val="404040"/>
                </a:solidFill>
                <a:latin typeface="Calibri"/>
              </a:rPr>
              <a:t>/api/v0 /presentations/:id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27" name="CustomShape 10"/>
          <p:cNvSpPr/>
          <p:nvPr/>
        </p:nvSpPr>
        <p:spPr>
          <a:xfrm>
            <a:off x="5154120" y="2129400"/>
            <a:ext cx="2282760" cy="3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/>
          <a:p>
            <a:pPr>
              <a:lnSpc>
                <a:spcPct val="100000"/>
              </a:lnSpc>
            </a:pPr>
            <a:r>
              <a:rPr i="1" lang="en-US" sz="1700" strike="noStrike">
                <a:solidFill>
                  <a:srgbClr val="404040"/>
                </a:solidFill>
                <a:latin typeface="Calibri"/>
              </a:rPr>
              <a:t>/api/v0 /routes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28" name="CustomShape 11"/>
          <p:cNvSpPr/>
          <p:nvPr/>
        </p:nvSpPr>
        <p:spPr>
          <a:xfrm>
            <a:off x="5128560" y="2421360"/>
            <a:ext cx="2282760" cy="3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/>
          <a:p>
            <a:pPr>
              <a:lnSpc>
                <a:spcPct val="100000"/>
              </a:lnSpc>
            </a:pPr>
            <a:r>
              <a:rPr i="1" lang="en-US" sz="1700" strike="noStrike">
                <a:solidFill>
                  <a:srgbClr val="404040"/>
                </a:solidFill>
                <a:latin typeface="Calibri"/>
              </a:rPr>
              <a:t>/api/v0 /routes/:id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29" name="CustomShape 12"/>
          <p:cNvSpPr/>
          <p:nvPr/>
        </p:nvSpPr>
        <p:spPr>
          <a:xfrm>
            <a:off x="5128560" y="4695120"/>
            <a:ext cx="2339640" cy="3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/>
          <a:p>
            <a:pPr>
              <a:lnSpc>
                <a:spcPct val="100000"/>
              </a:lnSpc>
            </a:pPr>
            <a:r>
              <a:rPr i="1" lang="en-US" sz="1700" strike="noStrike">
                <a:solidFill>
                  <a:srgbClr val="404040"/>
                </a:solidFill>
                <a:latin typeface="Calibri"/>
              </a:rPr>
              <a:t>/api/v0 /users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30" name="CustomShape 13"/>
          <p:cNvSpPr/>
          <p:nvPr/>
        </p:nvSpPr>
        <p:spPr>
          <a:xfrm>
            <a:off x="5116680" y="5016960"/>
            <a:ext cx="2339640" cy="3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/>
          <a:p>
            <a:pPr>
              <a:lnSpc>
                <a:spcPct val="100000"/>
              </a:lnSpc>
            </a:pPr>
            <a:r>
              <a:rPr i="1" lang="en-US" sz="1700" strike="noStrike">
                <a:solidFill>
                  <a:srgbClr val="404040"/>
                </a:solidFill>
                <a:latin typeface="Calibri"/>
              </a:rPr>
              <a:t>/api/v0 /users/:id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TextShape 1"/>
          <p:cNvSpPr txBox="1"/>
          <p:nvPr/>
        </p:nvSpPr>
        <p:spPr>
          <a:xfrm>
            <a:off x="1383480" y="357840"/>
            <a:ext cx="8393400" cy="6346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85000"/>
              </a:lnSpc>
            </a:pPr>
            <a:r>
              <a:rPr i="1" lang="en-US" sz="4800" strike="noStrike">
                <a:solidFill>
                  <a:srgbClr val="404040"/>
                </a:solidFill>
                <a:latin typeface="Calibri Light"/>
              </a:rPr>
              <a:t>HAProxy</a:t>
            </a:r>
            <a:endParaRPr/>
          </a:p>
        </p:txBody>
      </p:sp>
      <p:sp>
        <p:nvSpPr>
          <p:cNvPr id="232" name="TextShape 2"/>
          <p:cNvSpPr txBox="1"/>
          <p:nvPr/>
        </p:nvSpPr>
        <p:spPr>
          <a:xfrm>
            <a:off x="1383480" y="1408680"/>
            <a:ext cx="10058040" cy="4866840"/>
          </a:xfrm>
          <a:prstGeom prst="rect">
            <a:avLst/>
          </a:prstGeom>
          <a:noFill/>
          <a:ln>
            <a:noFill/>
          </a:ln>
        </p:spPr>
        <p:txBody>
          <a:bodyPr lIns="0" rIns="0"/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b="1" lang="en-US" sz="2800" strike="noStrike">
                <a:solidFill>
                  <a:srgbClr val="404040"/>
                </a:solidFill>
                <a:latin typeface="Calibri"/>
              </a:rPr>
              <a:t>Reverse Proxy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i="1" lang="en-US" sz="2600" strike="noStrike">
                <a:solidFill>
                  <a:srgbClr val="404040"/>
                </a:solidFill>
                <a:latin typeface="Calibri"/>
              </a:rPr>
              <a:t>Accepts Client Requests on a Server’s Behalf</a:t>
            </a:r>
            <a:endParaRPr/>
          </a:p>
          <a:p>
            <a:endParaRPr/>
          </a:p>
          <a:p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b="1" lang="en-US" sz="2800" strike="noStrike">
                <a:solidFill>
                  <a:srgbClr val="404040"/>
                </a:solidFill>
                <a:latin typeface="Calibri"/>
              </a:rPr>
              <a:t>Load Balancer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i="1" lang="en-US" sz="2600" strike="noStrike">
                <a:solidFill>
                  <a:srgbClr val="404040"/>
                </a:solidFill>
                <a:latin typeface="Calibri"/>
              </a:rPr>
              <a:t>Splits Client Requests Amongst Multiple Severs</a:t>
            </a:r>
            <a:endParaRPr/>
          </a:p>
          <a:p>
            <a:endParaRPr/>
          </a:p>
          <a:p>
            <a:endParaRPr/>
          </a:p>
          <a:p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2800" strike="noStrike">
                <a:solidFill>
                  <a:srgbClr val="404040"/>
                </a:solidFill>
                <a:latin typeface="Calibri"/>
              </a:rPr>
              <a:t>   </a:t>
            </a:r>
            <a:r>
              <a:rPr b="1" lang="en-US" sz="2800" strike="noStrike">
                <a:solidFill>
                  <a:srgbClr val="404040"/>
                </a:solidFill>
                <a:latin typeface="Calibri"/>
              </a:rPr>
              <a:t>Highly-Available (“HA” Proxy)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33" name="Line 3"/>
          <p:cNvSpPr/>
          <p:nvPr/>
        </p:nvSpPr>
        <p:spPr>
          <a:xfrm>
            <a:off x="1383120" y="1047240"/>
            <a:ext cx="9308160" cy="0"/>
          </a:xfrm>
          <a:prstGeom prst="line">
            <a:avLst/>
          </a:prstGeom>
          <a:ln>
            <a:round/>
          </a:ln>
        </p:spPr>
      </p:sp>
      <p:pic>
        <p:nvPicPr>
          <p:cNvPr id="234" name="Picture 2" descr=""/>
          <p:cNvPicPr/>
          <p:nvPr/>
        </p:nvPicPr>
        <p:blipFill>
          <a:blip r:embed="rId1"/>
          <a:stretch/>
        </p:blipFill>
        <p:spPr>
          <a:xfrm>
            <a:off x="9906480" y="283680"/>
            <a:ext cx="2112120" cy="490320"/>
          </a:xfrm>
          <a:prstGeom prst="rect">
            <a:avLst/>
          </a:prstGeom>
          <a:ln>
            <a:noFill/>
          </a:ln>
        </p:spPr>
      </p:pic>
      <p:pic>
        <p:nvPicPr>
          <p:cNvPr id="235" name="Picture 4" descr=""/>
          <p:cNvPicPr/>
          <p:nvPr/>
        </p:nvPicPr>
        <p:blipFill>
          <a:blip r:embed="rId2"/>
          <a:stretch/>
        </p:blipFill>
        <p:spPr>
          <a:xfrm>
            <a:off x="8919360" y="4869720"/>
            <a:ext cx="1771560" cy="897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TextShape 1"/>
          <p:cNvSpPr txBox="1"/>
          <p:nvPr/>
        </p:nvSpPr>
        <p:spPr>
          <a:xfrm>
            <a:off x="1383480" y="357840"/>
            <a:ext cx="8393400" cy="6346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85000"/>
              </a:lnSpc>
            </a:pPr>
            <a:r>
              <a:rPr i="1" lang="en-US" sz="4800" strike="noStrike">
                <a:solidFill>
                  <a:srgbClr val="404040"/>
                </a:solidFill>
                <a:latin typeface="Calibri Light"/>
              </a:rPr>
              <a:t>API Considerations</a:t>
            </a:r>
            <a:endParaRPr/>
          </a:p>
        </p:txBody>
      </p:sp>
      <p:sp>
        <p:nvSpPr>
          <p:cNvPr id="237" name="TextShape 2"/>
          <p:cNvSpPr txBox="1"/>
          <p:nvPr/>
        </p:nvSpPr>
        <p:spPr>
          <a:xfrm>
            <a:off x="1383480" y="1408680"/>
            <a:ext cx="10058040" cy="4866840"/>
          </a:xfrm>
          <a:prstGeom prst="rect">
            <a:avLst/>
          </a:prstGeom>
          <a:noFill/>
          <a:ln>
            <a:noFill/>
          </a:ln>
        </p:spPr>
        <p:txBody>
          <a:bodyPr lIns="0" rIns="0"/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b="1" lang="en-US" sz="2800" strike="noStrike">
                <a:solidFill>
                  <a:srgbClr val="404040"/>
                </a:solidFill>
                <a:latin typeface="Calibri"/>
              </a:rPr>
              <a:t>JSON Messaging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i="1" lang="en-US" sz="2600" strike="noStrike">
                <a:solidFill>
                  <a:srgbClr val="404040"/>
                </a:solidFill>
                <a:latin typeface="Calibri"/>
              </a:rPr>
              <a:t>Contracts…. Decouple Areas of Development</a:t>
            </a:r>
            <a:endParaRPr/>
          </a:p>
          <a:p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b="1" lang="en-US" sz="2800" strike="noStrike">
                <a:solidFill>
                  <a:srgbClr val="404040"/>
                </a:solidFill>
                <a:latin typeface="Calibri"/>
              </a:rPr>
              <a:t>CORS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i="1" lang="en-US" sz="2600" strike="noStrike">
                <a:solidFill>
                  <a:srgbClr val="404040"/>
                </a:solidFill>
                <a:latin typeface="Calibri"/>
              </a:rPr>
              <a:t>Allows Machine Requests from Different Domains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b="1" lang="en-US" sz="2800" strike="noStrike">
                <a:solidFill>
                  <a:srgbClr val="404040"/>
                </a:solidFill>
                <a:latin typeface="Calibri"/>
              </a:rPr>
              <a:t>Versioning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i="1" lang="en-US" sz="2600" strike="noStrike">
                <a:solidFill>
                  <a:srgbClr val="404040"/>
                </a:solidFill>
                <a:latin typeface="Calibri"/>
              </a:rPr>
              <a:t>Backwards Compatibility while Migrating to Newer API Versions</a:t>
            </a:r>
            <a:endParaRPr/>
          </a:p>
          <a:p>
            <a:endParaRPr/>
          </a:p>
          <a:p>
            <a:endParaRPr/>
          </a:p>
          <a:p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2800" strike="noStrike">
                <a:solidFill>
                  <a:srgbClr val="404040"/>
                </a:solidFill>
                <a:latin typeface="Calibri"/>
              </a:rPr>
              <a:t>   </a:t>
            </a:r>
            <a:r>
              <a:rPr b="1" lang="en-US" sz="2800" strike="noStrike">
                <a:solidFill>
                  <a:srgbClr val="404040"/>
                </a:solidFill>
                <a:latin typeface="Calibri"/>
              </a:rPr>
              <a:t>REST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i="1" lang="en-US" sz="2600" strike="noStrike">
                <a:solidFill>
                  <a:srgbClr val="404040"/>
                </a:solidFill>
                <a:latin typeface="Calibri"/>
              </a:rPr>
              <a:t>Leverages HTTP Verbs for User Actions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i="1" lang="en-US" sz="2600" strike="noStrike">
                <a:solidFill>
                  <a:srgbClr val="404040"/>
                </a:solidFill>
                <a:latin typeface="Calibri"/>
              </a:rPr>
              <a:t>e.g. GET …. POST …. DELETE …. PUT …. PATCH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38" name="Line 3"/>
          <p:cNvSpPr/>
          <p:nvPr/>
        </p:nvSpPr>
        <p:spPr>
          <a:xfrm>
            <a:off x="1383120" y="1047240"/>
            <a:ext cx="9308160" cy="0"/>
          </a:xfrm>
          <a:prstGeom prst="line">
            <a:avLst/>
          </a:prstGeom>
          <a:ln>
            <a:round/>
          </a:ln>
        </p:spPr>
      </p:sp>
      <p:pic>
        <p:nvPicPr>
          <p:cNvPr id="239" name="Picture 2" descr=""/>
          <p:cNvPicPr/>
          <p:nvPr/>
        </p:nvPicPr>
        <p:blipFill>
          <a:blip r:embed="rId1"/>
          <a:stretch/>
        </p:blipFill>
        <p:spPr>
          <a:xfrm>
            <a:off x="9906480" y="283680"/>
            <a:ext cx="2112120" cy="490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TextShape 1"/>
          <p:cNvSpPr txBox="1"/>
          <p:nvPr/>
        </p:nvSpPr>
        <p:spPr>
          <a:xfrm>
            <a:off x="1383480" y="357840"/>
            <a:ext cx="8393400" cy="6346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85000"/>
              </a:lnSpc>
            </a:pPr>
            <a:r>
              <a:rPr i="1" lang="en-US" sz="4800" strike="noStrike">
                <a:solidFill>
                  <a:srgbClr val="404040"/>
                </a:solidFill>
                <a:latin typeface="Calibri Light"/>
              </a:rPr>
              <a:t>REST</a:t>
            </a:r>
            <a:endParaRPr/>
          </a:p>
        </p:txBody>
      </p:sp>
      <p:sp>
        <p:nvSpPr>
          <p:cNvPr id="241" name="TextShape 2"/>
          <p:cNvSpPr txBox="1"/>
          <p:nvPr/>
        </p:nvSpPr>
        <p:spPr>
          <a:xfrm>
            <a:off x="1383480" y="1408680"/>
            <a:ext cx="10058040" cy="4866840"/>
          </a:xfrm>
          <a:prstGeom prst="rect">
            <a:avLst/>
          </a:prstGeom>
          <a:noFill/>
          <a:ln>
            <a:noFill/>
          </a:ln>
        </p:spPr>
        <p:txBody>
          <a:bodyPr lIns="0" rIns="0"/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b="1" lang="en-US" sz="2800" strike="noStrike" u="sng">
                <a:solidFill>
                  <a:srgbClr val="ff0000"/>
                </a:solidFill>
                <a:latin typeface="Calibri"/>
              </a:rPr>
              <a:t>RE</a:t>
            </a:r>
            <a:r>
              <a:rPr b="1" lang="en-US" sz="2800" strike="noStrike">
                <a:solidFill>
                  <a:srgbClr val="404040"/>
                </a:solidFill>
                <a:latin typeface="Calibri"/>
              </a:rPr>
              <a:t>presentational </a:t>
            </a:r>
            <a:r>
              <a:rPr b="1" lang="en-US" sz="2800" strike="noStrike" u="sng">
                <a:solidFill>
                  <a:srgbClr val="ff0000"/>
                </a:solidFill>
                <a:latin typeface="Calibri"/>
              </a:rPr>
              <a:t>S</a:t>
            </a:r>
            <a:r>
              <a:rPr b="1" lang="en-US" sz="2800" strike="noStrike">
                <a:solidFill>
                  <a:srgbClr val="404040"/>
                </a:solidFill>
                <a:latin typeface="Calibri"/>
              </a:rPr>
              <a:t>tate </a:t>
            </a:r>
            <a:r>
              <a:rPr b="1" lang="en-US" sz="2800" strike="noStrike" u="sng">
                <a:solidFill>
                  <a:srgbClr val="ff0000"/>
                </a:solidFill>
                <a:latin typeface="Calibri"/>
              </a:rPr>
              <a:t>T</a:t>
            </a:r>
            <a:r>
              <a:rPr b="1" lang="en-US" sz="2800" strike="noStrike">
                <a:solidFill>
                  <a:srgbClr val="404040"/>
                </a:solidFill>
                <a:latin typeface="Calibri"/>
              </a:rPr>
              <a:t>ransfer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i="1" lang="en-US" sz="2600" strike="noStrike">
                <a:solidFill>
                  <a:srgbClr val="404040"/>
                </a:solidFill>
                <a:latin typeface="Calibri"/>
              </a:rPr>
              <a:t>Web architecture for Stateless, Client-Server Communication</a:t>
            </a:r>
            <a:endParaRPr/>
          </a:p>
          <a:p>
            <a:endParaRPr/>
          </a:p>
          <a:p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b="1" lang="en-US" sz="2800" strike="noStrike">
                <a:solidFill>
                  <a:srgbClr val="404040"/>
                </a:solidFill>
                <a:latin typeface="Calibri"/>
              </a:rPr>
              <a:t>Resource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i="1" lang="en-US" sz="2600" strike="noStrike">
                <a:solidFill>
                  <a:srgbClr val="404040"/>
                </a:solidFill>
                <a:latin typeface="Calibri"/>
              </a:rPr>
              <a:t>Target of a Hypertext Reference (e.g. Document, Image, DB Record)</a:t>
            </a:r>
            <a:endParaRPr/>
          </a:p>
          <a:p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b="1" lang="en-US" sz="2800" strike="noStrike">
                <a:solidFill>
                  <a:srgbClr val="404040"/>
                </a:solidFill>
                <a:latin typeface="Calibri"/>
              </a:rPr>
              <a:t>Route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i="1" lang="en-US" sz="2600" strike="noStrike">
                <a:solidFill>
                  <a:srgbClr val="404040"/>
                </a:solidFill>
                <a:latin typeface="Calibri"/>
              </a:rPr>
              <a:t>“</a:t>
            </a:r>
            <a:r>
              <a:rPr i="1" lang="en-US" sz="2600" strike="noStrike">
                <a:solidFill>
                  <a:srgbClr val="404040"/>
                </a:solidFill>
                <a:latin typeface="Calibri"/>
              </a:rPr>
              <a:t>Name” to Access Endpoints (e.g. v0/presentations)</a:t>
            </a:r>
            <a:endParaRPr/>
          </a:p>
          <a:p>
            <a:endParaRPr/>
          </a:p>
          <a:p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2800" strike="noStrike">
                <a:solidFill>
                  <a:srgbClr val="404040"/>
                </a:solidFill>
                <a:latin typeface="Calibri"/>
              </a:rPr>
              <a:t>   </a:t>
            </a:r>
            <a:r>
              <a:rPr b="1" lang="en-US" sz="2800" strike="noStrike">
                <a:solidFill>
                  <a:srgbClr val="404040"/>
                </a:solidFill>
                <a:latin typeface="Calibri"/>
              </a:rPr>
              <a:t>Endpoint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i="1" lang="en-US" sz="2600" strike="noStrike">
                <a:solidFill>
                  <a:srgbClr val="404040"/>
                </a:solidFill>
                <a:latin typeface="Calibri"/>
              </a:rPr>
              <a:t>Performs a Function …. Based on HTTP Verb (GET …. POST, etc.)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i="1" lang="en-US" sz="2600" strike="noStrike">
                <a:solidFill>
                  <a:srgbClr val="404040"/>
                </a:solidFill>
                <a:latin typeface="Calibri"/>
              </a:rPr>
              <a:t>Returns Data to the Client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i="1" lang="en-US" sz="2600" strike="noStrike">
                <a:solidFill>
                  <a:srgbClr val="404040"/>
                </a:solidFill>
                <a:latin typeface="Calibri"/>
              </a:rPr>
              <a:t>Multiple Endpoints per Route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42" name="Line 3"/>
          <p:cNvSpPr/>
          <p:nvPr/>
        </p:nvSpPr>
        <p:spPr>
          <a:xfrm>
            <a:off x="1383120" y="1047240"/>
            <a:ext cx="9308160" cy="0"/>
          </a:xfrm>
          <a:prstGeom prst="line">
            <a:avLst/>
          </a:prstGeom>
          <a:ln>
            <a:round/>
          </a:ln>
        </p:spPr>
      </p:sp>
      <p:pic>
        <p:nvPicPr>
          <p:cNvPr id="243" name="Picture 2" descr=""/>
          <p:cNvPicPr/>
          <p:nvPr/>
        </p:nvPicPr>
        <p:blipFill>
          <a:blip r:embed="rId1"/>
          <a:stretch/>
        </p:blipFill>
        <p:spPr>
          <a:xfrm>
            <a:off x="9906480" y="283680"/>
            <a:ext cx="2112120" cy="490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TextShape 1"/>
          <p:cNvSpPr txBox="1"/>
          <p:nvPr/>
        </p:nvSpPr>
        <p:spPr>
          <a:xfrm>
            <a:off x="1383480" y="357840"/>
            <a:ext cx="8393400" cy="6346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85000"/>
              </a:lnSpc>
            </a:pPr>
            <a:r>
              <a:rPr i="1" lang="en-US" sz="4800" strike="noStrike">
                <a:solidFill>
                  <a:srgbClr val="404040"/>
                </a:solidFill>
                <a:latin typeface="Calibri Light"/>
              </a:rPr>
              <a:t>Service Boundaries</a:t>
            </a:r>
            <a:endParaRPr/>
          </a:p>
        </p:txBody>
      </p:sp>
      <p:sp>
        <p:nvSpPr>
          <p:cNvPr id="245" name="TextShape 2"/>
          <p:cNvSpPr txBox="1"/>
          <p:nvPr/>
        </p:nvSpPr>
        <p:spPr>
          <a:xfrm>
            <a:off x="1383480" y="1408680"/>
            <a:ext cx="10058040" cy="4866840"/>
          </a:xfrm>
          <a:prstGeom prst="rect">
            <a:avLst/>
          </a:prstGeom>
          <a:noFill/>
          <a:ln>
            <a:noFill/>
          </a:ln>
        </p:spPr>
        <p:txBody>
          <a:bodyPr lIns="0" rIns="0"/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b="1" lang="en-US" sz="2800" strike="noStrike">
                <a:solidFill>
                  <a:srgbClr val="404040"/>
                </a:solidFill>
                <a:latin typeface="Calibri"/>
              </a:rPr>
              <a:t>Presentations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i="1" lang="en-US" sz="2600" strike="noStrike">
                <a:solidFill>
                  <a:srgbClr val="404040"/>
                </a:solidFill>
                <a:latin typeface="Calibri"/>
              </a:rPr>
              <a:t>xxxxx</a:t>
            </a:r>
            <a:endParaRPr/>
          </a:p>
          <a:p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b="1" lang="en-US" sz="2800" strike="noStrike">
                <a:solidFill>
                  <a:srgbClr val="404040"/>
                </a:solidFill>
                <a:latin typeface="Calibri"/>
              </a:rPr>
              <a:t>Resources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i="1" lang="en-US" sz="2600" strike="noStrike">
                <a:solidFill>
                  <a:srgbClr val="404040"/>
                </a:solidFill>
                <a:latin typeface="Calibri"/>
              </a:rPr>
              <a:t>xxxxx</a:t>
            </a:r>
            <a:endParaRPr/>
          </a:p>
          <a:p>
            <a:endParaRPr/>
          </a:p>
          <a:p>
            <a:endParaRPr/>
          </a:p>
          <a:p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2800" strike="noStrike">
                <a:solidFill>
                  <a:srgbClr val="404040"/>
                </a:solidFill>
                <a:latin typeface="Calibri"/>
              </a:rPr>
              <a:t>   </a:t>
            </a:r>
            <a:r>
              <a:rPr b="1" lang="en-US" sz="2800" strike="noStrike">
                <a:solidFill>
                  <a:srgbClr val="404040"/>
                </a:solidFill>
                <a:latin typeface="Calibri"/>
              </a:rPr>
              <a:t>Keywords / Tags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i="1" lang="en-US" sz="2600" strike="noStrike">
                <a:solidFill>
                  <a:srgbClr val="404040"/>
                </a:solidFill>
                <a:latin typeface="Calibri"/>
              </a:rPr>
              <a:t>xxxxx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2800" strike="noStrike">
                <a:solidFill>
                  <a:srgbClr val="404040"/>
                </a:solidFill>
                <a:latin typeface="Calibri"/>
              </a:rPr>
              <a:t>   </a:t>
            </a:r>
            <a:r>
              <a:rPr b="1" lang="en-US" sz="2800" strike="noStrike">
                <a:solidFill>
                  <a:srgbClr val="404040"/>
                </a:solidFill>
                <a:latin typeface="Calibri"/>
              </a:rPr>
              <a:t>Users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i="1" lang="en-US" sz="2600" strike="noStrike">
                <a:solidFill>
                  <a:srgbClr val="404040"/>
                </a:solidFill>
                <a:latin typeface="Calibri"/>
              </a:rPr>
              <a:t>xxxxx</a:t>
            </a:r>
            <a:endParaRPr/>
          </a:p>
        </p:txBody>
      </p:sp>
      <p:sp>
        <p:nvSpPr>
          <p:cNvPr id="246" name="Line 3"/>
          <p:cNvSpPr/>
          <p:nvPr/>
        </p:nvSpPr>
        <p:spPr>
          <a:xfrm>
            <a:off x="1383120" y="1047240"/>
            <a:ext cx="9308160" cy="0"/>
          </a:xfrm>
          <a:prstGeom prst="line">
            <a:avLst/>
          </a:prstGeom>
          <a:ln>
            <a:round/>
          </a:ln>
        </p:spPr>
      </p:sp>
      <p:pic>
        <p:nvPicPr>
          <p:cNvPr id="247" name="Picture 2" descr=""/>
          <p:cNvPicPr/>
          <p:nvPr/>
        </p:nvPicPr>
        <p:blipFill>
          <a:blip r:embed="rId1"/>
          <a:stretch/>
        </p:blipFill>
        <p:spPr>
          <a:xfrm>
            <a:off x="9906480" y="283680"/>
            <a:ext cx="2112120" cy="490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TextShape 1"/>
          <p:cNvSpPr txBox="1"/>
          <p:nvPr/>
        </p:nvSpPr>
        <p:spPr>
          <a:xfrm>
            <a:off x="1383480" y="357840"/>
            <a:ext cx="8393400" cy="6346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85000"/>
              </a:lnSpc>
            </a:pPr>
            <a:r>
              <a:rPr i="1" lang="en-US" sz="4800" strike="noStrike">
                <a:solidFill>
                  <a:srgbClr val="404040"/>
                </a:solidFill>
                <a:latin typeface="Calibri Light"/>
              </a:rPr>
              <a:t>Stack #1: SlimPHP + PostgreSQL</a:t>
            </a:r>
            <a:endParaRPr/>
          </a:p>
        </p:txBody>
      </p:sp>
      <p:sp>
        <p:nvSpPr>
          <p:cNvPr id="249" name="TextShape 2"/>
          <p:cNvSpPr txBox="1"/>
          <p:nvPr/>
        </p:nvSpPr>
        <p:spPr>
          <a:xfrm>
            <a:off x="4544640" y="1408680"/>
            <a:ext cx="6896520" cy="4866840"/>
          </a:xfrm>
          <a:prstGeom prst="rect">
            <a:avLst/>
          </a:prstGeom>
          <a:noFill/>
          <a:ln>
            <a:noFill/>
          </a:ln>
        </p:spPr>
        <p:txBody>
          <a:bodyPr lIns="0" rIns="0"/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b="1" lang="en-US" sz="2800" strike="noStrike">
                <a:solidFill>
                  <a:srgbClr val="404040"/>
                </a:solidFill>
                <a:latin typeface="Calibri"/>
              </a:rPr>
              <a:t>xxxx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i="1" lang="en-US" sz="2600" strike="noStrike">
                <a:solidFill>
                  <a:srgbClr val="404040"/>
                </a:solidFill>
                <a:latin typeface="Calibri"/>
              </a:rPr>
              <a:t>xxxxx</a:t>
            </a:r>
            <a:endParaRPr/>
          </a:p>
          <a:p>
            <a:endParaRPr/>
          </a:p>
          <a:p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b="1" lang="en-US" sz="2800" strike="noStrike">
                <a:solidFill>
                  <a:srgbClr val="404040"/>
                </a:solidFill>
                <a:latin typeface="Calibri"/>
              </a:rPr>
              <a:t>xxxx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i="1" lang="en-US" sz="2600" strike="noStrike">
                <a:solidFill>
                  <a:srgbClr val="404040"/>
                </a:solidFill>
                <a:latin typeface="Calibri"/>
              </a:rPr>
              <a:t>xxxxx</a:t>
            </a:r>
            <a:endParaRPr/>
          </a:p>
          <a:p>
            <a:endParaRPr/>
          </a:p>
          <a:p>
            <a:endParaRPr/>
          </a:p>
          <a:p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2800" strike="noStrike">
                <a:solidFill>
                  <a:srgbClr val="404040"/>
                </a:solidFill>
                <a:latin typeface="Calibri"/>
              </a:rPr>
              <a:t>   </a:t>
            </a:r>
            <a:r>
              <a:rPr b="1" lang="en-US" sz="2800" strike="noStrike">
                <a:solidFill>
                  <a:srgbClr val="404040"/>
                </a:solidFill>
                <a:latin typeface="Calibri"/>
              </a:rPr>
              <a:t>xxxx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i="1" lang="en-US" sz="2600" strike="noStrike">
                <a:solidFill>
                  <a:srgbClr val="404040"/>
                </a:solidFill>
                <a:latin typeface="Calibri"/>
              </a:rPr>
              <a:t>xxxxx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50" name="Line 3"/>
          <p:cNvSpPr/>
          <p:nvPr/>
        </p:nvSpPr>
        <p:spPr>
          <a:xfrm>
            <a:off x="1383120" y="1047240"/>
            <a:ext cx="9308160" cy="0"/>
          </a:xfrm>
          <a:prstGeom prst="line">
            <a:avLst/>
          </a:prstGeom>
          <a:ln>
            <a:round/>
          </a:ln>
        </p:spPr>
      </p:sp>
      <p:pic>
        <p:nvPicPr>
          <p:cNvPr id="251" name="Picture 2" descr=""/>
          <p:cNvPicPr/>
          <p:nvPr/>
        </p:nvPicPr>
        <p:blipFill>
          <a:blip r:embed="rId1"/>
          <a:stretch/>
        </p:blipFill>
        <p:spPr>
          <a:xfrm>
            <a:off x="9906480" y="283680"/>
            <a:ext cx="2112120" cy="490320"/>
          </a:xfrm>
          <a:prstGeom prst="rect">
            <a:avLst/>
          </a:prstGeom>
          <a:ln>
            <a:noFill/>
          </a:ln>
        </p:spPr>
      </p:pic>
      <p:pic>
        <p:nvPicPr>
          <p:cNvPr id="252" name="Picture 8" descr=""/>
          <p:cNvPicPr/>
          <p:nvPr/>
        </p:nvPicPr>
        <p:blipFill>
          <a:blip r:embed="rId2"/>
          <a:stretch/>
        </p:blipFill>
        <p:spPr>
          <a:xfrm>
            <a:off x="1265040" y="1387080"/>
            <a:ext cx="1114200" cy="657360"/>
          </a:xfrm>
          <a:prstGeom prst="rect">
            <a:avLst/>
          </a:prstGeom>
          <a:ln>
            <a:noFill/>
          </a:ln>
        </p:spPr>
      </p:pic>
      <p:pic>
        <p:nvPicPr>
          <p:cNvPr id="253" name="Picture 12" descr=""/>
          <p:cNvPicPr/>
          <p:nvPr/>
        </p:nvPicPr>
        <p:blipFill>
          <a:blip r:embed="rId3"/>
          <a:stretch/>
        </p:blipFill>
        <p:spPr>
          <a:xfrm>
            <a:off x="1265040" y="3718080"/>
            <a:ext cx="964080" cy="887040"/>
          </a:xfrm>
          <a:prstGeom prst="rect">
            <a:avLst/>
          </a:prstGeom>
          <a:ln>
            <a:noFill/>
          </a:ln>
        </p:spPr>
      </p:pic>
      <p:pic>
        <p:nvPicPr>
          <p:cNvPr id="254" name="Picture 6" descr=""/>
          <p:cNvPicPr/>
          <p:nvPr/>
        </p:nvPicPr>
        <p:blipFill>
          <a:blip r:embed="rId4"/>
          <a:stretch/>
        </p:blipFill>
        <p:spPr>
          <a:xfrm>
            <a:off x="1265040" y="2583360"/>
            <a:ext cx="2113200" cy="485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TextShape 1"/>
          <p:cNvSpPr txBox="1"/>
          <p:nvPr/>
        </p:nvSpPr>
        <p:spPr>
          <a:xfrm>
            <a:off x="1383480" y="357840"/>
            <a:ext cx="8393400" cy="6346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85000"/>
              </a:lnSpc>
            </a:pPr>
            <a:r>
              <a:rPr i="1" lang="en-US" sz="4800" strike="noStrike">
                <a:solidFill>
                  <a:srgbClr val="404040"/>
                </a:solidFill>
                <a:latin typeface="Calibri Light"/>
              </a:rPr>
              <a:t>Stack #2: Flask (Python) + Redis</a:t>
            </a:r>
            <a:endParaRPr/>
          </a:p>
        </p:txBody>
      </p:sp>
      <p:sp>
        <p:nvSpPr>
          <p:cNvPr id="256" name="TextShape 2"/>
          <p:cNvSpPr txBox="1"/>
          <p:nvPr/>
        </p:nvSpPr>
        <p:spPr>
          <a:xfrm>
            <a:off x="5580360" y="1310040"/>
            <a:ext cx="5655240" cy="4866840"/>
          </a:xfrm>
          <a:prstGeom prst="rect">
            <a:avLst/>
          </a:prstGeom>
          <a:noFill/>
          <a:ln>
            <a:noFill/>
          </a:ln>
        </p:spPr>
        <p:txBody>
          <a:bodyPr lIns="0" rIns="0"/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b="1" lang="en-US" sz="2800" strike="noStrike">
                <a:solidFill>
                  <a:srgbClr val="404040"/>
                </a:solidFill>
                <a:latin typeface="Calibri"/>
              </a:rPr>
              <a:t>xxxx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i="1" lang="en-US" sz="2600" strike="noStrike">
                <a:solidFill>
                  <a:srgbClr val="404040"/>
                </a:solidFill>
                <a:latin typeface="Calibri"/>
              </a:rPr>
              <a:t>xxxxx</a:t>
            </a:r>
            <a:endParaRPr/>
          </a:p>
          <a:p>
            <a:endParaRPr/>
          </a:p>
          <a:p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b="1" lang="en-US" sz="2800" strike="noStrike">
                <a:solidFill>
                  <a:srgbClr val="404040"/>
                </a:solidFill>
                <a:latin typeface="Calibri"/>
              </a:rPr>
              <a:t>xxxx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i="1" lang="en-US" sz="2600" strike="noStrike">
                <a:solidFill>
                  <a:srgbClr val="404040"/>
                </a:solidFill>
                <a:latin typeface="Calibri"/>
              </a:rPr>
              <a:t>xxxxx</a:t>
            </a:r>
            <a:endParaRPr/>
          </a:p>
          <a:p>
            <a:endParaRPr/>
          </a:p>
          <a:p>
            <a:endParaRPr/>
          </a:p>
          <a:p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2800" strike="noStrike">
                <a:solidFill>
                  <a:srgbClr val="404040"/>
                </a:solidFill>
                <a:latin typeface="Calibri"/>
              </a:rPr>
              <a:t>   </a:t>
            </a:r>
            <a:r>
              <a:rPr b="1" lang="en-US" sz="2800" strike="noStrike">
                <a:solidFill>
                  <a:srgbClr val="404040"/>
                </a:solidFill>
                <a:latin typeface="Calibri"/>
              </a:rPr>
              <a:t>xxxx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i="1" lang="en-US" sz="2600" strike="noStrike">
                <a:solidFill>
                  <a:srgbClr val="404040"/>
                </a:solidFill>
                <a:latin typeface="Calibri"/>
              </a:rPr>
              <a:t>xxxxx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57" name="Line 3"/>
          <p:cNvSpPr/>
          <p:nvPr/>
        </p:nvSpPr>
        <p:spPr>
          <a:xfrm>
            <a:off x="1383120" y="1047240"/>
            <a:ext cx="9308160" cy="0"/>
          </a:xfrm>
          <a:prstGeom prst="line">
            <a:avLst/>
          </a:prstGeom>
          <a:ln>
            <a:round/>
          </a:ln>
        </p:spPr>
      </p:sp>
      <p:pic>
        <p:nvPicPr>
          <p:cNvPr id="258" name="Picture 2" descr=""/>
          <p:cNvPicPr/>
          <p:nvPr/>
        </p:nvPicPr>
        <p:blipFill>
          <a:blip r:embed="rId1"/>
          <a:stretch/>
        </p:blipFill>
        <p:spPr>
          <a:xfrm>
            <a:off x="9906480" y="283680"/>
            <a:ext cx="2112120" cy="490320"/>
          </a:xfrm>
          <a:prstGeom prst="rect">
            <a:avLst/>
          </a:prstGeom>
          <a:ln>
            <a:noFill/>
          </a:ln>
        </p:spPr>
      </p:pic>
      <p:pic>
        <p:nvPicPr>
          <p:cNvPr id="259" name="Picture 18" descr=""/>
          <p:cNvPicPr/>
          <p:nvPr/>
        </p:nvPicPr>
        <p:blipFill>
          <a:blip r:embed="rId2"/>
          <a:stretch/>
        </p:blipFill>
        <p:spPr>
          <a:xfrm>
            <a:off x="2300400" y="1265400"/>
            <a:ext cx="2243880" cy="2323800"/>
          </a:xfrm>
          <a:prstGeom prst="rect">
            <a:avLst/>
          </a:prstGeom>
          <a:ln>
            <a:noFill/>
          </a:ln>
        </p:spPr>
      </p:pic>
      <p:pic>
        <p:nvPicPr>
          <p:cNvPr id="260" name="Picture 4" descr=""/>
          <p:cNvPicPr/>
          <p:nvPr/>
        </p:nvPicPr>
        <p:blipFill>
          <a:blip r:embed="rId3"/>
          <a:stretch/>
        </p:blipFill>
        <p:spPr>
          <a:xfrm>
            <a:off x="938160" y="1903320"/>
            <a:ext cx="2103120" cy="1088640"/>
          </a:xfrm>
          <a:prstGeom prst="rect">
            <a:avLst/>
          </a:prstGeom>
          <a:ln>
            <a:noFill/>
          </a:ln>
        </p:spPr>
      </p:pic>
      <p:pic>
        <p:nvPicPr>
          <p:cNvPr id="261" name="Picture 2" descr=""/>
          <p:cNvPicPr/>
          <p:nvPr/>
        </p:nvPicPr>
        <p:blipFill>
          <a:blip r:embed="rId4"/>
          <a:stretch/>
        </p:blipFill>
        <p:spPr>
          <a:xfrm>
            <a:off x="1722960" y="3903480"/>
            <a:ext cx="2261160" cy="754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TextShape 1"/>
          <p:cNvSpPr txBox="1"/>
          <p:nvPr/>
        </p:nvSpPr>
        <p:spPr>
          <a:xfrm>
            <a:off x="1383480" y="357840"/>
            <a:ext cx="9002880" cy="6346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85000"/>
              </a:lnSpc>
            </a:pPr>
            <a:r>
              <a:rPr i="1" lang="en-US" sz="4800" strike="noStrike">
                <a:solidFill>
                  <a:srgbClr val="404040"/>
                </a:solidFill>
                <a:latin typeface="Calibri Light"/>
              </a:rPr>
              <a:t>To The Terminal!</a:t>
            </a:r>
            <a:endParaRPr/>
          </a:p>
        </p:txBody>
      </p:sp>
      <p:sp>
        <p:nvSpPr>
          <p:cNvPr id="263" name="Line 2"/>
          <p:cNvSpPr/>
          <p:nvPr/>
        </p:nvSpPr>
        <p:spPr>
          <a:xfrm>
            <a:off x="1383120" y="1047240"/>
            <a:ext cx="9308160" cy="0"/>
          </a:xfrm>
          <a:prstGeom prst="line">
            <a:avLst/>
          </a:prstGeom>
          <a:ln>
            <a:round/>
          </a:ln>
        </p:spPr>
      </p:sp>
      <p:pic>
        <p:nvPicPr>
          <p:cNvPr id="264" name="Picture 2" descr=""/>
          <p:cNvPicPr/>
          <p:nvPr/>
        </p:nvPicPr>
        <p:blipFill>
          <a:blip r:embed="rId1"/>
          <a:stretch/>
        </p:blipFill>
        <p:spPr>
          <a:xfrm>
            <a:off x="3795840" y="1494360"/>
            <a:ext cx="4000320" cy="4000320"/>
          </a:xfrm>
          <a:prstGeom prst="rect">
            <a:avLst/>
          </a:prstGeom>
          <a:ln>
            <a:noFill/>
          </a:ln>
        </p:spPr>
      </p:pic>
      <p:sp>
        <p:nvSpPr>
          <p:cNvPr id="265" name="CustomShape 3"/>
          <p:cNvSpPr/>
          <p:nvPr/>
        </p:nvSpPr>
        <p:spPr>
          <a:xfrm>
            <a:off x="1383480" y="5643360"/>
            <a:ext cx="60220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Calibri"/>
              </a:rPr>
              <a:t>2. Show code for the various services</a:t>
            </a:r>
            <a:endParaRPr/>
          </a:p>
        </p:txBody>
      </p:sp>
      <p:pic>
        <p:nvPicPr>
          <p:cNvPr id="266" name="Picture 2" descr=""/>
          <p:cNvPicPr/>
          <p:nvPr/>
        </p:nvPicPr>
        <p:blipFill>
          <a:blip r:embed="rId2"/>
          <a:stretch/>
        </p:blipFill>
        <p:spPr>
          <a:xfrm>
            <a:off x="9906480" y="283680"/>
            <a:ext cx="2112120" cy="490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1383480" y="357840"/>
            <a:ext cx="8393400" cy="6346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85000"/>
              </a:lnSpc>
            </a:pPr>
            <a:r>
              <a:rPr lang="en-US" sz="4800" strike="noStrike">
                <a:solidFill>
                  <a:srgbClr val="404040"/>
                </a:solidFill>
                <a:latin typeface="Calibri Light"/>
              </a:rPr>
              <a:t>What Others Are Doing….</a:t>
            </a:r>
            <a:endParaRPr/>
          </a:p>
        </p:txBody>
      </p:sp>
      <p:sp>
        <p:nvSpPr>
          <p:cNvPr id="139" name="TextShape 2"/>
          <p:cNvSpPr txBox="1"/>
          <p:nvPr/>
        </p:nvSpPr>
        <p:spPr>
          <a:xfrm>
            <a:off x="1252080" y="5511240"/>
            <a:ext cx="3515400" cy="662040"/>
          </a:xfrm>
          <a:prstGeom prst="rect">
            <a:avLst/>
          </a:prstGeom>
          <a:noFill/>
          <a:ln>
            <a:noFill/>
          </a:ln>
        </p:spPr>
        <p:txBody>
          <a:bodyPr lIns="0" rIns="0"/>
          <a:p>
            <a:pPr>
              <a:lnSpc>
                <a:spcPct val="100000"/>
              </a:lnSpc>
            </a:pPr>
            <a:r>
              <a:rPr b="1" i="1" lang="en-US" sz="1600" strike="noStrike">
                <a:solidFill>
                  <a:srgbClr val="000000"/>
                </a:solidFill>
                <a:latin typeface="Calibri"/>
                <a:ea typeface="Calibri"/>
              </a:rPr>
              <a:t>“</a:t>
            </a:r>
            <a:r>
              <a:rPr b="1" i="1" lang="en-US" sz="1600" strike="noStrike">
                <a:solidFill>
                  <a:srgbClr val="000000"/>
                </a:solidFill>
                <a:latin typeface="Calibri"/>
                <a:ea typeface="Calibri"/>
              </a:rPr>
              <a:t>Modern JavaScript Tools”</a:t>
            </a:r>
            <a:endParaRPr/>
          </a:p>
          <a:p>
            <a:pPr>
              <a:lnSpc>
                <a:spcPct val="100000"/>
              </a:lnSpc>
            </a:pPr>
            <a:r>
              <a:rPr lang="en-US" sz="1600" strike="noStrike">
                <a:solidFill>
                  <a:srgbClr val="000000"/>
                </a:solidFill>
                <a:latin typeface="Calibri"/>
                <a:ea typeface="Calibri"/>
              </a:rPr>
              <a:t>  </a:t>
            </a:r>
            <a:r>
              <a:rPr lang="en-US" sz="1600" strike="noStrike">
                <a:solidFill>
                  <a:srgbClr val="000000"/>
                </a:solidFill>
                <a:latin typeface="Calibri"/>
                <a:ea typeface="Calibri"/>
              </a:rPr>
              <a:t>Feb 28 (Wed) </a:t>
            </a:r>
            <a:r>
              <a:rPr lang="en-US" sz="1600" strike="noStrike">
                <a:solidFill>
                  <a:srgbClr val="000000"/>
                </a:solidFill>
                <a:latin typeface="Symbol"/>
                <a:ea typeface="Calibri"/>
              </a:rPr>
              <a:t></a:t>
            </a:r>
            <a:r>
              <a:rPr lang="en-US" sz="1600" strike="noStrike">
                <a:solidFill>
                  <a:srgbClr val="000000"/>
                </a:solidFill>
                <a:latin typeface="Calibri"/>
                <a:ea typeface="Calibri"/>
              </a:rPr>
              <a:t>  7:00 pm</a:t>
            </a:r>
            <a:endParaRPr/>
          </a:p>
          <a:p>
            <a:pPr>
              <a:lnSpc>
                <a:spcPct val="100000"/>
              </a:lnSpc>
            </a:pPr>
            <a:r>
              <a:rPr lang="en-US" sz="1600" strike="noStrike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r>
              <a:rPr lang="en-US" sz="1600" strike="noStrike">
                <a:solidFill>
                  <a:srgbClr val="000000"/>
                </a:solidFill>
                <a:latin typeface="Calibri"/>
                <a:ea typeface="Calibri"/>
              </a:rPr>
              <a:t>CIC@CET </a:t>
            </a:r>
            <a:r>
              <a:rPr lang="en-US" sz="1600" strike="noStrike">
                <a:solidFill>
                  <a:srgbClr val="000000"/>
                </a:solidFill>
                <a:latin typeface="Symbol"/>
                <a:ea typeface="Calibri"/>
              </a:rPr>
              <a:t></a:t>
            </a:r>
            <a:r>
              <a:rPr lang="en-US" sz="1600" strike="noStrike">
                <a:solidFill>
                  <a:srgbClr val="000000"/>
                </a:solidFill>
                <a:latin typeface="Calibri"/>
                <a:ea typeface="Calibri"/>
              </a:rPr>
              <a:t>  20 S. Sarah St</a:t>
            </a:r>
            <a:endParaRPr/>
          </a:p>
        </p:txBody>
      </p:sp>
      <p:sp>
        <p:nvSpPr>
          <p:cNvPr id="140" name="Line 3"/>
          <p:cNvSpPr/>
          <p:nvPr/>
        </p:nvSpPr>
        <p:spPr>
          <a:xfrm>
            <a:off x="1383120" y="1047240"/>
            <a:ext cx="9308160" cy="0"/>
          </a:xfrm>
          <a:prstGeom prst="line">
            <a:avLst/>
          </a:prstGeom>
          <a:ln>
            <a:round/>
          </a:ln>
        </p:spPr>
      </p:sp>
      <p:sp>
        <p:nvSpPr>
          <p:cNvPr id="141" name="CustomShape 4"/>
          <p:cNvSpPr/>
          <p:nvPr/>
        </p:nvSpPr>
        <p:spPr>
          <a:xfrm>
            <a:off x="6367680" y="2893320"/>
            <a:ext cx="4601160" cy="66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/>
          <a:p>
            <a:pPr>
              <a:lnSpc>
                <a:spcPct val="100000"/>
              </a:lnSpc>
            </a:pPr>
            <a:r>
              <a:rPr b="1" i="1" lang="en-US" sz="1600" strike="noStrike">
                <a:solidFill>
                  <a:srgbClr val="000000"/>
                </a:solidFill>
                <a:latin typeface="Calibri"/>
                <a:ea typeface="Calibri"/>
              </a:rPr>
              <a:t>“</a:t>
            </a:r>
            <a:r>
              <a:rPr b="1" i="1" lang="en-US" sz="1600" strike="noStrike">
                <a:solidFill>
                  <a:srgbClr val="000000"/>
                </a:solidFill>
                <a:latin typeface="Calibri"/>
                <a:ea typeface="Calibri"/>
              </a:rPr>
              <a:t>Introducing EthDNS, a trustless DNS infrastructure.” </a:t>
            </a:r>
            <a:endParaRPr/>
          </a:p>
          <a:p>
            <a:pPr>
              <a:lnSpc>
                <a:spcPct val="100000"/>
              </a:lnSpc>
            </a:pPr>
            <a:r>
              <a:rPr lang="en-US" sz="1600" strike="noStrike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r>
              <a:rPr lang="en-US" sz="1600" strike="noStrike">
                <a:solidFill>
                  <a:srgbClr val="000000"/>
                </a:solidFill>
                <a:latin typeface="Calibri"/>
                <a:ea typeface="Calibri"/>
              </a:rPr>
              <a:t>Feb 21 (Wed) </a:t>
            </a:r>
            <a:r>
              <a:rPr lang="en-US" sz="1600" strike="noStrike">
                <a:solidFill>
                  <a:srgbClr val="000000"/>
                </a:solidFill>
                <a:latin typeface="Symbol"/>
                <a:ea typeface="Calibri"/>
              </a:rPr>
              <a:t></a:t>
            </a:r>
            <a:r>
              <a:rPr lang="en-US" sz="1600" strike="noStrike">
                <a:solidFill>
                  <a:srgbClr val="000000"/>
                </a:solidFill>
                <a:latin typeface="Calibri"/>
                <a:ea typeface="Calibri"/>
              </a:rPr>
              <a:t>  6:30 pm</a:t>
            </a:r>
            <a:endParaRPr/>
          </a:p>
          <a:p>
            <a:pPr>
              <a:lnSpc>
                <a:spcPct val="100000"/>
              </a:lnSpc>
            </a:pPr>
            <a:r>
              <a:rPr lang="en-US" sz="1600" strike="noStrike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r>
              <a:rPr lang="en-US" sz="1600" strike="noStrike">
                <a:solidFill>
                  <a:srgbClr val="000000"/>
                </a:solidFill>
                <a:latin typeface="Calibri"/>
                <a:ea typeface="Calibri"/>
              </a:rPr>
              <a:t>1 University Blvd (Express Scripts Hall) </a:t>
            </a:r>
            <a:r>
              <a:rPr lang="en-US" sz="1600" strike="noStrike">
                <a:solidFill>
                  <a:srgbClr val="000000"/>
                </a:solidFill>
                <a:latin typeface="Symbol"/>
                <a:ea typeface="Calibri"/>
              </a:rPr>
              <a:t></a:t>
            </a:r>
            <a:r>
              <a:rPr lang="en-US" sz="1600" strike="noStrike">
                <a:solidFill>
                  <a:srgbClr val="000000"/>
                </a:solidFill>
                <a:latin typeface="Calibri"/>
                <a:ea typeface="Calibri"/>
              </a:rPr>
              <a:t>  St. Louis, MO</a:t>
            </a:r>
            <a:endParaRPr/>
          </a:p>
        </p:txBody>
      </p:sp>
      <p:sp>
        <p:nvSpPr>
          <p:cNvPr id="142" name="CustomShape 5"/>
          <p:cNvSpPr/>
          <p:nvPr/>
        </p:nvSpPr>
        <p:spPr>
          <a:xfrm>
            <a:off x="7054920" y="5511240"/>
            <a:ext cx="3270600" cy="66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/>
          <a:p>
            <a:pPr>
              <a:lnSpc>
                <a:spcPct val="100000"/>
              </a:lnSpc>
            </a:pPr>
            <a:r>
              <a:rPr b="1" i="1" lang="en-US" sz="1600" strike="noStrike">
                <a:solidFill>
                  <a:srgbClr val="000000"/>
                </a:solidFill>
                <a:latin typeface="Calibri"/>
                <a:ea typeface="Calibri"/>
              </a:rPr>
              <a:t>“</a:t>
            </a:r>
            <a:r>
              <a:rPr b="1" i="1" lang="en-US" sz="1600" strike="noStrike">
                <a:solidFill>
                  <a:srgbClr val="000000"/>
                </a:solidFill>
                <a:latin typeface="Calibri"/>
                <a:ea typeface="Calibri"/>
              </a:rPr>
              <a:t>Elm Code Night”</a:t>
            </a:r>
            <a:endParaRPr/>
          </a:p>
          <a:p>
            <a:pPr>
              <a:lnSpc>
                <a:spcPct val="100000"/>
              </a:lnSpc>
            </a:pPr>
            <a:r>
              <a:rPr lang="en-US" sz="1600" strike="noStrike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r>
              <a:rPr lang="en-US" sz="1600" strike="noStrike">
                <a:solidFill>
                  <a:srgbClr val="000000"/>
                </a:solidFill>
                <a:latin typeface="Calibri"/>
                <a:ea typeface="Calibri"/>
              </a:rPr>
              <a:t>Mar 5 (Mon) </a:t>
            </a:r>
            <a:r>
              <a:rPr lang="en-US" sz="1600" strike="noStrike">
                <a:solidFill>
                  <a:srgbClr val="000000"/>
                </a:solidFill>
                <a:latin typeface="Symbol"/>
                <a:ea typeface="Calibri"/>
              </a:rPr>
              <a:t></a:t>
            </a:r>
            <a:r>
              <a:rPr lang="en-US" sz="1600" strike="noStrike">
                <a:solidFill>
                  <a:srgbClr val="000000"/>
                </a:solidFill>
                <a:latin typeface="Calibri"/>
                <a:ea typeface="Calibri"/>
              </a:rPr>
              <a:t>  6:30 pm</a:t>
            </a:r>
            <a:endParaRPr/>
          </a:p>
          <a:p>
            <a:pPr>
              <a:lnSpc>
                <a:spcPct val="100000"/>
              </a:lnSpc>
            </a:pPr>
            <a:r>
              <a:rPr lang="en-US" sz="1600" strike="noStrike">
                <a:solidFill>
                  <a:srgbClr val="000000"/>
                </a:solidFill>
                <a:latin typeface="Calibri"/>
                <a:ea typeface="Calibri"/>
              </a:rPr>
              <a:t>TBD </a:t>
            </a:r>
            <a:r>
              <a:rPr lang="en-US" sz="1600" strike="noStrike">
                <a:solidFill>
                  <a:srgbClr val="000000"/>
                </a:solidFill>
                <a:latin typeface="Symbol"/>
                <a:ea typeface="Calibri"/>
              </a:rPr>
              <a:t></a:t>
            </a:r>
            <a:r>
              <a:rPr lang="en-US" sz="1600" strike="noStrike">
                <a:solidFill>
                  <a:srgbClr val="000000"/>
                </a:solidFill>
                <a:latin typeface="Calibri"/>
                <a:ea typeface="Calibri"/>
              </a:rPr>
              <a:t> TBD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43" name="CustomShape 6"/>
          <p:cNvSpPr/>
          <p:nvPr/>
        </p:nvSpPr>
        <p:spPr>
          <a:xfrm>
            <a:off x="978840" y="2893320"/>
            <a:ext cx="4601160" cy="66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/>
          <a:p>
            <a:pPr>
              <a:lnSpc>
                <a:spcPct val="100000"/>
              </a:lnSpc>
            </a:pPr>
            <a:r>
              <a:rPr b="1" i="1" lang="en-US" sz="1600" strike="noStrike">
                <a:solidFill>
                  <a:srgbClr val="000000"/>
                </a:solidFill>
                <a:latin typeface="Calibri"/>
                <a:ea typeface="Calibri"/>
              </a:rPr>
              <a:t>“</a:t>
            </a:r>
            <a:r>
              <a:rPr b="1" i="1" lang="en-US" sz="1600" strike="noStrike">
                <a:solidFill>
                  <a:srgbClr val="000000"/>
                </a:solidFill>
                <a:latin typeface="Calibri"/>
                <a:ea typeface="Calibri"/>
              </a:rPr>
              <a:t>Building a Secure Angular 5 Application” </a:t>
            </a:r>
            <a:endParaRPr/>
          </a:p>
          <a:p>
            <a:pPr>
              <a:lnSpc>
                <a:spcPct val="100000"/>
              </a:lnSpc>
            </a:pPr>
            <a:r>
              <a:rPr lang="en-US" sz="1600" strike="noStrike">
                <a:solidFill>
                  <a:srgbClr val="000000"/>
                </a:solidFill>
                <a:latin typeface="Calibri"/>
                <a:ea typeface="Calibri"/>
              </a:rPr>
              <a:t>  </a:t>
            </a:r>
            <a:r>
              <a:rPr lang="en-US" sz="1600" strike="noStrike">
                <a:solidFill>
                  <a:srgbClr val="000000"/>
                </a:solidFill>
                <a:latin typeface="Calibri"/>
                <a:ea typeface="Calibri"/>
              </a:rPr>
              <a:t>Feb 21 (Wed) </a:t>
            </a:r>
            <a:r>
              <a:rPr lang="en-US" sz="1600" strike="noStrike">
                <a:solidFill>
                  <a:srgbClr val="000000"/>
                </a:solidFill>
                <a:latin typeface="Symbol"/>
                <a:ea typeface="Calibri"/>
              </a:rPr>
              <a:t></a:t>
            </a:r>
            <a:r>
              <a:rPr lang="en-US" sz="1600" strike="noStrike">
                <a:solidFill>
                  <a:srgbClr val="000000"/>
                </a:solidFill>
                <a:latin typeface="Calibri"/>
                <a:ea typeface="Calibri"/>
              </a:rPr>
              <a:t>  6:30 pm</a:t>
            </a:r>
            <a:endParaRPr/>
          </a:p>
          <a:p>
            <a:pPr>
              <a:lnSpc>
                <a:spcPct val="100000"/>
              </a:lnSpc>
            </a:pPr>
            <a:r>
              <a:rPr lang="en-US" sz="1600" strike="noStrike">
                <a:solidFill>
                  <a:srgbClr val="000000"/>
                </a:solidFill>
                <a:latin typeface="Calibri"/>
                <a:ea typeface="Calibri"/>
              </a:rPr>
              <a:t>  </a:t>
            </a:r>
            <a:r>
              <a:rPr lang="en-US" sz="1600" strike="noStrike">
                <a:solidFill>
                  <a:srgbClr val="000000"/>
                </a:solidFill>
                <a:latin typeface="Calibri"/>
                <a:ea typeface="Calibri"/>
              </a:rPr>
              <a:t>200 S. Hanley 7</a:t>
            </a:r>
            <a:r>
              <a:rPr lang="en-US" sz="1600" strike="noStrike" baseline="30000">
                <a:solidFill>
                  <a:srgbClr val="000000"/>
                </a:solidFill>
                <a:latin typeface="Calibri"/>
                <a:ea typeface="Calibri"/>
              </a:rPr>
              <a:t>th</a:t>
            </a:r>
            <a:r>
              <a:rPr lang="en-US" sz="1600" strike="noStrike">
                <a:solidFill>
                  <a:srgbClr val="000000"/>
                </a:solidFill>
                <a:latin typeface="Calibri"/>
                <a:ea typeface="Calibri"/>
              </a:rPr>
              <a:t> Floor </a:t>
            </a:r>
            <a:r>
              <a:rPr lang="en-US" sz="1600" strike="noStrike">
                <a:solidFill>
                  <a:srgbClr val="000000"/>
                </a:solidFill>
                <a:latin typeface="Symbol"/>
                <a:ea typeface="Calibri"/>
              </a:rPr>
              <a:t></a:t>
            </a:r>
            <a:r>
              <a:rPr lang="en-US" sz="1600" strike="noStrike">
                <a:solidFill>
                  <a:srgbClr val="000000"/>
                </a:solidFill>
                <a:latin typeface="Calibri"/>
                <a:ea typeface="Calibri"/>
              </a:rPr>
              <a:t>  Clayton, MO</a:t>
            </a:r>
            <a:endParaRPr/>
          </a:p>
        </p:txBody>
      </p:sp>
      <p:pic>
        <p:nvPicPr>
          <p:cNvPr id="144" name="Picture 10" descr=""/>
          <p:cNvPicPr/>
          <p:nvPr/>
        </p:nvPicPr>
        <p:blipFill>
          <a:blip r:embed="rId1"/>
          <a:stretch/>
        </p:blipFill>
        <p:spPr>
          <a:xfrm>
            <a:off x="7774560" y="4035240"/>
            <a:ext cx="1787400" cy="1280160"/>
          </a:xfrm>
          <a:prstGeom prst="rect">
            <a:avLst/>
          </a:prstGeom>
          <a:ln>
            <a:noFill/>
          </a:ln>
        </p:spPr>
      </p:pic>
      <p:pic>
        <p:nvPicPr>
          <p:cNvPr id="145" name="Picture 3" descr=""/>
          <p:cNvPicPr/>
          <p:nvPr/>
        </p:nvPicPr>
        <p:blipFill>
          <a:blip r:embed="rId2"/>
          <a:stretch/>
        </p:blipFill>
        <p:spPr>
          <a:xfrm>
            <a:off x="1383480" y="1544400"/>
            <a:ext cx="1950120" cy="1153080"/>
          </a:xfrm>
          <a:prstGeom prst="rect">
            <a:avLst/>
          </a:prstGeom>
          <a:ln>
            <a:noFill/>
          </a:ln>
        </p:spPr>
      </p:pic>
      <p:pic>
        <p:nvPicPr>
          <p:cNvPr id="146" name="Picture 5" descr=""/>
          <p:cNvPicPr/>
          <p:nvPr/>
        </p:nvPicPr>
        <p:blipFill>
          <a:blip r:embed="rId3"/>
          <a:stretch/>
        </p:blipFill>
        <p:spPr>
          <a:xfrm>
            <a:off x="6482520" y="1945440"/>
            <a:ext cx="4415400" cy="533520"/>
          </a:xfrm>
          <a:prstGeom prst="rect">
            <a:avLst/>
          </a:prstGeom>
          <a:ln>
            <a:noFill/>
          </a:ln>
        </p:spPr>
      </p:pic>
      <p:pic>
        <p:nvPicPr>
          <p:cNvPr id="147" name="Picture 13" descr=""/>
          <p:cNvPicPr/>
          <p:nvPr/>
        </p:nvPicPr>
        <p:blipFill>
          <a:blip r:embed="rId4"/>
          <a:stretch/>
        </p:blipFill>
        <p:spPr>
          <a:xfrm>
            <a:off x="1541520" y="4038120"/>
            <a:ext cx="1633680" cy="1280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TextShape 1"/>
          <p:cNvSpPr txBox="1"/>
          <p:nvPr/>
        </p:nvSpPr>
        <p:spPr>
          <a:xfrm>
            <a:off x="1383480" y="357840"/>
            <a:ext cx="8393400" cy="6346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85000"/>
              </a:lnSpc>
            </a:pPr>
            <a:r>
              <a:rPr i="1" lang="en-US" sz="4800" strike="noStrike">
                <a:solidFill>
                  <a:srgbClr val="404040"/>
                </a:solidFill>
                <a:latin typeface="Calibri Light"/>
              </a:rPr>
              <a:t>Version Control</a:t>
            </a:r>
            <a:endParaRPr/>
          </a:p>
        </p:txBody>
      </p:sp>
      <p:sp>
        <p:nvSpPr>
          <p:cNvPr id="268" name="TextShape 2"/>
          <p:cNvSpPr txBox="1"/>
          <p:nvPr/>
        </p:nvSpPr>
        <p:spPr>
          <a:xfrm>
            <a:off x="1383480" y="1408680"/>
            <a:ext cx="10058040" cy="4866840"/>
          </a:xfrm>
          <a:prstGeom prst="rect">
            <a:avLst/>
          </a:prstGeom>
          <a:noFill/>
          <a:ln>
            <a:noFill/>
          </a:ln>
        </p:spPr>
        <p:txBody>
          <a:bodyPr lIns="0" rIns="0"/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b="1" lang="en-US" sz="2800" strike="noStrike">
                <a:solidFill>
                  <a:srgbClr val="404040"/>
                </a:solidFill>
                <a:latin typeface="Calibri"/>
              </a:rPr>
              <a:t>Git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i="1" lang="en-US" sz="2600" strike="noStrike">
                <a:solidFill>
                  <a:srgbClr val="404040"/>
                </a:solidFill>
                <a:latin typeface="Calibri"/>
              </a:rPr>
              <a:t>Separate repositories for Front end and Back end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b="1" lang="en-US" sz="2800" strike="noStrike">
                <a:solidFill>
                  <a:srgbClr val="404040"/>
                </a:solidFill>
                <a:latin typeface="Calibri"/>
              </a:rPr>
              <a:t>Pull Request Work Flow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i="1" lang="en-US" sz="2600" strike="noStrike">
                <a:solidFill>
                  <a:srgbClr val="404040"/>
                </a:solidFill>
                <a:latin typeface="Calibri"/>
              </a:rPr>
              <a:t>No one is allowed to commit straight to the main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i="1" lang="en-US" sz="2600" strike="noStrike">
                <a:solidFill>
                  <a:srgbClr val="404040"/>
                </a:solidFill>
                <a:latin typeface="Calibri"/>
              </a:rPr>
              <a:t>https://www.atlassian.com/git/tutorials/comparing-workflows/forking-workflow</a:t>
            </a:r>
            <a:endParaRPr/>
          </a:p>
          <a:p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b="1" lang="en-US" sz="2800" strike="noStrike">
                <a:solidFill>
                  <a:srgbClr val="404040"/>
                </a:solidFill>
                <a:latin typeface="Calibri"/>
              </a:rPr>
              <a:t>Fork It and contribute</a:t>
            </a:r>
            <a:endParaRPr/>
          </a:p>
        </p:txBody>
      </p:sp>
      <p:sp>
        <p:nvSpPr>
          <p:cNvPr id="269" name="Line 3"/>
          <p:cNvSpPr/>
          <p:nvPr/>
        </p:nvSpPr>
        <p:spPr>
          <a:xfrm>
            <a:off x="1383120" y="1047240"/>
            <a:ext cx="9308160" cy="0"/>
          </a:xfrm>
          <a:prstGeom prst="line">
            <a:avLst/>
          </a:prstGeom>
          <a:ln>
            <a:round/>
          </a:ln>
        </p:spPr>
      </p:sp>
      <p:pic>
        <p:nvPicPr>
          <p:cNvPr id="270" name="Picture 2" descr=""/>
          <p:cNvPicPr/>
          <p:nvPr/>
        </p:nvPicPr>
        <p:blipFill>
          <a:blip r:embed="rId1"/>
          <a:stretch/>
        </p:blipFill>
        <p:spPr>
          <a:xfrm>
            <a:off x="9906480" y="283680"/>
            <a:ext cx="2112120" cy="490320"/>
          </a:xfrm>
          <a:prstGeom prst="rect">
            <a:avLst/>
          </a:prstGeom>
          <a:ln>
            <a:noFill/>
          </a:ln>
        </p:spPr>
      </p:pic>
      <p:pic>
        <p:nvPicPr>
          <p:cNvPr id="271" name="Picture 2" descr=""/>
          <p:cNvPicPr/>
          <p:nvPr/>
        </p:nvPicPr>
        <p:blipFill>
          <a:blip r:embed="rId2"/>
          <a:stretch/>
        </p:blipFill>
        <p:spPr>
          <a:xfrm>
            <a:off x="7544880" y="4677480"/>
            <a:ext cx="3896640" cy="1295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TextShape 1"/>
          <p:cNvSpPr txBox="1"/>
          <p:nvPr/>
        </p:nvSpPr>
        <p:spPr>
          <a:xfrm>
            <a:off x="1383480" y="357840"/>
            <a:ext cx="8393400" cy="6346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85000"/>
              </a:lnSpc>
            </a:pPr>
            <a:r>
              <a:rPr i="1" lang="en-US" sz="4800" strike="noStrike">
                <a:solidFill>
                  <a:srgbClr val="404040"/>
                </a:solidFill>
                <a:latin typeface="Calibri Light"/>
              </a:rPr>
              <a:t>Security</a:t>
            </a:r>
            <a:endParaRPr/>
          </a:p>
        </p:txBody>
      </p:sp>
      <p:sp>
        <p:nvSpPr>
          <p:cNvPr id="273" name="TextShape 2"/>
          <p:cNvSpPr txBox="1"/>
          <p:nvPr/>
        </p:nvSpPr>
        <p:spPr>
          <a:xfrm>
            <a:off x="1383480" y="1408680"/>
            <a:ext cx="10058040" cy="4866840"/>
          </a:xfrm>
          <a:prstGeom prst="rect">
            <a:avLst/>
          </a:prstGeom>
          <a:noFill/>
          <a:ln>
            <a:noFill/>
          </a:ln>
        </p:spPr>
        <p:txBody>
          <a:bodyPr lIns="0" rIns="0"/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b="1" lang="en-US" sz="2800" strike="noStrike">
                <a:solidFill>
                  <a:srgbClr val="404040"/>
                </a:solidFill>
                <a:latin typeface="Calibri"/>
              </a:rPr>
              <a:t>Infrastructure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i="1" lang="en-US" sz="2600" strike="noStrike">
                <a:solidFill>
                  <a:srgbClr val="404040"/>
                </a:solidFill>
                <a:latin typeface="Calibri"/>
              </a:rPr>
              <a:t>Route Tables …. Private Subnets …. Security Groups …. NACLs</a:t>
            </a:r>
            <a:endParaRPr/>
          </a:p>
          <a:p>
            <a:endParaRPr/>
          </a:p>
          <a:p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b="1" lang="en-US" sz="2800" strike="noStrike">
                <a:solidFill>
                  <a:srgbClr val="404040"/>
                </a:solidFill>
                <a:latin typeface="Calibri"/>
              </a:rPr>
              <a:t>DB Configuration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i="1" lang="en-US" sz="2600" strike="noStrike">
                <a:solidFill>
                  <a:srgbClr val="404040"/>
                </a:solidFill>
                <a:latin typeface="Calibri"/>
              </a:rPr>
              <a:t>E.g. Redis and PostgreSQL</a:t>
            </a:r>
            <a:endParaRPr/>
          </a:p>
          <a:p>
            <a:endParaRPr/>
          </a:p>
          <a:p>
            <a:endParaRPr/>
          </a:p>
          <a:p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2800" strike="noStrike">
                <a:solidFill>
                  <a:srgbClr val="404040"/>
                </a:solidFill>
                <a:latin typeface="Calibri"/>
              </a:rPr>
              <a:t>   </a:t>
            </a:r>
            <a:r>
              <a:rPr b="1" lang="en-US" sz="2800" strike="noStrike">
                <a:solidFill>
                  <a:srgbClr val="404040"/>
                </a:solidFill>
                <a:latin typeface="Calibri"/>
              </a:rPr>
              <a:t>API Layer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i="1" lang="en-US" sz="2600" strike="noStrike">
                <a:solidFill>
                  <a:srgbClr val="404040"/>
                </a:solidFill>
                <a:latin typeface="Calibri"/>
              </a:rPr>
              <a:t>Auth &amp; Auth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b="1" lang="en-US" sz="2800" strike="noStrike">
                <a:solidFill>
                  <a:srgbClr val="404040"/>
                </a:solidFill>
                <a:latin typeface="Calibri"/>
              </a:rPr>
              <a:t>   </a:t>
            </a:r>
            <a:r>
              <a:rPr b="1" lang="en-US" sz="2800" strike="noStrike">
                <a:solidFill>
                  <a:srgbClr val="404040"/>
                </a:solidFill>
                <a:latin typeface="Calibri"/>
              </a:rPr>
              <a:t>Backup and Restore Strategy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i="1" lang="en-US" sz="2600" strike="noStrike">
                <a:solidFill>
                  <a:srgbClr val="404040"/>
                </a:solidFill>
                <a:latin typeface="Calibri"/>
              </a:rPr>
              <a:t>Snapshots and S3 (vs. On-Premise)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74" name="Line 3"/>
          <p:cNvSpPr/>
          <p:nvPr/>
        </p:nvSpPr>
        <p:spPr>
          <a:xfrm>
            <a:off x="1383120" y="1047240"/>
            <a:ext cx="9308160" cy="0"/>
          </a:xfrm>
          <a:prstGeom prst="line">
            <a:avLst/>
          </a:prstGeom>
          <a:ln>
            <a:round/>
          </a:ln>
        </p:spPr>
      </p:sp>
      <p:pic>
        <p:nvPicPr>
          <p:cNvPr id="275" name="Picture 2" descr=""/>
          <p:cNvPicPr/>
          <p:nvPr/>
        </p:nvPicPr>
        <p:blipFill>
          <a:blip r:embed="rId1"/>
          <a:stretch/>
        </p:blipFill>
        <p:spPr>
          <a:xfrm>
            <a:off x="9906480" y="283680"/>
            <a:ext cx="2112120" cy="490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TextShape 1"/>
          <p:cNvSpPr txBox="1"/>
          <p:nvPr/>
        </p:nvSpPr>
        <p:spPr>
          <a:xfrm>
            <a:off x="1383480" y="357840"/>
            <a:ext cx="8393400" cy="6346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85000"/>
              </a:lnSpc>
            </a:pPr>
            <a:r>
              <a:rPr i="1" lang="en-US" sz="4800" strike="noStrike">
                <a:solidFill>
                  <a:srgbClr val="404040"/>
                </a:solidFill>
                <a:latin typeface="Calibri Light"/>
              </a:rPr>
              <a:t>Backlog Features</a:t>
            </a:r>
            <a:endParaRPr/>
          </a:p>
        </p:txBody>
      </p:sp>
      <p:sp>
        <p:nvSpPr>
          <p:cNvPr id="277" name="TextShape 2"/>
          <p:cNvSpPr txBox="1"/>
          <p:nvPr/>
        </p:nvSpPr>
        <p:spPr>
          <a:xfrm>
            <a:off x="1383480" y="1408680"/>
            <a:ext cx="4948920" cy="4866840"/>
          </a:xfrm>
          <a:prstGeom prst="rect">
            <a:avLst/>
          </a:prstGeom>
          <a:noFill/>
          <a:ln>
            <a:noFill/>
          </a:ln>
        </p:spPr>
        <p:txBody>
          <a:bodyPr lIns="0" rIns="0"/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b="1" lang="en-US" sz="2800" strike="noStrike">
                <a:solidFill>
                  <a:srgbClr val="404040"/>
                </a:solidFill>
                <a:latin typeface="Calibri"/>
              </a:rPr>
              <a:t>Sign-Up | Sign-In | Sign-Out</a:t>
            </a:r>
            <a:endParaRPr/>
          </a:p>
          <a:p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b="1" lang="en-US" sz="2800" strike="noStrike">
                <a:solidFill>
                  <a:srgbClr val="404040"/>
                </a:solidFill>
                <a:latin typeface="Calibri"/>
              </a:rPr>
              <a:t>User-Generated Content</a:t>
            </a:r>
            <a:endParaRPr/>
          </a:p>
          <a:p>
            <a:endParaRPr/>
          </a:p>
          <a:p>
            <a:endParaRPr/>
          </a:p>
          <a:p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b="1" lang="en-US" sz="2800" strike="noStrike">
                <a:solidFill>
                  <a:srgbClr val="404040"/>
                </a:solidFill>
                <a:latin typeface="Calibri"/>
              </a:rPr>
              <a:t>Voting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b="1" lang="en-US" sz="2800" strike="noStrike">
                <a:solidFill>
                  <a:srgbClr val="404040"/>
                </a:solidFill>
                <a:latin typeface="Calibri"/>
              </a:rPr>
              <a:t>Tag Navigation</a:t>
            </a:r>
            <a:endParaRPr/>
          </a:p>
          <a:p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b="1" lang="en-US" sz="2800" strike="noStrike">
                <a:solidFill>
                  <a:srgbClr val="404040"/>
                </a:solidFill>
                <a:latin typeface="Calibri"/>
              </a:rPr>
              <a:t>Search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78" name="Line 3"/>
          <p:cNvSpPr/>
          <p:nvPr/>
        </p:nvSpPr>
        <p:spPr>
          <a:xfrm>
            <a:off x="1383120" y="1047240"/>
            <a:ext cx="9308160" cy="0"/>
          </a:xfrm>
          <a:prstGeom prst="line">
            <a:avLst/>
          </a:prstGeom>
          <a:ln>
            <a:round/>
          </a:ln>
        </p:spPr>
      </p:sp>
      <p:pic>
        <p:nvPicPr>
          <p:cNvPr id="279" name="Picture 2" descr=""/>
          <p:cNvPicPr/>
          <p:nvPr/>
        </p:nvPicPr>
        <p:blipFill>
          <a:blip r:embed="rId1"/>
          <a:stretch/>
        </p:blipFill>
        <p:spPr>
          <a:xfrm>
            <a:off x="9906480" y="283680"/>
            <a:ext cx="2112120" cy="490320"/>
          </a:xfrm>
          <a:prstGeom prst="rect">
            <a:avLst/>
          </a:prstGeom>
          <a:ln>
            <a:noFill/>
          </a:ln>
        </p:spPr>
      </p:pic>
      <p:pic>
        <p:nvPicPr>
          <p:cNvPr id="280" name="Picture 2" descr=""/>
          <p:cNvPicPr/>
          <p:nvPr/>
        </p:nvPicPr>
        <p:blipFill>
          <a:blip r:embed="rId2"/>
          <a:stretch/>
        </p:blipFill>
        <p:spPr>
          <a:xfrm>
            <a:off x="8714520" y="-2160"/>
            <a:ext cx="1062360" cy="1062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3" dur="indefinite" restart="never" nodeType="tmRoot">
          <p:childTnLst>
            <p:seq>
              <p:cTn id="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TextShape 1"/>
          <p:cNvSpPr txBox="1"/>
          <p:nvPr/>
        </p:nvSpPr>
        <p:spPr>
          <a:xfrm>
            <a:off x="1383480" y="357840"/>
            <a:ext cx="8393400" cy="6346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85000"/>
              </a:lnSpc>
            </a:pPr>
            <a:r>
              <a:rPr i="1" lang="en-US" sz="4800" strike="noStrike">
                <a:solidFill>
                  <a:srgbClr val="404040"/>
                </a:solidFill>
                <a:latin typeface="Calibri Light"/>
              </a:rPr>
              <a:t>Backlog…. Non-Functional Req’s</a:t>
            </a:r>
            <a:endParaRPr/>
          </a:p>
        </p:txBody>
      </p:sp>
      <p:sp>
        <p:nvSpPr>
          <p:cNvPr id="282" name="TextShape 2"/>
          <p:cNvSpPr txBox="1"/>
          <p:nvPr/>
        </p:nvSpPr>
        <p:spPr>
          <a:xfrm>
            <a:off x="1383480" y="1408680"/>
            <a:ext cx="10058040" cy="4866840"/>
          </a:xfrm>
          <a:prstGeom prst="rect">
            <a:avLst/>
          </a:prstGeom>
          <a:noFill/>
          <a:ln>
            <a:noFill/>
          </a:ln>
        </p:spPr>
        <p:txBody>
          <a:bodyPr lIns="0" rIns="0"/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b="1" lang="en-US" sz="2800" strike="noStrike">
                <a:solidFill>
                  <a:srgbClr val="404040"/>
                </a:solidFill>
                <a:latin typeface="Calibri"/>
              </a:rPr>
              <a:t>Testing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i="1" lang="en-US" sz="2600" strike="noStrike">
                <a:solidFill>
                  <a:srgbClr val="404040"/>
                </a:solidFill>
                <a:latin typeface="Calibri"/>
              </a:rPr>
              <a:t>Unit …. Integration …. Functional</a:t>
            </a:r>
            <a:endParaRPr/>
          </a:p>
          <a:p>
            <a:endParaRPr/>
          </a:p>
          <a:p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b="1" lang="en-US" sz="2800" strike="noStrike">
                <a:solidFill>
                  <a:srgbClr val="404040"/>
                </a:solidFill>
                <a:latin typeface="Calibri"/>
              </a:rPr>
              <a:t>Delivery and Deployment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i="1" lang="en-US" sz="2600" strike="noStrike">
                <a:solidFill>
                  <a:srgbClr val="404040"/>
                </a:solidFill>
                <a:latin typeface="Calibri"/>
              </a:rPr>
              <a:t>Jenkins …. Docker …. CloudFormation</a:t>
            </a:r>
            <a:endParaRPr/>
          </a:p>
          <a:p>
            <a:endParaRPr/>
          </a:p>
          <a:p>
            <a:endParaRPr/>
          </a:p>
          <a:p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2800" strike="noStrike">
                <a:solidFill>
                  <a:srgbClr val="404040"/>
                </a:solidFill>
                <a:latin typeface="Calibri"/>
              </a:rPr>
              <a:t>   </a:t>
            </a:r>
            <a:r>
              <a:rPr b="1" lang="en-US" sz="2800" strike="noStrike">
                <a:solidFill>
                  <a:srgbClr val="404040"/>
                </a:solidFill>
                <a:latin typeface="Calibri"/>
              </a:rPr>
              <a:t>Monitoring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i="1" lang="en-US" sz="2600" strike="noStrike">
                <a:solidFill>
                  <a:srgbClr val="404040"/>
                </a:solidFill>
                <a:latin typeface="Calibri"/>
              </a:rPr>
              <a:t>CloudWatch …. Cloud Trail …. Datadog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83" name="Line 3"/>
          <p:cNvSpPr/>
          <p:nvPr/>
        </p:nvSpPr>
        <p:spPr>
          <a:xfrm>
            <a:off x="1383120" y="1047240"/>
            <a:ext cx="9308160" cy="0"/>
          </a:xfrm>
          <a:prstGeom prst="line">
            <a:avLst/>
          </a:prstGeom>
          <a:ln>
            <a:round/>
          </a:ln>
        </p:spPr>
      </p:sp>
      <p:pic>
        <p:nvPicPr>
          <p:cNvPr id="284" name="Picture 2" descr=""/>
          <p:cNvPicPr/>
          <p:nvPr/>
        </p:nvPicPr>
        <p:blipFill>
          <a:blip r:embed="rId1"/>
          <a:stretch/>
        </p:blipFill>
        <p:spPr>
          <a:xfrm>
            <a:off x="8714520" y="-2160"/>
            <a:ext cx="1062360" cy="1062360"/>
          </a:xfrm>
          <a:prstGeom prst="rect">
            <a:avLst/>
          </a:prstGeom>
          <a:ln>
            <a:noFill/>
          </a:ln>
        </p:spPr>
      </p:pic>
      <p:pic>
        <p:nvPicPr>
          <p:cNvPr id="285" name="Picture 2" descr=""/>
          <p:cNvPicPr/>
          <p:nvPr/>
        </p:nvPicPr>
        <p:blipFill>
          <a:blip r:embed="rId2"/>
          <a:stretch/>
        </p:blipFill>
        <p:spPr>
          <a:xfrm>
            <a:off x="9906480" y="283680"/>
            <a:ext cx="2112120" cy="490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5" dur="indefinite" restart="never" nodeType="tmRoot">
          <p:childTnLst>
            <p:seq>
              <p:cTn id="4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TextShape 1"/>
          <p:cNvSpPr txBox="1"/>
          <p:nvPr/>
        </p:nvSpPr>
        <p:spPr>
          <a:xfrm>
            <a:off x="1383480" y="357840"/>
            <a:ext cx="9002880" cy="6346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85000"/>
              </a:lnSpc>
            </a:pPr>
            <a:r>
              <a:rPr lang="en-US" sz="4800" strike="noStrike">
                <a:solidFill>
                  <a:srgbClr val="404040"/>
                </a:solidFill>
                <a:latin typeface="Calibri Light"/>
              </a:rPr>
              <a:t>Resources</a:t>
            </a:r>
            <a:endParaRPr/>
          </a:p>
        </p:txBody>
      </p:sp>
      <p:pic>
        <p:nvPicPr>
          <p:cNvPr id="287" name="Picture 2" descr=""/>
          <p:cNvPicPr/>
          <p:nvPr/>
        </p:nvPicPr>
        <p:blipFill>
          <a:blip r:embed="rId1"/>
          <a:stretch/>
        </p:blipFill>
        <p:spPr>
          <a:xfrm>
            <a:off x="5625720" y="4951080"/>
            <a:ext cx="1729800" cy="1137240"/>
          </a:xfrm>
          <a:prstGeom prst="rect">
            <a:avLst/>
          </a:prstGeom>
          <a:ln>
            <a:noFill/>
          </a:ln>
        </p:spPr>
      </p:pic>
      <p:sp>
        <p:nvSpPr>
          <p:cNvPr id="288" name="TextShape 2"/>
          <p:cNvSpPr txBox="1"/>
          <p:nvPr/>
        </p:nvSpPr>
        <p:spPr>
          <a:xfrm>
            <a:off x="1383480" y="1320120"/>
            <a:ext cx="9424080" cy="4939920"/>
          </a:xfrm>
          <a:prstGeom prst="rect">
            <a:avLst/>
          </a:prstGeom>
          <a:noFill/>
          <a:ln>
            <a:noFill/>
          </a:ln>
        </p:spPr>
        <p:txBody>
          <a:bodyPr lIns="0" rIns="0"/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2800" strike="noStrike" u="sng">
                <a:solidFill>
                  <a:srgbClr val="5eb2ea"/>
                </a:solidFill>
                <a:latin typeface="Calibri"/>
              </a:rPr>
              <a:t>https://www.amazon.com/Scalability-Startup-Engineers-Artur-Ejsmont/dp/0071843655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2800" strike="noStrike" u="sng">
                <a:solidFill>
                  <a:srgbClr val="5eb2ea"/>
                </a:solidFill>
                <a:latin typeface="Calibri"/>
              </a:rPr>
              <a:t>https://www.amazon.com/Load-Balancing-HAProxy-availability-infrastructure/dp/1519073844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2800" strike="noStrike" u="sng">
                <a:solidFill>
                  <a:srgbClr val="5eb2ea"/>
                </a:solidFill>
                <a:latin typeface="Calibri"/>
              </a:rPr>
              <a:t>https://www.udemy.com/beautiful-apis/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2800" strike="noStrike" u="sng">
                <a:solidFill>
                  <a:srgbClr val="5eb2ea"/>
                </a:solidFill>
                <a:latin typeface="Calibri"/>
              </a:rPr>
              <a:t>https://zapier.com/learn/apis/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89" name="Line 3"/>
          <p:cNvSpPr/>
          <p:nvPr/>
        </p:nvSpPr>
        <p:spPr>
          <a:xfrm>
            <a:off x="1383120" y="1047240"/>
            <a:ext cx="9308160" cy="0"/>
          </a:xfrm>
          <a:prstGeom prst="line">
            <a:avLst/>
          </a:prstGeom>
          <a:ln>
            <a:round/>
          </a:ln>
        </p:spPr>
      </p:sp>
      <p:pic>
        <p:nvPicPr>
          <p:cNvPr id="290" name="Picture 2" descr=""/>
          <p:cNvPicPr/>
          <p:nvPr/>
        </p:nvPicPr>
        <p:blipFill>
          <a:blip r:embed="rId2"/>
          <a:stretch/>
        </p:blipFill>
        <p:spPr>
          <a:xfrm>
            <a:off x="9906480" y="283680"/>
            <a:ext cx="2112120" cy="490320"/>
          </a:xfrm>
          <a:prstGeom prst="rect">
            <a:avLst/>
          </a:prstGeom>
          <a:ln>
            <a:noFill/>
          </a:ln>
        </p:spPr>
      </p:pic>
      <p:pic>
        <p:nvPicPr>
          <p:cNvPr id="291" name="Picture 2" descr=""/>
          <p:cNvPicPr/>
          <p:nvPr/>
        </p:nvPicPr>
        <p:blipFill>
          <a:blip r:embed="rId3"/>
          <a:stretch/>
        </p:blipFill>
        <p:spPr>
          <a:xfrm>
            <a:off x="7776360" y="4547160"/>
            <a:ext cx="1244880" cy="1540800"/>
          </a:xfrm>
          <a:prstGeom prst="rect">
            <a:avLst/>
          </a:prstGeom>
          <a:ln>
            <a:noFill/>
          </a:ln>
          <a:effectLst>
            <a:outerShdw algn="tl" blurRad="292100" dir="2700000" dist="139700" rotWithShape="0">
              <a:srgbClr val="333333">
                <a:alpha val="65000"/>
              </a:srgbClr>
            </a:outerShdw>
          </a:effectLst>
        </p:spPr>
      </p:pic>
      <p:pic>
        <p:nvPicPr>
          <p:cNvPr id="292" name="Picture 2" descr=""/>
          <p:cNvPicPr/>
          <p:nvPr/>
        </p:nvPicPr>
        <p:blipFill>
          <a:blip r:embed="rId4"/>
          <a:stretch/>
        </p:blipFill>
        <p:spPr>
          <a:xfrm>
            <a:off x="9442080" y="4547160"/>
            <a:ext cx="1249200" cy="1540800"/>
          </a:xfrm>
          <a:prstGeom prst="rect">
            <a:avLst/>
          </a:prstGeom>
          <a:ln>
            <a:noFill/>
          </a:ln>
          <a:effectLst>
            <a:outerShdw algn="tl" blurRad="292100" dir="2700000" dist="139700" rotWithShape="0">
              <a:srgbClr val="333333">
                <a:alpha val="65000"/>
              </a:srgbClr>
            </a:outerShdw>
          </a:effectLst>
        </p:spPr>
      </p:pic>
    </p:spTree>
  </p:cSld>
  <p:timing>
    <p:tnLst>
      <p:par>
        <p:cTn id="47" dur="indefinite" restart="never" nodeType="tmRoot">
          <p:childTnLst>
            <p:seq>
              <p:cTn id="4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TextShape 1"/>
          <p:cNvSpPr txBox="1"/>
          <p:nvPr/>
        </p:nvSpPr>
        <p:spPr>
          <a:xfrm>
            <a:off x="1383480" y="357840"/>
            <a:ext cx="9002880" cy="6346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85000"/>
              </a:lnSpc>
            </a:pPr>
            <a:r>
              <a:rPr i="1" lang="en-US" sz="4800" strike="noStrike">
                <a:solidFill>
                  <a:srgbClr val="404040"/>
                </a:solidFill>
                <a:latin typeface="Calibri Light"/>
              </a:rPr>
              <a:t>Thanks!</a:t>
            </a:r>
            <a:endParaRPr/>
          </a:p>
        </p:txBody>
      </p:sp>
      <p:sp>
        <p:nvSpPr>
          <p:cNvPr id="294" name="Line 2"/>
          <p:cNvSpPr/>
          <p:nvPr/>
        </p:nvSpPr>
        <p:spPr>
          <a:xfrm>
            <a:off x="1383120" y="1047240"/>
            <a:ext cx="9308160" cy="0"/>
          </a:xfrm>
          <a:prstGeom prst="line">
            <a:avLst/>
          </a:prstGeom>
          <a:ln>
            <a:round/>
          </a:ln>
        </p:spPr>
      </p:sp>
      <p:pic>
        <p:nvPicPr>
          <p:cNvPr id="295" name="Picture 2" descr=""/>
          <p:cNvPicPr/>
          <p:nvPr/>
        </p:nvPicPr>
        <p:blipFill>
          <a:blip r:embed="rId1"/>
          <a:stretch/>
        </p:blipFill>
        <p:spPr>
          <a:xfrm>
            <a:off x="1981080" y="1428480"/>
            <a:ext cx="7802640" cy="4388760"/>
          </a:xfrm>
          <a:prstGeom prst="rect">
            <a:avLst/>
          </a:prstGeom>
          <a:ln>
            <a:noFill/>
          </a:ln>
        </p:spPr>
      </p:pic>
      <p:pic>
        <p:nvPicPr>
          <p:cNvPr id="296" name="Picture 2" descr=""/>
          <p:cNvPicPr/>
          <p:nvPr/>
        </p:nvPicPr>
        <p:blipFill>
          <a:blip r:embed="rId2"/>
          <a:stretch/>
        </p:blipFill>
        <p:spPr>
          <a:xfrm>
            <a:off x="9906480" y="283680"/>
            <a:ext cx="2112120" cy="490320"/>
          </a:xfrm>
          <a:prstGeom prst="rect">
            <a:avLst/>
          </a:prstGeom>
          <a:ln>
            <a:noFill/>
          </a:ln>
        </p:spPr>
      </p:pic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TextShape 1"/>
          <p:cNvSpPr txBox="1"/>
          <p:nvPr/>
        </p:nvSpPr>
        <p:spPr>
          <a:xfrm>
            <a:off x="1100160" y="4455720"/>
            <a:ext cx="10058040" cy="11426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lang="en-US" sz="2400" strike="noStrike" cap="all">
                <a:solidFill>
                  <a:srgbClr val="637052"/>
                </a:solidFill>
                <a:latin typeface="Calibri Light"/>
              </a:rPr>
              <a:t>February 14, 2018</a:t>
            </a:r>
            <a:endParaRPr/>
          </a:p>
          <a:p>
            <a:pPr>
              <a:lnSpc>
                <a:spcPct val="100000"/>
              </a:lnSpc>
            </a:pPr>
            <a:r>
              <a:rPr lang="en-US" sz="2400" strike="noStrike" cap="all">
                <a:solidFill>
                  <a:srgbClr val="637052"/>
                </a:solidFill>
                <a:latin typeface="Calibri Light"/>
              </a:rPr>
              <a:t>No. 29</a:t>
            </a:r>
            <a:endParaRPr/>
          </a:p>
        </p:txBody>
      </p:sp>
      <p:pic>
        <p:nvPicPr>
          <p:cNvPr id="149" name="Picture 2" descr=""/>
          <p:cNvPicPr/>
          <p:nvPr/>
        </p:nvPicPr>
        <p:blipFill>
          <a:blip r:embed="rId1"/>
          <a:stretch/>
        </p:blipFill>
        <p:spPr>
          <a:xfrm>
            <a:off x="8164440" y="1189080"/>
            <a:ext cx="3156120" cy="3156120"/>
          </a:xfrm>
          <a:prstGeom prst="rect">
            <a:avLst/>
          </a:prstGeom>
          <a:ln>
            <a:noFill/>
          </a:ln>
        </p:spPr>
      </p:pic>
      <p:sp>
        <p:nvSpPr>
          <p:cNvPr id="150" name="CustomShape 2"/>
          <p:cNvSpPr/>
          <p:nvPr/>
        </p:nvSpPr>
        <p:spPr>
          <a:xfrm>
            <a:off x="1100160" y="1631160"/>
            <a:ext cx="425412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i="1" lang="en-US" sz="3200" strike="noStrike" u="sng">
                <a:solidFill>
                  <a:srgbClr val="595959"/>
                </a:solidFill>
                <a:latin typeface="Franklin Gothic Medium"/>
              </a:rPr>
              <a:t>Pre</a:t>
            </a:r>
            <a:r>
              <a:rPr i="1" lang="en-US" sz="3200" strike="noStrike">
                <a:solidFill>
                  <a:srgbClr val="595959"/>
                </a:solidFill>
                <a:latin typeface="Franklin Gothic Medium"/>
              </a:rPr>
              <a:t>-Alpha</a:t>
            </a:r>
            <a:r>
              <a:rPr lang="en-US" sz="3200" strike="noStrike">
                <a:solidFill>
                  <a:srgbClr val="595959"/>
                </a:solidFill>
                <a:latin typeface="Franklin Gothic Medium"/>
              </a:rPr>
              <a:t> </a:t>
            </a:r>
            <a:r>
              <a:rPr i="1" lang="en-US" sz="3200" strike="noStrike">
                <a:solidFill>
                  <a:srgbClr val="595959"/>
                </a:solidFill>
                <a:latin typeface="Franklin Gothic Medium"/>
              </a:rPr>
              <a:t>Release:</a:t>
            </a:r>
            <a:endParaRPr/>
          </a:p>
        </p:txBody>
      </p:sp>
      <p:pic>
        <p:nvPicPr>
          <p:cNvPr id="151" name="Picture 2" descr=""/>
          <p:cNvPicPr/>
          <p:nvPr/>
        </p:nvPicPr>
        <p:blipFill>
          <a:blip r:embed="rId2"/>
          <a:stretch/>
        </p:blipFill>
        <p:spPr>
          <a:xfrm>
            <a:off x="1100160" y="2325600"/>
            <a:ext cx="5226840" cy="1213920"/>
          </a:xfrm>
          <a:prstGeom prst="rect">
            <a:avLst/>
          </a:prstGeom>
          <a:ln>
            <a:noFill/>
          </a:ln>
        </p:spPr>
      </p:pic>
      <p:pic>
        <p:nvPicPr>
          <p:cNvPr id="152" name="Picture 1" descr=""/>
          <p:cNvPicPr/>
          <p:nvPr/>
        </p:nvPicPr>
        <p:blipFill>
          <a:blip r:embed="rId3"/>
          <a:stretch/>
        </p:blipFill>
        <p:spPr>
          <a:xfrm>
            <a:off x="8711640" y="4455720"/>
            <a:ext cx="2274840" cy="1828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Shape 1"/>
          <p:cNvSpPr txBox="1"/>
          <p:nvPr/>
        </p:nvSpPr>
        <p:spPr>
          <a:xfrm>
            <a:off x="1383480" y="357840"/>
            <a:ext cx="8393400" cy="6346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85000"/>
              </a:lnSpc>
            </a:pPr>
            <a:r>
              <a:rPr i="1" lang="en-US" sz="4800" strike="noStrike">
                <a:solidFill>
                  <a:srgbClr val="404040"/>
                </a:solidFill>
                <a:latin typeface="Calibri Light"/>
              </a:rPr>
              <a:t>This Meeting’s Purpose</a:t>
            </a:r>
            <a:endParaRPr/>
          </a:p>
        </p:txBody>
      </p:sp>
      <p:sp>
        <p:nvSpPr>
          <p:cNvPr id="154" name="TextShape 2"/>
          <p:cNvSpPr txBox="1"/>
          <p:nvPr/>
        </p:nvSpPr>
        <p:spPr>
          <a:xfrm>
            <a:off x="1383480" y="1408680"/>
            <a:ext cx="10058040" cy="4866840"/>
          </a:xfrm>
          <a:prstGeom prst="rect">
            <a:avLst/>
          </a:prstGeom>
          <a:noFill/>
          <a:ln>
            <a:noFill/>
          </a:ln>
        </p:spPr>
        <p:txBody>
          <a:bodyPr lIns="0" rIns="0"/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b="1" lang="en-US" sz="2800" strike="noStrike">
                <a:solidFill>
                  <a:srgbClr val="404040"/>
                </a:solidFill>
                <a:latin typeface="Calibri"/>
              </a:rPr>
              <a:t>Dedicated Location for Presentation Videos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i="1" lang="en-US" sz="2600" strike="noStrike">
                <a:solidFill>
                  <a:srgbClr val="404040"/>
                </a:solidFill>
                <a:latin typeface="Calibri"/>
              </a:rPr>
              <a:t>YouTube for storage</a:t>
            </a:r>
            <a:endParaRPr/>
          </a:p>
          <a:p>
            <a:endParaRPr/>
          </a:p>
          <a:p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b="1" lang="en-US" sz="2800" strike="noStrike">
                <a:solidFill>
                  <a:srgbClr val="404040"/>
                </a:solidFill>
                <a:latin typeface="Calibri"/>
              </a:rPr>
              <a:t>Walk-Through Our Initial Development</a:t>
            </a:r>
            <a:endParaRPr/>
          </a:p>
          <a:p>
            <a:r>
              <a:rPr i="1" lang="en-US" sz="2600" strike="noStrike">
                <a:solidFill>
                  <a:srgbClr val="404040"/>
                </a:solidFill>
                <a:latin typeface="Calibri"/>
              </a:rPr>
              <a:t>Including: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i="1" lang="en-US" sz="2600" strike="noStrike">
                <a:solidFill>
                  <a:srgbClr val="404040"/>
                </a:solidFill>
                <a:latin typeface="Calibri"/>
              </a:rPr>
              <a:t>User Interface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i="1" lang="en-US" sz="2600" strike="noStrike">
                <a:solidFill>
                  <a:srgbClr val="404040"/>
                </a:solidFill>
                <a:latin typeface="Calibri"/>
              </a:rPr>
              <a:t>Distributed Architecture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i="1" lang="en-US" sz="2600" strike="noStrike">
                <a:solidFill>
                  <a:srgbClr val="404040"/>
                </a:solidFill>
                <a:latin typeface="Calibri"/>
              </a:rPr>
              <a:t>Application Programming Interface (API)</a:t>
            </a:r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55" name="Line 3"/>
          <p:cNvSpPr/>
          <p:nvPr/>
        </p:nvSpPr>
        <p:spPr>
          <a:xfrm>
            <a:off x="1383120" y="1047240"/>
            <a:ext cx="9308160" cy="0"/>
          </a:xfrm>
          <a:prstGeom prst="line">
            <a:avLst/>
          </a:prstGeom>
          <a:ln>
            <a:round/>
          </a:ln>
        </p:spPr>
      </p:sp>
      <p:pic>
        <p:nvPicPr>
          <p:cNvPr id="156" name="Picture 2" descr=""/>
          <p:cNvPicPr/>
          <p:nvPr/>
        </p:nvPicPr>
        <p:blipFill>
          <a:blip r:embed="rId1"/>
          <a:stretch/>
        </p:blipFill>
        <p:spPr>
          <a:xfrm>
            <a:off x="9906480" y="283680"/>
            <a:ext cx="2112120" cy="490320"/>
          </a:xfrm>
          <a:prstGeom prst="rect">
            <a:avLst/>
          </a:prstGeom>
          <a:ln>
            <a:noFill/>
          </a:ln>
        </p:spPr>
      </p:pic>
      <p:sp>
        <p:nvSpPr>
          <p:cNvPr id="157" name="CustomShape 4"/>
          <p:cNvSpPr/>
          <p:nvPr/>
        </p:nvSpPr>
        <p:spPr>
          <a:xfrm>
            <a:off x="955080" y="1346400"/>
            <a:ext cx="662760" cy="529200"/>
          </a:xfrm>
          <a:prstGeom prst="flowChartConnector">
            <a:avLst/>
          </a:prstGeom>
          <a:solidFill>
            <a:srgbClr val="beeffe"/>
          </a:solidFill>
          <a:ln w="9360">
            <a:solidFill>
              <a:schemeClr val="accent3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8" name="CustomShape 5"/>
          <p:cNvSpPr/>
          <p:nvPr/>
        </p:nvSpPr>
        <p:spPr>
          <a:xfrm>
            <a:off x="847440" y="1265400"/>
            <a:ext cx="70848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i="1" lang="en-US" sz="3600" strike="noStrike">
                <a:solidFill>
                  <a:srgbClr val="432b20"/>
                </a:solidFill>
                <a:latin typeface="Arial Rounded MT Bold"/>
              </a:rPr>
              <a:t>1</a:t>
            </a:r>
            <a:endParaRPr/>
          </a:p>
        </p:txBody>
      </p:sp>
      <p:sp>
        <p:nvSpPr>
          <p:cNvPr id="159" name="CustomShape 6"/>
          <p:cNvSpPr/>
          <p:nvPr/>
        </p:nvSpPr>
        <p:spPr>
          <a:xfrm>
            <a:off x="1009080" y="2925000"/>
            <a:ext cx="662760" cy="529200"/>
          </a:xfrm>
          <a:prstGeom prst="flowChartConnector">
            <a:avLst/>
          </a:prstGeom>
          <a:solidFill>
            <a:srgbClr val="beeffe"/>
          </a:solidFill>
          <a:ln w="9360">
            <a:solidFill>
              <a:schemeClr val="accent3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" name="CustomShape 7"/>
          <p:cNvSpPr/>
          <p:nvPr/>
        </p:nvSpPr>
        <p:spPr>
          <a:xfrm>
            <a:off x="901440" y="2844000"/>
            <a:ext cx="70848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i="1" lang="en-US" sz="3600" strike="noStrike">
                <a:solidFill>
                  <a:srgbClr val="432b20"/>
                </a:solidFill>
                <a:latin typeface="Arial Rounded MT Bold"/>
              </a:rPr>
              <a:t>2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TextShape 1"/>
          <p:cNvSpPr txBox="1"/>
          <p:nvPr/>
        </p:nvSpPr>
        <p:spPr>
          <a:xfrm>
            <a:off x="1383480" y="357840"/>
            <a:ext cx="8393400" cy="6346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85000"/>
              </a:lnSpc>
            </a:pPr>
            <a:r>
              <a:rPr i="1" lang="en-US" sz="4800" strike="noStrike">
                <a:solidFill>
                  <a:srgbClr val="404040"/>
                </a:solidFill>
                <a:latin typeface="Calibri Light"/>
              </a:rPr>
              <a:t>FullStackers.io</a:t>
            </a:r>
            <a:endParaRPr/>
          </a:p>
        </p:txBody>
      </p:sp>
      <p:sp>
        <p:nvSpPr>
          <p:cNvPr id="162" name="TextShape 2"/>
          <p:cNvSpPr txBox="1"/>
          <p:nvPr/>
        </p:nvSpPr>
        <p:spPr>
          <a:xfrm>
            <a:off x="1383480" y="1408680"/>
            <a:ext cx="10058040" cy="4866840"/>
          </a:xfrm>
          <a:prstGeom prst="rect">
            <a:avLst/>
          </a:prstGeom>
          <a:noFill/>
          <a:ln>
            <a:noFill/>
          </a:ln>
        </p:spPr>
        <p:txBody>
          <a:bodyPr lIns="0" rIns="0"/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b="1" lang="en-US" sz="2800" strike="noStrike">
                <a:solidFill>
                  <a:srgbClr val="404040"/>
                </a:solidFill>
                <a:latin typeface="Calibri"/>
              </a:rPr>
              <a:t>Dedicated Site for our Artifacts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i="1" lang="en-US" sz="2600" strike="noStrike">
                <a:solidFill>
                  <a:srgbClr val="404040"/>
                </a:solidFill>
                <a:latin typeface="Calibri"/>
              </a:rPr>
              <a:t>Meetup presentations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i="1" lang="en-US" sz="2600" strike="noStrike">
                <a:solidFill>
                  <a:srgbClr val="404040"/>
                </a:solidFill>
                <a:latin typeface="Calibri"/>
              </a:rPr>
              <a:t>Topic List (ordered by vote)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i="1" lang="en-US" sz="2600" strike="noStrike">
                <a:solidFill>
                  <a:srgbClr val="404040"/>
                </a:solidFill>
                <a:latin typeface="Calibri"/>
              </a:rPr>
              <a:t>Saint Louis Full Stack Web Dev Group …. jSTL …. Other groups (?)</a:t>
            </a:r>
            <a:endParaRPr/>
          </a:p>
          <a:p>
            <a:endParaRPr/>
          </a:p>
          <a:p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b="1" lang="en-US" sz="2800" strike="noStrike">
                <a:solidFill>
                  <a:srgbClr val="404040"/>
                </a:solidFill>
                <a:latin typeface="Calibri"/>
              </a:rPr>
              <a:t>Helpful Resource Links for Full Stack Topics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i="1" lang="en-US" sz="2600" strike="noStrike">
                <a:solidFill>
                  <a:srgbClr val="404040"/>
                </a:solidFill>
                <a:latin typeface="Calibri"/>
              </a:rPr>
              <a:t>Curated by humans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i="1" lang="en-US" sz="2600" strike="noStrike">
                <a:solidFill>
                  <a:srgbClr val="404040"/>
                </a:solidFill>
                <a:latin typeface="Calibri"/>
              </a:rPr>
              <a:t>Voting</a:t>
            </a:r>
            <a:endParaRPr/>
          </a:p>
          <a:p>
            <a:endParaRPr/>
          </a:p>
          <a:p>
            <a:endParaRPr/>
          </a:p>
          <a:p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2800" strike="noStrike">
                <a:solidFill>
                  <a:srgbClr val="404040"/>
                </a:solidFill>
                <a:latin typeface="Calibri"/>
              </a:rPr>
              <a:t>   </a:t>
            </a:r>
            <a:r>
              <a:rPr b="1" lang="en-US" sz="2800" strike="noStrike">
                <a:solidFill>
                  <a:srgbClr val="404040"/>
                </a:solidFill>
                <a:latin typeface="Calibri"/>
              </a:rPr>
              <a:t>Explore Full Stack Development Topics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i="1" lang="en-US" sz="2600" strike="noStrike">
                <a:solidFill>
                  <a:srgbClr val="404040"/>
                </a:solidFill>
                <a:latin typeface="Calibri"/>
              </a:rPr>
              <a:t>FullStackers.io – Ongoing Case Study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63" name="Line 3"/>
          <p:cNvSpPr/>
          <p:nvPr/>
        </p:nvSpPr>
        <p:spPr>
          <a:xfrm>
            <a:off x="1383120" y="1047240"/>
            <a:ext cx="9308160" cy="0"/>
          </a:xfrm>
          <a:prstGeom prst="line">
            <a:avLst/>
          </a:prstGeom>
          <a:ln>
            <a:round/>
          </a:ln>
        </p:spPr>
      </p:sp>
      <p:pic>
        <p:nvPicPr>
          <p:cNvPr id="164" name="Picture 2" descr=""/>
          <p:cNvPicPr/>
          <p:nvPr/>
        </p:nvPicPr>
        <p:blipFill>
          <a:blip r:embed="rId1"/>
          <a:stretch/>
        </p:blipFill>
        <p:spPr>
          <a:xfrm>
            <a:off x="9906480" y="283680"/>
            <a:ext cx="2112120" cy="490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extShape 1"/>
          <p:cNvSpPr txBox="1"/>
          <p:nvPr/>
        </p:nvSpPr>
        <p:spPr>
          <a:xfrm>
            <a:off x="1383480" y="357840"/>
            <a:ext cx="8393400" cy="6346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85000"/>
              </a:lnSpc>
            </a:pPr>
            <a:r>
              <a:rPr i="1" lang="en-US" sz="4800" strike="noStrike">
                <a:solidFill>
                  <a:srgbClr val="404040"/>
                </a:solidFill>
                <a:latin typeface="Calibri Light"/>
              </a:rPr>
              <a:t>Initial Feature Set</a:t>
            </a:r>
            <a:endParaRPr/>
          </a:p>
        </p:txBody>
      </p:sp>
      <p:sp>
        <p:nvSpPr>
          <p:cNvPr id="166" name="TextShape 2"/>
          <p:cNvSpPr txBox="1"/>
          <p:nvPr/>
        </p:nvSpPr>
        <p:spPr>
          <a:xfrm>
            <a:off x="1383480" y="1408680"/>
            <a:ext cx="10058040" cy="4866840"/>
          </a:xfrm>
          <a:prstGeom prst="rect">
            <a:avLst/>
          </a:prstGeom>
          <a:noFill/>
          <a:ln>
            <a:noFill/>
          </a:ln>
        </p:spPr>
        <p:txBody>
          <a:bodyPr lIns="0" rIns="0"/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b="1" lang="en-US" sz="2800" strike="noStrike">
                <a:solidFill>
                  <a:srgbClr val="404040"/>
                </a:solidFill>
                <a:latin typeface="Calibri"/>
              </a:rPr>
              <a:t>Presentations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i="1" lang="en-US" sz="2600" strike="noStrike">
                <a:solidFill>
                  <a:srgbClr val="404040"/>
                </a:solidFill>
                <a:latin typeface="Calibri"/>
              </a:rPr>
              <a:t>Videos Only (initially)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i="1" lang="en-US" sz="2600" strike="noStrike">
                <a:solidFill>
                  <a:srgbClr val="404040"/>
                </a:solidFill>
                <a:latin typeface="Calibri"/>
              </a:rPr>
              <a:t>Speaker Contact Info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i="1" lang="en-US" sz="2600" strike="noStrike">
                <a:solidFill>
                  <a:srgbClr val="404040"/>
                </a:solidFill>
                <a:latin typeface="Calibri"/>
              </a:rPr>
              <a:t>Associated Resources</a:t>
            </a:r>
            <a:endParaRPr/>
          </a:p>
          <a:p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b="1" lang="en-US" sz="2800" strike="noStrike">
                <a:solidFill>
                  <a:srgbClr val="404040"/>
                </a:solidFill>
                <a:latin typeface="Calibri"/>
              </a:rPr>
              <a:t>Resources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i="1" lang="en-US" sz="2600" strike="noStrike">
                <a:solidFill>
                  <a:srgbClr val="404040"/>
                </a:solidFill>
                <a:latin typeface="Calibri"/>
              </a:rPr>
              <a:t>URL’s Multiple Types (e.g. Pages, Books, Videos, Podcasts)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i="1" lang="en-US" sz="2600" strike="noStrike">
                <a:solidFill>
                  <a:srgbClr val="404040"/>
                </a:solidFill>
                <a:latin typeface="Calibri"/>
              </a:rPr>
              <a:t>Can be associated w/ Presentations or Tags</a:t>
            </a:r>
            <a:endParaRPr/>
          </a:p>
          <a:p>
            <a:endParaRPr/>
          </a:p>
          <a:p>
            <a:endParaRPr/>
          </a:p>
          <a:p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b="1" lang="en-US" sz="2800" strike="noStrike">
                <a:solidFill>
                  <a:srgbClr val="404040"/>
                </a:solidFill>
                <a:latin typeface="Calibri"/>
              </a:rPr>
              <a:t>  </a:t>
            </a:r>
            <a:r>
              <a:rPr b="1" lang="en-US" sz="2800" strike="noStrike">
                <a:solidFill>
                  <a:srgbClr val="404040"/>
                </a:solidFill>
                <a:latin typeface="Calibri"/>
              </a:rPr>
              <a:t>Tags / Keywords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i="1" lang="en-US" sz="2600" strike="noStrike">
                <a:solidFill>
                  <a:srgbClr val="404040"/>
                </a:solidFill>
                <a:latin typeface="Calibri"/>
              </a:rPr>
              <a:t>Navigation Only (initially)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67" name="Line 3"/>
          <p:cNvSpPr/>
          <p:nvPr/>
        </p:nvSpPr>
        <p:spPr>
          <a:xfrm>
            <a:off x="1383120" y="1047240"/>
            <a:ext cx="9308160" cy="0"/>
          </a:xfrm>
          <a:prstGeom prst="line">
            <a:avLst/>
          </a:prstGeom>
          <a:ln>
            <a:round/>
          </a:ln>
        </p:spPr>
      </p:sp>
      <p:pic>
        <p:nvPicPr>
          <p:cNvPr id="168" name="Picture 2" descr=""/>
          <p:cNvPicPr/>
          <p:nvPr/>
        </p:nvPicPr>
        <p:blipFill>
          <a:blip r:embed="rId1"/>
          <a:stretch/>
        </p:blipFill>
        <p:spPr>
          <a:xfrm>
            <a:off x="9906480" y="283680"/>
            <a:ext cx="2112120" cy="490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TextShape 1"/>
          <p:cNvSpPr txBox="1"/>
          <p:nvPr/>
        </p:nvSpPr>
        <p:spPr>
          <a:xfrm>
            <a:off x="1383480" y="357840"/>
            <a:ext cx="9002880" cy="6346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85000"/>
              </a:lnSpc>
            </a:pPr>
            <a:r>
              <a:rPr i="1" lang="en-US" sz="4800" strike="noStrike">
                <a:solidFill>
                  <a:srgbClr val="404040"/>
                </a:solidFill>
                <a:latin typeface="Calibri Light"/>
              </a:rPr>
              <a:t>To The Terminal!</a:t>
            </a:r>
            <a:endParaRPr/>
          </a:p>
        </p:txBody>
      </p:sp>
      <p:sp>
        <p:nvSpPr>
          <p:cNvPr id="170" name="Line 2"/>
          <p:cNvSpPr/>
          <p:nvPr/>
        </p:nvSpPr>
        <p:spPr>
          <a:xfrm>
            <a:off x="1383120" y="1047240"/>
            <a:ext cx="9308160" cy="0"/>
          </a:xfrm>
          <a:prstGeom prst="line">
            <a:avLst/>
          </a:prstGeom>
          <a:ln>
            <a:round/>
          </a:ln>
        </p:spPr>
      </p:sp>
      <p:pic>
        <p:nvPicPr>
          <p:cNvPr id="171" name="Picture 2" descr=""/>
          <p:cNvPicPr/>
          <p:nvPr/>
        </p:nvPicPr>
        <p:blipFill>
          <a:blip r:embed="rId1"/>
          <a:stretch/>
        </p:blipFill>
        <p:spPr>
          <a:xfrm>
            <a:off x="3795840" y="1494360"/>
            <a:ext cx="4000320" cy="4000320"/>
          </a:xfrm>
          <a:prstGeom prst="rect">
            <a:avLst/>
          </a:prstGeom>
          <a:ln>
            <a:noFill/>
          </a:ln>
        </p:spPr>
      </p:pic>
      <p:sp>
        <p:nvSpPr>
          <p:cNvPr id="172" name="CustomShape 3"/>
          <p:cNvSpPr/>
          <p:nvPr/>
        </p:nvSpPr>
        <p:spPr>
          <a:xfrm>
            <a:off x="1383480" y="5643360"/>
            <a:ext cx="60220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Calibri"/>
              </a:rPr>
              <a:t>1. Show the homepage and other pages (?)</a:t>
            </a:r>
            <a:endParaRPr/>
          </a:p>
        </p:txBody>
      </p:sp>
      <p:pic>
        <p:nvPicPr>
          <p:cNvPr id="173" name="Picture 2" descr=""/>
          <p:cNvPicPr/>
          <p:nvPr/>
        </p:nvPicPr>
        <p:blipFill>
          <a:blip r:embed="rId2"/>
          <a:stretch/>
        </p:blipFill>
        <p:spPr>
          <a:xfrm>
            <a:off x="9906480" y="283680"/>
            <a:ext cx="2112120" cy="490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extShape 1"/>
          <p:cNvSpPr txBox="1"/>
          <p:nvPr/>
        </p:nvSpPr>
        <p:spPr>
          <a:xfrm>
            <a:off x="1383480" y="357840"/>
            <a:ext cx="8393400" cy="6346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85000"/>
              </a:lnSpc>
            </a:pPr>
            <a:r>
              <a:rPr i="1" lang="en-US" sz="4800" strike="noStrike">
                <a:solidFill>
                  <a:srgbClr val="404040"/>
                </a:solidFill>
                <a:latin typeface="Calibri Light"/>
              </a:rPr>
              <a:t>Front-End Development</a:t>
            </a:r>
            <a:endParaRPr/>
          </a:p>
        </p:txBody>
      </p:sp>
      <p:sp>
        <p:nvSpPr>
          <p:cNvPr id="175" name="TextShape 2"/>
          <p:cNvSpPr txBox="1"/>
          <p:nvPr/>
        </p:nvSpPr>
        <p:spPr>
          <a:xfrm>
            <a:off x="1383480" y="1408680"/>
            <a:ext cx="10058040" cy="4866840"/>
          </a:xfrm>
          <a:prstGeom prst="rect">
            <a:avLst/>
          </a:prstGeom>
          <a:noFill/>
          <a:ln>
            <a:noFill/>
          </a:ln>
        </p:spPr>
        <p:txBody>
          <a:bodyPr lIns="0" rIns="0"/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b="1" lang="en-US" sz="2800" strike="noStrike">
                <a:solidFill>
                  <a:srgbClr val="404040"/>
                </a:solidFill>
                <a:latin typeface="Calibri"/>
              </a:rPr>
              <a:t>Defining Mockups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i="1" lang="en-US" sz="2600" strike="noStrike">
                <a:solidFill>
                  <a:srgbClr val="404040"/>
                </a:solidFill>
                <a:latin typeface="Calibri"/>
              </a:rPr>
              <a:t>Created collaboratively using Draw.io</a:t>
            </a:r>
            <a:endParaRPr/>
          </a:p>
          <a:p>
            <a:endParaRPr/>
          </a:p>
          <a:p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b="1" lang="en-US" sz="2800" strike="noStrike">
                <a:solidFill>
                  <a:srgbClr val="404040"/>
                </a:solidFill>
                <a:latin typeface="Calibri"/>
              </a:rPr>
              <a:t>Breaking down into components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i="1" lang="en-US" sz="2600" strike="noStrike">
                <a:solidFill>
                  <a:srgbClr val="404040"/>
                </a:solidFill>
                <a:latin typeface="Calibri"/>
              </a:rPr>
              <a:t>Work In Progress</a:t>
            </a:r>
            <a:endParaRPr/>
          </a:p>
          <a:p>
            <a:endParaRPr/>
          </a:p>
          <a:p>
            <a:endParaRPr/>
          </a:p>
          <a:p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b="1" lang="en-US" sz="2800" strike="noStrike">
                <a:solidFill>
                  <a:srgbClr val="404040"/>
                </a:solidFill>
                <a:latin typeface="Calibri"/>
              </a:rPr>
              <a:t>Build it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i="1" lang="en-US" sz="2600" strike="noStrike">
                <a:solidFill>
                  <a:srgbClr val="404040"/>
                </a:solidFill>
                <a:latin typeface="Calibri"/>
              </a:rPr>
              <a:t>Still very much pre-Alpha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76" name="Line 3"/>
          <p:cNvSpPr/>
          <p:nvPr/>
        </p:nvSpPr>
        <p:spPr>
          <a:xfrm>
            <a:off x="1383120" y="1047240"/>
            <a:ext cx="9308160" cy="0"/>
          </a:xfrm>
          <a:prstGeom prst="line">
            <a:avLst/>
          </a:prstGeom>
          <a:ln>
            <a:round/>
          </a:ln>
        </p:spPr>
      </p:sp>
      <p:pic>
        <p:nvPicPr>
          <p:cNvPr id="177" name="Picture 2" descr=""/>
          <p:cNvPicPr/>
          <p:nvPr/>
        </p:nvPicPr>
        <p:blipFill>
          <a:blip r:embed="rId1"/>
          <a:stretch/>
        </p:blipFill>
        <p:spPr>
          <a:xfrm>
            <a:off x="9906480" y="283680"/>
            <a:ext cx="2112120" cy="490320"/>
          </a:xfrm>
          <a:prstGeom prst="rect">
            <a:avLst/>
          </a:prstGeom>
          <a:ln>
            <a:noFill/>
          </a:ln>
        </p:spPr>
      </p:pic>
      <p:pic>
        <p:nvPicPr>
          <p:cNvPr id="178" name="Picture 6" descr=""/>
          <p:cNvPicPr/>
          <p:nvPr/>
        </p:nvPicPr>
        <p:blipFill>
          <a:blip r:embed="rId2"/>
          <a:stretch/>
        </p:blipFill>
        <p:spPr>
          <a:xfrm>
            <a:off x="9602280" y="4374360"/>
            <a:ext cx="1838880" cy="1838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TextShape 1"/>
          <p:cNvSpPr txBox="1"/>
          <p:nvPr/>
        </p:nvSpPr>
        <p:spPr>
          <a:xfrm>
            <a:off x="1383480" y="357840"/>
            <a:ext cx="9002880" cy="6346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85000"/>
              </a:lnSpc>
            </a:pPr>
            <a:r>
              <a:rPr i="1" lang="en-US" sz="4800" strike="noStrike">
                <a:solidFill>
                  <a:srgbClr val="404040"/>
                </a:solidFill>
                <a:latin typeface="Calibri Light"/>
              </a:rPr>
              <a:t>To The GUI</a:t>
            </a:r>
            <a:endParaRPr/>
          </a:p>
        </p:txBody>
      </p:sp>
      <p:sp>
        <p:nvSpPr>
          <p:cNvPr id="180" name="Line 2"/>
          <p:cNvSpPr/>
          <p:nvPr/>
        </p:nvSpPr>
        <p:spPr>
          <a:xfrm>
            <a:off x="1383120" y="1047240"/>
            <a:ext cx="9308160" cy="0"/>
          </a:xfrm>
          <a:prstGeom prst="line">
            <a:avLst/>
          </a:prstGeom>
          <a:ln>
            <a:round/>
          </a:ln>
        </p:spPr>
      </p:sp>
      <p:pic>
        <p:nvPicPr>
          <p:cNvPr id="181" name="Picture 2" descr=""/>
          <p:cNvPicPr/>
          <p:nvPr/>
        </p:nvPicPr>
        <p:blipFill>
          <a:blip r:embed="rId1"/>
          <a:stretch/>
        </p:blipFill>
        <p:spPr>
          <a:xfrm>
            <a:off x="3795840" y="1494360"/>
            <a:ext cx="4000320" cy="4000320"/>
          </a:xfrm>
          <a:prstGeom prst="rect">
            <a:avLst/>
          </a:prstGeom>
          <a:ln>
            <a:noFill/>
          </a:ln>
        </p:spPr>
      </p:pic>
      <p:sp>
        <p:nvSpPr>
          <p:cNvPr id="182" name="CustomShape 3"/>
          <p:cNvSpPr/>
          <p:nvPr/>
        </p:nvSpPr>
        <p:spPr>
          <a:xfrm>
            <a:off x="1280160" y="5643360"/>
            <a:ext cx="914400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Calibri"/>
              </a:rPr>
              <a:t>1. Show the mockups</a:t>
            </a:r>
            <a:endParaRPr/>
          </a:p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Calibri"/>
              </a:rPr>
              <a:t>2. Show the initial implementation of homepage and others?</a:t>
            </a:r>
            <a:endParaRPr/>
          </a:p>
        </p:txBody>
      </p:sp>
      <p:pic>
        <p:nvPicPr>
          <p:cNvPr id="183" name="Picture 2" descr=""/>
          <p:cNvPicPr/>
          <p:nvPr/>
        </p:nvPicPr>
        <p:blipFill>
          <a:blip r:embed="rId2"/>
          <a:stretch/>
        </p:blipFill>
        <p:spPr>
          <a:xfrm>
            <a:off x="9906480" y="283680"/>
            <a:ext cx="2112120" cy="490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1901</TotalTime>
  <Application>LibreOffice/4.4.3.2$Linux_X86_64 LibreOffice_project/40m0$Build-2</Application>
  <Paragraphs>285</Paragraphs>
  <Company>Lumeris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2015-12-03T23:09:43Z</dcterms:created>
  <dc:creator>Bryan Jones</dc:creator>
  <dc:language>en-US</dc:language>
  <cp:lastModifiedBy>Matt Thomas</cp:lastModifiedBy>
  <cp:lastPrinted>2017-10-10T22:28:13Z</cp:lastPrinted>
  <dcterms:modified xsi:type="dcterms:W3CDTF">2018-02-12T13:20:26Z</dcterms:modified>
  <cp:revision>823</cp:revision>
  <dc:title>Salt and HAProxy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Lumeris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Widescreen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24</vt:i4>
  </property>
</Properties>
</file>