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81" r:id="rId4"/>
    <p:sldId id="266" r:id="rId5"/>
    <p:sldId id="275" r:id="rId6"/>
    <p:sldId id="276" r:id="rId7"/>
    <p:sldId id="267" r:id="rId8"/>
    <p:sldId id="268" r:id="rId9"/>
    <p:sldId id="283" r:id="rId10"/>
    <p:sldId id="277" r:id="rId11"/>
    <p:sldId id="280" r:id="rId12"/>
    <p:sldId id="285" r:id="rId13"/>
    <p:sldId id="282" r:id="rId14"/>
    <p:sldId id="286" r:id="rId15"/>
    <p:sldId id="274" r:id="rId16"/>
    <p:sldId id="259" r:id="rId17"/>
    <p:sldId id="287" r:id="rId18"/>
    <p:sldId id="272" r:id="rId19"/>
    <p:sldId id="271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DF"/>
    <a:srgbClr val="A35843"/>
    <a:srgbClr val="CC5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75" d="100"/>
          <a:sy n="75" d="100"/>
        </p:scale>
        <p:origin x="-3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77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DA8276-506F-41C5-AD84-F39A3BBCD691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6EA75F-C41E-4183-8EE6-2CC69886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49CFBE-D23B-4A81-9EB5-1E21A5D2138A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FEF13F-59E7-437B-89DC-2EE0FD9D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F13F-59E7-437B-89DC-2EE0FD9D30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F13F-59E7-437B-89DC-2EE0FD9D30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06F73D-C40D-4A30-8BC7-7BC5BA06F64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gi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mailto:bjones1831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400800" cy="1295400"/>
          </a:xfrm>
        </p:spPr>
        <p:txBody>
          <a:bodyPr/>
          <a:lstStyle/>
          <a:p>
            <a:r>
              <a:rPr lang="en-US" dirty="0" smtClean="0"/>
              <a:t>Meeting No. 1</a:t>
            </a:r>
          </a:p>
          <a:p>
            <a:r>
              <a:rPr lang="en-US" dirty="0" smtClean="0"/>
              <a:t>January 14,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 DARLING" panose="02000000000000000000" pitchFamily="2" charset="0"/>
              </a:rPr>
              <a:t>Saint Louis Full Stack Web Development</a:t>
            </a:r>
            <a:endParaRPr lang="en-US" dirty="0">
              <a:latin typeface="AR DARLING" panose="02000000000000000000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3429000"/>
            <a:ext cx="64008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TOPIC:</a:t>
            </a:r>
          </a:p>
          <a:p>
            <a:r>
              <a:rPr lang="en-US" b="1" i="1" dirty="0" smtClean="0"/>
              <a:t>Introductions and General Discussion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507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Key Question Types…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i="1" dirty="0" smtClean="0"/>
              <a:t>1. </a:t>
            </a:r>
            <a:r>
              <a:rPr lang="en-US" sz="4400" b="1" i="1" dirty="0" smtClean="0"/>
              <a:t>What?        </a:t>
            </a:r>
            <a:r>
              <a:rPr lang="en-US" sz="4400" b="1" i="1" dirty="0" smtClean="0">
                <a:solidFill>
                  <a:srgbClr val="00B050"/>
                </a:solidFill>
              </a:rPr>
              <a:t>{{ </a:t>
            </a:r>
            <a:r>
              <a:rPr lang="en-US" sz="4400" b="1" i="1" dirty="0" smtClean="0">
                <a:solidFill>
                  <a:srgbClr val="00B050"/>
                </a:solidFill>
              </a:rPr>
              <a:t>Context }}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b="1" i="1" dirty="0" smtClean="0"/>
              <a:t>“What is Node.js?”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4400" b="1" i="1" dirty="0" smtClean="0"/>
              <a:t>2. </a:t>
            </a:r>
            <a:r>
              <a:rPr lang="en-US" sz="4400" b="1" i="1" dirty="0" smtClean="0"/>
              <a:t>How?         </a:t>
            </a:r>
            <a:r>
              <a:rPr lang="en-US" sz="4400" b="1" i="1" dirty="0" smtClean="0">
                <a:solidFill>
                  <a:srgbClr val="00B050"/>
                </a:solidFill>
              </a:rPr>
              <a:t>{{ </a:t>
            </a:r>
            <a:r>
              <a:rPr lang="en-US" sz="4400" b="1" i="1" dirty="0" smtClean="0">
                <a:solidFill>
                  <a:srgbClr val="00B050"/>
                </a:solidFill>
              </a:rPr>
              <a:t>Functionality</a:t>
            </a:r>
            <a:r>
              <a:rPr lang="en-US" sz="4400" b="1" i="1" dirty="0">
                <a:solidFill>
                  <a:srgbClr val="00B050"/>
                </a:solidFill>
              </a:rPr>
              <a:t> </a:t>
            </a:r>
            <a:r>
              <a:rPr lang="en-US" sz="4400" b="1" i="1" dirty="0" smtClean="0">
                <a:solidFill>
                  <a:srgbClr val="00B050"/>
                </a:solidFill>
              </a:rPr>
              <a:t>}}</a:t>
            </a:r>
            <a:endParaRPr lang="en-US" sz="4400" b="1" i="1" dirty="0">
              <a:solidFill>
                <a:srgbClr val="00B050"/>
              </a:solidFill>
            </a:endParaRP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b="1" i="1" dirty="0" smtClean="0"/>
              <a:t>“How does Node.js  work?” </a:t>
            </a:r>
          </a:p>
          <a:p>
            <a:pPr lvl="4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Syntax, etc</a:t>
            </a:r>
            <a:r>
              <a:rPr lang="en-US" sz="2800" i="1" dirty="0" smtClean="0"/>
              <a:t>.</a:t>
            </a:r>
          </a:p>
          <a:p>
            <a:pPr marL="868680" lvl="3" indent="0">
              <a:buClr>
                <a:schemeClr val="accent3">
                  <a:lumMod val="75000"/>
                </a:schemeClr>
              </a:buClr>
              <a:buNone/>
            </a:pPr>
            <a:endParaRPr lang="en-US" sz="1700" i="1" dirty="0" smtClean="0"/>
          </a:p>
          <a:p>
            <a:pPr marL="0" indent="0">
              <a:buNone/>
            </a:pPr>
            <a:r>
              <a:rPr lang="en-US" sz="5200" b="1" i="1" dirty="0" smtClean="0"/>
              <a:t>3</a:t>
            </a:r>
            <a:r>
              <a:rPr lang="en-US" sz="5200" b="1" i="1" dirty="0" smtClean="0"/>
              <a:t>. </a:t>
            </a:r>
            <a:r>
              <a:rPr lang="en-US" sz="5200" b="1" i="1" dirty="0"/>
              <a:t>HOW</a:t>
            </a:r>
            <a:r>
              <a:rPr lang="en-US" sz="5200" b="1" i="1" dirty="0" smtClean="0"/>
              <a:t>?!</a:t>
            </a:r>
            <a:r>
              <a:rPr lang="en-US" sz="4400" b="1" i="1" dirty="0" smtClean="0"/>
              <a:t>    </a:t>
            </a:r>
            <a:r>
              <a:rPr lang="en-US" sz="4400" b="1" i="1" dirty="0" smtClean="0">
                <a:solidFill>
                  <a:srgbClr val="00B050"/>
                </a:solidFill>
              </a:rPr>
              <a:t>{{ </a:t>
            </a:r>
            <a:r>
              <a:rPr lang="en-US" sz="4400" b="1" i="1" dirty="0" smtClean="0">
                <a:solidFill>
                  <a:srgbClr val="00B050"/>
                </a:solidFill>
              </a:rPr>
              <a:t>Implementation</a:t>
            </a:r>
            <a:r>
              <a:rPr lang="en-US" sz="4400" b="1" i="1" dirty="0">
                <a:solidFill>
                  <a:srgbClr val="00B050"/>
                </a:solidFill>
              </a:rPr>
              <a:t> </a:t>
            </a:r>
            <a:r>
              <a:rPr lang="en-US" sz="4400" b="1" i="1" dirty="0" smtClean="0">
                <a:solidFill>
                  <a:srgbClr val="00B050"/>
                </a:solidFill>
              </a:rPr>
              <a:t>}}</a:t>
            </a:r>
            <a:endParaRPr lang="en-US" sz="4400" b="1" i="1" dirty="0">
              <a:solidFill>
                <a:srgbClr val="00B050"/>
              </a:solidFill>
            </a:endParaRP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b="1" i="1" dirty="0" smtClean="0"/>
              <a:t>“How do I </a:t>
            </a:r>
            <a:r>
              <a:rPr lang="en-US" sz="3000" b="1" i="1" u="sng" dirty="0" smtClean="0"/>
              <a:t>USE</a:t>
            </a:r>
            <a:r>
              <a:rPr lang="en-US" sz="3000" b="1" i="1" dirty="0" smtClean="0"/>
              <a:t> Node.js in my application?”</a:t>
            </a:r>
            <a:endParaRPr lang="en-US" sz="3000" b="1" i="1" dirty="0"/>
          </a:p>
          <a:p>
            <a:pPr marL="868680" lvl="3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24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e 13"/>
          <p:cNvSpPr/>
          <p:nvPr/>
        </p:nvSpPr>
        <p:spPr>
          <a:xfrm>
            <a:off x="914400" y="5276347"/>
            <a:ext cx="4114800" cy="764577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Attacking the 3 Key Question Types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1</a:t>
            </a:r>
            <a:r>
              <a:rPr lang="en-US" sz="3200" b="1" i="1" dirty="0" smtClean="0"/>
              <a:t>. </a:t>
            </a:r>
            <a:r>
              <a:rPr lang="en-US" sz="3200" b="1" dirty="0" smtClean="0"/>
              <a:t>Google… Blogs… Books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2</a:t>
            </a:r>
            <a:r>
              <a:rPr lang="en-US" sz="3200" b="1" dirty="0" smtClean="0"/>
              <a:t>. </a:t>
            </a:r>
            <a:r>
              <a:rPr lang="en-US" sz="3200" b="1" dirty="0"/>
              <a:t>Webcasts and Podcasts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3. Discussion Boards and Chat Rooms</a:t>
            </a:r>
          </a:p>
          <a:p>
            <a:pPr marL="0" indent="0">
              <a:buNone/>
            </a:pPr>
            <a:endParaRPr lang="en-US" sz="3500" b="1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/>
          </a:p>
          <a:p>
            <a:pPr marL="0" indent="0">
              <a:buNone/>
            </a:pPr>
            <a:endParaRPr lang="en-US" sz="4400" b="1" i="1" dirty="0" smtClean="0"/>
          </a:p>
          <a:p>
            <a:pPr marL="0" indent="0">
              <a:buNone/>
            </a:pPr>
            <a:r>
              <a:rPr lang="en-US" sz="4400" b="1" i="1" dirty="0" smtClean="0"/>
              <a:t>4. FACE-to-FACE!</a:t>
            </a:r>
            <a:endParaRPr lang="en-US" sz="4400" b="1" i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For the </a:t>
            </a:r>
            <a:r>
              <a:rPr lang="en-US" sz="2800" b="1" i="1" u="sng" dirty="0" smtClean="0"/>
              <a:t>LAST</a:t>
            </a:r>
            <a:r>
              <a:rPr lang="en-US" sz="2800" b="1" i="1" dirty="0" smtClean="0"/>
              <a:t> </a:t>
            </a:r>
            <a:r>
              <a:rPr lang="en-US" sz="2800" b="1" i="1" u="sng" dirty="0" smtClean="0"/>
              <a:t>MILE</a:t>
            </a:r>
            <a:r>
              <a:rPr lang="en-US" sz="2800" b="1" i="1" dirty="0" smtClean="0"/>
              <a:t> </a:t>
            </a:r>
            <a:r>
              <a:rPr lang="en-US" sz="2800" i="1" dirty="0" smtClean="0"/>
              <a:t>of understanding!</a:t>
            </a:r>
            <a:endParaRPr lang="en-US" sz="2800" i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/>
          </a:p>
        </p:txBody>
      </p:sp>
      <p:pic>
        <p:nvPicPr>
          <p:cNvPr id="6146" name="Picture 2" descr="http://upload.wikimedia.org/wikipedia/commons/4/4a/Logo_2013_Goog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42" y="2052484"/>
            <a:ext cx="1231901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beastathletics.com/wp-content/uploads/2011/11/youtube_logo_v3_4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20" y="2672305"/>
            <a:ext cx="1744154" cy="130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upload.wikimedia.org/wikipedia/en/b/b1/Official-company-logo-for-lynda.com_400x4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73" y="2829260"/>
            <a:ext cx="1190656" cy="10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dn.sstatic.net/stackexchange/img/logos/so/s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35" y="4267200"/>
            <a:ext cx="2980299" cy="5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groovy.mn/static/55xXMFCjo2iUvpmdYUERriO80MbgudhkCIFpNS75H3i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12" y="2077565"/>
            <a:ext cx="1701277" cy="3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197487" y="5394931"/>
            <a:ext cx="2553719" cy="1048601"/>
            <a:chOff x="6064919" y="5413370"/>
            <a:chExt cx="2553719" cy="1048601"/>
          </a:xfrm>
        </p:grpSpPr>
        <p:pic>
          <p:nvPicPr>
            <p:cNvPr id="6148" name="Picture 4" descr="https://cdn4.iconfinder.com/data/icons/free-social-media-icons/512/Peopl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919" y="5486400"/>
              <a:ext cx="975571" cy="97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://www.vdavns.org/images/Organizati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3954" y="5413370"/>
              <a:ext cx="964684" cy="964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7151503" y="5659272"/>
              <a:ext cx="448805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7122684" y="6096000"/>
              <a:ext cx="448805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xplosion 2 17"/>
          <p:cNvSpPr/>
          <p:nvPr/>
        </p:nvSpPr>
        <p:spPr>
          <a:xfrm>
            <a:off x="304800" y="4792760"/>
            <a:ext cx="1333500" cy="848073"/>
          </a:xfrm>
          <a:prstGeom prst="irregularSeal2">
            <a:avLst/>
          </a:prstGeom>
          <a:solidFill>
            <a:srgbClr val="00B0F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Do We Want to Approach?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1200" i="1" dirty="0" smtClean="0"/>
          </a:p>
          <a:p>
            <a:r>
              <a:rPr lang="en-US" sz="3200" b="1" dirty="0" smtClean="0"/>
              <a:t>Format Ideas: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Monthly presentations on individual pieces or a full-stack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One full-stack application – Group Effort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Four Month Sprints – Focused on a particular stack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i="1" dirty="0" smtClean="0"/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b="1" i="1" u="sng" dirty="0" smtClean="0"/>
              <a:t>BEST:</a:t>
            </a:r>
            <a:r>
              <a:rPr lang="en-US" sz="2800" i="1" dirty="0" smtClean="0"/>
              <a:t> “Collaboration AND Context</a:t>
            </a:r>
            <a:r>
              <a:rPr lang="en-US" sz="2800" i="1" dirty="0" smtClean="0"/>
              <a:t>”</a:t>
            </a:r>
          </a:p>
          <a:p>
            <a:pPr lvl="4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i="1" dirty="0" smtClean="0"/>
              <a:t>Resource sharing/communication  </a:t>
            </a:r>
            <a:r>
              <a:rPr lang="en-US" sz="2800" i="1" dirty="0"/>
              <a:t>between meetings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1971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Do We Want to Approach?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/>
          </a:p>
          <a:p>
            <a:r>
              <a:rPr lang="en-US" sz="3200" b="1" dirty="0" smtClean="0"/>
              <a:t>Initial Base-Lining of our Group</a:t>
            </a:r>
            <a:endParaRPr lang="en-US" sz="3200" b="1" dirty="0"/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Technologies we know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Technologies we want to learn</a:t>
            </a:r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Use the same tools? (e.g. AWS, Ubuntu, GitHub group?)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1200" i="1" dirty="0" smtClean="0"/>
          </a:p>
        </p:txBody>
      </p:sp>
      <p:pic>
        <p:nvPicPr>
          <p:cNvPr id="1028" name="Picture 4" descr="http://design.ubuntu.com/wp-content/uploads/logo-ubuntu_no%C2%AE-orange-h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4" y="5704756"/>
            <a:ext cx="2038350" cy="4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sc.matsukei.net/attachments/download/167/logo_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58864"/>
            <a:ext cx="19526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yimagesearch.com/wp-content/uploads/2014/10/gpu_amazon_ec2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4" y="4258580"/>
            <a:ext cx="3150691" cy="125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Ways to Contribute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b="1" dirty="0" smtClean="0"/>
              <a:t>Meeting Attendance</a:t>
            </a:r>
            <a:endParaRPr lang="en-US" sz="3200" b="1" dirty="0"/>
          </a:p>
          <a:p>
            <a:pPr>
              <a:spcBef>
                <a:spcPts val="2400"/>
              </a:spcBef>
            </a:pPr>
            <a:r>
              <a:rPr lang="en-US" sz="3200" b="1" dirty="0" smtClean="0"/>
              <a:t>Presenting Information</a:t>
            </a:r>
            <a:endParaRPr lang="en-US" sz="3200" b="1" dirty="0" smtClean="0"/>
          </a:p>
          <a:p>
            <a:pPr>
              <a:spcBef>
                <a:spcPts val="2400"/>
              </a:spcBef>
            </a:pPr>
            <a:r>
              <a:rPr lang="en-US" sz="3200" b="1" dirty="0" smtClean="0"/>
              <a:t>Resource </a:t>
            </a:r>
            <a:r>
              <a:rPr lang="en-US" sz="3200" b="1" dirty="0" smtClean="0"/>
              <a:t>Sharing / Answering Questions</a:t>
            </a:r>
            <a:endParaRPr lang="en-US" sz="3200" b="1" dirty="0"/>
          </a:p>
          <a:p>
            <a:pPr>
              <a:spcBef>
                <a:spcPts val="2400"/>
              </a:spcBef>
            </a:pPr>
            <a:r>
              <a:rPr lang="en-US" sz="3200" b="1" dirty="0" smtClean="0"/>
              <a:t>Asking </a:t>
            </a:r>
            <a:r>
              <a:rPr lang="en-US" sz="3200" b="1" dirty="0" smtClean="0"/>
              <a:t>Questions</a:t>
            </a:r>
            <a:endParaRPr lang="en-US" sz="32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2206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Will </a:t>
            </a:r>
            <a:r>
              <a:rPr lang="en-US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Benefit?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Novice</a:t>
            </a:r>
            <a:endParaRPr lang="en-US" sz="3800" b="1" u="sng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Appreciation for Full-Stack Apps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Better Position to Assess IT Talent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Intermediate</a:t>
            </a:r>
            <a:endParaRPr lang="en-US" sz="38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Teaching Your Components Focuses Your Thoughts</a:t>
            </a:r>
            <a:endParaRPr lang="en-US" sz="2800" i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Learn How to DIY a Full-Stack Application</a:t>
            </a:r>
            <a:endParaRPr lang="en-US" sz="3800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600" b="1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Jedi Master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“To Teach is to Learn Twice…”</a:t>
            </a:r>
            <a:endParaRPr lang="en-US" sz="2800" i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Outsiders’ Perspectives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600" b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300" b="1" dirty="0" smtClean="0"/>
          </a:p>
        </p:txBody>
      </p:sp>
      <p:pic>
        <p:nvPicPr>
          <p:cNvPr id="5122" name="Picture 2" descr="http://spavelous.com/listen/wp-content/uploads/2008/04/baby-spa-d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52600"/>
            <a:ext cx="1770898" cy="104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c08.deviantart.net/fs71/f/2013/092/f/0/yoda_icon_by_slamiticon-d605vp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12" y="4800600"/>
            <a:ext cx="2159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choolquran.com/img2/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24" y="3352800"/>
            <a:ext cx="17711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 You!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Book Antiqua" panose="02040602050305030304" pitchFamily="18" charset="0"/>
              </a:rPr>
              <a:t>Let’s Talk!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16377" y="5638800"/>
            <a:ext cx="4800600" cy="10393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Book Antiqua" panose="02040602050305030304" pitchFamily="18" charset="0"/>
                <a:hlinkClick r:id="rId2"/>
              </a:rPr>
              <a:t>bjones1831@gmail.com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Book Antiqua" panose="02040602050305030304" pitchFamily="18" charset="0"/>
              </a:rPr>
              <a:t>Or our group on Meetup.com</a:t>
            </a:r>
          </a:p>
          <a:p>
            <a:pPr marL="0" indent="0" algn="ctr">
              <a:buFont typeface="Wingdings 2"/>
              <a:buNone/>
            </a:pP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5638800"/>
            <a:ext cx="2438400" cy="10393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Contact me at…</a:t>
            </a:r>
          </a:p>
          <a:p>
            <a:pPr marL="0" indent="0" algn="ctr">
              <a:buFont typeface="Wingdings 2"/>
              <a:buNone/>
            </a:pP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2050" name="Picture 2" descr="http://xcpmg.org/wp-content/uploads/2014/12/board-tabl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3505200" cy="20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Today’s 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Recap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Changes </a:t>
            </a:r>
            <a:r>
              <a:rPr lang="en-US" sz="3200" b="1" dirty="0"/>
              <a:t>in the Technology Stack: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   Then </a:t>
            </a:r>
            <a:r>
              <a:rPr lang="en-US" sz="2800" i="1" dirty="0" smtClean="0"/>
              <a:t>vs. Now</a:t>
            </a:r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Group’s </a:t>
            </a:r>
            <a:r>
              <a:rPr lang="en-US" sz="3200" b="1" dirty="0" smtClean="0"/>
              <a:t>Goal</a:t>
            </a:r>
            <a:endParaRPr lang="en-US" sz="3200" b="1" dirty="0" smtClean="0"/>
          </a:p>
          <a:p>
            <a:r>
              <a:rPr lang="en-US" sz="3200" b="1" dirty="0" smtClean="0"/>
              <a:t>3 Key Question </a:t>
            </a:r>
            <a:r>
              <a:rPr lang="en-US" sz="3200" b="1" dirty="0" smtClean="0"/>
              <a:t>Types</a:t>
            </a:r>
          </a:p>
          <a:p>
            <a:pPr marL="1005840" lvl="4" indent="-457200">
              <a:spcBef>
                <a:spcPts val="580"/>
              </a:spcBef>
              <a:buClr>
                <a:schemeClr val="bg2">
                  <a:lumMod val="50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800" i="1" dirty="0" smtClean="0"/>
              <a:t>1. What? …. 2. How? …. </a:t>
            </a:r>
            <a:r>
              <a:rPr lang="en-US" sz="3600" b="1" i="1" dirty="0" smtClean="0"/>
              <a:t>3.</a:t>
            </a:r>
            <a:r>
              <a:rPr lang="en-US" sz="3600" i="1" dirty="0" smtClean="0"/>
              <a:t> </a:t>
            </a:r>
            <a:r>
              <a:rPr lang="en-US" sz="3600" b="1" i="1" dirty="0" smtClean="0"/>
              <a:t>HOW?!</a:t>
            </a:r>
            <a:endParaRPr lang="en-US" sz="3600" b="1" dirty="0" smtClean="0"/>
          </a:p>
          <a:p>
            <a:r>
              <a:rPr lang="en-US" sz="3200" b="1" dirty="0" smtClean="0"/>
              <a:t>Our Group’s Approach</a:t>
            </a:r>
          </a:p>
          <a:p>
            <a:r>
              <a:rPr lang="en-US" sz="3200" b="1" dirty="0" smtClean="0"/>
              <a:t>Group Expectations</a:t>
            </a:r>
            <a:endParaRPr lang="en-US" sz="3200" b="1" dirty="0"/>
          </a:p>
          <a:p>
            <a:r>
              <a:rPr lang="en-US" sz="3200" b="1" dirty="0" smtClean="0"/>
              <a:t>The Benefits to </a:t>
            </a:r>
            <a:r>
              <a:rPr lang="en-US" sz="3200" b="1" u="sng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1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Full-Stack + LEAN = Opportunities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0" name="Picture 2" descr="ivle-system-diagram.png (485×43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7" y="1814785"/>
            <a:ext cx="2068845" cy="18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n-startup-capa.png (317×38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59" y="1676280"/>
            <a:ext cx="1800225" cy="217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nding-social-media.png (400×4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0" y="4551367"/>
            <a:ext cx="1540638" cy="15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commerce.png (340×3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06" y="4648199"/>
            <a:ext cx="1846164" cy="16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2513" y="2197099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</a:t>
            </a:r>
            <a:endParaRPr lang="en-US" sz="6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0384" y="22098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=</a:t>
            </a:r>
            <a:endParaRPr lang="en-US" sz="6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76789" y="6281571"/>
            <a:ext cx="7772400" cy="3810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2060" name="Picture 12" descr="Front.png (724×8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4429916"/>
            <a:ext cx="1614104" cy="17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07660" y="519785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Or…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55659" y="523185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Or…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474060" y="4135433"/>
            <a:ext cx="609600" cy="512767"/>
          </a:xfrm>
          <a:prstGeom prst="ellipse">
            <a:avLst/>
          </a:prstGeom>
          <a:solidFill>
            <a:srgbClr val="D9FBD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52113" y="4173531"/>
            <a:ext cx="609600" cy="512767"/>
          </a:xfrm>
          <a:prstGeom prst="ellipse">
            <a:avLst/>
          </a:prstGeom>
          <a:solidFill>
            <a:srgbClr val="D9FBD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5166" y="4173531"/>
            <a:ext cx="609600" cy="512767"/>
          </a:xfrm>
          <a:prstGeom prst="ellipse">
            <a:avLst/>
          </a:prstGeom>
          <a:solidFill>
            <a:srgbClr val="D9FBD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snowulf.com/wp-content/uploads/2013/05/aws-logo-square-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06" y="2124849"/>
            <a:ext cx="1277898" cy="127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61272" y="2235199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339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Top 20 US Cities for Tech Startup Funding (2014)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2500" y="1453662"/>
            <a:ext cx="7734300" cy="567163"/>
          </a:xfrm>
        </p:spPr>
        <p:txBody>
          <a:bodyPr>
            <a:normAutofit fontScale="92500"/>
          </a:bodyPr>
          <a:lstStyle/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100" i="1" dirty="0" smtClean="0"/>
              <a:t>http://www.inc.com/associated-press/top-20-cities-for-tech-startup-funding.html</a:t>
            </a:r>
            <a:endParaRPr lang="en-US" sz="2100" b="1" dirty="0" smtClean="0"/>
          </a:p>
        </p:txBody>
      </p:sp>
      <p:pic>
        <p:nvPicPr>
          <p:cNvPr id="1028" name="Picture 4" descr="us_map.png (600×39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5211"/>
            <a:ext cx="7467600" cy="489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192236" y="3760044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040879" y="2709862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063282" y="3439221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7498079" y="2872483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192235" y="4190670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497036" y="4487264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609577" y="1950309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487636" y="3476675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502854" y="3679872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431279" y="5181600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063282" y="2993231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497036" y="3760044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466534" y="4860717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783036" y="5257800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7050257" y="3276600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6583679" y="3108117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4316436" y="5596267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410200" y="3439217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753642" y="4005959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403229" y="4005959"/>
            <a:ext cx="560363" cy="481305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Welcome!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PREVIOUS POINTS:</a:t>
            </a:r>
          </a:p>
          <a:p>
            <a:pPr lvl="1"/>
            <a:r>
              <a:rPr lang="en-US" sz="3000" b="1" dirty="0" smtClean="0"/>
              <a:t>Created Our Group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“Saint Louis Full Stack Web Development”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lvl="1"/>
            <a:r>
              <a:rPr lang="en-US" sz="3000" b="1" dirty="0" smtClean="0"/>
              <a:t>Tentative Mission Statement:</a:t>
            </a:r>
            <a:endParaRPr lang="en-US" sz="3000" b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i="1" dirty="0" smtClean="0"/>
              <a:t>Build </a:t>
            </a:r>
            <a:r>
              <a:rPr lang="en-US" sz="3200" b="1" i="1" dirty="0" smtClean="0"/>
              <a:t>End-to-End Internet Applications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i="1" dirty="0" smtClean="0"/>
              <a:t>Discussion and Learning!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b="1" i="1" dirty="0" smtClean="0"/>
          </a:p>
          <a:p>
            <a:pPr lvl="1"/>
            <a:r>
              <a:rPr lang="en-US" sz="3000" b="1" dirty="0" smtClean="0"/>
              <a:t>Scheduled Our Initial Meeting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Welcome Full Stackers!</a:t>
            </a:r>
            <a:endParaRPr lang="en-US" sz="2800" i="1" dirty="0"/>
          </a:p>
          <a:p>
            <a:pPr lvl="2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24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Today’s Agenda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Changes </a:t>
            </a:r>
            <a:r>
              <a:rPr lang="en-US" sz="3200" b="1" dirty="0"/>
              <a:t>in the Technology Stack: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   Then </a:t>
            </a:r>
            <a:r>
              <a:rPr lang="en-US" sz="2800" i="1" dirty="0" smtClean="0"/>
              <a:t>vs. Now</a:t>
            </a:r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Group’s </a:t>
            </a:r>
            <a:r>
              <a:rPr lang="en-US" sz="3200" b="1" dirty="0" smtClean="0"/>
              <a:t>Goal</a:t>
            </a:r>
            <a:endParaRPr lang="en-US" sz="3200" b="1" i="1" dirty="0" smtClean="0"/>
          </a:p>
          <a:p>
            <a:r>
              <a:rPr lang="en-US" sz="3200" b="1" dirty="0" smtClean="0"/>
              <a:t>3 Key Question Types</a:t>
            </a:r>
          </a:p>
          <a:p>
            <a:pPr marL="1005840" lvl="4" indent="-457200">
              <a:spcBef>
                <a:spcPts val="580"/>
              </a:spcBef>
              <a:buClr>
                <a:schemeClr val="bg2">
                  <a:lumMod val="50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800" i="1" dirty="0" smtClean="0"/>
              <a:t>1. What? …. 2. How? …. </a:t>
            </a:r>
            <a:r>
              <a:rPr lang="en-US" sz="3600" b="1" i="1" dirty="0" smtClean="0"/>
              <a:t>3.</a:t>
            </a:r>
            <a:r>
              <a:rPr lang="en-US" sz="3600" i="1" dirty="0" smtClean="0"/>
              <a:t> </a:t>
            </a:r>
            <a:r>
              <a:rPr lang="en-US" sz="3600" b="1" i="1" dirty="0" smtClean="0"/>
              <a:t>HOW?!</a:t>
            </a:r>
            <a:endParaRPr lang="en-US" sz="3600" b="1" dirty="0" smtClean="0"/>
          </a:p>
          <a:p>
            <a:r>
              <a:rPr lang="en-US" sz="3200" b="1" dirty="0" smtClean="0"/>
              <a:t>Our Group’s Approach</a:t>
            </a:r>
          </a:p>
          <a:p>
            <a:r>
              <a:rPr lang="en-US" sz="3200" b="1" dirty="0" smtClean="0"/>
              <a:t>Group Expectations</a:t>
            </a:r>
            <a:endParaRPr lang="en-US" sz="3200" b="1" dirty="0"/>
          </a:p>
          <a:p>
            <a:r>
              <a:rPr lang="en-US" sz="3200" b="1" dirty="0" smtClean="0"/>
              <a:t>The Benefits to </a:t>
            </a:r>
            <a:r>
              <a:rPr lang="en-US" sz="3200" b="1" u="sng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099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 smtClean="0"/>
              <a:t>Bryan Jones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Application DBA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MBA, MSIS from UMSL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Joined Meetup.com in 2013-2014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Involved in IT since 2008 (2009?) … NOT an expert!</a:t>
            </a:r>
          </a:p>
          <a:p>
            <a:pPr marL="594360" lvl="2" indent="0">
              <a:buNone/>
            </a:pP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365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Changes in the Tech Stack (THEN)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5943600"/>
            <a:ext cx="7772400" cy="4572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073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00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00090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343399" y="2590800"/>
            <a:ext cx="4216521" cy="2209800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9934" y="1676400"/>
            <a:ext cx="2991465" cy="558532"/>
            <a:chOff x="589935" y="1676400"/>
            <a:chExt cx="2669752" cy="558532"/>
          </a:xfrm>
        </p:grpSpPr>
        <p:sp>
          <p:nvSpPr>
            <p:cNvPr id="11" name="Rectangle 10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1700" y="1668366"/>
            <a:ext cx="2991465" cy="558532"/>
            <a:chOff x="589935" y="1676400"/>
            <a:chExt cx="2669752" cy="558532"/>
          </a:xfrm>
        </p:grpSpPr>
        <p:sp>
          <p:nvSpPr>
            <p:cNvPr id="14" name="Rectangle 13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2971800" y="31242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91200" y="31242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795962" y="3795141"/>
            <a:ext cx="11430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971800" y="3837432"/>
            <a:ext cx="11430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33746" y="2635530"/>
            <a:ext cx="419103" cy="523220"/>
            <a:chOff x="3333746" y="2562880"/>
            <a:chExt cx="419103" cy="523220"/>
          </a:xfrm>
        </p:grpSpPr>
        <p:sp>
          <p:nvSpPr>
            <p:cNvPr id="20" name="Oval 19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80178" y="2663450"/>
            <a:ext cx="419103" cy="523220"/>
            <a:chOff x="3333746" y="2562880"/>
            <a:chExt cx="419103" cy="523220"/>
          </a:xfrm>
        </p:grpSpPr>
        <p:sp>
          <p:nvSpPr>
            <p:cNvPr id="24" name="Oval 23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8329" y="4142233"/>
            <a:ext cx="419103" cy="523220"/>
            <a:chOff x="3333746" y="2562880"/>
            <a:chExt cx="419103" cy="523220"/>
          </a:xfrm>
        </p:grpSpPr>
        <p:sp>
          <p:nvSpPr>
            <p:cNvPr id="27" name="Oval 26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3</a:t>
              </a:r>
              <a:endParaRPr lang="en-US" sz="28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71847" y="4191883"/>
            <a:ext cx="419103" cy="523220"/>
            <a:chOff x="3333746" y="2562880"/>
            <a:chExt cx="419103" cy="523220"/>
          </a:xfrm>
        </p:grpSpPr>
        <p:sp>
          <p:nvSpPr>
            <p:cNvPr id="30" name="Oval 29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4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5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Changes in the Tech Stack 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(NOW)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2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0" y="3711569"/>
            <a:ext cx="1377454" cy="13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ttp://www.iconarchive.com/download/i34241/john-freeborn/ipad/iPad-front-askew-right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iconarchive.com/download/i34241/john-freeborn/ipad/iPad-front-askew-right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2" y="2289789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conizer.net/files/IconFinder_1/orig/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1" y="2512856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blog.primcast.com/wp-content/uploads/2013/07/Smart-TV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80" y="5225774"/>
            <a:ext cx="1499665" cy="14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s://d25l0qqym3malo.cloudfront.net/media/homepage/smart-watch-im_wa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6" y="5088500"/>
            <a:ext cx="1406491" cy="15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589934" y="1676400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46438" y="1668366"/>
            <a:ext cx="2740342" cy="558532"/>
            <a:chOff x="589935" y="1676400"/>
            <a:chExt cx="2669752" cy="558532"/>
          </a:xfrm>
        </p:grpSpPr>
        <p:sp>
          <p:nvSpPr>
            <p:cNvPr id="30" name="Rectangle 29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106001" y="2394368"/>
            <a:ext cx="1235937" cy="1246715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21003" y="5248776"/>
            <a:ext cx="1235937" cy="1301841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72000" y="2394369"/>
            <a:ext cx="4406059" cy="4156248"/>
            <a:chOff x="4851796" y="2302650"/>
            <a:chExt cx="4406059" cy="4156248"/>
          </a:xfrm>
        </p:grpSpPr>
        <p:pic>
          <p:nvPicPr>
            <p:cNvPr id="2062" name="Picture 14" descr="http://www.clipartbest.com/cliparts/7ia/kAy/7iakAyyi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466283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http://www.clipartbest.com/cliparts/7ia/kAy/7iakAyyi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854099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://www.prowaveconsulting.com/wp-content/uploads/2013/03/database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796" y="3570448"/>
              <a:ext cx="1358059" cy="123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://www.clker.com/cliparts/1/b/e/c/1206559314992711458ARTMAN_Network_Switch.svg.me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796" y="3506243"/>
              <a:ext cx="1336979" cy="359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0" y="5293768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5105642" y="4101426"/>
              <a:ext cx="948949" cy="933705"/>
              <a:chOff x="4549515" y="2919621"/>
              <a:chExt cx="1295270" cy="1383311"/>
            </a:xfrm>
          </p:grpSpPr>
          <p:pic>
            <p:nvPicPr>
              <p:cNvPr id="20" name="Picture 14" descr="http://www.clipartbest.com/cliparts/7ia/kAy/7iakAyyiA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515" y="291962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" name="Picture 26" descr="http://icons.iconarchive.com/icons/zerode/plump/256/Device-RAM-ico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2721" y="3240868"/>
                <a:ext cx="1062064" cy="1062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Rounded Rectangle 24"/>
            <p:cNvSpPr/>
            <p:nvPr/>
          </p:nvSpPr>
          <p:spPr>
            <a:xfrm>
              <a:off x="4851797" y="3212395"/>
              <a:ext cx="1421850" cy="1949174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00799" y="3701237"/>
              <a:ext cx="1235937" cy="1301841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772400" y="2302650"/>
              <a:ext cx="1338262" cy="4156248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6" descr="http://www.livetraining.co.in/images/HTML-and-CS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13" y="5865090"/>
            <a:ext cx="754666" cy="5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 rot="1634449">
            <a:off x="3014170" y="3261097"/>
            <a:ext cx="1273972" cy="25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735342">
            <a:off x="1593213" y="3668076"/>
            <a:ext cx="2738876" cy="23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362200" y="4264251"/>
            <a:ext cx="1947887" cy="2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962122">
            <a:off x="1685203" y="4897764"/>
            <a:ext cx="2622306" cy="27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0044142">
            <a:off x="3423475" y="5216780"/>
            <a:ext cx="978871" cy="264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docs.couchbase.com/couchbase-devguide-1.8/images/relating_doc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37" y="2558002"/>
            <a:ext cx="1187995" cy="86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hiredbrains.files.wordpress.com/2012/09/graph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10" y="4999503"/>
            <a:ext cx="1297803" cy="1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7356940" y="1646941"/>
            <a:ext cx="1473926" cy="558532"/>
            <a:chOff x="589935" y="1676400"/>
            <a:chExt cx="2669752" cy="558532"/>
          </a:xfrm>
        </p:grpSpPr>
        <p:sp>
          <p:nvSpPr>
            <p:cNvPr id="43" name="Rectangle 42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. DATA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4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Many Meetup Groups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1660644"/>
            <a:ext cx="2991465" cy="558532"/>
            <a:chOff x="589935" y="1676400"/>
            <a:chExt cx="2669752" cy="558532"/>
          </a:xfrm>
        </p:grpSpPr>
        <p:sp>
          <p:nvSpPr>
            <p:cNvPr id="11" name="Rectangle 10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62366" y="1652610"/>
            <a:ext cx="2991465" cy="558532"/>
            <a:chOff x="589935" y="1676400"/>
            <a:chExt cx="2669752" cy="558532"/>
          </a:xfrm>
        </p:grpSpPr>
        <p:sp>
          <p:nvSpPr>
            <p:cNvPr id="14" name="Rectangle 13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" y="2396884"/>
            <a:ext cx="1280160" cy="101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02" y="2396884"/>
            <a:ext cx="1280160" cy="93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46" y="2396884"/>
            <a:ext cx="1280160" cy="93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66" y="2416614"/>
            <a:ext cx="1280160" cy="99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46" y="3454515"/>
            <a:ext cx="1280160" cy="87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417" y="3454515"/>
            <a:ext cx="1280160" cy="87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46" y="4547878"/>
            <a:ext cx="1280160" cy="91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17" y="4547878"/>
            <a:ext cx="1280160" cy="89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1015433" y="4007421"/>
            <a:ext cx="2991465" cy="558532"/>
            <a:chOff x="589935" y="1676400"/>
            <a:chExt cx="2669752" cy="558532"/>
          </a:xfrm>
        </p:grpSpPr>
        <p:sp>
          <p:nvSpPr>
            <p:cNvPr id="44" name="Rectangle 43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. DATA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5" y="4780248"/>
            <a:ext cx="1280160" cy="85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08" y="4771819"/>
            <a:ext cx="1280160" cy="85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93" y="5804010"/>
            <a:ext cx="1280160" cy="85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64" y="5660880"/>
            <a:ext cx="1243013" cy="100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971800" y="3733801"/>
            <a:ext cx="6019800" cy="3048000"/>
          </a:xfrm>
          <a:prstGeom prst="cloud">
            <a:avLst/>
          </a:prstGeom>
          <a:solidFill>
            <a:srgbClr val="84DCF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Book Antiqua" panose="02040602050305030304" pitchFamily="18" charset="0"/>
              </a:rPr>
              <a:t>More Meetup Groups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1650" y="1694781"/>
            <a:ext cx="2991465" cy="558532"/>
            <a:chOff x="589935" y="1676400"/>
            <a:chExt cx="2669752" cy="558532"/>
          </a:xfrm>
        </p:grpSpPr>
        <p:sp>
          <p:nvSpPr>
            <p:cNvPr id="11" name="Rectangle 10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. BUSINESS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50" y="2473703"/>
            <a:ext cx="1369396" cy="108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51142"/>
            <a:ext cx="1484715" cy="110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10" y="3896270"/>
            <a:ext cx="1400175" cy="112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90" y="2454406"/>
            <a:ext cx="1473697" cy="116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473703"/>
            <a:ext cx="1481590" cy="117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118455" y="1694056"/>
            <a:ext cx="2991465" cy="558532"/>
            <a:chOff x="589935" y="1676400"/>
            <a:chExt cx="2669752" cy="558532"/>
          </a:xfrm>
        </p:grpSpPr>
        <p:sp>
          <p:nvSpPr>
            <p:cNvPr id="26" name="Rectangle 25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5. ???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72062" y="4165194"/>
            <a:ext cx="4301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3200" b="1" dirty="0" smtClean="0"/>
              <a:t>UNITES</a:t>
            </a:r>
            <a:r>
              <a:rPr lang="en-US" sz="2400" b="1" dirty="0" smtClean="0"/>
              <a:t> These Groups </a:t>
            </a:r>
            <a:r>
              <a:rPr lang="en-US" sz="2400" b="1" dirty="0"/>
              <a:t>?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Create </a:t>
            </a:r>
            <a:r>
              <a:rPr lang="en-US" sz="3200" b="1" u="sng" dirty="0" smtClean="0"/>
              <a:t>End-to-End</a:t>
            </a:r>
            <a:r>
              <a:rPr lang="en-US" sz="2400" b="1" dirty="0" smtClean="0"/>
              <a:t> Internet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Pursue and  Validate Viable </a:t>
            </a:r>
            <a:r>
              <a:rPr lang="en-US" sz="3200" b="1" u="sng" dirty="0" smtClean="0"/>
              <a:t>Business Models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63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1524000"/>
            <a:ext cx="6705600" cy="990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Goal…. </a:t>
            </a:r>
            <a:r>
              <a:rPr lang="en-US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JOIN FORCES!</a:t>
            </a:r>
            <a:endParaRPr lang="en-US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800" b="1" i="1" dirty="0" smtClean="0"/>
              <a:t>Learn How To Stack Together             “End-to-End” Internet Applications</a:t>
            </a:r>
            <a:endParaRPr lang="en-US" sz="3800" b="1" i="1" u="sng" dirty="0"/>
          </a:p>
          <a:p>
            <a:pPr lvl="2">
              <a:spcBef>
                <a:spcPts val="12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Data Source =&gt; App Layer =&gt; End-User Client Device(s)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/>
              <a:t>IAAS Offers a Way to Build Large Sites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Internet </a:t>
            </a:r>
            <a:r>
              <a:rPr lang="en-US" sz="2800" i="1" dirty="0"/>
              <a:t>Landscape Much More Complex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600" b="1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Lots of Silo Groups… But Little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Verbal </a:t>
            </a:r>
            <a:r>
              <a:rPr lang="en-US" sz="2800" i="1" dirty="0"/>
              <a:t>Communication = That </a:t>
            </a:r>
            <a:r>
              <a:rPr lang="en-US" sz="2800" b="1" i="1" dirty="0" smtClean="0"/>
              <a:t>LAST MILE </a:t>
            </a:r>
            <a:r>
              <a:rPr lang="en-US" sz="2800" i="1" dirty="0" smtClean="0"/>
              <a:t>of understanding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u="sng" dirty="0" smtClean="0"/>
              <a:t>COLLABORATION</a:t>
            </a:r>
            <a:r>
              <a:rPr lang="en-US" sz="2800" i="1" dirty="0" smtClean="0"/>
              <a:t> </a:t>
            </a:r>
            <a:r>
              <a:rPr lang="en-US" sz="2800" i="1" dirty="0"/>
              <a:t>and </a:t>
            </a:r>
            <a:r>
              <a:rPr lang="en-US" sz="2800" b="1" u="sng" dirty="0" smtClean="0"/>
              <a:t>CONTEXT</a:t>
            </a:r>
            <a:r>
              <a:rPr lang="en-US" sz="2800" i="1" dirty="0" smtClean="0"/>
              <a:t> </a:t>
            </a:r>
            <a:r>
              <a:rPr lang="en-US" sz="2800" i="1" dirty="0"/>
              <a:t>are the keys!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800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600" b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300" b="1" dirty="0" smtClean="0"/>
          </a:p>
        </p:txBody>
      </p:sp>
    </p:spTree>
    <p:extLst>
      <p:ext uri="{BB962C8B-B14F-4D97-AF65-F5344CB8AC3E}">
        <p14:creationId xmlns:p14="http://schemas.microsoft.com/office/powerpoint/2010/main" val="39561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14471</TotalTime>
  <Words>578</Words>
  <Application>Microsoft Office PowerPoint</Application>
  <PresentationFormat>On-screen Show (4:3)</PresentationFormat>
  <Paragraphs>146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Saint Louis Full Stack Web Development</vt:lpstr>
      <vt:lpstr>Welcome!</vt:lpstr>
      <vt:lpstr>Today’s Agenda</vt:lpstr>
      <vt:lpstr>Introduction</vt:lpstr>
      <vt:lpstr>Changes in the Tech Stack (THEN)</vt:lpstr>
      <vt:lpstr>Changes in the Tech Stack (NOW)</vt:lpstr>
      <vt:lpstr>Many Meetup Groups</vt:lpstr>
      <vt:lpstr>More Meetup Groups</vt:lpstr>
      <vt:lpstr>The Goal…. JOIN FORCES!</vt:lpstr>
      <vt:lpstr>3 Key Question Types…</vt:lpstr>
      <vt:lpstr>Attacking the 3 Key Question Types</vt:lpstr>
      <vt:lpstr>How Do We Want to Approach?</vt:lpstr>
      <vt:lpstr>How Do We Want to Approach?</vt:lpstr>
      <vt:lpstr>Ways to Contribute</vt:lpstr>
      <vt:lpstr>How Will YOU Benefit?</vt:lpstr>
      <vt:lpstr>Thank You!</vt:lpstr>
      <vt:lpstr>Today’s Recap</vt:lpstr>
      <vt:lpstr>Full-Stack + LEAN = Opportunities</vt:lpstr>
      <vt:lpstr>Top 20 US Cities for Tech Startup Funding (2014)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Louis Full Stack Developers</dc:title>
  <dc:creator>bryan</dc:creator>
  <cp:lastModifiedBy>Bryan Jones</cp:lastModifiedBy>
  <cp:revision>114</cp:revision>
  <cp:lastPrinted>2015-01-13T01:37:05Z</cp:lastPrinted>
  <dcterms:created xsi:type="dcterms:W3CDTF">2014-12-20T21:34:45Z</dcterms:created>
  <dcterms:modified xsi:type="dcterms:W3CDTF">2015-01-14T01:10:40Z</dcterms:modified>
</cp:coreProperties>
</file>