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5" r:id="rId3"/>
    <p:sldId id="288" r:id="rId4"/>
    <p:sldId id="290" r:id="rId5"/>
    <p:sldId id="312" r:id="rId6"/>
    <p:sldId id="313" r:id="rId7"/>
    <p:sldId id="260" r:id="rId8"/>
    <p:sldId id="294" r:id="rId9"/>
    <p:sldId id="282" r:id="rId10"/>
    <p:sldId id="310" r:id="rId11"/>
    <p:sldId id="278" r:id="rId12"/>
    <p:sldId id="275" r:id="rId13"/>
    <p:sldId id="304" r:id="rId14"/>
    <p:sldId id="305" r:id="rId15"/>
    <p:sldId id="306" r:id="rId16"/>
    <p:sldId id="307" r:id="rId17"/>
    <p:sldId id="308" r:id="rId18"/>
    <p:sldId id="280" r:id="rId19"/>
    <p:sldId id="285" r:id="rId20"/>
    <p:sldId id="309" r:id="rId21"/>
    <p:sldId id="289" r:id="rId22"/>
    <p:sldId id="292" r:id="rId23"/>
    <p:sldId id="293" r:id="rId24"/>
    <p:sldId id="279" r:id="rId25"/>
    <p:sldId id="286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8FD"/>
    <a:srgbClr val="C3EEFD"/>
    <a:srgbClr val="CCDDEA"/>
    <a:srgbClr val="00CCFF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AC8B-BC75-4A1A-9F78-2493DBAEA55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6AD4-452E-477E-A00D-68A4D72A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5A683-DEA2-4B82-9CEC-07D915D2EE1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7F2DFF-F738-46C6-9F0F-B7CF80E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://fastoredis.com/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hyperlink" Target="https://www.redsmin.com/" TargetMode="External"/><Relationship Id="rId4" Type="http://schemas.openxmlformats.org/officeDocument/2006/relationships/hyperlink" Target="https://redisdesktop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dis.io/cli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dis.io/cli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redis.io/documentation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s://www.udemy.com/getting-started-with-redi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matt.sh/what-is-redis" TargetMode="External"/><Relationship Id="rId4" Type="http://schemas.openxmlformats.org/officeDocument/2006/relationships/hyperlink" Target="https://redis.io/commands" TargetMode="External"/><Relationship Id="rId9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lfullstackwebdev.slack.com/" TargetMode="External"/><Relationship Id="rId2" Type="http://schemas.openxmlformats.org/officeDocument/2006/relationships/hyperlink" Target="https://www.meetup.com/SaintLouis_FullStack_WebDevelopment/event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8, 2017</a:t>
            </a:r>
          </a:p>
          <a:p>
            <a:r>
              <a:rPr lang="en-US" dirty="0" smtClean="0"/>
              <a:t>Meeting No. 18</a:t>
            </a:r>
            <a:endParaRPr lang="en-US" dirty="0"/>
          </a:p>
        </p:txBody>
      </p:sp>
      <p:pic>
        <p:nvPicPr>
          <p:cNvPr id="2050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98" y="2733460"/>
            <a:ext cx="44481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First Steps: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>
          <a:xfrm>
            <a:off x="5455751" y="4245333"/>
            <a:ext cx="490594" cy="63620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560423" y="2766222"/>
            <a:ext cx="960432" cy="212682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00" y="3464218"/>
            <a:ext cx="957698" cy="8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105" descr="http://icons.iconarchive.com/icons/tpdkdesign.net/refresh-cl/256/Hardware-My-Computer-3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3323" y="1947732"/>
            <a:ext cx="946351" cy="84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key value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31" y="3749014"/>
            <a:ext cx="1127796" cy="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193" y="3464218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44" y="4860580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key value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21" y="5145376"/>
            <a:ext cx="1018760" cy="7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key value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70" y="3749014"/>
            <a:ext cx="1018760" cy="7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11" y="4854544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key value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788" y="5139340"/>
            <a:ext cx="1018760" cy="7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Shape 105" descr="http://icons.iconarchive.com/icons/tpdkdesign.net/refresh-cl/256/Hardware-My-Computer-3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6193" y="1993268"/>
            <a:ext cx="946351" cy="84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05" descr="http://icons.iconarchive.com/icons/tpdkdesign.net/refresh-cl/256/Hardware-My-Computer-3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6669" y="1983836"/>
            <a:ext cx="946351" cy="84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217" y="3482729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515" y="3480850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redis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739" y="3475336"/>
            <a:ext cx="865107" cy="7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250" y="4342462"/>
            <a:ext cx="1194530" cy="313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6145" y="4341942"/>
            <a:ext cx="1203250" cy="305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9804" y="4348782"/>
            <a:ext cx="1194531" cy="29645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753449" y="2815159"/>
            <a:ext cx="5852" cy="60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238744" y="2837853"/>
            <a:ext cx="1" cy="557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106352" y="2902497"/>
            <a:ext cx="1" cy="557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97592" y="2766221"/>
            <a:ext cx="510737" cy="652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460946" y="2783928"/>
            <a:ext cx="593569" cy="607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00307" y="2766221"/>
            <a:ext cx="742966" cy="212682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1989938" y="2774495"/>
            <a:ext cx="3788" cy="62657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808741" y="2591004"/>
            <a:ext cx="625640" cy="78012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9945337" y="2837853"/>
            <a:ext cx="10973" cy="66989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0601694" y="2667618"/>
            <a:ext cx="791083" cy="73344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707494" y="1343436"/>
            <a:ext cx="2564888" cy="50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1. Single Instance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3996924" y="1371282"/>
            <a:ext cx="2564888" cy="50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2</a:t>
            </a:r>
            <a:r>
              <a:rPr lang="en-US" sz="2400" b="1" dirty="0" smtClean="0"/>
              <a:t>. Master/Slave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8662893" y="1359994"/>
            <a:ext cx="2564888" cy="50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3. Cluster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646141" y="4234215"/>
            <a:ext cx="271849" cy="620329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960202" y="3823461"/>
            <a:ext cx="517487" cy="937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0449474" y="3810611"/>
            <a:ext cx="517487" cy="937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757737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redis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redis.conf</a:t>
            </a:r>
            <a:endParaRPr lang="en-US" sz="2800" b="1" dirty="0" smtClean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Primary </a:t>
            </a:r>
            <a:r>
              <a:rPr lang="en-US" sz="2200" dirty="0" smtClean="0"/>
              <a:t>(</a:t>
            </a:r>
            <a:r>
              <a:rPr lang="en-US" sz="2200" dirty="0"/>
              <a:t>O</a:t>
            </a:r>
            <a:r>
              <a:rPr lang="en-US" sz="2200" dirty="0" smtClean="0"/>
              <a:t>nly?) Configuration File</a:t>
            </a:r>
          </a:p>
          <a:p>
            <a:pPr marL="384048" lvl="3" indent="0">
              <a:buNone/>
            </a:pPr>
            <a:endParaRPr lang="en-US" sz="2200" dirty="0" smtClean="0"/>
          </a:p>
          <a:p>
            <a:pPr marL="384048" lvl="3" indent="0">
              <a:buNone/>
            </a:pPr>
            <a:endParaRPr lang="en-US" sz="2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redis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sentinel.conf</a:t>
            </a:r>
            <a:endParaRPr lang="en-US" sz="2800" b="1" dirty="0" smtClean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Built-in High Availability Solution</a:t>
            </a:r>
          </a:p>
          <a:p>
            <a:pPr marL="0" indent="0">
              <a:buNone/>
            </a:pPr>
            <a:endParaRPr lang="en-US" sz="1400" dirty="0" smtClean="0"/>
          </a:p>
          <a:p>
            <a:pPr marL="384048" lvl="3" indent="0">
              <a:buNone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 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4556369" cy="4022725"/>
          </a:xfrm>
        </p:spPr>
        <p:txBody>
          <a:bodyPr>
            <a:normAutofit/>
          </a:bodyPr>
          <a:lstStyle/>
          <a:p>
            <a:pPr marL="240030" indent="-514350">
              <a:buFont typeface="+mj-lt"/>
              <a:buAutoNum type="arabicPeriod"/>
            </a:pPr>
            <a:r>
              <a:rPr lang="en-US" sz="3600" dirty="0" smtClean="0"/>
              <a:t>Strings</a:t>
            </a:r>
            <a:endParaRPr lang="en-US" sz="3600" dirty="0"/>
          </a:p>
          <a:p>
            <a:pPr marL="384048" lvl="3" indent="0">
              <a:buNone/>
            </a:pPr>
            <a:endParaRPr lang="en-US" sz="2200" dirty="0"/>
          </a:p>
          <a:p>
            <a:pPr marL="240030" indent="-514350">
              <a:buFont typeface="+mj-lt"/>
              <a:buAutoNum type="arabicPeriod"/>
            </a:pPr>
            <a:r>
              <a:rPr lang="en-US" sz="3600" dirty="0" smtClean="0"/>
              <a:t>Hashes</a:t>
            </a:r>
            <a:endParaRPr lang="en-US" sz="3600" dirty="0"/>
          </a:p>
          <a:p>
            <a:pPr marL="384048" lvl="3" indent="0">
              <a:buNone/>
            </a:pPr>
            <a:endParaRPr lang="en-US" sz="2200" dirty="0"/>
          </a:p>
          <a:p>
            <a:pPr marL="240030" indent="-514350">
              <a:buFont typeface="+mj-lt"/>
              <a:buAutoNum type="arabicPeriod"/>
            </a:pPr>
            <a:r>
              <a:rPr lang="en-US" sz="3600" dirty="0" smtClean="0"/>
              <a:t>Lists</a:t>
            </a:r>
            <a:endParaRPr lang="en-US" sz="3600" dirty="0"/>
          </a:p>
          <a:p>
            <a:pPr marL="384048" lvl="3" indent="0">
              <a:buNone/>
            </a:pPr>
            <a:endParaRPr lang="en-US" sz="22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842370" y="1408601"/>
            <a:ext cx="4556369" cy="4868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-514350">
              <a:buFont typeface="+mj-lt"/>
              <a:buAutoNum type="arabicPeriod" startAt="4"/>
            </a:pPr>
            <a:r>
              <a:rPr lang="en-US" sz="3600" dirty="0" smtClean="0"/>
              <a:t>Sets</a:t>
            </a:r>
          </a:p>
          <a:p>
            <a:pPr marL="384048" lvl="3" indent="0">
              <a:buNone/>
            </a:pPr>
            <a:endParaRPr lang="en-US" sz="2200" dirty="0" smtClean="0"/>
          </a:p>
          <a:p>
            <a:pPr marL="240030" indent="-514350">
              <a:buFont typeface="+mj-lt"/>
              <a:buAutoNum type="arabicPeriod" startAt="5"/>
            </a:pPr>
            <a:r>
              <a:rPr lang="en-US" sz="3600" dirty="0" smtClean="0"/>
              <a:t>Sorted Sets</a:t>
            </a:r>
          </a:p>
          <a:p>
            <a:pPr marL="384048" lvl="3" indent="0">
              <a:buNone/>
            </a:pPr>
            <a:endParaRPr lang="en-US" sz="2200" dirty="0" smtClean="0"/>
          </a:p>
          <a:p>
            <a:pPr marL="384048" lvl="3" indent="0">
              <a:buNone/>
            </a:pPr>
            <a:endParaRPr lang="en-US" sz="2200" dirty="0"/>
          </a:p>
          <a:p>
            <a:pPr marL="384048" lvl="3" indent="0">
              <a:buNone/>
            </a:pPr>
            <a:endParaRPr lang="en-US" sz="2200" dirty="0" smtClean="0"/>
          </a:p>
          <a:p>
            <a:pPr marL="384048" lvl="3" indent="0">
              <a:buNone/>
            </a:pPr>
            <a:endParaRPr lang="en-US" sz="2200" dirty="0"/>
          </a:p>
          <a:p>
            <a:pPr marL="384048" lvl="3" indent="0">
              <a:buNone/>
            </a:pPr>
            <a:endParaRPr lang="en-US" sz="2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Bitmaps</a:t>
            </a:r>
            <a:endParaRPr lang="en-US" sz="2200" dirty="0" smtClean="0"/>
          </a:p>
          <a:p>
            <a:pPr marL="384048" lvl="3" indent="0">
              <a:buNone/>
            </a:pPr>
            <a:r>
              <a:rPr lang="en-US" sz="1600" i="1" dirty="0" smtClean="0"/>
              <a:t>Space Efficient</a:t>
            </a:r>
          </a:p>
          <a:p>
            <a:pPr marL="384048" lvl="3" indent="0">
              <a:buNone/>
            </a:pPr>
            <a:r>
              <a:rPr lang="en-US" sz="1600" i="1" dirty="0" smtClean="0"/>
              <a:t>Storage of 1’s &amp; 0’s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7703646" y="3842916"/>
            <a:ext cx="2833816" cy="1044027"/>
            <a:chOff x="7382554" y="4261141"/>
            <a:chExt cx="2733511" cy="10440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468" y="5026028"/>
              <a:ext cx="314325" cy="279140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>
            <a:xfrm>
              <a:off x="7382554" y="4261141"/>
              <a:ext cx="2733511" cy="980303"/>
            </a:xfrm>
            <a:prstGeom prst="cloudCallout">
              <a:avLst>
                <a:gd name="adj1" fmla="val -23882"/>
                <a:gd name="adj2" fmla="val 65021"/>
              </a:avLst>
            </a:prstGeom>
            <a:solidFill>
              <a:srgbClr val="C3EEFD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2060"/>
                  </a:solidFill>
                </a:rPr>
                <a:t>We’re Data Types too</a:t>
              </a:r>
              <a:r>
                <a:rPr lang="en-US" i="1" dirty="0" smtClean="0">
                  <a:solidFill>
                    <a:srgbClr val="002060"/>
                  </a:solidFill>
                </a:rPr>
                <a:t>! … Kinda</a:t>
              </a:r>
              <a:endParaRPr lang="en-US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9477689" y="5038492"/>
            <a:ext cx="2619578" cy="12387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Hyperloglog</a:t>
            </a:r>
            <a:endParaRPr lang="en-US" sz="2200" dirty="0" smtClean="0"/>
          </a:p>
          <a:p>
            <a:pPr marL="384048" lvl="3" indent="0">
              <a:buNone/>
            </a:pPr>
            <a:r>
              <a:rPr lang="en-US" sz="1700" i="1" dirty="0" smtClean="0"/>
              <a:t>Estimates Counts of</a:t>
            </a:r>
          </a:p>
          <a:p>
            <a:pPr marL="384048" lvl="3" indent="0">
              <a:buNone/>
            </a:pPr>
            <a:r>
              <a:rPr lang="en-US" sz="1700" i="1" dirty="0" smtClean="0"/>
              <a:t>Big Data Sets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97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240581"/>
            <a:ext cx="9308123" cy="1902940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Redis’ most basic data type</a:t>
            </a:r>
          </a:p>
          <a:p>
            <a:pPr lvl="2" indent="-365760">
              <a:buFont typeface="Wingdings" panose="05000000000000000000" pitchFamily="2" charset="2"/>
              <a:buChar char="§"/>
            </a:pPr>
            <a:r>
              <a:rPr lang="en-US" sz="2000" dirty="0" smtClean="0"/>
              <a:t>Strings, Integers, Floating-Point Values</a:t>
            </a:r>
            <a:endParaRPr lang="en-US" sz="20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Scalar Values; Images; Static HTML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595" y="1069319"/>
            <a:ext cx="2609850" cy="15811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07805"/>
              </p:ext>
            </p:extLst>
          </p:nvPr>
        </p:nvGraphicFramePr>
        <p:xfrm>
          <a:off x="1383323" y="2879396"/>
          <a:ext cx="9416482" cy="3337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43401"/>
                <a:gridCol w="4604952"/>
                <a:gridCol w="3468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value stored at a key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 [val]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GET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</a:t>
                      </a:r>
                      <a:r>
                        <a:rPr lang="en-US" baseline="0" dirty="0" smtClean="0"/>
                        <a:t> the value from a 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GET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APPEND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Appends to existing value or sets 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APPEND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 [val]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SETNX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value </a:t>
                      </a:r>
                      <a:r>
                        <a:rPr lang="en-US" i="1" dirty="0" smtClean="0"/>
                        <a:t>only if it doesn’t exist</a:t>
                      </a:r>
                      <a:endParaRPr lang="en-US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SETNX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 [val]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Increments</a:t>
                      </a:r>
                      <a:r>
                        <a:rPr lang="en-US" baseline="0" dirty="0" smtClean="0"/>
                        <a:t> the value by 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INCR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INCRBY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Increments the value by a given amount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INCRBY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 [amount]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MSET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multiple</a:t>
                      </a:r>
                      <a:r>
                        <a:rPr lang="en-US" baseline="0" dirty="0" smtClean="0"/>
                        <a:t> key-value pairs at once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[key1] [val1] [key2] [val2]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DEL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value from a 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DEL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291891"/>
            <a:ext cx="9308123" cy="1507935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Unordered table of attributes and values</a:t>
            </a:r>
            <a:endParaRPr lang="en-US" sz="2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Simple Documents and Objects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240" y="1069319"/>
            <a:ext cx="2258898" cy="165652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98565"/>
              </p:ext>
            </p:extLst>
          </p:nvPr>
        </p:nvGraphicFramePr>
        <p:xfrm>
          <a:off x="1383321" y="2879396"/>
          <a:ext cx="9745998" cy="3337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90412"/>
                <a:gridCol w="4092532"/>
                <a:gridCol w="42630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value stored at a sub-key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[key] [val]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HGET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</a:t>
                      </a:r>
                      <a:r>
                        <a:rPr lang="en-US" baseline="0" dirty="0" smtClean="0"/>
                        <a:t> the value from a sub-key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HGET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HLEN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number</a:t>
                      </a:r>
                      <a:r>
                        <a:rPr lang="en-US" baseline="0" dirty="0" smtClean="0"/>
                        <a:t> of sub-keys for a key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HGETALL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HEXISTS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for existence of a sub-key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HEXISTS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HMSET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multiple</a:t>
                      </a:r>
                      <a:r>
                        <a:rPr lang="en-US" baseline="0" dirty="0" smtClean="0"/>
                        <a:t> sub-key-value pairs at once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HMSET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[key1] [val1]</a:t>
                      </a:r>
                      <a:r>
                        <a:rPr lang="en-US" sz="1800" i="1" baseline="0" dirty="0" smtClean="0"/>
                        <a:t> [key2] [val2]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HVALS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all</a:t>
                      </a:r>
                      <a:r>
                        <a:rPr lang="en-US" baseline="0" dirty="0" smtClean="0"/>
                        <a:t> the values from a 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HVALS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HKEYS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all</a:t>
                      </a:r>
                      <a:r>
                        <a:rPr lang="en-US" baseline="0" dirty="0" smtClean="0"/>
                        <a:t> the sub-keys from a key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HKEYS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HDEL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value from a sub-key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HDEL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[hash-key] [key]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6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99921"/>
            <a:ext cx="9308123" cy="1211030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Linked List of Strings; </a:t>
            </a:r>
            <a:r>
              <a:rPr lang="en-US" sz="2800" b="1" i="1" dirty="0" smtClean="0"/>
              <a:t>Head/Tail</a:t>
            </a:r>
            <a:r>
              <a:rPr lang="en-US" sz="2800" dirty="0" smtClean="0"/>
              <a:t> Operations</a:t>
            </a:r>
            <a:endParaRPr lang="en-US" sz="2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Most Recent Items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57" y="1101972"/>
            <a:ext cx="2279989" cy="14943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16108"/>
              </p:ext>
            </p:extLst>
          </p:nvPr>
        </p:nvGraphicFramePr>
        <p:xfrm>
          <a:off x="1383323" y="2879396"/>
          <a:ext cx="9416482" cy="3337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43401"/>
                <a:gridCol w="4423719"/>
                <a:gridCol w="3649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LPUSH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Prepends the value to the list from the left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LPUSH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[val]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RPUSH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Prepends the value to the list from the </a:t>
                      </a:r>
                      <a:r>
                        <a:rPr lang="en-US" i="1" dirty="0" smtClean="0"/>
                        <a:t>right</a:t>
                      </a:r>
                      <a:endParaRPr lang="en-US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RPUSH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[val]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LPOP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the first value from the list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LPOP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LRANGE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sub list of values</a:t>
                      </a:r>
                      <a:r>
                        <a:rPr lang="en-US" baseline="0" dirty="0" smtClean="0"/>
                        <a:t> based on the range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LRANGE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[start] [end]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LINSERT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a</a:t>
                      </a:r>
                      <a:r>
                        <a:rPr lang="en-US" baseline="0" dirty="0" smtClean="0"/>
                        <a:t> value after the position listed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LINSERT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</a:t>
                      </a:r>
                      <a:r>
                        <a:rPr lang="en-US" sz="1800" b="1" dirty="0" smtClean="0"/>
                        <a:t>AFTER</a:t>
                      </a:r>
                      <a:r>
                        <a:rPr lang="en-US" sz="1800" i="1" dirty="0" smtClean="0"/>
                        <a:t> [val] [new]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LSET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r>
                        <a:rPr lang="en-US" baseline="0" dirty="0" smtClean="0"/>
                        <a:t> the value at the position listed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LSET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[val]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LREM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the value</a:t>
                      </a:r>
                      <a:r>
                        <a:rPr lang="en-US" baseline="0" dirty="0" smtClean="0"/>
                        <a:t> specified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LREM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[# of copies] [val]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LTRIM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values outside of the range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LTRIM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[list-key] [start] [end]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4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99921"/>
            <a:ext cx="9308123" cy="1145128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Unordered Collection of Unique Strings</a:t>
            </a:r>
            <a:endParaRPr lang="en-US" sz="2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Set-based Operations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598" y="1124029"/>
            <a:ext cx="2404182" cy="14716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51401"/>
              </p:ext>
            </p:extLst>
          </p:nvPr>
        </p:nvGraphicFramePr>
        <p:xfrm>
          <a:off x="1383320" y="2879396"/>
          <a:ext cx="10075512" cy="3337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67335"/>
                <a:gridCol w="3875985"/>
                <a:gridCol w="4332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SADD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</a:t>
                      </a:r>
                      <a:r>
                        <a:rPr lang="en-US" baseline="0" dirty="0" smtClean="0"/>
                        <a:t> value to a set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SADD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[set-key] [val]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SMEMBERS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all values in a set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SMEMBERS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SRANDMEMBER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one or more random values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SRANDMEMBER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[set-key]</a:t>
                      </a:r>
                      <a:r>
                        <a:rPr lang="en-US" sz="1800" i="1" baseline="0" dirty="0" smtClean="0"/>
                        <a:t> [# of values]</a:t>
                      </a:r>
                      <a:endParaRPr lang="en-US" sz="1800" i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SPOP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</a:t>
                      </a:r>
                      <a:r>
                        <a:rPr lang="en-US" baseline="0" dirty="0" smtClean="0"/>
                        <a:t> and returns a random value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SPOP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SUNION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Combines</a:t>
                      </a:r>
                      <a:r>
                        <a:rPr lang="en-US" baseline="0" dirty="0" smtClean="0"/>
                        <a:t> multiple sets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SUNION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[set-key1] [set-key2]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SDIFF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 from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set not in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set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SDIFF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[set-key1] [set-key2]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SINTER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 in both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and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sets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SINTER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[set-key1] [set-key2]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SINTERSTORE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results</a:t>
                      </a:r>
                      <a:r>
                        <a:rPr lang="en-US" baseline="0" dirty="0" smtClean="0"/>
                        <a:t> of SINTER into a new set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SINTERSTORE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[new set]  [set-key1] [set-key2]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5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: 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221978"/>
            <a:ext cx="9308123" cy="1183471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Collection of Distinct Strings Ordered By Score</a:t>
            </a:r>
            <a:endParaRPr lang="en-US" sz="2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USE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CASE</a:t>
            </a:r>
            <a:r>
              <a:rPr lang="en-US" sz="2400" b="1" dirty="0" smtClean="0"/>
              <a:t>:</a:t>
            </a:r>
            <a:r>
              <a:rPr lang="en-US" sz="2400" dirty="0" smtClean="0"/>
              <a:t> Leaderboards</a:t>
            </a:r>
            <a:endParaRPr lang="en-US" sz="2400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46" y="1101972"/>
            <a:ext cx="2133600" cy="155031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4191"/>
              </p:ext>
            </p:extLst>
          </p:nvPr>
        </p:nvGraphicFramePr>
        <p:xfrm>
          <a:off x="1383323" y="2904109"/>
          <a:ext cx="9853088" cy="32359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14258"/>
                <a:gridCol w="3783486"/>
                <a:gridCol w="4155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It Does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ZADD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 value to</a:t>
                      </a:r>
                      <a:r>
                        <a:rPr lang="en-US" baseline="0" dirty="0" smtClean="0"/>
                        <a:t> a sorted set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ZADD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 [score] [value]</a:t>
                      </a:r>
                      <a:endParaRPr lang="en-US" sz="18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ZRANGE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</a:t>
                      </a:r>
                      <a:r>
                        <a:rPr lang="en-US" baseline="0" dirty="0" smtClean="0"/>
                        <a:t> based on ranking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ZRANGE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ZREVRANGE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 in reverse</a:t>
                      </a:r>
                      <a:r>
                        <a:rPr lang="en-US" baseline="0" dirty="0" smtClean="0"/>
                        <a:t> ranking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ZREVRANGE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i="0" dirty="0" smtClean="0"/>
                        <a:t>                                      WITHSCORES</a:t>
                      </a:r>
                      <a:endParaRPr lang="en-US" sz="1800" b="1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ZSCORE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score</a:t>
                      </a:r>
                      <a:r>
                        <a:rPr lang="en-US" baseline="0" dirty="0" smtClean="0"/>
                        <a:t> of the value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ZSCORE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[value]</a:t>
                      </a:r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ZCOUNT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</a:t>
                      </a:r>
                      <a:r>
                        <a:rPr lang="en-US" baseline="0" dirty="0" smtClean="0"/>
                        <a:t> the values in a score range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ZCOUNT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ZRANGEBYSCORE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values based on score</a:t>
                      </a:r>
                      <a:endParaRPr lang="en-US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ZRANGEBYSCORE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  <a:endParaRPr lang="en-US" sz="180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ZINTERSTORE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Stores results</a:t>
                      </a:r>
                      <a:r>
                        <a:rPr lang="en-US" baseline="0" dirty="0" smtClean="0"/>
                        <a:t> of ZINTER into a new set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 smtClean="0"/>
                        <a:t>ZINTERSTORE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[zset-key] [start] [end]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9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770526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Not Just Memory (unlike Memcached)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Only Used For Recovery</a:t>
            </a:r>
            <a:r>
              <a:rPr lang="en-US" sz="2800" i="1" dirty="0" smtClean="0"/>
              <a:t>…. NOT Retrieval!!</a:t>
            </a:r>
          </a:p>
          <a:p>
            <a:pPr marL="0" indent="0">
              <a:buNone/>
            </a:pPr>
            <a:endParaRPr lang="en-US" sz="500" i="1" dirty="0" smtClean="0"/>
          </a:p>
          <a:p>
            <a:pPr marL="0" indent="0">
              <a:buNone/>
            </a:pPr>
            <a:r>
              <a:rPr lang="en-US" sz="2800" b="1" i="1" u="sng" dirty="0" smtClean="0"/>
              <a:t>2 Types: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RDB – Takes a snapshot of entire dataset </a:t>
            </a:r>
            <a:r>
              <a:rPr lang="en-US" sz="2800" dirty="0" smtClean="0"/>
              <a:t>periodically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Pro’s:</a:t>
            </a:r>
            <a:r>
              <a:rPr lang="en-US" sz="2200" i="1" dirty="0" smtClean="0"/>
              <a:t> Good for Backup and Faster Recovery… Minimal Performance Drain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Con’s:</a:t>
            </a:r>
            <a:r>
              <a:rPr lang="en-US" sz="2200" i="1" dirty="0" smtClean="0"/>
              <a:t> Possible Data Loss</a:t>
            </a:r>
          </a:p>
          <a:p>
            <a:pPr marL="384048" lvl="3" indent="0">
              <a:buNone/>
            </a:pPr>
            <a:endParaRPr lang="en-US" sz="1200" i="1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AOF </a:t>
            </a:r>
            <a:r>
              <a:rPr lang="en-US" sz="2800" dirty="0" smtClean="0"/>
              <a:t>– Appends each </a:t>
            </a:r>
            <a:r>
              <a:rPr lang="en-US" sz="2800" i="1" u="sng" dirty="0" smtClean="0"/>
              <a:t>write</a:t>
            </a:r>
            <a:r>
              <a:rPr lang="en-US" sz="2800" dirty="0" smtClean="0"/>
              <a:t> command </a:t>
            </a:r>
            <a:r>
              <a:rPr lang="en-US" sz="2800" dirty="0" smtClean="0"/>
              <a:t>to </a:t>
            </a:r>
            <a:r>
              <a:rPr lang="en-US" sz="2800" dirty="0" smtClean="0"/>
              <a:t>disk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b="1" i="1" dirty="0"/>
              <a:t>Pro’s:</a:t>
            </a:r>
            <a:r>
              <a:rPr lang="en-US" sz="2200" i="1" dirty="0"/>
              <a:t> </a:t>
            </a:r>
            <a:r>
              <a:rPr lang="en-US" sz="2200" i="1" dirty="0" smtClean="0"/>
              <a:t>More Durable… Options (1. No sync… 2. Every N sec… 3. Every Query)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b="1" i="1" dirty="0"/>
              <a:t>Con’s:</a:t>
            </a:r>
            <a:r>
              <a:rPr lang="en-US" sz="2200" i="1" dirty="0"/>
              <a:t> </a:t>
            </a:r>
            <a:r>
              <a:rPr lang="en-US" sz="2200" i="1" dirty="0" smtClean="0"/>
              <a:t>Files Larger Than RDB… Slower Performance</a:t>
            </a:r>
            <a:endParaRPr lang="en-US" sz="2200" i="1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51522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Transactions</a:t>
            </a: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Sentinel</a:t>
            </a: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PubSub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Lua Scripting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Bitmaps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HyperLogLog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Others Are Doing….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9734" y="5511298"/>
            <a:ext cx="2875006" cy="662546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“Testing, Mocha, Chai, and you!”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21 (Tue)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 pm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CIC@CET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77" y="3984834"/>
            <a:ext cx="1787176" cy="1407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462" y="1359035"/>
            <a:ext cx="1773344" cy="140770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47404" y="2897677"/>
            <a:ext cx="3744042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“Live Like a Hippy – First StL Elixir Meetup”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20 (Mon)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Asychrony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900 Spruce St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867" y="3984833"/>
            <a:ext cx="1777939" cy="1407707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7019910" y="5511298"/>
            <a:ext cx="2757136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Be Determined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March, tentative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CIC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4240 Duncan Ave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37517" y="2897677"/>
            <a:ext cx="4319585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“Inaugural Web Design &amp; Dev Meetup”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Feb 16 (Thu)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OCI Education Center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12140 Woodcrest Exec Dr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565" y="1356385"/>
            <a:ext cx="1773344" cy="13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Redis Tools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5162"/>
              </p:ext>
            </p:extLst>
          </p:nvPr>
        </p:nvGraphicFramePr>
        <p:xfrm>
          <a:off x="1945358" y="1566834"/>
          <a:ext cx="8110161" cy="1854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38388"/>
                <a:gridCol w="57717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redis-cli</a:t>
                      </a:r>
                      <a:r>
                        <a:rPr lang="en-US" b="1" baseline="0" dirty="0" smtClean="0"/>
                        <a:t> monitor</a:t>
                      </a:r>
                      <a:endParaRPr lang="en-US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0" i="1" dirty="0" smtClean="0"/>
                        <a:t>Debugging</a:t>
                      </a:r>
                      <a:r>
                        <a:rPr lang="en-US" sz="1800" b="0" i="1" baseline="0" dirty="0" smtClean="0"/>
                        <a:t> tool; streams back every command on the server</a:t>
                      </a:r>
                      <a:endParaRPr lang="en-US" sz="1800" b="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slowlog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0" i="1" dirty="0" smtClean="0"/>
                        <a:t>Log queries</a:t>
                      </a:r>
                      <a:r>
                        <a:rPr lang="en-US" sz="1800" b="0" i="1" baseline="0" dirty="0" smtClean="0"/>
                        <a:t> that exceed a specified execution time</a:t>
                      </a:r>
                      <a:endParaRPr lang="en-US" sz="1800" b="0" i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redis-benchmark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0" i="1" dirty="0" smtClean="0"/>
                        <a:t>Simulates commands run by N clients</a:t>
                      </a:r>
                      <a:r>
                        <a:rPr lang="en-US" sz="1800" b="0" i="1" baseline="0" dirty="0" smtClean="0"/>
                        <a:t> at the same time</a:t>
                      </a:r>
                      <a:endParaRPr lang="en-US" sz="1800" b="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INFO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/>
                        <a:t>Command</a:t>
                      </a:r>
                      <a:endParaRPr lang="en-US" b="1" dirty="0"/>
                    </a:p>
                  </a:txBody>
                  <a:tcPr>
                    <a:solidFill>
                      <a:srgbClr val="E3F8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i="1" dirty="0" smtClean="0"/>
                        <a:t>Info</a:t>
                      </a:r>
                      <a:r>
                        <a:rPr lang="en-US" sz="1800" i="1" baseline="0" dirty="0" smtClean="0"/>
                        <a:t> and stats about the server; easy to read and parse</a:t>
                      </a:r>
                      <a:endParaRPr lang="en-US" sz="1800" i="1" dirty="0" smtClean="0"/>
                    </a:p>
                  </a:txBody>
                  <a:tcPr>
                    <a:solidFill>
                      <a:srgbClr val="E3F8FD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2873" y="4015050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http://fastoredis.com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16398" y="4033522"/>
            <a:ext cx="26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https://redisdesktop.com/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68966" y="4021517"/>
            <a:ext cx="281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5"/>
              </a:rPr>
              <a:t>https://www.redsmin.com/</a:t>
            </a:r>
            <a:endParaRPr lang="en-US" i="1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73" y="4667849"/>
            <a:ext cx="2521527" cy="13944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2256" y="4667848"/>
            <a:ext cx="2660361" cy="1394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587" y="4588767"/>
            <a:ext cx="2790825" cy="14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To The Terminal!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9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94034" y="5492018"/>
            <a:ext cx="3419336" cy="3830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redis.io/clients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34" y="1621558"/>
            <a:ext cx="7581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94034" y="5492018"/>
            <a:ext cx="3419336" cy="3830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redis.io/clients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34" y="1621558"/>
            <a:ext cx="7581900" cy="32385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840627" y="3649361"/>
            <a:ext cx="1079157" cy="4448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Possible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51522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Advanced </a:t>
            </a:r>
            <a:r>
              <a:rPr lang="en-US" sz="2800" dirty="0" smtClean="0"/>
              <a:t>Features and Best Practices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Performance Testing w/ Redis Tools (Benchmark, etc.)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Chat Room Functionality</a:t>
            </a:r>
          </a:p>
          <a:p>
            <a:pPr marL="0" indent="0">
              <a:buNone/>
            </a:pP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Session Management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Redis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8526796" cy="4851522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www.udemy.com/getting-started-with-redis</a:t>
            </a:r>
            <a:endParaRPr lang="en-US" sz="2800" dirty="0" smtClean="0"/>
          </a:p>
          <a:p>
            <a:pPr marL="0" indent="0">
              <a:buNone/>
            </a:pPr>
            <a:endParaRPr lang="en-US" sz="200" dirty="0" smtClean="0">
              <a:hlinkClick r:id="rId3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redis.io/documentation</a:t>
            </a:r>
            <a:endParaRPr lang="en-US" sz="2800" dirty="0" smtClean="0"/>
          </a:p>
          <a:p>
            <a:pPr marL="0" indent="0">
              <a:buNone/>
            </a:pPr>
            <a:endParaRPr lang="en-US" sz="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redis.io/commands</a:t>
            </a:r>
            <a:endParaRPr lang="en-US" sz="2800" dirty="0" smtClean="0"/>
          </a:p>
          <a:p>
            <a:pPr marL="0" indent="0">
              <a:buNone/>
            </a:pPr>
            <a:endParaRPr lang="en-US" sz="2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matt.sh/what-is-redis</a:t>
            </a:r>
            <a:endParaRPr lang="en-US" sz="2800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694" y="4547287"/>
            <a:ext cx="1279525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0426" y="4547287"/>
            <a:ext cx="1261020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cholar read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605" y="4950941"/>
            <a:ext cx="1730177" cy="11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3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90907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About Us: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Learning how to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create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full-stack, scalable internet applications. From the database… all the way to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front-end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interface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n-US" sz="24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JavaScript Frameworks ∙ Server-Side Code ∙ Load Balancing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Meetup Calendar: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2"/>
              </a:rPr>
              <a:t>https://www.meetup.com/SaintLouis_FullStack_WebDevelopment/events/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-US" sz="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Slack Group(s):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r>
              <a:rPr lang="en-US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https://stl-tech.slack.com/messages/stl_fullstack_web_dev/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ct val="25000"/>
              <a:buNone/>
            </a:pPr>
            <a:endParaRPr lang="en-US" u="sng" dirty="0">
              <a:solidFill>
                <a:schemeClr val="hlink"/>
              </a:solidFill>
              <a:ea typeface="Calibri"/>
              <a:cs typeface="Calibri"/>
              <a:sym typeface="Calibri"/>
              <a:hlinkClick r:id="rId3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NoSQL: In Brief….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670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Mid 2000’s …. Web 2.0 includes: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Larger Data Sets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Variety of Data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Real-Time Processing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Horizontal Scalability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Rapid Development and Flexibility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4000" dirty="0" smtClean="0"/>
              <a:t>“</a:t>
            </a:r>
            <a:r>
              <a:rPr lang="en-US" sz="4000" b="1" i="1" u="sng" dirty="0" smtClean="0"/>
              <a:t>N</a:t>
            </a:r>
            <a:r>
              <a:rPr lang="en-US" sz="4000" dirty="0" smtClean="0"/>
              <a:t>ot </a:t>
            </a:r>
            <a:r>
              <a:rPr lang="en-US" sz="4000" b="1" i="1" u="sng" dirty="0" smtClean="0"/>
              <a:t>O</a:t>
            </a:r>
            <a:r>
              <a:rPr lang="en-US" sz="4000" dirty="0" smtClean="0"/>
              <a:t>nly </a:t>
            </a:r>
            <a:r>
              <a:rPr lang="en-US" sz="4000" b="1" i="1" u="sng" dirty="0" smtClean="0"/>
              <a:t>SQL</a:t>
            </a:r>
            <a:r>
              <a:rPr lang="en-US" sz="4000" dirty="0" smtClean="0"/>
              <a:t>”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107" descr="https://cdn1.iconfinder.com/data/icons/ColoBrush_Pack/256/datab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9787" y="3677586"/>
            <a:ext cx="1463795" cy="13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20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8344" y="4987627"/>
            <a:ext cx="964563" cy="88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 descr="Image result for oracl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37" y="5408942"/>
            <a:ext cx="1471325" cy="2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07" y="4854498"/>
            <a:ext cx="1543838" cy="11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orizontal Scroll 4"/>
          <p:cNvSpPr/>
          <p:nvPr/>
        </p:nvSpPr>
        <p:spPr>
          <a:xfrm>
            <a:off x="7813036" y="2652584"/>
            <a:ext cx="2677296" cy="1025002"/>
          </a:xfrm>
          <a:prstGeom prst="horizontalScroll">
            <a:avLst/>
          </a:prstGeom>
          <a:solidFill>
            <a:srgbClr val="F3FCFF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RDBMS: </a:t>
            </a:r>
          </a:p>
          <a:p>
            <a:pPr algn="ctr"/>
            <a:r>
              <a:rPr lang="en-US" sz="2000" i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The “Old” Guard…</a:t>
            </a:r>
            <a:endParaRPr lang="en-US" sz="2000" i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75" y="5508302"/>
            <a:ext cx="2208822" cy="497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NoSQL: Key Players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6631" y="1813419"/>
            <a:ext cx="2187406" cy="569867"/>
          </a:xfrm>
        </p:spPr>
        <p:txBody>
          <a:bodyPr>
            <a:normAutofit lnSpcReduction="10000"/>
          </a:bodyPr>
          <a:lstStyle/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Object-Oriented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Nested Entities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mage result for redi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974838" y="1290782"/>
            <a:ext cx="10158585" cy="4787704"/>
            <a:chOff x="2915020" y="1278930"/>
            <a:chExt cx="10158585" cy="4787704"/>
          </a:xfrm>
        </p:grpSpPr>
        <p:pic>
          <p:nvPicPr>
            <p:cNvPr id="9" name="Shape 121" descr="Image result for mongodb 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15020" y="1845890"/>
              <a:ext cx="1326292" cy="4553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4664365" y="1278930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1673" y="1278930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4365" y="3672782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41673" y="3672782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5406540" y="1364883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Document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526887" y="1396577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Graph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474179" y="3801108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Columnar</a:t>
              </a: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8651487" y="3801108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Key Value</a:t>
              </a:r>
            </a:p>
          </p:txBody>
        </p:sp>
        <p:pic>
          <p:nvPicPr>
            <p:cNvPr id="24" name="Picture 2" descr="Image result for redis logo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4195" y="5026082"/>
              <a:ext cx="1369410" cy="457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ouchdb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195" y="2509833"/>
              <a:ext cx="965072" cy="772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neo4j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2291" y="1946017"/>
              <a:ext cx="1397861" cy="388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orientdb log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2291" y="2539526"/>
              <a:ext cx="1507122" cy="69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20" y="4294585"/>
              <a:ext cx="1407446" cy="35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assandra log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568" y="4834614"/>
              <a:ext cx="968079" cy="648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61947" y="4142583"/>
              <a:ext cx="913024" cy="608682"/>
            </a:xfrm>
            <a:prstGeom prst="rect">
              <a:avLst/>
            </a:prstGeom>
          </p:spPr>
        </p:pic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836631" y="4157541"/>
            <a:ext cx="2508218" cy="828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Analytical Processing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Few Fields … Many Rows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54663" y="1818316"/>
            <a:ext cx="2187406" cy="6686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Relationships in </a:t>
            </a:r>
            <a:r>
              <a:rPr lang="en-US" sz="1600" dirty="0" smtClean="0"/>
              <a:t>Data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Traversals</a:t>
            </a:r>
            <a:endParaRPr lang="en-US" sz="1600" dirty="0" smtClean="0"/>
          </a:p>
          <a:p>
            <a:pPr marL="18288" lvl="1" indent="0">
              <a:buNone/>
            </a:pPr>
            <a:endParaRPr lang="en-US" sz="1600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154663" y="4153481"/>
            <a:ext cx="2187406" cy="6522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Fast Reads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Simple </a:t>
            </a:r>
            <a:r>
              <a:rPr lang="en-US" sz="1600" dirty="0" smtClean="0"/>
              <a:t>Use Cases</a:t>
            </a:r>
            <a:endParaRPr lang="en-US" sz="1600" dirty="0" smtClean="0"/>
          </a:p>
        </p:txBody>
      </p:sp>
      <p:pic>
        <p:nvPicPr>
          <p:cNvPr id="2050" name="Picture 2" descr="Image result for document databas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11" y="2356829"/>
            <a:ext cx="1416053" cy="12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4378" y="4715969"/>
            <a:ext cx="742950" cy="1143000"/>
          </a:xfrm>
          <a:prstGeom prst="rect">
            <a:avLst/>
          </a:prstGeom>
        </p:spPr>
      </p:pic>
      <p:pic>
        <p:nvPicPr>
          <p:cNvPr id="2054" name="Picture 6" descr="Image result for neo4j databas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68" y="2248013"/>
            <a:ext cx="1862867" cy="131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ey value databas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90" y="4846466"/>
            <a:ext cx="1399623" cy="103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75" y="5508302"/>
            <a:ext cx="2208822" cy="497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NoSQL: Key Players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6631" y="1813419"/>
            <a:ext cx="2187406" cy="569867"/>
          </a:xfrm>
        </p:spPr>
        <p:txBody>
          <a:bodyPr>
            <a:normAutofit lnSpcReduction="10000"/>
          </a:bodyPr>
          <a:lstStyle/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Object-Oriented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Nested Entities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mage result for redi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974838" y="1290782"/>
            <a:ext cx="10158585" cy="4787704"/>
            <a:chOff x="2915020" y="1278930"/>
            <a:chExt cx="10158585" cy="4787704"/>
          </a:xfrm>
        </p:grpSpPr>
        <p:pic>
          <p:nvPicPr>
            <p:cNvPr id="9" name="Shape 121" descr="Image result for mongodb 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15020" y="1845890"/>
              <a:ext cx="1326292" cy="4553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4664365" y="1278930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1673" y="1278930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4365" y="3672782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41673" y="3672782"/>
              <a:ext cx="3177308" cy="239385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5406540" y="1364883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Document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526887" y="1396577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Graph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474179" y="3801108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Columnar</a:t>
              </a: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8651487" y="3801108"/>
              <a:ext cx="1557680" cy="54950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" lvl="1" indent="0" algn="ctr">
                <a:buNone/>
              </a:pPr>
              <a:r>
                <a:rPr lang="en-US" sz="2400" b="1" dirty="0" smtClean="0"/>
                <a:t>Key Value</a:t>
              </a:r>
            </a:p>
          </p:txBody>
        </p:sp>
        <p:pic>
          <p:nvPicPr>
            <p:cNvPr id="24" name="Picture 2" descr="Image result for redis logo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4195" y="5026082"/>
              <a:ext cx="1369410" cy="457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ouchdb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195" y="2509833"/>
              <a:ext cx="965072" cy="772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neo4j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2291" y="1946017"/>
              <a:ext cx="1397861" cy="388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orientdb log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2291" y="2539526"/>
              <a:ext cx="1507122" cy="69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20" y="4294585"/>
              <a:ext cx="1407446" cy="35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assandra log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568" y="4834614"/>
              <a:ext cx="968079" cy="648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61947" y="4142583"/>
              <a:ext cx="913024" cy="608682"/>
            </a:xfrm>
            <a:prstGeom prst="rect">
              <a:avLst/>
            </a:prstGeom>
          </p:spPr>
        </p:pic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836631" y="4157541"/>
            <a:ext cx="2508218" cy="828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Analytical Processing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Few Fields … Many Rows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54663" y="1818316"/>
            <a:ext cx="2187406" cy="6686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Relationships in </a:t>
            </a:r>
            <a:r>
              <a:rPr lang="en-US" sz="1600" dirty="0" smtClean="0"/>
              <a:t>Data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Traversals</a:t>
            </a:r>
            <a:endParaRPr lang="en-US" sz="1600" dirty="0" smtClean="0"/>
          </a:p>
          <a:p>
            <a:pPr marL="18288" lvl="1" indent="0">
              <a:buNone/>
            </a:pPr>
            <a:endParaRPr lang="en-US" sz="1600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154663" y="4153481"/>
            <a:ext cx="2187406" cy="6522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Fast Reads</a:t>
            </a: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1600" dirty="0" smtClean="0"/>
              <a:t>Simple </a:t>
            </a:r>
            <a:r>
              <a:rPr lang="en-US" sz="1600" dirty="0" smtClean="0"/>
              <a:t>Use Cases</a:t>
            </a:r>
            <a:endParaRPr lang="en-US" sz="1600" dirty="0" smtClean="0"/>
          </a:p>
        </p:txBody>
      </p:sp>
      <p:pic>
        <p:nvPicPr>
          <p:cNvPr id="2050" name="Picture 2" descr="Image result for document databas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11" y="2356829"/>
            <a:ext cx="1416053" cy="12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4378" y="4715969"/>
            <a:ext cx="742950" cy="1143000"/>
          </a:xfrm>
          <a:prstGeom prst="rect">
            <a:avLst/>
          </a:prstGeom>
        </p:spPr>
      </p:pic>
      <p:pic>
        <p:nvPicPr>
          <p:cNvPr id="2054" name="Picture 6" descr="Image result for neo4j databas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68" y="2248013"/>
            <a:ext cx="1862867" cy="131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ey value databas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90" y="4846466"/>
            <a:ext cx="1399623" cy="103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9175810" y="4846466"/>
            <a:ext cx="2666776" cy="8291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761540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In-memory Key Value Store … with Persistence (Storage)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smtClean="0"/>
              <a:t>1M </a:t>
            </a:r>
            <a:r>
              <a:rPr lang="en-US" sz="2200" i="1" dirty="0" smtClean="0"/>
              <a:t>Small Keys (String Values) ~ 100MB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smtClean="0"/>
              <a:t>1M Keys (Hash Values… 5 Fields) ~ 200MB</a:t>
            </a:r>
          </a:p>
          <a:p>
            <a:pPr marL="384048" lvl="3" indent="0">
              <a:buNone/>
            </a:pPr>
            <a:endParaRPr lang="en-US" i="1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Multiple Data </a:t>
            </a:r>
            <a:r>
              <a:rPr lang="en-US" sz="2800" dirty="0" smtClean="0"/>
              <a:t>Types… Multiple Use Cases</a:t>
            </a:r>
            <a:endParaRPr lang="en-US" sz="2800" dirty="0" smtClean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Strings… Hashes… Lists…. </a:t>
            </a:r>
            <a:r>
              <a:rPr lang="en-US" sz="2200" i="1" dirty="0" smtClean="0"/>
              <a:t>And More!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800" b="1" u="sng" dirty="0" smtClean="0"/>
              <a:t>Benefits</a:t>
            </a:r>
            <a:r>
              <a:rPr lang="en-US" sz="2800" b="1" u="sng" dirty="0" smtClean="0"/>
              <a:t>:</a:t>
            </a:r>
          </a:p>
          <a:p>
            <a:pPr marL="0" indent="0">
              <a:buNone/>
            </a:pPr>
            <a:endParaRPr lang="en-US" sz="200" b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Improved Response Times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Fast Development</a:t>
            </a:r>
            <a:endParaRPr lang="en-US" sz="2200" dirty="0" smtClean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dirty="0" smtClean="0"/>
              <a:t>High Availability … Clustering … Security (</a:t>
            </a:r>
            <a:r>
              <a:rPr lang="en-US" sz="2200" u="sng" dirty="0" smtClean="0"/>
              <a:t>b</a:t>
            </a:r>
            <a:r>
              <a:rPr lang="en-US" sz="2200" dirty="0" smtClean="0"/>
              <a:t>asic</a:t>
            </a:r>
            <a:r>
              <a:rPr lang="en-US" sz="2200" dirty="0" smtClean="0"/>
              <a:t>)</a:t>
            </a:r>
            <a:endParaRPr lang="en-US" sz="2200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2523" y="565044"/>
            <a:ext cx="261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mote</a:t>
            </a:r>
            <a:r>
              <a:rPr lang="en-US" dirty="0" smtClean="0"/>
              <a:t> </a:t>
            </a:r>
            <a:r>
              <a:rPr lang="en-US" b="1" u="sng" dirty="0" smtClean="0"/>
              <a:t>DI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ctionary</a:t>
            </a:r>
            <a:r>
              <a:rPr lang="en-US" dirty="0" smtClean="0"/>
              <a:t> </a:t>
            </a:r>
            <a:r>
              <a:rPr lang="en-US" b="1" u="sng" dirty="0" smtClean="0"/>
              <a:t>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022725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Data </a:t>
            </a:r>
            <a:r>
              <a:rPr lang="en-US" sz="2800" dirty="0" smtClean="0"/>
              <a:t>Must Be </a:t>
            </a:r>
            <a:r>
              <a:rPr lang="en-US" sz="2800" dirty="0" smtClean="0"/>
              <a:t>Smaller Than Memory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Tighter Coupling b/w Application and Database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Limited Security </a:t>
            </a:r>
            <a:r>
              <a:rPr lang="en-US" sz="2800" dirty="0" smtClean="0"/>
              <a:t>(again …</a:t>
            </a:r>
            <a:r>
              <a:rPr lang="en-US" sz="2800" u="sng" dirty="0" smtClean="0"/>
              <a:t>b</a:t>
            </a:r>
            <a:r>
              <a:rPr lang="en-US" sz="2800" dirty="0" smtClean="0"/>
              <a:t>asic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Memory Costs </a:t>
            </a:r>
            <a:r>
              <a:rPr lang="en-US" sz="2800" b="1" i="1" dirty="0" smtClean="0"/>
              <a:t>…. $$$ </a:t>
            </a:r>
            <a:r>
              <a:rPr lang="en-US" sz="2800" b="1" i="1" dirty="0" smtClean="0"/>
              <a:t>!!</a:t>
            </a:r>
          </a:p>
          <a:p>
            <a:pPr marL="0" indent="0">
              <a:buNone/>
            </a:pPr>
            <a:endParaRPr lang="en-US" sz="500" b="1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Some “Normal” DB Features Not Included</a:t>
            </a:r>
            <a:endParaRPr lang="en-US" sz="2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aution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697" y="1952368"/>
            <a:ext cx="1943740" cy="194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4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redi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689" y="565044"/>
            <a:ext cx="1213757" cy="405452"/>
          </a:xfrm>
          <a:prstGeom prst="rect">
            <a:avLst/>
          </a:prstGeom>
          <a:noFill/>
          <a:effectLst>
            <a:outerShdw blurRad="635000" dir="21540000" algn="ctr" rotWithShape="0">
              <a:srgbClr val="000000">
                <a:alpha val="27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3323" y="1383887"/>
            <a:ext cx="4242487" cy="46626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User Session Management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Static HTML Cache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Leaderboards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Most Recent Posts</a:t>
            </a: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Real-Time Analytics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154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14281</TotalTime>
  <Words>1340</Words>
  <Application>Microsoft Office PowerPoint</Application>
  <PresentationFormat>Widescreen</PresentationFormat>
  <Paragraphs>331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Baskerville Old Face</vt:lpstr>
      <vt:lpstr>Calibri</vt:lpstr>
      <vt:lpstr>Calibri Light</vt:lpstr>
      <vt:lpstr>Franklin Gothic Medium</vt:lpstr>
      <vt:lpstr>Symbol</vt:lpstr>
      <vt:lpstr>Wingdings</vt:lpstr>
      <vt:lpstr>Retrospect</vt:lpstr>
      <vt:lpstr>PowerPoint Presentation</vt:lpstr>
      <vt:lpstr>What Others Are Doing….</vt:lpstr>
      <vt:lpstr>Welcome!</vt:lpstr>
      <vt:lpstr>NoSQL: In Brief….</vt:lpstr>
      <vt:lpstr>NoSQL: Key Players </vt:lpstr>
      <vt:lpstr>NoSQL: Key Players </vt:lpstr>
      <vt:lpstr>What is Redis?</vt:lpstr>
      <vt:lpstr>Disadvantages?</vt:lpstr>
      <vt:lpstr>Use Cases</vt:lpstr>
      <vt:lpstr>Architecture</vt:lpstr>
      <vt:lpstr>Configuration</vt:lpstr>
      <vt:lpstr>5 Basic Data Types</vt:lpstr>
      <vt:lpstr>Data Types : Strings</vt:lpstr>
      <vt:lpstr>Data Types : Hashes</vt:lpstr>
      <vt:lpstr>Data Types : Lists</vt:lpstr>
      <vt:lpstr>Data Types : Sets</vt:lpstr>
      <vt:lpstr>Data Types : Sorted Sets</vt:lpstr>
      <vt:lpstr>Persistence</vt:lpstr>
      <vt:lpstr>Other Features</vt:lpstr>
      <vt:lpstr>Redis Tools</vt:lpstr>
      <vt:lpstr>To The Terminal!</vt:lpstr>
      <vt:lpstr>Redis Clients</vt:lpstr>
      <vt:lpstr>Redis Clients</vt:lpstr>
      <vt:lpstr>Possible Next Steps</vt:lpstr>
      <vt:lpstr>Redis Resources</vt:lpstr>
    </vt:vector>
  </TitlesOfParts>
  <Company>Lumeris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Bryan Jones</cp:lastModifiedBy>
  <cp:revision>193</cp:revision>
  <cp:lastPrinted>2017-02-08T04:40:19Z</cp:lastPrinted>
  <dcterms:created xsi:type="dcterms:W3CDTF">2015-12-03T23:09:43Z</dcterms:created>
  <dcterms:modified xsi:type="dcterms:W3CDTF">2017-02-09T18:38:06Z</dcterms:modified>
</cp:coreProperties>
</file>