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576" r:id="rId2"/>
    <p:sldId id="575" r:id="rId3"/>
    <p:sldId id="577" r:id="rId4"/>
    <p:sldId id="290" r:id="rId5"/>
    <p:sldId id="567" r:id="rId6"/>
    <p:sldId id="570" r:id="rId7"/>
    <p:sldId id="593" r:id="rId8"/>
    <p:sldId id="580" r:id="rId9"/>
    <p:sldId id="583" r:id="rId10"/>
    <p:sldId id="568" r:id="rId11"/>
    <p:sldId id="594" r:id="rId12"/>
    <p:sldId id="595" r:id="rId13"/>
    <p:sldId id="596" r:id="rId14"/>
    <p:sldId id="597" r:id="rId15"/>
    <p:sldId id="598" r:id="rId16"/>
    <p:sldId id="600" r:id="rId17"/>
    <p:sldId id="601" r:id="rId18"/>
    <p:sldId id="599" r:id="rId19"/>
    <p:sldId id="581" r:id="rId20"/>
    <p:sldId id="569" r:id="rId21"/>
    <p:sldId id="573" r:id="rId22"/>
    <p:sldId id="589" r:id="rId23"/>
    <p:sldId id="515" r:id="rId24"/>
    <p:sldId id="516" r:id="rId2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C4EBFC"/>
    <a:srgbClr val="E3F8FD"/>
    <a:srgbClr val="C3EEFD"/>
    <a:srgbClr val="CCDDEA"/>
    <a:srgbClr val="F3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3AC8B-BC75-4A1A-9F78-2493DBAEA55D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E6AD4-452E-477E-A00D-68A4D72A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8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35A683-DEA2-4B82-9CEC-07D915D2EE1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77F2DFF-F738-46C6-9F0F-B7CF80E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lfullstackwebdev.slack.com/" TargetMode="External"/><Relationship Id="rId2" Type="http://schemas.openxmlformats.org/officeDocument/2006/relationships/hyperlink" Target="https://www.meetup.com/SaintLouis_FullStack_WebDevelopment/event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png"/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amazon.com/Scalability-Startup-Engineers-Artur-Ejsmont/dp/0071843655" TargetMode="External"/><Relationship Id="rId7" Type="http://schemas.openxmlformats.org/officeDocument/2006/relationships/hyperlink" Target="https://zapier.com/learn/apis/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udemy.com/beautiful-apis/" TargetMode="External"/><Relationship Id="rId5" Type="http://schemas.openxmlformats.org/officeDocument/2006/relationships/hyperlink" Target="https://www.amazon.com/Load-Balancing-HAProxy-availability-infrastructure/dp/1519073844" TargetMode="External"/><Relationship Id="rId10" Type="http://schemas.openxmlformats.org/officeDocument/2006/relationships/image" Target="../media/image32.jpeg"/><Relationship Id="rId4" Type="http://schemas.openxmlformats.org/officeDocument/2006/relationships/hyperlink" Target="https://redis.io/documentation" TargetMode="External"/><Relationship Id="rId9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909072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2800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About Us: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Learning how to create full-stack, scalable internet applications. From the database… all the way to the front-end user interface : </a:t>
            </a:r>
            <a:r>
              <a:rPr lang="en-US" sz="24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JavaScript Frameworks ∙ Server-Side Code ∙ Load Balancing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Meetup Calendar: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u="sng" dirty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2"/>
              </a:rPr>
              <a:t>https://www.meetup.com/SaintLouis_FullStack_WebDevelopment/events/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endParaRPr lang="en-US" sz="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Slack Group(s):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ct val="25000"/>
              <a:buNone/>
            </a:pPr>
            <a:r>
              <a:rPr lang="en-US" u="sng" dirty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3"/>
              </a:rPr>
              <a:t>https://stl-tech.slack.com/messages/stl_fullstack_web_dev/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ct val="25000"/>
              <a:buNone/>
            </a:pPr>
            <a:endParaRPr lang="en-US" u="sng" dirty="0">
              <a:solidFill>
                <a:schemeClr val="hlink"/>
              </a:solidFill>
              <a:ea typeface="Calibri"/>
              <a:cs typeface="Calibri"/>
              <a:sym typeface="Calibri"/>
              <a:hlinkClick r:id="rId3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https://secure.meetupstatic.com/photos/event/c/f/2/2/600_454193026.jpeg">
            <a:extLst>
              <a:ext uri="{FF2B5EF4-FFF2-40B4-BE49-F238E27FC236}">
                <a16:creationId xmlns:a16="http://schemas.microsoft.com/office/drawing/2014/main" id="{A5CAC28B-92B0-450A-885F-BE28415E3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750" y="4077730"/>
            <a:ext cx="1659254" cy="179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11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Domain 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 fontScale="92500" lnSpcReduction="2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AWS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Web Server Software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GoDaddy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Domain Registration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Keep Separate from Hosting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Elastic IP’s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Permanent IP Address for EC2 Instance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26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Route53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Domain Name Resolution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B943C3D9-3957-4FAD-9AE4-657E51E7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ws logo">
            <a:extLst>
              <a:ext uri="{FF2B5EF4-FFF2-40B4-BE49-F238E27FC236}">
                <a16:creationId xmlns:a16="http://schemas.microsoft.com/office/drawing/2014/main" id="{AF2AA80C-B212-4425-A08D-CD53EC73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023" y="1424771"/>
            <a:ext cx="1842700" cy="69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ws route 53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216" y="4828547"/>
            <a:ext cx="2352314" cy="117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godaddy logo">
            <a:extLst>
              <a:ext uri="{FF2B5EF4-FFF2-40B4-BE49-F238E27FC236}">
                <a16:creationId xmlns:a16="http://schemas.microsoft.com/office/drawing/2014/main" id="{5EF07C86-448C-4E5D-8541-DE580C8C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404" y="2885537"/>
            <a:ext cx="2241992" cy="62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57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Architecture Diagram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D4743C4F-00FE-4973-A10F-14A987F47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C2C9C-369C-4E23-B947-8154C9E4D2B9}"/>
              </a:ext>
            </a:extLst>
          </p:cNvPr>
          <p:cNvSpPr txBox="1">
            <a:spLocks/>
          </p:cNvSpPr>
          <p:nvPr/>
        </p:nvSpPr>
        <p:spPr>
          <a:xfrm>
            <a:off x="2605288" y="2648991"/>
            <a:ext cx="1881180" cy="361885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900" b="1"/>
              <a:t>http://fullstackers.io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C84D6F-C932-4854-8EFA-0AA5FDA922A5}"/>
              </a:ext>
            </a:extLst>
          </p:cNvPr>
          <p:cNvGrpSpPr/>
          <p:nvPr/>
        </p:nvGrpSpPr>
        <p:grpSpPr>
          <a:xfrm>
            <a:off x="9700467" y="1517105"/>
            <a:ext cx="834302" cy="916910"/>
            <a:chOff x="9158206" y="1627400"/>
            <a:chExt cx="834302" cy="9169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1FDE4C6-9CD0-4DD4-BD2F-235D9E83E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206" y="1627400"/>
              <a:ext cx="618840" cy="860000"/>
            </a:xfrm>
            <a:prstGeom prst="rect">
              <a:avLst/>
            </a:prstGeom>
          </p:spPr>
        </p:pic>
        <p:pic>
          <p:nvPicPr>
            <p:cNvPr id="11" name="Picture 10" descr="https://cdn1.iconfinder.com/data/icons/ColoBrush_Pack/256/database.png">
              <a:extLst>
                <a:ext uri="{FF2B5EF4-FFF2-40B4-BE49-F238E27FC236}">
                  <a16:creationId xmlns:a16="http://schemas.microsoft.com/office/drawing/2014/main" id="{CBF7B7D3-8F60-42CA-8200-ECC3EEEF3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2097" y="2039885"/>
              <a:ext cx="550411" cy="50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CE8ED35-3FE7-442B-B685-35A81C967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466" y="2956045"/>
            <a:ext cx="618840" cy="860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2327CA-5267-46CD-BFF2-6E364182F563}"/>
              </a:ext>
            </a:extLst>
          </p:cNvPr>
          <p:cNvGrpSpPr/>
          <p:nvPr/>
        </p:nvGrpSpPr>
        <p:grpSpPr>
          <a:xfrm>
            <a:off x="5654698" y="2961361"/>
            <a:ext cx="956930" cy="987281"/>
            <a:chOff x="4419630" y="3098237"/>
            <a:chExt cx="956930" cy="98728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34EBF87-94BE-46E6-9ED8-08008C609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9630" y="3098237"/>
              <a:ext cx="618840" cy="860000"/>
            </a:xfrm>
            <a:prstGeom prst="rect">
              <a:avLst/>
            </a:prstGeom>
          </p:spPr>
        </p:pic>
        <p:pic>
          <p:nvPicPr>
            <p:cNvPr id="15" name="Picture 2" descr="Image result for firewall icon">
              <a:extLst>
                <a:ext uri="{FF2B5EF4-FFF2-40B4-BE49-F238E27FC236}">
                  <a16:creationId xmlns:a16="http://schemas.microsoft.com/office/drawing/2014/main" id="{6E3318ED-D97B-4C25-A3D0-42B18377B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9641" y="3508599"/>
              <a:ext cx="576919" cy="576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05E1B4-964D-4E4D-BFDD-7BE0724ADB1A}"/>
              </a:ext>
            </a:extLst>
          </p:cNvPr>
          <p:cNvGrpSpPr/>
          <p:nvPr/>
        </p:nvGrpSpPr>
        <p:grpSpPr>
          <a:xfrm>
            <a:off x="7736988" y="4411159"/>
            <a:ext cx="849907" cy="860000"/>
            <a:chOff x="8257983" y="4310349"/>
            <a:chExt cx="849907" cy="860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6A3A699-309A-4EB7-8E88-9A5B38968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7983" y="4310349"/>
              <a:ext cx="618840" cy="860000"/>
            </a:xfrm>
            <a:prstGeom prst="rect">
              <a:avLst/>
            </a:prstGeom>
          </p:spPr>
        </p:pic>
        <p:pic>
          <p:nvPicPr>
            <p:cNvPr id="18" name="Picture 4" descr="Image result for web server icon">
              <a:extLst>
                <a:ext uri="{FF2B5EF4-FFF2-40B4-BE49-F238E27FC236}">
                  <a16:creationId xmlns:a16="http://schemas.microsoft.com/office/drawing/2014/main" id="{96E4DC7A-2CA3-4805-B2F1-3972A8160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7403" y="4629862"/>
              <a:ext cx="540487" cy="540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988DE3-07A9-4284-8CC7-2D1EC5891C4C}"/>
              </a:ext>
            </a:extLst>
          </p:cNvPr>
          <p:cNvGrpSpPr/>
          <p:nvPr/>
        </p:nvGrpSpPr>
        <p:grpSpPr>
          <a:xfrm>
            <a:off x="7736988" y="1516506"/>
            <a:ext cx="849907" cy="860000"/>
            <a:chOff x="8257983" y="4310349"/>
            <a:chExt cx="849907" cy="860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480DCBE-DF77-41C2-BDC2-0F13E3030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7983" y="4310349"/>
              <a:ext cx="618840" cy="860000"/>
            </a:xfrm>
            <a:prstGeom prst="rect">
              <a:avLst/>
            </a:prstGeom>
          </p:spPr>
        </p:pic>
        <p:pic>
          <p:nvPicPr>
            <p:cNvPr id="21" name="Picture 4" descr="Image result for web server icon">
              <a:extLst>
                <a:ext uri="{FF2B5EF4-FFF2-40B4-BE49-F238E27FC236}">
                  <a16:creationId xmlns:a16="http://schemas.microsoft.com/office/drawing/2014/main" id="{B065A9A8-FE29-4E62-83CC-9DF6B369B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7403" y="4629862"/>
              <a:ext cx="540487" cy="540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3A5450-0CB0-4437-9FD5-1A926F61CEB8}"/>
              </a:ext>
            </a:extLst>
          </p:cNvPr>
          <p:cNvGrpSpPr/>
          <p:nvPr/>
        </p:nvGrpSpPr>
        <p:grpSpPr>
          <a:xfrm>
            <a:off x="9657172" y="4411159"/>
            <a:ext cx="834302" cy="916910"/>
            <a:chOff x="9158206" y="1627400"/>
            <a:chExt cx="834302" cy="91691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C88969D-26A3-4427-9B71-0D8251411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206" y="1627400"/>
              <a:ext cx="618840" cy="860000"/>
            </a:xfrm>
            <a:prstGeom prst="rect">
              <a:avLst/>
            </a:prstGeom>
          </p:spPr>
        </p:pic>
        <p:pic>
          <p:nvPicPr>
            <p:cNvPr id="24" name="Picture 23" descr="https://cdn1.iconfinder.com/data/icons/ColoBrush_Pack/256/database.png">
              <a:extLst>
                <a:ext uri="{FF2B5EF4-FFF2-40B4-BE49-F238E27FC236}">
                  <a16:creationId xmlns:a16="http://schemas.microsoft.com/office/drawing/2014/main" id="{45DD338C-70EB-442B-A6FD-68B0CEA41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2097" y="2039885"/>
              <a:ext cx="550411" cy="50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FB61E2-AC14-411D-AA79-1A755FCE0E17}"/>
              </a:ext>
            </a:extLst>
          </p:cNvPr>
          <p:cNvCxnSpPr>
            <a:cxnSpLocks/>
          </p:cNvCxnSpPr>
          <p:nvPr/>
        </p:nvCxnSpPr>
        <p:spPr>
          <a:xfrm>
            <a:off x="3905384" y="3380656"/>
            <a:ext cx="1714236" cy="1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FF8BAF-7E59-4E9E-B8EE-4A16173A897C}"/>
              </a:ext>
            </a:extLst>
          </p:cNvPr>
          <p:cNvCxnSpPr>
            <a:cxnSpLocks/>
          </p:cNvCxnSpPr>
          <p:nvPr/>
        </p:nvCxnSpPr>
        <p:spPr>
          <a:xfrm flipV="1">
            <a:off x="6159530" y="2181802"/>
            <a:ext cx="1432117" cy="80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6" descr="Image result for squiggly line">
            <a:extLst>
              <a:ext uri="{FF2B5EF4-FFF2-40B4-BE49-F238E27FC236}">
                <a16:creationId xmlns:a16="http://schemas.microsoft.com/office/drawing/2014/main" id="{E30C8B9A-5130-4ACB-987C-28E33685E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252" y="1819527"/>
            <a:ext cx="1163920" cy="2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 for squiggly line">
            <a:extLst>
              <a:ext uri="{FF2B5EF4-FFF2-40B4-BE49-F238E27FC236}">
                <a16:creationId xmlns:a16="http://schemas.microsoft.com/office/drawing/2014/main" id="{C519F4C2-B7BE-49E5-A69E-E90216F2D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679" y="4720308"/>
            <a:ext cx="1163920" cy="2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lated image">
            <a:extLst>
              <a:ext uri="{FF2B5EF4-FFF2-40B4-BE49-F238E27FC236}">
                <a16:creationId xmlns:a16="http://schemas.microsoft.com/office/drawing/2014/main" id="{16C79C41-0C7D-403B-971A-7C45048D0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62" y="2730593"/>
            <a:ext cx="596066" cy="35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Related image">
            <a:extLst>
              <a:ext uri="{FF2B5EF4-FFF2-40B4-BE49-F238E27FC236}">
                <a16:creationId xmlns:a16="http://schemas.microsoft.com/office/drawing/2014/main" id="{EC8FBDE0-D323-4F8F-A076-1D873FA32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467" y="2511152"/>
            <a:ext cx="729016" cy="6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Web Server Load Balancing with NGINX Plus">
            <a:extLst>
              <a:ext uri="{FF2B5EF4-FFF2-40B4-BE49-F238E27FC236}">
                <a16:creationId xmlns:a16="http://schemas.microsoft.com/office/drawing/2014/main" id="{EC5CA7EB-07AB-43BA-AA20-3069ACE2B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21" y="2422783"/>
            <a:ext cx="1065674" cy="24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972EAFD-7174-4E3C-904B-042E61FCA0E8}"/>
              </a:ext>
            </a:extLst>
          </p:cNvPr>
          <p:cNvGrpSpPr/>
          <p:nvPr/>
        </p:nvGrpSpPr>
        <p:grpSpPr>
          <a:xfrm>
            <a:off x="7006439" y="5161485"/>
            <a:ext cx="2000366" cy="1202540"/>
            <a:chOff x="8211482" y="2509366"/>
            <a:chExt cx="3077531" cy="1915061"/>
          </a:xfrm>
        </p:grpSpPr>
        <p:pic>
          <p:nvPicPr>
            <p:cNvPr id="33" name="Picture 18" descr="Image result for python flask png">
              <a:extLst>
                <a:ext uri="{FF2B5EF4-FFF2-40B4-BE49-F238E27FC236}">
                  <a16:creationId xmlns:a16="http://schemas.microsoft.com/office/drawing/2014/main" id="{A03FBE83-C4F8-4911-BBFE-134FB464D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3952" y="2509366"/>
              <a:ext cx="1915061" cy="1915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Image result for python logo">
              <a:extLst>
                <a:ext uri="{FF2B5EF4-FFF2-40B4-BE49-F238E27FC236}">
                  <a16:creationId xmlns:a16="http://schemas.microsoft.com/office/drawing/2014/main" id="{40B909CC-0270-4C63-A4C3-79D7EB98F8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1482" y="3035246"/>
              <a:ext cx="1794930" cy="897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34" descr="Image result for vue.js png">
            <a:extLst>
              <a:ext uri="{FF2B5EF4-FFF2-40B4-BE49-F238E27FC236}">
                <a16:creationId xmlns:a16="http://schemas.microsoft.com/office/drawing/2014/main" id="{8D548301-045B-4BFE-8FF4-8CBBBAE2E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84" y="3816045"/>
            <a:ext cx="860000" cy="8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redis logo png">
            <a:extLst>
              <a:ext uri="{FF2B5EF4-FFF2-40B4-BE49-F238E27FC236}">
                <a16:creationId xmlns:a16="http://schemas.microsoft.com/office/drawing/2014/main" id="{706C6D68-C60E-4E2F-B20D-01A7B703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459" y="5438281"/>
            <a:ext cx="1469032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cbonte.github.io/haproxy-dconv/img/logo-med.png">
            <a:extLst>
              <a:ext uri="{FF2B5EF4-FFF2-40B4-BE49-F238E27FC236}">
                <a16:creationId xmlns:a16="http://schemas.microsoft.com/office/drawing/2014/main" id="{0465918B-0A9E-4D2A-982F-D9CCDAFF3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32" y="3894355"/>
            <a:ext cx="1052701" cy="53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418EB9-F99B-4617-9939-9313DE198344}"/>
              </a:ext>
            </a:extLst>
          </p:cNvPr>
          <p:cNvCxnSpPr>
            <a:cxnSpLocks/>
          </p:cNvCxnSpPr>
          <p:nvPr/>
        </p:nvCxnSpPr>
        <p:spPr>
          <a:xfrm>
            <a:off x="6133163" y="3816045"/>
            <a:ext cx="1458484" cy="77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586F0E6-4A0A-4180-B03B-51F9FA464B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6439" y="3025755"/>
            <a:ext cx="687600" cy="8686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27D08D-92CB-486D-A4E5-F8B7C4BD1073}"/>
              </a:ext>
            </a:extLst>
          </p:cNvPr>
          <p:cNvCxnSpPr>
            <a:cxnSpLocks/>
          </p:cNvCxnSpPr>
          <p:nvPr/>
        </p:nvCxnSpPr>
        <p:spPr>
          <a:xfrm>
            <a:off x="1925584" y="3391361"/>
            <a:ext cx="125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63185BD-AB71-4E69-A105-B617C21162A7}"/>
              </a:ext>
            </a:extLst>
          </p:cNvPr>
          <p:cNvGrpSpPr/>
          <p:nvPr/>
        </p:nvGrpSpPr>
        <p:grpSpPr>
          <a:xfrm>
            <a:off x="5128510" y="1421342"/>
            <a:ext cx="2308653" cy="1361769"/>
            <a:chOff x="5176294" y="1498876"/>
            <a:chExt cx="1902179" cy="1361769"/>
          </a:xfrm>
        </p:grpSpPr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F68EC47E-260E-493B-9954-A055F12A5AA1}"/>
                </a:ext>
              </a:extLst>
            </p:cNvPr>
            <p:cNvSpPr txBox="1">
              <a:spLocks/>
            </p:cNvSpPr>
            <p:nvPr/>
          </p:nvSpPr>
          <p:spPr>
            <a:xfrm>
              <a:off x="5197293" y="1498876"/>
              <a:ext cx="1881180" cy="36188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700" i="1" dirty="0"/>
                <a:t>/api/v0/presentations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dirty="0"/>
            </a:p>
          </p:txBody>
        </p: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8DE11EBC-3D77-4C4D-A1A2-A634F1A53896}"/>
                </a:ext>
              </a:extLst>
            </p:cNvPr>
            <p:cNvSpPr txBox="1">
              <a:spLocks/>
            </p:cNvSpPr>
            <p:nvPr/>
          </p:nvSpPr>
          <p:spPr>
            <a:xfrm>
              <a:off x="5197293" y="1787376"/>
              <a:ext cx="1881180" cy="36188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700" i="1" dirty="0"/>
                <a:t>/api/v0 /presentations/:id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dirty="0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6837FC4D-BD80-4B91-91C3-BE94EFC2E7B6}"/>
                </a:ext>
              </a:extLst>
            </p:cNvPr>
            <p:cNvSpPr txBox="1">
              <a:spLocks/>
            </p:cNvSpPr>
            <p:nvPr/>
          </p:nvSpPr>
          <p:spPr>
            <a:xfrm>
              <a:off x="5197293" y="2207031"/>
              <a:ext cx="1881180" cy="36188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700" i="1" dirty="0"/>
                <a:t>/api/v0 /routes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dirty="0"/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369BA615-3D90-4E28-A23F-AF6E99361B22}"/>
                </a:ext>
              </a:extLst>
            </p:cNvPr>
            <p:cNvSpPr txBox="1">
              <a:spLocks/>
            </p:cNvSpPr>
            <p:nvPr/>
          </p:nvSpPr>
          <p:spPr>
            <a:xfrm>
              <a:off x="5176294" y="2498760"/>
              <a:ext cx="1881180" cy="36188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700" i="1" dirty="0"/>
                <a:t>/api/v0 /routes/:id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dirty="0"/>
            </a:p>
          </p:txBody>
        </p:sp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63FC37E-E063-4BB6-9F86-A744884C956C}"/>
              </a:ext>
            </a:extLst>
          </p:cNvPr>
          <p:cNvSpPr txBox="1">
            <a:spLocks/>
          </p:cNvSpPr>
          <p:nvPr/>
        </p:nvSpPr>
        <p:spPr>
          <a:xfrm>
            <a:off x="5128510" y="4694944"/>
            <a:ext cx="2340004" cy="3618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i="1" dirty="0"/>
              <a:t>/api/v0 /users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84D8D2B2-650D-4EE0-B68B-F282EEE6710D}"/>
              </a:ext>
            </a:extLst>
          </p:cNvPr>
          <p:cNvSpPr txBox="1">
            <a:spLocks/>
          </p:cNvSpPr>
          <p:nvPr/>
        </p:nvSpPr>
        <p:spPr>
          <a:xfrm>
            <a:off x="5116809" y="5016901"/>
            <a:ext cx="2340004" cy="3618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i="1" dirty="0"/>
              <a:t>/api/v0 /users/:id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3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HAProxy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Reverse Proxy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Accepts Client Requests on a Server’s Behalf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Load Balancer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Splits Client Requests Amongst Multiple Severs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Highly-Available (“HA” Proxy)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cbonte.github.io/haproxy-dconv/img/logo-med.png">
            <a:extLst>
              <a:ext uri="{FF2B5EF4-FFF2-40B4-BE49-F238E27FC236}">
                <a16:creationId xmlns:a16="http://schemas.microsoft.com/office/drawing/2014/main" id="{FEB0C1CE-EA01-455B-BADF-F74D0BB07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530" y="4869732"/>
            <a:ext cx="1771916" cy="89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45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API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 fontScale="92500" lnSpcReduction="2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JSON Messaging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Contracts…. Decouple Areas of Development</a:t>
            </a:r>
            <a:endParaRPr lang="en-US" sz="3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CORS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Allows Machine Requests from Different Domains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Versioning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Backwards Compatibility while Migrating to Newer API Versions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REST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Leverages HTTP Verbs for User Actions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e.g. GET …. POST …. DELETE …. PUT …. PATCH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30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 fontScale="92500" lnSpcReduction="2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u="sng" dirty="0" err="1">
                <a:solidFill>
                  <a:srgbClr val="FF0000"/>
                </a:solidFill>
              </a:rPr>
              <a:t>RE</a:t>
            </a:r>
            <a:r>
              <a:rPr lang="en-US" sz="2800" b="1" dirty="0" err="1"/>
              <a:t>presentational</a:t>
            </a:r>
            <a:r>
              <a:rPr lang="en-US" sz="2800" b="1" dirty="0"/>
              <a:t> </a:t>
            </a:r>
            <a:r>
              <a:rPr lang="en-US" sz="2800" b="1" u="sng" dirty="0">
                <a:solidFill>
                  <a:srgbClr val="FF0000"/>
                </a:solidFill>
              </a:rPr>
              <a:t>S</a:t>
            </a:r>
            <a:r>
              <a:rPr lang="en-US" sz="2800" b="1" dirty="0"/>
              <a:t>tate </a:t>
            </a:r>
            <a:r>
              <a:rPr lang="en-US" sz="2800" b="1" u="sng" dirty="0">
                <a:solidFill>
                  <a:srgbClr val="FF0000"/>
                </a:solidFill>
              </a:rPr>
              <a:t>T</a:t>
            </a:r>
            <a:r>
              <a:rPr lang="en-US" sz="2800" b="1" dirty="0"/>
              <a:t>ransfer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Web architecture for Stateless, Client-Server Communication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Resource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Target of a Hypertext Reference (e.g. Document, Image, DB Record)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2600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Route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“Name” to Access Endpoints (e.g. v0/presentations)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Endpoint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Performs a Function …. Based on HTTP Verb (GET …. POST, etc.)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Returns Data to the Client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Multiple Endpoints per Route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0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Service Boundaries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 lnSpcReduction="1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Presentations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xxxxx</a:t>
            </a:r>
            <a:endParaRPr lang="en-US" sz="3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Resources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xxxxx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Keywords / Tags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xxxxx</a:t>
            </a:r>
          </a:p>
          <a:p>
            <a:pPr marL="0" indent="0">
              <a:buNone/>
            </a:pPr>
            <a:endParaRPr lang="en-US" sz="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Users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err="1"/>
              <a:t>xxxxx</a:t>
            </a: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97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Stack #1: SlimPHP + 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44705" y="1408601"/>
            <a:ext cx="6897018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xxxx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xxxxx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xxxx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xxxxx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xxxx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xxxxx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lated image">
            <a:extLst>
              <a:ext uri="{FF2B5EF4-FFF2-40B4-BE49-F238E27FC236}">
                <a16:creationId xmlns:a16="http://schemas.microsoft.com/office/drawing/2014/main" id="{7D8353C7-859E-4E05-8BC1-834019442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57" y="1386909"/>
            <a:ext cx="1114616" cy="6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Related image">
            <a:extLst>
              <a:ext uri="{FF2B5EF4-FFF2-40B4-BE49-F238E27FC236}">
                <a16:creationId xmlns:a16="http://schemas.microsoft.com/office/drawing/2014/main" id="{8E3B7A0A-11CB-46BD-A0BC-C97B33CF8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57" y="3718090"/>
            <a:ext cx="964563" cy="88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Web Server Load Balancing with NGINX Plus">
            <a:extLst>
              <a:ext uri="{FF2B5EF4-FFF2-40B4-BE49-F238E27FC236}">
                <a16:creationId xmlns:a16="http://schemas.microsoft.com/office/drawing/2014/main" id="{B35270B9-236F-4BE7-8139-1B9C4F275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57" y="2583299"/>
            <a:ext cx="2113415" cy="48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702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Stack #2: Flask (Python) + Redis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80184" y="1310002"/>
            <a:ext cx="5655713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xxxx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xxxxx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xxxx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xxxxx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xxxx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xxxxx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9EF8493-7ECE-47FB-9DB2-2F03E0DEB2F7}"/>
              </a:ext>
            </a:extLst>
          </p:cNvPr>
          <p:cNvGrpSpPr/>
          <p:nvPr/>
        </p:nvGrpSpPr>
        <p:grpSpPr>
          <a:xfrm>
            <a:off x="938198" y="1265270"/>
            <a:ext cx="3606506" cy="2324091"/>
            <a:chOff x="8211482" y="2509366"/>
            <a:chExt cx="3077531" cy="1915061"/>
          </a:xfrm>
        </p:grpSpPr>
        <p:pic>
          <p:nvPicPr>
            <p:cNvPr id="9" name="Picture 18" descr="Image result for python flask png">
              <a:extLst>
                <a:ext uri="{FF2B5EF4-FFF2-40B4-BE49-F238E27FC236}">
                  <a16:creationId xmlns:a16="http://schemas.microsoft.com/office/drawing/2014/main" id="{44F786D6-EA19-43F0-BB89-E8A8DB431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3952" y="2509366"/>
              <a:ext cx="1915061" cy="1915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Image result for python logo">
              <a:extLst>
                <a:ext uri="{FF2B5EF4-FFF2-40B4-BE49-F238E27FC236}">
                  <a16:creationId xmlns:a16="http://schemas.microsoft.com/office/drawing/2014/main" id="{391B7C86-69E8-42C3-BB7D-5A0715F2C1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1482" y="3035246"/>
              <a:ext cx="1794930" cy="897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" descr="Image result for redis logo png">
            <a:extLst>
              <a:ext uri="{FF2B5EF4-FFF2-40B4-BE49-F238E27FC236}">
                <a16:creationId xmlns:a16="http://schemas.microsoft.com/office/drawing/2014/main" id="{A047E876-1E4F-4C2C-92E2-2C5519179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887" y="3903540"/>
            <a:ext cx="2261525" cy="75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31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To The Terminal!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83323" y="5643253"/>
            <a:ext cx="602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Show code for the various services</a:t>
            </a:r>
          </a:p>
        </p:txBody>
      </p:sp>
      <p:pic>
        <p:nvPicPr>
          <p:cNvPr id="9" name="Picture 2" descr="FullStackers Logo!">
            <a:extLst>
              <a:ext uri="{FF2B5EF4-FFF2-40B4-BE49-F238E27FC236}">
                <a16:creationId xmlns:a16="http://schemas.microsoft.com/office/drawing/2014/main" id="{308575CE-3E8B-4A53-9FE0-DF23C4C0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79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xxxx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xxxxx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xxxx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xxxxx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xxxx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xxxxx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github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02" y="4677366"/>
            <a:ext cx="3897021" cy="129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Others Are Doing….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52154" y="5511298"/>
            <a:ext cx="3515821" cy="662546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“Modern JavaScript Tools”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Feb 28 (Wed)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7:00 pm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CIC@CET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20 S. Sarah St</a:t>
            </a: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6367507" y="2893297"/>
            <a:ext cx="4601497" cy="6625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“Introducing </a:t>
            </a:r>
            <a:r>
              <a:rPr lang="en-US" sz="1600" b="1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EthDNS</a:t>
            </a:r>
            <a:r>
              <a:rPr lang="en-US" sz="16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a trustless DNS infrastructure.”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Feb 21 (Wed)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6:30 pm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1 University Blvd (Express Scripts Hall)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St. Louis, MO</a:t>
            </a: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055044" y="5511298"/>
            <a:ext cx="3270966" cy="6625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“Elm Code Night”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Mar 5 (Mon)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6:30 pm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TBD 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TBD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78687" y="2893297"/>
            <a:ext cx="4601497" cy="6625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“Building a Secure Angular 5 Application”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Feb 21 (Wed)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6:30 pm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200 S. Hanley 7</a:t>
            </a:r>
            <a:r>
              <a:rPr lang="en-US" sz="1600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Floor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Clayton, MO</a:t>
            </a: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412" y="4035112"/>
            <a:ext cx="1787688" cy="1280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FAA2FA-2309-4E4E-95C6-C1980AB6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323" y="1544236"/>
            <a:ext cx="1950382" cy="1153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E33416-4DDF-4E42-B522-C1D0FB55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678" y="1945318"/>
            <a:ext cx="4415698" cy="5340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A8C641-9B25-48F1-BD66-506ED8548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559" y="4038144"/>
            <a:ext cx="1633910" cy="128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2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 lnSpcReduction="1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Infrastructure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Route Tables …. Private Subnets …. Security Groups …. NACLs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DB Configuration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E.g. Redis and PostgreSQL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API Layer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Auth &amp; Auth</a:t>
            </a:r>
          </a:p>
          <a:p>
            <a:pPr marL="0" indent="0">
              <a:buNone/>
            </a:pPr>
            <a:endParaRPr lang="en-US" sz="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   Backup and Restore Strategy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Snapshots and S3 (vs. On-Premise)</a:t>
            </a:r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8DE7E9C3-0267-4831-95EF-9E44B6E3A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Backlog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408601"/>
            <a:ext cx="4949239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Sign-Up | Sign-In | Sign-Out</a:t>
            </a:r>
          </a:p>
          <a:p>
            <a:pPr marL="548640" lvl="1" indent="0">
              <a:buNone/>
            </a:pPr>
            <a:endParaRPr lang="en-US" sz="500" i="1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User-Generated Content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Voting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Tag Navigation</a:t>
            </a:r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Search</a:t>
            </a:r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FullStackers Logo!">
            <a:extLst>
              <a:ext uri="{FF2B5EF4-FFF2-40B4-BE49-F238E27FC236}">
                <a16:creationId xmlns:a16="http://schemas.microsoft.com/office/drawing/2014/main" id="{92691022-9D53-4600-9EFB-96BA1A0F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aution 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482" y="-2100"/>
            <a:ext cx="1062564" cy="106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77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Backlog…. Non-Functional Req’s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Testing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Unit …. Integration …. Functional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Delivery and Deployment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Jenkins …. Docker …. CloudFormation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Monitoring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CloudWatch …. Cloud Trail …. Datadog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caution 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482" y="-2100"/>
            <a:ext cx="1062564" cy="106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ullStackers Logo!">
            <a:extLst>
              <a:ext uri="{FF2B5EF4-FFF2-40B4-BE49-F238E27FC236}">
                <a16:creationId xmlns:a16="http://schemas.microsoft.com/office/drawing/2014/main" id="{92691022-9D53-4600-9EFB-96BA1A0F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227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pic>
        <p:nvPicPr>
          <p:cNvPr id="1026" name="Picture 2" descr="Image result for scholar re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93" y="4950941"/>
            <a:ext cx="1730177" cy="113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319980"/>
            <a:ext cx="9424377" cy="494014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3"/>
              </a:rPr>
              <a:t>https://www.amazon.com/Scalability-Startup-Engineers-Artur-Ejsmont/dp/0071843655</a:t>
            </a: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00" dirty="0">
              <a:hlinkClick r:id="rId4"/>
            </a:endParaRP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5"/>
              </a:rPr>
              <a:t>https://www.amazon.com/Load-Balancing-HAProxy-availability-infrastructure/dp/1519073844</a:t>
            </a:r>
            <a:endParaRPr lang="en-US" sz="2800" dirty="0"/>
          </a:p>
          <a:p>
            <a:pPr marL="0" indent="0">
              <a:buNone/>
            </a:pPr>
            <a:endParaRPr lang="en-US" sz="2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6"/>
              </a:rPr>
              <a:t>https://www.udemy.com/beautiful-apis/</a:t>
            </a:r>
            <a:endParaRPr lang="en-US" sz="2800" dirty="0"/>
          </a:p>
          <a:p>
            <a:pPr marL="0" indent="0">
              <a:buNone/>
            </a:pPr>
            <a:endParaRPr lang="en-US" sz="200" dirty="0">
              <a:hlinkClick r:id="rId7"/>
            </a:endParaRP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7"/>
              </a:rPr>
              <a:t>https://zapier.com/learn/apis/</a:t>
            </a: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FullStackers Logo!">
            <a:extLst>
              <a:ext uri="{FF2B5EF4-FFF2-40B4-BE49-F238E27FC236}">
                <a16:creationId xmlns:a16="http://schemas.microsoft.com/office/drawing/2014/main" id="{7B040947-CD3E-416B-B974-BD64F922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web scalability for startup engineers">
            <a:extLst>
              <a:ext uri="{FF2B5EF4-FFF2-40B4-BE49-F238E27FC236}">
                <a16:creationId xmlns:a16="http://schemas.microsoft.com/office/drawing/2014/main" id="{7363DB81-1FC7-4294-B1D4-37D197595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375" y="4547287"/>
            <a:ext cx="1245327" cy="1541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haproxy boo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007" y="4547287"/>
            <a:ext cx="1249439" cy="1541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076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Thanks!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that's all fol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1428647"/>
            <a:ext cx="7802823" cy="438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ullStackers Logo!">
            <a:extLst>
              <a:ext uri="{FF2B5EF4-FFF2-40B4-BE49-F238E27FC236}">
                <a16:creationId xmlns:a16="http://schemas.microsoft.com/office/drawing/2014/main" id="{ECC96E3D-FFC7-43E4-A54B-E1D11D21B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06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14, 2018</a:t>
            </a:r>
          </a:p>
          <a:p>
            <a:r>
              <a:rPr lang="en-US" dirty="0"/>
              <a:t>No. 29</a:t>
            </a:r>
          </a:p>
        </p:txBody>
      </p:sp>
      <p:pic>
        <p:nvPicPr>
          <p:cNvPr id="20" name="Picture 2" descr="Worksite &gt; Crane &gt; Sign">
            <a:extLst>
              <a:ext uri="{FF2B5EF4-FFF2-40B4-BE49-F238E27FC236}">
                <a16:creationId xmlns:a16="http://schemas.microsoft.com/office/drawing/2014/main" id="{C15EA9AB-19FE-4EAB-91DE-D84E74F34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74" y="1189200"/>
            <a:ext cx="3156543" cy="315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100051" y="1631092"/>
            <a:ext cx="425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Pre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-Alpha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 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Release:</a:t>
            </a:r>
          </a:p>
        </p:txBody>
      </p:sp>
      <p:pic>
        <p:nvPicPr>
          <p:cNvPr id="48" name="Picture 2" descr="FullStackers Logo!">
            <a:extLst>
              <a:ext uri="{FF2B5EF4-FFF2-40B4-BE49-F238E27FC236}">
                <a16:creationId xmlns:a16="http://schemas.microsoft.com/office/drawing/2014/main" id="{8768F61E-C7DA-49C1-9F0E-DFB5BCF18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51" y="2325744"/>
            <a:ext cx="5227244" cy="121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682" y="4455620"/>
            <a:ext cx="2275065" cy="18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7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This Meeting’s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Dedicated Location for Presentation Videos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YouTube for storage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Walk-Through Our Initial Development</a:t>
            </a:r>
          </a:p>
          <a:p>
            <a:pPr marL="548640" lvl="1" indent="0">
              <a:buNone/>
            </a:pPr>
            <a:r>
              <a:rPr lang="en-US" sz="2600" i="1" dirty="0"/>
              <a:t>Including: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User Interface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Distributed Architecture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Application Programming Interface (API)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26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26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FullStackers Logo!">
            <a:extLst>
              <a:ext uri="{FF2B5EF4-FFF2-40B4-BE49-F238E27FC236}">
                <a16:creationId xmlns:a16="http://schemas.microsoft.com/office/drawing/2014/main" id="{E2F7BA59-07D5-4B0C-9B7F-BBB8682C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47323" y="1265270"/>
            <a:ext cx="771058" cy="646331"/>
            <a:chOff x="416900" y="2075736"/>
            <a:chExt cx="485089" cy="546469"/>
          </a:xfrm>
        </p:grpSpPr>
        <p:sp>
          <p:nvSpPr>
            <p:cNvPr id="7" name="Flowchart: Connector 6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rgbClr val="BEEFFE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6900" y="2075736"/>
              <a:ext cx="445842" cy="546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i="1" dirty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01262" y="2843911"/>
            <a:ext cx="771058" cy="646331"/>
            <a:chOff x="416900" y="2075736"/>
            <a:chExt cx="485089" cy="546469"/>
          </a:xfrm>
        </p:grpSpPr>
        <p:sp>
          <p:nvSpPr>
            <p:cNvPr id="11" name="Flowchart: Connector 10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rgbClr val="BEEFFE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900" y="2075736"/>
              <a:ext cx="445842" cy="546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i="1" dirty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34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FullStackers.io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 lnSpcReduction="1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Dedicated Site for our Artifacts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Meetup presentations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Topic List (ordered by vote)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Saint Louis Full Stack Web Dev Group …. </a:t>
            </a:r>
            <a:r>
              <a:rPr lang="en-US" sz="2600" i="1" dirty="0" err="1"/>
              <a:t>jSTL</a:t>
            </a:r>
            <a:r>
              <a:rPr lang="en-US" sz="2600" i="1" dirty="0"/>
              <a:t> …. Other groups (?)</a:t>
            </a:r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Helpful Resource Links for Full Stack Topics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Curated by humans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Voting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Explore Full Stack Development Topics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FullStackers.io – Ongoing Case Study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FullStackers Logo!">
            <a:extLst>
              <a:ext uri="{FF2B5EF4-FFF2-40B4-BE49-F238E27FC236}">
                <a16:creationId xmlns:a16="http://schemas.microsoft.com/office/drawing/2014/main" id="{6205D834-1779-4B25-868C-4407A1E28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55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Initial Feature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 lnSpcReduction="1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Presentations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Videos Only (initially)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Speaker Contact Info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Associated Resources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Resources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URL’s Multiple Types (e.g. Pages, Books, Videos, Podcasts)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Can be associated w/ Presentations or Tags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  Tags / Keywords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Navigation Only (initially)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542A7276-583D-43BF-BAFF-F1847A48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9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To The Terminal!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83323" y="5643253"/>
            <a:ext cx="602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Show the homepage and other pages (?)</a:t>
            </a:r>
          </a:p>
        </p:txBody>
      </p:sp>
      <p:pic>
        <p:nvPicPr>
          <p:cNvPr id="9" name="Picture 2" descr="FullStackers Logo!">
            <a:extLst>
              <a:ext uri="{FF2B5EF4-FFF2-40B4-BE49-F238E27FC236}">
                <a16:creationId xmlns:a16="http://schemas.microsoft.com/office/drawing/2014/main" id="{308575CE-3E8B-4A53-9FE0-DF23C4C0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60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Front-End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xxxx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xxxxx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xxxx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xxxxx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xxxx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xxxxx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vue.js png">
            <a:extLst>
              <a:ext uri="{FF2B5EF4-FFF2-40B4-BE49-F238E27FC236}">
                <a16:creationId xmlns:a16="http://schemas.microsoft.com/office/drawing/2014/main" id="{B85DB9EE-6CE3-433C-AB98-C46D84E3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349" y="4374412"/>
            <a:ext cx="1839374" cy="183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09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AWS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9308123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EC2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Virtual Machines in the Cloud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EBS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Block Storage (for Databases)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Attached to an EC2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S3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Object Storage (for Files, Images, etc.)</a:t>
            </a:r>
          </a:p>
          <a:p>
            <a:pPr marL="1371600" lvl="3" indent="-457200">
              <a:buFont typeface="Arial" panose="020B0604020202020204" pitchFamily="34" charset="0"/>
              <a:buChar char="•"/>
            </a:pPr>
            <a:r>
              <a:rPr lang="en-US" sz="2200" i="1" dirty="0"/>
              <a:t>The logo!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09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113433</TotalTime>
  <Words>795</Words>
  <Application>Microsoft Office PowerPoint</Application>
  <PresentationFormat>Widescreen</PresentationFormat>
  <Paragraphs>285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Franklin Gothic Medium</vt:lpstr>
      <vt:lpstr>Symbol</vt:lpstr>
      <vt:lpstr>Wingdings</vt:lpstr>
      <vt:lpstr>Retrospect</vt:lpstr>
      <vt:lpstr>Welcome!</vt:lpstr>
      <vt:lpstr>What Others Are Doing….</vt:lpstr>
      <vt:lpstr>PowerPoint Presentation</vt:lpstr>
      <vt:lpstr>This Meeting’s Purpose</vt:lpstr>
      <vt:lpstr>FullStackers.io</vt:lpstr>
      <vt:lpstr>Initial Feature Set</vt:lpstr>
      <vt:lpstr>To The Terminal!</vt:lpstr>
      <vt:lpstr>Front-End Development</vt:lpstr>
      <vt:lpstr>AWS Infrastructure</vt:lpstr>
      <vt:lpstr>Domain Hosting</vt:lpstr>
      <vt:lpstr>Architecture Diagram</vt:lpstr>
      <vt:lpstr>HAProxy</vt:lpstr>
      <vt:lpstr>API Considerations</vt:lpstr>
      <vt:lpstr>REST</vt:lpstr>
      <vt:lpstr>Service Boundaries</vt:lpstr>
      <vt:lpstr>Stack #1: SlimPHP + PostgreSQL</vt:lpstr>
      <vt:lpstr>Stack #2: Flask (Python) + Redis</vt:lpstr>
      <vt:lpstr>To The Terminal!</vt:lpstr>
      <vt:lpstr>Version Control</vt:lpstr>
      <vt:lpstr>Security</vt:lpstr>
      <vt:lpstr>Backlog Features</vt:lpstr>
      <vt:lpstr>Backlog…. Non-Functional Req’s</vt:lpstr>
      <vt:lpstr>Resources</vt:lpstr>
      <vt:lpstr>Thanks!</vt:lpstr>
    </vt:vector>
  </TitlesOfParts>
  <Company>Lumeris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 and HAProxy</dc:title>
  <dc:creator>Bryan Jones</dc:creator>
  <cp:lastModifiedBy>bjone</cp:lastModifiedBy>
  <cp:revision>822</cp:revision>
  <cp:lastPrinted>2017-10-10T22:28:13Z</cp:lastPrinted>
  <dcterms:created xsi:type="dcterms:W3CDTF">2015-12-03T23:09:43Z</dcterms:created>
  <dcterms:modified xsi:type="dcterms:W3CDTF">2018-02-11T08:43:21Z</dcterms:modified>
</cp:coreProperties>
</file>