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7" r:id="rId4"/>
    <p:sldId id="261" r:id="rId5"/>
    <p:sldId id="281" r:id="rId6"/>
    <p:sldId id="279" r:id="rId7"/>
    <p:sldId id="276" r:id="rId8"/>
    <p:sldId id="278" r:id="rId9"/>
    <p:sldId id="280" r:id="rId10"/>
    <p:sldId id="272" r:id="rId11"/>
    <p:sldId id="270" r:id="rId12"/>
    <p:sldId id="271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June 8, 2016</a:t>
            </a:r>
          </a:p>
          <a:p>
            <a:pPr algn="ctr"/>
            <a:r>
              <a:rPr lang="en-US" dirty="0" smtClean="0"/>
              <a:t>Chris Schmitz and Bryan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???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Advanced Objects (Triggers</a:t>
            </a:r>
            <a:r>
              <a:rPr lang="en-US" dirty="0"/>
              <a:t>, Functions, </a:t>
            </a:r>
            <a:r>
              <a:rPr lang="en-US" dirty="0" smtClean="0"/>
              <a:t>Procedures, Views, CTEs)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Performance (Indexing</a:t>
            </a:r>
            <a:r>
              <a:rPr lang="en-US" dirty="0"/>
              <a:t> </a:t>
            </a:r>
            <a:r>
              <a:rPr lang="en-US" dirty="0" smtClean="0"/>
              <a:t>… Caching</a:t>
            </a:r>
            <a:r>
              <a:rPr lang="en-US" dirty="0"/>
              <a:t> </a:t>
            </a:r>
            <a:r>
              <a:rPr lang="en-US" dirty="0" smtClean="0"/>
              <a:t>… Optimizer </a:t>
            </a:r>
            <a:r>
              <a:rPr lang="en-US" dirty="0"/>
              <a:t>and Query </a:t>
            </a:r>
            <a:r>
              <a:rPr lang="en-US" dirty="0" smtClean="0"/>
              <a:t>Plan)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Security (Verify All Input … SQL Injection, Prepared Statements, etc.)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Architecture (Replication… Sharding (Horizontal ?) … Vertical Partitioning)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Administration (Users, Groups, Permissions, Backups and Restores)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Syntax (Vendor Differences </a:t>
            </a:r>
            <a:r>
              <a:rPr lang="en-US" dirty="0"/>
              <a:t>and </a:t>
            </a:r>
            <a:r>
              <a:rPr lang="en-US" dirty="0" smtClean="0"/>
              <a:t>the ANSI Standard)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/>
              <a:t>……. and NoSQL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74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66915" cy="4023360"/>
          </a:xfrm>
        </p:spPr>
        <p:txBody>
          <a:bodyPr/>
          <a:lstStyle/>
          <a:p>
            <a:pPr marL="274320" indent="-457200">
              <a:buFont typeface="+mj-lt"/>
              <a:buAutoNum type="arabicPeriod"/>
            </a:pPr>
            <a:r>
              <a:rPr lang="en-US" i="1" dirty="0" smtClean="0"/>
              <a:t>“Head First SQL”</a:t>
            </a:r>
          </a:p>
          <a:p>
            <a:pPr marL="274320" indent="-457200">
              <a:buFont typeface="+mj-lt"/>
              <a:buAutoNum type="arabicPeriod"/>
            </a:pPr>
            <a:endParaRPr lang="en-US" dirty="0" smtClean="0"/>
          </a:p>
          <a:p>
            <a:pPr marL="274320" indent="-457200">
              <a:buFont typeface="+mj-lt"/>
              <a:buAutoNum type="arabicPeriod"/>
            </a:pPr>
            <a:endParaRPr lang="en-US" dirty="0" smtClean="0"/>
          </a:p>
          <a:p>
            <a:pPr marL="274320" indent="-457200">
              <a:buFont typeface="+mj-lt"/>
              <a:buAutoNum type="arabicPeriod"/>
            </a:pPr>
            <a:r>
              <a:rPr lang="en-US" i="1" dirty="0" smtClean="0"/>
              <a:t>“SQL Queries For Mere Mortals” (3</a:t>
            </a:r>
            <a:r>
              <a:rPr lang="en-US" i="1" baseline="30000" dirty="0" smtClean="0"/>
              <a:t>rd</a:t>
            </a:r>
            <a:r>
              <a:rPr lang="en-US" i="1" dirty="0" smtClean="0"/>
              <a:t>)</a:t>
            </a:r>
          </a:p>
          <a:p>
            <a:pPr marL="274320" indent="-457200">
              <a:buFont typeface="+mj-lt"/>
              <a:buAutoNum type="arabicPeriod"/>
            </a:pPr>
            <a:endParaRPr lang="en-US" dirty="0" smtClean="0"/>
          </a:p>
          <a:p>
            <a:pPr marL="27432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600" dirty="0" smtClean="0"/>
          </a:p>
          <a:p>
            <a:pPr marL="274320" indent="-457200">
              <a:buFont typeface="+mj-lt"/>
              <a:buAutoNum type="arabicPeriod" startAt="3"/>
            </a:pPr>
            <a:r>
              <a:rPr lang="en-US" i="1" dirty="0" smtClean="0"/>
              <a:t>“Database Design For Mere Mortals” (3</a:t>
            </a:r>
            <a:r>
              <a:rPr lang="en-US" i="1" baseline="30000" dirty="0" smtClean="0"/>
              <a:t>rd</a:t>
            </a:r>
            <a:r>
              <a:rPr lang="en-US" i="1" dirty="0" smtClean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8765" y="1845734"/>
            <a:ext cx="48669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457200">
              <a:buFont typeface="+mj-lt"/>
              <a:buAutoNum type="arabicPeriod" startAt="4"/>
            </a:pPr>
            <a:r>
              <a:rPr lang="en-US" i="1" dirty="0" smtClean="0"/>
              <a:t>“SQL Clearly Explained” (3</a:t>
            </a:r>
            <a:r>
              <a:rPr lang="en-US" i="1" baseline="30000" dirty="0" smtClean="0"/>
              <a:t>rd</a:t>
            </a:r>
            <a:r>
              <a:rPr lang="en-US" i="1" dirty="0" smtClean="0"/>
              <a:t>)</a:t>
            </a:r>
          </a:p>
          <a:p>
            <a:pPr marL="274320" indent="-457200">
              <a:buFont typeface="+mj-lt"/>
              <a:buAutoNum type="arabicPeriod" startAt="4"/>
            </a:pPr>
            <a:endParaRPr lang="en-US" dirty="0" smtClean="0"/>
          </a:p>
          <a:p>
            <a:pPr marL="274320" indent="-457200">
              <a:buFont typeface="+mj-lt"/>
              <a:buAutoNum type="arabicPeriod" startAt="4"/>
            </a:pPr>
            <a:endParaRPr lang="en-US" dirty="0" smtClean="0"/>
          </a:p>
          <a:p>
            <a:pPr marL="274320" indent="-457200">
              <a:buFont typeface="+mj-lt"/>
              <a:buAutoNum type="arabicPeriod" startAt="4"/>
            </a:pPr>
            <a:r>
              <a:rPr lang="en-US" i="1" dirty="0" smtClean="0"/>
              <a:t>“SQL Performance Explained”</a:t>
            </a:r>
          </a:p>
          <a:p>
            <a:pPr marL="274320" indent="-457200">
              <a:buFont typeface="+mj-lt"/>
              <a:buAutoNum type="arabicPeriod" startAt="4"/>
            </a:pPr>
            <a:endParaRPr lang="en-US" dirty="0" smtClean="0"/>
          </a:p>
          <a:p>
            <a:pPr marL="274320" indent="-457200">
              <a:buFont typeface="+mj-lt"/>
              <a:buAutoNum type="arabicPeriod" startAt="4"/>
            </a:pPr>
            <a:endParaRPr lang="en-US" dirty="0" smtClean="0"/>
          </a:p>
          <a:p>
            <a:pPr marL="274320" indent="-457200">
              <a:buFont typeface="+mj-lt"/>
              <a:buAutoNum type="arabicPeriod" startAt="4"/>
            </a:pPr>
            <a:endParaRPr lang="en-US" sz="600" dirty="0" smtClean="0"/>
          </a:p>
          <a:p>
            <a:pPr marL="274320" indent="-457200">
              <a:buFont typeface="+mj-lt"/>
              <a:buAutoNum type="arabicPeriod" startAt="4"/>
            </a:pPr>
            <a:r>
              <a:rPr lang="en-US" i="1" dirty="0" smtClean="0"/>
              <a:t>“The Art of SQL”</a:t>
            </a:r>
            <a:endParaRPr lang="en-US" i="1" dirty="0"/>
          </a:p>
        </p:txBody>
      </p:sp>
      <p:pic>
        <p:nvPicPr>
          <p:cNvPr id="1026" name="Picture 2" descr="http://ecx.images-amazon.com/images/I/51F8NgTHQOL._SX43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9" y="1911637"/>
            <a:ext cx="828246" cy="9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51nDufgoDqL._SX36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9" y="3641124"/>
            <a:ext cx="828246" cy="97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NnqXILVjL._SX353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30" y="5246117"/>
            <a:ext cx="899805" cy="100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cx.images-amazon.com/images/I/51T1ZhNlvVL._SX403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07" y="1911637"/>
            <a:ext cx="828246" cy="9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cx.images-amazon.com/images/I/51UriESP8nL._SX324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07" y="3641124"/>
            <a:ext cx="828246" cy="9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cx.images-amazon.com/images/I/51MrFXDwhgL._SX379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07" y="5246117"/>
            <a:ext cx="828246" cy="9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RDBMS … Ignore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2151" y="1935892"/>
            <a:ext cx="51239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</a:t>
            </a:r>
            <a:r>
              <a:rPr lang="en-US" dirty="0">
                <a:solidFill>
                  <a:srgbClr val="FF0000"/>
                </a:solidFill>
              </a:rPr>
              <a:t>RDBMs? ...Update! Storage! ACID!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dirty="0">
                <a:solidFill>
                  <a:srgbClr val="FF0000"/>
                </a:solidFill>
              </a:rPr>
              <a:t>vs. Disk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3NF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Cardinality </a:t>
            </a:r>
            <a:r>
              <a:rPr lang="en-US" dirty="0">
                <a:solidFill>
                  <a:srgbClr val="00B0F0"/>
                </a:solidFill>
              </a:rPr>
              <a:t>( 1 to 1 ... 1 to Many ... Many to Many 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WHERE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Operators  </a:t>
            </a:r>
            <a:r>
              <a:rPr lang="en-US" dirty="0">
                <a:solidFill>
                  <a:srgbClr val="FF0000"/>
                </a:solidFill>
              </a:rPr>
              <a:t>(IN, LIKE, etc.)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JOIN(s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Aliases Fields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1935892"/>
            <a:ext cx="5123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GROUP </a:t>
            </a:r>
            <a:r>
              <a:rPr lang="en-US" dirty="0">
                <a:solidFill>
                  <a:srgbClr val="FF0000"/>
                </a:solidFill>
              </a:rPr>
              <a:t>BY .... SUM, MIN, MAX, AVG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dirty="0">
                <a:solidFill>
                  <a:srgbClr val="FF0000"/>
                </a:solidFill>
              </a:rPr>
              <a:t>BY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dirty="0">
                <a:solidFill>
                  <a:srgbClr val="FF0000"/>
                </a:solidFill>
              </a:rPr>
              <a:t>of Ops </a:t>
            </a:r>
            <a:r>
              <a:rPr lang="en-US" dirty="0" smtClean="0">
                <a:solidFill>
                  <a:srgbClr val="FF0000"/>
                </a:solidFill>
              </a:rPr>
              <a:t>Aliases </a:t>
            </a:r>
            <a:r>
              <a:rPr lang="en-US" dirty="0">
                <a:solidFill>
                  <a:srgbClr val="FF0000"/>
                </a:solidFill>
              </a:rPr>
              <a:t>in ORDER BY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PKs </a:t>
            </a:r>
            <a:r>
              <a:rPr lang="en-US" dirty="0">
                <a:solidFill>
                  <a:srgbClr val="FFC000"/>
                </a:solidFill>
              </a:rPr>
              <a:t>... Reiterate 3NF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FKs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Indexing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Data </a:t>
            </a:r>
            <a:r>
              <a:rPr lang="en-US" dirty="0">
                <a:solidFill>
                  <a:srgbClr val="00B050"/>
                </a:solidFill>
              </a:rPr>
              <a:t>Types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NULL </a:t>
            </a:r>
            <a:r>
              <a:rPr lang="en-US" dirty="0">
                <a:solidFill>
                  <a:srgbClr val="00B050"/>
                </a:solidFill>
              </a:rPr>
              <a:t>... ISNULL()</a:t>
            </a:r>
          </a:p>
          <a:p>
            <a:r>
              <a:rPr lang="en-US" dirty="0" smtClean="0"/>
              <a:t>The </a:t>
            </a:r>
            <a:r>
              <a:rPr lang="en-US" dirty="0"/>
              <a:t>Game = Reduce load</a:t>
            </a:r>
          </a:p>
        </p:txBody>
      </p:sp>
    </p:spTree>
    <p:extLst>
      <p:ext uri="{BB962C8B-B14F-4D97-AF65-F5344CB8AC3E}">
        <p14:creationId xmlns:p14="http://schemas.microsoft.com/office/powerpoint/2010/main" val="380297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Other … Ignore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2151" y="1935892"/>
            <a:ext cx="5123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Triggers</a:t>
            </a:r>
            <a:r>
              <a:rPr lang="en-US" dirty="0"/>
              <a:t>, Functions, </a:t>
            </a:r>
            <a:r>
              <a:rPr lang="en-US" dirty="0" smtClean="0"/>
              <a:t>Procedures</a:t>
            </a:r>
            <a:endParaRPr lang="en-US" dirty="0"/>
          </a:p>
          <a:p>
            <a:r>
              <a:rPr lang="en-US" dirty="0" smtClean="0"/>
              <a:t>Caching</a:t>
            </a:r>
            <a:endParaRPr lang="en-US" dirty="0"/>
          </a:p>
          <a:p>
            <a:r>
              <a:rPr lang="en-US" dirty="0" smtClean="0"/>
              <a:t>Syntax </a:t>
            </a:r>
            <a:r>
              <a:rPr lang="en-US" dirty="0"/>
              <a:t>Diffs and ANSI</a:t>
            </a:r>
          </a:p>
          <a:p>
            <a:r>
              <a:rPr lang="en-US" dirty="0" smtClean="0"/>
              <a:t>DML</a:t>
            </a:r>
            <a:r>
              <a:rPr lang="en-US" dirty="0"/>
              <a:t>, DDL, and CRUD</a:t>
            </a:r>
          </a:p>
          <a:p>
            <a:r>
              <a:rPr lang="en-US" dirty="0" smtClean="0"/>
              <a:t>Users </a:t>
            </a:r>
            <a:r>
              <a:rPr lang="en-US" dirty="0"/>
              <a:t>and Groups</a:t>
            </a:r>
          </a:p>
          <a:p>
            <a:r>
              <a:rPr lang="en-US" dirty="0" smtClean="0"/>
              <a:t>Optimizer </a:t>
            </a:r>
            <a:r>
              <a:rPr lang="en-US" dirty="0"/>
              <a:t>and Query Plan</a:t>
            </a:r>
          </a:p>
          <a:p>
            <a:r>
              <a:rPr lang="en-US" dirty="0" smtClean="0"/>
              <a:t>Prepared </a:t>
            </a:r>
            <a:r>
              <a:rPr lang="en-US" dirty="0"/>
              <a:t>Statements</a:t>
            </a:r>
          </a:p>
          <a:p>
            <a:r>
              <a:rPr lang="en-US" dirty="0" smtClean="0"/>
              <a:t>SQL </a:t>
            </a:r>
            <a:r>
              <a:rPr lang="en-US" dirty="0"/>
              <a:t>Injection </a:t>
            </a:r>
            <a:r>
              <a:rPr lang="en-US" dirty="0" smtClean="0"/>
              <a:t>Basic </a:t>
            </a:r>
            <a:r>
              <a:rPr lang="en-US" dirty="0"/>
              <a:t>Example (?)</a:t>
            </a:r>
          </a:p>
          <a:p>
            <a:r>
              <a:rPr lang="en-US" dirty="0" smtClean="0"/>
              <a:t>Verify </a:t>
            </a:r>
            <a:r>
              <a:rPr lang="en-US" dirty="0"/>
              <a:t>All Input!!!</a:t>
            </a:r>
          </a:p>
          <a:p>
            <a:r>
              <a:rPr lang="en-US" dirty="0" smtClean="0"/>
              <a:t>Replication</a:t>
            </a:r>
            <a:endParaRPr lang="en-US" dirty="0"/>
          </a:p>
          <a:p>
            <a:r>
              <a:rPr lang="en-US" dirty="0" smtClean="0"/>
              <a:t>Sharding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1935892"/>
            <a:ext cx="5123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Chris :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types of relationships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How </a:t>
            </a:r>
            <a:r>
              <a:rPr lang="en-US" i="1" dirty="0">
                <a:solidFill>
                  <a:srgbClr val="FF0000"/>
                </a:solidFill>
              </a:rPr>
              <a:t>you'd relate tables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Break tables </a:t>
            </a:r>
            <a:r>
              <a:rPr lang="en-US" i="1" dirty="0">
                <a:solidFill>
                  <a:srgbClr val="FF0000"/>
                </a:solidFill>
              </a:rPr>
              <a:t>out and create relationships </a:t>
            </a:r>
            <a:r>
              <a:rPr lang="en-US" i="1" dirty="0" err="1" smtClean="0">
                <a:solidFill>
                  <a:srgbClr val="FF0000"/>
                </a:solidFill>
              </a:rPr>
              <a:t>bw</a:t>
            </a:r>
            <a:r>
              <a:rPr lang="en-US" i="1" dirty="0" smtClean="0">
                <a:solidFill>
                  <a:srgbClr val="FF0000"/>
                </a:solidFill>
              </a:rPr>
              <a:t> them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How </a:t>
            </a:r>
            <a:r>
              <a:rPr lang="en-US" i="1" dirty="0">
                <a:solidFill>
                  <a:srgbClr val="FF0000"/>
                </a:solidFill>
              </a:rPr>
              <a:t>and why you'd structure supporting </a:t>
            </a:r>
            <a:r>
              <a:rPr lang="en-US" i="1" dirty="0" smtClean="0">
                <a:solidFill>
                  <a:srgbClr val="FF0000"/>
                </a:solidFill>
              </a:rPr>
              <a:t>tables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How </a:t>
            </a:r>
            <a:r>
              <a:rPr lang="en-US" i="1" dirty="0">
                <a:solidFill>
                  <a:srgbClr val="FF0000"/>
                </a:solidFill>
              </a:rPr>
              <a:t>you should pick your fields and </a:t>
            </a:r>
            <a:r>
              <a:rPr lang="en-US" i="1" dirty="0" smtClean="0">
                <a:solidFill>
                  <a:srgbClr val="FF0000"/>
                </a:solidFill>
              </a:rPr>
              <a:t>why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Leveraging </a:t>
            </a:r>
            <a:r>
              <a:rPr lang="en-US" i="1" dirty="0">
                <a:solidFill>
                  <a:srgbClr val="FF0000"/>
                </a:solidFill>
              </a:rPr>
              <a:t>join tables</a:t>
            </a:r>
          </a:p>
        </p:txBody>
      </p:sp>
    </p:spTree>
    <p:extLst>
      <p:ext uri="{BB962C8B-B14F-4D97-AF65-F5344CB8AC3E}">
        <p14:creationId xmlns:p14="http://schemas.microsoft.com/office/powerpoint/2010/main" val="17604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What is a RDBMS? </a:t>
            </a:r>
            <a:r>
              <a:rPr lang="en-US" dirty="0" smtClean="0">
                <a:sym typeface="Wingdings" panose="05000000000000000000" pitchFamily="2" charset="2"/>
              </a:rPr>
              <a:t> Relational Algebra and Set Theory</a:t>
            </a: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Memory vs. </a:t>
            </a:r>
            <a:r>
              <a:rPr lang="en-US" dirty="0" smtClean="0"/>
              <a:t>Disk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Why RDBMS? </a:t>
            </a:r>
            <a:r>
              <a:rPr lang="en-US" dirty="0"/>
              <a:t>...Update! Storage! </a:t>
            </a:r>
            <a:r>
              <a:rPr lang="en-US" dirty="0" smtClean="0"/>
              <a:t>ACID! (RDBMS vs. Flat Files vs. In-Memory, etc.)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Database Objects (Tables, Columns, Rows, Indexes, Constraints, Users, Groups, etc.)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DML and DDL ……. </a:t>
            </a:r>
            <a:r>
              <a:rPr lang="en-US" dirty="0"/>
              <a:t>a</a:t>
            </a:r>
            <a:r>
              <a:rPr lang="en-US" dirty="0" smtClean="0"/>
              <a:t>nd CRUD!!!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Different Data Types for Column Values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Numbers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Characters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Dates and Times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Binary Large Objects (BLOBs)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NULL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- C</a:t>
            </a:r>
            <a:r>
              <a:rPr lang="en-US" b="1" u="sng" dirty="0" smtClean="0">
                <a:solidFill>
                  <a:srgbClr val="00B050"/>
                </a:solidFill>
              </a:rPr>
              <a:t>R</a:t>
            </a:r>
            <a:r>
              <a:rPr lang="en-US" dirty="0" smtClean="0"/>
              <a:t>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SELECT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WHERE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Operators  </a:t>
            </a:r>
            <a:r>
              <a:rPr lang="en-US" dirty="0"/>
              <a:t>(IN, LIKE, etc</a:t>
            </a:r>
            <a:r>
              <a:rPr lang="en-US" dirty="0" smtClean="0"/>
              <a:t>.)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DISTINCT …. LIMIT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GROUP BY .... SUM, MIN, MAX, AVG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Aliases Fields and </a:t>
            </a:r>
            <a:r>
              <a:rPr lang="en-US" dirty="0" smtClean="0"/>
              <a:t>Tables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Order of </a:t>
            </a:r>
            <a:r>
              <a:rPr lang="en-US" dirty="0" smtClean="0"/>
              <a:t>Operations (e.g. Why </a:t>
            </a:r>
            <a:r>
              <a:rPr lang="en-US" dirty="0"/>
              <a:t>a</a:t>
            </a:r>
            <a:r>
              <a:rPr lang="en-US" dirty="0" smtClean="0"/>
              <a:t>liases allowed in </a:t>
            </a:r>
            <a:r>
              <a:rPr lang="en-US" dirty="0"/>
              <a:t>ORDER </a:t>
            </a:r>
            <a:r>
              <a:rPr lang="en-US" dirty="0" smtClean="0"/>
              <a:t>BY)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Statements - </a:t>
            </a:r>
            <a:r>
              <a:rPr lang="en-US" b="1" u="sng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R</a:t>
            </a:r>
            <a:r>
              <a:rPr lang="en-US" b="1" u="sng" dirty="0" smtClean="0">
                <a:solidFill>
                  <a:srgbClr val="00B050"/>
                </a:solidFill>
              </a:rPr>
              <a:t>UD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>
                <a:sym typeface="Wingdings" panose="05000000000000000000" pitchFamily="2" charset="2"/>
              </a:rPr>
              <a:t> Table, Primary Key, Index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UPDATE </a:t>
            </a:r>
            <a:r>
              <a:rPr lang="en-US" dirty="0" smtClean="0">
                <a:sym typeface="Wingdings" panose="05000000000000000000" pitchFamily="2" charset="2"/>
              </a:rPr>
              <a:t> Table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DELETE </a:t>
            </a:r>
            <a:r>
              <a:rPr lang="en-US" dirty="0" smtClean="0">
                <a:sym typeface="Wingdings" panose="05000000000000000000" pitchFamily="2" charset="2"/>
              </a:rPr>
              <a:t> Table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…. vs. TRUNCATE  Table …. vs. DROP  Table</a:t>
            </a: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ALTER </a:t>
            </a:r>
            <a:r>
              <a:rPr lang="en-US" dirty="0" smtClean="0">
                <a:sym typeface="Wingdings" panose="05000000000000000000" pitchFamily="2" charset="2"/>
              </a:rPr>
              <a:t> Column</a:t>
            </a: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RENAME </a:t>
            </a:r>
            <a:r>
              <a:rPr lang="en-US" dirty="0" smtClean="0">
                <a:sym typeface="Wingdings" panose="05000000000000000000" pitchFamily="2" charset="2"/>
              </a:rPr>
              <a:t>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Indexes, Constraints, and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Indexes (Primary Key, Filtered Index, etc.)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/>
              <a:t>Why Use Indexes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Primary Keys and Third Normal Form (3NF</a:t>
            </a:r>
            <a:r>
              <a:rPr lang="en-US" dirty="0" smtClean="0"/>
              <a:t>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/>
              <a:t>Why Use PKs and 3NF?</a:t>
            </a:r>
          </a:p>
          <a:p>
            <a:pPr indent="-27432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Constraints (Foreign Key, Unique, etc.)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/>
              <a:t>Why Use Constraints?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6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The types of relationships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How you'd relate tables 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Break tables out and create relationships between them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How and why you'd structure supporting tables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How you should pick your fields and why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Leveraging join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5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JOIN(s)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Cardinality </a:t>
            </a:r>
            <a:r>
              <a:rPr lang="en-US" dirty="0"/>
              <a:t>( 1 to 1 ... 1 to Many ... Many to Many </a:t>
            </a:r>
            <a:r>
              <a:rPr lang="en-US" dirty="0" smtClean="0"/>
              <a:t>)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FKs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5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RDBMS </a:t>
            </a:r>
            <a:r>
              <a:rPr lang="en-US" dirty="0"/>
              <a:t>not great for </a:t>
            </a:r>
            <a:r>
              <a:rPr lang="en-US" dirty="0" smtClean="0"/>
              <a:t>everything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Key </a:t>
            </a:r>
            <a:r>
              <a:rPr lang="en-US" dirty="0" smtClean="0"/>
              <a:t>Value ….  Documents …. Columns …. Graphs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Schema vs. </a:t>
            </a:r>
            <a:r>
              <a:rPr lang="en-US" dirty="0" smtClean="0"/>
              <a:t>Schema-less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/>
              <a:t>ACID vs. </a:t>
            </a:r>
            <a:r>
              <a:rPr lang="en-US" dirty="0" smtClean="0"/>
              <a:t>BASE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US" dirty="0" smtClean="0"/>
              <a:t>However, NoSQL and RDBMS are converging (Mongo Row Locks …. PostgreSQL JSONB, etc.)</a:t>
            </a:r>
            <a:endParaRPr lang="en-US" dirty="0"/>
          </a:p>
        </p:txBody>
      </p:sp>
      <p:pic>
        <p:nvPicPr>
          <p:cNvPr id="2050" name="Picture 2" descr="https://upload.wikimedia.org/wikipedia/en/thumb/6/6b/Redis_Logo.svg/467px-Redi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20" y="4909750"/>
            <a:ext cx="1618020" cy="5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en/thumb/4/45/MongoDB-Logo.svg/527px-MongoDB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83" y="4844949"/>
            <a:ext cx="2164080" cy="5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4cti9u1qldo011vlvp4eutwnxf4-wpengine.netdna-ssl.com/wp-content/themes/qubole/images/why_qubole/hbase_logo-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06" y="4482742"/>
            <a:ext cx="1327894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llthingsgraphed.com/public/images/java-call-graph/neo4j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64" y="4749258"/>
            <a:ext cx="1736725" cy="9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21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3523</TotalTime>
  <Words>608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Relational Databases</vt:lpstr>
      <vt:lpstr>Intro</vt:lpstr>
      <vt:lpstr>Data Types</vt:lpstr>
      <vt:lpstr>SELECT Statement - CRUD</vt:lpstr>
      <vt:lpstr>Write Statements - CRUD</vt:lpstr>
      <vt:lpstr>Indexes, Constraints, and 3NF</vt:lpstr>
      <vt:lpstr>Chris</vt:lpstr>
      <vt:lpstr>Multiple Tables Basics</vt:lpstr>
      <vt:lpstr>NoSQL…</vt:lpstr>
      <vt:lpstr>Summary</vt:lpstr>
      <vt:lpstr>Possible Future Topics</vt:lpstr>
      <vt:lpstr>Resources</vt:lpstr>
      <vt:lpstr>Items RDBMS … Ignore</vt:lpstr>
      <vt:lpstr>Items Other … Ignore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Bryan Jones</cp:lastModifiedBy>
  <cp:revision>66</cp:revision>
  <dcterms:created xsi:type="dcterms:W3CDTF">2015-12-03T23:09:43Z</dcterms:created>
  <dcterms:modified xsi:type="dcterms:W3CDTF">2016-06-02T07:38:57Z</dcterms:modified>
</cp:coreProperties>
</file>