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79B1A-7099-431B-9CEB-BA5694BAA883}" type="datetimeFigureOut">
              <a:rPr lang="en-US" smtClean="0"/>
              <a:t>11/13/24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7D3A7-CD53-4B38-AF72-E80E10F422CF}" type="slidenum">
              <a:rPr lang="en-US" smtClean="0"/>
              <a:t>‹#›</a:t>
            </a:fld>
            <a:endParaRPr lang="en-US"/>
          </a:p>
        </p:txBody>
      </p:sp>
    </p:spTree>
    <p:extLst>
      <p:ext uri="{BB962C8B-B14F-4D97-AF65-F5344CB8AC3E}">
        <p14:creationId xmlns:p14="http://schemas.microsoft.com/office/powerpoint/2010/main" val="60649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12</a:t>
            </a:fld>
            <a:endParaRPr lang="en-US"/>
          </a:p>
        </p:txBody>
      </p:sp>
    </p:spTree>
    <p:extLst>
      <p:ext uri="{BB962C8B-B14F-4D97-AF65-F5344CB8AC3E}">
        <p14:creationId xmlns:p14="http://schemas.microsoft.com/office/powerpoint/2010/main" val="270703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13</a:t>
            </a:fld>
            <a:endParaRPr lang="en-US"/>
          </a:p>
        </p:txBody>
      </p:sp>
    </p:spTree>
    <p:extLst>
      <p:ext uri="{BB962C8B-B14F-4D97-AF65-F5344CB8AC3E}">
        <p14:creationId xmlns:p14="http://schemas.microsoft.com/office/powerpoint/2010/main" val="2518783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16</a:t>
            </a:fld>
            <a:endParaRPr lang="en-US"/>
          </a:p>
        </p:txBody>
      </p:sp>
    </p:spTree>
    <p:extLst>
      <p:ext uri="{BB962C8B-B14F-4D97-AF65-F5344CB8AC3E}">
        <p14:creationId xmlns:p14="http://schemas.microsoft.com/office/powerpoint/2010/main" val="248552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pPr/>
              <a:t>11/13/24</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52588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pPr/>
              <a:t>11/13/24</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23458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pPr/>
              <a:t>11/13/24</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77930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609600" y="142875"/>
            <a:ext cx="3556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246560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609600" y="142875"/>
            <a:ext cx="3556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616280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3952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6968706"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pPr/>
              <a:t>11/13/24</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823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pPr/>
              <a:t>11/13/24</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4914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pPr/>
              <a:t>11/13/24</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2854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pPr/>
              <a:t>11/13/24</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67807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pPr/>
              <a:t>11/13/24</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18117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pPr/>
              <a:t>11/13/24</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8182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pPr/>
              <a:t>11/13/24</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5236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pPr/>
              <a:t>11/13/24</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3458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pPr/>
              <a:t>11/13/24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38220706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3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6.png"/><Relationship Id="rId5" Type="http://schemas.openxmlformats.org/officeDocument/2006/relationships/image" Target="../media/image21.png"/><Relationship Id="rId10"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7.png"/><Relationship Id="rId5" Type="http://schemas.openxmlformats.org/officeDocument/2006/relationships/image" Target="../media/image23.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6.png"/><Relationship Id="rId5" Type="http://schemas.openxmlformats.org/officeDocument/2006/relationships/image" Target="../media/image21.png"/><Relationship Id="rId10"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7.png"/></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7.png"/></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jeremyjordan.me/autoencod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5475"/>
            <a:ext cx="10515600" cy="527050"/>
          </a:xfrm>
        </p:spPr>
        <p:txBody>
          <a:bodyPr>
            <a:noAutofit/>
          </a:bodyPr>
          <a:lstStyle/>
          <a:p>
            <a:pPr algn="ctr"/>
            <a:r>
              <a:rPr lang="en-US" altLang="ko-KR" sz="4800" dirty="0">
                <a:ea typeface="굴림" pitchFamily="34" charset="-127"/>
              </a:rPr>
              <a:t>Dimensionality Reduction</a:t>
            </a:r>
            <a:endParaRPr lang="en-US" sz="4800" dirty="0"/>
          </a:p>
        </p:txBody>
      </p:sp>
      <p:sp>
        <p:nvSpPr>
          <p:cNvPr id="6" name="TextBox 5">
            <a:extLst>
              <a:ext uri="{FF2B5EF4-FFF2-40B4-BE49-F238E27FC236}">
                <a16:creationId xmlns:a16="http://schemas.microsoft.com/office/drawing/2014/main" id="{E80B282C-647B-4C46-BEC1-D40C1F87B407}"/>
              </a:ext>
            </a:extLst>
          </p:cNvPr>
          <p:cNvSpPr txBox="1"/>
          <p:nvPr/>
        </p:nvSpPr>
        <p:spPr>
          <a:xfrm flipH="1">
            <a:off x="828941" y="6386351"/>
            <a:ext cx="10519874" cy="307777"/>
          </a:xfrm>
          <a:prstGeom prst="rect">
            <a:avLst/>
          </a:prstGeom>
          <a:noFill/>
        </p:spPr>
        <p:txBody>
          <a:bodyPr wrap="square" rtlCol="0">
            <a:spAutoFit/>
          </a:bodyPr>
          <a:lstStyle/>
          <a:p>
            <a:r>
              <a:rPr lang="en-US" sz="1400" dirty="0">
                <a:solidFill>
                  <a:srgbClr val="FF0000"/>
                </a:solidFill>
              </a:rPr>
              <a:t>Concepts are ensembled from various online sources with a great acknowledgement to all those made them available online.  </a:t>
            </a:r>
            <a:endParaRPr lang="en-IN" sz="1400" dirty="0">
              <a:solidFill>
                <a:srgbClr val="FF0000"/>
              </a:solidFill>
            </a:endParaRPr>
          </a:p>
        </p:txBody>
      </p:sp>
    </p:spTree>
    <p:extLst>
      <p:ext uri="{BB962C8B-B14F-4D97-AF65-F5344CB8AC3E}">
        <p14:creationId xmlns:p14="http://schemas.microsoft.com/office/powerpoint/2010/main" val="418121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9167037" cy="836354"/>
          </a:xfrm>
        </p:spPr>
        <p:txBody>
          <a:bodyPr>
            <a:normAutofit/>
          </a:bodyPr>
          <a:lstStyle/>
          <a:p>
            <a:r>
              <a:rPr lang="en-US" b="1" dirty="0"/>
              <a:t>Which parameters do we want to keep?</a:t>
            </a:r>
            <a:r>
              <a:rPr lang="en-US" dirty="0"/>
              <a:t> </a:t>
            </a:r>
            <a:endParaRPr lang="en-US" altLang="en-US" dirty="0"/>
          </a:p>
        </p:txBody>
      </p:sp>
      <p:sp>
        <p:nvSpPr>
          <p:cNvPr id="20483" name="Content Placeholder 2"/>
          <p:cNvSpPr>
            <a:spLocks noGrp="1"/>
          </p:cNvSpPr>
          <p:nvPr>
            <p:ph idx="1"/>
          </p:nvPr>
        </p:nvSpPr>
        <p:spPr>
          <a:xfrm>
            <a:off x="838200" y="1306401"/>
            <a:ext cx="7313762" cy="4809727"/>
          </a:xfrm>
        </p:spPr>
        <p:txBody>
          <a:bodyPr>
            <a:normAutofit/>
          </a:bodyPr>
          <a:lstStyle/>
          <a:p>
            <a:pPr algn="just">
              <a:defRPr/>
            </a:pPr>
            <a:r>
              <a:rPr lang="en-US" dirty="0"/>
              <a:t>Parameter that doesn’t depend on others (e.g. eye color), i.e. uncorrelated.</a:t>
            </a:r>
          </a:p>
          <a:p>
            <a:pPr marL="0" indent="0" algn="just">
              <a:buNone/>
              <a:defRPr/>
            </a:pPr>
            <a:r>
              <a:rPr lang="en-US" dirty="0"/>
              <a:t>• Parameter that changes a lot (grades)</a:t>
            </a:r>
          </a:p>
          <a:p>
            <a:pPr lvl="1">
              <a:defRPr/>
            </a:pPr>
            <a:r>
              <a:rPr lang="en-US" dirty="0"/>
              <a:t>The opposite of noise</a:t>
            </a:r>
          </a:p>
          <a:p>
            <a:pPr lvl="1">
              <a:defRPr/>
            </a:pPr>
            <a:r>
              <a:rPr lang="en-US" dirty="0"/>
              <a:t>High variance </a:t>
            </a:r>
          </a:p>
          <a:p>
            <a:pPr>
              <a:defRPr/>
            </a:pPr>
            <a:r>
              <a:rPr lang="en-US" dirty="0"/>
              <a:t>Questions:</a:t>
            </a:r>
          </a:p>
          <a:p>
            <a:pPr lvl="1">
              <a:defRPr/>
            </a:pPr>
            <a:r>
              <a:rPr lang="en-US" dirty="0"/>
              <a:t>How we describe ‘most important’ features using math? </a:t>
            </a:r>
          </a:p>
          <a:p>
            <a:pPr lvl="2">
              <a:defRPr/>
            </a:pPr>
            <a:r>
              <a:rPr lang="en-US" dirty="0"/>
              <a:t>Variance</a:t>
            </a:r>
          </a:p>
          <a:p>
            <a:pPr lvl="1">
              <a:defRPr/>
            </a:pPr>
            <a:r>
              <a:rPr lang="en-US" dirty="0"/>
              <a:t>How do we represent our data so that the most important features can be extracted easily?</a:t>
            </a:r>
          </a:p>
          <a:p>
            <a:pPr lvl="2">
              <a:defRPr/>
            </a:pPr>
            <a:r>
              <a:rPr lang="en-US" dirty="0"/>
              <a:t>Change of basis</a:t>
            </a:r>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10</a:t>
            </a:fld>
            <a:endParaRPr lang="en-US" altLang="en-US" sz="1200" dirty="0">
              <a:solidFill>
                <a:srgbClr val="000000"/>
              </a:solidFill>
            </a:endParaRPr>
          </a:p>
        </p:txBody>
      </p:sp>
    </p:spTree>
    <p:extLst>
      <p:ext uri="{BB962C8B-B14F-4D97-AF65-F5344CB8AC3E}">
        <p14:creationId xmlns:p14="http://schemas.microsoft.com/office/powerpoint/2010/main" val="59730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186" y="2256821"/>
            <a:ext cx="7581014" cy="1684260"/>
          </a:xfrm>
        </p:spPr>
        <p:txBody>
          <a:bodyPr>
            <a:noAutofit/>
          </a:bodyPr>
          <a:lstStyle/>
          <a:p>
            <a:pPr algn="ctr"/>
            <a:r>
              <a:rPr lang="en-US" dirty="0">
                <a:solidFill>
                  <a:srgbClr val="C00000"/>
                </a:solidFill>
              </a:rPr>
              <a:t>Principal Component Analysis</a:t>
            </a:r>
            <a:br>
              <a:rPr lang="en-US" dirty="0">
                <a:solidFill>
                  <a:srgbClr val="C00000"/>
                </a:solidFill>
              </a:rPr>
            </a:br>
            <a:r>
              <a:rPr lang="en-US" sz="2800" dirty="0">
                <a:solidFill>
                  <a:srgbClr val="C00000"/>
                </a:solidFill>
              </a:rPr>
              <a:t>Maximum Variance Projection Method </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D0F597-6C79-4498-BE18-DD874142F752}" type="slidenum">
              <a:rPr lang="en-US" smtClean="0"/>
              <a:t>11</a:t>
            </a:fld>
            <a:endParaRPr lang="en-US"/>
          </a:p>
        </p:txBody>
      </p:sp>
    </p:spTree>
    <p:extLst>
      <p:ext uri="{BB962C8B-B14F-4D97-AF65-F5344CB8AC3E}">
        <p14:creationId xmlns:p14="http://schemas.microsoft.com/office/powerpoint/2010/main" val="204889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03019" y="350074"/>
            <a:ext cx="7382539" cy="836354"/>
          </a:xfrm>
        </p:spPr>
        <p:txBody>
          <a:bodyPr>
            <a:normAutofit/>
          </a:bodyPr>
          <a:lstStyle/>
          <a:p>
            <a:r>
              <a:rPr lang="en-US" dirty="0"/>
              <a:t>Principal component analysis</a:t>
            </a:r>
            <a:endParaRPr lang="en-US" altLang="en-US" sz="3600"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12</a:t>
            </a:fld>
            <a:endParaRPr lang="en-US" altLang="en-US" sz="1200" dirty="0">
              <a:solidFill>
                <a:srgbClr val="000000"/>
              </a:solidFill>
            </a:endParaRPr>
          </a:p>
        </p:txBody>
      </p:sp>
      <p:sp>
        <p:nvSpPr>
          <p:cNvPr id="3" name="Content Placeholder 2"/>
          <p:cNvSpPr>
            <a:spLocks noGrp="1"/>
          </p:cNvSpPr>
          <p:nvPr>
            <p:ph idx="1"/>
          </p:nvPr>
        </p:nvSpPr>
        <p:spPr>
          <a:xfrm>
            <a:off x="884174" y="1491804"/>
            <a:ext cx="8454656" cy="4351338"/>
          </a:xfrm>
        </p:spPr>
        <p:txBody>
          <a:bodyPr>
            <a:normAutofit/>
          </a:bodyPr>
          <a:lstStyle/>
          <a:p>
            <a:pPr algn="just"/>
            <a:r>
              <a:rPr lang="en-US" dirty="0">
                <a:latin typeface="Calibri" panose="020F0502020204030204" pitchFamily="34" charset="0"/>
                <a:cs typeface="Calibri" panose="020F0502020204030204" pitchFamily="34" charset="0"/>
              </a:rPr>
              <a:t>Principal component analysis (PCA) is a way to reduce data dimensionality by finding a new set of variables, smaller than the original set of  variables, that nonetheless retains most of the sample's information. </a:t>
            </a:r>
          </a:p>
          <a:p>
            <a:pPr algn="just"/>
            <a:r>
              <a:rPr lang="en-US" dirty="0"/>
              <a:t>The new variables, called principal components (PCs), are uncorrelated, and are ordered by the fraction of the total information each retains. </a:t>
            </a:r>
            <a:endParaRPr lang="en-US" dirty="0">
              <a:latin typeface="Calibri" panose="020F0502020204030204" pitchFamily="34" charset="0"/>
              <a:cs typeface="Calibri" panose="020F0502020204030204" pitchFamily="34" charset="0"/>
            </a:endParaRPr>
          </a:p>
          <a:p>
            <a:pPr algn="just"/>
            <a:r>
              <a:rPr lang="en-US" dirty="0"/>
              <a:t>PCA projects the data in the least square sense– it captures big (principal) variability in the data and ignores small variability.</a:t>
            </a:r>
          </a:p>
          <a:p>
            <a:endParaRPr lang="en-US" dirty="0"/>
          </a:p>
        </p:txBody>
      </p:sp>
    </p:spTree>
    <p:extLst>
      <p:ext uri="{BB962C8B-B14F-4D97-AF65-F5344CB8AC3E}">
        <p14:creationId xmlns:p14="http://schemas.microsoft.com/office/powerpoint/2010/main" val="153663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46152" y="375954"/>
            <a:ext cx="3437859" cy="836354"/>
          </a:xfrm>
        </p:spPr>
        <p:txBody>
          <a:bodyPr>
            <a:normAutofit/>
          </a:bodyPr>
          <a:lstStyle/>
          <a:p>
            <a:r>
              <a:rPr lang="en-US" dirty="0"/>
              <a:t>Why Variance</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13</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15164" y="1432221"/>
                <a:ext cx="6387893" cy="4351338"/>
              </a:xfrm>
            </p:spPr>
            <p:txBody>
              <a:bodyPr>
                <a:normAutofit/>
              </a:bodyPr>
              <a:lstStyle/>
              <a:p>
                <a:pPr algn="just"/>
                <a:r>
                  <a:rPr lang="en-US" dirty="0"/>
                  <a:t>Example: reduce 2-dimensional data to 1d</a:t>
                </a:r>
              </a:p>
              <a:p>
                <a:pPr lvl="1" algn="just"/>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oMath>
                </a14:m>
                <a:r>
                  <a:rPr lang="en-US" dirty="0"/>
                  <a:t>(along new axis)</a:t>
                </a:r>
              </a:p>
              <a:p>
                <a:pPr algn="just"/>
                <a:r>
                  <a:rPr lang="en-US" dirty="0"/>
                  <a:t>Pick E to maximize variability  </a:t>
                </a:r>
              </a:p>
              <a:p>
                <a:pPr algn="just"/>
                <a:r>
                  <a:rPr lang="en-US" dirty="0"/>
                  <a:t>Reduces cases when two  points are close in e-space  but very far in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oMath>
                </a14:m>
                <a:r>
                  <a:rPr lang="en-US" dirty="0"/>
                  <a:t>)-space  </a:t>
                </a:r>
              </a:p>
              <a:p>
                <a:pPr algn="just"/>
                <a:r>
                  <a:rPr lang="en-US" dirty="0"/>
                  <a:t>Minimizes distances  between original points   and their </a:t>
                </a:r>
                <a:r>
                  <a:rPr lang="en-US" dirty="0" err="1"/>
                  <a:t>projectons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15164" y="1432221"/>
                <a:ext cx="6387893" cy="4351338"/>
              </a:xfrm>
              <a:blipFill rotWithShape="0">
                <a:blip r:embed="rId3"/>
                <a:stretch>
                  <a:fillRect l="-1718" t="-2381" r="-190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7358633" y="1212308"/>
            <a:ext cx="4751851" cy="4667497"/>
          </a:xfrm>
          <a:prstGeom prst="rect">
            <a:avLst/>
          </a:prstGeom>
        </p:spPr>
      </p:pic>
    </p:spTree>
    <p:extLst>
      <p:ext uri="{BB962C8B-B14F-4D97-AF65-F5344CB8AC3E}">
        <p14:creationId xmlns:p14="http://schemas.microsoft.com/office/powerpoint/2010/main" val="252696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8"/>
          <p:cNvGrpSpPr>
            <a:grpSpLocks/>
          </p:cNvGrpSpPr>
          <p:nvPr/>
        </p:nvGrpSpPr>
        <p:grpSpPr bwMode="auto">
          <a:xfrm>
            <a:off x="4488720" y="790338"/>
            <a:ext cx="7620000" cy="6057005"/>
            <a:chOff x="838200" y="609600"/>
            <a:chExt cx="7620000" cy="5943600"/>
          </a:xfrm>
        </p:grpSpPr>
        <p:cxnSp>
          <p:nvCxnSpPr>
            <p:cNvPr id="4110" name="Straight Arrow Connector 4"/>
            <p:cNvCxnSpPr>
              <a:cxnSpLocks noChangeShapeType="1"/>
            </p:cNvCxnSpPr>
            <p:nvPr/>
          </p:nvCxnSpPr>
          <p:spPr bwMode="auto">
            <a:xfrm flipV="1">
              <a:off x="4419600" y="609600"/>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111" name="Straight Arrow Connector 6"/>
            <p:cNvCxnSpPr>
              <a:cxnSpLocks noChangeShapeType="1"/>
            </p:cNvCxnSpPr>
            <p:nvPr/>
          </p:nvCxnSpPr>
          <p:spPr bwMode="auto">
            <a:xfrm>
              <a:off x="838200" y="3581400"/>
              <a:ext cx="762000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4099" name="Oval 176"/>
          <p:cNvSpPr>
            <a:spLocks noChangeArrowheads="1"/>
          </p:cNvSpPr>
          <p:nvPr/>
        </p:nvSpPr>
        <p:spPr bwMode="auto">
          <a:xfrm>
            <a:off x="10051320" y="17047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0" name="Oval 182"/>
          <p:cNvSpPr>
            <a:spLocks noChangeArrowheads="1"/>
          </p:cNvSpPr>
          <p:nvPr/>
        </p:nvSpPr>
        <p:spPr bwMode="auto">
          <a:xfrm>
            <a:off x="9365520" y="21619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1" name="Oval 176"/>
          <p:cNvSpPr>
            <a:spLocks noChangeArrowheads="1"/>
          </p:cNvSpPr>
          <p:nvPr/>
        </p:nvSpPr>
        <p:spPr bwMode="auto">
          <a:xfrm>
            <a:off x="9213120" y="26953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2" name="Oval 182"/>
          <p:cNvSpPr>
            <a:spLocks noChangeArrowheads="1"/>
          </p:cNvSpPr>
          <p:nvPr/>
        </p:nvSpPr>
        <p:spPr bwMode="auto">
          <a:xfrm>
            <a:off x="8679720" y="29239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3" name="Oval 176"/>
          <p:cNvSpPr>
            <a:spLocks noChangeArrowheads="1"/>
          </p:cNvSpPr>
          <p:nvPr/>
        </p:nvSpPr>
        <p:spPr bwMode="auto">
          <a:xfrm>
            <a:off x="10356120" y="11713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4" name="TextBox 15"/>
          <p:cNvSpPr txBox="1">
            <a:spLocks noChangeArrowheads="1"/>
          </p:cNvSpPr>
          <p:nvPr/>
        </p:nvSpPr>
        <p:spPr bwMode="auto">
          <a:xfrm>
            <a:off x="8211408" y="3768490"/>
            <a:ext cx="95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height</a:t>
            </a:r>
          </a:p>
        </p:txBody>
      </p:sp>
      <p:sp>
        <p:nvSpPr>
          <p:cNvPr id="4105" name="TextBox 16"/>
          <p:cNvSpPr txBox="1">
            <a:spLocks noChangeArrowheads="1"/>
          </p:cNvSpPr>
          <p:nvPr/>
        </p:nvSpPr>
        <p:spPr bwMode="auto">
          <a:xfrm rot="-5400000">
            <a:off x="7310502" y="3037446"/>
            <a:ext cx="102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weight</a:t>
            </a:r>
          </a:p>
        </p:txBody>
      </p:sp>
      <p:cxnSp>
        <p:nvCxnSpPr>
          <p:cNvPr id="4106" name="Straight Connector 17"/>
          <p:cNvCxnSpPr>
            <a:cxnSpLocks noChangeShapeType="1"/>
          </p:cNvCxnSpPr>
          <p:nvPr/>
        </p:nvCxnSpPr>
        <p:spPr bwMode="auto">
          <a:xfrm>
            <a:off x="10581545" y="1642827"/>
            <a:ext cx="0" cy="2125662"/>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107" name="Straight Connector 18"/>
          <p:cNvCxnSpPr>
            <a:cxnSpLocks noChangeShapeType="1"/>
          </p:cNvCxnSpPr>
          <p:nvPr/>
        </p:nvCxnSpPr>
        <p:spPr bwMode="auto">
          <a:xfrm flipH="1">
            <a:off x="8089170" y="1625364"/>
            <a:ext cx="2470150" cy="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4109" name="Oval 176"/>
          <p:cNvSpPr>
            <a:spLocks noChangeArrowheads="1"/>
          </p:cNvSpPr>
          <p:nvPr/>
        </p:nvSpPr>
        <p:spPr bwMode="auto">
          <a:xfrm>
            <a:off x="10508520" y="155233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3509233" cy="4906963"/>
          </a:xfrm>
        </p:spPr>
        <p:txBody>
          <a:bodyPr>
            <a:normAutofit lnSpcReduction="10000"/>
          </a:bodyPr>
          <a:lstStyle/>
          <a:p>
            <a:pPr marL="342900" indent="-342900" algn="just">
              <a:spcBef>
                <a:spcPct val="0"/>
              </a:spcBef>
            </a:pPr>
            <a:r>
              <a:rPr lang="en-US" altLang="en-US" dirty="0"/>
              <a:t>Here is a small dataset of </a:t>
            </a:r>
            <a:r>
              <a:rPr lang="en-US" altLang="en-US" i="1" dirty="0"/>
              <a:t>opponents</a:t>
            </a:r>
            <a:r>
              <a:rPr lang="en-US" altLang="en-US" dirty="0"/>
              <a:t> we have to fight.</a:t>
            </a:r>
          </a:p>
          <a:p>
            <a:pPr marL="342900" indent="-342900" algn="just">
              <a:spcBef>
                <a:spcPct val="0"/>
              </a:spcBef>
            </a:pPr>
            <a:endParaRPr lang="en-US" altLang="en-US" dirty="0"/>
          </a:p>
          <a:p>
            <a:pPr marL="342900" indent="-342900" algn="just">
              <a:spcBef>
                <a:spcPct val="0"/>
              </a:spcBef>
            </a:pPr>
            <a:r>
              <a:rPr lang="en-US" altLang="en-US" dirty="0"/>
              <a:t>Each data object is represented by its X-Y location in 2D space. </a:t>
            </a:r>
          </a:p>
          <a:p>
            <a:pPr marL="342900" indent="-342900" algn="just">
              <a:spcBef>
                <a:spcPct val="0"/>
              </a:spcBef>
            </a:pPr>
            <a:endParaRPr lang="en-US" altLang="en-US" dirty="0"/>
          </a:p>
          <a:p>
            <a:pPr marL="342900" indent="-342900" algn="just">
              <a:spcBef>
                <a:spcPct val="0"/>
              </a:spcBef>
            </a:pPr>
            <a:r>
              <a:rPr lang="en-US" altLang="en-US" dirty="0"/>
              <a:t>A randomly chosen object is show in </a:t>
            </a:r>
            <a:r>
              <a:rPr lang="en-US" altLang="en-US" dirty="0">
                <a:solidFill>
                  <a:srgbClr val="FF6600"/>
                </a:solidFill>
              </a:rPr>
              <a:t>orange</a:t>
            </a:r>
            <a:r>
              <a:rPr lang="en-US" altLang="en-US" dirty="0"/>
              <a:t>.</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14</a:t>
            </a:fld>
            <a:endParaRPr lang="en-US"/>
          </a:p>
        </p:txBody>
      </p:sp>
    </p:spTree>
    <p:extLst>
      <p:ext uri="{BB962C8B-B14F-4D97-AF65-F5344CB8AC3E}">
        <p14:creationId xmlns:p14="http://schemas.microsoft.com/office/powerpoint/2010/main" val="424566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8"/>
          <p:cNvGrpSpPr>
            <a:grpSpLocks/>
          </p:cNvGrpSpPr>
          <p:nvPr/>
        </p:nvGrpSpPr>
        <p:grpSpPr bwMode="auto">
          <a:xfrm>
            <a:off x="4573772" y="907324"/>
            <a:ext cx="7620000" cy="5943600"/>
            <a:chOff x="838200" y="609600"/>
            <a:chExt cx="7620000" cy="5943600"/>
          </a:xfrm>
        </p:grpSpPr>
        <p:cxnSp>
          <p:nvCxnSpPr>
            <p:cNvPr id="5132" name="Straight Arrow Connector 4"/>
            <p:cNvCxnSpPr>
              <a:cxnSpLocks noChangeShapeType="1"/>
            </p:cNvCxnSpPr>
            <p:nvPr/>
          </p:nvCxnSpPr>
          <p:spPr bwMode="auto">
            <a:xfrm flipV="1">
              <a:off x="4419600" y="609600"/>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133" name="Straight Arrow Connector 6"/>
            <p:cNvCxnSpPr>
              <a:cxnSpLocks noChangeShapeType="1"/>
            </p:cNvCxnSpPr>
            <p:nvPr/>
          </p:nvCxnSpPr>
          <p:spPr bwMode="auto">
            <a:xfrm>
              <a:off x="838200" y="3581400"/>
              <a:ext cx="762000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5123" name="Oval 176"/>
          <p:cNvSpPr>
            <a:spLocks noChangeArrowheads="1"/>
          </p:cNvSpPr>
          <p:nvPr/>
        </p:nvSpPr>
        <p:spPr bwMode="auto">
          <a:xfrm>
            <a:off x="8459972" y="34981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4" name="Oval 182"/>
          <p:cNvSpPr>
            <a:spLocks noChangeArrowheads="1"/>
          </p:cNvSpPr>
          <p:nvPr/>
        </p:nvSpPr>
        <p:spPr bwMode="auto">
          <a:xfrm>
            <a:off x="7774172" y="39553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5" name="Oval 176"/>
          <p:cNvSpPr>
            <a:spLocks noChangeArrowheads="1"/>
          </p:cNvSpPr>
          <p:nvPr/>
        </p:nvSpPr>
        <p:spPr bwMode="auto">
          <a:xfrm>
            <a:off x="7621772" y="44887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6" name="Oval 182"/>
          <p:cNvSpPr>
            <a:spLocks noChangeArrowheads="1"/>
          </p:cNvSpPr>
          <p:nvPr/>
        </p:nvSpPr>
        <p:spPr bwMode="auto">
          <a:xfrm>
            <a:off x="7088372" y="47173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7" name="Oval 176"/>
          <p:cNvSpPr>
            <a:spLocks noChangeArrowheads="1"/>
          </p:cNvSpPr>
          <p:nvPr/>
        </p:nvSpPr>
        <p:spPr bwMode="auto">
          <a:xfrm>
            <a:off x="8764772" y="29647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5129" name="Straight Connector 19"/>
          <p:cNvCxnSpPr>
            <a:cxnSpLocks noChangeShapeType="1"/>
            <a:stCxn id="5131" idx="0"/>
          </p:cNvCxnSpPr>
          <p:nvPr/>
        </p:nvCxnSpPr>
        <p:spPr bwMode="auto">
          <a:xfrm>
            <a:off x="8993372" y="3345724"/>
            <a:ext cx="0" cy="53340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5130" name="Straight Connector 23"/>
          <p:cNvCxnSpPr>
            <a:cxnSpLocks noChangeShapeType="1"/>
            <a:stCxn id="5131" idx="2"/>
          </p:cNvCxnSpPr>
          <p:nvPr/>
        </p:nvCxnSpPr>
        <p:spPr bwMode="auto">
          <a:xfrm flipH="1">
            <a:off x="8166286" y="3421924"/>
            <a:ext cx="750887" cy="1588"/>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5131" name="Oval 176"/>
          <p:cNvSpPr>
            <a:spLocks noChangeArrowheads="1"/>
          </p:cNvSpPr>
          <p:nvPr/>
        </p:nvSpPr>
        <p:spPr bwMode="auto">
          <a:xfrm>
            <a:off x="8917172" y="3345724"/>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3506972" cy="4906963"/>
          </a:xfrm>
        </p:spPr>
        <p:txBody>
          <a:bodyPr/>
          <a:lstStyle/>
          <a:p>
            <a:pPr marL="0" algn="just">
              <a:spcBef>
                <a:spcPct val="0"/>
              </a:spcBef>
              <a:buNone/>
            </a:pPr>
            <a:r>
              <a:rPr lang="en-US" altLang="en-US" dirty="0"/>
              <a:t>Let us z-normalize the data…</a:t>
            </a:r>
          </a:p>
          <a:p>
            <a:pPr algn="just">
              <a:spcBef>
                <a:spcPct val="0"/>
              </a:spcBef>
              <a:buNone/>
            </a:pPr>
            <a:endParaRPr lang="en-US" altLang="en-US" dirty="0"/>
          </a:p>
          <a:p>
            <a:pPr marL="0" algn="just">
              <a:spcBef>
                <a:spcPct val="0"/>
              </a:spcBef>
              <a:buNone/>
            </a:pPr>
            <a:r>
              <a:rPr lang="en-US" altLang="en-US" dirty="0"/>
              <a:t>Each data object is still represented by its X-Y location in 2D space</a:t>
            </a:r>
          </a:p>
          <a:p>
            <a:pPr>
              <a:spcBef>
                <a:spcPct val="0"/>
              </a:spcBef>
              <a:buNone/>
            </a:pPr>
            <a:endParaRPr lang="en-US" altLang="en-US" dirty="0"/>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15</a:t>
            </a:fld>
            <a:endParaRPr lang="en-US"/>
          </a:p>
        </p:txBody>
      </p:sp>
    </p:spTree>
    <p:extLst>
      <p:ext uri="{BB962C8B-B14F-4D97-AF65-F5344CB8AC3E}">
        <p14:creationId xmlns:p14="http://schemas.microsoft.com/office/powerpoint/2010/main" val="21336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Straight Arrow Connector 4"/>
          <p:cNvCxnSpPr>
            <a:cxnSpLocks noChangeShapeType="1"/>
          </p:cNvCxnSpPr>
          <p:nvPr/>
        </p:nvCxnSpPr>
        <p:spPr bwMode="auto">
          <a:xfrm flipV="1">
            <a:off x="8112654" y="864784"/>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147" name="Straight Arrow Connector 6"/>
          <p:cNvCxnSpPr>
            <a:cxnSpLocks noChangeShapeType="1"/>
          </p:cNvCxnSpPr>
          <p:nvPr/>
        </p:nvCxnSpPr>
        <p:spPr bwMode="auto">
          <a:xfrm>
            <a:off x="5934604" y="3836584"/>
            <a:ext cx="621665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6148" name="Oval 176"/>
          <p:cNvSpPr>
            <a:spLocks noChangeArrowheads="1"/>
          </p:cNvSpPr>
          <p:nvPr/>
        </p:nvSpPr>
        <p:spPr bwMode="auto">
          <a:xfrm>
            <a:off x="8417454" y="34555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49" name="Oval 182"/>
          <p:cNvSpPr>
            <a:spLocks noChangeArrowheads="1"/>
          </p:cNvSpPr>
          <p:nvPr/>
        </p:nvSpPr>
        <p:spPr bwMode="auto">
          <a:xfrm>
            <a:off x="7731654" y="39127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0" name="Oval 176"/>
          <p:cNvSpPr>
            <a:spLocks noChangeArrowheads="1"/>
          </p:cNvSpPr>
          <p:nvPr/>
        </p:nvSpPr>
        <p:spPr bwMode="auto">
          <a:xfrm>
            <a:off x="7579254" y="44461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1" name="Oval 182"/>
          <p:cNvSpPr>
            <a:spLocks noChangeArrowheads="1"/>
          </p:cNvSpPr>
          <p:nvPr/>
        </p:nvSpPr>
        <p:spPr bwMode="auto">
          <a:xfrm>
            <a:off x="7045854" y="46747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2" name="Oval 176"/>
          <p:cNvSpPr>
            <a:spLocks noChangeArrowheads="1"/>
          </p:cNvSpPr>
          <p:nvPr/>
        </p:nvSpPr>
        <p:spPr bwMode="auto">
          <a:xfrm>
            <a:off x="8874654" y="3303184"/>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3" name="Oval 176"/>
          <p:cNvSpPr>
            <a:spLocks noChangeArrowheads="1"/>
          </p:cNvSpPr>
          <p:nvPr/>
        </p:nvSpPr>
        <p:spPr bwMode="auto">
          <a:xfrm>
            <a:off x="8722254" y="29221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6155" name="Straight Arrow Connector 18"/>
          <p:cNvCxnSpPr>
            <a:cxnSpLocks noChangeShapeType="1"/>
          </p:cNvCxnSpPr>
          <p:nvPr/>
        </p:nvCxnSpPr>
        <p:spPr bwMode="auto">
          <a:xfrm rot="-2509140">
            <a:off x="4474104" y="3684184"/>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sp>
        <p:nvSpPr>
          <p:cNvPr id="6156" name="TextBox 19"/>
          <p:cNvSpPr txBox="1">
            <a:spLocks noChangeArrowheads="1"/>
          </p:cNvSpPr>
          <p:nvPr/>
        </p:nvSpPr>
        <p:spPr bwMode="auto">
          <a:xfrm rot="-2464349">
            <a:off x="10081155" y="1271185"/>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6157" name="Straight Connector 22"/>
          <p:cNvCxnSpPr>
            <a:cxnSpLocks noChangeShapeType="1"/>
          </p:cNvCxnSpPr>
          <p:nvPr/>
        </p:nvCxnSpPr>
        <p:spPr bwMode="auto">
          <a:xfrm>
            <a:off x="8834968" y="3038073"/>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58" name="Straight Connector 24"/>
          <p:cNvCxnSpPr>
            <a:cxnSpLocks noChangeShapeType="1"/>
          </p:cNvCxnSpPr>
          <p:nvPr/>
        </p:nvCxnSpPr>
        <p:spPr bwMode="auto">
          <a:xfrm>
            <a:off x="8784168" y="3228573"/>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59" name="Straight Connector 25"/>
          <p:cNvCxnSpPr>
            <a:cxnSpLocks noChangeShapeType="1"/>
          </p:cNvCxnSpPr>
          <p:nvPr/>
        </p:nvCxnSpPr>
        <p:spPr bwMode="auto">
          <a:xfrm>
            <a:off x="7537979" y="4381098"/>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60" name="Straight Connector 26"/>
          <p:cNvCxnSpPr>
            <a:cxnSpLocks noChangeShapeType="1"/>
          </p:cNvCxnSpPr>
          <p:nvPr/>
        </p:nvCxnSpPr>
        <p:spPr bwMode="auto">
          <a:xfrm>
            <a:off x="7796743" y="3982635"/>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61" name="Straight Connector 27"/>
          <p:cNvCxnSpPr>
            <a:cxnSpLocks noChangeShapeType="1"/>
          </p:cNvCxnSpPr>
          <p:nvPr/>
        </p:nvCxnSpPr>
        <p:spPr bwMode="auto">
          <a:xfrm>
            <a:off x="7107767" y="4728759"/>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6162" name="Straight Connector 30"/>
          <p:cNvCxnSpPr>
            <a:cxnSpLocks noChangeShapeType="1"/>
          </p:cNvCxnSpPr>
          <p:nvPr/>
        </p:nvCxnSpPr>
        <p:spPr bwMode="auto">
          <a:xfrm>
            <a:off x="8495242" y="3520672"/>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20" name="Title 1"/>
          <p:cNvSpPr txBox="1">
            <a:spLocks/>
          </p:cNvSpPr>
          <p:nvPr/>
        </p:nvSpPr>
        <p:spPr>
          <a:xfrm>
            <a:off x="423908" y="87265"/>
            <a:ext cx="10157637" cy="83635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3600" dirty="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934617" y="1230702"/>
            <a:ext cx="4434476" cy="4906963"/>
          </a:xfrm>
        </p:spPr>
        <p:txBody>
          <a:bodyPr/>
          <a:lstStyle/>
          <a:p>
            <a:pPr algn="just"/>
            <a:r>
              <a:rPr lang="en-US" altLang="en-US" dirty="0"/>
              <a:t>Let us rotate the axis to find the highest variance</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16</a:t>
            </a:fld>
            <a:endParaRPr lang="en-US"/>
          </a:p>
        </p:txBody>
      </p:sp>
    </p:spTree>
    <p:extLst>
      <p:ext uri="{BB962C8B-B14F-4D97-AF65-F5344CB8AC3E}">
        <p14:creationId xmlns:p14="http://schemas.microsoft.com/office/powerpoint/2010/main" val="2007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0" name="Straight Arrow Connector 4"/>
          <p:cNvCxnSpPr>
            <a:cxnSpLocks noChangeShapeType="1"/>
          </p:cNvCxnSpPr>
          <p:nvPr/>
        </p:nvCxnSpPr>
        <p:spPr bwMode="auto">
          <a:xfrm flipV="1">
            <a:off x="8187076" y="854156"/>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171" name="Straight Arrow Connector 6"/>
          <p:cNvCxnSpPr>
            <a:cxnSpLocks noChangeShapeType="1"/>
          </p:cNvCxnSpPr>
          <p:nvPr/>
        </p:nvCxnSpPr>
        <p:spPr bwMode="auto">
          <a:xfrm>
            <a:off x="6009026" y="3825956"/>
            <a:ext cx="621665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7172" name="Oval 176"/>
          <p:cNvSpPr>
            <a:spLocks noChangeArrowheads="1"/>
          </p:cNvSpPr>
          <p:nvPr/>
        </p:nvSpPr>
        <p:spPr bwMode="auto">
          <a:xfrm>
            <a:off x="8491876" y="34449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3" name="Oval 182"/>
          <p:cNvSpPr>
            <a:spLocks noChangeArrowheads="1"/>
          </p:cNvSpPr>
          <p:nvPr/>
        </p:nvSpPr>
        <p:spPr bwMode="auto">
          <a:xfrm>
            <a:off x="7806076" y="39021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4" name="Oval 176"/>
          <p:cNvSpPr>
            <a:spLocks noChangeArrowheads="1"/>
          </p:cNvSpPr>
          <p:nvPr/>
        </p:nvSpPr>
        <p:spPr bwMode="auto">
          <a:xfrm>
            <a:off x="7653676" y="44355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5" name="Oval 182"/>
          <p:cNvSpPr>
            <a:spLocks noChangeArrowheads="1"/>
          </p:cNvSpPr>
          <p:nvPr/>
        </p:nvSpPr>
        <p:spPr bwMode="auto">
          <a:xfrm>
            <a:off x="7120276" y="46641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6" name="Oval 176"/>
          <p:cNvSpPr>
            <a:spLocks noChangeArrowheads="1"/>
          </p:cNvSpPr>
          <p:nvPr/>
        </p:nvSpPr>
        <p:spPr bwMode="auto">
          <a:xfrm>
            <a:off x="8949076" y="3292556"/>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7" name="Oval 176"/>
          <p:cNvSpPr>
            <a:spLocks noChangeArrowheads="1"/>
          </p:cNvSpPr>
          <p:nvPr/>
        </p:nvSpPr>
        <p:spPr bwMode="auto">
          <a:xfrm>
            <a:off x="8796676" y="29115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7179" name="Group 8"/>
          <p:cNvGrpSpPr>
            <a:grpSpLocks/>
          </p:cNvGrpSpPr>
          <p:nvPr/>
        </p:nvGrpSpPr>
        <p:grpSpPr bwMode="auto">
          <a:xfrm rot="-2509140">
            <a:off x="4537892" y="676942"/>
            <a:ext cx="7620000" cy="5943600"/>
            <a:chOff x="838200" y="609599"/>
            <a:chExt cx="7620000" cy="5943600"/>
          </a:xfrm>
        </p:grpSpPr>
        <p:cxnSp>
          <p:nvCxnSpPr>
            <p:cNvPr id="7189"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7190"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7180" name="TextBox 19"/>
          <p:cNvSpPr txBox="1">
            <a:spLocks noChangeArrowheads="1"/>
          </p:cNvSpPr>
          <p:nvPr/>
        </p:nvSpPr>
        <p:spPr bwMode="auto">
          <a:xfrm rot="-2464349">
            <a:off x="10155577" y="1260557"/>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7181" name="Straight Connector 22"/>
          <p:cNvCxnSpPr>
            <a:cxnSpLocks noChangeShapeType="1"/>
          </p:cNvCxnSpPr>
          <p:nvPr/>
        </p:nvCxnSpPr>
        <p:spPr bwMode="auto">
          <a:xfrm>
            <a:off x="8909390" y="3027445"/>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2" name="Straight Connector 24"/>
          <p:cNvCxnSpPr>
            <a:cxnSpLocks noChangeShapeType="1"/>
          </p:cNvCxnSpPr>
          <p:nvPr/>
        </p:nvCxnSpPr>
        <p:spPr bwMode="auto">
          <a:xfrm>
            <a:off x="8858590" y="3217945"/>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3" name="Straight Connector 25"/>
          <p:cNvCxnSpPr>
            <a:cxnSpLocks noChangeShapeType="1"/>
          </p:cNvCxnSpPr>
          <p:nvPr/>
        </p:nvCxnSpPr>
        <p:spPr bwMode="auto">
          <a:xfrm>
            <a:off x="7612401" y="4370470"/>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4" name="Straight Connector 26"/>
          <p:cNvCxnSpPr>
            <a:cxnSpLocks noChangeShapeType="1"/>
          </p:cNvCxnSpPr>
          <p:nvPr/>
        </p:nvCxnSpPr>
        <p:spPr bwMode="auto">
          <a:xfrm>
            <a:off x="7871165" y="3972007"/>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5" name="Straight Connector 27"/>
          <p:cNvCxnSpPr>
            <a:cxnSpLocks noChangeShapeType="1"/>
          </p:cNvCxnSpPr>
          <p:nvPr/>
        </p:nvCxnSpPr>
        <p:spPr bwMode="auto">
          <a:xfrm>
            <a:off x="7182189" y="4718131"/>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86" name="Straight Connector 30"/>
          <p:cNvCxnSpPr>
            <a:cxnSpLocks noChangeShapeType="1"/>
          </p:cNvCxnSpPr>
          <p:nvPr/>
        </p:nvCxnSpPr>
        <p:spPr bwMode="auto">
          <a:xfrm>
            <a:off x="8569664" y="3510044"/>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7188" name="TextBox 36"/>
          <p:cNvSpPr txBox="1">
            <a:spLocks noChangeArrowheads="1"/>
          </p:cNvSpPr>
          <p:nvPr/>
        </p:nvSpPr>
        <p:spPr bwMode="auto">
          <a:xfrm rot="2923061">
            <a:off x="6104277" y="2035257"/>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sp>
        <p:nvSpPr>
          <p:cNvPr id="31" name="Title 1"/>
          <p:cNvSpPr txBox="1">
            <a:spLocks/>
          </p:cNvSpPr>
          <p:nvPr/>
        </p:nvSpPr>
        <p:spPr>
          <a:xfrm>
            <a:off x="70850" y="54431"/>
            <a:ext cx="10157637" cy="83635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3600" dirty="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4843490" cy="4906963"/>
          </a:xfrm>
        </p:spPr>
        <p:txBody>
          <a:bodyPr>
            <a:normAutofit fontScale="92500" lnSpcReduction="20000"/>
          </a:bodyPr>
          <a:lstStyle/>
          <a:p>
            <a:pPr marL="0" algn="just">
              <a:spcBef>
                <a:spcPct val="0"/>
              </a:spcBef>
              <a:buNone/>
            </a:pPr>
            <a:r>
              <a:rPr lang="en-US" altLang="en-US" dirty="0"/>
              <a:t>The idea is to rotate the axes so that the new axes (also called the principal components, i.e., PCs for short) are such that the variance of the data on each axis goes down from axis to axis. </a:t>
            </a:r>
          </a:p>
          <a:p>
            <a:pPr marL="0" algn="just">
              <a:spcBef>
                <a:spcPct val="0"/>
              </a:spcBef>
              <a:buNone/>
            </a:pPr>
            <a:endParaRPr lang="en-US" altLang="en-US" dirty="0"/>
          </a:p>
          <a:p>
            <a:pPr marL="0" algn="just">
              <a:spcBef>
                <a:spcPct val="0"/>
              </a:spcBef>
              <a:buNone/>
            </a:pPr>
            <a:r>
              <a:rPr lang="en-US" altLang="en-US" dirty="0"/>
              <a:t>The first new axis is called the first principal component (</a:t>
            </a:r>
            <a:r>
              <a:rPr lang="en-US" altLang="en-US" dirty="0">
                <a:solidFill>
                  <a:srgbClr val="7030A0"/>
                </a:solidFill>
              </a:rPr>
              <a:t>PC1</a:t>
            </a:r>
            <a:r>
              <a:rPr lang="en-US" altLang="en-US" dirty="0"/>
              <a:t>) and it is in the direction of the greatest variance in the data. </a:t>
            </a:r>
          </a:p>
          <a:p>
            <a:pPr algn="just">
              <a:spcBef>
                <a:spcPct val="0"/>
              </a:spcBef>
              <a:buNone/>
            </a:pPr>
            <a:endParaRPr lang="en-US" altLang="en-US" dirty="0"/>
          </a:p>
          <a:p>
            <a:pPr marL="0" algn="just">
              <a:spcBef>
                <a:spcPct val="0"/>
              </a:spcBef>
              <a:buNone/>
            </a:pPr>
            <a:r>
              <a:rPr lang="en-US" altLang="en-US" dirty="0"/>
              <a:t>Each new axis is constructed orthogonal to the previous ones and along the direction with the largest remaining variance.</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17</a:t>
            </a:fld>
            <a:endParaRPr lang="en-US"/>
          </a:p>
        </p:txBody>
      </p:sp>
    </p:spTree>
    <p:extLst>
      <p:ext uri="{BB962C8B-B14F-4D97-AF65-F5344CB8AC3E}">
        <p14:creationId xmlns:p14="http://schemas.microsoft.com/office/powerpoint/2010/main" val="384659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bwMode="auto">
          <a:xfrm flipV="1">
            <a:off x="8059487" y="886049"/>
            <a:ext cx="0" cy="5943600"/>
          </a:xfrm>
          <a:prstGeom prst="straightConnector1">
            <a:avLst/>
          </a:prstGeom>
          <a:noFill/>
          <a:ln w="0" cap="flat" cmpd="sng" algn="ctr">
            <a:solidFill>
              <a:schemeClr val="bg1">
                <a:lumMod val="65000"/>
              </a:schemeClr>
            </a:solidFill>
            <a:prstDash val="solid"/>
            <a:round/>
            <a:headEnd type="none" w="med" len="med"/>
            <a:tailEnd type="arrow"/>
          </a:ln>
          <a:effectLst/>
        </p:spPr>
      </p:cxnSp>
      <p:cxnSp>
        <p:nvCxnSpPr>
          <p:cNvPr id="7" name="Straight Arrow Connector 6"/>
          <p:cNvCxnSpPr/>
          <p:nvPr/>
        </p:nvCxnSpPr>
        <p:spPr bwMode="auto">
          <a:xfrm>
            <a:off x="5881437" y="3857849"/>
            <a:ext cx="6216650" cy="0"/>
          </a:xfrm>
          <a:prstGeom prst="straightConnector1">
            <a:avLst/>
          </a:prstGeom>
          <a:noFill/>
          <a:ln w="0" cap="flat" cmpd="sng" algn="ctr">
            <a:solidFill>
              <a:schemeClr val="bg1">
                <a:lumMod val="65000"/>
              </a:schemeClr>
            </a:solidFill>
            <a:prstDash val="solid"/>
            <a:round/>
            <a:headEnd type="none" w="med" len="med"/>
            <a:tailEnd type="arrow"/>
          </a:ln>
          <a:effectLst/>
        </p:spPr>
      </p:cxnSp>
      <p:sp>
        <p:nvSpPr>
          <p:cNvPr id="8196" name="Oval 176"/>
          <p:cNvSpPr>
            <a:spLocks noChangeArrowheads="1"/>
          </p:cNvSpPr>
          <p:nvPr/>
        </p:nvSpPr>
        <p:spPr bwMode="auto">
          <a:xfrm>
            <a:off x="8364287" y="34768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7" name="Oval 182"/>
          <p:cNvSpPr>
            <a:spLocks noChangeArrowheads="1"/>
          </p:cNvSpPr>
          <p:nvPr/>
        </p:nvSpPr>
        <p:spPr bwMode="auto">
          <a:xfrm>
            <a:off x="7678487" y="39340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8" name="Oval 176"/>
          <p:cNvSpPr>
            <a:spLocks noChangeArrowheads="1"/>
          </p:cNvSpPr>
          <p:nvPr/>
        </p:nvSpPr>
        <p:spPr bwMode="auto">
          <a:xfrm>
            <a:off x="7526087" y="44674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9" name="Oval 182"/>
          <p:cNvSpPr>
            <a:spLocks noChangeArrowheads="1"/>
          </p:cNvSpPr>
          <p:nvPr/>
        </p:nvSpPr>
        <p:spPr bwMode="auto">
          <a:xfrm>
            <a:off x="6992687" y="46960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200" name="Oval 176"/>
          <p:cNvSpPr>
            <a:spLocks noChangeArrowheads="1"/>
          </p:cNvSpPr>
          <p:nvPr/>
        </p:nvSpPr>
        <p:spPr bwMode="auto">
          <a:xfrm>
            <a:off x="8669087" y="29434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8202" name="Group 8"/>
          <p:cNvGrpSpPr>
            <a:grpSpLocks/>
          </p:cNvGrpSpPr>
          <p:nvPr/>
        </p:nvGrpSpPr>
        <p:grpSpPr bwMode="auto">
          <a:xfrm rot="-2509140">
            <a:off x="4431570" y="733649"/>
            <a:ext cx="7620000" cy="5943600"/>
            <a:chOff x="838200" y="609599"/>
            <a:chExt cx="7620000" cy="5943600"/>
          </a:xfrm>
        </p:grpSpPr>
        <p:cxnSp>
          <p:nvCxnSpPr>
            <p:cNvPr id="8211"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8212"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8203" name="TextBox 19"/>
          <p:cNvSpPr txBox="1">
            <a:spLocks noChangeArrowheads="1"/>
          </p:cNvSpPr>
          <p:nvPr/>
        </p:nvSpPr>
        <p:spPr bwMode="auto">
          <a:xfrm rot="-2464349">
            <a:off x="10027988" y="129245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8205" name="Straight Connector 23"/>
          <p:cNvCxnSpPr>
            <a:cxnSpLocks noChangeShapeType="1"/>
            <a:endCxn id="8207" idx="5"/>
          </p:cNvCxnSpPr>
          <p:nvPr/>
        </p:nvCxnSpPr>
        <p:spPr bwMode="auto">
          <a:xfrm>
            <a:off x="8748462" y="3238724"/>
            <a:ext cx="203200" cy="21590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8206" name="Straight Connector 28"/>
          <p:cNvCxnSpPr>
            <a:cxnSpLocks noChangeShapeType="1"/>
          </p:cNvCxnSpPr>
          <p:nvPr/>
        </p:nvCxnSpPr>
        <p:spPr bwMode="auto">
          <a:xfrm flipH="1">
            <a:off x="8203951" y="3394300"/>
            <a:ext cx="727075" cy="657225"/>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8207" name="Oval 176"/>
          <p:cNvSpPr>
            <a:spLocks noChangeArrowheads="1"/>
          </p:cNvSpPr>
          <p:nvPr/>
        </p:nvSpPr>
        <p:spPr bwMode="auto">
          <a:xfrm>
            <a:off x="8821487" y="332444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208" name="TextBox 38"/>
          <p:cNvSpPr txBox="1">
            <a:spLocks noChangeArrowheads="1"/>
          </p:cNvSpPr>
          <p:nvPr/>
        </p:nvSpPr>
        <p:spPr bwMode="auto">
          <a:xfrm rot="2923061">
            <a:off x="5976688" y="206715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911053" y="1251968"/>
            <a:ext cx="4521088" cy="4906963"/>
          </a:xfrm>
        </p:spPr>
        <p:txBody>
          <a:bodyPr>
            <a:normAutofit fontScale="92500" lnSpcReduction="10000"/>
          </a:bodyPr>
          <a:lstStyle/>
          <a:p>
            <a:pPr marL="0" algn="just">
              <a:spcBef>
                <a:spcPct val="0"/>
              </a:spcBef>
              <a:buNone/>
            </a:pPr>
            <a:r>
              <a:rPr lang="en-US" altLang="en-US" dirty="0"/>
              <a:t>Each data object is still represented by its location in 2D space.</a:t>
            </a:r>
          </a:p>
          <a:p>
            <a:pPr algn="just">
              <a:spcBef>
                <a:spcPct val="0"/>
              </a:spcBef>
              <a:buNone/>
            </a:pPr>
            <a:endParaRPr lang="en-US" altLang="en-US" dirty="0"/>
          </a:p>
          <a:p>
            <a:pPr marL="0" algn="just">
              <a:spcBef>
                <a:spcPct val="0"/>
              </a:spcBef>
              <a:buNone/>
            </a:pPr>
            <a:r>
              <a:rPr lang="en-US" altLang="en-US" dirty="0"/>
              <a:t>However, instead of X-Y space, we are now in PC1-PC2 space.</a:t>
            </a:r>
          </a:p>
          <a:p>
            <a:pPr algn="just">
              <a:spcBef>
                <a:spcPct val="0"/>
              </a:spcBef>
              <a:buNone/>
            </a:pPr>
            <a:endParaRPr lang="en-US" altLang="en-US" dirty="0"/>
          </a:p>
          <a:p>
            <a:pPr marL="0" algn="just">
              <a:spcBef>
                <a:spcPct val="0"/>
              </a:spcBef>
              <a:buNone/>
            </a:pPr>
            <a:r>
              <a:rPr lang="en-US" altLang="en-US" dirty="0"/>
              <a:t>Note that for our </a:t>
            </a:r>
            <a:r>
              <a:rPr lang="en-US" altLang="en-US" dirty="0">
                <a:solidFill>
                  <a:srgbClr val="FF6600"/>
                </a:solidFill>
              </a:rPr>
              <a:t>orange</a:t>
            </a:r>
            <a:r>
              <a:rPr lang="en-US" altLang="en-US" dirty="0"/>
              <a:t> example, the value in PCI is large, and in PC2 is small.</a:t>
            </a:r>
          </a:p>
          <a:p>
            <a:pPr algn="just">
              <a:spcBef>
                <a:spcPct val="0"/>
              </a:spcBef>
              <a:buNone/>
            </a:pPr>
            <a:endParaRPr lang="en-US" altLang="en-US" dirty="0"/>
          </a:p>
          <a:p>
            <a:pPr marL="0" algn="just">
              <a:spcBef>
                <a:spcPct val="0"/>
              </a:spcBef>
              <a:buNone/>
            </a:pPr>
            <a:r>
              <a:rPr lang="en-US" altLang="en-US" dirty="0"/>
              <a:t>This is true on average for all data points. Moreover, it is true by definition, this is what PCA does! </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18</a:t>
            </a:fld>
            <a:endParaRPr lang="en-US"/>
          </a:p>
        </p:txBody>
      </p:sp>
    </p:spTree>
    <p:extLst>
      <p:ext uri="{BB962C8B-B14F-4D97-AF65-F5344CB8AC3E}">
        <p14:creationId xmlns:p14="http://schemas.microsoft.com/office/powerpoint/2010/main" val="203583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176"/>
          <p:cNvSpPr>
            <a:spLocks noChangeArrowheads="1"/>
          </p:cNvSpPr>
          <p:nvPr/>
        </p:nvSpPr>
        <p:spPr bwMode="auto">
          <a:xfrm>
            <a:off x="8268591" y="35831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19" name="Oval 182"/>
          <p:cNvSpPr>
            <a:spLocks noChangeArrowheads="1"/>
          </p:cNvSpPr>
          <p:nvPr/>
        </p:nvSpPr>
        <p:spPr bwMode="auto">
          <a:xfrm>
            <a:off x="7582791" y="40403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0" name="Oval 176"/>
          <p:cNvSpPr>
            <a:spLocks noChangeArrowheads="1"/>
          </p:cNvSpPr>
          <p:nvPr/>
        </p:nvSpPr>
        <p:spPr bwMode="auto">
          <a:xfrm>
            <a:off x="7430391" y="45737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1" name="Oval 182"/>
          <p:cNvSpPr>
            <a:spLocks noChangeArrowheads="1"/>
          </p:cNvSpPr>
          <p:nvPr/>
        </p:nvSpPr>
        <p:spPr bwMode="auto">
          <a:xfrm>
            <a:off x="6896991" y="48023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2" name="Oval 176"/>
          <p:cNvSpPr>
            <a:spLocks noChangeArrowheads="1"/>
          </p:cNvSpPr>
          <p:nvPr/>
        </p:nvSpPr>
        <p:spPr bwMode="auto">
          <a:xfrm>
            <a:off x="8725791" y="343077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3" name="Oval 176"/>
          <p:cNvSpPr>
            <a:spLocks noChangeArrowheads="1"/>
          </p:cNvSpPr>
          <p:nvPr/>
        </p:nvSpPr>
        <p:spPr bwMode="auto">
          <a:xfrm>
            <a:off x="8573391" y="30497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9225" name="Group 8"/>
          <p:cNvGrpSpPr>
            <a:grpSpLocks/>
          </p:cNvGrpSpPr>
          <p:nvPr/>
        </p:nvGrpSpPr>
        <p:grpSpPr bwMode="auto">
          <a:xfrm rot="-2509140">
            <a:off x="4325241" y="839979"/>
            <a:ext cx="7620000" cy="5943600"/>
            <a:chOff x="838200" y="609599"/>
            <a:chExt cx="7620000" cy="5943600"/>
          </a:xfrm>
        </p:grpSpPr>
        <p:cxnSp>
          <p:nvCxnSpPr>
            <p:cNvPr id="9235"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9236"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9226" name="TextBox 19"/>
          <p:cNvSpPr txBox="1">
            <a:spLocks noChangeArrowheads="1"/>
          </p:cNvSpPr>
          <p:nvPr/>
        </p:nvSpPr>
        <p:spPr bwMode="auto">
          <a:xfrm rot="-2464349">
            <a:off x="9900393" y="139878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sp>
        <p:nvSpPr>
          <p:cNvPr id="9227" name="TextBox 20"/>
          <p:cNvSpPr txBox="1">
            <a:spLocks noChangeArrowheads="1"/>
          </p:cNvSpPr>
          <p:nvPr/>
        </p:nvSpPr>
        <p:spPr bwMode="auto">
          <a:xfrm rot="2923061">
            <a:off x="5880992" y="217348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cxnSp>
        <p:nvCxnSpPr>
          <p:cNvPr id="9228" name="Straight Connector 22"/>
          <p:cNvCxnSpPr>
            <a:cxnSpLocks noChangeShapeType="1"/>
          </p:cNvCxnSpPr>
          <p:nvPr/>
        </p:nvCxnSpPr>
        <p:spPr bwMode="auto">
          <a:xfrm>
            <a:off x="8686105" y="3165668"/>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29" name="Straight Connector 24"/>
          <p:cNvCxnSpPr>
            <a:cxnSpLocks noChangeShapeType="1"/>
          </p:cNvCxnSpPr>
          <p:nvPr/>
        </p:nvCxnSpPr>
        <p:spPr bwMode="auto">
          <a:xfrm>
            <a:off x="8635305" y="3356168"/>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0" name="Straight Connector 25"/>
          <p:cNvCxnSpPr>
            <a:cxnSpLocks noChangeShapeType="1"/>
          </p:cNvCxnSpPr>
          <p:nvPr/>
        </p:nvCxnSpPr>
        <p:spPr bwMode="auto">
          <a:xfrm>
            <a:off x="7389116" y="4508693"/>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1" name="Straight Connector 26"/>
          <p:cNvCxnSpPr>
            <a:cxnSpLocks noChangeShapeType="1"/>
          </p:cNvCxnSpPr>
          <p:nvPr/>
        </p:nvCxnSpPr>
        <p:spPr bwMode="auto">
          <a:xfrm>
            <a:off x="7647880" y="4110230"/>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2" name="Straight Connector 27"/>
          <p:cNvCxnSpPr>
            <a:cxnSpLocks noChangeShapeType="1"/>
          </p:cNvCxnSpPr>
          <p:nvPr/>
        </p:nvCxnSpPr>
        <p:spPr bwMode="auto">
          <a:xfrm>
            <a:off x="6958904" y="4856354"/>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9233" name="Straight Connector 30"/>
          <p:cNvCxnSpPr>
            <a:cxnSpLocks noChangeShapeType="1"/>
          </p:cNvCxnSpPr>
          <p:nvPr/>
        </p:nvCxnSpPr>
        <p:spPr bwMode="auto">
          <a:xfrm>
            <a:off x="8346379" y="3648267"/>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4875125" cy="4906963"/>
          </a:xfrm>
        </p:spPr>
        <p:txBody>
          <a:bodyPr/>
          <a:lstStyle/>
          <a:p>
            <a:r>
              <a:rPr lang="en-US" altLang="en-US" dirty="0">
                <a:cs typeface="Times New Roman" panose="02020603050405020304" pitchFamily="18" charset="0"/>
              </a:rPr>
              <a:t>We can project the data onto just the </a:t>
            </a:r>
            <a:r>
              <a:rPr lang="en-US" altLang="en-US" dirty="0">
                <a:solidFill>
                  <a:srgbClr val="7030A0"/>
                </a:solidFill>
                <a:cs typeface="Times New Roman" panose="02020603050405020304" pitchFamily="18" charset="0"/>
              </a:rPr>
              <a:t>PC1</a:t>
            </a:r>
            <a:r>
              <a:rPr lang="en-US" altLang="en-US" dirty="0">
                <a:cs typeface="Times New Roman" panose="02020603050405020304" pitchFamily="18" charset="0"/>
              </a:rPr>
              <a:t> axis</a:t>
            </a:r>
          </a:p>
          <a:p>
            <a:endParaRPr lang="en-US" dirty="0"/>
          </a:p>
        </p:txBody>
      </p:sp>
      <p:sp>
        <p:nvSpPr>
          <p:cNvPr id="2" name="Slide Number Placeholder 1"/>
          <p:cNvSpPr>
            <a:spLocks noGrp="1"/>
          </p:cNvSpPr>
          <p:nvPr>
            <p:ph type="sldNum" sz="quarter" idx="12"/>
          </p:nvPr>
        </p:nvSpPr>
        <p:spPr>
          <a:xfrm>
            <a:off x="8637196" y="6464924"/>
            <a:ext cx="2743200" cy="365125"/>
          </a:xfrm>
        </p:spPr>
        <p:txBody>
          <a:bodyPr/>
          <a:lstStyle/>
          <a:p>
            <a:fld id="{D9D0F597-6C79-4498-BE18-DD874142F752}" type="slidenum">
              <a:rPr lang="en-US" smtClean="0"/>
              <a:t>19</a:t>
            </a:fld>
            <a:endParaRPr lang="en-US" dirty="0"/>
          </a:p>
        </p:txBody>
      </p:sp>
    </p:spTree>
    <p:extLst>
      <p:ext uri="{BB962C8B-B14F-4D97-AF65-F5344CB8AC3E}">
        <p14:creationId xmlns:p14="http://schemas.microsoft.com/office/powerpoint/2010/main" val="100890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굴림" pitchFamily="34" charset="-127"/>
              </a:rPr>
              <a:t>Data Dimensionality</a:t>
            </a:r>
            <a:endParaRPr lang="en-US" dirty="0"/>
          </a:p>
        </p:txBody>
      </p:sp>
      <p:sp>
        <p:nvSpPr>
          <p:cNvPr id="3" name="Content Placeholder 2"/>
          <p:cNvSpPr>
            <a:spLocks noGrp="1"/>
          </p:cNvSpPr>
          <p:nvPr>
            <p:ph idx="1"/>
          </p:nvPr>
        </p:nvSpPr>
        <p:spPr>
          <a:xfrm>
            <a:off x="838200" y="1270000"/>
            <a:ext cx="6451121" cy="4906963"/>
          </a:xfrm>
        </p:spPr>
        <p:txBody>
          <a:bodyPr/>
          <a:lstStyle/>
          <a:p>
            <a:pPr algn="just"/>
            <a:r>
              <a:rPr lang="en-US" altLang="en-US" dirty="0">
                <a:cs typeface="Times New Roman" panose="02020603050405020304" pitchFamily="18" charset="0"/>
              </a:rPr>
              <a:t>From a theoretical point of view, increasing the number of features should lead to better performance.</a:t>
            </a:r>
          </a:p>
          <a:p>
            <a:pPr algn="just"/>
            <a:r>
              <a:rPr lang="en-US" altLang="en-US" dirty="0">
                <a:cs typeface="Times New Roman" panose="02020603050405020304" pitchFamily="18" charset="0"/>
              </a:rPr>
              <a:t>In practice, the inclusion of more features leads to worse performance (i.e., </a:t>
            </a:r>
            <a:r>
              <a:rPr lang="en-US" altLang="en-US" dirty="0">
                <a:solidFill>
                  <a:srgbClr val="FF0000"/>
                </a:solidFill>
                <a:cs typeface="Times New Roman" panose="02020603050405020304" pitchFamily="18" charset="0"/>
              </a:rPr>
              <a:t>curse of dimensionality</a:t>
            </a:r>
            <a:r>
              <a:rPr lang="en-US" altLang="en-US" dirty="0">
                <a:cs typeface="Times New Roman" panose="02020603050405020304" pitchFamily="18" charset="0"/>
              </a:rPr>
              <a:t>).</a:t>
            </a:r>
          </a:p>
          <a:p>
            <a:pPr algn="just"/>
            <a:r>
              <a:rPr lang="en-US" altLang="en-US" dirty="0">
                <a:cs typeface="Times New Roman" panose="02020603050405020304" pitchFamily="18" charset="0"/>
              </a:rPr>
              <a:t>The number of training examples required increases </a:t>
            </a:r>
            <a:r>
              <a:rPr lang="en-US" altLang="en-US" dirty="0">
                <a:solidFill>
                  <a:srgbClr val="FF0000"/>
                </a:solidFill>
                <a:cs typeface="Times New Roman" panose="02020603050405020304" pitchFamily="18" charset="0"/>
              </a:rPr>
              <a:t>exponentially</a:t>
            </a:r>
            <a:r>
              <a:rPr lang="en-US" altLang="en-US" dirty="0">
                <a:cs typeface="Times New Roman" panose="02020603050405020304" pitchFamily="18" charset="0"/>
              </a:rPr>
              <a:t> with dimensionality. </a:t>
            </a:r>
          </a:p>
          <a:p>
            <a:pPr algn="just"/>
            <a:endParaRPr lang="en-US" altLang="en-US" dirty="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332650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76"/>
          <p:cNvSpPr>
            <a:spLocks noChangeArrowheads="1"/>
          </p:cNvSpPr>
          <p:nvPr/>
        </p:nvSpPr>
        <p:spPr bwMode="auto">
          <a:xfrm>
            <a:off x="8763077" y="325101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7" name="Oval 182"/>
          <p:cNvSpPr>
            <a:spLocks noChangeArrowheads="1"/>
          </p:cNvSpPr>
          <p:nvPr/>
        </p:nvSpPr>
        <p:spPr bwMode="auto">
          <a:xfrm>
            <a:off x="8147127" y="380187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8" name="Oval 176"/>
          <p:cNvSpPr>
            <a:spLocks noChangeArrowheads="1"/>
          </p:cNvSpPr>
          <p:nvPr/>
        </p:nvSpPr>
        <p:spPr bwMode="auto">
          <a:xfrm>
            <a:off x="7807402" y="4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9" name="Oval 182"/>
          <p:cNvSpPr>
            <a:spLocks noChangeArrowheads="1"/>
          </p:cNvSpPr>
          <p:nvPr/>
        </p:nvSpPr>
        <p:spPr bwMode="auto">
          <a:xfrm>
            <a:off x="7399415" y="44781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70" name="Oval 176"/>
          <p:cNvSpPr>
            <a:spLocks noChangeArrowheads="1"/>
          </p:cNvSpPr>
          <p:nvPr/>
        </p:nvSpPr>
        <p:spPr bwMode="auto">
          <a:xfrm>
            <a:off x="9064702" y="2981141"/>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71" name="Oval 176"/>
          <p:cNvSpPr>
            <a:spLocks noChangeArrowheads="1"/>
          </p:cNvSpPr>
          <p:nvPr/>
        </p:nvSpPr>
        <p:spPr bwMode="auto">
          <a:xfrm>
            <a:off x="9217102" y="284302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11273" name="Straight Arrow Connector 18"/>
          <p:cNvCxnSpPr>
            <a:cxnSpLocks noChangeShapeType="1"/>
          </p:cNvCxnSpPr>
          <p:nvPr/>
        </p:nvCxnSpPr>
        <p:spPr bwMode="auto">
          <a:xfrm rot="-2509140">
            <a:off x="4835602" y="3503428"/>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sp>
        <p:nvSpPr>
          <p:cNvPr id="11274" name="TextBox 19"/>
          <p:cNvSpPr txBox="1">
            <a:spLocks noChangeArrowheads="1"/>
          </p:cNvSpPr>
          <p:nvPr/>
        </p:nvSpPr>
        <p:spPr bwMode="auto">
          <a:xfrm rot="-2464349">
            <a:off x="10442653" y="1090429"/>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4853680" cy="4906963"/>
          </a:xfrm>
        </p:spPr>
        <p:txBody>
          <a:bodyPr>
            <a:normAutofit/>
          </a:bodyPr>
          <a:lstStyle/>
          <a:p>
            <a:pPr algn="just"/>
            <a:r>
              <a:rPr lang="en-US" dirty="0"/>
              <a:t>We can project the data onto just the PC1 axis. This means that PC2 no longer exist</a:t>
            </a:r>
          </a:p>
          <a:p>
            <a:pPr algn="just"/>
            <a:r>
              <a:rPr lang="en-US" dirty="0"/>
              <a:t>This is a general trick.</a:t>
            </a:r>
          </a:p>
          <a:p>
            <a:pPr algn="just"/>
            <a:r>
              <a:rPr lang="en-US" dirty="0"/>
              <a:t>Starting with any N dimensions, we can do PCA, and keep just n dimensions, n &lt;=N, as use the n dimensions for clustering, classifying, indexing, plotting etc.</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20</a:t>
            </a:fld>
            <a:endParaRPr lang="en-US"/>
          </a:p>
        </p:txBody>
      </p:sp>
    </p:spTree>
    <p:extLst>
      <p:ext uri="{BB962C8B-B14F-4D97-AF65-F5344CB8AC3E}">
        <p14:creationId xmlns:p14="http://schemas.microsoft.com/office/powerpoint/2010/main" val="1277500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842-CFE1-6132-A662-CF6FF33DF477}"/>
              </a:ext>
            </a:extLst>
          </p:cNvPr>
          <p:cNvSpPr>
            <a:spLocks noGrp="1"/>
          </p:cNvSpPr>
          <p:nvPr>
            <p:ph type="title"/>
          </p:nvPr>
        </p:nvSpPr>
        <p:spPr/>
        <p:txBody>
          <a:bodyPr>
            <a:normAutofit fontScale="90000"/>
          </a:bodyPr>
          <a:lstStyle/>
          <a:p>
            <a:r>
              <a:rPr lang="en-US" dirty="0"/>
              <a:t>Using backpropagation to implement PCA inefficiently</a:t>
            </a:r>
          </a:p>
        </p:txBody>
      </p:sp>
      <p:sp>
        <p:nvSpPr>
          <p:cNvPr id="4" name="Slide Number Placeholder 3">
            <a:extLst>
              <a:ext uri="{FF2B5EF4-FFF2-40B4-BE49-F238E27FC236}">
                <a16:creationId xmlns:a16="http://schemas.microsoft.com/office/drawing/2014/main" id="{1A9650BB-C383-2205-E2E1-6FCCDEB4D6B2}"/>
              </a:ext>
            </a:extLst>
          </p:cNvPr>
          <p:cNvSpPr>
            <a:spLocks noGrp="1"/>
          </p:cNvSpPr>
          <p:nvPr>
            <p:ph type="sldNum" sz="quarter" idx="12"/>
          </p:nvPr>
        </p:nvSpPr>
        <p:spPr/>
        <p:txBody>
          <a:bodyPr/>
          <a:lstStyle/>
          <a:p>
            <a:fld id="{7A40C488-C8CC-47D5-8871-7D5F905AB6AC}" type="slidenum">
              <a:rPr lang="en-US" smtClean="0"/>
              <a:pPr/>
              <a:t>21</a:t>
            </a:fld>
            <a:endParaRPr lang="en-US"/>
          </a:p>
        </p:txBody>
      </p:sp>
      <p:sp>
        <p:nvSpPr>
          <p:cNvPr id="5" name="Rectangle 3">
            <a:extLst>
              <a:ext uri="{FF2B5EF4-FFF2-40B4-BE49-F238E27FC236}">
                <a16:creationId xmlns:a16="http://schemas.microsoft.com/office/drawing/2014/main" id="{321270A0-F3B1-BDD1-7C2D-BE9F51EABA54}"/>
              </a:ext>
            </a:extLst>
          </p:cNvPr>
          <p:cNvSpPr txBox="1">
            <a:spLocks noChangeArrowheads="1"/>
          </p:cNvSpPr>
          <p:nvPr/>
        </p:nvSpPr>
        <p:spPr>
          <a:xfrm>
            <a:off x="838201" y="1270000"/>
            <a:ext cx="5756648" cy="4906962"/>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charset="0"/>
              </a:rPr>
              <a:t>Try to make the output be the same as the input in a network with a central bottleneck.</a:t>
            </a:r>
          </a:p>
          <a:p>
            <a:endParaRPr lang="en-US" dirty="0">
              <a:latin typeface="Arial" charset="0"/>
            </a:endParaRPr>
          </a:p>
          <a:p>
            <a:endParaRPr lang="en-US" dirty="0">
              <a:latin typeface="Arial" charset="0"/>
            </a:endParaRPr>
          </a:p>
          <a:p>
            <a:pPr marL="0" indent="0">
              <a:buNone/>
            </a:pPr>
            <a:endParaRPr lang="en-US" dirty="0">
              <a:latin typeface="Arial" charset="0"/>
            </a:endParaRPr>
          </a:p>
          <a:p>
            <a:r>
              <a:rPr lang="en-US" dirty="0">
                <a:latin typeface="Arial" charset="0"/>
              </a:rPr>
              <a:t>The activities of the hidden units in the bottleneck form an efficient code. </a:t>
            </a:r>
          </a:p>
        </p:txBody>
      </p:sp>
      <p:sp>
        <p:nvSpPr>
          <p:cNvPr id="6" name="Content Placeholder 1">
            <a:extLst>
              <a:ext uri="{FF2B5EF4-FFF2-40B4-BE49-F238E27FC236}">
                <a16:creationId xmlns:a16="http://schemas.microsoft.com/office/drawing/2014/main" id="{D8C2BFAD-4456-56A5-8D6D-B946B96C4472}"/>
              </a:ext>
            </a:extLst>
          </p:cNvPr>
          <p:cNvSpPr txBox="1">
            <a:spLocks/>
          </p:cNvSpPr>
          <p:nvPr/>
        </p:nvSpPr>
        <p:spPr>
          <a:xfrm>
            <a:off x="6594849" y="1209277"/>
            <a:ext cx="5435786" cy="49676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charset="0"/>
              </a:rPr>
              <a:t>If the hidden and output layers are linear, it will learn hidden units that are a linear function of the data and minimize the squared reconstruction error.</a:t>
            </a:r>
          </a:p>
          <a:p>
            <a:pPr lvl="1"/>
            <a:r>
              <a:rPr lang="en-US" sz="1800" dirty="0">
                <a:latin typeface="Arial" charset="0"/>
              </a:rPr>
              <a:t>This is exactly what PCA does. </a:t>
            </a:r>
          </a:p>
          <a:p>
            <a:r>
              <a:rPr lang="en-US" dirty="0">
                <a:latin typeface="Arial" charset="0"/>
              </a:rPr>
              <a:t>The M hidden units will span the same space as the first M components found by PCA</a:t>
            </a:r>
          </a:p>
          <a:p>
            <a:pPr lvl="1"/>
            <a:r>
              <a:rPr lang="en-US" sz="1800" dirty="0">
                <a:latin typeface="Arial" charset="0"/>
              </a:rPr>
              <a:t>Their weight vectors may not be orthogonal.</a:t>
            </a:r>
          </a:p>
          <a:p>
            <a:pPr lvl="1"/>
            <a:r>
              <a:rPr lang="en-US" sz="1800" dirty="0">
                <a:latin typeface="Arial" charset="0"/>
              </a:rPr>
              <a:t>They will tend to have equal variances.</a:t>
            </a:r>
          </a:p>
          <a:p>
            <a:endParaRPr lang="en-US" dirty="0"/>
          </a:p>
        </p:txBody>
      </p:sp>
      <p:sp>
        <p:nvSpPr>
          <p:cNvPr id="7" name="Rectangle 5">
            <a:extLst>
              <a:ext uri="{FF2B5EF4-FFF2-40B4-BE49-F238E27FC236}">
                <a16:creationId xmlns:a16="http://schemas.microsoft.com/office/drawing/2014/main" id="{3C038306-3D31-3A8E-551D-9078699164ED}"/>
              </a:ext>
            </a:extLst>
          </p:cNvPr>
          <p:cNvSpPr>
            <a:spLocks noChangeArrowheads="1"/>
          </p:cNvSpPr>
          <p:nvPr/>
        </p:nvSpPr>
        <p:spPr bwMode="auto">
          <a:xfrm>
            <a:off x="1550989" y="3581597"/>
            <a:ext cx="2447925" cy="351235"/>
          </a:xfrm>
          <a:prstGeom prst="rect">
            <a:avLst/>
          </a:prstGeom>
          <a:solidFill>
            <a:srgbClr val="EEECE1"/>
          </a:solidFill>
          <a:ln w="9525">
            <a:solidFill>
              <a:schemeClr val="tx1"/>
            </a:solidFill>
            <a:miter lim="800000"/>
            <a:headEnd/>
            <a:tailEnd/>
          </a:ln>
        </p:spPr>
        <p:txBody>
          <a:bodyPr wrap="none" anchor="ctr"/>
          <a:lstStyle/>
          <a:p>
            <a:endParaRPr lang="en-CA" sz="1600"/>
          </a:p>
        </p:txBody>
      </p:sp>
      <p:sp>
        <p:nvSpPr>
          <p:cNvPr id="8" name="Rectangle 6">
            <a:extLst>
              <a:ext uri="{FF2B5EF4-FFF2-40B4-BE49-F238E27FC236}">
                <a16:creationId xmlns:a16="http://schemas.microsoft.com/office/drawing/2014/main" id="{B9E0FAA3-AE1F-2592-91CB-5340FEB7D532}"/>
              </a:ext>
            </a:extLst>
          </p:cNvPr>
          <p:cNvSpPr>
            <a:spLocks noChangeArrowheads="1"/>
          </p:cNvSpPr>
          <p:nvPr/>
        </p:nvSpPr>
        <p:spPr bwMode="auto">
          <a:xfrm>
            <a:off x="1549401" y="2443360"/>
            <a:ext cx="2447925" cy="351235"/>
          </a:xfrm>
          <a:prstGeom prst="rect">
            <a:avLst/>
          </a:prstGeom>
          <a:solidFill>
            <a:srgbClr val="EEECE1"/>
          </a:solidFill>
          <a:ln w="9525">
            <a:solidFill>
              <a:schemeClr val="tx1"/>
            </a:solidFill>
            <a:miter lim="800000"/>
            <a:headEnd/>
            <a:tailEnd/>
          </a:ln>
        </p:spPr>
        <p:txBody>
          <a:bodyPr wrap="none" anchor="ctr"/>
          <a:lstStyle/>
          <a:p>
            <a:endParaRPr lang="en-CA" sz="1600"/>
          </a:p>
        </p:txBody>
      </p:sp>
      <p:sp>
        <p:nvSpPr>
          <p:cNvPr id="9" name="Rectangle 7">
            <a:extLst>
              <a:ext uri="{FF2B5EF4-FFF2-40B4-BE49-F238E27FC236}">
                <a16:creationId xmlns:a16="http://schemas.microsoft.com/office/drawing/2014/main" id="{5E84DCFD-AF7D-1BA5-E9CD-44EE81B6D920}"/>
              </a:ext>
            </a:extLst>
          </p:cNvPr>
          <p:cNvSpPr>
            <a:spLocks noChangeArrowheads="1"/>
          </p:cNvSpPr>
          <p:nvPr/>
        </p:nvSpPr>
        <p:spPr bwMode="auto">
          <a:xfrm>
            <a:off x="2306639" y="3022797"/>
            <a:ext cx="1042987" cy="323850"/>
          </a:xfrm>
          <a:prstGeom prst="rect">
            <a:avLst/>
          </a:prstGeom>
          <a:solidFill>
            <a:schemeClr val="bg2"/>
          </a:solidFill>
          <a:ln w="9525">
            <a:solidFill>
              <a:schemeClr val="tx1"/>
            </a:solidFill>
            <a:miter lim="800000"/>
            <a:headEnd/>
            <a:tailEnd/>
          </a:ln>
        </p:spPr>
        <p:txBody>
          <a:bodyPr wrap="none" anchor="ctr"/>
          <a:lstStyle/>
          <a:p>
            <a:endParaRPr lang="en-CA" sz="1600"/>
          </a:p>
        </p:txBody>
      </p:sp>
      <p:sp>
        <p:nvSpPr>
          <p:cNvPr id="10" name="Text Box 10">
            <a:extLst>
              <a:ext uri="{FF2B5EF4-FFF2-40B4-BE49-F238E27FC236}">
                <a16:creationId xmlns:a16="http://schemas.microsoft.com/office/drawing/2014/main" id="{4DF4A864-FCAC-E00F-5C68-247AC6F096FF}"/>
              </a:ext>
            </a:extLst>
          </p:cNvPr>
          <p:cNvSpPr txBox="1">
            <a:spLocks noChangeArrowheads="1"/>
          </p:cNvSpPr>
          <p:nvPr/>
        </p:nvSpPr>
        <p:spPr bwMode="auto">
          <a:xfrm>
            <a:off x="2195514" y="3608982"/>
            <a:ext cx="1800225" cy="338554"/>
          </a:xfrm>
          <a:prstGeom prst="rect">
            <a:avLst/>
          </a:prstGeom>
          <a:noFill/>
          <a:ln>
            <a:noFill/>
          </a:ln>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1600" dirty="0">
                <a:solidFill>
                  <a:srgbClr val="3333CC"/>
                </a:solidFill>
              </a:rPr>
              <a:t>input vector</a:t>
            </a:r>
          </a:p>
        </p:txBody>
      </p:sp>
      <p:sp>
        <p:nvSpPr>
          <p:cNvPr id="11" name="Text Box 11">
            <a:extLst>
              <a:ext uri="{FF2B5EF4-FFF2-40B4-BE49-F238E27FC236}">
                <a16:creationId xmlns:a16="http://schemas.microsoft.com/office/drawing/2014/main" id="{31B11B4F-0EB2-2EF0-BF5D-F53CB907FB71}"/>
              </a:ext>
            </a:extLst>
          </p:cNvPr>
          <p:cNvSpPr txBox="1">
            <a:spLocks noChangeArrowheads="1"/>
          </p:cNvSpPr>
          <p:nvPr/>
        </p:nvSpPr>
        <p:spPr bwMode="auto">
          <a:xfrm>
            <a:off x="2017714" y="2443360"/>
            <a:ext cx="1800225" cy="338554"/>
          </a:xfrm>
          <a:prstGeom prst="rect">
            <a:avLst/>
          </a:prstGeom>
          <a:noFill/>
          <a:ln>
            <a:noFill/>
          </a:ln>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1600">
                <a:solidFill>
                  <a:srgbClr val="3333CC"/>
                </a:solidFill>
              </a:rPr>
              <a:t>output vector</a:t>
            </a:r>
          </a:p>
        </p:txBody>
      </p:sp>
      <p:sp>
        <p:nvSpPr>
          <p:cNvPr id="12" name="Text Box 12">
            <a:extLst>
              <a:ext uri="{FF2B5EF4-FFF2-40B4-BE49-F238E27FC236}">
                <a16:creationId xmlns:a16="http://schemas.microsoft.com/office/drawing/2014/main" id="{81656AF6-6B36-E757-24F0-DDD5284204FF}"/>
              </a:ext>
            </a:extLst>
          </p:cNvPr>
          <p:cNvSpPr txBox="1">
            <a:spLocks noChangeArrowheads="1"/>
          </p:cNvSpPr>
          <p:nvPr/>
        </p:nvSpPr>
        <p:spPr bwMode="auto">
          <a:xfrm>
            <a:off x="2449514" y="3021607"/>
            <a:ext cx="757237" cy="338554"/>
          </a:xfrm>
          <a:prstGeom prst="rect">
            <a:avLst/>
          </a:prstGeom>
          <a:noFill/>
          <a:ln>
            <a:noFill/>
          </a:ln>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1600">
                <a:solidFill>
                  <a:srgbClr val="3333CC"/>
                </a:solidFill>
              </a:rPr>
              <a:t>code</a:t>
            </a:r>
          </a:p>
        </p:txBody>
      </p:sp>
      <p:sp>
        <p:nvSpPr>
          <p:cNvPr id="13" name="AutoShape 13">
            <a:extLst>
              <a:ext uri="{FF2B5EF4-FFF2-40B4-BE49-F238E27FC236}">
                <a16:creationId xmlns:a16="http://schemas.microsoft.com/office/drawing/2014/main" id="{AFFE4642-7409-420B-6189-D787E9E8E224}"/>
              </a:ext>
            </a:extLst>
          </p:cNvPr>
          <p:cNvSpPr>
            <a:spLocks noChangeArrowheads="1"/>
          </p:cNvSpPr>
          <p:nvPr/>
        </p:nvSpPr>
        <p:spPr bwMode="auto">
          <a:xfrm>
            <a:off x="2736851" y="3362126"/>
            <a:ext cx="180975" cy="216694"/>
          </a:xfrm>
          <a:prstGeom prst="upArrow">
            <a:avLst>
              <a:gd name="adj1" fmla="val 50000"/>
              <a:gd name="adj2" fmla="val 39912"/>
            </a:avLst>
          </a:prstGeom>
          <a:solidFill>
            <a:schemeClr val="bg1"/>
          </a:solidFill>
          <a:ln w="9525">
            <a:solidFill>
              <a:schemeClr val="tx1"/>
            </a:solidFill>
            <a:miter lim="800000"/>
            <a:headEnd/>
            <a:tailEnd/>
          </a:ln>
        </p:spPr>
        <p:txBody>
          <a:bodyPr wrap="none" anchor="ctr"/>
          <a:lstStyle/>
          <a:p>
            <a:endParaRPr lang="en-CA" sz="1600"/>
          </a:p>
        </p:txBody>
      </p:sp>
      <p:sp>
        <p:nvSpPr>
          <p:cNvPr id="14" name="AutoShape 14">
            <a:extLst>
              <a:ext uri="{FF2B5EF4-FFF2-40B4-BE49-F238E27FC236}">
                <a16:creationId xmlns:a16="http://schemas.microsoft.com/office/drawing/2014/main" id="{6E516BFF-E77B-C44A-D93C-AF4C6F4198B8}"/>
              </a:ext>
            </a:extLst>
          </p:cNvPr>
          <p:cNvSpPr>
            <a:spLocks noChangeArrowheads="1"/>
          </p:cNvSpPr>
          <p:nvPr/>
        </p:nvSpPr>
        <p:spPr bwMode="auto">
          <a:xfrm>
            <a:off x="2738439" y="2798166"/>
            <a:ext cx="180975" cy="216694"/>
          </a:xfrm>
          <a:prstGeom prst="upArrow">
            <a:avLst>
              <a:gd name="adj1" fmla="val 50000"/>
              <a:gd name="adj2" fmla="val 39912"/>
            </a:avLst>
          </a:prstGeom>
          <a:solidFill>
            <a:schemeClr val="bg1"/>
          </a:solidFill>
          <a:ln w="9525">
            <a:solidFill>
              <a:schemeClr val="tx1"/>
            </a:solidFill>
            <a:miter lim="800000"/>
            <a:headEnd/>
            <a:tailEnd/>
          </a:ln>
        </p:spPr>
        <p:txBody>
          <a:bodyPr wrap="none" anchor="ctr"/>
          <a:lstStyle/>
          <a:p>
            <a:endParaRPr lang="en-CA" sz="1600"/>
          </a:p>
        </p:txBody>
      </p:sp>
    </p:spTree>
    <p:extLst>
      <p:ext uri="{BB962C8B-B14F-4D97-AF65-F5344CB8AC3E}">
        <p14:creationId xmlns:p14="http://schemas.microsoft.com/office/powerpoint/2010/main" val="64606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B3-074A-24B9-D5B6-EB969A6DF515}"/>
              </a:ext>
            </a:extLst>
          </p:cNvPr>
          <p:cNvSpPr>
            <a:spLocks noGrp="1"/>
          </p:cNvSpPr>
          <p:nvPr>
            <p:ph type="title"/>
          </p:nvPr>
        </p:nvSpPr>
        <p:spPr/>
        <p:txBody>
          <a:bodyPr>
            <a:normAutofit fontScale="90000"/>
          </a:bodyPr>
          <a:lstStyle/>
          <a:p>
            <a:r>
              <a:rPr lang="en-US" dirty="0"/>
              <a:t>Using backpropagation to generalize PCA</a:t>
            </a:r>
          </a:p>
        </p:txBody>
      </p:sp>
      <p:sp>
        <p:nvSpPr>
          <p:cNvPr id="3" name="Content Placeholder 2">
            <a:extLst>
              <a:ext uri="{FF2B5EF4-FFF2-40B4-BE49-F238E27FC236}">
                <a16:creationId xmlns:a16="http://schemas.microsoft.com/office/drawing/2014/main" id="{FC5E2730-F2F1-62BE-958F-C8911BA3525C}"/>
              </a:ext>
            </a:extLst>
          </p:cNvPr>
          <p:cNvSpPr>
            <a:spLocks noGrp="1"/>
          </p:cNvSpPr>
          <p:nvPr>
            <p:ph idx="1"/>
          </p:nvPr>
        </p:nvSpPr>
        <p:spPr/>
        <p:txBody>
          <a:bodyPr/>
          <a:lstStyle/>
          <a:p>
            <a:pPr eaLnBrk="1" hangingPunct="1"/>
            <a:r>
              <a:rPr lang="en-US" dirty="0">
                <a:latin typeface="Arial" charset="0"/>
              </a:rPr>
              <a:t>With non-linear layers before and after the code, it should be possible to efficiently represent data that lies on or near a non-linear manifold.</a:t>
            </a:r>
          </a:p>
          <a:p>
            <a:pPr lvl="1"/>
            <a:r>
              <a:rPr lang="en-US" dirty="0">
                <a:solidFill>
                  <a:srgbClr val="FF0000"/>
                </a:solidFill>
                <a:latin typeface="Arial" charset="0"/>
              </a:rPr>
              <a:t>The encoder converts coordinates in the input space to coordinates on the manifold</a:t>
            </a:r>
            <a:r>
              <a:rPr lang="en-US" dirty="0">
                <a:latin typeface="Arial" charset="0"/>
              </a:rPr>
              <a:t>.</a:t>
            </a:r>
          </a:p>
          <a:p>
            <a:pPr lvl="1"/>
            <a:r>
              <a:rPr lang="en-US" dirty="0">
                <a:latin typeface="Arial" charset="0"/>
              </a:rPr>
              <a:t>The decoder does the inverse mapping. </a:t>
            </a:r>
          </a:p>
          <a:p>
            <a:endParaRPr lang="en-US" dirty="0"/>
          </a:p>
        </p:txBody>
      </p:sp>
      <p:sp>
        <p:nvSpPr>
          <p:cNvPr id="4" name="Slide Number Placeholder 3">
            <a:extLst>
              <a:ext uri="{FF2B5EF4-FFF2-40B4-BE49-F238E27FC236}">
                <a16:creationId xmlns:a16="http://schemas.microsoft.com/office/drawing/2014/main" id="{7E552E98-37CE-8105-4EE4-A9A3D58A1815}"/>
              </a:ext>
            </a:extLst>
          </p:cNvPr>
          <p:cNvSpPr>
            <a:spLocks noGrp="1"/>
          </p:cNvSpPr>
          <p:nvPr>
            <p:ph type="sldNum" sz="quarter" idx="12"/>
          </p:nvPr>
        </p:nvSpPr>
        <p:spPr/>
        <p:txBody>
          <a:bodyPr/>
          <a:lstStyle/>
          <a:p>
            <a:fld id="{7A40C488-C8CC-47D5-8871-7D5F905AB6AC}" type="slidenum">
              <a:rPr lang="en-US" smtClean="0"/>
              <a:pPr/>
              <a:t>22</a:t>
            </a:fld>
            <a:endParaRPr lang="en-US"/>
          </a:p>
        </p:txBody>
      </p:sp>
      <p:sp>
        <p:nvSpPr>
          <p:cNvPr id="5" name="Rectangle 5">
            <a:extLst>
              <a:ext uri="{FF2B5EF4-FFF2-40B4-BE49-F238E27FC236}">
                <a16:creationId xmlns:a16="http://schemas.microsoft.com/office/drawing/2014/main" id="{F0F0B2FD-E3AF-C916-F73E-DCD49CAE0A2E}"/>
              </a:ext>
            </a:extLst>
          </p:cNvPr>
          <p:cNvSpPr>
            <a:spLocks noChangeArrowheads="1"/>
          </p:cNvSpPr>
          <p:nvPr/>
        </p:nvSpPr>
        <p:spPr bwMode="auto">
          <a:xfrm>
            <a:off x="8136732" y="4023805"/>
            <a:ext cx="2447925" cy="351235"/>
          </a:xfrm>
          <a:prstGeom prst="rect">
            <a:avLst/>
          </a:prstGeom>
          <a:solidFill>
            <a:schemeClr val="bg2"/>
          </a:solidFill>
          <a:ln w="9525">
            <a:solidFill>
              <a:schemeClr val="tx1"/>
            </a:solidFill>
            <a:miter lim="800000"/>
            <a:headEnd/>
            <a:tailEnd/>
          </a:ln>
        </p:spPr>
        <p:txBody>
          <a:bodyPr wrap="none" anchor="ctr"/>
          <a:lstStyle/>
          <a:p>
            <a:endParaRPr lang="en-CA" sz="1600"/>
          </a:p>
        </p:txBody>
      </p:sp>
      <p:sp>
        <p:nvSpPr>
          <p:cNvPr id="6" name="Rectangle 6">
            <a:extLst>
              <a:ext uri="{FF2B5EF4-FFF2-40B4-BE49-F238E27FC236}">
                <a16:creationId xmlns:a16="http://schemas.microsoft.com/office/drawing/2014/main" id="{0170DE79-E507-8B19-B523-9DA9B4D65C20}"/>
              </a:ext>
            </a:extLst>
          </p:cNvPr>
          <p:cNvSpPr>
            <a:spLocks noChangeArrowheads="1"/>
          </p:cNvSpPr>
          <p:nvPr/>
        </p:nvSpPr>
        <p:spPr bwMode="auto">
          <a:xfrm>
            <a:off x="8135144" y="1323468"/>
            <a:ext cx="2447925" cy="351235"/>
          </a:xfrm>
          <a:prstGeom prst="rect">
            <a:avLst/>
          </a:prstGeom>
          <a:solidFill>
            <a:schemeClr val="bg2"/>
          </a:solidFill>
          <a:ln w="9525">
            <a:solidFill>
              <a:schemeClr val="tx1"/>
            </a:solidFill>
            <a:miter lim="800000"/>
            <a:headEnd/>
            <a:tailEnd/>
          </a:ln>
        </p:spPr>
        <p:txBody>
          <a:bodyPr wrap="none" anchor="ctr"/>
          <a:lstStyle/>
          <a:p>
            <a:endParaRPr lang="en-CA" sz="1600"/>
          </a:p>
        </p:txBody>
      </p:sp>
      <p:sp>
        <p:nvSpPr>
          <p:cNvPr id="7" name="Rectangle 7">
            <a:extLst>
              <a:ext uri="{FF2B5EF4-FFF2-40B4-BE49-F238E27FC236}">
                <a16:creationId xmlns:a16="http://schemas.microsoft.com/office/drawing/2014/main" id="{AD47B5E3-579E-7F29-D085-021C5E374247}"/>
              </a:ext>
            </a:extLst>
          </p:cNvPr>
          <p:cNvSpPr>
            <a:spLocks noChangeArrowheads="1"/>
          </p:cNvSpPr>
          <p:nvPr/>
        </p:nvSpPr>
        <p:spPr bwMode="auto">
          <a:xfrm>
            <a:off x="8892382" y="2728405"/>
            <a:ext cx="1042987" cy="323850"/>
          </a:xfrm>
          <a:prstGeom prst="rect">
            <a:avLst/>
          </a:prstGeom>
          <a:solidFill>
            <a:schemeClr val="bg2"/>
          </a:solidFill>
          <a:ln w="9525">
            <a:solidFill>
              <a:schemeClr val="tx1"/>
            </a:solidFill>
            <a:miter lim="800000"/>
            <a:headEnd/>
            <a:tailEnd/>
          </a:ln>
        </p:spPr>
        <p:txBody>
          <a:bodyPr wrap="none" anchor="ctr"/>
          <a:lstStyle/>
          <a:p>
            <a:endParaRPr lang="en-CA" sz="1600"/>
          </a:p>
        </p:txBody>
      </p:sp>
      <p:sp>
        <p:nvSpPr>
          <p:cNvPr id="8" name="Rectangle 8">
            <a:extLst>
              <a:ext uri="{FF2B5EF4-FFF2-40B4-BE49-F238E27FC236}">
                <a16:creationId xmlns:a16="http://schemas.microsoft.com/office/drawing/2014/main" id="{9EA1F261-48D4-645F-3DE4-A9434ED808FC}"/>
              </a:ext>
            </a:extLst>
          </p:cNvPr>
          <p:cNvSpPr>
            <a:spLocks noChangeArrowheads="1"/>
          </p:cNvSpPr>
          <p:nvPr/>
        </p:nvSpPr>
        <p:spPr bwMode="auto">
          <a:xfrm>
            <a:off x="8495506" y="3429684"/>
            <a:ext cx="1763712" cy="296465"/>
          </a:xfrm>
          <a:prstGeom prst="rect">
            <a:avLst/>
          </a:prstGeom>
          <a:solidFill>
            <a:schemeClr val="bg2"/>
          </a:solidFill>
          <a:ln w="9525">
            <a:solidFill>
              <a:schemeClr val="tx1"/>
            </a:solidFill>
            <a:miter lim="800000"/>
            <a:headEnd/>
            <a:tailEnd/>
          </a:ln>
        </p:spPr>
        <p:txBody>
          <a:bodyPr wrap="none" anchor="ctr"/>
          <a:lstStyle/>
          <a:p>
            <a:endParaRPr lang="en-CA" sz="1600"/>
          </a:p>
        </p:txBody>
      </p:sp>
      <p:sp>
        <p:nvSpPr>
          <p:cNvPr id="9" name="Rectangle 9">
            <a:extLst>
              <a:ext uri="{FF2B5EF4-FFF2-40B4-BE49-F238E27FC236}">
                <a16:creationId xmlns:a16="http://schemas.microsoft.com/office/drawing/2014/main" id="{948F7310-67A7-E9EE-335B-55038508DC95}"/>
              </a:ext>
            </a:extLst>
          </p:cNvPr>
          <p:cNvSpPr>
            <a:spLocks noChangeArrowheads="1"/>
          </p:cNvSpPr>
          <p:nvPr/>
        </p:nvSpPr>
        <p:spPr bwMode="auto">
          <a:xfrm>
            <a:off x="8495506" y="2052130"/>
            <a:ext cx="1763712" cy="296466"/>
          </a:xfrm>
          <a:prstGeom prst="rect">
            <a:avLst/>
          </a:prstGeom>
          <a:solidFill>
            <a:schemeClr val="bg2"/>
          </a:solidFill>
          <a:ln w="9525">
            <a:solidFill>
              <a:schemeClr val="tx1"/>
            </a:solidFill>
            <a:miter lim="800000"/>
            <a:headEnd/>
            <a:tailEnd/>
          </a:ln>
        </p:spPr>
        <p:txBody>
          <a:bodyPr wrap="none" anchor="ctr"/>
          <a:lstStyle/>
          <a:p>
            <a:endParaRPr lang="en-CA" sz="1600"/>
          </a:p>
        </p:txBody>
      </p:sp>
      <p:sp>
        <p:nvSpPr>
          <p:cNvPr id="10" name="Text Box 10">
            <a:extLst>
              <a:ext uri="{FF2B5EF4-FFF2-40B4-BE49-F238E27FC236}">
                <a16:creationId xmlns:a16="http://schemas.microsoft.com/office/drawing/2014/main" id="{6B8C6109-DB45-3FB4-47BB-7F7056CD29B8}"/>
              </a:ext>
            </a:extLst>
          </p:cNvPr>
          <p:cNvSpPr txBox="1">
            <a:spLocks noChangeArrowheads="1"/>
          </p:cNvSpPr>
          <p:nvPr/>
        </p:nvSpPr>
        <p:spPr bwMode="auto">
          <a:xfrm>
            <a:off x="8603457" y="4051190"/>
            <a:ext cx="1800225" cy="338554"/>
          </a:xfrm>
          <a:prstGeom prst="rect">
            <a:avLst/>
          </a:prstGeom>
          <a:noFill/>
          <a:ln>
            <a:noFill/>
          </a:ln>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1600">
                <a:solidFill>
                  <a:srgbClr val="3333CC"/>
                </a:solidFill>
              </a:rPr>
              <a:t>input vector</a:t>
            </a:r>
          </a:p>
        </p:txBody>
      </p:sp>
      <p:sp>
        <p:nvSpPr>
          <p:cNvPr id="11" name="Text Box 11">
            <a:extLst>
              <a:ext uri="{FF2B5EF4-FFF2-40B4-BE49-F238E27FC236}">
                <a16:creationId xmlns:a16="http://schemas.microsoft.com/office/drawing/2014/main" id="{0F0C9E27-B124-2EF3-0E29-F661A3079C1F}"/>
              </a:ext>
            </a:extLst>
          </p:cNvPr>
          <p:cNvSpPr txBox="1">
            <a:spLocks noChangeArrowheads="1"/>
          </p:cNvSpPr>
          <p:nvPr/>
        </p:nvSpPr>
        <p:spPr bwMode="auto">
          <a:xfrm>
            <a:off x="8603457" y="1323468"/>
            <a:ext cx="1800225" cy="338554"/>
          </a:xfrm>
          <a:prstGeom prst="rect">
            <a:avLst/>
          </a:prstGeom>
          <a:noFill/>
          <a:ln>
            <a:noFill/>
          </a:ln>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1600" dirty="0">
                <a:solidFill>
                  <a:srgbClr val="3333CC"/>
                </a:solidFill>
              </a:rPr>
              <a:t>output vector</a:t>
            </a:r>
          </a:p>
        </p:txBody>
      </p:sp>
      <p:sp>
        <p:nvSpPr>
          <p:cNvPr id="12" name="Text Box 12">
            <a:extLst>
              <a:ext uri="{FF2B5EF4-FFF2-40B4-BE49-F238E27FC236}">
                <a16:creationId xmlns:a16="http://schemas.microsoft.com/office/drawing/2014/main" id="{83F506FA-9F1E-8D3C-43B9-AF30DAEE3106}"/>
              </a:ext>
            </a:extLst>
          </p:cNvPr>
          <p:cNvSpPr txBox="1">
            <a:spLocks noChangeArrowheads="1"/>
          </p:cNvSpPr>
          <p:nvPr/>
        </p:nvSpPr>
        <p:spPr bwMode="auto">
          <a:xfrm>
            <a:off x="9035257" y="2727215"/>
            <a:ext cx="757237" cy="338554"/>
          </a:xfrm>
          <a:prstGeom prst="rect">
            <a:avLst/>
          </a:prstGeom>
          <a:noFill/>
          <a:ln>
            <a:noFill/>
          </a:ln>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1600">
                <a:solidFill>
                  <a:srgbClr val="3333CC"/>
                </a:solidFill>
              </a:rPr>
              <a:t>code</a:t>
            </a:r>
          </a:p>
        </p:txBody>
      </p:sp>
      <p:sp>
        <p:nvSpPr>
          <p:cNvPr id="13" name="AutoShape 13">
            <a:extLst>
              <a:ext uri="{FF2B5EF4-FFF2-40B4-BE49-F238E27FC236}">
                <a16:creationId xmlns:a16="http://schemas.microsoft.com/office/drawing/2014/main" id="{64E51908-7D69-9671-9034-6045A8492230}"/>
              </a:ext>
            </a:extLst>
          </p:cNvPr>
          <p:cNvSpPr>
            <a:spLocks noChangeArrowheads="1"/>
          </p:cNvSpPr>
          <p:nvPr/>
        </p:nvSpPr>
        <p:spPr bwMode="auto">
          <a:xfrm>
            <a:off x="9322594" y="3105834"/>
            <a:ext cx="180975" cy="216694"/>
          </a:xfrm>
          <a:prstGeom prst="upArrow">
            <a:avLst>
              <a:gd name="adj1" fmla="val 50000"/>
              <a:gd name="adj2" fmla="val 39912"/>
            </a:avLst>
          </a:prstGeom>
          <a:solidFill>
            <a:srgbClr val="FF0000"/>
          </a:solidFill>
          <a:ln w="9525">
            <a:solidFill>
              <a:schemeClr val="tx1"/>
            </a:solidFill>
            <a:miter lim="800000"/>
            <a:headEnd/>
            <a:tailEnd/>
          </a:ln>
        </p:spPr>
        <p:txBody>
          <a:bodyPr wrap="none" anchor="ctr"/>
          <a:lstStyle/>
          <a:p>
            <a:endParaRPr lang="en-CA" sz="1600"/>
          </a:p>
        </p:txBody>
      </p:sp>
      <p:sp>
        <p:nvSpPr>
          <p:cNvPr id="14" name="AutoShape 14">
            <a:extLst>
              <a:ext uri="{FF2B5EF4-FFF2-40B4-BE49-F238E27FC236}">
                <a16:creationId xmlns:a16="http://schemas.microsoft.com/office/drawing/2014/main" id="{A07C9F5D-FC9B-13DC-E295-B63A0991F3FB}"/>
              </a:ext>
            </a:extLst>
          </p:cNvPr>
          <p:cNvSpPr>
            <a:spLocks noChangeArrowheads="1"/>
          </p:cNvSpPr>
          <p:nvPr/>
        </p:nvSpPr>
        <p:spPr bwMode="auto">
          <a:xfrm>
            <a:off x="9324182" y="1754474"/>
            <a:ext cx="180975" cy="216694"/>
          </a:xfrm>
          <a:prstGeom prst="upArrow">
            <a:avLst>
              <a:gd name="adj1" fmla="val 50000"/>
              <a:gd name="adj2" fmla="val 39912"/>
            </a:avLst>
          </a:prstGeom>
          <a:solidFill>
            <a:srgbClr val="008000"/>
          </a:solidFill>
          <a:ln w="9525">
            <a:solidFill>
              <a:schemeClr val="tx1"/>
            </a:solidFill>
            <a:miter lim="800000"/>
            <a:headEnd/>
            <a:tailEnd/>
          </a:ln>
        </p:spPr>
        <p:txBody>
          <a:bodyPr wrap="none" anchor="ctr"/>
          <a:lstStyle/>
          <a:p>
            <a:endParaRPr lang="en-CA" sz="1600"/>
          </a:p>
        </p:txBody>
      </p:sp>
      <p:sp>
        <p:nvSpPr>
          <p:cNvPr id="15" name="AutoShape 15">
            <a:extLst>
              <a:ext uri="{FF2B5EF4-FFF2-40B4-BE49-F238E27FC236}">
                <a16:creationId xmlns:a16="http://schemas.microsoft.com/office/drawing/2014/main" id="{B12AF28A-A1F0-EF02-6FDC-988BFC56027E}"/>
              </a:ext>
            </a:extLst>
          </p:cNvPr>
          <p:cNvSpPr>
            <a:spLocks noChangeArrowheads="1"/>
          </p:cNvSpPr>
          <p:nvPr/>
        </p:nvSpPr>
        <p:spPr bwMode="auto">
          <a:xfrm>
            <a:off x="9324182" y="2430749"/>
            <a:ext cx="180975" cy="216694"/>
          </a:xfrm>
          <a:prstGeom prst="upArrow">
            <a:avLst>
              <a:gd name="adj1" fmla="val 50000"/>
              <a:gd name="adj2" fmla="val 39912"/>
            </a:avLst>
          </a:prstGeom>
          <a:solidFill>
            <a:srgbClr val="008000"/>
          </a:solidFill>
          <a:ln w="9525">
            <a:solidFill>
              <a:schemeClr val="tx1"/>
            </a:solidFill>
            <a:miter lim="800000"/>
            <a:headEnd/>
            <a:tailEnd/>
          </a:ln>
        </p:spPr>
        <p:txBody>
          <a:bodyPr wrap="none" anchor="ctr"/>
          <a:lstStyle/>
          <a:p>
            <a:endParaRPr lang="en-CA" sz="1600"/>
          </a:p>
        </p:txBody>
      </p:sp>
      <p:sp>
        <p:nvSpPr>
          <p:cNvPr id="16" name="AutoShape 16">
            <a:extLst>
              <a:ext uri="{FF2B5EF4-FFF2-40B4-BE49-F238E27FC236}">
                <a16:creationId xmlns:a16="http://schemas.microsoft.com/office/drawing/2014/main" id="{A0299512-35B6-FF35-993B-F8300F19324D}"/>
              </a:ext>
            </a:extLst>
          </p:cNvPr>
          <p:cNvSpPr>
            <a:spLocks noChangeArrowheads="1"/>
          </p:cNvSpPr>
          <p:nvPr/>
        </p:nvSpPr>
        <p:spPr bwMode="auto">
          <a:xfrm>
            <a:off x="9324182" y="3753534"/>
            <a:ext cx="180975" cy="216694"/>
          </a:xfrm>
          <a:prstGeom prst="upArrow">
            <a:avLst>
              <a:gd name="adj1" fmla="val 50000"/>
              <a:gd name="adj2" fmla="val 39912"/>
            </a:avLst>
          </a:prstGeom>
          <a:solidFill>
            <a:srgbClr val="FF0000"/>
          </a:solidFill>
          <a:ln w="9525">
            <a:solidFill>
              <a:schemeClr val="tx1"/>
            </a:solidFill>
            <a:miter lim="800000"/>
            <a:headEnd/>
            <a:tailEnd/>
          </a:ln>
        </p:spPr>
        <p:txBody>
          <a:bodyPr wrap="none" anchor="ctr"/>
          <a:lstStyle/>
          <a:p>
            <a:endParaRPr lang="en-CA" sz="1600"/>
          </a:p>
        </p:txBody>
      </p:sp>
      <p:sp>
        <p:nvSpPr>
          <p:cNvPr id="17" name="TextBox 16">
            <a:extLst>
              <a:ext uri="{FF2B5EF4-FFF2-40B4-BE49-F238E27FC236}">
                <a16:creationId xmlns:a16="http://schemas.microsoft.com/office/drawing/2014/main" id="{1D2A72CA-C341-EA25-B6DC-AE51E51E8803}"/>
              </a:ext>
            </a:extLst>
          </p:cNvPr>
          <p:cNvSpPr txBox="1"/>
          <p:nvPr/>
        </p:nvSpPr>
        <p:spPr>
          <a:xfrm>
            <a:off x="10724357" y="3105834"/>
            <a:ext cx="1258886" cy="646331"/>
          </a:xfrm>
          <a:prstGeom prst="rect">
            <a:avLst/>
          </a:prstGeom>
          <a:noFill/>
        </p:spPr>
        <p:txBody>
          <a:bodyPr wrap="square" rtlCol="0">
            <a:spAutoFit/>
          </a:bodyPr>
          <a:lstStyle/>
          <a:p>
            <a:r>
              <a:rPr lang="en-US" dirty="0">
                <a:solidFill>
                  <a:srgbClr val="FF0000"/>
                </a:solidFill>
              </a:rPr>
              <a:t>encoding weights</a:t>
            </a:r>
          </a:p>
        </p:txBody>
      </p:sp>
      <p:sp>
        <p:nvSpPr>
          <p:cNvPr id="18" name="TextBox 17">
            <a:extLst>
              <a:ext uri="{FF2B5EF4-FFF2-40B4-BE49-F238E27FC236}">
                <a16:creationId xmlns:a16="http://schemas.microsoft.com/office/drawing/2014/main" id="{C87E1272-9F34-96EC-5CF7-C7FEDE0FA3A7}"/>
              </a:ext>
            </a:extLst>
          </p:cNvPr>
          <p:cNvSpPr txBox="1"/>
          <p:nvPr/>
        </p:nvSpPr>
        <p:spPr>
          <a:xfrm>
            <a:off x="10698957" y="1971168"/>
            <a:ext cx="1258886" cy="646331"/>
          </a:xfrm>
          <a:prstGeom prst="rect">
            <a:avLst/>
          </a:prstGeom>
          <a:noFill/>
        </p:spPr>
        <p:txBody>
          <a:bodyPr wrap="square" rtlCol="0">
            <a:spAutoFit/>
          </a:bodyPr>
          <a:lstStyle/>
          <a:p>
            <a:r>
              <a:rPr lang="en-US" dirty="0">
                <a:solidFill>
                  <a:srgbClr val="008000"/>
                </a:solidFill>
              </a:rPr>
              <a:t>decoding weights</a:t>
            </a:r>
          </a:p>
        </p:txBody>
      </p:sp>
    </p:spTree>
    <p:extLst>
      <p:ext uri="{BB962C8B-B14F-4D97-AF65-F5344CB8AC3E}">
        <p14:creationId xmlns:p14="http://schemas.microsoft.com/office/powerpoint/2010/main" val="43381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animBg="1"/>
      <p:bldP spid="14" grpId="0" animBg="1"/>
      <p:bldP spid="15" grpId="0" animBg="1"/>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DB309-34D6-E74C-37FC-D57E8C825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31599-1EF5-9B32-06F0-EA924B8BA0FD}"/>
              </a:ext>
            </a:extLst>
          </p:cNvPr>
          <p:cNvSpPr>
            <a:spLocks noGrp="1"/>
          </p:cNvSpPr>
          <p:nvPr>
            <p:ph type="title"/>
          </p:nvPr>
        </p:nvSpPr>
        <p:spPr>
          <a:xfrm>
            <a:off x="838200" y="3165475"/>
            <a:ext cx="10515600" cy="527050"/>
          </a:xfrm>
        </p:spPr>
        <p:txBody>
          <a:bodyPr>
            <a:noAutofit/>
          </a:bodyPr>
          <a:lstStyle/>
          <a:p>
            <a:pPr algn="ctr"/>
            <a:r>
              <a:rPr lang="en-IN" sz="4800" dirty="0">
                <a:effectLst/>
                <a:ea typeface="Aptos" panose="020B0004020202020204" pitchFamily="34" charset="0"/>
              </a:rPr>
              <a:t>Autoencoders</a:t>
            </a:r>
            <a:endParaRPr lang="en-US" sz="4800" dirty="0"/>
          </a:p>
        </p:txBody>
      </p:sp>
      <p:sp>
        <p:nvSpPr>
          <p:cNvPr id="6" name="TextBox 5">
            <a:extLst>
              <a:ext uri="{FF2B5EF4-FFF2-40B4-BE49-F238E27FC236}">
                <a16:creationId xmlns:a16="http://schemas.microsoft.com/office/drawing/2014/main" id="{647F96EA-F645-948F-BC21-A985667B2080}"/>
              </a:ext>
            </a:extLst>
          </p:cNvPr>
          <p:cNvSpPr txBox="1"/>
          <p:nvPr/>
        </p:nvSpPr>
        <p:spPr>
          <a:xfrm flipH="1">
            <a:off x="828941" y="6386351"/>
            <a:ext cx="10519874" cy="307777"/>
          </a:xfrm>
          <a:prstGeom prst="rect">
            <a:avLst/>
          </a:prstGeom>
          <a:noFill/>
        </p:spPr>
        <p:txBody>
          <a:bodyPr wrap="square" rtlCol="0">
            <a:spAutoFit/>
          </a:bodyPr>
          <a:lstStyle/>
          <a:p>
            <a:r>
              <a:rPr lang="en-US" sz="1400" dirty="0">
                <a:solidFill>
                  <a:srgbClr val="FF0000"/>
                </a:solidFill>
              </a:rPr>
              <a:t>Concepts are ensembled from various online sources with a great acknowledgement to all those made them available online.  </a:t>
            </a:r>
            <a:endParaRPr lang="en-IN" sz="1400" dirty="0">
              <a:solidFill>
                <a:srgbClr val="FF0000"/>
              </a:solidFill>
            </a:endParaRPr>
          </a:p>
        </p:txBody>
      </p:sp>
    </p:spTree>
    <p:extLst>
      <p:ext uri="{BB962C8B-B14F-4D97-AF65-F5344CB8AC3E}">
        <p14:creationId xmlns:p14="http://schemas.microsoft.com/office/powerpoint/2010/main" val="10331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6EA6-CCAE-D12F-0AF0-4D8822680570}"/>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p:sp>
        <p:nvSpPr>
          <p:cNvPr id="3" name="Content Placeholder 2">
            <a:extLst>
              <a:ext uri="{FF2B5EF4-FFF2-40B4-BE49-F238E27FC236}">
                <a16:creationId xmlns:a16="http://schemas.microsoft.com/office/drawing/2014/main" id="{C4F3F9D0-FF08-0138-7747-EA2E6166070E}"/>
              </a:ext>
            </a:extLst>
          </p:cNvPr>
          <p:cNvSpPr>
            <a:spLocks noGrp="1"/>
          </p:cNvSpPr>
          <p:nvPr>
            <p:ph idx="1"/>
          </p:nvPr>
        </p:nvSpPr>
        <p:spPr>
          <a:xfrm>
            <a:off x="838200" y="1270000"/>
            <a:ext cx="6325508" cy="4906963"/>
          </a:xfrm>
        </p:spPr>
        <p:txBody>
          <a:bodyPr/>
          <a:lstStyle/>
          <a:p>
            <a:r>
              <a:rPr lang="en-GB" dirty="0"/>
              <a:t>Autoencoders are an unsupervised learning technique that uses neural networks for representation learning.</a:t>
            </a:r>
          </a:p>
          <a:p>
            <a:r>
              <a:rPr lang="en-GB" dirty="0"/>
              <a:t>A bottleneck layer is introduced in the neural network design, forcing the model to generate a compressed representation of the original input data.</a:t>
            </a:r>
            <a:endParaRPr lang="en-IN" dirty="0"/>
          </a:p>
        </p:txBody>
      </p:sp>
      <p:sp>
        <p:nvSpPr>
          <p:cNvPr id="4" name="Slide Number Placeholder 3">
            <a:extLst>
              <a:ext uri="{FF2B5EF4-FFF2-40B4-BE49-F238E27FC236}">
                <a16:creationId xmlns:a16="http://schemas.microsoft.com/office/drawing/2014/main" id="{0C0D1D0A-696B-E347-1F04-4A4E3D648ED3}"/>
              </a:ext>
            </a:extLst>
          </p:cNvPr>
          <p:cNvSpPr>
            <a:spLocks noGrp="1"/>
          </p:cNvSpPr>
          <p:nvPr>
            <p:ph type="sldNum" sz="quarter" idx="12"/>
          </p:nvPr>
        </p:nvSpPr>
        <p:spPr/>
        <p:txBody>
          <a:bodyPr/>
          <a:lstStyle/>
          <a:p>
            <a:fld id="{7A40C488-C8CC-47D5-8871-7D5F905AB6AC}" type="slidenum">
              <a:rPr lang="en-US" smtClean="0"/>
              <a:pPr/>
              <a:t>24</a:t>
            </a:fld>
            <a:endParaRPr lang="en-US"/>
          </a:p>
        </p:txBody>
      </p:sp>
      <p:sp>
        <p:nvSpPr>
          <p:cNvPr id="5" name="Rectangle 4">
            <a:extLst>
              <a:ext uri="{FF2B5EF4-FFF2-40B4-BE49-F238E27FC236}">
                <a16:creationId xmlns:a16="http://schemas.microsoft.com/office/drawing/2014/main" id="{43A82B52-4B54-7413-8FA2-47E7A5A95B71}"/>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8DFCF02-F359-7F99-1E87-0315ADEB2642}"/>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1024977-43DB-C36C-D45A-2B2410BFDB0C}"/>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596D6EC9-A1DA-D580-EE0C-616368853073}"/>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AC096C3-F2B6-1365-07B1-83E879DCC5B0}"/>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E60F53-8167-F39C-F302-3ADEC1E28C93}"/>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1" name="TextBox 10">
                <a:extLst>
                  <a:ext uri="{FF2B5EF4-FFF2-40B4-BE49-F238E27FC236}">
                    <a16:creationId xmlns:a16="http://schemas.microsoft.com/office/drawing/2014/main" id="{B7E60F53-8167-F39C-F302-3ADEC1E28C93}"/>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2"/>
                <a:stretch>
                  <a:fillRect/>
                </a:stretch>
              </a:blipFill>
            </p:spPr>
            <p:txBody>
              <a:bodyPr/>
              <a:lstStyle/>
              <a:p>
                <a:r>
                  <a:rPr lang="en-IN">
                    <a:noFill/>
                  </a:rPr>
                  <a:t> </a:t>
                </a:r>
              </a:p>
            </p:txBody>
          </p:sp>
        </mc:Fallback>
      </mc:AlternateContent>
      <p:sp>
        <p:nvSpPr>
          <p:cNvPr id="12" name="Oval 11">
            <a:extLst>
              <a:ext uri="{FF2B5EF4-FFF2-40B4-BE49-F238E27FC236}">
                <a16:creationId xmlns:a16="http://schemas.microsoft.com/office/drawing/2014/main" id="{5F31960C-724D-9AD2-578D-8C0D739606F5}"/>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209D384-FDEE-8131-0762-279AF9001516}"/>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45F18CF3-F722-6A3D-EDEF-4FD50AADCE66}"/>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60728300-B55D-198B-82DA-29B290892556}"/>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33FB03-DD20-3276-D755-3F88CF7E814B}"/>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8" name="TextBox 17">
                <a:extLst>
                  <a:ext uri="{FF2B5EF4-FFF2-40B4-BE49-F238E27FC236}">
                    <a16:creationId xmlns:a16="http://schemas.microsoft.com/office/drawing/2014/main" id="{4B33FB03-DD20-3276-D755-3F88CF7E814B}"/>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3"/>
                <a:stretch>
                  <a:fillRect/>
                </a:stretch>
              </a:blipFill>
            </p:spPr>
            <p:txBody>
              <a:bodyPr/>
              <a:lstStyle/>
              <a:p>
                <a:r>
                  <a:rPr lang="en-IN">
                    <a:noFill/>
                  </a:rPr>
                  <a:t> </a:t>
                </a:r>
              </a:p>
            </p:txBody>
          </p:sp>
        </mc:Fallback>
      </mc:AlternateContent>
      <p:sp>
        <p:nvSpPr>
          <p:cNvPr id="19" name="Oval 18">
            <a:extLst>
              <a:ext uri="{FF2B5EF4-FFF2-40B4-BE49-F238E27FC236}">
                <a16:creationId xmlns:a16="http://schemas.microsoft.com/office/drawing/2014/main" id="{79D11760-506F-0B99-9729-0E924598C09E}"/>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B052BE2A-BA85-5FA4-851B-D709CE42B04C}"/>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A65FDDE-758F-F84A-0345-C4E89E49D91B}"/>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0FBCF54-4EB6-ED9C-15E5-FDA19E7A2137}"/>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FB266B90-8ADB-E5C0-4183-2FEE8AC17899}"/>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F7BED65-BB52-B41E-C0BC-42AFAD694931}"/>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5F8F0E3-97EB-59A4-06BC-959B4359A52E}"/>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5" name="TextBox 24">
                <a:extLst>
                  <a:ext uri="{FF2B5EF4-FFF2-40B4-BE49-F238E27FC236}">
                    <a16:creationId xmlns:a16="http://schemas.microsoft.com/office/drawing/2014/main" id="{E5F8F0E3-97EB-59A4-06BC-959B4359A52E}"/>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4"/>
                <a:stretch>
                  <a:fillRect/>
                </a:stretch>
              </a:blipFill>
            </p:spPr>
            <p:txBody>
              <a:bodyPr/>
              <a:lstStyle/>
              <a:p>
                <a:r>
                  <a:rPr lang="en-IN">
                    <a:noFill/>
                  </a:rPr>
                  <a:t> </a:t>
                </a:r>
              </a:p>
            </p:txBody>
          </p:sp>
        </mc:Fallback>
      </mc:AlternateContent>
      <p:sp>
        <p:nvSpPr>
          <p:cNvPr id="26" name="Oval 25">
            <a:extLst>
              <a:ext uri="{FF2B5EF4-FFF2-40B4-BE49-F238E27FC236}">
                <a16:creationId xmlns:a16="http://schemas.microsoft.com/office/drawing/2014/main" id="{40569EF6-1ACA-C96D-AA41-6FE381619C3A}"/>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FFADE780-D46B-B3CD-EDAC-8F0A0182BAAE}"/>
              </a:ext>
            </a:extLst>
          </p:cNvPr>
          <p:cNvCxnSpPr>
            <a:cxnSpLocks/>
            <a:stCxn id="5" idx="0"/>
            <a:endCxn id="13"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879B26-FB9C-37C8-F480-35BF9C7AA324}"/>
              </a:ext>
            </a:extLst>
          </p:cNvPr>
          <p:cNvCxnSpPr>
            <a:cxnSpLocks/>
            <a:stCxn id="13" idx="0"/>
            <a:endCxn id="20"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DD5C6A8-052D-B4A8-EA64-AA7565F2A210}"/>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p:spTree>
    <p:extLst>
      <p:ext uri="{BB962C8B-B14F-4D97-AF65-F5344CB8AC3E}">
        <p14:creationId xmlns:p14="http://schemas.microsoft.com/office/powerpoint/2010/main" val="258622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A1BB5-52FD-0B30-39C9-6BA70D6DC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FC8C7-AE43-B794-7904-F9D90BCB52F2}"/>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3F3937-F7EE-E4D4-50EB-8E2A80068153}"/>
                  </a:ext>
                </a:extLst>
              </p:cNvPr>
              <p:cNvSpPr>
                <a:spLocks noGrp="1"/>
              </p:cNvSpPr>
              <p:nvPr>
                <p:ph idx="1"/>
              </p:nvPr>
            </p:nvSpPr>
            <p:spPr>
              <a:xfrm>
                <a:off x="838200" y="1270000"/>
                <a:ext cx="6325508" cy="4507527"/>
              </a:xfrm>
            </p:spPr>
            <p:txBody>
              <a:bodyPr>
                <a:normAutofit/>
              </a:bodyPr>
              <a:lstStyle/>
              <a:p>
                <a:r>
                  <a:rPr lang="en-GB" dirty="0"/>
                  <a:t>Given an input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𝒊</m:t>
                        </m:r>
                      </m:sub>
                    </m:sSub>
                  </m:oMath>
                </a14:m>
                <a:r>
                  <a:rPr lang="en-GB" dirty="0"/>
                  <a:t>​, the autoencoder encodes it into a hidden representation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𝒊</m:t>
                        </m:r>
                      </m:sub>
                    </m:sSub>
                  </m:oMath>
                </a14:m>
                <a:r>
                  <a:rPr lang="en-GB" dirty="0"/>
                  <a:t>.</a:t>
                </a:r>
              </a:p>
              <a:p>
                <a:r>
                  <a:rPr lang="en-GB" dirty="0"/>
                  <a:t>Then, decodes the input again from this hidden representation. </a:t>
                </a:r>
              </a:p>
              <a:p>
                <a:r>
                  <a:rPr lang="en-GB" dirty="0"/>
                  <a:t>The model is trained to minimize a certain loss function which will ensure that </a:t>
                </a:r>
                <a14:m>
                  <m:oMath xmlns:m="http://schemas.openxmlformats.org/officeDocument/2006/math">
                    <m:acc>
                      <m:accPr>
                        <m:chr m:val="̂"/>
                        <m:ctrlPr>
                          <a:rPr lang="en-GB" b="0" i="1" dirty="0">
                            <a:latin typeface="Cambria Math" panose="02040503050406030204" pitchFamily="18" charset="0"/>
                          </a:rPr>
                        </m:ctrlPr>
                      </m:accPr>
                      <m:e>
                        <m:sSub>
                          <m:sSubPr>
                            <m:ctrlPr>
                              <a:rPr lang="en-GB" b="0" i="1" dirty="0">
                                <a:latin typeface="Cambria Math" panose="02040503050406030204" pitchFamily="18" charset="0"/>
                              </a:rPr>
                            </m:ctrlPr>
                          </m:sSubPr>
                          <m:e>
                            <m:r>
                              <a:rPr lang="en-GB" b="0" i="1" dirty="0">
                                <a:latin typeface="Cambria Math" panose="02040503050406030204" pitchFamily="18" charset="0"/>
                              </a:rPr>
                              <m:t>𝑥</m:t>
                            </m:r>
                          </m:e>
                          <m:sub>
                            <m:r>
                              <a:rPr lang="en-GB" b="0" i="1" dirty="0">
                                <a:latin typeface="Cambria Math" panose="02040503050406030204" pitchFamily="18" charset="0"/>
                              </a:rPr>
                              <m:t>𝑖</m:t>
                            </m:r>
                          </m:sub>
                        </m:sSub>
                      </m:e>
                    </m:acc>
                    <m:r>
                      <a:rPr lang="en-GB" b="0" i="1" dirty="0">
                        <a:latin typeface="Cambria Math" panose="02040503050406030204" pitchFamily="18" charset="0"/>
                      </a:rPr>
                      <m:t> </m:t>
                    </m:r>
                  </m:oMath>
                </a14:m>
                <a:r>
                  <a:rPr lang="en-GB" dirty="0"/>
                  <a:t>is close to </a:t>
                </a:r>
                <a14:m>
                  <m:oMath xmlns:m="http://schemas.openxmlformats.org/officeDocument/2006/math">
                    <m:sSub>
                      <m:sSubPr>
                        <m:ctrlPr>
                          <a:rPr lang="en-GB" b="0" i="1" dirty="0">
                            <a:latin typeface="Cambria Math" panose="02040503050406030204" pitchFamily="18" charset="0"/>
                          </a:rPr>
                        </m:ctrlPr>
                      </m:sSubPr>
                      <m:e>
                        <m:r>
                          <a:rPr lang="en-GB" b="0" i="1" dirty="0">
                            <a:latin typeface="Cambria Math" panose="02040503050406030204" pitchFamily="18" charset="0"/>
                          </a:rPr>
                          <m:t>𝑥</m:t>
                        </m:r>
                      </m:e>
                      <m:sub>
                        <m:r>
                          <a:rPr lang="en-GB" b="0" i="1" dirty="0">
                            <a:latin typeface="Cambria Math" panose="02040503050406030204" pitchFamily="18" charset="0"/>
                          </a:rPr>
                          <m:t>𝑖</m:t>
                        </m:r>
                      </m:sub>
                    </m:sSub>
                  </m:oMath>
                </a14:m>
                <a:r>
                  <a:rPr lang="en-IN" dirty="0"/>
                  <a:t>.</a:t>
                </a:r>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23F3937-F7EE-E4D4-50EB-8E2A80068153}"/>
                  </a:ext>
                </a:extLst>
              </p:cNvPr>
              <p:cNvSpPr>
                <a:spLocks noGrp="1" noRot="1" noChangeAspect="1" noMove="1" noResize="1" noEditPoints="1" noAdjustHandles="1" noChangeArrowheads="1" noChangeShapeType="1" noTextEdit="1"/>
              </p:cNvSpPr>
              <p:nvPr>
                <p:ph idx="1"/>
              </p:nvPr>
            </p:nvSpPr>
            <p:spPr>
              <a:xfrm>
                <a:off x="838200" y="1270000"/>
                <a:ext cx="6325508" cy="4507527"/>
              </a:xfrm>
              <a:blipFill>
                <a:blip r:embed="rId2"/>
                <a:stretch>
                  <a:fillRect l="-1736" t="-2162" r="-202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B56557F-06AC-AE59-98D4-4202D32E1C5C}"/>
              </a:ext>
            </a:extLst>
          </p:cNvPr>
          <p:cNvSpPr>
            <a:spLocks noGrp="1"/>
          </p:cNvSpPr>
          <p:nvPr>
            <p:ph type="sldNum" sz="quarter" idx="12"/>
          </p:nvPr>
        </p:nvSpPr>
        <p:spPr/>
        <p:txBody>
          <a:bodyPr/>
          <a:lstStyle/>
          <a:p>
            <a:fld id="{7A40C488-C8CC-47D5-8871-7D5F905AB6AC}" type="slidenum">
              <a:rPr lang="en-US" smtClean="0"/>
              <a:pPr/>
              <a:t>25</a:t>
            </a:fld>
            <a:endParaRPr lang="en-US"/>
          </a:p>
        </p:txBody>
      </p:sp>
      <p:sp>
        <p:nvSpPr>
          <p:cNvPr id="5" name="Rectangle 4">
            <a:extLst>
              <a:ext uri="{FF2B5EF4-FFF2-40B4-BE49-F238E27FC236}">
                <a16:creationId xmlns:a16="http://schemas.microsoft.com/office/drawing/2014/main" id="{A6BFA09D-83A6-EBCF-AEF0-A5C16A4C0A43}"/>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307EE9A-040F-9AA5-3878-575F2534AF02}"/>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562B884-338F-A528-0ABD-89594A3AC555}"/>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891841B-86C2-1D90-9DCC-A86996CE26EA}"/>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440A36-B587-968A-8897-4179677DC456}"/>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3DC744-1D72-147D-F1D3-99120C6A5187}"/>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1" name="TextBox 10">
                <a:extLst>
                  <a:ext uri="{FF2B5EF4-FFF2-40B4-BE49-F238E27FC236}">
                    <a16:creationId xmlns:a16="http://schemas.microsoft.com/office/drawing/2014/main" id="{0E3DC744-1D72-147D-F1D3-99120C6A5187}"/>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12" name="Oval 11">
            <a:extLst>
              <a:ext uri="{FF2B5EF4-FFF2-40B4-BE49-F238E27FC236}">
                <a16:creationId xmlns:a16="http://schemas.microsoft.com/office/drawing/2014/main" id="{766668B6-46F4-841F-CD7B-A7E4A8391CF0}"/>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071FD24-32DA-5D2A-8C36-CA17F74D6B91}"/>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D756447-4B74-A7D9-7649-68CC9C1A9BCC}"/>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11DDF93-A195-406B-CAF5-6778957E4A69}"/>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1E2A043-6D99-135D-B878-C84D404432A1}"/>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8" name="TextBox 17">
                <a:extLst>
                  <a:ext uri="{FF2B5EF4-FFF2-40B4-BE49-F238E27FC236}">
                    <a16:creationId xmlns:a16="http://schemas.microsoft.com/office/drawing/2014/main" id="{71E2A043-6D99-135D-B878-C84D404432A1}"/>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19" name="Oval 18">
            <a:extLst>
              <a:ext uri="{FF2B5EF4-FFF2-40B4-BE49-F238E27FC236}">
                <a16:creationId xmlns:a16="http://schemas.microsoft.com/office/drawing/2014/main" id="{6C43D981-1403-CD95-8564-7C1EBF0DB9B9}"/>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5AFDCE83-C14D-BD89-4789-5A4EAD434EE1}"/>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30AB96A-A9D5-282C-EC21-596962ED20C5}"/>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2345EB08-001E-4480-43B3-917472614754}"/>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9BB237BE-6611-949F-7FC9-09FFC456A2CE}"/>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77D22056-CA25-0336-6CDE-2BBC1BFFA9F7}"/>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E0EEA4-CAA9-0843-73B9-FDC6996EC8A1}"/>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5" name="TextBox 24">
                <a:extLst>
                  <a:ext uri="{FF2B5EF4-FFF2-40B4-BE49-F238E27FC236}">
                    <a16:creationId xmlns:a16="http://schemas.microsoft.com/office/drawing/2014/main" id="{D0E0EEA4-CAA9-0843-73B9-FDC6996EC8A1}"/>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26" name="Oval 25">
            <a:extLst>
              <a:ext uri="{FF2B5EF4-FFF2-40B4-BE49-F238E27FC236}">
                <a16:creationId xmlns:a16="http://schemas.microsoft.com/office/drawing/2014/main" id="{A31F554C-665D-8DAE-709C-4EF75733C68B}"/>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0907CFAB-671D-6A3D-8398-CB448B9D083D}"/>
              </a:ext>
            </a:extLst>
          </p:cNvPr>
          <p:cNvCxnSpPr>
            <a:cxnSpLocks/>
            <a:stCxn id="5" idx="0"/>
            <a:endCxn id="13"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58837B-10F2-BD29-3535-21C567628CD5}"/>
              </a:ext>
            </a:extLst>
          </p:cNvPr>
          <p:cNvCxnSpPr>
            <a:cxnSpLocks/>
            <a:stCxn id="13" idx="0"/>
            <a:endCxn id="20"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2D49F8-F64A-AB7F-2895-3478BE8EABB5}"/>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8B05C5A-C767-CAC4-4901-5CDC53142211}"/>
                  </a:ext>
                </a:extLst>
              </p:cNvPr>
              <p:cNvSpPr txBox="1"/>
              <p:nvPr/>
            </p:nvSpPr>
            <p:spPr>
              <a:xfrm>
                <a:off x="7125524" y="417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oMath>
                  </m:oMathPara>
                </a14:m>
                <a:endParaRPr lang="en-IN" dirty="0"/>
              </a:p>
            </p:txBody>
          </p:sp>
        </mc:Choice>
        <mc:Fallback xmlns="">
          <p:sp>
            <p:nvSpPr>
              <p:cNvPr id="38" name="TextBox 37">
                <a:extLst>
                  <a:ext uri="{FF2B5EF4-FFF2-40B4-BE49-F238E27FC236}">
                    <a16:creationId xmlns:a16="http://schemas.microsoft.com/office/drawing/2014/main" id="{B8B05C5A-C767-CAC4-4901-5CDC53142211}"/>
                  </a:ext>
                </a:extLst>
              </p:cNvPr>
              <p:cNvSpPr txBox="1">
                <a:spLocks noRot="1" noChangeAspect="1" noMove="1" noResize="1" noEditPoints="1" noAdjustHandles="1" noChangeArrowheads="1" noChangeShapeType="1" noTextEdit="1"/>
              </p:cNvSpPr>
              <p:nvPr/>
            </p:nvSpPr>
            <p:spPr>
              <a:xfrm>
                <a:off x="7125524" y="4170363"/>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32BE5CD-140F-95F2-761D-56A873087B81}"/>
                  </a:ext>
                </a:extLst>
              </p:cNvPr>
              <p:cNvSpPr txBox="1"/>
              <p:nvPr/>
            </p:nvSpPr>
            <p:spPr>
              <a:xfrm>
                <a:off x="7125524" y="3030470"/>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𝑖</m:t>
                          </m:r>
                        </m:sub>
                      </m:sSub>
                    </m:oMath>
                  </m:oMathPara>
                </a14:m>
                <a:endParaRPr lang="en-IN" dirty="0"/>
              </a:p>
            </p:txBody>
          </p:sp>
        </mc:Choice>
        <mc:Fallback xmlns="">
          <p:sp>
            <p:nvSpPr>
              <p:cNvPr id="39" name="TextBox 38">
                <a:extLst>
                  <a:ext uri="{FF2B5EF4-FFF2-40B4-BE49-F238E27FC236}">
                    <a16:creationId xmlns:a16="http://schemas.microsoft.com/office/drawing/2014/main" id="{732BE5CD-140F-95F2-761D-56A873087B81}"/>
                  </a:ext>
                </a:extLst>
              </p:cNvPr>
              <p:cNvSpPr txBox="1">
                <a:spLocks noRot="1" noChangeAspect="1" noMove="1" noResize="1" noEditPoints="1" noAdjustHandles="1" noChangeArrowheads="1" noChangeShapeType="1" noTextEdit="1"/>
              </p:cNvSpPr>
              <p:nvPr/>
            </p:nvSpPr>
            <p:spPr>
              <a:xfrm>
                <a:off x="7125524" y="3030470"/>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3B6037E-0EB0-E025-9B82-18D8123A4740}"/>
                  </a:ext>
                </a:extLst>
              </p:cNvPr>
              <p:cNvSpPr txBox="1"/>
              <p:nvPr/>
            </p:nvSpPr>
            <p:spPr>
              <a:xfrm>
                <a:off x="7125524" y="1950772"/>
                <a:ext cx="551926" cy="374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dirty="0" smtClean="0">
                              <a:latin typeface="Cambria Math" panose="02040503050406030204" pitchFamily="18" charset="0"/>
                            </a:rPr>
                          </m:ctrlPr>
                        </m:acc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acc>
                    </m:oMath>
                  </m:oMathPara>
                </a14:m>
                <a:endParaRPr lang="en-IN" dirty="0"/>
              </a:p>
            </p:txBody>
          </p:sp>
        </mc:Choice>
        <mc:Fallback xmlns="">
          <p:sp>
            <p:nvSpPr>
              <p:cNvPr id="40" name="TextBox 39">
                <a:extLst>
                  <a:ext uri="{FF2B5EF4-FFF2-40B4-BE49-F238E27FC236}">
                    <a16:creationId xmlns:a16="http://schemas.microsoft.com/office/drawing/2014/main" id="{83B6037E-0EB0-E025-9B82-18D8123A4740}"/>
                  </a:ext>
                </a:extLst>
              </p:cNvPr>
              <p:cNvSpPr txBox="1">
                <a:spLocks noRot="1" noChangeAspect="1" noMove="1" noResize="1" noEditPoints="1" noAdjustHandles="1" noChangeArrowheads="1" noChangeShapeType="1" noTextEdit="1"/>
              </p:cNvSpPr>
              <p:nvPr/>
            </p:nvSpPr>
            <p:spPr>
              <a:xfrm>
                <a:off x="7125524" y="1950772"/>
                <a:ext cx="551926" cy="374654"/>
              </a:xfrm>
              <a:prstGeom prst="rect">
                <a:avLst/>
              </a:prstGeom>
              <a:blipFill>
                <a:blip r:embed="rId8"/>
                <a:stretch>
                  <a:fillRect t="-6557" r="-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346A7D-1858-4043-1EDC-582E7EBAC67B}"/>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8" name="TextBox 7">
                <a:extLst>
                  <a:ext uri="{FF2B5EF4-FFF2-40B4-BE49-F238E27FC236}">
                    <a16:creationId xmlns:a16="http://schemas.microsoft.com/office/drawing/2014/main" id="{34346A7D-1858-4043-1EDC-582E7EBAC67B}"/>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C7C7F5-D4FC-7BA3-CE1C-6BF1E82EE60F}"/>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15" name="TextBox 14">
                <a:extLst>
                  <a:ext uri="{FF2B5EF4-FFF2-40B4-BE49-F238E27FC236}">
                    <a16:creationId xmlns:a16="http://schemas.microsoft.com/office/drawing/2014/main" id="{32C7C7F5-D4FC-7BA3-CE1C-6BF1E82EE60F}"/>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F545789-51FE-61E3-6A2E-AD650B9262BE}"/>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27" name="TextBox 26">
                <a:extLst>
                  <a:ext uri="{FF2B5EF4-FFF2-40B4-BE49-F238E27FC236}">
                    <a16:creationId xmlns:a16="http://schemas.microsoft.com/office/drawing/2014/main" id="{CF545789-51FE-61E3-6A2E-AD650B9262BE}"/>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11"/>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E8995E3-7CD5-5001-8C34-ABB2EDA91EF4}"/>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30" name="TextBox 29">
                <a:extLst>
                  <a:ext uri="{FF2B5EF4-FFF2-40B4-BE49-F238E27FC236}">
                    <a16:creationId xmlns:a16="http://schemas.microsoft.com/office/drawing/2014/main" id="{BE8995E3-7CD5-5001-8C34-ABB2EDA91EF4}"/>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12"/>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205602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8" grpId="0"/>
      <p:bldP spid="15" grpId="0"/>
      <p:bldP spid="27"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A3492-DBB6-650C-4B83-2213EE291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5C2EC-3A80-7F9C-5A4D-38CCBA32636D}"/>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p:sp>
        <p:nvSpPr>
          <p:cNvPr id="3" name="Content Placeholder 2">
            <a:extLst>
              <a:ext uri="{FF2B5EF4-FFF2-40B4-BE49-F238E27FC236}">
                <a16:creationId xmlns:a16="http://schemas.microsoft.com/office/drawing/2014/main" id="{7FBCFAB3-9519-E912-B084-9F602F0DB164}"/>
              </a:ext>
            </a:extLst>
          </p:cNvPr>
          <p:cNvSpPr>
            <a:spLocks noGrp="1"/>
          </p:cNvSpPr>
          <p:nvPr>
            <p:ph idx="1"/>
          </p:nvPr>
        </p:nvSpPr>
        <p:spPr>
          <a:xfrm>
            <a:off x="838200" y="1270000"/>
            <a:ext cx="6325508" cy="4856480"/>
          </a:xfrm>
        </p:spPr>
        <p:txBody>
          <a:bodyPr>
            <a:normAutofit/>
          </a:bodyPr>
          <a:lstStyle/>
          <a:p>
            <a:r>
              <a:rPr lang="en-GB" dirty="0"/>
              <a:t>General types of autoencoders based on size of hidden layer</a:t>
            </a:r>
          </a:p>
          <a:p>
            <a:pPr lvl="1"/>
            <a:r>
              <a:rPr lang="en-GB" dirty="0"/>
              <a:t>Undercomplete autoencoders</a:t>
            </a:r>
          </a:p>
          <a:p>
            <a:pPr lvl="1"/>
            <a:r>
              <a:rPr lang="en-GB" dirty="0"/>
              <a:t>Overcomplete autoencoders</a:t>
            </a:r>
          </a:p>
          <a:p>
            <a:pPr lvl="1"/>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9F370D6-8B77-525C-F8E1-F05A2D5414C4}"/>
              </a:ext>
            </a:extLst>
          </p:cNvPr>
          <p:cNvSpPr>
            <a:spLocks noGrp="1"/>
          </p:cNvSpPr>
          <p:nvPr>
            <p:ph type="sldNum" sz="quarter" idx="12"/>
          </p:nvPr>
        </p:nvSpPr>
        <p:spPr/>
        <p:txBody>
          <a:bodyPr/>
          <a:lstStyle/>
          <a:p>
            <a:fld id="{7A40C488-C8CC-47D5-8871-7D5F905AB6AC}" type="slidenum">
              <a:rPr lang="en-US" smtClean="0"/>
              <a:pPr/>
              <a:t>26</a:t>
            </a:fld>
            <a:endParaRPr lang="en-US"/>
          </a:p>
        </p:txBody>
      </p:sp>
      <p:sp>
        <p:nvSpPr>
          <p:cNvPr id="8" name="Rectangle 7">
            <a:extLst>
              <a:ext uri="{FF2B5EF4-FFF2-40B4-BE49-F238E27FC236}">
                <a16:creationId xmlns:a16="http://schemas.microsoft.com/office/drawing/2014/main" id="{58A5F930-4BB9-8018-8883-891A2B0D8C93}"/>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6E04718-3D7C-4982-B1BF-A0D5351F3993}"/>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0840D9C-DDA3-EB63-0069-51C6A9081CC3}"/>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DAC265F8-7C10-3562-90A1-484A4CA66431}"/>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361D018-725D-A265-EF35-214E5AB40BA3}"/>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D1F0CF3-5C10-E962-D393-284A190757F4}"/>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7" name="TextBox 26">
                <a:extLst>
                  <a:ext uri="{FF2B5EF4-FFF2-40B4-BE49-F238E27FC236}">
                    <a16:creationId xmlns:a16="http://schemas.microsoft.com/office/drawing/2014/main" id="{1D1F0CF3-5C10-E962-D393-284A190757F4}"/>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2"/>
                <a:stretch>
                  <a:fillRect/>
                </a:stretch>
              </a:blipFill>
            </p:spPr>
            <p:txBody>
              <a:bodyPr/>
              <a:lstStyle/>
              <a:p>
                <a:r>
                  <a:rPr lang="en-IN">
                    <a:noFill/>
                  </a:rPr>
                  <a:t> </a:t>
                </a:r>
              </a:p>
            </p:txBody>
          </p:sp>
        </mc:Fallback>
      </mc:AlternateContent>
      <p:sp>
        <p:nvSpPr>
          <p:cNvPr id="29" name="Oval 28">
            <a:extLst>
              <a:ext uri="{FF2B5EF4-FFF2-40B4-BE49-F238E27FC236}">
                <a16:creationId xmlns:a16="http://schemas.microsoft.com/office/drawing/2014/main" id="{28CE7AF7-41C0-026A-A7DF-6F653F059C73}"/>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C8C3EFB2-2529-5F4A-46D4-BF6812E449BF}"/>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F94ECBA0-841A-9A90-885C-B2D5B9A91691}"/>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FB3FCAF8-B367-EAED-A980-E9E6CBE39320}"/>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7FA8660-A23A-F484-CAA7-FD8ABE9FF962}"/>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34" name="TextBox 33">
                <a:extLst>
                  <a:ext uri="{FF2B5EF4-FFF2-40B4-BE49-F238E27FC236}">
                    <a16:creationId xmlns:a16="http://schemas.microsoft.com/office/drawing/2014/main" id="{B7FA8660-A23A-F484-CAA7-FD8ABE9FF962}"/>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3"/>
                <a:stretch>
                  <a:fillRect/>
                </a:stretch>
              </a:blipFill>
            </p:spPr>
            <p:txBody>
              <a:bodyPr/>
              <a:lstStyle/>
              <a:p>
                <a:r>
                  <a:rPr lang="en-IN">
                    <a:noFill/>
                  </a:rPr>
                  <a:t> </a:t>
                </a:r>
              </a:p>
            </p:txBody>
          </p:sp>
        </mc:Fallback>
      </mc:AlternateContent>
      <p:sp>
        <p:nvSpPr>
          <p:cNvPr id="35" name="Oval 34">
            <a:extLst>
              <a:ext uri="{FF2B5EF4-FFF2-40B4-BE49-F238E27FC236}">
                <a16:creationId xmlns:a16="http://schemas.microsoft.com/office/drawing/2014/main" id="{81BB99DE-A2A9-68F6-41AC-DA9F9430A18C}"/>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325FDBD7-BDD4-7D6D-3081-1506770A20F7}"/>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DF4D55C1-DEB6-E7DA-EEE8-9D334FC38B77}"/>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91EA3364-2A33-5839-0FE1-36D31D511540}"/>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43A8E634-9948-7CBF-F698-B8516358AC08}"/>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26D0D0FD-49D1-CC70-6A23-D3D92175BA18}"/>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EDA0379-97D4-97FC-2005-56EDE93B68B3}"/>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41" name="TextBox 40">
                <a:extLst>
                  <a:ext uri="{FF2B5EF4-FFF2-40B4-BE49-F238E27FC236}">
                    <a16:creationId xmlns:a16="http://schemas.microsoft.com/office/drawing/2014/main" id="{8EDA0379-97D4-97FC-2005-56EDE93B68B3}"/>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4"/>
                <a:stretch>
                  <a:fillRect/>
                </a:stretch>
              </a:blipFill>
            </p:spPr>
            <p:txBody>
              <a:bodyPr/>
              <a:lstStyle/>
              <a:p>
                <a:r>
                  <a:rPr lang="en-IN">
                    <a:noFill/>
                  </a:rPr>
                  <a:t> </a:t>
                </a:r>
              </a:p>
            </p:txBody>
          </p:sp>
        </mc:Fallback>
      </mc:AlternateContent>
      <p:sp>
        <p:nvSpPr>
          <p:cNvPr id="42" name="Oval 41">
            <a:extLst>
              <a:ext uri="{FF2B5EF4-FFF2-40B4-BE49-F238E27FC236}">
                <a16:creationId xmlns:a16="http://schemas.microsoft.com/office/drawing/2014/main" id="{F2E46325-0673-D724-41C9-C64140A98DCD}"/>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0A72BE24-3D6C-A4D2-7A67-C815C6FB1125}"/>
              </a:ext>
            </a:extLst>
          </p:cNvPr>
          <p:cNvCxnSpPr>
            <a:cxnSpLocks/>
            <a:stCxn id="8" idx="0"/>
            <a:endCxn id="30"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DBA9F8-F775-24AE-E82F-A99EDD916879}"/>
              </a:ext>
            </a:extLst>
          </p:cNvPr>
          <p:cNvCxnSpPr>
            <a:cxnSpLocks/>
            <a:stCxn id="30" idx="0"/>
            <a:endCxn id="36"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BF160C9-B8A1-36C1-A7DD-FD2306EC6A7B}"/>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C239C06-F6C2-B6DC-C8A9-A253C5BF6BC0}"/>
                  </a:ext>
                </a:extLst>
              </p:cNvPr>
              <p:cNvSpPr txBox="1"/>
              <p:nvPr/>
            </p:nvSpPr>
            <p:spPr>
              <a:xfrm>
                <a:off x="7125524" y="417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oMath>
                  </m:oMathPara>
                </a14:m>
                <a:endParaRPr lang="en-IN" dirty="0"/>
              </a:p>
            </p:txBody>
          </p:sp>
        </mc:Choice>
        <mc:Fallback xmlns="">
          <p:sp>
            <p:nvSpPr>
              <p:cNvPr id="48" name="TextBox 47">
                <a:extLst>
                  <a:ext uri="{FF2B5EF4-FFF2-40B4-BE49-F238E27FC236}">
                    <a16:creationId xmlns:a16="http://schemas.microsoft.com/office/drawing/2014/main" id="{CC239C06-F6C2-B6DC-C8A9-A253C5BF6BC0}"/>
                  </a:ext>
                </a:extLst>
              </p:cNvPr>
              <p:cNvSpPr txBox="1">
                <a:spLocks noRot="1" noChangeAspect="1" noMove="1" noResize="1" noEditPoints="1" noAdjustHandles="1" noChangeArrowheads="1" noChangeShapeType="1" noTextEdit="1"/>
              </p:cNvSpPr>
              <p:nvPr/>
            </p:nvSpPr>
            <p:spPr>
              <a:xfrm>
                <a:off x="7125524" y="4170363"/>
                <a:ext cx="551926"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D68F487-7F6A-8784-3E90-7C9E9F261258}"/>
                  </a:ext>
                </a:extLst>
              </p:cNvPr>
              <p:cNvSpPr txBox="1"/>
              <p:nvPr/>
            </p:nvSpPr>
            <p:spPr>
              <a:xfrm>
                <a:off x="7125524" y="3030470"/>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𝑖</m:t>
                          </m:r>
                        </m:sub>
                      </m:sSub>
                    </m:oMath>
                  </m:oMathPara>
                </a14:m>
                <a:endParaRPr lang="en-IN" dirty="0"/>
              </a:p>
            </p:txBody>
          </p:sp>
        </mc:Choice>
        <mc:Fallback xmlns="">
          <p:sp>
            <p:nvSpPr>
              <p:cNvPr id="49" name="TextBox 48">
                <a:extLst>
                  <a:ext uri="{FF2B5EF4-FFF2-40B4-BE49-F238E27FC236}">
                    <a16:creationId xmlns:a16="http://schemas.microsoft.com/office/drawing/2014/main" id="{2D68F487-7F6A-8784-3E90-7C9E9F261258}"/>
                  </a:ext>
                </a:extLst>
              </p:cNvPr>
              <p:cNvSpPr txBox="1">
                <a:spLocks noRot="1" noChangeAspect="1" noMove="1" noResize="1" noEditPoints="1" noAdjustHandles="1" noChangeArrowheads="1" noChangeShapeType="1" noTextEdit="1"/>
              </p:cNvSpPr>
              <p:nvPr/>
            </p:nvSpPr>
            <p:spPr>
              <a:xfrm>
                <a:off x="7125524" y="3030470"/>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0662157-E6CA-F93D-35EF-31D83937ABF3}"/>
                  </a:ext>
                </a:extLst>
              </p:cNvPr>
              <p:cNvSpPr txBox="1"/>
              <p:nvPr/>
            </p:nvSpPr>
            <p:spPr>
              <a:xfrm>
                <a:off x="7125524" y="1950772"/>
                <a:ext cx="551926" cy="374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dirty="0" smtClean="0">
                              <a:latin typeface="Cambria Math" panose="02040503050406030204" pitchFamily="18" charset="0"/>
                            </a:rPr>
                          </m:ctrlPr>
                        </m:acc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acc>
                    </m:oMath>
                  </m:oMathPara>
                </a14:m>
                <a:endParaRPr lang="en-IN" dirty="0"/>
              </a:p>
            </p:txBody>
          </p:sp>
        </mc:Choice>
        <mc:Fallback xmlns="">
          <p:sp>
            <p:nvSpPr>
              <p:cNvPr id="50" name="TextBox 49">
                <a:extLst>
                  <a:ext uri="{FF2B5EF4-FFF2-40B4-BE49-F238E27FC236}">
                    <a16:creationId xmlns:a16="http://schemas.microsoft.com/office/drawing/2014/main" id="{C0662157-E6CA-F93D-35EF-31D83937ABF3}"/>
                  </a:ext>
                </a:extLst>
              </p:cNvPr>
              <p:cNvSpPr txBox="1">
                <a:spLocks noRot="1" noChangeAspect="1" noMove="1" noResize="1" noEditPoints="1" noAdjustHandles="1" noChangeArrowheads="1" noChangeShapeType="1" noTextEdit="1"/>
              </p:cNvSpPr>
              <p:nvPr/>
            </p:nvSpPr>
            <p:spPr>
              <a:xfrm>
                <a:off x="7125524" y="1950772"/>
                <a:ext cx="551926" cy="374654"/>
              </a:xfrm>
              <a:prstGeom prst="rect">
                <a:avLst/>
              </a:prstGeom>
              <a:blipFill>
                <a:blip r:embed="rId7"/>
                <a:stretch>
                  <a:fillRect t="-6557" r="-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DF2A24C-E6FF-3F05-AF37-6F6B0B6A5877}"/>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51" name="TextBox 50">
                <a:extLst>
                  <a:ext uri="{FF2B5EF4-FFF2-40B4-BE49-F238E27FC236}">
                    <a16:creationId xmlns:a16="http://schemas.microsoft.com/office/drawing/2014/main" id="{DDF2A24C-E6FF-3F05-AF37-6F6B0B6A5877}"/>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2A3F732-031A-20E9-7454-36BF2C701844}"/>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52" name="TextBox 51">
                <a:extLst>
                  <a:ext uri="{FF2B5EF4-FFF2-40B4-BE49-F238E27FC236}">
                    <a16:creationId xmlns:a16="http://schemas.microsoft.com/office/drawing/2014/main" id="{C2A3F732-031A-20E9-7454-36BF2C701844}"/>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2CED9CB-47EF-0B44-0C77-82C2A2062508}"/>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53" name="TextBox 52">
                <a:extLst>
                  <a:ext uri="{FF2B5EF4-FFF2-40B4-BE49-F238E27FC236}">
                    <a16:creationId xmlns:a16="http://schemas.microsoft.com/office/drawing/2014/main" id="{12CED9CB-47EF-0B44-0C77-82C2A2062508}"/>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10"/>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A3CE07C-4C88-94D4-3101-97C3E8BCC218}"/>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54" name="TextBox 53">
                <a:extLst>
                  <a:ext uri="{FF2B5EF4-FFF2-40B4-BE49-F238E27FC236}">
                    <a16:creationId xmlns:a16="http://schemas.microsoft.com/office/drawing/2014/main" id="{5A3CE07C-4C88-94D4-3101-97C3E8BCC218}"/>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11"/>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3230810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6B63-FA58-38EF-6C68-E598F3810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69106-3E73-6225-9ABF-23F4B6CB6AF7}"/>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7790E2-88A7-8670-9159-3F62B92FBC71}"/>
                  </a:ext>
                </a:extLst>
              </p:cNvPr>
              <p:cNvSpPr>
                <a:spLocks noGrp="1"/>
              </p:cNvSpPr>
              <p:nvPr>
                <p:ph idx="1"/>
              </p:nvPr>
            </p:nvSpPr>
            <p:spPr>
              <a:xfrm>
                <a:off x="838200" y="1270000"/>
                <a:ext cx="6325508" cy="4856480"/>
              </a:xfrm>
            </p:spPr>
            <p:txBody>
              <a:bodyPr>
                <a:normAutofit/>
              </a:bodyPr>
              <a:lstStyle/>
              <a:p>
                <a:r>
                  <a:rPr lang="en-IN" dirty="0"/>
                  <a:t>Under complete autoencoders</a:t>
                </a:r>
              </a:p>
              <a:p>
                <a:pPr lvl="1"/>
                <a:r>
                  <a:rPr lang="en-GB" dirty="0"/>
                  <a:t>An autoencoder where </a:t>
                </a:r>
                <a14:m>
                  <m:oMath xmlns:m="http://schemas.openxmlformats.org/officeDocument/2006/math">
                    <m:func>
                      <m:funcPr>
                        <m:ctrlPr>
                          <a:rPr lang="en-GB" i="1" dirty="0" smtClean="0">
                            <a:latin typeface="Cambria Math" panose="02040503050406030204" pitchFamily="18" charset="0"/>
                          </a:rPr>
                        </m:ctrlPr>
                      </m:funcPr>
                      <m:fName>
                        <m:r>
                          <m:rPr>
                            <m:sty m:val="p"/>
                          </m:rPr>
                          <a:rPr lang="en-GB" i="0" dirty="0" smtClean="0">
                            <a:latin typeface="Cambria Math" panose="02040503050406030204" pitchFamily="18" charset="0"/>
                          </a:rPr>
                          <m:t>dim</m:t>
                        </m:r>
                      </m:fName>
                      <m:e>
                        <m:d>
                          <m:dPr>
                            <m:ctrlPr>
                              <a:rPr lang="en-GB" i="1" dirty="0" smtClean="0">
                                <a:latin typeface="Cambria Math" panose="02040503050406030204" pitchFamily="18" charset="0"/>
                              </a:rPr>
                            </m:ctrlPr>
                          </m:dPr>
                          <m:e>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h</m:t>
                                </m:r>
                              </m:e>
                              <m:sub>
                                <m:r>
                                  <a:rPr lang="en-GB" b="1" i="1" dirty="0" smtClean="0">
                                    <a:latin typeface="Cambria Math" panose="02040503050406030204" pitchFamily="18" charset="0"/>
                                  </a:rPr>
                                  <m:t>𝒊</m:t>
                                </m:r>
                              </m:sub>
                            </m:sSub>
                          </m:e>
                        </m:d>
                      </m:e>
                    </m:func>
                    <m:r>
                      <a:rPr lang="en-GB" b="1" i="1" dirty="0" smtClean="0">
                        <a:latin typeface="Cambria Math" panose="02040503050406030204" pitchFamily="18" charset="0"/>
                      </a:rPr>
                      <m:t>&lt;</m:t>
                    </m:r>
                    <m:r>
                      <a:rPr lang="en-GB" i="1" dirty="0" smtClean="0">
                        <a:latin typeface="Cambria Math" panose="02040503050406030204" pitchFamily="18" charset="0"/>
                      </a:rPr>
                      <m:t> </m:t>
                    </m:r>
                    <m:r>
                      <m:rPr>
                        <m:sty m:val="p"/>
                      </m:rPr>
                      <a:rPr lang="en-GB" i="1" dirty="0" smtClean="0">
                        <a:latin typeface="Cambria Math" panose="02040503050406030204" pitchFamily="18" charset="0"/>
                      </a:rPr>
                      <m:t>dim</m:t>
                    </m:r>
                    <m:r>
                      <a:rPr lang="en-GB"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oMath>
                </a14:m>
                <a:r>
                  <a:rPr lang="en-GB" dirty="0"/>
                  <a:t> is called an under complete autoencoder</a:t>
                </a:r>
              </a:p>
              <a:p>
                <a:r>
                  <a:rPr lang="en-GB" dirty="0"/>
                  <a:t>The idea is to reconstruct </a:t>
                </a:r>
                <a14:m>
                  <m:oMath xmlns:m="http://schemas.openxmlformats.org/officeDocument/2006/math">
                    <m:acc>
                      <m:accPr>
                        <m:chr m:val="̂"/>
                        <m:ctrlPr>
                          <a:rPr lang="en-GB" b="0" i="1" dirty="0">
                            <a:latin typeface="Cambria Math" panose="02040503050406030204" pitchFamily="18" charset="0"/>
                          </a:rPr>
                        </m:ctrlPr>
                      </m:accPr>
                      <m:e>
                        <m:sSub>
                          <m:sSubPr>
                            <m:ctrlPr>
                              <a:rPr lang="en-GB" b="0" i="1" dirty="0">
                                <a:latin typeface="Cambria Math" panose="02040503050406030204" pitchFamily="18" charset="0"/>
                              </a:rPr>
                            </m:ctrlPr>
                          </m:sSubPr>
                          <m:e>
                            <m:r>
                              <a:rPr lang="en-GB" b="0" i="1" dirty="0">
                                <a:latin typeface="Cambria Math" panose="02040503050406030204" pitchFamily="18" charset="0"/>
                              </a:rPr>
                              <m:t>𝑥</m:t>
                            </m:r>
                          </m:e>
                          <m:sub>
                            <m:r>
                              <a:rPr lang="en-GB" b="0" i="1" dirty="0">
                                <a:latin typeface="Cambria Math" panose="02040503050406030204" pitchFamily="18" charset="0"/>
                              </a:rPr>
                              <m:t>𝑖</m:t>
                            </m:r>
                          </m:sub>
                        </m:sSub>
                      </m:e>
                    </m:acc>
                  </m:oMath>
                </a14:m>
                <a:r>
                  <a:rPr lang="en-GB" dirty="0"/>
                  <a:t> from such that its nearly resemble </a:t>
                </a:r>
                <a14:m>
                  <m:oMath xmlns:m="http://schemas.openxmlformats.org/officeDocument/2006/math">
                    <m:r>
                      <a:rPr lang="en-GB" b="1" i="1" smtClean="0">
                        <a:latin typeface="Cambria Math" panose="02040503050406030204" pitchFamily="18" charset="0"/>
                      </a:rPr>
                      <m:t>𝒙</m:t>
                    </m:r>
                    <m:r>
                      <a:rPr lang="en-GB" b="1" i="1" smtClean="0">
                        <a:latin typeface="Cambria Math" panose="02040503050406030204" pitchFamily="18" charset="0"/>
                      </a:rPr>
                      <m:t>.</m:t>
                    </m:r>
                  </m:oMath>
                </a14:m>
                <a:r>
                  <a:rPr lang="en-GB" dirty="0"/>
                  <a:t> </a:t>
                </a:r>
              </a:p>
              <a:p>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h</m:t>
                        </m:r>
                      </m:e>
                      <m:sub>
                        <m:r>
                          <a:rPr lang="en-GB" b="1" i="1" dirty="0" smtClean="0">
                            <a:latin typeface="Cambria Math" panose="02040503050406030204" pitchFamily="18" charset="0"/>
                          </a:rPr>
                          <m:t>𝒊</m:t>
                        </m:r>
                      </m:sub>
                    </m:sSub>
                  </m:oMath>
                </a14:m>
                <a:r>
                  <a:rPr lang="en-GB" dirty="0"/>
                  <a:t> is a loss-free encoding of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r>
                      <a:rPr lang="en-GB" b="1" i="0" dirty="0" smtClean="0">
                        <a:latin typeface="Cambria Math" panose="02040503050406030204" pitchFamily="18" charset="0"/>
                      </a:rPr>
                      <m:t>,</m:t>
                    </m:r>
                  </m:oMath>
                </a14:m>
                <a:r>
                  <a:rPr lang="en-GB" dirty="0"/>
                  <a:t> if it captures all the important characteristics of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907790E2-88A7-8670-9159-3F62B92FBC71}"/>
                  </a:ext>
                </a:extLst>
              </p:cNvPr>
              <p:cNvSpPr>
                <a:spLocks noGrp="1" noRot="1" noChangeAspect="1" noMove="1" noResize="1" noEditPoints="1" noAdjustHandles="1" noChangeArrowheads="1" noChangeShapeType="1" noTextEdit="1"/>
              </p:cNvSpPr>
              <p:nvPr>
                <p:ph idx="1"/>
              </p:nvPr>
            </p:nvSpPr>
            <p:spPr>
              <a:xfrm>
                <a:off x="838200" y="1270000"/>
                <a:ext cx="6325508" cy="4856480"/>
              </a:xfrm>
              <a:blipFill>
                <a:blip r:embed="rId2"/>
                <a:stretch>
                  <a:fillRect l="-1736" t="-2008" r="-202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5E1EA50-4DFC-7C40-5013-6DC017C269AE}"/>
              </a:ext>
            </a:extLst>
          </p:cNvPr>
          <p:cNvSpPr>
            <a:spLocks noGrp="1"/>
          </p:cNvSpPr>
          <p:nvPr>
            <p:ph type="sldNum" sz="quarter" idx="12"/>
          </p:nvPr>
        </p:nvSpPr>
        <p:spPr/>
        <p:txBody>
          <a:bodyPr/>
          <a:lstStyle/>
          <a:p>
            <a:fld id="{7A40C488-C8CC-47D5-8871-7D5F905AB6AC}" type="slidenum">
              <a:rPr lang="en-US" smtClean="0"/>
              <a:pPr/>
              <a:t>27</a:t>
            </a:fld>
            <a:endParaRPr lang="en-US"/>
          </a:p>
        </p:txBody>
      </p:sp>
      <p:sp>
        <p:nvSpPr>
          <p:cNvPr id="8" name="Rectangle 7">
            <a:extLst>
              <a:ext uri="{FF2B5EF4-FFF2-40B4-BE49-F238E27FC236}">
                <a16:creationId xmlns:a16="http://schemas.microsoft.com/office/drawing/2014/main" id="{AD0A3B34-F93F-19DA-F5FA-9ED67CF09CCA}"/>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D89C18A-5878-853E-03FB-7F011647A182}"/>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28BEDF70-3689-DA88-B617-3900D7C50F79}"/>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1D7D94A-7D5E-4DA1-CEB0-718D83F401DE}"/>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347704F-4F1C-50F7-72A0-BD7662083FAB}"/>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73F6FF-0E3F-CD47-1A5C-19846383EA16}"/>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7" name="TextBox 26">
                <a:extLst>
                  <a:ext uri="{FF2B5EF4-FFF2-40B4-BE49-F238E27FC236}">
                    <a16:creationId xmlns:a16="http://schemas.microsoft.com/office/drawing/2014/main" id="{A373F6FF-0E3F-CD47-1A5C-19846383EA16}"/>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29" name="Oval 28">
            <a:extLst>
              <a:ext uri="{FF2B5EF4-FFF2-40B4-BE49-F238E27FC236}">
                <a16:creationId xmlns:a16="http://schemas.microsoft.com/office/drawing/2014/main" id="{C2C80743-3853-084E-00A0-595D61884C77}"/>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D05DD345-FFFF-38C6-E0A9-37165060722D}"/>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A4162530-00A8-547A-685A-706AF9ACB51B}"/>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DD89BF70-0216-37B5-48A1-28A86E328F44}"/>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D540281-CBA8-A3BF-7CEA-16392ED671FA}"/>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34" name="TextBox 33">
                <a:extLst>
                  <a:ext uri="{FF2B5EF4-FFF2-40B4-BE49-F238E27FC236}">
                    <a16:creationId xmlns:a16="http://schemas.microsoft.com/office/drawing/2014/main" id="{8D540281-CBA8-A3BF-7CEA-16392ED671FA}"/>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35" name="Oval 34">
            <a:extLst>
              <a:ext uri="{FF2B5EF4-FFF2-40B4-BE49-F238E27FC236}">
                <a16:creationId xmlns:a16="http://schemas.microsoft.com/office/drawing/2014/main" id="{4B075B92-6888-0E67-466B-C7EF37AEB2A1}"/>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9838E5FC-A299-24EE-0006-B8081CDE23D9}"/>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382AAC6-6624-757B-372D-2B35E64F7CA3}"/>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4912F7D8-DA35-CB13-01C9-08BB7B5E978B}"/>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898CFE83-ECE7-2FEE-499D-FFB7B00BCB20}"/>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A7AF3A17-DDEB-F99E-A368-2C5BC933F008}"/>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37E8B59-31D8-91DD-5E19-848198537CC1}"/>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41" name="TextBox 40">
                <a:extLst>
                  <a:ext uri="{FF2B5EF4-FFF2-40B4-BE49-F238E27FC236}">
                    <a16:creationId xmlns:a16="http://schemas.microsoft.com/office/drawing/2014/main" id="{737E8B59-31D8-91DD-5E19-848198537CC1}"/>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42" name="Oval 41">
            <a:extLst>
              <a:ext uri="{FF2B5EF4-FFF2-40B4-BE49-F238E27FC236}">
                <a16:creationId xmlns:a16="http://schemas.microsoft.com/office/drawing/2014/main" id="{95849102-E675-2168-390E-61EB8F3A88C5}"/>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0F3AB527-2406-EA56-A56B-59C91D112383}"/>
              </a:ext>
            </a:extLst>
          </p:cNvPr>
          <p:cNvCxnSpPr>
            <a:cxnSpLocks/>
            <a:stCxn id="8" idx="0"/>
            <a:endCxn id="30"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F144C46-FB8A-5935-B8C7-4A8F4324C243}"/>
              </a:ext>
            </a:extLst>
          </p:cNvPr>
          <p:cNvCxnSpPr>
            <a:cxnSpLocks/>
            <a:stCxn id="30" idx="0"/>
            <a:endCxn id="36"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4506335-4468-ECBE-8E7A-FDDB0734A8F5}"/>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461E95-25AF-9061-5AEB-97F9645DAC9E}"/>
                  </a:ext>
                </a:extLst>
              </p:cNvPr>
              <p:cNvSpPr txBox="1"/>
              <p:nvPr/>
            </p:nvSpPr>
            <p:spPr>
              <a:xfrm>
                <a:off x="7125524" y="417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oMath>
                  </m:oMathPara>
                </a14:m>
                <a:endParaRPr lang="en-IN" dirty="0"/>
              </a:p>
            </p:txBody>
          </p:sp>
        </mc:Choice>
        <mc:Fallback xmlns="">
          <p:sp>
            <p:nvSpPr>
              <p:cNvPr id="48" name="TextBox 47">
                <a:extLst>
                  <a:ext uri="{FF2B5EF4-FFF2-40B4-BE49-F238E27FC236}">
                    <a16:creationId xmlns:a16="http://schemas.microsoft.com/office/drawing/2014/main" id="{F8461E95-25AF-9061-5AEB-97F9645DAC9E}"/>
                  </a:ext>
                </a:extLst>
              </p:cNvPr>
              <p:cNvSpPr txBox="1">
                <a:spLocks noRot="1" noChangeAspect="1" noMove="1" noResize="1" noEditPoints="1" noAdjustHandles="1" noChangeArrowheads="1" noChangeShapeType="1" noTextEdit="1"/>
              </p:cNvSpPr>
              <p:nvPr/>
            </p:nvSpPr>
            <p:spPr>
              <a:xfrm>
                <a:off x="7125524" y="4170363"/>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3AEDD8B-C71C-F8C4-7913-EF07ACDC1EC7}"/>
                  </a:ext>
                </a:extLst>
              </p:cNvPr>
              <p:cNvSpPr txBox="1"/>
              <p:nvPr/>
            </p:nvSpPr>
            <p:spPr>
              <a:xfrm>
                <a:off x="7125524" y="3030470"/>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𝑖</m:t>
                          </m:r>
                        </m:sub>
                      </m:sSub>
                    </m:oMath>
                  </m:oMathPara>
                </a14:m>
                <a:endParaRPr lang="en-IN" dirty="0"/>
              </a:p>
            </p:txBody>
          </p:sp>
        </mc:Choice>
        <mc:Fallback xmlns="">
          <p:sp>
            <p:nvSpPr>
              <p:cNvPr id="49" name="TextBox 48">
                <a:extLst>
                  <a:ext uri="{FF2B5EF4-FFF2-40B4-BE49-F238E27FC236}">
                    <a16:creationId xmlns:a16="http://schemas.microsoft.com/office/drawing/2014/main" id="{E3AEDD8B-C71C-F8C4-7913-EF07ACDC1EC7}"/>
                  </a:ext>
                </a:extLst>
              </p:cNvPr>
              <p:cNvSpPr txBox="1">
                <a:spLocks noRot="1" noChangeAspect="1" noMove="1" noResize="1" noEditPoints="1" noAdjustHandles="1" noChangeArrowheads="1" noChangeShapeType="1" noTextEdit="1"/>
              </p:cNvSpPr>
              <p:nvPr/>
            </p:nvSpPr>
            <p:spPr>
              <a:xfrm>
                <a:off x="7125524" y="3030470"/>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3A5F067-29FF-BB80-E802-04F4968A009A}"/>
                  </a:ext>
                </a:extLst>
              </p:cNvPr>
              <p:cNvSpPr txBox="1"/>
              <p:nvPr/>
            </p:nvSpPr>
            <p:spPr>
              <a:xfrm>
                <a:off x="7125524" y="1950772"/>
                <a:ext cx="551926" cy="374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dirty="0" smtClean="0">
                              <a:latin typeface="Cambria Math" panose="02040503050406030204" pitchFamily="18" charset="0"/>
                            </a:rPr>
                          </m:ctrlPr>
                        </m:acc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acc>
                    </m:oMath>
                  </m:oMathPara>
                </a14:m>
                <a:endParaRPr lang="en-IN" dirty="0"/>
              </a:p>
            </p:txBody>
          </p:sp>
        </mc:Choice>
        <mc:Fallback xmlns="">
          <p:sp>
            <p:nvSpPr>
              <p:cNvPr id="50" name="TextBox 49">
                <a:extLst>
                  <a:ext uri="{FF2B5EF4-FFF2-40B4-BE49-F238E27FC236}">
                    <a16:creationId xmlns:a16="http://schemas.microsoft.com/office/drawing/2014/main" id="{93A5F067-29FF-BB80-E802-04F4968A009A}"/>
                  </a:ext>
                </a:extLst>
              </p:cNvPr>
              <p:cNvSpPr txBox="1">
                <a:spLocks noRot="1" noChangeAspect="1" noMove="1" noResize="1" noEditPoints="1" noAdjustHandles="1" noChangeArrowheads="1" noChangeShapeType="1" noTextEdit="1"/>
              </p:cNvSpPr>
              <p:nvPr/>
            </p:nvSpPr>
            <p:spPr>
              <a:xfrm>
                <a:off x="7125524" y="1950772"/>
                <a:ext cx="551926" cy="374654"/>
              </a:xfrm>
              <a:prstGeom prst="rect">
                <a:avLst/>
              </a:prstGeom>
              <a:blipFill>
                <a:blip r:embed="rId8"/>
                <a:stretch>
                  <a:fillRect t="-6557" r="-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3A7AED9-F19B-31C3-262A-B0B952C90927}"/>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51" name="TextBox 50">
                <a:extLst>
                  <a:ext uri="{FF2B5EF4-FFF2-40B4-BE49-F238E27FC236}">
                    <a16:creationId xmlns:a16="http://schemas.microsoft.com/office/drawing/2014/main" id="{A3A7AED9-F19B-31C3-262A-B0B952C90927}"/>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F0BADE9-1826-7FD7-AF9B-74CA50A2C289}"/>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52" name="TextBox 51">
                <a:extLst>
                  <a:ext uri="{FF2B5EF4-FFF2-40B4-BE49-F238E27FC236}">
                    <a16:creationId xmlns:a16="http://schemas.microsoft.com/office/drawing/2014/main" id="{6F0BADE9-1826-7FD7-AF9B-74CA50A2C289}"/>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D6EECC9-6958-9218-1133-AA0046A9ED7C}"/>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53" name="TextBox 52">
                <a:extLst>
                  <a:ext uri="{FF2B5EF4-FFF2-40B4-BE49-F238E27FC236}">
                    <a16:creationId xmlns:a16="http://schemas.microsoft.com/office/drawing/2014/main" id="{BD6EECC9-6958-9218-1133-AA0046A9ED7C}"/>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11"/>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88AF287-D77E-3C31-792C-9244B3B77412}"/>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54" name="TextBox 53">
                <a:extLst>
                  <a:ext uri="{FF2B5EF4-FFF2-40B4-BE49-F238E27FC236}">
                    <a16:creationId xmlns:a16="http://schemas.microsoft.com/office/drawing/2014/main" id="{888AF287-D77E-3C31-792C-9244B3B77412}"/>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12"/>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184414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6465A-0BF9-9FA0-08A6-05372D79A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37EF-3B16-95F4-FA82-51E89B7B559F}"/>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4B0BD-7F0E-34D2-70F3-3DC8F7D4FFC2}"/>
                  </a:ext>
                </a:extLst>
              </p:cNvPr>
              <p:cNvSpPr>
                <a:spLocks noGrp="1"/>
              </p:cNvSpPr>
              <p:nvPr>
                <p:ph idx="1"/>
              </p:nvPr>
            </p:nvSpPr>
            <p:spPr>
              <a:xfrm>
                <a:off x="838200" y="1270000"/>
                <a:ext cx="6325508" cy="4856480"/>
              </a:xfrm>
            </p:spPr>
            <p:txBody>
              <a:bodyPr>
                <a:normAutofit/>
              </a:bodyPr>
              <a:lstStyle/>
              <a:p>
                <a:r>
                  <a:rPr lang="en-IN" dirty="0"/>
                  <a:t>Over complete autoencoders</a:t>
                </a:r>
              </a:p>
              <a:p>
                <a:pPr lvl="1"/>
                <a:r>
                  <a:rPr lang="en-GB" dirty="0"/>
                  <a:t>An autoencoder where </a:t>
                </a:r>
                <a14:m>
                  <m:oMath xmlns:m="http://schemas.openxmlformats.org/officeDocument/2006/math">
                    <m:r>
                      <m:rPr>
                        <m:sty m:val="p"/>
                      </m:rPr>
                      <a:rPr lang="en-GB" i="1" dirty="0" smtClean="0">
                        <a:latin typeface="Cambria Math" panose="02040503050406030204" pitchFamily="18" charset="0"/>
                      </a:rPr>
                      <m:t>dim</m:t>
                    </m:r>
                    <m:r>
                      <a:rPr lang="en-GB"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h</m:t>
                        </m:r>
                      </m:e>
                      <m:sub>
                        <m:r>
                          <a:rPr lang="en-GB" b="1" i="1" dirty="0" smtClean="0">
                            <a:latin typeface="Cambria Math" panose="02040503050406030204" pitchFamily="18" charset="0"/>
                          </a:rPr>
                          <m:t>𝒊</m:t>
                        </m:r>
                      </m:sub>
                    </m:sSub>
                    <m:r>
                      <a:rPr lang="en-GB" i="1" dirty="0" smtClean="0">
                        <a:latin typeface="Cambria Math" panose="02040503050406030204" pitchFamily="18" charset="0"/>
                      </a:rPr>
                      <m:t>) ≥ </m:t>
                    </m:r>
                    <m:r>
                      <m:rPr>
                        <m:sty m:val="p"/>
                      </m:rPr>
                      <a:rPr lang="en-GB" i="1" dirty="0" smtClean="0">
                        <a:latin typeface="Cambria Math" panose="02040503050406030204" pitchFamily="18" charset="0"/>
                      </a:rPr>
                      <m:t>dim</m:t>
                    </m:r>
                    <m:r>
                      <a:rPr lang="en-GB"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oMath>
                </a14:m>
                <a:r>
                  <a:rPr lang="en-GB" dirty="0"/>
                  <a:t> is called an over complete autoencoder</a:t>
                </a:r>
              </a:p>
              <a:p>
                <a:r>
                  <a:rPr lang="en-GB" dirty="0"/>
                  <a:t>In this case, the autoencoder might learn a trivial encoding by simply copying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𝒊</m:t>
                        </m:r>
                      </m:sub>
                    </m:sSub>
                  </m:oMath>
                </a14:m>
                <a:r>
                  <a:rPr lang="en-GB" dirty="0"/>
                  <a:t> into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𝒊</m:t>
                        </m:r>
                      </m:sub>
                    </m:sSub>
                  </m:oMath>
                </a14:m>
                <a:r>
                  <a:rPr lang="en-GB" dirty="0"/>
                  <a:t> and then copying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𝒊</m:t>
                        </m:r>
                      </m:sub>
                    </m:sSub>
                  </m:oMath>
                </a14:m>
                <a:r>
                  <a:rPr lang="en-GB" dirty="0"/>
                  <a:t> into </a:t>
                </a:r>
                <a14:m>
                  <m:oMath xmlns:m="http://schemas.openxmlformats.org/officeDocument/2006/math">
                    <m:acc>
                      <m:accPr>
                        <m:chr m:val="̂"/>
                        <m:ctrlPr>
                          <a:rPr lang="en-GB" b="0" i="1" dirty="0">
                            <a:latin typeface="Cambria Math" panose="02040503050406030204" pitchFamily="18" charset="0"/>
                          </a:rPr>
                        </m:ctrlPr>
                      </m:accPr>
                      <m:e>
                        <m:sSub>
                          <m:sSubPr>
                            <m:ctrlPr>
                              <a:rPr lang="en-GB" b="0" i="1" dirty="0">
                                <a:latin typeface="Cambria Math" panose="02040503050406030204" pitchFamily="18" charset="0"/>
                              </a:rPr>
                            </m:ctrlPr>
                          </m:sSubPr>
                          <m:e>
                            <m:r>
                              <a:rPr lang="en-GB" b="0" i="1" dirty="0">
                                <a:latin typeface="Cambria Math" panose="02040503050406030204" pitchFamily="18" charset="0"/>
                              </a:rPr>
                              <m:t>𝑥</m:t>
                            </m:r>
                          </m:e>
                          <m:sub>
                            <m:r>
                              <a:rPr lang="en-GB" b="0" i="1" dirty="0">
                                <a:latin typeface="Cambria Math" panose="02040503050406030204" pitchFamily="18" charset="0"/>
                              </a:rPr>
                              <m:t>𝑖</m:t>
                            </m:r>
                          </m:sub>
                        </m:sSub>
                      </m:e>
                    </m:acc>
                  </m:oMath>
                </a14:m>
                <a:r>
                  <a:rPr lang="en-GB" dirty="0"/>
                  <a:t>.</a:t>
                </a:r>
              </a:p>
              <a:p>
                <a:r>
                  <a:rPr lang="en-GB" dirty="0"/>
                  <a:t>Such an identity encoding is practically useless, as it provides no meaningful insights into the important characteristics of the data.</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444B0BD-7F0E-34D2-70F3-3DC8F7D4FFC2}"/>
                  </a:ext>
                </a:extLst>
              </p:cNvPr>
              <p:cNvSpPr>
                <a:spLocks noGrp="1" noRot="1" noChangeAspect="1" noMove="1" noResize="1" noEditPoints="1" noAdjustHandles="1" noChangeArrowheads="1" noChangeShapeType="1" noTextEdit="1"/>
              </p:cNvSpPr>
              <p:nvPr>
                <p:ph idx="1"/>
              </p:nvPr>
            </p:nvSpPr>
            <p:spPr>
              <a:xfrm>
                <a:off x="838200" y="1270000"/>
                <a:ext cx="6325508" cy="4856480"/>
              </a:xfrm>
              <a:blipFill>
                <a:blip r:embed="rId2"/>
                <a:stretch>
                  <a:fillRect l="-1736" t="-2008" r="-2025" b="-351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31AD6B4-8E82-33E5-3998-A2793A3DD786}"/>
              </a:ext>
            </a:extLst>
          </p:cNvPr>
          <p:cNvSpPr>
            <a:spLocks noGrp="1"/>
          </p:cNvSpPr>
          <p:nvPr>
            <p:ph type="sldNum" sz="quarter" idx="12"/>
          </p:nvPr>
        </p:nvSpPr>
        <p:spPr/>
        <p:txBody>
          <a:bodyPr/>
          <a:lstStyle/>
          <a:p>
            <a:fld id="{7A40C488-C8CC-47D5-8871-7D5F905AB6AC}" type="slidenum">
              <a:rPr lang="en-US" smtClean="0"/>
              <a:pPr/>
              <a:t>28</a:t>
            </a:fld>
            <a:endParaRPr lang="en-US"/>
          </a:p>
        </p:txBody>
      </p:sp>
      <p:sp>
        <p:nvSpPr>
          <p:cNvPr id="5" name="Rectangle 4">
            <a:extLst>
              <a:ext uri="{FF2B5EF4-FFF2-40B4-BE49-F238E27FC236}">
                <a16:creationId xmlns:a16="http://schemas.microsoft.com/office/drawing/2014/main" id="{976738F0-D6C9-6804-ABFD-4F0B4B629C71}"/>
              </a:ext>
            </a:extLst>
          </p:cNvPr>
          <p:cNvSpPr/>
          <p:nvPr/>
        </p:nvSpPr>
        <p:spPr>
          <a:xfrm>
            <a:off x="7759569" y="4019558"/>
            <a:ext cx="394818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1CCCEB8-07E9-F274-266F-3D823ECDE1C7}"/>
              </a:ext>
            </a:extLst>
          </p:cNvPr>
          <p:cNvSpPr/>
          <p:nvPr/>
        </p:nvSpPr>
        <p:spPr>
          <a:xfrm>
            <a:off x="7984752" y="4208767"/>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4E0383E-E966-C56D-4691-0947236CDDAC}"/>
              </a:ext>
            </a:extLst>
          </p:cNvPr>
          <p:cNvSpPr/>
          <p:nvPr/>
        </p:nvSpPr>
        <p:spPr>
          <a:xfrm>
            <a:off x="8757489" y="4208767"/>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5128FA83-9AF1-B4D7-3902-30642B52649C}"/>
              </a:ext>
            </a:extLst>
          </p:cNvPr>
          <p:cNvSpPr/>
          <p:nvPr/>
        </p:nvSpPr>
        <p:spPr>
          <a:xfrm>
            <a:off x="9530226" y="4208767"/>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97E419-67F6-BD34-CCAB-CD73EEFC6049}"/>
                  </a:ext>
                </a:extLst>
              </p:cNvPr>
              <p:cNvSpPr txBox="1"/>
              <p:nvPr/>
            </p:nvSpPr>
            <p:spPr>
              <a:xfrm>
                <a:off x="10138094" y="4239524"/>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1" name="TextBox 10">
                <a:extLst>
                  <a:ext uri="{FF2B5EF4-FFF2-40B4-BE49-F238E27FC236}">
                    <a16:creationId xmlns:a16="http://schemas.microsoft.com/office/drawing/2014/main" id="{5697E419-67F6-BD34-CCAB-CD73EEFC6049}"/>
                  </a:ext>
                </a:extLst>
              </p:cNvPr>
              <p:cNvSpPr txBox="1">
                <a:spLocks noRot="1" noChangeAspect="1" noMove="1" noResize="1" noEditPoints="1" noAdjustHandles="1" noChangeArrowheads="1" noChangeShapeType="1" noTextEdit="1"/>
              </p:cNvSpPr>
              <p:nvPr/>
            </p:nvSpPr>
            <p:spPr>
              <a:xfrm>
                <a:off x="10138094" y="4239524"/>
                <a:ext cx="731520" cy="369332"/>
              </a:xfrm>
              <a:prstGeom prst="rect">
                <a:avLst/>
              </a:prstGeom>
              <a:blipFill>
                <a:blip r:embed="rId3"/>
                <a:stretch>
                  <a:fillRect/>
                </a:stretch>
              </a:blipFill>
            </p:spPr>
            <p:txBody>
              <a:bodyPr/>
              <a:lstStyle/>
              <a:p>
                <a:r>
                  <a:rPr lang="en-IN">
                    <a:noFill/>
                  </a:rPr>
                  <a:t> </a:t>
                </a:r>
              </a:p>
            </p:txBody>
          </p:sp>
        </mc:Fallback>
      </mc:AlternateContent>
      <p:sp>
        <p:nvSpPr>
          <p:cNvPr id="12" name="Oval 11">
            <a:extLst>
              <a:ext uri="{FF2B5EF4-FFF2-40B4-BE49-F238E27FC236}">
                <a16:creationId xmlns:a16="http://schemas.microsoft.com/office/drawing/2014/main" id="{291C1939-3CDE-A84D-9084-26167D7D3D34}"/>
              </a:ext>
            </a:extLst>
          </p:cNvPr>
          <p:cNvSpPr/>
          <p:nvPr/>
        </p:nvSpPr>
        <p:spPr>
          <a:xfrm>
            <a:off x="11126508" y="4208767"/>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F8110ED-3B71-54B9-8517-7F83E9B058CC}"/>
              </a:ext>
            </a:extLst>
          </p:cNvPr>
          <p:cNvSpPr/>
          <p:nvPr/>
        </p:nvSpPr>
        <p:spPr>
          <a:xfrm>
            <a:off x="7310501" y="2892446"/>
            <a:ext cx="484632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45317C07-719C-122D-D3CA-8C3B411AB638}"/>
              </a:ext>
            </a:extLst>
          </p:cNvPr>
          <p:cNvSpPr/>
          <p:nvPr/>
        </p:nvSpPr>
        <p:spPr>
          <a:xfrm>
            <a:off x="8231190" y="3082083"/>
            <a:ext cx="401782" cy="365125"/>
          </a:xfrm>
          <a:prstGeom prst="ellipse">
            <a:avLst/>
          </a:prstGeom>
          <a:solidFill>
            <a:schemeClr val="accent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F191F6A-BD7B-EA47-F38C-59A24EA1ECF4}"/>
              </a:ext>
            </a:extLst>
          </p:cNvPr>
          <p:cNvSpPr/>
          <p:nvPr/>
        </p:nvSpPr>
        <p:spPr>
          <a:xfrm>
            <a:off x="9069922" y="3082083"/>
            <a:ext cx="401782" cy="365125"/>
          </a:xfrm>
          <a:prstGeom prst="ellipse">
            <a:avLst/>
          </a:prstGeom>
          <a:solidFill>
            <a:schemeClr val="accent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6B3094-6230-C6CC-0F4F-1C19026D0B4E}"/>
                  </a:ext>
                </a:extLst>
              </p:cNvPr>
              <p:cNvSpPr txBox="1"/>
              <p:nvPr/>
            </p:nvSpPr>
            <p:spPr>
              <a:xfrm>
                <a:off x="9813258" y="307218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8" name="TextBox 17">
                <a:extLst>
                  <a:ext uri="{FF2B5EF4-FFF2-40B4-BE49-F238E27FC236}">
                    <a16:creationId xmlns:a16="http://schemas.microsoft.com/office/drawing/2014/main" id="{796B3094-6230-C6CC-0F4F-1C19026D0B4E}"/>
                  </a:ext>
                </a:extLst>
              </p:cNvPr>
              <p:cNvSpPr txBox="1">
                <a:spLocks noRot="1" noChangeAspect="1" noMove="1" noResize="1" noEditPoints="1" noAdjustHandles="1" noChangeArrowheads="1" noChangeShapeType="1" noTextEdit="1"/>
              </p:cNvSpPr>
              <p:nvPr/>
            </p:nvSpPr>
            <p:spPr>
              <a:xfrm>
                <a:off x="9813258" y="3072189"/>
                <a:ext cx="731520" cy="369332"/>
              </a:xfrm>
              <a:prstGeom prst="rect">
                <a:avLst/>
              </a:prstGeom>
              <a:blipFill>
                <a:blip r:embed="rId4"/>
                <a:stretch>
                  <a:fillRect/>
                </a:stretch>
              </a:blipFill>
            </p:spPr>
            <p:txBody>
              <a:bodyPr/>
              <a:lstStyle/>
              <a:p>
                <a:r>
                  <a:rPr lang="en-IN">
                    <a:noFill/>
                  </a:rPr>
                  <a:t> </a:t>
                </a:r>
              </a:p>
            </p:txBody>
          </p:sp>
        </mc:Fallback>
      </mc:AlternateContent>
      <p:sp>
        <p:nvSpPr>
          <p:cNvPr id="19" name="Oval 18">
            <a:extLst>
              <a:ext uri="{FF2B5EF4-FFF2-40B4-BE49-F238E27FC236}">
                <a16:creationId xmlns:a16="http://schemas.microsoft.com/office/drawing/2014/main" id="{F7006A42-BE3E-2A9B-5AE2-A091B3387AE3}"/>
              </a:ext>
            </a:extLst>
          </p:cNvPr>
          <p:cNvSpPr/>
          <p:nvPr/>
        </p:nvSpPr>
        <p:spPr>
          <a:xfrm>
            <a:off x="11586119" y="3082083"/>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0D8BBFB-2217-AD52-08AF-9A220415D2E9}"/>
              </a:ext>
            </a:extLst>
          </p:cNvPr>
          <p:cNvSpPr/>
          <p:nvPr/>
        </p:nvSpPr>
        <p:spPr>
          <a:xfrm>
            <a:off x="7759569" y="1765334"/>
            <a:ext cx="394818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402B39F7-14EE-1FA8-2765-9CCE9F3F383B}"/>
              </a:ext>
            </a:extLst>
          </p:cNvPr>
          <p:cNvSpPr/>
          <p:nvPr/>
        </p:nvSpPr>
        <p:spPr>
          <a:xfrm>
            <a:off x="8010468" y="1933290"/>
            <a:ext cx="401782" cy="365125"/>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40177EAD-CBC2-B089-6D12-A05AFA9E18EF}"/>
              </a:ext>
            </a:extLst>
          </p:cNvPr>
          <p:cNvSpPr/>
          <p:nvPr/>
        </p:nvSpPr>
        <p:spPr>
          <a:xfrm>
            <a:off x="8772728" y="1933290"/>
            <a:ext cx="401782" cy="365125"/>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F2F5831B-670D-D756-7837-FE75C2790531}"/>
              </a:ext>
            </a:extLst>
          </p:cNvPr>
          <p:cNvSpPr/>
          <p:nvPr/>
        </p:nvSpPr>
        <p:spPr>
          <a:xfrm>
            <a:off x="9571355" y="1933291"/>
            <a:ext cx="401782" cy="365125"/>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7D877B63-563D-237B-ECF6-C5CC710A66FB}"/>
              </a:ext>
            </a:extLst>
          </p:cNvPr>
          <p:cNvSpPr/>
          <p:nvPr/>
        </p:nvSpPr>
        <p:spPr>
          <a:xfrm>
            <a:off x="10984000" y="1933291"/>
            <a:ext cx="401782" cy="365125"/>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669B91D-D6C8-82EB-7A9C-B4A00C05641B}"/>
                  </a:ext>
                </a:extLst>
              </p:cNvPr>
              <p:cNvSpPr txBox="1"/>
              <p:nvPr/>
            </p:nvSpPr>
            <p:spPr>
              <a:xfrm>
                <a:off x="10179223" y="1964048"/>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5" name="TextBox 24">
                <a:extLst>
                  <a:ext uri="{FF2B5EF4-FFF2-40B4-BE49-F238E27FC236}">
                    <a16:creationId xmlns:a16="http://schemas.microsoft.com/office/drawing/2014/main" id="{7669B91D-D6C8-82EB-7A9C-B4A00C05641B}"/>
                  </a:ext>
                </a:extLst>
              </p:cNvPr>
              <p:cNvSpPr txBox="1">
                <a:spLocks noRot="1" noChangeAspect="1" noMove="1" noResize="1" noEditPoints="1" noAdjustHandles="1" noChangeArrowheads="1" noChangeShapeType="1" noTextEdit="1"/>
              </p:cNvSpPr>
              <p:nvPr/>
            </p:nvSpPr>
            <p:spPr>
              <a:xfrm>
                <a:off x="10179223" y="1964048"/>
                <a:ext cx="731520" cy="369332"/>
              </a:xfrm>
              <a:prstGeom prst="rect">
                <a:avLst/>
              </a:prstGeom>
              <a:blipFill>
                <a:blip r:embed="rId5"/>
                <a:stretch>
                  <a:fillRect/>
                </a:stretch>
              </a:blipFill>
            </p:spPr>
            <p:txBody>
              <a:bodyPr/>
              <a:lstStyle/>
              <a:p>
                <a:r>
                  <a:rPr lang="en-IN">
                    <a:noFill/>
                  </a:rPr>
                  <a:t> </a:t>
                </a:r>
              </a:p>
            </p:txBody>
          </p:sp>
        </mc:Fallback>
      </mc:AlternateContent>
      <p:cxnSp>
        <p:nvCxnSpPr>
          <p:cNvPr id="28" name="Straight Arrow Connector 27">
            <a:extLst>
              <a:ext uri="{FF2B5EF4-FFF2-40B4-BE49-F238E27FC236}">
                <a16:creationId xmlns:a16="http://schemas.microsoft.com/office/drawing/2014/main" id="{F264ADD7-DDE6-F18C-9214-ACBE48387700}"/>
              </a:ext>
            </a:extLst>
          </p:cNvPr>
          <p:cNvCxnSpPr>
            <a:cxnSpLocks/>
            <a:stCxn id="5" idx="0"/>
            <a:endCxn id="13" idx="2"/>
          </p:cNvCxnSpPr>
          <p:nvPr/>
        </p:nvCxnSpPr>
        <p:spPr>
          <a:xfrm flipV="1">
            <a:off x="9733661" y="3593486"/>
            <a:ext cx="0" cy="426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A684284-A989-29DA-8F23-CB5801CADC28}"/>
              </a:ext>
            </a:extLst>
          </p:cNvPr>
          <p:cNvCxnSpPr>
            <a:cxnSpLocks/>
            <a:stCxn id="13" idx="0"/>
            <a:endCxn id="20" idx="2"/>
          </p:cNvCxnSpPr>
          <p:nvPr/>
        </p:nvCxnSpPr>
        <p:spPr>
          <a:xfrm flipV="1">
            <a:off x="9733661" y="2466374"/>
            <a:ext cx="0" cy="426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7AC84C1-A4C3-643E-1DCE-D1E8F626E399}"/>
              </a:ext>
            </a:extLst>
          </p:cNvPr>
          <p:cNvSpPr/>
          <p:nvPr/>
        </p:nvSpPr>
        <p:spPr>
          <a:xfrm>
            <a:off x="7392458" y="3082083"/>
            <a:ext cx="401782" cy="365125"/>
          </a:xfrm>
          <a:prstGeom prst="ellipse">
            <a:avLst/>
          </a:prstGeom>
          <a:solidFill>
            <a:schemeClr val="accent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CA7DB61B-E0D4-D2A5-E664-30C3DAE7FC3D}"/>
              </a:ext>
            </a:extLst>
          </p:cNvPr>
          <p:cNvSpPr/>
          <p:nvPr/>
        </p:nvSpPr>
        <p:spPr>
          <a:xfrm>
            <a:off x="10747386" y="3082083"/>
            <a:ext cx="401782" cy="365125"/>
          </a:xfrm>
          <a:prstGeom prst="ellipse">
            <a:avLst/>
          </a:prstGeom>
          <a:solidFill>
            <a:schemeClr val="accent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CA5E929-9102-8F47-170F-C4E9911C36E0}"/>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52" name="TextBox 51">
                <a:extLst>
                  <a:ext uri="{FF2B5EF4-FFF2-40B4-BE49-F238E27FC236}">
                    <a16:creationId xmlns:a16="http://schemas.microsoft.com/office/drawing/2014/main" id="{6CA5E929-9102-8F47-170F-C4E9911C36E0}"/>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6"/>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A0F3BA9-517F-B160-D04A-85200F30A84A}"/>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53" name="TextBox 52">
                <a:extLst>
                  <a:ext uri="{FF2B5EF4-FFF2-40B4-BE49-F238E27FC236}">
                    <a16:creationId xmlns:a16="http://schemas.microsoft.com/office/drawing/2014/main" id="{AA0F3BA9-517F-B160-D04A-85200F30A84A}"/>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7"/>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4085155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3B36E-ED0D-C892-420A-93E8FEC20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71A4F-85EB-EF1E-FB87-BDE38FC860C3}"/>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EE5124-872E-C724-1C57-2EA6B14949F1}"/>
                  </a:ext>
                </a:extLst>
              </p:cNvPr>
              <p:cNvSpPr>
                <a:spLocks noGrp="1"/>
              </p:cNvSpPr>
              <p:nvPr>
                <p:ph idx="1"/>
              </p:nvPr>
            </p:nvSpPr>
            <p:spPr/>
            <p:txBody>
              <a:bodyPr>
                <a:normAutofit/>
              </a:bodyPr>
              <a:lstStyle/>
              <a:p>
                <a:r>
                  <a:rPr lang="en-GB" dirty="0"/>
                  <a:t>Two important consideration </a:t>
                </a:r>
              </a:p>
              <a:p>
                <a:pPr lvl="1"/>
                <a:r>
                  <a:rPr lang="en-GB" dirty="0"/>
                  <a:t>Choice of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oMath>
                </a14:m>
                <a:endParaRPr lang="en-IN" dirty="0"/>
              </a:p>
              <a:p>
                <a:pPr lvl="1"/>
                <a:r>
                  <a:rPr lang="en-IN" dirty="0"/>
                  <a:t>Choice of loss function</a:t>
                </a:r>
              </a:p>
            </p:txBody>
          </p:sp>
        </mc:Choice>
        <mc:Fallback xmlns="">
          <p:sp>
            <p:nvSpPr>
              <p:cNvPr id="3" name="Content Placeholder 2">
                <a:extLst>
                  <a:ext uri="{FF2B5EF4-FFF2-40B4-BE49-F238E27FC236}">
                    <a16:creationId xmlns:a16="http://schemas.microsoft.com/office/drawing/2014/main" id="{26EE5124-872E-C724-1C57-2EA6B14949F1}"/>
                  </a:ext>
                </a:extLst>
              </p:cNvPr>
              <p:cNvSpPr>
                <a:spLocks noGrp="1" noRot="1" noChangeAspect="1" noMove="1" noResize="1" noEditPoints="1" noAdjustHandles="1" noChangeArrowheads="1" noChangeShapeType="1" noTextEdit="1"/>
              </p:cNvSpPr>
              <p:nvPr>
                <p:ph idx="1"/>
              </p:nvPr>
            </p:nvSpPr>
            <p:spPr>
              <a:blipFill>
                <a:blip r:embed="rId2"/>
                <a:stretch>
                  <a:fillRect l="-1575" t="-198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A17EDF2-B4BD-F694-9BE5-AB1959E01BBC}"/>
              </a:ext>
            </a:extLst>
          </p:cNvPr>
          <p:cNvSpPr>
            <a:spLocks noGrp="1"/>
          </p:cNvSpPr>
          <p:nvPr>
            <p:ph type="sldNum" sz="quarter" idx="12"/>
          </p:nvPr>
        </p:nvSpPr>
        <p:spPr/>
        <p:txBody>
          <a:bodyPr/>
          <a:lstStyle/>
          <a:p>
            <a:fld id="{7A40C488-C8CC-47D5-8871-7D5F905AB6AC}" type="slidenum">
              <a:rPr lang="en-US" smtClean="0"/>
              <a:pPr/>
              <a:t>29</a:t>
            </a:fld>
            <a:endParaRPr lang="en-US"/>
          </a:p>
        </p:txBody>
      </p:sp>
      <p:sp>
        <p:nvSpPr>
          <p:cNvPr id="5" name="Rectangle 4">
            <a:extLst>
              <a:ext uri="{FF2B5EF4-FFF2-40B4-BE49-F238E27FC236}">
                <a16:creationId xmlns:a16="http://schemas.microsoft.com/office/drawing/2014/main" id="{19FC15DD-0157-E6BC-BD05-450A86A5CD22}"/>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B4CB92F-2450-2F0A-09AE-19EF1A487BDC}"/>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BB1F56C-FD5D-CC96-5500-77FD293D2AF6}"/>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E6A133B-FABE-C1AD-9F43-8834745BADFD}"/>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BA5B2FB-002C-C67E-C9A1-BA54199D306A}"/>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952047-4957-6D95-F46A-952D250002AF}"/>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31952047-4957-6D95-F46A-952D250002AF}"/>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B58AA8E6-FEB9-E37D-B8AD-E4682C7BE27E}"/>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1CB9307-0759-1FF2-98A0-393F3266E787}"/>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1F0E462-D0BD-D76A-E00B-0088EECAF356}"/>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0CB69387-1DD8-24E6-1EF4-F24B314C3CB6}"/>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87DC8A-1C5F-A106-5989-5C0E543F8309}"/>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AC87DC8A-1C5F-A106-5989-5C0E543F8309}"/>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16" name="Oval 15">
            <a:extLst>
              <a:ext uri="{FF2B5EF4-FFF2-40B4-BE49-F238E27FC236}">
                <a16:creationId xmlns:a16="http://schemas.microsoft.com/office/drawing/2014/main" id="{E5DFE7EB-AE7C-7CC6-E8A8-176DED865958}"/>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C813D36-18F2-FD3A-BC0A-29B43D09757D}"/>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FDC37F5F-FC5B-2AB1-CF2C-F50CAEFE6C30}"/>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F7F3632-8961-C938-E202-C7BF9AA3A9A6}"/>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B1981EC4-B376-A642-965C-3AEB3A4BE753}"/>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619F8C5A-DECC-57C4-5E9A-7FE15778A329}"/>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021634-1EBF-4F27-C699-F861B57B8A51}"/>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2" name="TextBox 21">
                <a:extLst>
                  <a:ext uri="{FF2B5EF4-FFF2-40B4-BE49-F238E27FC236}">
                    <a16:creationId xmlns:a16="http://schemas.microsoft.com/office/drawing/2014/main" id="{16021634-1EBF-4F27-C699-F861B57B8A51}"/>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23" name="Oval 22">
            <a:extLst>
              <a:ext uri="{FF2B5EF4-FFF2-40B4-BE49-F238E27FC236}">
                <a16:creationId xmlns:a16="http://schemas.microsoft.com/office/drawing/2014/main" id="{95D58A8B-03AA-9AC3-1304-0CEB16160056}"/>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F6B3EA0E-6EB6-9A0F-D2B4-F111114F2662}"/>
              </a:ext>
            </a:extLst>
          </p:cNvPr>
          <p:cNvCxnSpPr>
            <a:cxnSpLocks/>
            <a:stCxn id="5" idx="0"/>
            <a:endCxn id="12"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E8E3A4-3B42-6C0A-EC2B-E62577D89EB6}"/>
              </a:ext>
            </a:extLst>
          </p:cNvPr>
          <p:cNvCxnSpPr>
            <a:cxnSpLocks/>
            <a:stCxn id="12" idx="0"/>
            <a:endCxn id="17"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390A698-7CF5-A815-EEA5-40CD09564251}"/>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CCED3E0-FEF6-59E9-7D66-B26EB67043F1}"/>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27" name="TextBox 26">
                <a:extLst>
                  <a:ext uri="{FF2B5EF4-FFF2-40B4-BE49-F238E27FC236}">
                    <a16:creationId xmlns:a16="http://schemas.microsoft.com/office/drawing/2014/main" id="{DCCED3E0-FEF6-59E9-7D66-B26EB67043F1}"/>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8F1A78B-A887-4F5A-1A92-355FD9E6B6D1}"/>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28" name="TextBox 27">
                <a:extLst>
                  <a:ext uri="{FF2B5EF4-FFF2-40B4-BE49-F238E27FC236}">
                    <a16:creationId xmlns:a16="http://schemas.microsoft.com/office/drawing/2014/main" id="{E8F1A78B-A887-4F5A-1A92-355FD9E6B6D1}"/>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2499445-C5AC-7D99-F035-D9ACACFD21C4}"/>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29" name="TextBox 28">
                <a:extLst>
                  <a:ext uri="{FF2B5EF4-FFF2-40B4-BE49-F238E27FC236}">
                    <a16:creationId xmlns:a16="http://schemas.microsoft.com/office/drawing/2014/main" id="{12499445-C5AC-7D99-F035-D9ACACFD21C4}"/>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8"/>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066381-9CF8-982B-CAB9-1F197285F287}"/>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30" name="TextBox 29">
                <a:extLst>
                  <a:ext uri="{FF2B5EF4-FFF2-40B4-BE49-F238E27FC236}">
                    <a16:creationId xmlns:a16="http://schemas.microsoft.com/office/drawing/2014/main" id="{D9066381-9CF8-982B-CAB9-1F197285F287}"/>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9"/>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88126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5217543" cy="635539"/>
          </a:xfrm>
        </p:spPr>
        <p:txBody>
          <a:bodyPr>
            <a:normAutofit fontScale="90000"/>
          </a:bodyPr>
          <a:lstStyle/>
          <a:p>
            <a:r>
              <a:rPr lang="en-US" sz="3500" dirty="0">
                <a:solidFill>
                  <a:srgbClr val="C00000"/>
                </a:solidFill>
                <a:latin typeface="Times New Roman" panose="02020603050405020304" pitchFamily="18" charset="0"/>
                <a:cs typeface="Times New Roman" panose="02020603050405020304" pitchFamily="18" charset="0"/>
              </a:rPr>
              <a:t>The curse of dimensionality</a:t>
            </a:r>
          </a:p>
        </p:txBody>
      </p:sp>
      <p:sp>
        <p:nvSpPr>
          <p:cNvPr id="5" name="Content Placeholder 4"/>
          <p:cNvSpPr>
            <a:spLocks noGrp="1"/>
          </p:cNvSpPr>
          <p:nvPr>
            <p:ph idx="1"/>
          </p:nvPr>
        </p:nvSpPr>
        <p:spPr>
          <a:xfrm>
            <a:off x="907213" y="1282160"/>
            <a:ext cx="7107898" cy="4789518"/>
          </a:xfrm>
        </p:spPr>
        <p:txBody>
          <a:bodyPr>
            <a:normAutofit/>
          </a:bodyPr>
          <a:lstStyle/>
          <a:p>
            <a:pPr algn="just"/>
            <a:r>
              <a:rPr lang="en-US" dirty="0">
                <a:cs typeface="Times New Roman" panose="02020603050405020304" pitchFamily="18" charset="0"/>
              </a:rPr>
              <a:t>Real data usually have </a:t>
            </a:r>
            <a:r>
              <a:rPr lang="en-US" dirty="0">
                <a:solidFill>
                  <a:schemeClr val="accent6">
                    <a:lumMod val="75000"/>
                  </a:schemeClr>
                </a:solidFill>
                <a:cs typeface="Times New Roman" panose="02020603050405020304" pitchFamily="18" charset="0"/>
              </a:rPr>
              <a:t>thousands</a:t>
            </a:r>
            <a:r>
              <a:rPr lang="en-US" dirty="0">
                <a:cs typeface="Times New Roman" panose="02020603050405020304" pitchFamily="18" charset="0"/>
              </a:rPr>
              <a:t>, or </a:t>
            </a:r>
            <a:r>
              <a:rPr lang="en-US" dirty="0">
                <a:solidFill>
                  <a:schemeClr val="accent6">
                    <a:lumMod val="75000"/>
                  </a:schemeClr>
                </a:solidFill>
                <a:cs typeface="Times New Roman" panose="02020603050405020304" pitchFamily="18" charset="0"/>
              </a:rPr>
              <a:t>millions</a:t>
            </a:r>
            <a:r>
              <a:rPr lang="en-US" dirty="0">
                <a:cs typeface="Times New Roman" panose="02020603050405020304" pitchFamily="18" charset="0"/>
              </a:rPr>
              <a:t> of dimensions</a:t>
            </a:r>
          </a:p>
          <a:p>
            <a:pPr lvl="1" algn="just"/>
            <a:r>
              <a:rPr lang="en-US" dirty="0">
                <a:cs typeface="Times New Roman" panose="02020603050405020304" pitchFamily="18" charset="0"/>
              </a:rPr>
              <a:t>E.g., web documents, where the dimensionality is the vocabulary of words</a:t>
            </a:r>
          </a:p>
          <a:p>
            <a:pPr lvl="1" algn="just"/>
            <a:r>
              <a:rPr lang="en-US" dirty="0">
                <a:cs typeface="Times New Roman" panose="02020603050405020304" pitchFamily="18" charset="0"/>
              </a:rPr>
              <a:t>Facebook graph, where the dimensionality is the number of users</a:t>
            </a:r>
          </a:p>
          <a:p>
            <a:pPr marL="457200" lvl="1" indent="0" algn="just">
              <a:buNone/>
            </a:pPr>
            <a:endParaRPr lang="en-US" dirty="0">
              <a:cs typeface="Times New Roman" panose="02020603050405020304" pitchFamily="18" charset="0"/>
            </a:endParaRPr>
          </a:p>
          <a:p>
            <a:pPr algn="just"/>
            <a:r>
              <a:rPr lang="en-US" dirty="0">
                <a:cs typeface="Times New Roman" panose="02020603050405020304" pitchFamily="18" charset="0"/>
              </a:rPr>
              <a:t>Huge number of dimensions causes problems</a:t>
            </a:r>
          </a:p>
          <a:p>
            <a:pPr lvl="1" algn="just"/>
            <a:r>
              <a:rPr lang="en-US" dirty="0">
                <a:cs typeface="Times New Roman" panose="02020603050405020304" pitchFamily="18" charset="0"/>
              </a:rPr>
              <a:t>Data becomes very </a:t>
            </a:r>
            <a:r>
              <a:rPr lang="en-US" dirty="0">
                <a:solidFill>
                  <a:srgbClr val="0070C0"/>
                </a:solidFill>
                <a:cs typeface="Times New Roman" panose="02020603050405020304" pitchFamily="18" charset="0"/>
              </a:rPr>
              <a:t>sparse</a:t>
            </a:r>
            <a:r>
              <a:rPr lang="en-US" dirty="0">
                <a:cs typeface="Times New Roman" panose="02020603050405020304" pitchFamily="18" charset="0"/>
              </a:rPr>
              <a:t>, some algorithms become meaningless </a:t>
            </a:r>
          </a:p>
          <a:p>
            <a:pPr lvl="1" algn="just"/>
            <a:r>
              <a:rPr lang="en-US" dirty="0">
                <a:cs typeface="Times New Roman" panose="02020603050405020304" pitchFamily="18" charset="0"/>
              </a:rPr>
              <a:t>The </a:t>
            </a:r>
            <a:r>
              <a:rPr lang="en-US" dirty="0">
                <a:solidFill>
                  <a:schemeClr val="accent6">
                    <a:lumMod val="75000"/>
                  </a:schemeClr>
                </a:solidFill>
                <a:cs typeface="Times New Roman" panose="02020603050405020304" pitchFamily="18" charset="0"/>
              </a:rPr>
              <a:t>complexity</a:t>
            </a:r>
            <a:r>
              <a:rPr lang="en-US" dirty="0">
                <a:cs typeface="Times New Roman" panose="02020603050405020304" pitchFamily="18" charset="0"/>
              </a:rPr>
              <a:t> of several algorithms depends on the dimensionality and they become infeasible.</a:t>
            </a:r>
          </a:p>
        </p:txBody>
      </p:sp>
      <p:sp>
        <p:nvSpPr>
          <p:cNvPr id="2" name="Slide Number Placeholder 1"/>
          <p:cNvSpPr>
            <a:spLocks noGrp="1"/>
          </p:cNvSpPr>
          <p:nvPr>
            <p:ph type="sldNum" sz="quarter" idx="12"/>
          </p:nvPr>
        </p:nvSpPr>
        <p:spPr/>
        <p:txBody>
          <a:bodyPr/>
          <a:lstStyle/>
          <a:p>
            <a:fld id="{D9D0F597-6C79-4498-BE18-DD874142F752}" type="slidenum">
              <a:rPr lang="en-US" smtClean="0"/>
              <a:t>3</a:t>
            </a:fld>
            <a:endParaRPr lang="en-US"/>
          </a:p>
        </p:txBody>
      </p:sp>
    </p:spTree>
    <p:extLst>
      <p:ext uri="{BB962C8B-B14F-4D97-AF65-F5344CB8AC3E}">
        <p14:creationId xmlns:p14="http://schemas.microsoft.com/office/powerpoint/2010/main" val="512771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1F7FF-1B27-D150-30E0-FEA89048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E6701F-2BED-B5A1-48CF-676C2C6C416D}"/>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r>
              <a:rPr lang="en-IN" dirty="0">
                <a:ea typeface="Aptos" panose="020B0004020202020204" pitchFamily="34" charset="0"/>
              </a:rPr>
              <a:t>: Mapping Function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26614-03EB-7E4D-6B15-4EE5B94D7F05}"/>
                  </a:ext>
                </a:extLst>
              </p:cNvPr>
              <p:cNvSpPr>
                <a:spLocks noGrp="1"/>
              </p:cNvSpPr>
              <p:nvPr>
                <p:ph idx="1"/>
              </p:nvPr>
            </p:nvSpPr>
            <p:spPr/>
            <p:txBody>
              <a:bodyPr>
                <a:normAutofit/>
              </a:bodyPr>
              <a:lstStyle/>
              <a:p>
                <a:r>
                  <a:rPr lang="en-GB" dirty="0"/>
                  <a:t>Let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𝑖𝑗</m:t>
                        </m:r>
                      </m:sub>
                    </m:sSub>
                    <m:r>
                      <a:rPr lang="en-GB" i="1" dirty="0" smtClean="0">
                        <a:latin typeface="Cambria Math" panose="02040503050406030204" pitchFamily="18" charset="0"/>
                      </a:rPr>
                      <m:t> ∈ {0,1</m:t>
                    </m:r>
                    <m:r>
                      <a:rPr lang="en-GB" b="1" i="1" dirty="0" smtClean="0">
                        <a:latin typeface="Cambria Math" panose="02040503050406030204" pitchFamily="18" charset="0"/>
                      </a:rPr>
                      <m:t>}</m:t>
                    </m:r>
                  </m:oMath>
                </a14:m>
                <a:r>
                  <a:rPr lang="en-IN" dirty="0"/>
                  <a:t>. Then </a:t>
                </a:r>
                <a:r>
                  <a:rPr lang="en-GB" dirty="0"/>
                  <a:t>which of the following functions would be most apt for the decoder?</a:t>
                </a:r>
              </a:p>
              <a:p>
                <a:pPr lvl="1"/>
                <a14:m>
                  <m:oMath xmlns:m="http://schemas.openxmlformats.org/officeDocument/2006/math">
                    <m:acc>
                      <m:accPr>
                        <m:chr m:val="̂"/>
                        <m:ctrlPr>
                          <a:rPr lang="en-GB" i="1" smtClean="0">
                            <a:latin typeface="Cambria Math" panose="02040503050406030204" pitchFamily="18" charset="0"/>
                          </a:rPr>
                        </m:ctrlPr>
                      </m:acc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𝒊</m:t>
                            </m:r>
                          </m:sub>
                        </m:sSub>
                      </m:e>
                    </m:acc>
                    <m:r>
                      <a:rPr lang="en-GB" b="1" i="1" smtClean="0">
                        <a:latin typeface="Cambria Math" panose="02040503050406030204" pitchFamily="18" charset="0"/>
                      </a:rPr>
                      <m:t>=</m:t>
                    </m:r>
                    <m:r>
                      <a:rPr lang="en-GB" b="1" i="1" smtClean="0">
                        <a:latin typeface="Cambria Math" panose="02040503050406030204" pitchFamily="18" charset="0"/>
                      </a:rPr>
                      <m:t>𝒕𝒂𝒏𝒉</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𝑾</m:t>
                            </m:r>
                          </m:e>
                          <m:sup>
                            <m:r>
                              <a:rPr lang="en-GB" b="1" i="1" smtClean="0">
                                <a:latin typeface="Cambria Math" panose="02040503050406030204" pitchFamily="18" charset="0"/>
                              </a:rPr>
                              <m:t>∗</m:t>
                            </m:r>
                          </m:sup>
                        </m:sSup>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𝒊</m:t>
                            </m:r>
                          </m:sub>
                        </m:sSub>
                        <m:r>
                          <a:rPr lang="en-GB" b="1" i="1" smtClean="0">
                            <a:latin typeface="Cambria Math" panose="02040503050406030204" pitchFamily="18" charset="0"/>
                          </a:rPr>
                          <m:t>+</m:t>
                        </m:r>
                        <m:r>
                          <a:rPr lang="en-GB" b="1" i="1" smtClean="0">
                            <a:latin typeface="Cambria Math" panose="02040503050406030204" pitchFamily="18" charset="0"/>
                          </a:rPr>
                          <m:t>𝒄</m:t>
                        </m:r>
                      </m:e>
                    </m:d>
                  </m:oMath>
                </a14:m>
                <a:endParaRPr lang="en-GB" b="1" dirty="0"/>
              </a:p>
              <a:p>
                <a:pPr lvl="1"/>
                <a14:m>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𝒙</m:t>
                            </m:r>
                          </m:e>
                          <m:sub>
                            <m:r>
                              <a:rPr lang="en-GB" i="1">
                                <a:latin typeface="Cambria Math" panose="02040503050406030204" pitchFamily="18" charset="0"/>
                              </a:rPr>
                              <m:t>𝒊</m:t>
                            </m:r>
                          </m:sub>
                        </m:sSub>
                      </m:e>
                    </m:acc>
                    <m:r>
                      <a:rPr lang="en-GB" i="1">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𝑾</m:t>
                        </m:r>
                      </m:e>
                      <m:sup>
                        <m:r>
                          <a:rPr lang="en-GB" b="1" i="1" smtClean="0">
                            <a:latin typeface="Cambria Math" panose="02040503050406030204" pitchFamily="18" charset="0"/>
                          </a:rPr>
                          <m:t>∗</m:t>
                        </m:r>
                      </m:sup>
                    </m:sSup>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𝒊</m:t>
                        </m:r>
                      </m:sub>
                    </m:sSub>
                    <m:r>
                      <a:rPr lang="en-GB" b="1" i="1" smtClean="0">
                        <a:latin typeface="Cambria Math" panose="02040503050406030204" pitchFamily="18" charset="0"/>
                      </a:rPr>
                      <m:t>+</m:t>
                    </m:r>
                    <m:r>
                      <a:rPr lang="en-GB" b="1" i="1" smtClean="0">
                        <a:latin typeface="Cambria Math" panose="02040503050406030204" pitchFamily="18" charset="0"/>
                      </a:rPr>
                      <m:t>𝒄</m:t>
                    </m:r>
                  </m:oMath>
                </a14:m>
                <a:endParaRPr lang="en-GB" b="1" dirty="0"/>
              </a:p>
              <a:p>
                <a:pPr lvl="1"/>
                <a14:m>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𝒙</m:t>
                            </m:r>
                          </m:e>
                          <m:sub>
                            <m:r>
                              <a:rPr lang="en-GB" i="1">
                                <a:latin typeface="Cambria Math" panose="02040503050406030204" pitchFamily="18" charset="0"/>
                              </a:rPr>
                              <m:t>𝒊</m:t>
                            </m:r>
                          </m:sub>
                        </m:sSub>
                      </m:e>
                    </m:acc>
                    <m:r>
                      <a:rPr lang="en-GB" i="1">
                        <a:latin typeface="Cambria Math" panose="02040503050406030204" pitchFamily="18" charset="0"/>
                      </a:rPr>
                      <m:t>=</m:t>
                    </m:r>
                    <m:r>
                      <a:rPr lang="en-GB" b="1" i="1" smtClean="0">
                        <a:latin typeface="Cambria Math" panose="02040503050406030204" pitchFamily="18" charset="0"/>
                      </a:rPr>
                      <m:t>𝒍𝒐𝒈𝒊𝒔𝒕𝒊𝒄</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𝑾</m:t>
                            </m:r>
                          </m:e>
                          <m:sup>
                            <m:r>
                              <a:rPr lang="en-GB" i="1">
                                <a:latin typeface="Cambria Math" panose="02040503050406030204" pitchFamily="18" charset="0"/>
                              </a:rPr>
                              <m:t>∗</m:t>
                            </m:r>
                          </m:sup>
                        </m:sSup>
                        <m:sSub>
                          <m:sSubPr>
                            <m:ctrlPr>
                              <a:rPr lang="en-GB" i="1">
                                <a:latin typeface="Cambria Math" panose="02040503050406030204" pitchFamily="18" charset="0"/>
                              </a:rPr>
                            </m:ctrlPr>
                          </m:sSubPr>
                          <m:e>
                            <m:r>
                              <a:rPr lang="en-GB" i="1">
                                <a:latin typeface="Cambria Math" panose="02040503050406030204" pitchFamily="18" charset="0"/>
                              </a:rPr>
                              <m:t>𝒉</m:t>
                            </m:r>
                          </m:e>
                          <m:sub>
                            <m:r>
                              <a:rPr lang="en-GB" i="1">
                                <a:latin typeface="Cambria Math" panose="02040503050406030204" pitchFamily="18" charset="0"/>
                              </a:rPr>
                              <m:t>𝒊</m:t>
                            </m:r>
                          </m:sub>
                        </m:sSub>
                        <m:r>
                          <a:rPr lang="en-GB" i="1">
                            <a:latin typeface="Cambria Math" panose="02040503050406030204" pitchFamily="18" charset="0"/>
                          </a:rPr>
                          <m:t>+</m:t>
                        </m:r>
                        <m:r>
                          <a:rPr lang="en-GB" i="1">
                            <a:latin typeface="Cambria Math" panose="02040503050406030204" pitchFamily="18" charset="0"/>
                          </a:rPr>
                          <m:t>𝒄</m:t>
                        </m:r>
                      </m:e>
                    </m:d>
                  </m:oMath>
                </a14:m>
                <a:endParaRPr lang="en-GB" dirty="0"/>
              </a:p>
              <a:p>
                <a:r>
                  <a:rPr lang="en-GB" dirty="0"/>
                  <a:t>Logistic as it naturally restricts all outputs to be between 0 and 1</a:t>
                </a:r>
              </a:p>
              <a:p>
                <a14:m>
                  <m:oMath xmlns:m="http://schemas.openxmlformats.org/officeDocument/2006/math">
                    <m:r>
                      <a:rPr lang="en-GB" i="1" dirty="0" smtClean="0">
                        <a:latin typeface="Cambria Math" panose="02040503050406030204" pitchFamily="18" charset="0"/>
                      </a:rPr>
                      <m:t>𝑔</m:t>
                    </m:r>
                    <m:r>
                      <a:rPr lang="en-GB" b="1" i="1" dirty="0" smtClean="0">
                        <a:latin typeface="Cambria Math" panose="02040503050406030204" pitchFamily="18" charset="0"/>
                      </a:rPr>
                      <m:t>(⋅)</m:t>
                    </m:r>
                  </m:oMath>
                </a14:m>
                <a:r>
                  <a:rPr lang="en-GB" dirty="0"/>
                  <a:t> is typically chosen as the sigmoid function</a:t>
                </a:r>
              </a:p>
            </p:txBody>
          </p:sp>
        </mc:Choice>
        <mc:Fallback xmlns="">
          <p:sp>
            <p:nvSpPr>
              <p:cNvPr id="3" name="Content Placeholder 2">
                <a:extLst>
                  <a:ext uri="{FF2B5EF4-FFF2-40B4-BE49-F238E27FC236}">
                    <a16:creationId xmlns:a16="http://schemas.microsoft.com/office/drawing/2014/main" id="{28826614-03EB-7E4D-6B15-4EE5B94D7F05}"/>
                  </a:ext>
                </a:extLst>
              </p:cNvPr>
              <p:cNvSpPr>
                <a:spLocks noGrp="1" noRot="1" noChangeAspect="1" noMove="1" noResize="1" noEditPoints="1" noAdjustHandles="1" noChangeArrowheads="1" noChangeShapeType="1" noTextEdit="1"/>
              </p:cNvSpPr>
              <p:nvPr>
                <p:ph idx="1"/>
              </p:nvPr>
            </p:nvSpPr>
            <p:spPr>
              <a:blipFill>
                <a:blip r:embed="rId2"/>
                <a:stretch>
                  <a:fillRect l="-1575" t="-1739" r="-17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7AB9456-AA57-CFA5-50D6-F38FC5012118}"/>
              </a:ext>
            </a:extLst>
          </p:cNvPr>
          <p:cNvSpPr>
            <a:spLocks noGrp="1"/>
          </p:cNvSpPr>
          <p:nvPr>
            <p:ph type="sldNum" sz="quarter" idx="12"/>
          </p:nvPr>
        </p:nvSpPr>
        <p:spPr/>
        <p:txBody>
          <a:bodyPr/>
          <a:lstStyle/>
          <a:p>
            <a:fld id="{7A40C488-C8CC-47D5-8871-7D5F905AB6AC}" type="slidenum">
              <a:rPr lang="en-US" smtClean="0"/>
              <a:pPr/>
              <a:t>30</a:t>
            </a:fld>
            <a:endParaRPr lang="en-US"/>
          </a:p>
        </p:txBody>
      </p:sp>
      <p:sp>
        <p:nvSpPr>
          <p:cNvPr id="5" name="Rectangle 4">
            <a:extLst>
              <a:ext uri="{FF2B5EF4-FFF2-40B4-BE49-F238E27FC236}">
                <a16:creationId xmlns:a16="http://schemas.microsoft.com/office/drawing/2014/main" id="{93B477FC-5A07-31A5-5984-FACFCEFCBC9B}"/>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2A0DC16-9573-7E30-966B-111AE87C3B3C}"/>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9E73402-F99B-74A1-020C-C50B28CDA091}"/>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676EAC3-6F21-0BBA-8F3D-3001371F240B}"/>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F90F2505-05A1-8483-7503-7A583D35E3E9}"/>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51E7A7-7505-A30A-0399-446EB4F5A72D}"/>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4651E7A7-7505-A30A-0399-446EB4F5A72D}"/>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5BD8BE26-79DE-7C94-6309-A0C64A32F43D}"/>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DBCD0F1-8FF6-AE4C-7907-6C2C9B3F0AFE}"/>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0C0ABEC-95D8-0EF6-1A55-E6B21A115CD8}"/>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29915E2F-4026-891B-5DB1-9AC1C2C80754}"/>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44051E2-AB0D-E422-92FE-F823FFB01405}"/>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244051E2-AB0D-E422-92FE-F823FFB01405}"/>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16" name="Oval 15">
            <a:extLst>
              <a:ext uri="{FF2B5EF4-FFF2-40B4-BE49-F238E27FC236}">
                <a16:creationId xmlns:a16="http://schemas.microsoft.com/office/drawing/2014/main" id="{64F89C9E-1EF5-025B-482F-70DA84AE18D9}"/>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53BC8F7-CAB3-4747-B842-C677461B97AA}"/>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675F562F-82AE-661E-A7B0-07F06D40A8AD}"/>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CF81273-F3D6-5A9A-3CA4-18923D3CD6DA}"/>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2C55AFA-BDE0-4F67-41BA-22AB90F41F89}"/>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DE08DBB-7F8B-5CBC-305E-2B2165093AE7}"/>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FF82664-E588-248F-EC75-953BB083E000}"/>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2" name="TextBox 21">
                <a:extLst>
                  <a:ext uri="{FF2B5EF4-FFF2-40B4-BE49-F238E27FC236}">
                    <a16:creationId xmlns:a16="http://schemas.microsoft.com/office/drawing/2014/main" id="{6FF82664-E588-248F-EC75-953BB083E000}"/>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23" name="Oval 22">
            <a:extLst>
              <a:ext uri="{FF2B5EF4-FFF2-40B4-BE49-F238E27FC236}">
                <a16:creationId xmlns:a16="http://schemas.microsoft.com/office/drawing/2014/main" id="{11889C45-FD04-A571-EDBB-8B440184E034}"/>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0D7C968C-EE3F-AA22-437D-F0829EE96219}"/>
              </a:ext>
            </a:extLst>
          </p:cNvPr>
          <p:cNvCxnSpPr>
            <a:cxnSpLocks/>
            <a:stCxn id="5" idx="0"/>
            <a:endCxn id="12"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0B8FB3-B1AE-E743-3E0C-AF67EB772736}"/>
              </a:ext>
            </a:extLst>
          </p:cNvPr>
          <p:cNvCxnSpPr>
            <a:cxnSpLocks/>
            <a:stCxn id="12" idx="0"/>
            <a:endCxn id="17"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6C8CA92-884A-45A5-D2B5-F26F649063CA}"/>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F6BE18E-46EA-0EFB-A0E9-304C2E04CC0D}"/>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27" name="TextBox 26">
                <a:extLst>
                  <a:ext uri="{FF2B5EF4-FFF2-40B4-BE49-F238E27FC236}">
                    <a16:creationId xmlns:a16="http://schemas.microsoft.com/office/drawing/2014/main" id="{4F6BE18E-46EA-0EFB-A0E9-304C2E04CC0D}"/>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ED41535-D1F9-6498-D215-E872768059A0}"/>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28" name="TextBox 27">
                <a:extLst>
                  <a:ext uri="{FF2B5EF4-FFF2-40B4-BE49-F238E27FC236}">
                    <a16:creationId xmlns:a16="http://schemas.microsoft.com/office/drawing/2014/main" id="{BED41535-D1F9-6498-D215-E872768059A0}"/>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2C50A8-A3F6-33A2-BE3E-560C0C86F10B}"/>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29" name="TextBox 28">
                <a:extLst>
                  <a:ext uri="{FF2B5EF4-FFF2-40B4-BE49-F238E27FC236}">
                    <a16:creationId xmlns:a16="http://schemas.microsoft.com/office/drawing/2014/main" id="{B12C50A8-A3F6-33A2-BE3E-560C0C86F10B}"/>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8"/>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938B94E-D624-6B82-D508-8D09F5120B29}"/>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30" name="TextBox 29">
                <a:extLst>
                  <a:ext uri="{FF2B5EF4-FFF2-40B4-BE49-F238E27FC236}">
                    <a16:creationId xmlns:a16="http://schemas.microsoft.com/office/drawing/2014/main" id="{5938B94E-D624-6B82-D508-8D09F5120B29}"/>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9"/>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40133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D2788-3DA2-E171-729E-A6648101C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2B9DA-D283-2B72-FD7F-8F6645C9F2B3}"/>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 Mapping Function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CB6801-5C13-7765-D022-16E76F003BBC}"/>
                  </a:ext>
                </a:extLst>
              </p:cNvPr>
              <p:cNvSpPr>
                <a:spLocks noGrp="1"/>
              </p:cNvSpPr>
              <p:nvPr>
                <p:ph idx="1"/>
              </p:nvPr>
            </p:nvSpPr>
            <p:spPr/>
            <p:txBody>
              <a:bodyPr>
                <a:normAutofit/>
              </a:bodyPr>
              <a:lstStyle/>
              <a:p>
                <a:r>
                  <a:rPr lang="en-GB" dirty="0"/>
                  <a:t>Let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𝑖𝑗</m:t>
                        </m:r>
                      </m:sub>
                    </m:sSub>
                    <m:r>
                      <a:rPr lang="en-GB" i="1" dirty="0" smtClean="0">
                        <a:latin typeface="Cambria Math" panose="02040503050406030204" pitchFamily="18" charset="0"/>
                      </a:rPr>
                      <m:t> ∈ </m:t>
                    </m:r>
                    <m:r>
                      <a:rPr lang="en-GB" i="1" dirty="0" smtClean="0">
                        <a:latin typeface="Cambria Math" panose="02040503050406030204" pitchFamily="18" charset="0"/>
                        <a:ea typeface="Cambria Math" panose="02040503050406030204" pitchFamily="18" charset="0"/>
                      </a:rPr>
                      <m:t>ℝ</m:t>
                    </m:r>
                  </m:oMath>
                </a14:m>
                <a:r>
                  <a:rPr lang="en-IN" dirty="0"/>
                  <a:t>. Then </a:t>
                </a:r>
                <a:r>
                  <a:rPr lang="en-GB" dirty="0"/>
                  <a:t>which of the following functions would be most apt for the decoder?</a:t>
                </a:r>
              </a:p>
              <a:p>
                <a:pPr lvl="1"/>
                <a14:m>
                  <m:oMath xmlns:m="http://schemas.openxmlformats.org/officeDocument/2006/math">
                    <m:acc>
                      <m:accPr>
                        <m:chr m:val="̂"/>
                        <m:ctrlPr>
                          <a:rPr lang="en-GB" i="1" smtClean="0">
                            <a:latin typeface="Cambria Math" panose="02040503050406030204" pitchFamily="18" charset="0"/>
                          </a:rPr>
                        </m:ctrlPr>
                      </m:acc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𝒊</m:t>
                            </m:r>
                          </m:sub>
                        </m:sSub>
                      </m:e>
                    </m:acc>
                    <m:r>
                      <a:rPr lang="en-GB" b="1" i="1" smtClean="0">
                        <a:latin typeface="Cambria Math" panose="02040503050406030204" pitchFamily="18" charset="0"/>
                      </a:rPr>
                      <m:t>=</m:t>
                    </m:r>
                    <m:r>
                      <a:rPr lang="en-GB" b="1" i="1" smtClean="0">
                        <a:latin typeface="Cambria Math" panose="02040503050406030204" pitchFamily="18" charset="0"/>
                      </a:rPr>
                      <m:t>𝒕𝒂𝒏𝒉</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𝑾</m:t>
                            </m:r>
                          </m:e>
                          <m:sup>
                            <m:r>
                              <a:rPr lang="en-GB" b="1" i="1" smtClean="0">
                                <a:latin typeface="Cambria Math" panose="02040503050406030204" pitchFamily="18" charset="0"/>
                              </a:rPr>
                              <m:t>∗</m:t>
                            </m:r>
                          </m:sup>
                        </m:sSup>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𝒊</m:t>
                            </m:r>
                          </m:sub>
                        </m:sSub>
                        <m:r>
                          <a:rPr lang="en-GB" b="1" i="1" smtClean="0">
                            <a:latin typeface="Cambria Math" panose="02040503050406030204" pitchFamily="18" charset="0"/>
                          </a:rPr>
                          <m:t>+</m:t>
                        </m:r>
                        <m:r>
                          <a:rPr lang="en-GB" b="1" i="1" smtClean="0">
                            <a:latin typeface="Cambria Math" panose="02040503050406030204" pitchFamily="18" charset="0"/>
                          </a:rPr>
                          <m:t>𝒄</m:t>
                        </m:r>
                      </m:e>
                    </m:d>
                  </m:oMath>
                </a14:m>
                <a:endParaRPr lang="en-GB" b="1" dirty="0"/>
              </a:p>
              <a:p>
                <a:pPr lvl="1"/>
                <a14:m>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𝒙</m:t>
                            </m:r>
                          </m:e>
                          <m:sub>
                            <m:r>
                              <a:rPr lang="en-GB" i="1">
                                <a:latin typeface="Cambria Math" panose="02040503050406030204" pitchFamily="18" charset="0"/>
                              </a:rPr>
                              <m:t>𝒊</m:t>
                            </m:r>
                          </m:sub>
                        </m:sSub>
                      </m:e>
                    </m:acc>
                    <m:r>
                      <a:rPr lang="en-GB" i="1">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𝑾</m:t>
                        </m:r>
                      </m:e>
                      <m:sup>
                        <m:r>
                          <a:rPr lang="en-GB" b="1" i="1" smtClean="0">
                            <a:latin typeface="Cambria Math" panose="02040503050406030204" pitchFamily="18" charset="0"/>
                          </a:rPr>
                          <m:t>∗</m:t>
                        </m:r>
                      </m:sup>
                    </m:sSup>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𝒊</m:t>
                        </m:r>
                      </m:sub>
                    </m:sSub>
                    <m:r>
                      <a:rPr lang="en-GB" b="1" i="1" smtClean="0">
                        <a:latin typeface="Cambria Math" panose="02040503050406030204" pitchFamily="18" charset="0"/>
                      </a:rPr>
                      <m:t>+</m:t>
                    </m:r>
                    <m:r>
                      <a:rPr lang="en-GB" b="1" i="1" smtClean="0">
                        <a:latin typeface="Cambria Math" panose="02040503050406030204" pitchFamily="18" charset="0"/>
                      </a:rPr>
                      <m:t>𝒄</m:t>
                    </m:r>
                  </m:oMath>
                </a14:m>
                <a:endParaRPr lang="en-GB" b="1" dirty="0"/>
              </a:p>
              <a:p>
                <a:pPr lvl="1"/>
                <a14:m>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𝒙</m:t>
                            </m:r>
                          </m:e>
                          <m:sub>
                            <m:r>
                              <a:rPr lang="en-GB" i="1">
                                <a:latin typeface="Cambria Math" panose="02040503050406030204" pitchFamily="18" charset="0"/>
                              </a:rPr>
                              <m:t>𝒊</m:t>
                            </m:r>
                          </m:sub>
                        </m:sSub>
                      </m:e>
                    </m:acc>
                    <m:r>
                      <a:rPr lang="en-GB" i="1">
                        <a:latin typeface="Cambria Math" panose="02040503050406030204" pitchFamily="18" charset="0"/>
                      </a:rPr>
                      <m:t>=</m:t>
                    </m:r>
                    <m:r>
                      <a:rPr lang="en-GB" b="1" i="1" smtClean="0">
                        <a:latin typeface="Cambria Math" panose="02040503050406030204" pitchFamily="18" charset="0"/>
                      </a:rPr>
                      <m:t>𝒍𝒐𝒈𝒊𝒔𝒕𝒊𝒄</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𝑾</m:t>
                            </m:r>
                          </m:e>
                          <m:sup>
                            <m:r>
                              <a:rPr lang="en-GB" i="1">
                                <a:latin typeface="Cambria Math" panose="02040503050406030204" pitchFamily="18" charset="0"/>
                              </a:rPr>
                              <m:t>∗</m:t>
                            </m:r>
                          </m:sup>
                        </m:sSup>
                        <m:sSub>
                          <m:sSubPr>
                            <m:ctrlPr>
                              <a:rPr lang="en-GB" i="1">
                                <a:latin typeface="Cambria Math" panose="02040503050406030204" pitchFamily="18" charset="0"/>
                              </a:rPr>
                            </m:ctrlPr>
                          </m:sSubPr>
                          <m:e>
                            <m:r>
                              <a:rPr lang="en-GB" i="1">
                                <a:latin typeface="Cambria Math" panose="02040503050406030204" pitchFamily="18" charset="0"/>
                              </a:rPr>
                              <m:t>𝒉</m:t>
                            </m:r>
                          </m:e>
                          <m:sub>
                            <m:r>
                              <a:rPr lang="en-GB" i="1">
                                <a:latin typeface="Cambria Math" panose="02040503050406030204" pitchFamily="18" charset="0"/>
                              </a:rPr>
                              <m:t>𝒊</m:t>
                            </m:r>
                          </m:sub>
                        </m:sSub>
                        <m:r>
                          <a:rPr lang="en-GB" i="1">
                            <a:latin typeface="Cambria Math" panose="02040503050406030204" pitchFamily="18" charset="0"/>
                          </a:rPr>
                          <m:t>+</m:t>
                        </m:r>
                        <m:r>
                          <a:rPr lang="en-GB" i="1">
                            <a:latin typeface="Cambria Math" panose="02040503050406030204" pitchFamily="18" charset="0"/>
                          </a:rPr>
                          <m:t>𝒄</m:t>
                        </m:r>
                      </m:e>
                    </m:d>
                  </m:oMath>
                </a14:m>
                <a:endParaRPr lang="en-GB" dirty="0"/>
              </a:p>
              <a:p>
                <a14:m>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𝒙</m:t>
                            </m:r>
                          </m:e>
                          <m:sub>
                            <m:r>
                              <a:rPr lang="en-GB" i="1">
                                <a:latin typeface="Cambria Math" panose="02040503050406030204" pitchFamily="18" charset="0"/>
                              </a:rPr>
                              <m:t>𝒊</m:t>
                            </m:r>
                          </m:sub>
                        </m:sSub>
                      </m:e>
                    </m:acc>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𝑾</m:t>
                        </m:r>
                      </m:e>
                      <m:sup>
                        <m:r>
                          <a:rPr lang="en-GB" i="1">
                            <a:latin typeface="Cambria Math" panose="02040503050406030204" pitchFamily="18" charset="0"/>
                          </a:rPr>
                          <m:t>∗</m:t>
                        </m:r>
                      </m:sup>
                    </m:sSup>
                    <m:sSub>
                      <m:sSubPr>
                        <m:ctrlPr>
                          <a:rPr lang="en-GB" i="1">
                            <a:latin typeface="Cambria Math" panose="02040503050406030204" pitchFamily="18" charset="0"/>
                          </a:rPr>
                        </m:ctrlPr>
                      </m:sSubPr>
                      <m:e>
                        <m:r>
                          <a:rPr lang="en-GB" i="1">
                            <a:latin typeface="Cambria Math" panose="02040503050406030204" pitchFamily="18" charset="0"/>
                          </a:rPr>
                          <m:t>𝒉</m:t>
                        </m:r>
                      </m:e>
                      <m:sub>
                        <m:r>
                          <a:rPr lang="en-GB" i="1">
                            <a:latin typeface="Cambria Math" panose="02040503050406030204" pitchFamily="18" charset="0"/>
                          </a:rPr>
                          <m:t>𝒊</m:t>
                        </m:r>
                      </m:sub>
                    </m:sSub>
                    <m:r>
                      <a:rPr lang="en-GB" i="1">
                        <a:latin typeface="Cambria Math" panose="02040503050406030204" pitchFamily="18" charset="0"/>
                      </a:rPr>
                      <m:t>+</m:t>
                    </m:r>
                    <m:r>
                      <a:rPr lang="en-GB" i="1">
                        <a:latin typeface="Cambria Math" panose="02040503050406030204" pitchFamily="18" charset="0"/>
                      </a:rPr>
                      <m:t>𝒄</m:t>
                    </m:r>
                  </m:oMath>
                </a14:m>
                <a:endParaRPr lang="en-GB" dirty="0"/>
              </a:p>
            </p:txBody>
          </p:sp>
        </mc:Choice>
        <mc:Fallback xmlns="">
          <p:sp>
            <p:nvSpPr>
              <p:cNvPr id="3" name="Content Placeholder 2">
                <a:extLst>
                  <a:ext uri="{FF2B5EF4-FFF2-40B4-BE49-F238E27FC236}">
                    <a16:creationId xmlns:a16="http://schemas.microsoft.com/office/drawing/2014/main" id="{73CB6801-5C13-7765-D022-16E76F003BBC}"/>
                  </a:ext>
                </a:extLst>
              </p:cNvPr>
              <p:cNvSpPr>
                <a:spLocks noGrp="1" noRot="1" noChangeAspect="1" noMove="1" noResize="1" noEditPoints="1" noAdjustHandles="1" noChangeArrowheads="1" noChangeShapeType="1" noTextEdit="1"/>
              </p:cNvSpPr>
              <p:nvPr>
                <p:ph idx="1"/>
              </p:nvPr>
            </p:nvSpPr>
            <p:spPr>
              <a:blipFill>
                <a:blip r:embed="rId2"/>
                <a:stretch>
                  <a:fillRect l="-1575" t="-1739" r="-17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2807648-729F-2559-C247-B28230E47CD0}"/>
              </a:ext>
            </a:extLst>
          </p:cNvPr>
          <p:cNvSpPr>
            <a:spLocks noGrp="1"/>
          </p:cNvSpPr>
          <p:nvPr>
            <p:ph type="sldNum" sz="quarter" idx="12"/>
          </p:nvPr>
        </p:nvSpPr>
        <p:spPr/>
        <p:txBody>
          <a:bodyPr/>
          <a:lstStyle/>
          <a:p>
            <a:fld id="{7A40C488-C8CC-47D5-8871-7D5F905AB6AC}" type="slidenum">
              <a:rPr lang="en-US" smtClean="0"/>
              <a:pPr/>
              <a:t>31</a:t>
            </a:fld>
            <a:endParaRPr lang="en-US"/>
          </a:p>
        </p:txBody>
      </p:sp>
      <p:sp>
        <p:nvSpPr>
          <p:cNvPr id="5" name="Rectangle 4">
            <a:extLst>
              <a:ext uri="{FF2B5EF4-FFF2-40B4-BE49-F238E27FC236}">
                <a16:creationId xmlns:a16="http://schemas.microsoft.com/office/drawing/2014/main" id="{EB335A19-B194-45C6-36D4-C24ACF6083A8}"/>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4E0C4B-5245-38C7-91DB-BBC8498E9728}"/>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0434657-941C-2C90-2464-ED8C358FB956}"/>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472551D-A963-0BC2-31B1-E2EF19A753B4}"/>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F125BE2-65CA-A534-93CE-993D380ABB38}"/>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3CF569-DEF0-FAEF-BB74-7ECBF5A80D3A}"/>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0D3CF569-DEF0-FAEF-BB74-7ECBF5A80D3A}"/>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1575914E-51A4-F0AA-31A7-6489FFCCA90C}"/>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96F04B6-F7B9-ECFC-8CA3-A926E478B3FC}"/>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D023C48A-AB59-10FA-AFA0-462BB2A54860}"/>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4F2BC66-883B-53B6-6DCF-1D0A287DDEC7}"/>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8D700E4-0BD6-0768-71E3-3EBB45467B17}"/>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78D700E4-0BD6-0768-71E3-3EBB45467B17}"/>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16" name="Oval 15">
            <a:extLst>
              <a:ext uri="{FF2B5EF4-FFF2-40B4-BE49-F238E27FC236}">
                <a16:creationId xmlns:a16="http://schemas.microsoft.com/office/drawing/2014/main" id="{A8BCE80D-4FDF-F946-5B16-1D5079B8EE8D}"/>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C0297B9C-3324-0543-B222-B422C2D89874}"/>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1F8EAFD1-417A-089D-2A4B-A170E019D5EF}"/>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50CCBA8-DB4D-24C1-A1DF-96AA144F2C4C}"/>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B89BE622-DDED-EF4A-0722-3AF2A77FAD78}"/>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36DBCEA-BB84-39FF-1957-0DC0E65D1E64}"/>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1CB982-BDB6-2E04-7CA2-275439111671}"/>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2" name="TextBox 21">
                <a:extLst>
                  <a:ext uri="{FF2B5EF4-FFF2-40B4-BE49-F238E27FC236}">
                    <a16:creationId xmlns:a16="http://schemas.microsoft.com/office/drawing/2014/main" id="{051CB982-BDB6-2E04-7CA2-275439111671}"/>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23" name="Oval 22">
            <a:extLst>
              <a:ext uri="{FF2B5EF4-FFF2-40B4-BE49-F238E27FC236}">
                <a16:creationId xmlns:a16="http://schemas.microsoft.com/office/drawing/2014/main" id="{A92B209D-2FE3-3D2B-F304-94BE65B79AD4}"/>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96C5E72C-4B65-295A-6AE8-96EE25861287}"/>
              </a:ext>
            </a:extLst>
          </p:cNvPr>
          <p:cNvCxnSpPr>
            <a:cxnSpLocks/>
            <a:stCxn id="5" idx="0"/>
            <a:endCxn id="12"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1E0D34-4A00-ECEC-FA1B-E14A0CDC50BD}"/>
              </a:ext>
            </a:extLst>
          </p:cNvPr>
          <p:cNvCxnSpPr>
            <a:cxnSpLocks/>
            <a:stCxn id="12" idx="0"/>
            <a:endCxn id="17"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F91BDC8-AE27-5B6A-C5D4-8A42F699FBF3}"/>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22A7BDD-735F-EA04-AB16-77104BD9807D}"/>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27" name="TextBox 26">
                <a:extLst>
                  <a:ext uri="{FF2B5EF4-FFF2-40B4-BE49-F238E27FC236}">
                    <a16:creationId xmlns:a16="http://schemas.microsoft.com/office/drawing/2014/main" id="{E22A7BDD-735F-EA04-AB16-77104BD9807D}"/>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516EEF1-5B16-25B0-FC96-1BA62D6C3855}"/>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28" name="TextBox 27">
                <a:extLst>
                  <a:ext uri="{FF2B5EF4-FFF2-40B4-BE49-F238E27FC236}">
                    <a16:creationId xmlns:a16="http://schemas.microsoft.com/office/drawing/2014/main" id="{2516EEF1-5B16-25B0-FC96-1BA62D6C3855}"/>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00D1EF6-D86B-92C3-D7B3-336B593AD440}"/>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29" name="TextBox 28">
                <a:extLst>
                  <a:ext uri="{FF2B5EF4-FFF2-40B4-BE49-F238E27FC236}">
                    <a16:creationId xmlns:a16="http://schemas.microsoft.com/office/drawing/2014/main" id="{500D1EF6-D86B-92C3-D7B3-336B593AD440}"/>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8"/>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332FF7D-F4CC-A02A-8799-4A0C58E7F429}"/>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30" name="TextBox 29">
                <a:extLst>
                  <a:ext uri="{FF2B5EF4-FFF2-40B4-BE49-F238E27FC236}">
                    <a16:creationId xmlns:a16="http://schemas.microsoft.com/office/drawing/2014/main" id="{7332FF7D-F4CC-A02A-8799-4A0C58E7F429}"/>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9"/>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280940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114CB-6F92-2717-B8EC-3BF94B8E8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2F25E-ECB5-A8CD-2FD2-89D6E091C7BE}"/>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 Loss Function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2DF6C-B644-C312-475B-AB5FDBD24813}"/>
                  </a:ext>
                </a:extLst>
              </p:cNvPr>
              <p:cNvSpPr>
                <a:spLocks noGrp="1"/>
              </p:cNvSpPr>
              <p:nvPr>
                <p:ph idx="1"/>
              </p:nvPr>
            </p:nvSpPr>
            <p:spPr/>
            <p:txBody>
              <a:bodyPr>
                <a:normAutofit/>
              </a:bodyPr>
              <a:lstStyle/>
              <a:p>
                <a:r>
                  <a:rPr lang="en-GB" dirty="0"/>
                  <a:t>Loss function for binary inputs</a:t>
                </a:r>
              </a:p>
              <a:p>
                <a:endParaRPr lang="en-GB" dirty="0"/>
              </a:p>
              <a:p>
                <a:pPr marL="457200" lvl="1" indent="0">
                  <a:buNone/>
                </a:pPr>
                <a14:m>
                  <m:oMathPara xmlns:m="http://schemas.openxmlformats.org/officeDocument/2006/math">
                    <m:oMathParaPr>
                      <m:jc m:val="centerGroup"/>
                    </m:oMathParaPr>
                    <m:oMath xmlns:m="http://schemas.openxmlformats.org/officeDocument/2006/math">
                      <m:sSub>
                        <m:sSubPr>
                          <m:ctrlPr>
                            <a:rPr lang="en-GB" sz="2100" i="1" smtClean="0">
                              <a:latin typeface="Cambria Math" panose="02040503050406030204" pitchFamily="18" charset="0"/>
                            </a:rPr>
                          </m:ctrlPr>
                        </m:sSubPr>
                        <m:e>
                          <m:r>
                            <a:rPr lang="en-GB" sz="2100" b="1" i="1" smtClean="0">
                              <a:latin typeface="Cambria Math" panose="02040503050406030204" pitchFamily="18" charset="0"/>
                            </a:rPr>
                            <m:t>𝒎𝒊𝒏</m:t>
                          </m:r>
                        </m:e>
                        <m:sub>
                          <m:r>
                            <a:rPr lang="en-GB" sz="2100" b="1" i="1" smtClean="0">
                              <a:latin typeface="Cambria Math" panose="02040503050406030204" pitchFamily="18" charset="0"/>
                            </a:rPr>
                            <m:t>𝑾</m:t>
                          </m:r>
                          <m:r>
                            <a:rPr lang="en-GB" sz="2100" b="1" i="1" smtClean="0">
                              <a:latin typeface="Cambria Math" panose="02040503050406030204" pitchFamily="18" charset="0"/>
                            </a:rPr>
                            <m:t>, </m:t>
                          </m:r>
                          <m:sSup>
                            <m:sSupPr>
                              <m:ctrlPr>
                                <a:rPr lang="en-GB" sz="2100" b="1" i="1" smtClean="0">
                                  <a:latin typeface="Cambria Math" panose="02040503050406030204" pitchFamily="18" charset="0"/>
                                </a:rPr>
                              </m:ctrlPr>
                            </m:sSupPr>
                            <m:e>
                              <m:r>
                                <a:rPr lang="en-GB" sz="2100" b="1" i="1" smtClean="0">
                                  <a:latin typeface="Cambria Math" panose="02040503050406030204" pitchFamily="18" charset="0"/>
                                </a:rPr>
                                <m:t>𝑾</m:t>
                              </m:r>
                            </m:e>
                            <m:sup>
                              <m:r>
                                <a:rPr lang="en-GB" sz="2100" b="1" i="1" smtClean="0">
                                  <a:latin typeface="Cambria Math" panose="02040503050406030204" pitchFamily="18" charset="0"/>
                                </a:rPr>
                                <m:t>∗</m:t>
                              </m:r>
                            </m:sup>
                          </m:sSup>
                          <m:r>
                            <a:rPr lang="en-GB" sz="2100" b="1" i="1" smtClean="0">
                              <a:latin typeface="Cambria Math" panose="02040503050406030204" pitchFamily="18" charset="0"/>
                            </a:rPr>
                            <m:t>, </m:t>
                          </m:r>
                          <m:r>
                            <a:rPr lang="en-GB" sz="2100" b="1" i="1" smtClean="0">
                              <a:latin typeface="Cambria Math" panose="02040503050406030204" pitchFamily="18" charset="0"/>
                            </a:rPr>
                            <m:t>𝒃</m:t>
                          </m:r>
                          <m:r>
                            <a:rPr lang="en-GB" sz="2100" b="1" i="1" smtClean="0">
                              <a:latin typeface="Cambria Math" panose="02040503050406030204" pitchFamily="18" charset="0"/>
                            </a:rPr>
                            <m:t>,   </m:t>
                          </m:r>
                          <m:r>
                            <a:rPr lang="en-GB" sz="2100" b="1" i="1" smtClean="0">
                              <a:latin typeface="Cambria Math" panose="02040503050406030204" pitchFamily="18" charset="0"/>
                            </a:rPr>
                            <m:t>𝒄</m:t>
                          </m:r>
                        </m:sub>
                      </m:sSub>
                      <m:r>
                        <a:rPr lang="en-GB" sz="2100" b="1" i="1" smtClean="0">
                          <a:latin typeface="Cambria Math" panose="02040503050406030204" pitchFamily="18" charset="0"/>
                        </a:rPr>
                        <m:t> </m:t>
                      </m:r>
                      <m:nary>
                        <m:naryPr>
                          <m:chr m:val="∑"/>
                          <m:ctrlPr>
                            <a:rPr lang="en-GB" sz="2100" b="1" i="1" smtClean="0">
                              <a:latin typeface="Cambria Math" panose="02040503050406030204" pitchFamily="18" charset="0"/>
                            </a:rPr>
                          </m:ctrlPr>
                        </m:naryPr>
                        <m:sub>
                          <m:r>
                            <m:rPr>
                              <m:brk m:alnAt="23"/>
                            </m:rPr>
                            <a:rPr lang="en-GB" sz="2100" b="1" i="1" smtClean="0">
                              <a:latin typeface="Cambria Math" panose="02040503050406030204" pitchFamily="18" charset="0"/>
                            </a:rPr>
                            <m:t>𝒋</m:t>
                          </m:r>
                          <m:r>
                            <a:rPr lang="en-GB" sz="2100" b="1" i="1" smtClean="0">
                              <a:latin typeface="Cambria Math" panose="02040503050406030204" pitchFamily="18" charset="0"/>
                            </a:rPr>
                            <m:t>=</m:t>
                          </m:r>
                          <m:r>
                            <a:rPr lang="en-GB" sz="2100" b="1" i="1" smtClean="0">
                              <a:latin typeface="Cambria Math" panose="02040503050406030204" pitchFamily="18" charset="0"/>
                            </a:rPr>
                            <m:t>𝟏</m:t>
                          </m:r>
                        </m:sub>
                        <m:sup>
                          <m:r>
                            <a:rPr lang="en-GB" sz="2100" b="1" i="1" smtClean="0">
                              <a:latin typeface="Cambria Math" panose="02040503050406030204" pitchFamily="18" charset="0"/>
                            </a:rPr>
                            <m:t>𝒅</m:t>
                          </m:r>
                        </m:sup>
                        <m:e>
                          <m:d>
                            <m:dPr>
                              <m:ctrlPr>
                                <a:rPr lang="en-GB" sz="2100" b="1" i="1" smtClean="0">
                                  <a:latin typeface="Cambria Math" panose="02040503050406030204" pitchFamily="18" charset="0"/>
                                </a:rPr>
                              </m:ctrlPr>
                            </m:dPr>
                            <m:e>
                              <m:r>
                                <a:rPr lang="en-GB" sz="2100" b="1" i="1" smtClean="0">
                                  <a:latin typeface="Cambria Math" panose="02040503050406030204" pitchFamily="18" charset="0"/>
                                </a:rPr>
                                <m:t>−</m:t>
                              </m:r>
                              <m:sSub>
                                <m:sSubPr>
                                  <m:ctrlPr>
                                    <a:rPr lang="en-GB" sz="2100" b="1" i="1" smtClean="0">
                                      <a:latin typeface="Cambria Math" panose="02040503050406030204" pitchFamily="18" charset="0"/>
                                    </a:rPr>
                                  </m:ctrlPr>
                                </m:sSubPr>
                                <m:e>
                                  <m:r>
                                    <a:rPr lang="en-GB" sz="2100" b="1" i="1" smtClean="0">
                                      <a:latin typeface="Cambria Math" panose="02040503050406030204" pitchFamily="18" charset="0"/>
                                    </a:rPr>
                                    <m:t>𝒙</m:t>
                                  </m:r>
                                </m:e>
                                <m:sub>
                                  <m:r>
                                    <a:rPr lang="en-GB" sz="2100" b="1" i="1" smtClean="0">
                                      <a:latin typeface="Cambria Math" panose="02040503050406030204" pitchFamily="18" charset="0"/>
                                    </a:rPr>
                                    <m:t>𝒊𝒋</m:t>
                                  </m:r>
                                </m:sub>
                              </m:sSub>
                              <m:func>
                                <m:funcPr>
                                  <m:ctrlPr>
                                    <a:rPr lang="en-GB" sz="2100" b="1" i="1" smtClean="0">
                                      <a:latin typeface="Cambria Math" panose="02040503050406030204" pitchFamily="18" charset="0"/>
                                    </a:rPr>
                                  </m:ctrlPr>
                                </m:funcPr>
                                <m:fName>
                                  <m:r>
                                    <m:rPr>
                                      <m:sty m:val="p"/>
                                    </m:rPr>
                                    <a:rPr lang="en-GB" sz="2100" b="0" i="0" smtClean="0">
                                      <a:latin typeface="Cambria Math" panose="02040503050406030204" pitchFamily="18" charset="0"/>
                                    </a:rPr>
                                    <m:t>log</m:t>
                                  </m:r>
                                </m:fName>
                                <m:e>
                                  <m:acc>
                                    <m:accPr>
                                      <m:chr m:val="̂"/>
                                      <m:ctrlPr>
                                        <a:rPr lang="en-GB" sz="2100" b="0" i="1" smtClean="0">
                                          <a:latin typeface="Cambria Math" panose="02040503050406030204" pitchFamily="18" charset="0"/>
                                        </a:rPr>
                                      </m:ctrlPr>
                                    </m:accPr>
                                    <m:e>
                                      <m:sSub>
                                        <m:sSubPr>
                                          <m:ctrlPr>
                                            <a:rPr lang="en-GB" sz="2100" b="1" i="1" smtClean="0">
                                              <a:latin typeface="Cambria Math" panose="02040503050406030204" pitchFamily="18" charset="0"/>
                                            </a:rPr>
                                          </m:ctrlPr>
                                        </m:sSubPr>
                                        <m:e>
                                          <m:r>
                                            <a:rPr lang="en-GB" sz="2100" b="1" i="1" smtClean="0">
                                              <a:latin typeface="Cambria Math" panose="02040503050406030204" pitchFamily="18" charset="0"/>
                                            </a:rPr>
                                            <m:t>𝒙</m:t>
                                          </m:r>
                                        </m:e>
                                        <m:sub>
                                          <m:r>
                                            <a:rPr lang="en-GB" sz="2100" b="1" i="1" smtClean="0">
                                              <a:latin typeface="Cambria Math" panose="02040503050406030204" pitchFamily="18" charset="0"/>
                                            </a:rPr>
                                            <m:t>𝒊𝒋</m:t>
                                          </m:r>
                                        </m:sub>
                                      </m:sSub>
                                    </m:e>
                                  </m:acc>
                                </m:e>
                              </m:func>
                              <m:r>
                                <a:rPr lang="en-GB" sz="2100" b="1" i="1" smtClean="0">
                                  <a:latin typeface="Cambria Math" panose="02040503050406030204" pitchFamily="18" charset="0"/>
                                </a:rPr>
                                <m:t>−</m:t>
                              </m:r>
                              <m:d>
                                <m:dPr>
                                  <m:ctrlPr>
                                    <a:rPr lang="en-GB" sz="2100" b="1" i="1" smtClean="0">
                                      <a:latin typeface="Cambria Math" panose="02040503050406030204" pitchFamily="18" charset="0"/>
                                    </a:rPr>
                                  </m:ctrlPr>
                                </m:dPr>
                                <m:e>
                                  <m:r>
                                    <a:rPr lang="en-GB" sz="2100" b="1" i="1" smtClean="0">
                                      <a:latin typeface="Cambria Math" panose="02040503050406030204" pitchFamily="18" charset="0"/>
                                    </a:rPr>
                                    <m:t>𝟏</m:t>
                                  </m:r>
                                  <m:r>
                                    <a:rPr lang="en-GB" sz="2100" b="1" i="1" smtClean="0">
                                      <a:latin typeface="Cambria Math" panose="02040503050406030204" pitchFamily="18" charset="0"/>
                                    </a:rPr>
                                    <m:t>−</m:t>
                                  </m:r>
                                  <m:sSub>
                                    <m:sSubPr>
                                      <m:ctrlPr>
                                        <a:rPr lang="en-GB" sz="2100" i="1">
                                          <a:latin typeface="Cambria Math" panose="02040503050406030204" pitchFamily="18" charset="0"/>
                                        </a:rPr>
                                      </m:ctrlPr>
                                    </m:sSubPr>
                                    <m:e>
                                      <m:r>
                                        <a:rPr lang="en-GB" sz="2100" i="1">
                                          <a:latin typeface="Cambria Math" panose="02040503050406030204" pitchFamily="18" charset="0"/>
                                        </a:rPr>
                                        <m:t>𝒙</m:t>
                                      </m:r>
                                    </m:e>
                                    <m:sub>
                                      <m:r>
                                        <a:rPr lang="en-GB" sz="2100" i="1">
                                          <a:latin typeface="Cambria Math" panose="02040503050406030204" pitchFamily="18" charset="0"/>
                                        </a:rPr>
                                        <m:t>𝒊𝒋</m:t>
                                      </m:r>
                                    </m:sub>
                                  </m:sSub>
                                </m:e>
                              </m:d>
                              <m:func>
                                <m:funcPr>
                                  <m:ctrlPr>
                                    <a:rPr lang="en-GB" sz="2100" i="1">
                                      <a:latin typeface="Cambria Math" panose="02040503050406030204" pitchFamily="18" charset="0"/>
                                    </a:rPr>
                                  </m:ctrlPr>
                                </m:funcPr>
                                <m:fName>
                                  <m:r>
                                    <m:rPr>
                                      <m:sty m:val="p"/>
                                    </m:rPr>
                                    <a:rPr lang="en-GB" sz="2100" b="0">
                                      <a:latin typeface="Cambria Math" panose="02040503050406030204" pitchFamily="18" charset="0"/>
                                    </a:rPr>
                                    <m:t>log</m:t>
                                  </m:r>
                                </m:fName>
                                <m:e>
                                  <m:d>
                                    <m:dPr>
                                      <m:ctrlPr>
                                        <a:rPr lang="en-GB" sz="2100" b="0" i="1" smtClean="0">
                                          <a:latin typeface="Cambria Math" panose="02040503050406030204" pitchFamily="18" charset="0"/>
                                        </a:rPr>
                                      </m:ctrlPr>
                                    </m:dPr>
                                    <m:e>
                                      <m:r>
                                        <a:rPr lang="en-GB" sz="2100" b="0" i="1" smtClean="0">
                                          <a:latin typeface="Cambria Math" panose="02040503050406030204" pitchFamily="18" charset="0"/>
                                        </a:rPr>
                                        <m:t>1−</m:t>
                                      </m:r>
                                      <m:acc>
                                        <m:accPr>
                                          <m:chr m:val="̂"/>
                                          <m:ctrlPr>
                                            <a:rPr lang="en-GB" sz="2100" b="0" i="1">
                                              <a:latin typeface="Cambria Math" panose="02040503050406030204" pitchFamily="18" charset="0"/>
                                            </a:rPr>
                                          </m:ctrlPr>
                                        </m:accPr>
                                        <m:e>
                                          <m:sSub>
                                            <m:sSubPr>
                                              <m:ctrlPr>
                                                <a:rPr lang="en-GB" sz="2100" i="1">
                                                  <a:latin typeface="Cambria Math" panose="02040503050406030204" pitchFamily="18" charset="0"/>
                                                </a:rPr>
                                              </m:ctrlPr>
                                            </m:sSubPr>
                                            <m:e>
                                              <m:r>
                                                <a:rPr lang="en-GB" sz="2100" i="1">
                                                  <a:latin typeface="Cambria Math" panose="02040503050406030204" pitchFamily="18" charset="0"/>
                                                </a:rPr>
                                                <m:t>𝒙</m:t>
                                              </m:r>
                                            </m:e>
                                            <m:sub>
                                              <m:r>
                                                <a:rPr lang="en-GB" sz="2100" i="1">
                                                  <a:latin typeface="Cambria Math" panose="02040503050406030204" pitchFamily="18" charset="0"/>
                                                </a:rPr>
                                                <m:t>𝒊𝒋</m:t>
                                              </m:r>
                                            </m:sub>
                                          </m:sSub>
                                        </m:e>
                                      </m:acc>
                                    </m:e>
                                  </m:d>
                                </m:e>
                              </m:func>
                            </m:e>
                          </m:d>
                        </m:e>
                      </m:nary>
                    </m:oMath>
                  </m:oMathPara>
                </a14:m>
                <a:endParaRPr lang="en-GB" sz="2100" dirty="0"/>
              </a:p>
              <a:p>
                <a:pPr marL="457200" lvl="1" indent="0">
                  <a:buNone/>
                </a:pPr>
                <a:endParaRPr lang="en-GB" sz="2100" dirty="0"/>
              </a:p>
              <a:p>
                <a:r>
                  <a:rPr lang="en-GB" sz="2400" dirty="0"/>
                  <a:t>Loss function for real valued inputs</a:t>
                </a:r>
              </a:p>
              <a:p>
                <a:endParaRPr lang="en-GB"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𝒎</m:t>
                      </m:r>
                      <m:sSub>
                        <m:sSubPr>
                          <m:ctrlPr>
                            <a:rPr lang="en-GB" sz="2000" i="1">
                              <a:latin typeface="Cambria Math" panose="02040503050406030204" pitchFamily="18" charset="0"/>
                            </a:rPr>
                          </m:ctrlPr>
                        </m:sSubPr>
                        <m:e>
                          <m:r>
                            <a:rPr lang="en-GB" sz="2000" i="1">
                              <a:latin typeface="Cambria Math" panose="02040503050406030204" pitchFamily="18" charset="0"/>
                            </a:rPr>
                            <m:t>𝒊𝒏</m:t>
                          </m:r>
                        </m:e>
                        <m:sub>
                          <m:r>
                            <a:rPr lang="en-GB" sz="2000" i="1">
                              <a:latin typeface="Cambria Math" panose="02040503050406030204" pitchFamily="18" charset="0"/>
                            </a:rPr>
                            <m:t>𝑾</m:t>
                          </m:r>
                          <m:r>
                            <a:rPr lang="en-GB" sz="2000" i="1">
                              <a:latin typeface="Cambria Math" panose="02040503050406030204" pitchFamily="18" charset="0"/>
                            </a:rPr>
                            <m:t>, </m:t>
                          </m:r>
                          <m:r>
                            <a:rPr lang="en-GB" sz="2000" b="1" i="1" smtClean="0">
                              <a:latin typeface="Cambria Math" panose="02040503050406030204" pitchFamily="18" charset="0"/>
                            </a:rPr>
                            <m:t> </m:t>
                          </m:r>
                          <m:sSup>
                            <m:sSupPr>
                              <m:ctrlPr>
                                <a:rPr lang="en-GB" sz="2000" i="1">
                                  <a:latin typeface="Cambria Math" panose="02040503050406030204" pitchFamily="18" charset="0"/>
                                </a:rPr>
                              </m:ctrlPr>
                            </m:sSupPr>
                            <m:e>
                              <m:r>
                                <a:rPr lang="en-GB" sz="2000" i="1">
                                  <a:latin typeface="Cambria Math" panose="02040503050406030204" pitchFamily="18" charset="0"/>
                                </a:rPr>
                                <m:t>𝑾</m:t>
                              </m:r>
                            </m:e>
                            <m:sup>
                              <m:r>
                                <a:rPr lang="en-GB" sz="2000" i="1">
                                  <a:latin typeface="Cambria Math" panose="02040503050406030204" pitchFamily="18" charset="0"/>
                                </a:rPr>
                                <m:t>∗</m:t>
                              </m:r>
                            </m:sup>
                          </m:sSup>
                          <m:r>
                            <a:rPr lang="en-GB" sz="2000" i="1">
                              <a:latin typeface="Cambria Math" panose="02040503050406030204" pitchFamily="18" charset="0"/>
                            </a:rPr>
                            <m:t>, </m:t>
                          </m:r>
                          <m:r>
                            <a:rPr lang="en-GB" sz="2000" i="1">
                              <a:latin typeface="Cambria Math" panose="02040503050406030204" pitchFamily="18" charset="0"/>
                            </a:rPr>
                            <m:t>𝒃</m:t>
                          </m:r>
                          <m:r>
                            <a:rPr lang="en-GB" sz="2000" i="1">
                              <a:latin typeface="Cambria Math" panose="02040503050406030204" pitchFamily="18" charset="0"/>
                            </a:rPr>
                            <m:t>,   </m:t>
                          </m:r>
                          <m:r>
                            <a:rPr lang="en-GB" sz="2000" i="1">
                              <a:latin typeface="Cambria Math" panose="02040503050406030204" pitchFamily="18" charset="0"/>
                            </a:rPr>
                            <m:t>𝒄</m:t>
                          </m:r>
                        </m:sub>
                      </m:sSub>
                      <m:r>
                        <a:rPr lang="en-GB" sz="2000" i="1">
                          <a:latin typeface="Cambria Math" panose="02040503050406030204" pitchFamily="18" charset="0"/>
                        </a:rPr>
                        <m:t> </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𝒋</m:t>
                          </m:r>
                          <m:r>
                            <a:rPr lang="en-GB" sz="2000" i="1">
                              <a:latin typeface="Cambria Math" panose="02040503050406030204" pitchFamily="18" charset="0"/>
                            </a:rPr>
                            <m:t>=</m:t>
                          </m:r>
                          <m:r>
                            <a:rPr lang="en-GB" sz="2000" i="1">
                              <a:latin typeface="Cambria Math" panose="02040503050406030204" pitchFamily="18" charset="0"/>
                            </a:rPr>
                            <m:t>𝟏</m:t>
                          </m:r>
                        </m:sub>
                        <m:sup>
                          <m:r>
                            <a:rPr lang="en-GB" sz="2000" i="1">
                              <a:latin typeface="Cambria Math" panose="02040503050406030204" pitchFamily="18" charset="0"/>
                            </a:rPr>
                            <m:t>𝒅</m:t>
                          </m:r>
                        </m:sup>
                        <m:e>
                          <m:sSup>
                            <m:sSupPr>
                              <m:ctrlPr>
                                <a:rPr lang="en-GB" sz="2000" b="1" i="1" smtClean="0">
                                  <a:latin typeface="Cambria Math" panose="02040503050406030204" pitchFamily="18" charset="0"/>
                                </a:rPr>
                              </m:ctrlPr>
                            </m:sSupPr>
                            <m:e>
                              <m:d>
                                <m:dPr>
                                  <m:ctrlPr>
                                    <a:rPr lang="en-GB" sz="2000" i="1">
                                      <a:latin typeface="Cambria Math" panose="02040503050406030204" pitchFamily="18" charset="0"/>
                                    </a:rPr>
                                  </m:ctrlPr>
                                </m:dPr>
                                <m:e>
                                  <m:acc>
                                    <m:accPr>
                                      <m:chr m:val="̂"/>
                                      <m:ctrlPr>
                                        <a:rPr lang="en-GB" sz="2000" b="0" i="1">
                                          <a:latin typeface="Cambria Math" panose="02040503050406030204" pitchFamily="18" charset="0"/>
                                        </a:rPr>
                                      </m:ctrlPr>
                                    </m:accPr>
                                    <m:e>
                                      <m:sSub>
                                        <m:sSubPr>
                                          <m:ctrlPr>
                                            <a:rPr lang="en-GB" sz="2000" i="1">
                                              <a:latin typeface="Cambria Math" panose="02040503050406030204" pitchFamily="18" charset="0"/>
                                            </a:rPr>
                                          </m:ctrlPr>
                                        </m:sSubPr>
                                        <m:e>
                                          <m:r>
                                            <a:rPr lang="en-GB" sz="2000" i="1">
                                              <a:latin typeface="Cambria Math" panose="02040503050406030204" pitchFamily="18" charset="0"/>
                                            </a:rPr>
                                            <m:t>𝒙</m:t>
                                          </m:r>
                                        </m:e>
                                        <m:sub>
                                          <m:r>
                                            <a:rPr lang="en-GB" sz="2000" i="1">
                                              <a:latin typeface="Cambria Math" panose="02040503050406030204" pitchFamily="18" charset="0"/>
                                            </a:rPr>
                                            <m:t>𝒊𝒋</m:t>
                                          </m:r>
                                        </m:sub>
                                      </m:sSub>
                                    </m:e>
                                  </m:acc>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𝒙</m:t>
                                      </m:r>
                                    </m:e>
                                    <m:sub>
                                      <m:r>
                                        <a:rPr lang="en-GB" sz="2000" i="1">
                                          <a:latin typeface="Cambria Math" panose="02040503050406030204" pitchFamily="18" charset="0"/>
                                        </a:rPr>
                                        <m:t>𝒊𝒋</m:t>
                                      </m:r>
                                    </m:sub>
                                  </m:sSub>
                                </m:e>
                              </m:d>
                            </m:e>
                            <m:sup>
                              <m:r>
                                <a:rPr lang="en-GB" sz="2000" b="1" i="1" smtClean="0">
                                  <a:latin typeface="Cambria Math" panose="02040503050406030204" pitchFamily="18" charset="0"/>
                                </a:rPr>
                                <m:t>𝟐</m:t>
                              </m:r>
                            </m:sup>
                          </m:sSup>
                        </m:e>
                      </m:nary>
                    </m:oMath>
                  </m:oMathPara>
                </a14:m>
                <a:endParaRPr lang="en-GB" sz="2000" dirty="0"/>
              </a:p>
              <a:p>
                <a:endParaRPr lang="en-GB" sz="2400" dirty="0"/>
              </a:p>
            </p:txBody>
          </p:sp>
        </mc:Choice>
        <mc:Fallback xmlns="">
          <p:sp>
            <p:nvSpPr>
              <p:cNvPr id="3" name="Content Placeholder 2">
                <a:extLst>
                  <a:ext uri="{FF2B5EF4-FFF2-40B4-BE49-F238E27FC236}">
                    <a16:creationId xmlns:a16="http://schemas.microsoft.com/office/drawing/2014/main" id="{2DC2DF6C-B644-C312-475B-AB5FDBD24813}"/>
                  </a:ext>
                </a:extLst>
              </p:cNvPr>
              <p:cNvSpPr>
                <a:spLocks noGrp="1" noRot="1" noChangeAspect="1" noMove="1" noResize="1" noEditPoints="1" noAdjustHandles="1" noChangeArrowheads="1" noChangeShapeType="1" noTextEdit="1"/>
              </p:cNvSpPr>
              <p:nvPr>
                <p:ph idx="1"/>
              </p:nvPr>
            </p:nvSpPr>
            <p:spPr>
              <a:blipFill>
                <a:blip r:embed="rId2"/>
                <a:stretch>
                  <a:fillRect l="-1575" t="-198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E91471C-2CA5-44D1-A40C-372B9B32F31C}"/>
              </a:ext>
            </a:extLst>
          </p:cNvPr>
          <p:cNvSpPr>
            <a:spLocks noGrp="1"/>
          </p:cNvSpPr>
          <p:nvPr>
            <p:ph type="sldNum" sz="quarter" idx="12"/>
          </p:nvPr>
        </p:nvSpPr>
        <p:spPr/>
        <p:txBody>
          <a:bodyPr/>
          <a:lstStyle/>
          <a:p>
            <a:fld id="{7A40C488-C8CC-47D5-8871-7D5F905AB6AC}" type="slidenum">
              <a:rPr lang="en-US" smtClean="0"/>
              <a:pPr/>
              <a:t>32</a:t>
            </a:fld>
            <a:endParaRPr lang="en-US"/>
          </a:p>
        </p:txBody>
      </p:sp>
      <p:sp>
        <p:nvSpPr>
          <p:cNvPr id="5" name="Rectangle 4">
            <a:extLst>
              <a:ext uri="{FF2B5EF4-FFF2-40B4-BE49-F238E27FC236}">
                <a16:creationId xmlns:a16="http://schemas.microsoft.com/office/drawing/2014/main" id="{24FE8E93-3F75-CF80-D0E2-25EA03C16F3E}"/>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B515D08-FF59-7F5C-F338-F1F7239AE367}"/>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11DB7ED-8436-AD0A-9A11-C1286387E19D}"/>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36BADDD-FC7A-8227-AA2D-CE8BCE9A5852}"/>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5671F405-5701-D7C6-7D02-BE6B7FFE6825}"/>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240EF5-D0CB-1E78-78D9-B8DD5018C620}"/>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A5240EF5-D0CB-1E78-78D9-B8DD5018C620}"/>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AE4AC654-F9DC-5C13-B8BF-9D8734715731}"/>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5332866-756B-7827-8AA3-AB594EBE5D80}"/>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822B0A5-C096-FB45-4509-EC448EEF8C7A}"/>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2945584-2B33-0121-8577-CBCA709C52BD}"/>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2CE26A0-FDDA-DDD8-8481-66EC78F8D2CD}"/>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62CE26A0-FDDA-DDD8-8481-66EC78F8D2CD}"/>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16" name="Oval 15">
            <a:extLst>
              <a:ext uri="{FF2B5EF4-FFF2-40B4-BE49-F238E27FC236}">
                <a16:creationId xmlns:a16="http://schemas.microsoft.com/office/drawing/2014/main" id="{8CA4CBFE-CCAF-CDDF-1A95-329131CFAF12}"/>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39DB221-510C-0319-8D95-63ABF7F3906A}"/>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C033A4C-263D-69BA-E15B-36C303756BFF}"/>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F81040D-BA3A-93A7-E76B-8326A4D48A94}"/>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A6DC41EE-47DB-2997-3B73-96EAFFC94377}"/>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4014AE8-7F66-B459-96C2-1193DF8D2D59}"/>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C2F256C-ADDC-367B-6F35-65FCA9176EAA}"/>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2" name="TextBox 21">
                <a:extLst>
                  <a:ext uri="{FF2B5EF4-FFF2-40B4-BE49-F238E27FC236}">
                    <a16:creationId xmlns:a16="http://schemas.microsoft.com/office/drawing/2014/main" id="{4C2F256C-ADDC-367B-6F35-65FCA9176EAA}"/>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23" name="Oval 22">
            <a:extLst>
              <a:ext uri="{FF2B5EF4-FFF2-40B4-BE49-F238E27FC236}">
                <a16:creationId xmlns:a16="http://schemas.microsoft.com/office/drawing/2014/main" id="{E6FB193A-F271-A477-76D6-FCD97E59F9B9}"/>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E3C207C2-2771-F130-581F-724F4D75D22C}"/>
              </a:ext>
            </a:extLst>
          </p:cNvPr>
          <p:cNvCxnSpPr>
            <a:cxnSpLocks/>
            <a:stCxn id="5" idx="0"/>
            <a:endCxn id="12"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CFD3F5-2FE7-F99C-C2D1-7C62A2E7B7A1}"/>
              </a:ext>
            </a:extLst>
          </p:cNvPr>
          <p:cNvCxnSpPr>
            <a:cxnSpLocks/>
            <a:stCxn id="12" idx="0"/>
            <a:endCxn id="17"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053A2C8-4E48-67C2-7181-3462118BF58C}"/>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71587D3-DCC1-5C7E-3992-B93C9E710092}"/>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27" name="TextBox 26">
                <a:extLst>
                  <a:ext uri="{FF2B5EF4-FFF2-40B4-BE49-F238E27FC236}">
                    <a16:creationId xmlns:a16="http://schemas.microsoft.com/office/drawing/2014/main" id="{571587D3-DCC1-5C7E-3992-B93C9E710092}"/>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772528E-93BA-574B-30DA-A0CA0C86B828}"/>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28" name="TextBox 27">
                <a:extLst>
                  <a:ext uri="{FF2B5EF4-FFF2-40B4-BE49-F238E27FC236}">
                    <a16:creationId xmlns:a16="http://schemas.microsoft.com/office/drawing/2014/main" id="{6772528E-93BA-574B-30DA-A0CA0C86B828}"/>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9885F7C-6CAA-1A78-88B2-7B1555F09897}"/>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29" name="TextBox 28">
                <a:extLst>
                  <a:ext uri="{FF2B5EF4-FFF2-40B4-BE49-F238E27FC236}">
                    <a16:creationId xmlns:a16="http://schemas.microsoft.com/office/drawing/2014/main" id="{E9885F7C-6CAA-1A78-88B2-7B1555F09897}"/>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8"/>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AAEE17D-657D-4BCC-E5B9-2B61A8807081}"/>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30" name="TextBox 29">
                <a:extLst>
                  <a:ext uri="{FF2B5EF4-FFF2-40B4-BE49-F238E27FC236}">
                    <a16:creationId xmlns:a16="http://schemas.microsoft.com/office/drawing/2014/main" id="{2AAEE17D-657D-4BCC-E5B9-2B61A8807081}"/>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9"/>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2718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A2AC8-954C-B4A1-ED01-AF52A1C98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3E8F3-37B4-45AC-C1BF-C9D14DE73F98}"/>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 Loss Function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5073F-09C8-18D8-C932-13DDE57AA83C}"/>
                  </a:ext>
                </a:extLst>
              </p:cNvPr>
              <p:cNvSpPr>
                <a:spLocks noGrp="1"/>
              </p:cNvSpPr>
              <p:nvPr>
                <p:ph idx="1"/>
              </p:nvPr>
            </p:nvSpPr>
            <p:spPr>
              <a:xfrm>
                <a:off x="838200" y="1270000"/>
                <a:ext cx="6716900" cy="4906963"/>
              </a:xfrm>
            </p:spPr>
            <p:txBody>
              <a:bodyPr>
                <a:normAutofit/>
              </a:bodyPr>
              <a:lstStyle/>
              <a:p>
                <a:r>
                  <a:rPr lang="en-GB" sz="2400" dirty="0"/>
                  <a:t>Once, we define the appropriate loss and mapping function, we can then train the autoencoder just like a regular feedforward network using backpropagation</a:t>
                </a:r>
              </a:p>
              <a:p>
                <a:r>
                  <a:rPr lang="en-GB" sz="2400" dirty="0"/>
                  <a:t>All we need is a formula for </a:t>
                </a:r>
                <a14:m>
                  <m:oMath xmlns:m="http://schemas.openxmlformats.org/officeDocument/2006/math">
                    <m:f>
                      <m:fPr>
                        <m:ctrlPr>
                          <a:rPr lang="en-GB" sz="2400" i="1" smtClean="0">
                            <a:latin typeface="Cambria Math" panose="02040503050406030204" pitchFamily="18" charset="0"/>
                          </a:rPr>
                        </m:ctrlPr>
                      </m:fPr>
                      <m:num>
                        <m:r>
                          <a:rPr lang="en-GB" sz="2400" i="1" smtClean="0">
                            <a:latin typeface="Cambria Math" panose="02040503050406030204" pitchFamily="18" charset="0"/>
                          </a:rPr>
                          <m:t>𝜕</m:t>
                        </m:r>
                        <m:r>
                          <a:rPr lang="en-GB" sz="2400" b="1" i="1" smtClean="0">
                            <a:latin typeface="Cambria Math" panose="02040503050406030204" pitchFamily="18" charset="0"/>
                          </a:rPr>
                          <m:t>ℓ</m:t>
                        </m:r>
                      </m:num>
                      <m:den>
                        <m:r>
                          <a:rPr lang="en-GB" sz="2400" i="1" smtClean="0">
                            <a:latin typeface="Cambria Math" panose="02040503050406030204" pitchFamily="18" charset="0"/>
                          </a:rPr>
                          <m:t>𝜕</m:t>
                        </m:r>
                        <m:sSup>
                          <m:sSupPr>
                            <m:ctrlPr>
                              <a:rPr lang="en-GB" sz="2400" b="1" i="1" smtClean="0">
                                <a:latin typeface="Cambria Math" panose="02040503050406030204" pitchFamily="18" charset="0"/>
                              </a:rPr>
                            </m:ctrlPr>
                          </m:sSupPr>
                          <m:e>
                            <m:r>
                              <a:rPr lang="en-GB" sz="2400" b="1" i="1" smtClean="0">
                                <a:latin typeface="Cambria Math" panose="02040503050406030204" pitchFamily="18" charset="0"/>
                              </a:rPr>
                              <m:t>𝑾</m:t>
                            </m:r>
                          </m:e>
                          <m:sup>
                            <m:r>
                              <a:rPr lang="en-GB" sz="2400" b="1" i="1" smtClean="0">
                                <a:latin typeface="Cambria Math" panose="02040503050406030204" pitchFamily="18" charset="0"/>
                              </a:rPr>
                              <m:t>∗</m:t>
                            </m:r>
                          </m:sup>
                        </m:sSup>
                      </m:den>
                    </m:f>
                  </m:oMath>
                </a14:m>
                <a:r>
                  <a:rPr lang="en-GB" sz="2400" dirty="0"/>
                  <a:t> and </a:t>
                </a:r>
                <a14:m>
                  <m:oMath xmlns:m="http://schemas.openxmlformats.org/officeDocument/2006/math">
                    <m:f>
                      <m:fPr>
                        <m:ctrlPr>
                          <a:rPr lang="en-GB" sz="2400" i="1">
                            <a:latin typeface="Cambria Math" panose="02040503050406030204" pitchFamily="18" charset="0"/>
                          </a:rPr>
                        </m:ctrlPr>
                      </m:fPr>
                      <m:num>
                        <m:r>
                          <a:rPr lang="en-GB" sz="2400" i="1">
                            <a:latin typeface="Cambria Math" panose="02040503050406030204" pitchFamily="18" charset="0"/>
                          </a:rPr>
                          <m:t>𝜕</m:t>
                        </m:r>
                        <m:r>
                          <a:rPr lang="en-GB" sz="2400" i="1">
                            <a:latin typeface="Cambria Math" panose="02040503050406030204" pitchFamily="18" charset="0"/>
                          </a:rPr>
                          <m:t>ℓ</m:t>
                        </m:r>
                      </m:num>
                      <m:den>
                        <m:r>
                          <a:rPr lang="en-GB" sz="2400" i="1">
                            <a:latin typeface="Cambria Math" panose="02040503050406030204" pitchFamily="18" charset="0"/>
                          </a:rPr>
                          <m:t>𝜕</m:t>
                        </m:r>
                        <m:r>
                          <a:rPr lang="en-GB" sz="2400" b="1" i="1" smtClean="0">
                            <a:latin typeface="Cambria Math" panose="02040503050406030204" pitchFamily="18" charset="0"/>
                          </a:rPr>
                          <m:t>𝑾</m:t>
                        </m:r>
                      </m:den>
                    </m:f>
                  </m:oMath>
                </a14:m>
                <a:endParaRPr lang="en-GB" sz="2400" dirty="0"/>
              </a:p>
              <a:p>
                <a:r>
                  <a:rPr lang="en-GB" sz="2400" dirty="0"/>
                  <a:t>We can simply follow backpropagation approach to update </a:t>
                </a:r>
                <a14:m>
                  <m:oMath xmlns:m="http://schemas.openxmlformats.org/officeDocument/2006/math">
                    <m:r>
                      <a:rPr lang="en-GB" sz="2400" b="1" i="1" smtClean="0">
                        <a:latin typeface="Cambria Math" panose="02040503050406030204" pitchFamily="18" charset="0"/>
                      </a:rPr>
                      <m:t>𝑾</m:t>
                    </m:r>
                  </m:oMath>
                </a14:m>
                <a:r>
                  <a:rPr lang="en-GB" sz="2400" dirty="0"/>
                  <a:t> and </a:t>
                </a:r>
                <a14:m>
                  <m:oMath xmlns:m="http://schemas.openxmlformats.org/officeDocument/2006/math">
                    <m:sSup>
                      <m:sSupPr>
                        <m:ctrlPr>
                          <a:rPr lang="en-GB" sz="2400" b="1" i="1" smtClean="0">
                            <a:latin typeface="Cambria Math" panose="02040503050406030204" pitchFamily="18" charset="0"/>
                          </a:rPr>
                        </m:ctrlPr>
                      </m:sSupPr>
                      <m:e>
                        <m:r>
                          <a:rPr lang="en-GB" sz="2400" b="1" i="1" smtClean="0">
                            <a:latin typeface="Cambria Math" panose="02040503050406030204" pitchFamily="18" charset="0"/>
                          </a:rPr>
                          <m:t>𝑾</m:t>
                        </m:r>
                      </m:e>
                      <m:sup>
                        <m:r>
                          <a:rPr lang="en-GB" sz="2400" b="1" i="1" smtClean="0">
                            <a:latin typeface="Cambria Math" panose="02040503050406030204" pitchFamily="18" charset="0"/>
                          </a:rPr>
                          <m:t>∗</m:t>
                        </m:r>
                      </m:sup>
                    </m:sSup>
                  </m:oMath>
                </a14:m>
                <a:endParaRPr lang="en-GB" sz="2400" dirty="0"/>
              </a:p>
            </p:txBody>
          </p:sp>
        </mc:Choice>
        <mc:Fallback xmlns="">
          <p:sp>
            <p:nvSpPr>
              <p:cNvPr id="3" name="Content Placeholder 2">
                <a:extLst>
                  <a:ext uri="{FF2B5EF4-FFF2-40B4-BE49-F238E27FC236}">
                    <a16:creationId xmlns:a16="http://schemas.microsoft.com/office/drawing/2014/main" id="{A8F5073F-09C8-18D8-C932-13DDE57AA83C}"/>
                  </a:ext>
                </a:extLst>
              </p:cNvPr>
              <p:cNvSpPr>
                <a:spLocks noGrp="1" noRot="1" noChangeAspect="1" noMove="1" noResize="1" noEditPoints="1" noAdjustHandles="1" noChangeArrowheads="1" noChangeShapeType="1" noTextEdit="1"/>
              </p:cNvSpPr>
              <p:nvPr>
                <p:ph idx="1"/>
              </p:nvPr>
            </p:nvSpPr>
            <p:spPr>
              <a:xfrm>
                <a:off x="838200" y="1270000"/>
                <a:ext cx="6716900" cy="4906963"/>
              </a:xfrm>
              <a:blipFill>
                <a:blip r:embed="rId2"/>
                <a:stretch>
                  <a:fillRect l="-1272" t="-1739" r="-145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3D70FFA0-5700-4BC1-3E19-E15140FB3801}"/>
              </a:ext>
            </a:extLst>
          </p:cNvPr>
          <p:cNvSpPr>
            <a:spLocks noGrp="1"/>
          </p:cNvSpPr>
          <p:nvPr>
            <p:ph type="sldNum" sz="quarter" idx="12"/>
          </p:nvPr>
        </p:nvSpPr>
        <p:spPr/>
        <p:txBody>
          <a:bodyPr/>
          <a:lstStyle/>
          <a:p>
            <a:fld id="{7A40C488-C8CC-47D5-8871-7D5F905AB6AC}" type="slidenum">
              <a:rPr lang="en-US" smtClean="0"/>
              <a:pPr/>
              <a:t>33</a:t>
            </a:fld>
            <a:endParaRPr lang="en-US"/>
          </a:p>
        </p:txBody>
      </p:sp>
      <p:sp>
        <p:nvSpPr>
          <p:cNvPr id="5" name="Rectangle 4">
            <a:extLst>
              <a:ext uri="{FF2B5EF4-FFF2-40B4-BE49-F238E27FC236}">
                <a16:creationId xmlns:a16="http://schemas.microsoft.com/office/drawing/2014/main" id="{810C1657-7988-1CC1-ADBF-F90CF217177B}"/>
              </a:ext>
            </a:extLst>
          </p:cNvPr>
          <p:cNvSpPr/>
          <p:nvPr/>
        </p:nvSpPr>
        <p:spPr>
          <a:xfrm>
            <a:off x="7761186" y="4028123"/>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F0E48BF-DF3D-C5C4-4657-AE33721EC2EC}"/>
              </a:ext>
            </a:extLst>
          </p:cNvPr>
          <p:cNvSpPr/>
          <p:nvPr/>
        </p:nvSpPr>
        <p:spPr>
          <a:xfrm>
            <a:off x="7822146"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B5999A8-AF49-0307-F533-4DB170F0A4F8}"/>
              </a:ext>
            </a:extLst>
          </p:cNvPr>
          <p:cNvSpPr/>
          <p:nvPr/>
        </p:nvSpPr>
        <p:spPr>
          <a:xfrm>
            <a:off x="8594883"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16E0828-0F07-499F-DCA4-D74E63371323}"/>
              </a:ext>
            </a:extLst>
          </p:cNvPr>
          <p:cNvSpPr/>
          <p:nvPr/>
        </p:nvSpPr>
        <p:spPr>
          <a:xfrm>
            <a:off x="9367620"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F8A1BB25-29D6-7C2E-CE62-E610BDCBA8F1}"/>
              </a:ext>
            </a:extLst>
          </p:cNvPr>
          <p:cNvSpPr/>
          <p:nvPr/>
        </p:nvSpPr>
        <p:spPr>
          <a:xfrm>
            <a:off x="10780265"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59FADA4-C0C7-B70F-386C-CE4790515616}"/>
                  </a:ext>
                </a:extLst>
              </p:cNvPr>
              <p:cNvSpPr txBox="1"/>
              <p:nvPr/>
            </p:nvSpPr>
            <p:spPr>
              <a:xfrm>
                <a:off x="9975488" y="4226837"/>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E59FADA4-C0C7-B70F-386C-CE4790515616}"/>
                  </a:ext>
                </a:extLst>
              </p:cNvPr>
              <p:cNvSpPr txBox="1">
                <a:spLocks noRot="1" noChangeAspect="1" noMove="1" noResize="1" noEditPoints="1" noAdjustHandles="1" noChangeArrowheads="1" noChangeShapeType="1" noTextEdit="1"/>
              </p:cNvSpPr>
              <p:nvPr/>
            </p:nvSpPr>
            <p:spPr>
              <a:xfrm>
                <a:off x="9975488" y="4226837"/>
                <a:ext cx="731520" cy="369332"/>
              </a:xfrm>
              <a:prstGeom prst="rect">
                <a:avLst/>
              </a:prstGeom>
              <a:blipFill>
                <a:blip r:embed="rId3"/>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8D8664E-C886-95A7-626B-D2541233E91D}"/>
              </a:ext>
            </a:extLst>
          </p:cNvPr>
          <p:cNvSpPr/>
          <p:nvPr/>
        </p:nvSpPr>
        <p:spPr>
          <a:xfrm>
            <a:off x="11553002" y="4196080"/>
            <a:ext cx="401782" cy="365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D7729A5-848B-BC64-EF76-080D7F1014C1}"/>
              </a:ext>
            </a:extLst>
          </p:cNvPr>
          <p:cNvSpPr/>
          <p:nvPr/>
        </p:nvSpPr>
        <p:spPr>
          <a:xfrm>
            <a:off x="8454518" y="2893199"/>
            <a:ext cx="2880360"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DECA80DC-BD74-902F-4A39-37F2464C585F}"/>
              </a:ext>
            </a:extLst>
          </p:cNvPr>
          <p:cNvSpPr/>
          <p:nvPr/>
        </p:nvSpPr>
        <p:spPr>
          <a:xfrm>
            <a:off x="863397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F96EB25-134B-996D-AE1C-C49E3D493E5F}"/>
              </a:ext>
            </a:extLst>
          </p:cNvPr>
          <p:cNvSpPr/>
          <p:nvPr/>
        </p:nvSpPr>
        <p:spPr>
          <a:xfrm>
            <a:off x="9394418"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769EBE2-C0C0-386A-3CF1-2EBBBD040A8C}"/>
                  </a:ext>
                </a:extLst>
              </p:cNvPr>
              <p:cNvSpPr txBox="1"/>
              <p:nvPr/>
            </p:nvSpPr>
            <p:spPr>
              <a:xfrm>
                <a:off x="9979990" y="3056949"/>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5769EBE2-C0C0-386A-3CF1-2EBBBD040A8C}"/>
                  </a:ext>
                </a:extLst>
              </p:cNvPr>
              <p:cNvSpPr txBox="1">
                <a:spLocks noRot="1" noChangeAspect="1" noMove="1" noResize="1" noEditPoints="1" noAdjustHandles="1" noChangeArrowheads="1" noChangeShapeType="1" noTextEdit="1"/>
              </p:cNvSpPr>
              <p:nvPr/>
            </p:nvSpPr>
            <p:spPr>
              <a:xfrm>
                <a:off x="9979990" y="3056949"/>
                <a:ext cx="731520" cy="369332"/>
              </a:xfrm>
              <a:prstGeom prst="rect">
                <a:avLst/>
              </a:prstGeom>
              <a:blipFill>
                <a:blip r:embed="rId4"/>
                <a:stretch>
                  <a:fillRect/>
                </a:stretch>
              </a:blipFill>
            </p:spPr>
            <p:txBody>
              <a:bodyPr/>
              <a:lstStyle/>
              <a:p>
                <a:r>
                  <a:rPr lang="en-IN">
                    <a:noFill/>
                  </a:rPr>
                  <a:t> </a:t>
                </a:r>
              </a:p>
            </p:txBody>
          </p:sp>
        </mc:Fallback>
      </mc:AlternateContent>
      <p:sp>
        <p:nvSpPr>
          <p:cNvPr id="16" name="Oval 15">
            <a:extLst>
              <a:ext uri="{FF2B5EF4-FFF2-40B4-BE49-F238E27FC236}">
                <a16:creationId xmlns:a16="http://schemas.microsoft.com/office/drawing/2014/main" id="{B1761DC5-9980-3522-F2C2-FE09B53BD59E}"/>
              </a:ext>
            </a:extLst>
          </p:cNvPr>
          <p:cNvSpPr/>
          <p:nvPr/>
        </p:nvSpPr>
        <p:spPr>
          <a:xfrm>
            <a:off x="10807063" y="3061156"/>
            <a:ext cx="401782" cy="3651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ED59ADF-D219-2FD2-844F-4DE6697756AB}"/>
              </a:ext>
            </a:extLst>
          </p:cNvPr>
          <p:cNvSpPr/>
          <p:nvPr/>
        </p:nvSpPr>
        <p:spPr>
          <a:xfrm>
            <a:off x="7776426" y="1757047"/>
            <a:ext cx="4247934" cy="701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877D8CE1-958D-28DB-65F3-AE07389DF7DE}"/>
              </a:ext>
            </a:extLst>
          </p:cNvPr>
          <p:cNvSpPr/>
          <p:nvPr/>
        </p:nvSpPr>
        <p:spPr>
          <a:xfrm>
            <a:off x="784786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72D597D-E057-DB55-0442-7C1494D02826}"/>
              </a:ext>
            </a:extLst>
          </p:cNvPr>
          <p:cNvSpPr/>
          <p:nvPr/>
        </p:nvSpPr>
        <p:spPr>
          <a:xfrm>
            <a:off x="8610123"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2D45D1D2-71CF-A769-8B9A-8052F31E7BF4}"/>
              </a:ext>
            </a:extLst>
          </p:cNvPr>
          <p:cNvSpPr/>
          <p:nvPr/>
        </p:nvSpPr>
        <p:spPr>
          <a:xfrm>
            <a:off x="9408750"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AA51771-03AA-3E6F-9FFF-F80B6623C53D}"/>
              </a:ext>
            </a:extLst>
          </p:cNvPr>
          <p:cNvSpPr/>
          <p:nvPr/>
        </p:nvSpPr>
        <p:spPr>
          <a:xfrm>
            <a:off x="10821395" y="1925004"/>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C4CB18-8D22-DFD6-8EF2-5BF12BE8254A}"/>
                  </a:ext>
                </a:extLst>
              </p:cNvPr>
              <p:cNvSpPr txBox="1"/>
              <p:nvPr/>
            </p:nvSpPr>
            <p:spPr>
              <a:xfrm>
                <a:off x="10016618" y="1955761"/>
                <a:ext cx="7315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IN" dirty="0"/>
              </a:p>
            </p:txBody>
          </p:sp>
        </mc:Choice>
        <mc:Fallback xmlns="">
          <p:sp>
            <p:nvSpPr>
              <p:cNvPr id="22" name="TextBox 21">
                <a:extLst>
                  <a:ext uri="{FF2B5EF4-FFF2-40B4-BE49-F238E27FC236}">
                    <a16:creationId xmlns:a16="http://schemas.microsoft.com/office/drawing/2014/main" id="{18C4CB18-8D22-DFD6-8EF2-5BF12BE8254A}"/>
                  </a:ext>
                </a:extLst>
              </p:cNvPr>
              <p:cNvSpPr txBox="1">
                <a:spLocks noRot="1" noChangeAspect="1" noMove="1" noResize="1" noEditPoints="1" noAdjustHandles="1" noChangeArrowheads="1" noChangeShapeType="1" noTextEdit="1"/>
              </p:cNvSpPr>
              <p:nvPr/>
            </p:nvSpPr>
            <p:spPr>
              <a:xfrm>
                <a:off x="10016618" y="1955761"/>
                <a:ext cx="731520" cy="369332"/>
              </a:xfrm>
              <a:prstGeom prst="rect">
                <a:avLst/>
              </a:prstGeom>
              <a:blipFill>
                <a:blip r:embed="rId5"/>
                <a:stretch>
                  <a:fillRect/>
                </a:stretch>
              </a:blipFill>
            </p:spPr>
            <p:txBody>
              <a:bodyPr/>
              <a:lstStyle/>
              <a:p>
                <a:r>
                  <a:rPr lang="en-IN">
                    <a:noFill/>
                  </a:rPr>
                  <a:t> </a:t>
                </a:r>
              </a:p>
            </p:txBody>
          </p:sp>
        </mc:Fallback>
      </mc:AlternateContent>
      <p:sp>
        <p:nvSpPr>
          <p:cNvPr id="23" name="Oval 22">
            <a:extLst>
              <a:ext uri="{FF2B5EF4-FFF2-40B4-BE49-F238E27FC236}">
                <a16:creationId xmlns:a16="http://schemas.microsoft.com/office/drawing/2014/main" id="{B7EE641E-81B2-FE50-1EDF-147017DC2ADF}"/>
              </a:ext>
            </a:extLst>
          </p:cNvPr>
          <p:cNvSpPr/>
          <p:nvPr/>
        </p:nvSpPr>
        <p:spPr>
          <a:xfrm>
            <a:off x="11551960" y="1925003"/>
            <a:ext cx="401782" cy="3651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A4AD9D6D-F3BE-D0B9-C7E9-DFD3CF5CD1C7}"/>
              </a:ext>
            </a:extLst>
          </p:cNvPr>
          <p:cNvCxnSpPr>
            <a:cxnSpLocks/>
            <a:stCxn id="5" idx="0"/>
            <a:endCxn id="12" idx="2"/>
          </p:cNvCxnSpPr>
          <p:nvPr/>
        </p:nvCxnSpPr>
        <p:spPr>
          <a:xfrm flipV="1">
            <a:off x="9885153" y="3594239"/>
            <a:ext cx="9545" cy="43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FA3B3AB-092B-2BC2-0F0D-15B36F000E79}"/>
              </a:ext>
            </a:extLst>
          </p:cNvPr>
          <p:cNvCxnSpPr>
            <a:cxnSpLocks/>
            <a:stCxn id="12" idx="0"/>
            <a:endCxn id="17" idx="2"/>
          </p:cNvCxnSpPr>
          <p:nvPr/>
        </p:nvCxnSpPr>
        <p:spPr>
          <a:xfrm flipV="1">
            <a:off x="9894698" y="2458087"/>
            <a:ext cx="5695" cy="43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9378B66-0F7C-9E57-170A-9403772E2284}"/>
              </a:ext>
            </a:extLst>
          </p:cNvPr>
          <p:cNvSpPr txBox="1"/>
          <p:nvPr/>
        </p:nvSpPr>
        <p:spPr>
          <a:xfrm>
            <a:off x="11317466" y="2891971"/>
            <a:ext cx="870769" cy="646331"/>
          </a:xfrm>
          <a:prstGeom prst="rect">
            <a:avLst/>
          </a:prstGeom>
          <a:noFill/>
        </p:spPr>
        <p:txBody>
          <a:bodyPr wrap="square" rtlCol="0">
            <a:spAutoFit/>
          </a:bodyPr>
          <a:lstStyle/>
          <a:p>
            <a:r>
              <a:rPr lang="en-GB" dirty="0"/>
              <a:t>Hidden Layer</a:t>
            </a:r>
            <a:endParaRPr lang="en-IN"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33D1AD-A83B-2F20-D9D5-7B1B8DA59E85}"/>
                  </a:ext>
                </a:extLst>
              </p:cNvPr>
              <p:cNvSpPr txBox="1"/>
              <p:nvPr/>
            </p:nvSpPr>
            <p:spPr>
              <a:xfrm>
                <a:off x="9268925" y="3633667"/>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𝑊</m:t>
                      </m:r>
                    </m:oMath>
                  </m:oMathPara>
                </a14:m>
                <a:endParaRPr lang="en-IN" dirty="0"/>
              </a:p>
            </p:txBody>
          </p:sp>
        </mc:Choice>
        <mc:Fallback xmlns="">
          <p:sp>
            <p:nvSpPr>
              <p:cNvPr id="27" name="TextBox 26">
                <a:extLst>
                  <a:ext uri="{FF2B5EF4-FFF2-40B4-BE49-F238E27FC236}">
                    <a16:creationId xmlns:a16="http://schemas.microsoft.com/office/drawing/2014/main" id="{1533D1AD-A83B-2F20-D9D5-7B1B8DA59E85}"/>
                  </a:ext>
                </a:extLst>
              </p:cNvPr>
              <p:cNvSpPr txBox="1">
                <a:spLocks noRot="1" noChangeAspect="1" noMove="1" noResize="1" noEditPoints="1" noAdjustHandles="1" noChangeArrowheads="1" noChangeShapeType="1" noTextEdit="1"/>
              </p:cNvSpPr>
              <p:nvPr/>
            </p:nvSpPr>
            <p:spPr>
              <a:xfrm>
                <a:off x="9268925" y="3633667"/>
                <a:ext cx="55192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F7CCAA7-0862-76F8-CE25-7C3CDC87F320}"/>
                  </a:ext>
                </a:extLst>
              </p:cNvPr>
              <p:cNvSpPr txBox="1"/>
              <p:nvPr/>
            </p:nvSpPr>
            <p:spPr>
              <a:xfrm>
                <a:off x="9292548" y="2490363"/>
                <a:ext cx="551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𝑊</m:t>
                          </m:r>
                        </m:e>
                        <m:sup>
                          <m:r>
                            <a:rPr lang="en-GB" b="0" i="1" dirty="0" smtClean="0">
                              <a:latin typeface="Cambria Math" panose="02040503050406030204" pitchFamily="18" charset="0"/>
                            </a:rPr>
                            <m:t>∗</m:t>
                          </m:r>
                        </m:sup>
                      </m:sSup>
                    </m:oMath>
                  </m:oMathPara>
                </a14:m>
                <a:endParaRPr lang="en-IN" dirty="0"/>
              </a:p>
            </p:txBody>
          </p:sp>
        </mc:Choice>
        <mc:Fallback xmlns="">
          <p:sp>
            <p:nvSpPr>
              <p:cNvPr id="28" name="TextBox 27">
                <a:extLst>
                  <a:ext uri="{FF2B5EF4-FFF2-40B4-BE49-F238E27FC236}">
                    <a16:creationId xmlns:a16="http://schemas.microsoft.com/office/drawing/2014/main" id="{DF7CCAA7-0862-76F8-CE25-7C3CDC87F320}"/>
                  </a:ext>
                </a:extLst>
              </p:cNvPr>
              <p:cNvSpPr txBox="1">
                <a:spLocks noRot="1" noChangeAspect="1" noMove="1" noResize="1" noEditPoints="1" noAdjustHandles="1" noChangeArrowheads="1" noChangeShapeType="1" noTextEdit="1"/>
              </p:cNvSpPr>
              <p:nvPr/>
            </p:nvSpPr>
            <p:spPr>
              <a:xfrm>
                <a:off x="9292548" y="2490363"/>
                <a:ext cx="55192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4ABF5EC-3560-D3BC-7DBD-166F2B20FD77}"/>
                  </a:ext>
                </a:extLst>
              </p:cNvPr>
              <p:cNvSpPr txBox="1"/>
              <p:nvPr/>
            </p:nvSpPr>
            <p:spPr>
              <a:xfrm>
                <a:off x="8426388" y="5049526"/>
                <a:ext cx="273962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𝒈</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𝑾</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𝒙</m:t>
                              </m:r>
                            </m:e>
                            <m:sub>
                              <m:r>
                                <a:rPr lang="en-GB" sz="2400" b="1" i="1" smtClean="0">
                                  <a:latin typeface="Cambria Math" panose="02040503050406030204" pitchFamily="18" charset="0"/>
                                </a:rPr>
                                <m:t>𝒊</m:t>
                              </m:r>
                            </m:sub>
                          </m:sSub>
                          <m:r>
                            <a:rPr lang="en-GB" sz="2400" b="1" i="1" smtClean="0">
                              <a:latin typeface="Cambria Math" panose="02040503050406030204" pitchFamily="18" charset="0"/>
                            </a:rPr>
                            <m:t>+</m:t>
                          </m:r>
                          <m:r>
                            <a:rPr lang="en-GB" sz="2400" b="1" i="1" smtClean="0">
                              <a:latin typeface="Cambria Math" panose="02040503050406030204" pitchFamily="18" charset="0"/>
                            </a:rPr>
                            <m:t>𝒃</m:t>
                          </m:r>
                        </m:e>
                      </m:d>
                    </m:oMath>
                  </m:oMathPara>
                </a14:m>
                <a:endParaRPr lang="en-IN" sz="2400" dirty="0"/>
              </a:p>
            </p:txBody>
          </p:sp>
        </mc:Choice>
        <mc:Fallback xmlns="">
          <p:sp>
            <p:nvSpPr>
              <p:cNvPr id="29" name="TextBox 28">
                <a:extLst>
                  <a:ext uri="{FF2B5EF4-FFF2-40B4-BE49-F238E27FC236}">
                    <a16:creationId xmlns:a16="http://schemas.microsoft.com/office/drawing/2014/main" id="{84ABF5EC-3560-D3BC-7DBD-166F2B20FD77}"/>
                  </a:ext>
                </a:extLst>
              </p:cNvPr>
              <p:cNvSpPr txBox="1">
                <a:spLocks noRot="1" noChangeAspect="1" noMove="1" noResize="1" noEditPoints="1" noAdjustHandles="1" noChangeArrowheads="1" noChangeShapeType="1" noTextEdit="1"/>
              </p:cNvSpPr>
              <p:nvPr/>
            </p:nvSpPr>
            <p:spPr>
              <a:xfrm>
                <a:off x="8426388" y="5049526"/>
                <a:ext cx="2739624" cy="461665"/>
              </a:xfrm>
              <a:prstGeom prst="rect">
                <a:avLst/>
              </a:prstGeom>
              <a:blipFill>
                <a:blip r:embed="rId8"/>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0041541-5481-72C7-53B2-73C86B675752}"/>
                  </a:ext>
                </a:extLst>
              </p:cNvPr>
              <p:cNvSpPr txBox="1"/>
              <p:nvPr/>
            </p:nvSpPr>
            <p:spPr>
              <a:xfrm>
                <a:off x="8438932" y="5777527"/>
                <a:ext cx="274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smtClean="0">
                              <a:latin typeface="Cambria Math" panose="02040503050406030204" pitchFamily="18" charset="0"/>
                            </a:rPr>
                          </m:ctrlPr>
                        </m:accPr>
                        <m:e>
                          <m:sSub>
                            <m:sSubPr>
                              <m:ctrlPr>
                                <a:rPr lang="en-GB" sz="2400" i="1" dirty="0">
                                  <a:latin typeface="Cambria Math" panose="02040503050406030204" pitchFamily="18" charset="0"/>
                                </a:rPr>
                              </m:ctrlPr>
                            </m:sSubPr>
                            <m:e>
                              <m:r>
                                <a:rPr lang="en-GB" sz="2400" b="1" i="1" dirty="0">
                                  <a:latin typeface="Cambria Math" panose="02040503050406030204" pitchFamily="18" charset="0"/>
                                </a:rPr>
                                <m:t>𝒙</m:t>
                              </m:r>
                            </m:e>
                            <m:sub>
                              <m:r>
                                <a:rPr lang="en-GB" sz="2400" b="1" i="1" dirty="0">
                                  <a:latin typeface="Cambria Math" panose="02040503050406030204" pitchFamily="18" charset="0"/>
                                </a:rPr>
                                <m:t>𝒊</m:t>
                              </m:r>
                            </m:sub>
                          </m:sSub>
                        </m:e>
                      </m:acc>
                      <m:r>
                        <a:rPr lang="en-GB" sz="2400" i="1">
                          <a:latin typeface="Cambria Math" panose="02040503050406030204" pitchFamily="18" charset="0"/>
                        </a:rPr>
                        <m:t>=</m:t>
                      </m:r>
                      <m:r>
                        <a:rPr lang="en-GB" sz="2400" b="1" i="1" smtClean="0">
                          <a:latin typeface="Cambria Math" panose="02040503050406030204" pitchFamily="18" charset="0"/>
                        </a:rPr>
                        <m:t>𝒇</m:t>
                      </m:r>
                      <m:d>
                        <m:dPr>
                          <m:ctrlPr>
                            <a:rPr lang="en-GB" sz="2400" i="1">
                              <a:latin typeface="Cambria Math" panose="02040503050406030204" pitchFamily="18" charset="0"/>
                            </a:rPr>
                          </m:ctrlPr>
                        </m:dPr>
                        <m:e>
                          <m:sSup>
                            <m:sSupPr>
                              <m:ctrlPr>
                                <a:rPr lang="en-GB" sz="2400" b="1" i="1" smtClean="0">
                                  <a:latin typeface="Cambria Math" panose="02040503050406030204" pitchFamily="18" charset="0"/>
                                </a:rPr>
                              </m:ctrlPr>
                            </m:sSupPr>
                            <m:e>
                              <m:r>
                                <a:rPr lang="en-GB" sz="2400" i="1">
                                  <a:latin typeface="Cambria Math" panose="02040503050406030204" pitchFamily="18" charset="0"/>
                                </a:rPr>
                                <m:t>𝑾</m:t>
                              </m:r>
                            </m:e>
                            <m:sup>
                              <m:r>
                                <a:rPr lang="en-GB" sz="2400" b="1" i="1" smtClean="0">
                                  <a:latin typeface="Cambria Math" panose="02040503050406030204" pitchFamily="18" charset="0"/>
                                </a:rPr>
                                <m:t>∗</m:t>
                              </m:r>
                            </m:sup>
                          </m:sSup>
                          <m:sSub>
                            <m:sSubPr>
                              <m:ctrlPr>
                                <a:rPr lang="en-GB" sz="2400" i="1">
                                  <a:latin typeface="Cambria Math" panose="02040503050406030204" pitchFamily="18" charset="0"/>
                                </a:rPr>
                              </m:ctrlPr>
                            </m:sSubPr>
                            <m:e>
                              <m:r>
                                <a:rPr lang="en-GB" sz="2400" b="1" i="1" smtClean="0">
                                  <a:latin typeface="Cambria Math" panose="02040503050406030204" pitchFamily="18" charset="0"/>
                                </a:rPr>
                                <m:t>𝒉</m:t>
                              </m:r>
                            </m:e>
                            <m:sub>
                              <m:r>
                                <a:rPr lang="en-GB" sz="2400" i="1">
                                  <a:latin typeface="Cambria Math" panose="02040503050406030204" pitchFamily="18" charset="0"/>
                                </a:rPr>
                                <m:t>𝒊</m:t>
                              </m:r>
                            </m:sub>
                          </m:sSub>
                          <m:r>
                            <a:rPr lang="en-GB" sz="2400" i="1">
                              <a:latin typeface="Cambria Math" panose="02040503050406030204" pitchFamily="18" charset="0"/>
                            </a:rPr>
                            <m:t>+</m:t>
                          </m:r>
                          <m:r>
                            <a:rPr lang="en-GB" sz="2400" b="1" i="1" smtClean="0">
                              <a:latin typeface="Cambria Math" panose="02040503050406030204" pitchFamily="18" charset="0"/>
                            </a:rPr>
                            <m:t>𝒄</m:t>
                          </m:r>
                        </m:e>
                      </m:d>
                    </m:oMath>
                  </m:oMathPara>
                </a14:m>
                <a:endParaRPr lang="en-IN" sz="2400" dirty="0"/>
              </a:p>
            </p:txBody>
          </p:sp>
        </mc:Choice>
        <mc:Fallback xmlns="">
          <p:sp>
            <p:nvSpPr>
              <p:cNvPr id="30" name="TextBox 29">
                <a:extLst>
                  <a:ext uri="{FF2B5EF4-FFF2-40B4-BE49-F238E27FC236}">
                    <a16:creationId xmlns:a16="http://schemas.microsoft.com/office/drawing/2014/main" id="{40041541-5481-72C7-53B2-73C86B675752}"/>
                  </a:ext>
                </a:extLst>
              </p:cNvPr>
              <p:cNvSpPr txBox="1">
                <a:spLocks noRot="1" noChangeAspect="1" noMove="1" noResize="1" noEditPoints="1" noAdjustHandles="1" noChangeArrowheads="1" noChangeShapeType="1" noTextEdit="1"/>
              </p:cNvSpPr>
              <p:nvPr/>
            </p:nvSpPr>
            <p:spPr>
              <a:xfrm>
                <a:off x="8438932" y="5777527"/>
                <a:ext cx="2743200" cy="461665"/>
              </a:xfrm>
              <a:prstGeom prst="rect">
                <a:avLst/>
              </a:prstGeom>
              <a:blipFill>
                <a:blip r:embed="rId9"/>
                <a:stretch>
                  <a:fillRect t="-5333" b="-18667"/>
                </a:stretch>
              </a:blipFill>
            </p:spPr>
            <p:txBody>
              <a:bodyPr/>
              <a:lstStyle/>
              <a:p>
                <a:r>
                  <a:rPr lang="en-IN">
                    <a:noFill/>
                  </a:rPr>
                  <a:t> </a:t>
                </a:r>
              </a:p>
            </p:txBody>
          </p:sp>
        </mc:Fallback>
      </mc:AlternateContent>
    </p:spTree>
    <p:extLst>
      <p:ext uri="{BB962C8B-B14F-4D97-AF65-F5344CB8AC3E}">
        <p14:creationId xmlns:p14="http://schemas.microsoft.com/office/powerpoint/2010/main" val="3608391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950B-F41C-DDB0-B0A2-607FCECA3A93}"/>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p:sp>
        <p:nvSpPr>
          <p:cNvPr id="3" name="Content Placeholder 2">
            <a:extLst>
              <a:ext uri="{FF2B5EF4-FFF2-40B4-BE49-F238E27FC236}">
                <a16:creationId xmlns:a16="http://schemas.microsoft.com/office/drawing/2014/main" id="{AD59BB19-6449-46FB-7DD3-A73633EB5127}"/>
              </a:ext>
            </a:extLst>
          </p:cNvPr>
          <p:cNvSpPr>
            <a:spLocks noGrp="1"/>
          </p:cNvSpPr>
          <p:nvPr>
            <p:ph idx="1"/>
          </p:nvPr>
        </p:nvSpPr>
        <p:spPr/>
        <p:txBody>
          <a:bodyPr/>
          <a:lstStyle/>
          <a:p>
            <a:r>
              <a:rPr lang="en-IN" dirty="0"/>
              <a:t>Stacked Autoencoders: </a:t>
            </a:r>
            <a:r>
              <a:rPr lang="en-GB" dirty="0"/>
              <a:t>A stacked autoencoder has multiple hidden layers</a:t>
            </a:r>
            <a:endParaRPr lang="en-IN" dirty="0"/>
          </a:p>
        </p:txBody>
      </p:sp>
      <p:sp>
        <p:nvSpPr>
          <p:cNvPr id="4" name="Slide Number Placeholder 3">
            <a:extLst>
              <a:ext uri="{FF2B5EF4-FFF2-40B4-BE49-F238E27FC236}">
                <a16:creationId xmlns:a16="http://schemas.microsoft.com/office/drawing/2014/main" id="{C660374B-748E-2015-4AAA-2AF6483726D9}"/>
              </a:ext>
            </a:extLst>
          </p:cNvPr>
          <p:cNvSpPr>
            <a:spLocks noGrp="1"/>
          </p:cNvSpPr>
          <p:nvPr>
            <p:ph type="sldNum" sz="quarter" idx="12"/>
          </p:nvPr>
        </p:nvSpPr>
        <p:spPr/>
        <p:txBody>
          <a:bodyPr/>
          <a:lstStyle/>
          <a:p>
            <a:fld id="{7A40C488-C8CC-47D5-8871-7D5F905AB6AC}" type="slidenum">
              <a:rPr lang="en-US" smtClean="0"/>
              <a:pPr/>
              <a:t>34</a:t>
            </a:fld>
            <a:endParaRPr lang="en-US"/>
          </a:p>
        </p:txBody>
      </p:sp>
      <p:pic>
        <p:nvPicPr>
          <p:cNvPr id="6" name="Picture 5">
            <a:extLst>
              <a:ext uri="{FF2B5EF4-FFF2-40B4-BE49-F238E27FC236}">
                <a16:creationId xmlns:a16="http://schemas.microsoft.com/office/drawing/2014/main" id="{47D29038-F36A-00A6-0066-29550E4E6EF6}"/>
              </a:ext>
            </a:extLst>
          </p:cNvPr>
          <p:cNvPicPr>
            <a:picLocks noChangeAspect="1"/>
          </p:cNvPicPr>
          <p:nvPr/>
        </p:nvPicPr>
        <p:blipFill>
          <a:blip r:embed="rId2"/>
          <a:stretch>
            <a:fillRect/>
          </a:stretch>
        </p:blipFill>
        <p:spPr>
          <a:xfrm>
            <a:off x="2073356" y="2639254"/>
            <a:ext cx="5658404" cy="2948746"/>
          </a:xfrm>
          <a:prstGeom prst="rect">
            <a:avLst/>
          </a:prstGeom>
        </p:spPr>
      </p:pic>
    </p:spTree>
    <p:extLst>
      <p:ext uri="{BB962C8B-B14F-4D97-AF65-F5344CB8AC3E}">
        <p14:creationId xmlns:p14="http://schemas.microsoft.com/office/powerpoint/2010/main" val="2822331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4EB27-ED94-06DF-6C95-E10A9C38F4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4211A-C6A1-1C40-A4BC-56A2678EDA17}"/>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p:sp>
        <p:nvSpPr>
          <p:cNvPr id="3" name="Content Placeholder 2">
            <a:extLst>
              <a:ext uri="{FF2B5EF4-FFF2-40B4-BE49-F238E27FC236}">
                <a16:creationId xmlns:a16="http://schemas.microsoft.com/office/drawing/2014/main" id="{44742B91-D4D5-BD39-A75E-73E9621F64C6}"/>
              </a:ext>
            </a:extLst>
          </p:cNvPr>
          <p:cNvSpPr>
            <a:spLocks noGrp="1"/>
          </p:cNvSpPr>
          <p:nvPr>
            <p:ph idx="1"/>
          </p:nvPr>
        </p:nvSpPr>
        <p:spPr/>
        <p:txBody>
          <a:bodyPr/>
          <a:lstStyle/>
          <a:p>
            <a:r>
              <a:rPr lang="en-IN" dirty="0"/>
              <a:t>Stacked Autoencoders: </a:t>
            </a:r>
            <a:r>
              <a:rPr lang="en-GB" dirty="0"/>
              <a:t>Incremental Training</a:t>
            </a:r>
            <a:endParaRPr lang="en-IN" dirty="0"/>
          </a:p>
        </p:txBody>
      </p:sp>
      <p:sp>
        <p:nvSpPr>
          <p:cNvPr id="4" name="Slide Number Placeholder 3">
            <a:extLst>
              <a:ext uri="{FF2B5EF4-FFF2-40B4-BE49-F238E27FC236}">
                <a16:creationId xmlns:a16="http://schemas.microsoft.com/office/drawing/2014/main" id="{BC4FD606-EF88-4BFE-7A68-590594A198D0}"/>
              </a:ext>
            </a:extLst>
          </p:cNvPr>
          <p:cNvSpPr>
            <a:spLocks noGrp="1"/>
          </p:cNvSpPr>
          <p:nvPr>
            <p:ph type="sldNum" sz="quarter" idx="12"/>
          </p:nvPr>
        </p:nvSpPr>
        <p:spPr/>
        <p:txBody>
          <a:bodyPr/>
          <a:lstStyle/>
          <a:p>
            <a:fld id="{7A40C488-C8CC-47D5-8871-7D5F905AB6AC}" type="slidenum">
              <a:rPr lang="en-US" smtClean="0"/>
              <a:pPr/>
              <a:t>35</a:t>
            </a:fld>
            <a:endParaRPr lang="en-US" dirty="0"/>
          </a:p>
        </p:txBody>
      </p:sp>
      <p:pic>
        <p:nvPicPr>
          <p:cNvPr id="9" name="Picture 8">
            <a:extLst>
              <a:ext uri="{FF2B5EF4-FFF2-40B4-BE49-F238E27FC236}">
                <a16:creationId xmlns:a16="http://schemas.microsoft.com/office/drawing/2014/main" id="{A057EC1C-C816-7D2A-11FE-0C4B8C60597E}"/>
              </a:ext>
            </a:extLst>
          </p:cNvPr>
          <p:cNvPicPr>
            <a:picLocks noChangeAspect="1"/>
          </p:cNvPicPr>
          <p:nvPr/>
        </p:nvPicPr>
        <p:blipFill>
          <a:blip r:embed="rId2"/>
          <a:stretch>
            <a:fillRect/>
          </a:stretch>
        </p:blipFill>
        <p:spPr>
          <a:xfrm>
            <a:off x="1225449" y="2152472"/>
            <a:ext cx="6379684" cy="343552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B1A18C6-2F3B-D1F7-5E05-176A08DF2478}"/>
                  </a:ext>
                </a:extLst>
              </p:cNvPr>
              <p:cNvSpPr txBox="1"/>
              <p:nvPr/>
            </p:nvSpPr>
            <p:spPr>
              <a:xfrm>
                <a:off x="7992382" y="2551837"/>
                <a:ext cx="3520440" cy="3139321"/>
              </a:xfrm>
              <a:prstGeom prst="rect">
                <a:avLst/>
              </a:prstGeom>
              <a:noFill/>
            </p:spPr>
            <p:txBody>
              <a:bodyPr wrap="square">
                <a:spAutoFit/>
              </a:bodyPr>
              <a:lstStyle/>
              <a:p>
                <a:pPr marL="285750" indent="-285750">
                  <a:buFont typeface="Arial" panose="020B0604020202020204" pitchFamily="34" charset="0"/>
                  <a:buChar char="•"/>
                </a:pPr>
                <a:r>
                  <a:rPr lang="en-IN" dirty="0"/>
                  <a:t>Can simplify training by starting with single hidden layer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1</m:t>
                        </m:r>
                      </m:sub>
                    </m:sSub>
                  </m:oMath>
                </a14:m>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train a second autoencoder to mimic the output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1</m:t>
                        </m:r>
                      </m:sub>
                    </m:sSub>
                  </m:oMath>
                </a14:m>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Can build by using </a:t>
                </a:r>
                <a14:m>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𝐻</m:t>
                        </m:r>
                      </m:e>
                      <m:sub>
                        <m:r>
                          <a:rPr lang="en-GB" b="0" i="1" smtClean="0">
                            <a:latin typeface="Cambria Math" panose="02040503050406030204" pitchFamily="18" charset="0"/>
                          </a:rPr>
                          <m:t>1</m:t>
                        </m:r>
                      </m:sub>
                      <m:sup>
                        <m:r>
                          <a:rPr lang="en-GB" b="0" i="1" smtClean="0">
                            <a:latin typeface="Cambria Math" panose="02040503050406030204" pitchFamily="18" charset="0"/>
                          </a:rPr>
                          <m:t>′</m:t>
                        </m:r>
                      </m:sup>
                    </m:sSubSup>
                  </m:oMath>
                </a14:m>
                <a:r>
                  <a:rPr lang="en-IN" dirty="0"/>
                  <a:t> </a:t>
                </a:r>
                <a14:m>
                  <m:oMath xmlns:m="http://schemas.openxmlformats.org/officeDocument/2006/math">
                    <m:r>
                      <a:rPr lang="en-GB" i="1">
                        <a:latin typeface="Cambria Math" panose="02040503050406030204" pitchFamily="18" charset="0"/>
                      </a:rPr>
                      <m:t>𝑠</m:t>
                    </m:r>
                  </m:oMath>
                </a14:m>
                <a:r>
                  <a:rPr lang="en-IN" dirty="0"/>
                  <a:t> Insert this into first network 𝑜𝑢𝑡𝑝𝑢𝑡 𝑎𝑠 𝑡𝑟𝑎𝑖𝑛𝑖𝑛𝑔 𝑠𝑒𝑡 𝑓𝑜𝑟 𝑝ℎ𝑎𝑠𝑒 2 </a:t>
                </a:r>
              </a:p>
              <a:p>
                <a:endParaRPr lang="en-IN" dirty="0"/>
              </a:p>
            </p:txBody>
          </p:sp>
        </mc:Choice>
        <mc:Fallback xmlns="">
          <p:sp>
            <p:nvSpPr>
              <p:cNvPr id="11" name="TextBox 10">
                <a:extLst>
                  <a:ext uri="{FF2B5EF4-FFF2-40B4-BE49-F238E27FC236}">
                    <a16:creationId xmlns:a16="http://schemas.microsoft.com/office/drawing/2014/main" id="{6B1A18C6-2F3B-D1F7-5E05-176A08DF2478}"/>
                  </a:ext>
                </a:extLst>
              </p:cNvPr>
              <p:cNvSpPr txBox="1">
                <a:spLocks noRot="1" noChangeAspect="1" noMove="1" noResize="1" noEditPoints="1" noAdjustHandles="1" noChangeArrowheads="1" noChangeShapeType="1" noTextEdit="1"/>
              </p:cNvSpPr>
              <p:nvPr/>
            </p:nvSpPr>
            <p:spPr>
              <a:xfrm>
                <a:off x="7992382" y="2551837"/>
                <a:ext cx="3520440" cy="3139321"/>
              </a:xfrm>
              <a:prstGeom prst="rect">
                <a:avLst/>
              </a:prstGeom>
              <a:blipFill>
                <a:blip r:embed="rId3"/>
                <a:stretch>
                  <a:fillRect l="-1038" t="-1165" r="-865"/>
                </a:stretch>
              </a:blipFill>
            </p:spPr>
            <p:txBody>
              <a:bodyPr/>
              <a:lstStyle/>
              <a:p>
                <a:r>
                  <a:rPr lang="en-IN">
                    <a:noFill/>
                  </a:rPr>
                  <a:t> </a:t>
                </a:r>
              </a:p>
            </p:txBody>
          </p:sp>
        </mc:Fallback>
      </mc:AlternateContent>
    </p:spTree>
    <p:extLst>
      <p:ext uri="{BB962C8B-B14F-4D97-AF65-F5344CB8AC3E}">
        <p14:creationId xmlns:p14="http://schemas.microsoft.com/office/powerpoint/2010/main" val="1508617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CC64-E052-3452-3DFE-2040BD0771F8}"/>
              </a:ext>
            </a:extLst>
          </p:cNvPr>
          <p:cNvSpPr>
            <a:spLocks noGrp="1"/>
          </p:cNvSpPr>
          <p:nvPr>
            <p:ph type="title"/>
          </p:nvPr>
        </p:nvSpPr>
        <p:spPr/>
        <p:txBody>
          <a:bodyPr>
            <a:normAutofit fontScale="90000"/>
          </a:bodyPr>
          <a:lstStyle/>
          <a:p>
            <a:r>
              <a:rPr lang="en-US" dirty="0"/>
              <a:t>Regularized Autoencoders</a:t>
            </a:r>
          </a:p>
        </p:txBody>
      </p:sp>
      <p:sp>
        <p:nvSpPr>
          <p:cNvPr id="3" name="Content Placeholder 2">
            <a:extLst>
              <a:ext uri="{FF2B5EF4-FFF2-40B4-BE49-F238E27FC236}">
                <a16:creationId xmlns:a16="http://schemas.microsoft.com/office/drawing/2014/main" id="{07034988-7876-BC37-A02B-B41D645B4104}"/>
              </a:ext>
            </a:extLst>
          </p:cNvPr>
          <p:cNvSpPr>
            <a:spLocks noGrp="1"/>
          </p:cNvSpPr>
          <p:nvPr>
            <p:ph idx="1"/>
          </p:nvPr>
        </p:nvSpPr>
        <p:spPr/>
        <p:txBody>
          <a:bodyPr/>
          <a:lstStyle/>
          <a:p>
            <a:r>
              <a:rPr lang="en-US" dirty="0"/>
              <a:t>Regularized autoencoders: add regularization term that encourages the model to have other properties </a:t>
            </a:r>
          </a:p>
          <a:p>
            <a:pPr lvl="1"/>
            <a:r>
              <a:rPr lang="en-US" dirty="0"/>
              <a:t>Sparsity of the representation (sparse autoencoder) </a:t>
            </a:r>
          </a:p>
          <a:p>
            <a:pPr lvl="1"/>
            <a:r>
              <a:rPr lang="en-US" dirty="0"/>
              <a:t>Robustness to noise or to missing inputs (denoising autoencoder) </a:t>
            </a:r>
          </a:p>
        </p:txBody>
      </p:sp>
      <p:sp>
        <p:nvSpPr>
          <p:cNvPr id="4" name="Slide Number Placeholder 3">
            <a:extLst>
              <a:ext uri="{FF2B5EF4-FFF2-40B4-BE49-F238E27FC236}">
                <a16:creationId xmlns:a16="http://schemas.microsoft.com/office/drawing/2014/main" id="{98D77D32-C34A-D1AA-5C98-E756A6D959F6}"/>
              </a:ext>
            </a:extLst>
          </p:cNvPr>
          <p:cNvSpPr>
            <a:spLocks noGrp="1"/>
          </p:cNvSpPr>
          <p:nvPr>
            <p:ph type="sldNum" sz="quarter" idx="12"/>
          </p:nvPr>
        </p:nvSpPr>
        <p:spPr/>
        <p:txBody>
          <a:bodyPr/>
          <a:lstStyle/>
          <a:p>
            <a:fld id="{7A40C488-C8CC-47D5-8871-7D5F905AB6AC}" type="slidenum">
              <a:rPr lang="en-US" smtClean="0"/>
              <a:pPr/>
              <a:t>36</a:t>
            </a:fld>
            <a:endParaRPr lang="en-US"/>
          </a:p>
        </p:txBody>
      </p:sp>
    </p:spTree>
    <p:extLst>
      <p:ext uri="{BB962C8B-B14F-4D97-AF65-F5344CB8AC3E}">
        <p14:creationId xmlns:p14="http://schemas.microsoft.com/office/powerpoint/2010/main" val="2776318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296FE-FC55-C79B-C2DA-815BDFD54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81F4B-4742-059D-8467-D980D1C8B04C}"/>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p:sp>
        <p:nvSpPr>
          <p:cNvPr id="3" name="Content Placeholder 2">
            <a:extLst>
              <a:ext uri="{FF2B5EF4-FFF2-40B4-BE49-F238E27FC236}">
                <a16:creationId xmlns:a16="http://schemas.microsoft.com/office/drawing/2014/main" id="{E39B6BB0-D19C-06C2-1705-34DE592AC60F}"/>
              </a:ext>
            </a:extLst>
          </p:cNvPr>
          <p:cNvSpPr>
            <a:spLocks noGrp="1"/>
          </p:cNvSpPr>
          <p:nvPr>
            <p:ph idx="1"/>
          </p:nvPr>
        </p:nvSpPr>
        <p:spPr/>
        <p:txBody>
          <a:bodyPr>
            <a:normAutofit/>
          </a:bodyPr>
          <a:lstStyle/>
          <a:p>
            <a:r>
              <a:rPr lang="en-IN" dirty="0"/>
              <a:t>Sparse Autoencoders </a:t>
            </a:r>
          </a:p>
          <a:p>
            <a:pPr lvl="1"/>
            <a:r>
              <a:rPr lang="en-IN" dirty="0"/>
              <a:t>An overcomplete architecture </a:t>
            </a:r>
          </a:p>
          <a:p>
            <a:pPr lvl="1"/>
            <a:r>
              <a:rPr lang="en-GB" dirty="0"/>
              <a:t>An alternative method for introducing an information bottleneck without requiring a reduction in the number of nodes at our hidden layers.</a:t>
            </a:r>
          </a:p>
          <a:p>
            <a:pPr lvl="1"/>
            <a:r>
              <a:rPr lang="en-GB" dirty="0"/>
              <a:t>Construct our loss function such that we penalize activations within a layer. </a:t>
            </a:r>
          </a:p>
          <a:p>
            <a:r>
              <a:rPr lang="en-GB" dirty="0"/>
              <a:t>For any given observation, the network learn an encoding and decoding which only relies on activating a small number of neurons. </a:t>
            </a:r>
          </a:p>
        </p:txBody>
      </p:sp>
      <p:sp>
        <p:nvSpPr>
          <p:cNvPr id="4" name="Slide Number Placeholder 3">
            <a:extLst>
              <a:ext uri="{FF2B5EF4-FFF2-40B4-BE49-F238E27FC236}">
                <a16:creationId xmlns:a16="http://schemas.microsoft.com/office/drawing/2014/main" id="{3EE5A038-66B2-98E6-AB9C-D18925E94247}"/>
              </a:ext>
            </a:extLst>
          </p:cNvPr>
          <p:cNvSpPr>
            <a:spLocks noGrp="1"/>
          </p:cNvSpPr>
          <p:nvPr>
            <p:ph type="sldNum" sz="quarter" idx="12"/>
          </p:nvPr>
        </p:nvSpPr>
        <p:spPr/>
        <p:txBody>
          <a:bodyPr/>
          <a:lstStyle/>
          <a:p>
            <a:fld id="{7A40C488-C8CC-47D5-8871-7D5F905AB6AC}" type="slidenum">
              <a:rPr lang="en-US" smtClean="0"/>
              <a:pPr/>
              <a:t>37</a:t>
            </a:fld>
            <a:endParaRPr lang="en-US"/>
          </a:p>
        </p:txBody>
      </p:sp>
      <p:pic>
        <p:nvPicPr>
          <p:cNvPr id="7" name="Picture 6">
            <a:extLst>
              <a:ext uri="{FF2B5EF4-FFF2-40B4-BE49-F238E27FC236}">
                <a16:creationId xmlns:a16="http://schemas.microsoft.com/office/drawing/2014/main" id="{4874C1A1-35F1-8D37-F883-5E70390E4BBC}"/>
              </a:ext>
            </a:extLst>
          </p:cNvPr>
          <p:cNvPicPr>
            <a:picLocks noChangeAspect="1"/>
          </p:cNvPicPr>
          <p:nvPr/>
        </p:nvPicPr>
        <p:blipFill>
          <a:blip r:embed="rId2"/>
          <a:stretch>
            <a:fillRect/>
          </a:stretch>
        </p:blipFill>
        <p:spPr>
          <a:xfrm>
            <a:off x="7998660" y="2100267"/>
            <a:ext cx="3821206" cy="3127054"/>
          </a:xfrm>
          <a:prstGeom prst="rect">
            <a:avLst/>
          </a:prstGeom>
        </p:spPr>
      </p:pic>
    </p:spTree>
    <p:extLst>
      <p:ext uri="{BB962C8B-B14F-4D97-AF65-F5344CB8AC3E}">
        <p14:creationId xmlns:p14="http://schemas.microsoft.com/office/powerpoint/2010/main" val="3612984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C9E6-310F-7C14-66C8-F79D487B34C6}"/>
              </a:ext>
            </a:extLst>
          </p:cNvPr>
          <p:cNvSpPr>
            <a:spLocks noGrp="1"/>
          </p:cNvSpPr>
          <p:nvPr>
            <p:ph type="title"/>
          </p:nvPr>
        </p:nvSpPr>
        <p:spPr/>
        <p:txBody>
          <a:bodyPr>
            <a:normAutofit fontScale="90000"/>
          </a:bodyPr>
          <a:lstStyle/>
          <a:p>
            <a:r>
              <a:rPr lang="en-IN" sz="4000" dirty="0">
                <a:effectLst/>
                <a:ea typeface="Aptos" panose="020B0004020202020204" pitchFamily="34" charset="0"/>
              </a:rPr>
              <a:t>Autoencoders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364FB-C5B4-2744-22BC-5657C6C363CC}"/>
                  </a:ext>
                </a:extLst>
              </p:cNvPr>
              <p:cNvSpPr>
                <a:spLocks noGrp="1"/>
              </p:cNvSpPr>
              <p:nvPr>
                <p:ph idx="1"/>
              </p:nvPr>
            </p:nvSpPr>
            <p:spPr/>
            <p:txBody>
              <a:bodyPr>
                <a:normAutofit/>
              </a:bodyPr>
              <a:lstStyle/>
              <a:p>
                <a:r>
                  <a:rPr lang="en-IN" dirty="0"/>
                  <a:t>Denoising Autoencoders</a:t>
                </a:r>
              </a:p>
              <a:p>
                <a:pPr lvl="1"/>
                <a:r>
                  <a:rPr lang="en-IN" dirty="0"/>
                  <a:t>Can train an autoencoder to learn to denoise input by giving input corrupted instance </a:t>
                </a:r>
                <a14:m>
                  <m:oMath xmlns:m="http://schemas.openxmlformats.org/officeDocument/2006/math">
                    <m:acc>
                      <m:accPr>
                        <m:chr m:val="̃"/>
                        <m:ctrlPr>
                          <a:rPr lang="en-IN" i="1" smtClean="0">
                            <a:latin typeface="Cambria Math" panose="02040503050406030204" pitchFamily="18" charset="0"/>
                          </a:rPr>
                        </m:ctrlPr>
                      </m:accPr>
                      <m:e>
                        <m:r>
                          <a:rPr lang="en-GB" b="1" i="1" smtClean="0">
                            <a:latin typeface="Cambria Math" panose="02040503050406030204" pitchFamily="18" charset="0"/>
                          </a:rPr>
                          <m:t>𝒙</m:t>
                        </m:r>
                      </m:e>
                    </m:acc>
                  </m:oMath>
                </a14:m>
                <a:r>
                  <a:rPr lang="en-IN" dirty="0"/>
                  <a:t> and targeting uncorrupted instance </a:t>
                </a:r>
                <a14:m>
                  <m:oMath xmlns:m="http://schemas.openxmlformats.org/officeDocument/2006/math">
                    <m:r>
                      <a:rPr lang="en-IN" i="1" dirty="0" smtClean="0">
                        <a:latin typeface="Cambria Math" panose="02040503050406030204" pitchFamily="18" charset="0"/>
                      </a:rPr>
                      <m:t>𝑥</m:t>
                    </m:r>
                  </m:oMath>
                </a14:m>
                <a:r>
                  <a:rPr lang="en-IN" dirty="0"/>
                  <a:t> </a:t>
                </a:r>
              </a:p>
              <a:p>
                <a:pPr lvl="1"/>
                <a:r>
                  <a:rPr lang="en-IN" dirty="0"/>
                  <a:t>Example noise models: </a:t>
                </a:r>
              </a:p>
              <a:p>
                <a:pPr lvl="2"/>
                <a:r>
                  <a:rPr lang="en-IN" dirty="0"/>
                  <a:t>Gaussian noise: </a:t>
                </a:r>
                <a14:m>
                  <m:oMath xmlns:m="http://schemas.openxmlformats.org/officeDocument/2006/math">
                    <m:acc>
                      <m:accPr>
                        <m:chr m:val="̃"/>
                        <m:ctrlPr>
                          <a:rPr lang="en-IN" i="1" smtClean="0">
                            <a:latin typeface="Cambria Math" panose="02040503050406030204" pitchFamily="18" charset="0"/>
                          </a:rPr>
                        </m:ctrlPr>
                      </m:accPr>
                      <m:e>
                        <m:r>
                          <a:rPr lang="en-GB" b="1" i="1" smtClean="0">
                            <a:latin typeface="Cambria Math" panose="02040503050406030204" pitchFamily="18" charset="0"/>
                          </a:rPr>
                          <m:t>𝒙</m:t>
                        </m:r>
                      </m:e>
                    </m:acc>
                    <m:r>
                      <a:rPr lang="en-GB" b="1" i="1" smtClean="0">
                        <a:latin typeface="Cambria Math" panose="02040503050406030204" pitchFamily="18" charset="0"/>
                      </a:rPr>
                      <m:t>=</m:t>
                    </m:r>
                    <m:r>
                      <a:rPr lang="en-GB" b="1" i="1" smtClean="0">
                        <a:latin typeface="Cambria Math" panose="02040503050406030204" pitchFamily="18" charset="0"/>
                      </a:rPr>
                      <m:t>𝒛</m:t>
                    </m:r>
                    <m:r>
                      <a:rPr lang="en-GB" b="1" i="1" smtClean="0">
                        <a:latin typeface="Cambria Math" panose="02040503050406030204" pitchFamily="18" charset="0"/>
                      </a:rPr>
                      <m:t>+</m:t>
                    </m:r>
                    <m:r>
                      <a:rPr lang="en-GB" b="1" i="1" smtClean="0">
                        <a:latin typeface="Cambria Math" panose="02040503050406030204" pitchFamily="18" charset="0"/>
                      </a:rPr>
                      <m:t>𝒛</m:t>
                    </m:r>
                  </m:oMath>
                </a14:m>
                <a:r>
                  <a:rPr lang="en-IN" dirty="0"/>
                  <a:t>, where </a:t>
                </a:r>
                <a14:m>
                  <m:oMath xmlns:m="http://schemas.openxmlformats.org/officeDocument/2006/math">
                    <m:r>
                      <a:rPr lang="en-GB" b="1" i="1" smtClean="0">
                        <a:latin typeface="Cambria Math" panose="02040503050406030204" pitchFamily="18" charset="0"/>
                      </a:rPr>
                      <m:t>𝒛</m:t>
                    </m:r>
                    <m:r>
                      <a:rPr lang="en-GB" b="1" i="1" smtClean="0">
                        <a:latin typeface="Cambria Math" panose="02040503050406030204" pitchFamily="18" charset="0"/>
                      </a:rPr>
                      <m:t> ~ </m:t>
                    </m:r>
                    <m:r>
                      <a:rPr lang="en-GB" b="1" i="1" smtClean="0">
                        <a:latin typeface="Cambria Math" panose="02040503050406030204" pitchFamily="18" charset="0"/>
                        <a:ea typeface="Cambria Math" panose="02040503050406030204" pitchFamily="18" charset="0"/>
                      </a:rPr>
                      <m:t>𝓝</m:t>
                    </m:r>
                    <m:d>
                      <m:dPr>
                        <m:ctrlPr>
                          <a:rPr lang="en-GB" b="1"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𝟎</m:t>
                        </m:r>
                        <m:r>
                          <a:rPr lang="en-GB" b="1" i="1" smtClean="0">
                            <a:latin typeface="Cambria Math" panose="02040503050406030204" pitchFamily="18" charset="0"/>
                            <a:ea typeface="Cambria Math" panose="02040503050406030204" pitchFamily="18" charset="0"/>
                          </a:rPr>
                          <m:t>, </m:t>
                        </m:r>
                        <m:sSup>
                          <m:sSupPr>
                            <m:ctrlPr>
                              <a:rPr lang="en-GB" b="1" i="1" smtClean="0">
                                <a:latin typeface="Cambria Math" panose="02040503050406030204" pitchFamily="18" charset="0"/>
                                <a:ea typeface="Cambria Math" panose="02040503050406030204" pitchFamily="18" charset="0"/>
                              </a:rPr>
                            </m:ctrlPr>
                          </m:sSupPr>
                          <m:e>
                            <m:r>
                              <a:rPr lang="en-GB" b="1" i="1" smtClean="0">
                                <a:latin typeface="Cambria Math" panose="02040503050406030204" pitchFamily="18" charset="0"/>
                                <a:ea typeface="Cambria Math" panose="02040503050406030204" pitchFamily="18" charset="0"/>
                              </a:rPr>
                              <m:t>𝝈</m:t>
                            </m:r>
                          </m:e>
                          <m:sup>
                            <m:r>
                              <a:rPr lang="en-GB" b="1" i="1" smtClean="0">
                                <a:latin typeface="Cambria Math" panose="02040503050406030204" pitchFamily="18" charset="0"/>
                                <a:ea typeface="Cambria Math" panose="02040503050406030204" pitchFamily="18" charset="0"/>
                              </a:rPr>
                              <m:t>𝟐</m:t>
                            </m:r>
                          </m:sup>
                        </m:sSup>
                        <m:r>
                          <a:rPr lang="en-GB" b="1" i="1" smtClean="0">
                            <a:latin typeface="Cambria Math" panose="02040503050406030204" pitchFamily="18" charset="0"/>
                            <a:ea typeface="Cambria Math" panose="02040503050406030204" pitchFamily="18" charset="0"/>
                          </a:rPr>
                          <m:t>𝑰</m:t>
                        </m:r>
                      </m:e>
                    </m:d>
                  </m:oMath>
                </a14:m>
                <a:r>
                  <a:rPr lang="en-IN" dirty="0"/>
                  <a:t> </a:t>
                </a:r>
              </a:p>
              <a:p>
                <a:pPr lvl="2"/>
                <a:r>
                  <a:rPr lang="en-IN" dirty="0"/>
                  <a:t>Masking noise: zero out some fraction </a:t>
                </a:r>
                <a14:m>
                  <m:oMath xmlns:m="http://schemas.openxmlformats.org/officeDocument/2006/math">
                    <m:r>
                      <a:rPr lang="el-GR" i="1" dirty="0" smtClean="0">
                        <a:latin typeface="Cambria Math" panose="02040503050406030204" pitchFamily="18" charset="0"/>
                      </a:rPr>
                      <m:t>𝜈</m:t>
                    </m:r>
                  </m:oMath>
                </a14:m>
                <a:r>
                  <a:rPr lang="el-GR" dirty="0"/>
                  <a:t> </a:t>
                </a:r>
                <a:r>
                  <a:rPr lang="en-IN" dirty="0"/>
                  <a:t>of components of </a:t>
                </a:r>
                <a14:m>
                  <m:oMath xmlns:m="http://schemas.openxmlformats.org/officeDocument/2006/math">
                    <m:r>
                      <a:rPr lang="en-IN" i="1" dirty="0" smtClean="0">
                        <a:latin typeface="Cambria Math" panose="02040503050406030204" pitchFamily="18" charset="0"/>
                      </a:rPr>
                      <m:t>𝑥</m:t>
                    </m:r>
                    <m:r>
                      <a:rPr lang="en-IN" i="1" dirty="0" smtClean="0">
                        <a:latin typeface="Cambria Math" panose="02040503050406030204" pitchFamily="18" charset="0"/>
                      </a:rPr>
                      <m:t> </m:t>
                    </m:r>
                  </m:oMath>
                </a14:m>
                <a:endParaRPr lang="en-IN" dirty="0"/>
              </a:p>
              <a:p>
                <a:pPr lvl="2"/>
                <a:r>
                  <a:rPr lang="en-IN" dirty="0"/>
                  <a:t>Salt-and-pepper noise: choose some fraction </a:t>
                </a:r>
                <a14:m>
                  <m:oMath xmlns:m="http://schemas.openxmlformats.org/officeDocument/2006/math">
                    <m:r>
                      <a:rPr lang="el-GR" i="1" dirty="0" smtClean="0">
                        <a:latin typeface="Cambria Math" panose="02040503050406030204" pitchFamily="18" charset="0"/>
                      </a:rPr>
                      <m:t>𝜈</m:t>
                    </m:r>
                  </m:oMath>
                </a14:m>
                <a:r>
                  <a:rPr lang="el-GR" dirty="0"/>
                  <a:t> </a:t>
                </a:r>
                <a:r>
                  <a:rPr lang="en-IN" dirty="0"/>
                  <a:t>of components of </a:t>
                </a:r>
                <a14:m>
                  <m:oMath xmlns:m="http://schemas.openxmlformats.org/officeDocument/2006/math">
                    <m:r>
                      <a:rPr lang="en-IN" i="1" dirty="0" smtClean="0">
                        <a:latin typeface="Cambria Math" panose="02040503050406030204" pitchFamily="18" charset="0"/>
                      </a:rPr>
                      <m:t>𝑥</m:t>
                    </m:r>
                  </m:oMath>
                </a14:m>
                <a:r>
                  <a:rPr lang="en-IN" dirty="0"/>
                  <a:t> and set each to its </a:t>
                </a:r>
                <a14:m>
                  <m:oMath xmlns:m="http://schemas.openxmlformats.org/officeDocument/2006/math">
                    <m:r>
                      <m:rPr>
                        <m:sty m:val="p"/>
                      </m:rPr>
                      <a:rPr lang="en-IN" i="1" dirty="0" smtClean="0">
                        <a:latin typeface="Cambria Math" panose="02040503050406030204" pitchFamily="18" charset="0"/>
                      </a:rPr>
                      <m:t>min</m:t>
                    </m:r>
                    <m:r>
                      <a:rPr lang="en-IN" i="1" dirty="0" smtClean="0">
                        <a:latin typeface="Cambria Math" panose="02040503050406030204" pitchFamily="18" charset="0"/>
                      </a:rPr>
                      <m:t>⁡</m:t>
                    </m:r>
                  </m:oMath>
                </a14:m>
                <a:r>
                  <a:rPr lang="en-IN" dirty="0"/>
                  <a:t> or </a:t>
                </a:r>
                <a14:m>
                  <m:oMath xmlns:m="http://schemas.openxmlformats.org/officeDocument/2006/math">
                    <m:r>
                      <m:rPr>
                        <m:sty m:val="p"/>
                      </m:rPr>
                      <a:rPr lang="en-IN" i="1" dirty="0" smtClean="0">
                        <a:latin typeface="Cambria Math" panose="02040503050406030204" pitchFamily="18" charset="0"/>
                      </a:rPr>
                      <m:t>max</m:t>
                    </m:r>
                    <m:r>
                      <a:rPr lang="en-IN" i="1" dirty="0" smtClean="0">
                        <a:latin typeface="Cambria Math" panose="02040503050406030204" pitchFamily="18" charset="0"/>
                      </a:rPr>
                      <m:t>⁡</m:t>
                    </m:r>
                  </m:oMath>
                </a14:m>
                <a:r>
                  <a:rPr lang="en-IN" dirty="0"/>
                  <a:t> value (equally likely)</a:t>
                </a:r>
              </a:p>
            </p:txBody>
          </p:sp>
        </mc:Choice>
        <mc:Fallback xmlns="">
          <p:sp>
            <p:nvSpPr>
              <p:cNvPr id="3" name="Content Placeholder 2">
                <a:extLst>
                  <a:ext uri="{FF2B5EF4-FFF2-40B4-BE49-F238E27FC236}">
                    <a16:creationId xmlns:a16="http://schemas.microsoft.com/office/drawing/2014/main" id="{CAD364FB-C5B4-2744-22BC-5657C6C363CC}"/>
                  </a:ext>
                </a:extLst>
              </p:cNvPr>
              <p:cNvSpPr>
                <a:spLocks noGrp="1" noRot="1" noChangeAspect="1" noMove="1" noResize="1" noEditPoints="1" noAdjustHandles="1" noChangeArrowheads="1" noChangeShapeType="1" noTextEdit="1"/>
              </p:cNvSpPr>
              <p:nvPr>
                <p:ph idx="1"/>
              </p:nvPr>
            </p:nvSpPr>
            <p:spPr>
              <a:blipFill>
                <a:blip r:embed="rId2"/>
                <a:stretch>
                  <a:fillRect l="-1575" t="-1988" r="-131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7F3D1B9-B969-EBFC-482F-B544442A6A0E}"/>
              </a:ext>
            </a:extLst>
          </p:cNvPr>
          <p:cNvSpPr>
            <a:spLocks noGrp="1"/>
          </p:cNvSpPr>
          <p:nvPr>
            <p:ph type="sldNum" sz="quarter" idx="12"/>
          </p:nvPr>
        </p:nvSpPr>
        <p:spPr/>
        <p:txBody>
          <a:bodyPr/>
          <a:lstStyle/>
          <a:p>
            <a:fld id="{7A40C488-C8CC-47D5-8871-7D5F905AB6AC}" type="slidenum">
              <a:rPr lang="en-US" smtClean="0"/>
              <a:pPr/>
              <a:t>38</a:t>
            </a:fld>
            <a:endParaRPr lang="en-US"/>
          </a:p>
        </p:txBody>
      </p:sp>
      <p:pic>
        <p:nvPicPr>
          <p:cNvPr id="6" name="Picture 5">
            <a:extLst>
              <a:ext uri="{FF2B5EF4-FFF2-40B4-BE49-F238E27FC236}">
                <a16:creationId xmlns:a16="http://schemas.microsoft.com/office/drawing/2014/main" id="{05431FCB-F298-5B9F-14FC-D513F1A89601}"/>
              </a:ext>
            </a:extLst>
          </p:cNvPr>
          <p:cNvPicPr>
            <a:picLocks noChangeAspect="1"/>
          </p:cNvPicPr>
          <p:nvPr/>
        </p:nvPicPr>
        <p:blipFill>
          <a:blip r:embed="rId3"/>
          <a:stretch>
            <a:fillRect/>
          </a:stretch>
        </p:blipFill>
        <p:spPr>
          <a:xfrm>
            <a:off x="8061960" y="1270000"/>
            <a:ext cx="3699752" cy="3872543"/>
          </a:xfrm>
          <a:prstGeom prst="rect">
            <a:avLst/>
          </a:prstGeom>
        </p:spPr>
      </p:pic>
    </p:spTree>
    <p:extLst>
      <p:ext uri="{BB962C8B-B14F-4D97-AF65-F5344CB8AC3E}">
        <p14:creationId xmlns:p14="http://schemas.microsoft.com/office/powerpoint/2010/main" val="2623824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C19F-643B-83C7-436B-1648CE3DBFCE}"/>
              </a:ext>
            </a:extLst>
          </p:cNvPr>
          <p:cNvSpPr>
            <a:spLocks noGrp="1"/>
          </p:cNvSpPr>
          <p:nvPr>
            <p:ph type="title"/>
          </p:nvPr>
        </p:nvSpPr>
        <p:spPr/>
        <p:txBody>
          <a:bodyPr>
            <a:normAutofit fontScale="90000"/>
          </a:bodyPr>
          <a:lstStyle/>
          <a:p>
            <a:r>
              <a:rPr lang="en-US" dirty="0"/>
              <a:t>Contractive autoencoders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DBE784-E287-5C45-DD17-75414FE7E5A7}"/>
                  </a:ext>
                </a:extLst>
              </p:cNvPr>
              <p:cNvSpPr>
                <a:spLocks noGrp="1"/>
              </p:cNvSpPr>
              <p:nvPr>
                <p:ph idx="1"/>
              </p:nvPr>
            </p:nvSpPr>
            <p:spPr/>
            <p:txBody>
              <a:bodyPr/>
              <a:lstStyle/>
              <a:p>
                <a:r>
                  <a:rPr lang="en-US" dirty="0"/>
                  <a:t>Idea: For very similar inputs, the learned encoding would also be very similar. </a:t>
                </a:r>
              </a:p>
              <a:p>
                <a:r>
                  <a:rPr lang="en-US" dirty="0"/>
                  <a:t>Train model by penalizing large partial derivatives of encoder outputs </a:t>
                </a:r>
                <a:r>
                  <a:rPr lang="en-US" dirty="0" err="1"/>
                  <a:t>wrt</a:t>
                </a:r>
                <a:r>
                  <a:rPr lang="en-US" dirty="0"/>
                  <a:t> input values</a:t>
                </a: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𝒎</m:t>
                      </m:r>
                      <m:sSub>
                        <m:sSubPr>
                          <m:ctrlPr>
                            <a:rPr lang="en-GB" i="1">
                              <a:latin typeface="Cambria Math" panose="02040503050406030204" pitchFamily="18" charset="0"/>
                            </a:rPr>
                          </m:ctrlPr>
                        </m:sSubPr>
                        <m:e>
                          <m:r>
                            <a:rPr lang="en-GB" i="1">
                              <a:latin typeface="Cambria Math" panose="02040503050406030204" pitchFamily="18" charset="0"/>
                            </a:rPr>
                            <m:t>𝒊𝒏</m:t>
                          </m:r>
                        </m:e>
                        <m:sub>
                          <m:r>
                            <a:rPr lang="en-GB" i="1">
                              <a:latin typeface="Cambria Math" panose="02040503050406030204" pitchFamily="18" charset="0"/>
                            </a:rPr>
                            <m:t>𝑾</m:t>
                          </m:r>
                          <m:r>
                            <a:rPr lang="en-GB" i="1">
                              <a:latin typeface="Cambria Math" panose="02040503050406030204" pitchFamily="18" charset="0"/>
                            </a:rPr>
                            <m:t>,  </m:t>
                          </m:r>
                          <m:sSup>
                            <m:sSupPr>
                              <m:ctrlPr>
                                <a:rPr lang="en-GB" i="1">
                                  <a:latin typeface="Cambria Math" panose="02040503050406030204" pitchFamily="18" charset="0"/>
                                </a:rPr>
                              </m:ctrlPr>
                            </m:sSupPr>
                            <m:e>
                              <m:r>
                                <a:rPr lang="en-GB" i="1">
                                  <a:latin typeface="Cambria Math" panose="02040503050406030204" pitchFamily="18" charset="0"/>
                                </a:rPr>
                                <m:t>𝑾</m:t>
                              </m:r>
                            </m:e>
                            <m:sup>
                              <m:r>
                                <a:rPr lang="en-GB" i="1">
                                  <a:latin typeface="Cambria Math" panose="02040503050406030204" pitchFamily="18" charset="0"/>
                                </a:rPr>
                                <m:t>∗</m:t>
                              </m:r>
                            </m:sup>
                          </m:sSup>
                          <m:r>
                            <a:rPr lang="en-GB" i="1">
                              <a:latin typeface="Cambria Math" panose="02040503050406030204" pitchFamily="18" charset="0"/>
                            </a:rPr>
                            <m:t>, </m:t>
                          </m:r>
                          <m:r>
                            <a:rPr lang="en-GB" i="1">
                              <a:latin typeface="Cambria Math" panose="02040503050406030204" pitchFamily="18" charset="0"/>
                            </a:rPr>
                            <m:t>𝒃</m:t>
                          </m:r>
                          <m:r>
                            <a:rPr lang="en-GB" i="1">
                              <a:latin typeface="Cambria Math" panose="02040503050406030204" pitchFamily="18" charset="0"/>
                            </a:rPr>
                            <m:t>,   </m:t>
                          </m:r>
                          <m:r>
                            <a:rPr lang="en-GB" i="1">
                              <a:latin typeface="Cambria Math" panose="02040503050406030204" pitchFamily="18" charset="0"/>
                            </a:rPr>
                            <m:t>𝒄</m:t>
                          </m:r>
                        </m:sub>
                      </m:sSub>
                      <m:r>
                        <a:rPr lang="en-US" b="1" i="1" smtClean="0">
                          <a:latin typeface="Cambria Math" panose="02040503050406030204" pitchFamily="18" charset="0"/>
                        </a:rPr>
                        <m:t> ℓ</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e>
                          </m:d>
                        </m:e>
                      </m:d>
                      <m:r>
                        <a:rPr lang="en-US" b="1" i="1" smtClean="0">
                          <a:latin typeface="Cambria Math" panose="02040503050406030204" pitchFamily="18" charset="0"/>
                        </a:rPr>
                        <m:t>+</m:t>
                      </m:r>
                      <m:r>
                        <a:rPr lang="en-US" b="1" i="1" smtClean="0">
                          <a:latin typeface="Cambria Math" panose="02040503050406030204" pitchFamily="18" charset="0"/>
                        </a:rPr>
                        <m:t>𝝀</m:t>
                      </m:r>
                      <m:r>
                        <a:rPr lang="en-US" b="1" i="0" smtClean="0">
                          <a:latin typeface="Cambria Math" panose="02040503050406030204" pitchFamily="18" charset="0"/>
                        </a:rPr>
                        <m:t>𝛀</m:t>
                      </m:r>
                      <m:r>
                        <a:rPr lang="en-US" b="1" i="0" smtClean="0">
                          <a:latin typeface="Cambria Math" panose="02040503050406030204" pitchFamily="18" charset="0"/>
                        </a:rPr>
                        <m:t>(</m:t>
                      </m:r>
                      <m:r>
                        <a:rPr lang="en-US" b="1" i="0" smtClean="0">
                          <a:latin typeface="Cambria Math" panose="02040503050406030204" pitchFamily="18" charset="0"/>
                        </a:rPr>
                        <m:t>𝐡</m:t>
                      </m:r>
                      <m:r>
                        <a:rPr lang="en-US" b="1" i="0" smtClean="0">
                          <a:latin typeface="Cambria Math" panose="02040503050406030204" pitchFamily="18" charset="0"/>
                        </a:rPr>
                        <m:t>)</m:t>
                      </m:r>
                    </m:oMath>
                  </m:oMathPara>
                </a14:m>
                <a:endParaRPr lang="en-GB" dirty="0"/>
              </a:p>
              <a:p>
                <a:pPr marL="0" indent="0">
                  <a:buNone/>
                </a:pPr>
                <a:endParaRPr lang="en-US" dirty="0"/>
              </a:p>
            </p:txBody>
          </p:sp>
        </mc:Choice>
        <mc:Fallback>
          <p:sp>
            <p:nvSpPr>
              <p:cNvPr id="3" name="Content Placeholder 2">
                <a:extLst>
                  <a:ext uri="{FF2B5EF4-FFF2-40B4-BE49-F238E27FC236}">
                    <a16:creationId xmlns:a16="http://schemas.microsoft.com/office/drawing/2014/main" id="{26DBE784-E287-5C45-DD17-75414FE7E5A7}"/>
                  </a:ext>
                </a:extLst>
              </p:cNvPr>
              <p:cNvSpPr>
                <a:spLocks noGrp="1" noRot="1" noChangeAspect="1" noMove="1" noResize="1" noEditPoints="1" noAdjustHandles="1" noChangeArrowheads="1" noChangeShapeType="1" noTextEdit="1"/>
              </p:cNvSpPr>
              <p:nvPr>
                <p:ph idx="1"/>
              </p:nvPr>
            </p:nvSpPr>
            <p:spPr>
              <a:blipFill>
                <a:blip r:embed="rId2"/>
                <a:stretch>
                  <a:fillRect l="-1639" t="-2062" r="-1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CB913FB-EE25-E484-352A-8266AB5C11F7}"/>
              </a:ext>
            </a:extLst>
          </p:cNvPr>
          <p:cNvSpPr>
            <a:spLocks noGrp="1"/>
          </p:cNvSpPr>
          <p:nvPr>
            <p:ph type="sldNum" sz="quarter" idx="12"/>
          </p:nvPr>
        </p:nvSpPr>
        <p:spPr/>
        <p:txBody>
          <a:bodyPr/>
          <a:lstStyle/>
          <a:p>
            <a:fld id="{7A40C488-C8CC-47D5-8871-7D5F905AB6AC}" type="slidenum">
              <a:rPr lang="en-US" smtClean="0"/>
              <a:pPr/>
              <a:t>39</a:t>
            </a:fld>
            <a:endParaRPr lang="en-US"/>
          </a:p>
        </p:txBody>
      </p:sp>
      <p:pic>
        <p:nvPicPr>
          <p:cNvPr id="5" name="Picture 4">
            <a:extLst>
              <a:ext uri="{FF2B5EF4-FFF2-40B4-BE49-F238E27FC236}">
                <a16:creationId xmlns:a16="http://schemas.microsoft.com/office/drawing/2014/main" id="{1657FB00-384D-1617-2462-79AEF4DF7AEA}"/>
              </a:ext>
            </a:extLst>
          </p:cNvPr>
          <p:cNvPicPr>
            <a:picLocks noChangeAspect="1"/>
          </p:cNvPicPr>
          <p:nvPr/>
        </p:nvPicPr>
        <p:blipFill>
          <a:blip r:embed="rId3"/>
          <a:stretch>
            <a:fillRect/>
          </a:stretch>
        </p:blipFill>
        <p:spPr>
          <a:xfrm>
            <a:off x="2200194" y="4343401"/>
            <a:ext cx="4244718" cy="1543534"/>
          </a:xfrm>
          <a:prstGeom prst="rect">
            <a:avLst/>
          </a:prstGeom>
        </p:spPr>
      </p:pic>
    </p:spTree>
    <p:extLst>
      <p:ext uri="{BB962C8B-B14F-4D97-AF65-F5344CB8AC3E}">
        <p14:creationId xmlns:p14="http://schemas.microsoft.com/office/powerpoint/2010/main" val="411539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694"/>
          </a:xfrm>
        </p:spPr>
        <p:txBody>
          <a:bodyPr>
            <a:normAutofit/>
          </a:bodyPr>
          <a:lstStyle/>
          <a:p>
            <a:r>
              <a:rPr lang="en-US" altLang="en-US" sz="3600" dirty="0"/>
              <a:t>Dimensionality Reduction</a:t>
            </a:r>
            <a:endParaRPr lang="en-US" sz="35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0787"/>
            <a:ext cx="7477664" cy="4351338"/>
          </a:xfrm>
        </p:spPr>
        <p:txBody>
          <a:bodyPr>
            <a:normAutofit lnSpcReduction="10000"/>
          </a:bodyPr>
          <a:lstStyle/>
          <a:p>
            <a:pPr algn="just"/>
            <a:r>
              <a:rPr lang="en-US" dirty="0">
                <a:cs typeface="Times New Roman" panose="02020603050405020304" pitchFamily="18" charset="0"/>
              </a:rPr>
              <a:t>Usually the data can be described with fewer dimensions, without losing much of the meaning of the data.</a:t>
            </a:r>
          </a:p>
          <a:p>
            <a:pPr lvl="1" algn="just"/>
            <a:r>
              <a:rPr lang="en-US" dirty="0">
                <a:cs typeface="Times New Roman" panose="02020603050405020304" pitchFamily="18" charset="0"/>
              </a:rPr>
              <a:t>The data </a:t>
            </a:r>
            <a:r>
              <a:rPr lang="en-US" dirty="0">
                <a:solidFill>
                  <a:srgbClr val="0070C0"/>
                </a:solidFill>
                <a:cs typeface="Times New Roman" panose="02020603050405020304" pitchFamily="18" charset="0"/>
              </a:rPr>
              <a:t>reside</a:t>
            </a:r>
            <a:r>
              <a:rPr lang="en-US" dirty="0">
                <a:solidFill>
                  <a:schemeClr val="accent6">
                    <a:lumMod val="75000"/>
                  </a:schemeClr>
                </a:solidFill>
                <a:cs typeface="Times New Roman" panose="02020603050405020304" pitchFamily="18" charset="0"/>
              </a:rPr>
              <a:t> in a space of lower dimensionality</a:t>
            </a:r>
          </a:p>
          <a:p>
            <a:pPr lvl="1" algn="just"/>
            <a:endParaRPr lang="en-US" dirty="0">
              <a:cs typeface="Times New Roman" panose="02020603050405020304" pitchFamily="18" charset="0"/>
            </a:endParaRPr>
          </a:p>
          <a:p>
            <a:pPr algn="just"/>
            <a:r>
              <a:rPr lang="en-US" dirty="0">
                <a:cs typeface="Times New Roman" panose="02020603050405020304" pitchFamily="18" charset="0"/>
              </a:rPr>
              <a:t>Essentially, we assume that some of the data is noise, and we can approximate the useful part with a lower dimensionality space.</a:t>
            </a:r>
          </a:p>
          <a:p>
            <a:pPr lvl="1" algn="just"/>
            <a:r>
              <a:rPr lang="en-US" dirty="0">
                <a:cs typeface="Times New Roman" panose="02020603050405020304" pitchFamily="18" charset="0"/>
              </a:rPr>
              <a:t>Dimensionality reduction does not just reduce the amount of data, it often brings out the </a:t>
            </a:r>
            <a:r>
              <a:rPr lang="en-US" dirty="0">
                <a:solidFill>
                  <a:schemeClr val="accent6">
                    <a:lumMod val="75000"/>
                  </a:schemeClr>
                </a:solidFill>
                <a:cs typeface="Times New Roman" panose="02020603050405020304" pitchFamily="18" charset="0"/>
              </a:rPr>
              <a:t>useful</a:t>
            </a:r>
            <a:r>
              <a:rPr lang="en-US" dirty="0">
                <a:cs typeface="Times New Roman" panose="02020603050405020304" pitchFamily="18" charset="0"/>
              </a:rPr>
              <a:t> part of the data</a:t>
            </a:r>
          </a:p>
        </p:txBody>
      </p:sp>
      <p:sp>
        <p:nvSpPr>
          <p:cNvPr id="4" name="Slide Number Placeholder 3"/>
          <p:cNvSpPr>
            <a:spLocks noGrp="1"/>
          </p:cNvSpPr>
          <p:nvPr>
            <p:ph type="sldNum" sz="quarter" idx="12"/>
          </p:nvPr>
        </p:nvSpPr>
        <p:spPr/>
        <p:txBody>
          <a:bodyPr/>
          <a:lstStyle/>
          <a:p>
            <a:fld id="{D9D0F597-6C79-4498-BE18-DD874142F752}" type="slidenum">
              <a:rPr lang="en-US" smtClean="0"/>
              <a:t>4</a:t>
            </a:fld>
            <a:endParaRPr lang="en-US"/>
          </a:p>
        </p:txBody>
      </p:sp>
    </p:spTree>
    <p:extLst>
      <p:ext uri="{BB962C8B-B14F-4D97-AF65-F5344CB8AC3E}">
        <p14:creationId xmlns:p14="http://schemas.microsoft.com/office/powerpoint/2010/main" val="4013553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813C-0A46-E6A0-22C7-361612CA3A76}"/>
              </a:ext>
            </a:extLst>
          </p:cNvPr>
          <p:cNvSpPr>
            <a:spLocks noGrp="1"/>
          </p:cNvSpPr>
          <p:nvPr>
            <p:ph type="title"/>
          </p:nvPr>
        </p:nvSpPr>
        <p:spPr/>
        <p:txBody>
          <a:bodyPr>
            <a:normAutofit fontScale="90000"/>
          </a:bodyPr>
          <a:lstStyle/>
          <a:p>
            <a:r>
              <a:rPr lang="en-US" dirty="0"/>
              <a:t>Stochastic Autoencoders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70D9F2-D783-9297-A82F-CF60222811B3}"/>
                  </a:ext>
                </a:extLst>
              </p:cNvPr>
              <p:cNvSpPr>
                <a:spLocks noGrp="1"/>
              </p:cNvSpPr>
              <p:nvPr>
                <p:ph idx="1"/>
              </p:nvPr>
            </p:nvSpPr>
            <p:spPr/>
            <p:txBody>
              <a:bodyPr/>
              <a:lstStyle/>
              <a:p>
                <a:r>
                  <a:rPr lang="en-US" dirty="0"/>
                  <a:t>Can also define the encoder and decoder functions using probability distributions</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𝒆𝒏𝒄𝒐𝒅𝒆𝒓</m:t>
                          </m:r>
                        </m:sub>
                      </m:sSub>
                      <m:r>
                        <a:rPr lang="en-US" b="1" i="1" smtClean="0">
                          <a:latin typeface="Cambria Math" panose="02040503050406030204" pitchFamily="18" charset="0"/>
                        </a:rPr>
                        <m:t>(</m:t>
                      </m:r>
                      <m:r>
                        <a:rPr lang="en-US" b="1" i="1" smtClean="0">
                          <a:latin typeface="Cambria Math" panose="02040503050406030204" pitchFamily="18" charset="0"/>
                        </a:rPr>
                        <m:t>𝒉</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𝒅𝒆𝒄𝒐𝒅𝒆𝒓</m:t>
                          </m:r>
                        </m:sub>
                      </m:sSub>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𝒉</m:t>
                      </m:r>
                      <m:r>
                        <a:rPr lang="en-US" b="1" i="1" smtClean="0">
                          <a:latin typeface="Cambria Math" panose="02040503050406030204" pitchFamily="18" charset="0"/>
                        </a:rPr>
                        <m:t>)</m:t>
                      </m:r>
                    </m:oMath>
                  </m:oMathPara>
                </a14:m>
                <a:endParaRPr lang="en-US" dirty="0"/>
              </a:p>
              <a:p>
                <a:r>
                  <a:rPr lang="en-US" dirty="0"/>
                  <a:t>The choice of distributions depends on the type of data being modeled and of the encodings</a:t>
                </a:r>
              </a:p>
              <a:p>
                <a:r>
                  <a:rPr lang="en-US" dirty="0"/>
                  <a:t>This gives a probabilistic approach for designing autoencoders</a:t>
                </a:r>
              </a:p>
            </p:txBody>
          </p:sp>
        </mc:Choice>
        <mc:Fallback>
          <p:sp>
            <p:nvSpPr>
              <p:cNvPr id="3" name="Content Placeholder 2">
                <a:extLst>
                  <a:ext uri="{FF2B5EF4-FFF2-40B4-BE49-F238E27FC236}">
                    <a16:creationId xmlns:a16="http://schemas.microsoft.com/office/drawing/2014/main" id="{F770D9F2-D783-9297-A82F-CF60222811B3}"/>
                  </a:ext>
                </a:extLst>
              </p:cNvPr>
              <p:cNvSpPr>
                <a:spLocks noGrp="1" noRot="1" noChangeAspect="1" noMove="1" noResize="1" noEditPoints="1" noAdjustHandles="1" noChangeArrowheads="1" noChangeShapeType="1" noTextEdit="1"/>
              </p:cNvSpPr>
              <p:nvPr>
                <p:ph idx="1"/>
              </p:nvPr>
            </p:nvSpPr>
            <p:spPr>
              <a:blipFill>
                <a:blip r:embed="rId2"/>
                <a:stretch>
                  <a:fillRect l="-1639" t="-2062" r="-18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55B2F6-A4E2-D008-8F0B-EFB9C14E6212}"/>
              </a:ext>
            </a:extLst>
          </p:cNvPr>
          <p:cNvSpPr>
            <a:spLocks noGrp="1"/>
          </p:cNvSpPr>
          <p:nvPr>
            <p:ph type="sldNum" sz="quarter" idx="12"/>
          </p:nvPr>
        </p:nvSpPr>
        <p:spPr/>
        <p:txBody>
          <a:bodyPr/>
          <a:lstStyle/>
          <a:p>
            <a:fld id="{7A40C488-C8CC-47D5-8871-7D5F905AB6AC}" type="slidenum">
              <a:rPr lang="en-US" smtClean="0"/>
              <a:pPr/>
              <a:t>40</a:t>
            </a:fld>
            <a:endParaRPr lang="en-US"/>
          </a:p>
        </p:txBody>
      </p:sp>
    </p:spTree>
    <p:extLst>
      <p:ext uri="{BB962C8B-B14F-4D97-AF65-F5344CB8AC3E}">
        <p14:creationId xmlns:p14="http://schemas.microsoft.com/office/powerpoint/2010/main" val="2327829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1CA4-7F55-B811-F361-8491160AE7C3}"/>
              </a:ext>
            </a:extLst>
          </p:cNvPr>
          <p:cNvSpPr>
            <a:spLocks noGrp="1"/>
          </p:cNvSpPr>
          <p:nvPr>
            <p:ph type="title"/>
          </p:nvPr>
        </p:nvSpPr>
        <p:spPr/>
        <p:txBody>
          <a:bodyPr>
            <a:normAutofit fontScale="90000"/>
          </a:bodyPr>
          <a:lstStyle/>
          <a:p>
            <a:r>
              <a:rPr lang="en-US" dirty="0"/>
              <a:t>Generative Adversarial Network</a:t>
            </a:r>
          </a:p>
        </p:txBody>
      </p:sp>
      <p:sp>
        <p:nvSpPr>
          <p:cNvPr id="3" name="Content Placeholder 2">
            <a:extLst>
              <a:ext uri="{FF2B5EF4-FFF2-40B4-BE49-F238E27FC236}">
                <a16:creationId xmlns:a16="http://schemas.microsoft.com/office/drawing/2014/main" id="{3AA5C3FD-B20C-05ED-828D-41C5FBE6802E}"/>
              </a:ext>
            </a:extLst>
          </p:cNvPr>
          <p:cNvSpPr>
            <a:spLocks noGrp="1"/>
          </p:cNvSpPr>
          <p:nvPr>
            <p:ph idx="1"/>
          </p:nvPr>
        </p:nvSpPr>
        <p:spPr/>
        <p:txBody>
          <a:bodyPr/>
          <a:lstStyle/>
          <a:p>
            <a:r>
              <a:rPr lang="en-US" dirty="0"/>
              <a:t>GANs are also generative models, like VAEs </a:t>
            </a:r>
          </a:p>
          <a:p>
            <a:r>
              <a:rPr lang="en-US" dirty="0"/>
              <a:t>Models a game between two players </a:t>
            </a:r>
          </a:p>
          <a:p>
            <a:pPr lvl="1"/>
            <a:r>
              <a:rPr lang="en-US" dirty="0"/>
              <a:t>Generator creates samples intended to come from training distribution </a:t>
            </a:r>
          </a:p>
          <a:p>
            <a:pPr lvl="1"/>
            <a:r>
              <a:rPr lang="en-US" dirty="0"/>
              <a:t>Discriminator attempts to discern the “real” (original training) samples from the “fake” (generated) ones </a:t>
            </a:r>
          </a:p>
          <a:p>
            <a:pPr lvl="1"/>
            <a:r>
              <a:rPr lang="en-US" dirty="0"/>
              <a:t>Discriminator trains as a binary classifier, generator trains to fool the discriminator</a:t>
            </a:r>
          </a:p>
        </p:txBody>
      </p:sp>
      <p:sp>
        <p:nvSpPr>
          <p:cNvPr id="4" name="Slide Number Placeholder 3">
            <a:extLst>
              <a:ext uri="{FF2B5EF4-FFF2-40B4-BE49-F238E27FC236}">
                <a16:creationId xmlns:a16="http://schemas.microsoft.com/office/drawing/2014/main" id="{CC97E6AF-9B82-5F14-A3C9-B9AB3385A66C}"/>
              </a:ext>
            </a:extLst>
          </p:cNvPr>
          <p:cNvSpPr>
            <a:spLocks noGrp="1"/>
          </p:cNvSpPr>
          <p:nvPr>
            <p:ph type="sldNum" sz="quarter" idx="12"/>
          </p:nvPr>
        </p:nvSpPr>
        <p:spPr/>
        <p:txBody>
          <a:bodyPr/>
          <a:lstStyle/>
          <a:p>
            <a:fld id="{7A40C488-C8CC-47D5-8871-7D5F905AB6AC}" type="slidenum">
              <a:rPr lang="en-US" smtClean="0"/>
              <a:pPr/>
              <a:t>41</a:t>
            </a:fld>
            <a:endParaRPr lang="en-US"/>
          </a:p>
        </p:txBody>
      </p:sp>
      <p:pic>
        <p:nvPicPr>
          <p:cNvPr id="5" name="Picture 4">
            <a:extLst>
              <a:ext uri="{FF2B5EF4-FFF2-40B4-BE49-F238E27FC236}">
                <a16:creationId xmlns:a16="http://schemas.microsoft.com/office/drawing/2014/main" id="{EBBCCB92-35FD-2699-BC47-4EA191AFA275}"/>
              </a:ext>
            </a:extLst>
          </p:cNvPr>
          <p:cNvPicPr>
            <a:picLocks noChangeAspect="1"/>
          </p:cNvPicPr>
          <p:nvPr/>
        </p:nvPicPr>
        <p:blipFill>
          <a:blip r:embed="rId2"/>
          <a:stretch>
            <a:fillRect/>
          </a:stretch>
        </p:blipFill>
        <p:spPr>
          <a:xfrm>
            <a:off x="7789653" y="4424876"/>
            <a:ext cx="4385094" cy="1864519"/>
          </a:xfrm>
          <a:prstGeom prst="rect">
            <a:avLst/>
          </a:prstGeom>
        </p:spPr>
      </p:pic>
    </p:spTree>
    <p:extLst>
      <p:ext uri="{BB962C8B-B14F-4D97-AF65-F5344CB8AC3E}">
        <p14:creationId xmlns:p14="http://schemas.microsoft.com/office/powerpoint/2010/main" val="4205181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5" name="Content Placeholder 4"/>
          <p:cNvSpPr>
            <a:spLocks noGrp="1"/>
          </p:cNvSpPr>
          <p:nvPr>
            <p:ph idx="1"/>
          </p:nvPr>
        </p:nvSpPr>
        <p:spPr/>
        <p:txBody>
          <a:bodyPr>
            <a:normAutofit/>
          </a:bodyPr>
          <a:lstStyle/>
          <a:p>
            <a:r>
              <a:rPr lang="en-US" dirty="0"/>
              <a:t>CS7015 (Deep Learning) : Lecture 7 Autoencoders and relation to PCA, Regularization in autoencoders, Denoising autoencoders, Sparse autoencoders, Contractive autoencoders by Mitesh M. Khapra</a:t>
            </a:r>
          </a:p>
          <a:p>
            <a:r>
              <a:rPr lang="en-US" dirty="0">
                <a:hlinkClick r:id="rId2"/>
              </a:rPr>
              <a:t>https://www.jeremyjordan.me/autoencoders/</a:t>
            </a:r>
            <a:endParaRPr lang="en-US" dirty="0"/>
          </a:p>
          <a:p>
            <a:r>
              <a:rPr lang="en-US" dirty="0"/>
              <a:t>https://cse.unl.edu/~sscott/teach/Classes/cse496S18/slides/5-Autoencoders.pdf</a:t>
            </a:r>
          </a:p>
          <a:p>
            <a:endParaRPr lang="en-US" dirty="0"/>
          </a:p>
        </p:txBody>
      </p:sp>
    </p:spTree>
    <p:extLst>
      <p:ext uri="{BB962C8B-B14F-4D97-AF65-F5344CB8AC3E}">
        <p14:creationId xmlns:p14="http://schemas.microsoft.com/office/powerpoint/2010/main" val="143335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9427234" cy="4906963"/>
              </a:xfrm>
            </p:spPr>
            <p:txBody>
              <a:bodyPr>
                <a:normAutofit/>
              </a:bodyPr>
              <a:lstStyle/>
              <a:p>
                <a:r>
                  <a:rPr lang="en-US" dirty="0"/>
                  <a:t>Significant improvements can be achieved by first mapping the data into a lower-dimensional space.</a:t>
                </a:r>
              </a:p>
              <a:p>
                <a:pPr marL="0" indent="0" algn="ctr">
                  <a:buNone/>
                </a:pPr>
                <a14:m>
                  <m:oMath xmlns:m="http://schemas.openxmlformats.org/officeDocument/2006/math">
                    <m:r>
                      <a:rPr lang="en-US" b="0" i="1" kern="0">
                        <a:solidFill>
                          <a:srgbClr val="000000"/>
                        </a:solidFill>
                        <a:latin typeface="Cambria Math" panose="02040503050406030204" pitchFamily="18" charset="0"/>
                      </a:rPr>
                      <m:t>𝑥</m:t>
                    </m:r>
                    <m:r>
                      <a:rPr lang="en-US" b="0" i="1" kern="0">
                        <a:solidFill>
                          <a:srgbClr val="000000"/>
                        </a:solidFill>
                        <a:latin typeface="Cambria Math" panose="02040503050406030204" pitchFamily="18" charset="0"/>
                      </a:rPr>
                      <m:t>= </m:t>
                    </m:r>
                    <m:d>
                      <m:dPr>
                        <m:begChr m:val="["/>
                        <m:endChr m:val="]"/>
                        <m:ctrlPr>
                          <a:rPr lang="en-US" b="0" i="1" kern="0">
                            <a:solidFill>
                              <a:srgbClr val="000000"/>
                            </a:solidFill>
                            <a:latin typeface="Cambria Math" panose="02040503050406030204" pitchFamily="18" charset="0"/>
                          </a:rPr>
                        </m:ctrlPr>
                      </m:dPr>
                      <m:e>
                        <m:eqArr>
                          <m:eqArrPr>
                            <m:ctrlPr>
                              <a:rPr lang="en-US" b="0" i="1" kern="0">
                                <a:solidFill>
                                  <a:srgbClr val="000000"/>
                                </a:solidFill>
                                <a:latin typeface="Cambria Math" panose="02040503050406030204" pitchFamily="18" charset="0"/>
                              </a:rPr>
                            </m:ctrlPr>
                          </m:eqArrPr>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1</m:t>
                                </m:r>
                              </m:sub>
                            </m:sSub>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2</m:t>
                                </m:r>
                              </m:sub>
                            </m:sSub>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3</m:t>
                                </m:r>
                              </m:sub>
                            </m:sSub>
                          </m:e>
                          <m:e>
                            <m:r>
                              <a:rPr lang="en-US" b="0" i="1" kern="0">
                                <a:solidFill>
                                  <a:srgbClr val="000000"/>
                                </a:solidFill>
                                <a:latin typeface="Cambria Math" panose="02040503050406030204" pitchFamily="18" charset="0"/>
                              </a:rPr>
                              <m:t>…</m:t>
                            </m:r>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𝑝</m:t>
                                </m:r>
                              </m:sub>
                            </m:sSub>
                          </m:e>
                        </m:eqArr>
                      </m:e>
                    </m:d>
                  </m:oMath>
                </a14:m>
                <a:r>
                  <a:rPr lang="en-US" kern="0" dirty="0">
                    <a:solidFill>
                      <a:srgbClr val="000000"/>
                    </a:solidFill>
                  </a:rPr>
                  <a:t> </a:t>
                </a:r>
                <a:r>
                  <a:rPr lang="en-US" kern="0" dirty="0">
                    <a:solidFill>
                      <a:srgbClr val="000000"/>
                    </a:solidFill>
                    <a:sym typeface="Wingdings" panose="05000000000000000000" pitchFamily="2" charset="2"/>
                  </a:rPr>
                  <a:t> reduce dimensionality  </a:t>
                </a:r>
                <a14:m>
                  <m:oMath xmlns:m="http://schemas.openxmlformats.org/officeDocument/2006/math">
                    <m:r>
                      <a:rPr lang="en-US" b="0" i="1" kern="0">
                        <a:solidFill>
                          <a:srgbClr val="000000"/>
                        </a:solidFill>
                        <a:latin typeface="Cambria Math" panose="02040503050406030204" pitchFamily="18" charset="0"/>
                        <a:sym typeface="Wingdings" panose="05000000000000000000" pitchFamily="2" charset="2"/>
                      </a:rPr>
                      <m:t>𝑦</m:t>
                    </m:r>
                    <m:r>
                      <a:rPr lang="en-US" b="0" i="1" kern="0">
                        <a:solidFill>
                          <a:srgbClr val="000000"/>
                        </a:solidFill>
                        <a:latin typeface="Cambria Math" panose="02040503050406030204" pitchFamily="18" charset="0"/>
                        <a:sym typeface="Wingdings" panose="05000000000000000000" pitchFamily="2" charset="2"/>
                      </a:rPr>
                      <m:t>=</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b="0" i="1" kern="0">
                                    <a:solidFill>
                                      <a:srgbClr val="000000"/>
                                    </a:solidFill>
                                    <a:latin typeface="Cambria Math" panose="02040503050406030204" pitchFamily="18" charset="0"/>
                                  </a:rPr>
                                  <m:t>𝑘</m:t>
                                </m:r>
                              </m:sub>
                            </m:sSub>
                          </m:e>
                        </m:eqArr>
                      </m:e>
                    </m:d>
                  </m:oMath>
                </a14:m>
                <a:r>
                  <a:rPr lang="en-US" kern="0" dirty="0">
                    <a:solidFill>
                      <a:srgbClr val="000000"/>
                    </a:solidFill>
                  </a:rPr>
                  <a:t> (</a:t>
                </a:r>
                <a14:m>
                  <m:oMath xmlns:m="http://schemas.openxmlformats.org/officeDocument/2006/math">
                    <m:r>
                      <a:rPr lang="en-US" i="1" kern="0" dirty="0">
                        <a:solidFill>
                          <a:srgbClr val="000000"/>
                        </a:solidFill>
                        <a:latin typeface="Cambria Math" panose="02040503050406030204" pitchFamily="18" charset="0"/>
                      </a:rPr>
                      <m:t>𝑘</m:t>
                    </m:r>
                    <m:r>
                      <a:rPr lang="en-US" i="1" kern="0" dirty="0">
                        <a:solidFill>
                          <a:srgbClr val="000000"/>
                        </a:solidFill>
                        <a:latin typeface="Cambria Math" panose="02040503050406030204" pitchFamily="18" charset="0"/>
                      </a:rPr>
                      <m:t> ≪</m:t>
                    </m:r>
                    <m:r>
                      <a:rPr lang="en-US" i="1" kern="0" dirty="0">
                        <a:solidFill>
                          <a:srgbClr val="000000"/>
                        </a:solidFill>
                        <a:latin typeface="Cambria Math" panose="02040503050406030204" pitchFamily="18" charset="0"/>
                      </a:rPr>
                      <m:t>𝑝</m:t>
                    </m:r>
                  </m:oMath>
                </a14:m>
                <a:r>
                  <a:rPr lang="en-US" kern="0" dirty="0">
                    <a:solidFill>
                      <a:srgbClr val="000000"/>
                    </a:solidFill>
                  </a:rPr>
                  <a:t>)</a:t>
                </a:r>
              </a:p>
              <a:p>
                <a:r>
                  <a:rPr lang="en-US" dirty="0"/>
                  <a:t>Dimensionality can be reduced by</a:t>
                </a:r>
              </a:p>
              <a:p>
                <a:pPr lvl="1"/>
                <a:r>
                  <a:rPr lang="en-US" dirty="0"/>
                  <a:t>Combining features using a linear or non-linear transformations.</a:t>
                </a:r>
              </a:p>
              <a:p>
                <a:pPr lvl="1"/>
                <a:r>
                  <a:rPr lang="en-US" dirty="0"/>
                  <a:t>Selecting a subset of features (i.e., feature selection).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9427234" cy="4906963"/>
              </a:xfrm>
              <a:blipFill>
                <a:blip r:embed="rId2"/>
                <a:stretch>
                  <a:fillRect l="-1164" t="-1988" r="-1294"/>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7A40C488-C8CC-47D5-8871-7D5F905AB6AC}" type="slidenum">
              <a:rPr lang="en-US" smtClean="0"/>
              <a:t>5</a:t>
            </a:fld>
            <a:endParaRPr lang="en-US"/>
          </a:p>
        </p:txBody>
      </p:sp>
    </p:spTree>
    <p:extLst>
      <p:ext uri="{BB962C8B-B14F-4D97-AF65-F5344CB8AC3E}">
        <p14:creationId xmlns:p14="http://schemas.microsoft.com/office/powerpoint/2010/main" val="315936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494917" cy="4906963"/>
              </a:xfrm>
            </p:spPr>
            <p:txBody>
              <a:bodyPr/>
              <a:lstStyle/>
              <a:p>
                <a:pPr algn="just"/>
                <a:r>
                  <a:rPr lang="en-US" dirty="0">
                    <a:solidFill>
                      <a:srgbClr val="FF0000"/>
                    </a:solidFill>
                  </a:rPr>
                  <a:t>Linear</a:t>
                </a:r>
                <a:r>
                  <a:rPr lang="en-US" dirty="0"/>
                  <a:t> combinations are particularly attractive because they are simple to compute and analytically tractable.</a:t>
                </a:r>
              </a:p>
              <a:p>
                <a:pPr algn="just">
                  <a:defRPr/>
                </a:pPr>
                <a:r>
                  <a:rPr lang="en-US" altLang="en-US" dirty="0"/>
                  <a:t>Given </a:t>
                </a:r>
                <a14:m>
                  <m:oMath xmlns:m="http://schemas.openxmlformats.org/officeDocument/2006/math">
                    <m:r>
                      <a:rPr lang="en-US" altLang="en-US" i="1" dirty="0">
                        <a:solidFill>
                          <a:srgbClr val="FF0000"/>
                        </a:solidFill>
                        <a:latin typeface="Cambria Math" panose="02040503050406030204" pitchFamily="18" charset="0"/>
                      </a:rPr>
                      <m:t>𝑥</m:t>
                    </m:r>
                    <m:r>
                      <a:rPr lang="en-US" altLang="en-US" i="1" dirty="0">
                        <a:latin typeface="Cambria Math" panose="02040503050406030204" pitchFamily="18" charset="0"/>
                      </a:rPr>
                      <m:t> </m:t>
                    </m:r>
                    <m:r>
                      <a:rPr lang="el-GR" altLang="en-US" i="1" dirty="0">
                        <a:latin typeface="Cambria Math" panose="02040503050406030204" pitchFamily="18" charset="0"/>
                      </a:rPr>
                      <m:t>𝜖</m:t>
                    </m:r>
                    <m:r>
                      <a:rPr lang="en-US" altLang="en-US" i="1" dirty="0">
                        <a:latin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ℝ</m:t>
                    </m:r>
                    <m:r>
                      <a:rPr lang="en-US" altLang="en-US" b="0" i="1" baseline="30000" dirty="0">
                        <a:latin typeface="Cambria Math" panose="02040503050406030204" pitchFamily="18" charset="0"/>
                      </a:rPr>
                      <m:t>𝑝</m:t>
                    </m:r>
                  </m:oMath>
                </a14:m>
                <a:r>
                  <a:rPr lang="en-US" altLang="en-US" dirty="0"/>
                  <a:t>, the goal is to find an </a:t>
                </a:r>
                <a14:m>
                  <m:oMath xmlns:m="http://schemas.openxmlformats.org/officeDocument/2006/math">
                    <m:r>
                      <a:rPr lang="en-US" altLang="en-US" b="0" i="1" dirty="0">
                        <a:latin typeface="Cambria Math" panose="02040503050406030204" pitchFamily="18" charset="0"/>
                      </a:rPr>
                      <m:t>𝑝</m:t>
                    </m:r>
                    <m:r>
                      <a:rPr lang="en-US" altLang="en-US" b="0" i="1" dirty="0">
                        <a:latin typeface="Cambria Math" panose="02040503050406030204" pitchFamily="18" charset="0"/>
                      </a:rPr>
                      <m:t>×</m:t>
                    </m:r>
                    <m:r>
                      <a:rPr lang="en-US" altLang="en-US" b="0" i="1" dirty="0">
                        <a:latin typeface="Cambria Math" panose="02040503050406030204" pitchFamily="18" charset="0"/>
                      </a:rPr>
                      <m:t>𝑘</m:t>
                    </m:r>
                    <m:r>
                      <a:rPr lang="en-US" altLang="en-US" b="0" i="1" dirty="0">
                        <a:latin typeface="Cambria Math" panose="02040503050406030204" pitchFamily="18" charset="0"/>
                      </a:rPr>
                      <m:t> </m:t>
                    </m:r>
                  </m:oMath>
                </a14:m>
                <a:r>
                  <a:rPr lang="en-US" altLang="en-US" dirty="0"/>
                  <a:t>matrix </a:t>
                </a:r>
                <a:r>
                  <a:rPr lang="en-US" altLang="en-US" dirty="0">
                    <a:solidFill>
                      <a:srgbClr val="FF0000"/>
                    </a:solidFill>
                  </a:rPr>
                  <a:t>U</a:t>
                </a:r>
                <a:r>
                  <a:rPr lang="en-US" altLang="en-US" dirty="0"/>
                  <a:t> such that: </a:t>
                </a:r>
                <a:endParaRPr lang="en-US" altLang="en-US" dirty="0">
                  <a:solidFill>
                    <a:srgbClr val="FF0000"/>
                  </a:solidFill>
                </a:endParaRPr>
              </a:p>
              <a:p>
                <a:pPr marL="0" indent="0">
                  <a:buNone/>
                  <a:defRPr/>
                </a:pPr>
                <a:r>
                  <a:rPr lang="en-US" altLang="en-US" dirty="0">
                    <a:solidFill>
                      <a:srgbClr val="FF0000"/>
                    </a:solidFill>
                  </a:rPr>
                  <a:t>                           </a:t>
                </a:r>
                <a14:m>
                  <m:oMath xmlns:m="http://schemas.openxmlformats.org/officeDocument/2006/math">
                    <m:r>
                      <a:rPr lang="en-US" altLang="en-US" i="1" dirty="0">
                        <a:solidFill>
                          <a:srgbClr val="FF0000"/>
                        </a:solidFill>
                        <a:latin typeface="Cambria Math" panose="02040503050406030204" pitchFamily="18" charset="0"/>
                      </a:rPr>
                      <m:t>𝑦</m:t>
                    </m:r>
                    <m:r>
                      <a:rPr lang="en-US" altLang="en-US" i="1" dirty="0">
                        <a:solidFill>
                          <a:srgbClr val="FF0000"/>
                        </a:solidFill>
                        <a:latin typeface="Cambria Math" panose="02040503050406030204" pitchFamily="18" charset="0"/>
                      </a:rPr>
                      <m:t> = </m:t>
                    </m:r>
                    <m:sSup>
                      <m:sSupPr>
                        <m:ctrlPr>
                          <a:rPr lang="en-US" altLang="en-US" b="0" i="1" dirty="0">
                            <a:solidFill>
                              <a:srgbClr val="FF0000"/>
                            </a:solidFill>
                            <a:latin typeface="Cambria Math" panose="02040503050406030204" pitchFamily="18" charset="0"/>
                          </a:rPr>
                        </m:ctrlPr>
                      </m:sSupPr>
                      <m:e>
                        <m:r>
                          <a:rPr lang="en-US" altLang="en-US" i="1" dirty="0">
                            <a:solidFill>
                              <a:srgbClr val="FF0000"/>
                            </a:solidFill>
                            <a:latin typeface="Cambria Math" panose="02040503050406030204" pitchFamily="18" charset="0"/>
                          </a:rPr>
                          <m:t>𝑈</m:t>
                        </m:r>
                      </m:e>
                      <m:sup>
                        <m:r>
                          <a:rPr lang="en-US" altLang="en-US" i="1" dirty="0">
                            <a:solidFill>
                              <a:srgbClr val="FF0000"/>
                            </a:solidFill>
                            <a:latin typeface="Cambria Math" panose="02040503050406030204" pitchFamily="18" charset="0"/>
                          </a:rPr>
                          <m:t>𝑇</m:t>
                        </m:r>
                      </m:sup>
                    </m:sSup>
                    <m:r>
                      <a:rPr lang="en-US" altLang="en-US" i="1" dirty="0">
                        <a:solidFill>
                          <a:srgbClr val="FF0000"/>
                        </a:solidFill>
                        <a:latin typeface="Cambria Math" panose="02040503050406030204" pitchFamily="18" charset="0"/>
                      </a:rPr>
                      <m:t>𝑥</m:t>
                    </m:r>
                    <m:r>
                      <a:rPr lang="en-US" altLang="en-US" i="1" dirty="0">
                        <a:solidFill>
                          <a:srgbClr val="FF0000"/>
                        </a:solidFill>
                        <a:latin typeface="Cambria Math" panose="02040503050406030204" pitchFamily="18" charset="0"/>
                      </a:rPr>
                      <m:t>  </m:t>
                    </m:r>
                    <m:r>
                      <a:rPr lang="el-GR" altLang="en-US" i="1" dirty="0">
                        <a:latin typeface="Cambria Math" panose="02040503050406030204" pitchFamily="18" charset="0"/>
                      </a:rPr>
                      <m:t>𝜖</m:t>
                    </m:r>
                    <m:r>
                      <a:rPr lang="en-US" altLang="en-US" b="0" i="1" dirty="0">
                        <a:latin typeface="Cambria Math" panose="02040503050406030204" pitchFamily="18" charset="0"/>
                      </a:rPr>
                      <m:t> </m:t>
                    </m:r>
                    <m:sSup>
                      <m:sSupPr>
                        <m:ctrlPr>
                          <a:rPr lang="en-US" altLang="en-US" b="0" i="1" dirty="0">
                            <a:latin typeface="Cambria Math" panose="02040503050406030204" pitchFamily="18" charset="0"/>
                            <a:ea typeface="Cambria Math" panose="02040503050406030204" pitchFamily="18" charset="0"/>
                          </a:rPr>
                        </m:ctrlPr>
                      </m:sSupPr>
                      <m:e>
                        <m:r>
                          <a:rPr lang="en-US" altLang="en-US" i="1" dirty="0">
                            <a:latin typeface="Cambria Math" panose="02040503050406030204" pitchFamily="18" charset="0"/>
                            <a:ea typeface="Cambria Math" panose="02040503050406030204" pitchFamily="18" charset="0"/>
                          </a:rPr>
                          <m:t>ℝ</m:t>
                        </m:r>
                      </m:e>
                      <m:sup>
                        <m:r>
                          <a:rPr lang="en-US" altLang="en-US" b="0" i="1" dirty="0">
                            <a:latin typeface="Cambria Math" panose="02040503050406030204" pitchFamily="18" charset="0"/>
                            <a:ea typeface="Cambria Math" panose="02040503050406030204" pitchFamily="18" charset="0"/>
                          </a:rPr>
                          <m:t>𝑘</m:t>
                        </m:r>
                      </m:sup>
                    </m:sSup>
                  </m:oMath>
                </a14:m>
                <a:r>
                  <a:rPr lang="en-US" altLang="en-US" dirty="0"/>
                  <a:t> where </a:t>
                </a:r>
                <a14:m>
                  <m:oMath xmlns:m="http://schemas.openxmlformats.org/officeDocument/2006/math">
                    <m:r>
                      <a:rPr lang="en-US" altLang="en-US" i="1" dirty="0">
                        <a:latin typeface="Cambria Math" panose="02040503050406030204" pitchFamily="18" charset="0"/>
                      </a:rPr>
                      <m:t>𝑘</m:t>
                    </m:r>
                    <m:r>
                      <a:rPr lang="en-US" altLang="en-US" i="1" dirty="0">
                        <a:latin typeface="Cambria Math" panose="02040503050406030204" pitchFamily="18" charset="0"/>
                      </a:rPr>
                      <m:t>≪</m:t>
                    </m:r>
                    <m:r>
                      <a:rPr lang="en-US" altLang="en-US" i="1" dirty="0">
                        <a:latin typeface="Cambria Math" panose="02040503050406030204" pitchFamily="18" charset="0"/>
                      </a:rPr>
                      <m:t>𝑝</m:t>
                    </m:r>
                  </m:oMath>
                </a14:m>
                <a:r>
                  <a:rPr lang="en-US" alt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494917" cy="4906963"/>
              </a:xfrm>
              <a:blipFill rotWithShape="0">
                <a:blip r:embed="rId2"/>
                <a:stretch>
                  <a:fillRect l="-1465" t="-1988" r="-162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7A40C488-C8CC-47D5-8871-7D5F905AB6AC}" type="slidenum">
              <a:rPr lang="en-US" smtClean="0"/>
              <a:t>6</a:t>
            </a:fld>
            <a:endParaRPr lang="en-US"/>
          </a:p>
        </p:txBody>
      </p:sp>
      <mc:AlternateContent xmlns:mc="http://schemas.openxmlformats.org/markup-compatibility/2006" xmlns:a14="http://schemas.microsoft.com/office/drawing/2010/main">
        <mc:Choice Requires="a14">
          <p:sp>
            <p:nvSpPr>
              <p:cNvPr id="6" name="Rectangle 5"/>
              <p:cNvSpPr/>
              <p:nvPr/>
            </p:nvSpPr>
            <p:spPr>
              <a:xfrm>
                <a:off x="1122579" y="4373592"/>
                <a:ext cx="6926157" cy="1441100"/>
              </a:xfrm>
              <a:prstGeom prst="rect">
                <a:avLst/>
              </a:prstGeom>
            </p:spPr>
            <p:txBody>
              <a:bodyPr wrap="square">
                <a:spAutoFit/>
              </a:bodyPr>
              <a:lstStyle/>
              <a:p>
                <a:pPr algn="ctr">
                  <a:spcBef>
                    <a:spcPct val="20000"/>
                  </a:spcBef>
                  <a:buClr>
                    <a:srgbClr val="000000"/>
                  </a:buClr>
                  <a:defRPr/>
                </a:pPr>
                <a14:m>
                  <m:oMath xmlns:m="http://schemas.openxmlformats.org/officeDocument/2006/math">
                    <m:r>
                      <a:rPr lang="en-US" i="1" kern="0" smtClean="0">
                        <a:solidFill>
                          <a:srgbClr val="000000"/>
                        </a:solidFill>
                        <a:latin typeface="Cambria Math" panose="02040503050406030204" pitchFamily="18" charset="0"/>
                      </a:rPr>
                      <m:t>𝑥</m:t>
                    </m:r>
                    <m:r>
                      <a:rPr lang="en-US" i="1" kern="0" smtClean="0">
                        <a:solidFill>
                          <a:srgbClr val="000000"/>
                        </a:solidFill>
                        <a:latin typeface="Cambria Math" panose="02040503050406030204" pitchFamily="18" charset="0"/>
                      </a:rPr>
                      <m:t>= </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b="0" i="1" kern="0" smtClean="0">
                                    <a:solidFill>
                                      <a:srgbClr val="000000"/>
                                    </a:solidFill>
                                    <a:latin typeface="Cambria Math" panose="02040503050406030204" pitchFamily="18" charset="0"/>
                                  </a:rPr>
                                  <m:t>𝑝</m:t>
                                </m:r>
                              </m:sub>
                            </m:sSub>
                          </m:e>
                        </m:eqArr>
                      </m:e>
                    </m:d>
                  </m:oMath>
                </a14:m>
                <a:r>
                  <a:rPr lang="en-US" kern="0" dirty="0">
                    <a:solidFill>
                      <a:srgbClr val="000000"/>
                    </a:solidFill>
                    <a:latin typeface="Arial"/>
                  </a:rPr>
                  <a:t> </a:t>
                </a:r>
                <a:r>
                  <a:rPr lang="en-US" kern="0" dirty="0">
                    <a:solidFill>
                      <a:srgbClr val="000000"/>
                    </a:solidFill>
                    <a:latin typeface="Arial"/>
                    <a:sym typeface="Wingdings" panose="05000000000000000000" pitchFamily="2" charset="2"/>
                  </a:rPr>
                  <a:t> reduce dimensionality  </a:t>
                </a:r>
                <a14:m>
                  <m:oMath xmlns:m="http://schemas.openxmlformats.org/officeDocument/2006/math">
                    <m:r>
                      <a:rPr lang="en-US" i="1" kern="0">
                        <a:solidFill>
                          <a:srgbClr val="000000"/>
                        </a:solidFill>
                        <a:latin typeface="Cambria Math" panose="02040503050406030204" pitchFamily="18" charset="0"/>
                        <a:sym typeface="Wingdings" panose="05000000000000000000" pitchFamily="2" charset="2"/>
                      </a:rPr>
                      <m:t>𝑦</m:t>
                    </m:r>
                    <m:r>
                      <a:rPr lang="en-US" i="1" kern="0">
                        <a:solidFill>
                          <a:srgbClr val="000000"/>
                        </a:solidFill>
                        <a:latin typeface="Cambria Math" panose="02040503050406030204" pitchFamily="18" charset="0"/>
                        <a:sym typeface="Wingdings" panose="05000000000000000000" pitchFamily="2" charset="2"/>
                      </a:rPr>
                      <m:t>=</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𝑘</m:t>
                                </m:r>
                              </m:sub>
                            </m:sSub>
                          </m:e>
                        </m:eqArr>
                      </m:e>
                    </m:d>
                  </m:oMath>
                </a14:m>
                <a:r>
                  <a:rPr lang="en-US" kern="0" dirty="0">
                    <a:solidFill>
                      <a:srgbClr val="000000"/>
                    </a:solidFill>
                    <a:latin typeface="Arial"/>
                  </a:rPr>
                  <a:t> (</a:t>
                </a:r>
                <a14:m>
                  <m:oMath xmlns:m="http://schemas.openxmlformats.org/officeDocument/2006/math">
                    <m:r>
                      <a:rPr lang="en-US" i="1" kern="0" dirty="0">
                        <a:solidFill>
                          <a:srgbClr val="000000"/>
                        </a:solidFill>
                        <a:latin typeface="Cambria Math" panose="02040503050406030204" pitchFamily="18" charset="0"/>
                      </a:rPr>
                      <m:t>𝑘</m:t>
                    </m:r>
                    <m:r>
                      <a:rPr lang="en-US" i="1" kern="0" dirty="0">
                        <a:solidFill>
                          <a:srgbClr val="000000"/>
                        </a:solidFill>
                        <a:latin typeface="Cambria Math" panose="02040503050406030204" pitchFamily="18" charset="0"/>
                      </a:rPr>
                      <m:t> &lt;&lt;</m:t>
                    </m:r>
                    <m:r>
                      <a:rPr lang="en-US" b="0" i="1" kern="0" dirty="0" smtClean="0">
                        <a:solidFill>
                          <a:srgbClr val="000000"/>
                        </a:solidFill>
                        <a:latin typeface="Cambria Math" panose="02040503050406030204" pitchFamily="18" charset="0"/>
                      </a:rPr>
                      <m:t>𝑝</m:t>
                    </m:r>
                  </m:oMath>
                </a14:m>
                <a:r>
                  <a:rPr lang="en-US" kern="0" dirty="0">
                    <a:solidFill>
                      <a:srgbClr val="000000"/>
                    </a:solidFill>
                    <a:latin typeface="Arial"/>
                  </a:rPr>
                  <a:t>)</a:t>
                </a:r>
              </a:p>
            </p:txBody>
          </p:sp>
        </mc:Choice>
        <mc:Fallback xmlns="">
          <p:sp>
            <p:nvSpPr>
              <p:cNvPr id="6" name="Rectangle 5"/>
              <p:cNvSpPr>
                <a:spLocks noRot="1" noChangeAspect="1" noMove="1" noResize="1" noEditPoints="1" noAdjustHandles="1" noChangeArrowheads="1" noChangeShapeType="1" noTextEdit="1"/>
              </p:cNvSpPr>
              <p:nvPr/>
            </p:nvSpPr>
            <p:spPr>
              <a:xfrm>
                <a:off x="1122579" y="4373592"/>
                <a:ext cx="6926157" cy="144110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762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Example of a problem</a:t>
            </a:r>
            <a:r>
              <a:rPr lang="en-US" dirty="0"/>
              <a:t> </a:t>
            </a:r>
            <a:endParaRPr lang="en-US" altLang="en-US" dirty="0"/>
          </a:p>
        </p:txBody>
      </p:sp>
      <p:sp>
        <p:nvSpPr>
          <p:cNvPr id="20483" name="Content Placeholder 2"/>
          <p:cNvSpPr>
            <a:spLocks noGrp="1"/>
          </p:cNvSpPr>
          <p:nvPr>
            <p:ph idx="1"/>
          </p:nvPr>
        </p:nvSpPr>
        <p:spPr>
          <a:xfrm>
            <a:off x="838199" y="1368425"/>
            <a:ext cx="7710577" cy="4351338"/>
          </a:xfrm>
        </p:spPr>
        <p:txBody>
          <a:bodyPr/>
          <a:lstStyle/>
          <a:p>
            <a:pPr algn="just">
              <a:defRPr/>
            </a:pPr>
            <a:r>
              <a:rPr lang="en-US" dirty="0"/>
              <a:t>We collected </a:t>
            </a:r>
            <a:r>
              <a:rPr lang="en-US" i="1" dirty="0"/>
              <a:t>p </a:t>
            </a:r>
            <a:r>
              <a:rPr lang="en-US" dirty="0"/>
              <a:t>parameters about 100 students:</a:t>
            </a:r>
          </a:p>
          <a:p>
            <a:pPr lvl="1" algn="just">
              <a:defRPr/>
            </a:pPr>
            <a:r>
              <a:rPr lang="en-US" dirty="0"/>
              <a:t>Height</a:t>
            </a:r>
          </a:p>
          <a:p>
            <a:pPr lvl="1" algn="just">
              <a:defRPr/>
            </a:pPr>
            <a:r>
              <a:rPr lang="en-US" dirty="0"/>
              <a:t>Weight</a:t>
            </a:r>
          </a:p>
          <a:p>
            <a:pPr lvl="1" algn="just">
              <a:defRPr/>
            </a:pPr>
            <a:r>
              <a:rPr lang="en-US" dirty="0"/>
              <a:t>Hair color</a:t>
            </a:r>
          </a:p>
          <a:p>
            <a:pPr lvl="1" algn="just">
              <a:defRPr/>
            </a:pPr>
            <a:r>
              <a:rPr lang="en-US" dirty="0"/>
              <a:t>Average grade </a:t>
            </a:r>
          </a:p>
          <a:p>
            <a:pPr lvl="1" algn="just">
              <a:defRPr/>
            </a:pPr>
            <a:r>
              <a:rPr lang="en-US" altLang="en-US" dirty="0"/>
              <a:t>…</a:t>
            </a:r>
          </a:p>
          <a:p>
            <a:pPr algn="just">
              <a:defRPr/>
            </a:pPr>
            <a:r>
              <a:rPr lang="en-US" dirty="0"/>
              <a:t>We want to find the most important parameters that best describe a student.</a:t>
            </a:r>
            <a:endParaRPr lang="en-US" altLang="en-US" dirty="0">
              <a:latin typeface="CMMI12"/>
            </a:endParaRPr>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7</a:t>
            </a:fld>
            <a:endParaRPr lang="en-US" altLang="en-US" sz="1200">
              <a:solidFill>
                <a:srgbClr val="000000"/>
              </a:solidFill>
            </a:endParaRPr>
          </a:p>
        </p:txBody>
      </p:sp>
    </p:spTree>
    <p:extLst>
      <p:ext uri="{BB962C8B-B14F-4D97-AF65-F5344CB8AC3E}">
        <p14:creationId xmlns:p14="http://schemas.microsoft.com/office/powerpoint/2010/main" val="147679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Example of a problem</a:t>
            </a:r>
            <a:r>
              <a:rPr lang="en-US" dirty="0"/>
              <a:t> </a:t>
            </a:r>
            <a:endParaRPr lang="en-US" altLang="en-US" dirty="0"/>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a:xfrm>
                <a:off x="838200" y="1377050"/>
                <a:ext cx="7684698" cy="4609681"/>
              </a:xfrm>
            </p:spPr>
            <p:txBody>
              <a:bodyPr>
                <a:normAutofit/>
              </a:bodyPr>
              <a:lstStyle/>
              <a:p>
                <a:pPr algn="just">
                  <a:defRPr/>
                </a:pPr>
                <a:r>
                  <a:rPr lang="en-US" dirty="0"/>
                  <a:t>Each student is described using a vector length </a:t>
                </a:r>
                <a:r>
                  <a:rPr lang="en-US" i="1" dirty="0"/>
                  <a:t>p</a:t>
                </a:r>
                <a:r>
                  <a:rPr lang="en-US" dirty="0"/>
                  <a:t>: </a:t>
                </a:r>
              </a:p>
              <a:p>
                <a:pPr lvl="1" algn="just">
                  <a:defRPr/>
                </a:pPr>
                <a:r>
                  <a:rPr lang="en-US" dirty="0"/>
                  <a:t>(180, 70,’ purple’, 84,…) </a:t>
                </a:r>
              </a:p>
              <a:p>
                <a:pPr algn="just">
                  <a:defRPr/>
                </a:pPr>
                <a:r>
                  <a:rPr lang="en-US" dirty="0"/>
                  <a:t>We have </a:t>
                </a:r>
                <a:r>
                  <a:rPr lang="en-US" i="1" dirty="0"/>
                  <a:t>n = </a:t>
                </a:r>
                <a:r>
                  <a:rPr lang="en-US" dirty="0"/>
                  <a:t>100 such vectors. Let’s put them in one matrix, where each column is one student vector. </a:t>
                </a:r>
              </a:p>
              <a:p>
                <a:pPr algn="just">
                  <a:defRPr/>
                </a:pPr>
                <a:r>
                  <a:rPr lang="en-US" dirty="0"/>
                  <a:t>So we have a</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i="1" dirty="0">
                        <a:latin typeface="Cambria Math" panose="02040503050406030204" pitchFamily="18" charset="0"/>
                      </a:rPr>
                      <m:t> </m:t>
                    </m:r>
                  </m:oMath>
                </a14:m>
                <a:r>
                  <a:rPr lang="en-US" dirty="0"/>
                  <a:t>matrix. This will be the input of our problem. </a:t>
                </a:r>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xfrm>
                <a:off x="838200" y="1377050"/>
                <a:ext cx="7684698" cy="4609681"/>
              </a:xfrm>
              <a:blipFill rotWithShape="0">
                <a:blip r:embed="rId2"/>
                <a:stretch>
                  <a:fillRect l="-1429" t="-2249" r="-1587"/>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8</a:t>
            </a:fld>
            <a:endParaRPr lang="en-US" altLang="en-US" sz="1200" dirty="0">
              <a:solidFill>
                <a:srgbClr val="000000"/>
              </a:solidFill>
            </a:endParaRPr>
          </a:p>
        </p:txBody>
      </p:sp>
    </p:spTree>
    <p:extLst>
      <p:ext uri="{BB962C8B-B14F-4D97-AF65-F5344CB8AC3E}">
        <p14:creationId xmlns:p14="http://schemas.microsoft.com/office/powerpoint/2010/main" val="97991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10515600" cy="836354"/>
          </a:xfrm>
        </p:spPr>
        <p:txBody>
          <a:bodyPr/>
          <a:lstStyle/>
          <a:p>
            <a:r>
              <a:rPr lang="en-US" b="1" dirty="0"/>
              <a:t>Which parameters can we ignore?</a:t>
            </a:r>
            <a:r>
              <a:rPr lang="en-US" dirty="0"/>
              <a:t> </a:t>
            </a:r>
            <a:endParaRPr lang="en-US" altLang="en-US" dirty="0"/>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a:xfrm>
                <a:off x="838200" y="1329193"/>
                <a:ext cx="6583326" cy="4950244"/>
              </a:xfrm>
            </p:spPr>
            <p:txBody>
              <a:bodyPr>
                <a:normAutofit/>
              </a:bodyPr>
              <a:lstStyle/>
              <a:p>
                <a:pPr algn="just">
                  <a:defRPr/>
                </a:pPr>
                <a:r>
                  <a:rPr lang="en-US" dirty="0"/>
                  <a:t>Constant parameter (number of heads)</a:t>
                </a:r>
              </a:p>
              <a:p>
                <a:pPr lvl="1" algn="just">
                  <a:defRPr/>
                </a:pPr>
                <a:r>
                  <a:rPr lang="en-US" dirty="0"/>
                  <a:t>1,1,…,1.</a:t>
                </a:r>
              </a:p>
              <a:p>
                <a:pPr lvl="1" algn="just">
                  <a:defRPr/>
                </a:pPr>
                <a:endParaRPr lang="en-US" dirty="0"/>
              </a:p>
              <a:p>
                <a:pPr algn="just">
                  <a:defRPr/>
                </a:pPr>
                <a:r>
                  <a:rPr lang="en-US" dirty="0"/>
                  <a:t>Constant parameter with some noise -(thickness of hair)</a:t>
                </a:r>
              </a:p>
              <a:p>
                <a:pPr lvl="1" algn="just">
                  <a:defRPr/>
                </a:pPr>
                <a:r>
                  <a:rPr lang="en-US" dirty="0"/>
                  <a:t>0.003, 0.005,0.002,….,0.0008 </a:t>
                </a:r>
                <a:r>
                  <a:rPr lang="en-US" dirty="0">
                    <a:sym typeface="Wingdings" panose="05000000000000000000" pitchFamily="2" charset="2"/>
                  </a:rPr>
                  <a:t></a:t>
                </a:r>
                <a:r>
                  <a:rPr lang="en-US" dirty="0"/>
                  <a:t> low variance</a:t>
                </a:r>
              </a:p>
              <a:p>
                <a:pPr lvl="1" algn="just">
                  <a:defRPr/>
                </a:pPr>
                <a:endParaRPr lang="en-US" dirty="0"/>
              </a:p>
              <a:p>
                <a:pPr algn="just">
                  <a:defRPr/>
                </a:pPr>
                <a:r>
                  <a:rPr lang="en-US" dirty="0"/>
                  <a:t>Parameter that is linearly dependent on other parameters (head size and height)</a:t>
                </a:r>
              </a:p>
              <a:p>
                <a:pPr lvl="1">
                  <a:defRPr/>
                </a:pPr>
                <a14:m>
                  <m:oMath xmlns:m="http://schemas.openxmlformats.org/officeDocument/2006/math">
                    <m:r>
                      <a:rPr lang="en-US" i="1" dirty="0" smtClean="0">
                        <a:latin typeface="Cambria Math" panose="02040503050406030204" pitchFamily="18" charset="0"/>
                      </a:rPr>
                      <m:t>𝑍</m:t>
                    </m:r>
                    <m:r>
                      <a:rPr lang="en-US" i="1" dirty="0">
                        <a:latin typeface="Cambria Math" panose="02040503050406030204" pitchFamily="18" charset="0"/>
                      </a:rPr>
                      <m:t>=</m:t>
                    </m:r>
                    <m:r>
                      <a:rPr lang="en-US" b="0" i="1" dirty="0" smtClean="0">
                        <a:latin typeface="Cambria Math" panose="02040503050406030204" pitchFamily="18" charset="0"/>
                      </a:rPr>
                      <m:t>𝑎𝑋</m:t>
                    </m:r>
                    <m:r>
                      <a:rPr lang="en-US" i="1" dirty="0">
                        <a:latin typeface="Cambria Math" panose="02040503050406030204" pitchFamily="18" charset="0"/>
                      </a:rPr>
                      <m:t> +</m:t>
                    </m:r>
                    <m:r>
                      <a:rPr lang="en-US" b="0" i="1" dirty="0" smtClean="0">
                        <a:latin typeface="Cambria Math" panose="02040503050406030204" pitchFamily="18" charset="0"/>
                      </a:rPr>
                      <m:t>𝑏𝑌</m:t>
                    </m:r>
                    <m:r>
                      <a:rPr lang="en-US" i="1" dirty="0">
                        <a:latin typeface="Cambria Math" panose="02040503050406030204" pitchFamily="18" charset="0"/>
                      </a:rPr>
                      <m:t> </m:t>
                    </m:r>
                  </m:oMath>
                </a14:m>
                <a:br>
                  <a:rPr lang="en-US" dirty="0"/>
                </a:br>
                <a:endParaRPr lang="en-US" dirty="0"/>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xfrm>
                <a:off x="838200" y="1329193"/>
                <a:ext cx="6583326" cy="4950244"/>
              </a:xfrm>
              <a:blipFill rotWithShape="0">
                <a:blip r:embed="rId2"/>
                <a:stretch>
                  <a:fillRect l="-1668" t="-1970" r="-1946"/>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9</a:t>
            </a:fld>
            <a:endParaRPr lang="en-US" altLang="en-US" sz="1200" dirty="0">
              <a:solidFill>
                <a:srgbClr val="000000"/>
              </a:solidFill>
            </a:endParaRPr>
          </a:p>
        </p:txBody>
      </p:sp>
    </p:spTree>
    <p:extLst>
      <p:ext uri="{BB962C8B-B14F-4D97-AF65-F5344CB8AC3E}">
        <p14:creationId xmlns:p14="http://schemas.microsoft.com/office/powerpoint/2010/main" val="8614226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