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940675A-B579-460E-94D1-54222C63F5DA}" styleName="无样式，网格型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tx1"/>
              </a:solidFill>
            </a:ln>
          </a:left>
          <a:right>
            <a:ln cmpd="sng" w="12700">
              <a:solidFill>
                <a:schemeClr val="tx1"/>
              </a:solidFill>
            </a:ln>
          </a:right>
          <a:top>
            <a:ln cmpd="sng" w="12700">
              <a:solidFill>
                <a:schemeClr val="tx1"/>
              </a:solidFill>
            </a:ln>
          </a:top>
          <a:bottom>
            <a:ln cmpd="sng" w="12700">
              <a:solidFill>
                <a:schemeClr val="tx1"/>
              </a:solidFill>
            </a:ln>
          </a:bottom>
          <a:insideH>
            <a:ln cmpd="sng" w="12700">
              <a:solidFill>
                <a:schemeClr val="tx1"/>
              </a:solidFill>
            </a:ln>
          </a:insideH>
          <a:insideV>
            <a:ln cmpd="sng" w="12700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9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0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1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2DA-637D-DA41-AAFB-68E5B7C2EF7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71241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82DA-637D-DA41-AAFB-68E5B7C2EF7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56997-4F5F-5A42-B306-795126905A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2875"/>
            <a:ext cx="3556000" cy="1143000"/>
          </a:xfrm>
        </p:spPr>
        <p:txBody>
          <a:bodyPr anchor="ctr" anchorCtr="0"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Section</a:t>
            </a:r>
          </a:p>
        </p:txBody>
      </p:sp>
    </p:spTree>
    <p:extLst>
      <p:ext uri="{BB962C8B-B14F-4D97-AF65-F5344CB8AC3E}">
        <p14:creationId xmlns:p14="http://schemas.microsoft.com/office/powerpoint/2010/main" val="131927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0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968706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6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5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7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1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api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/vision_transform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.ee.ntu.edu.tw/~tlkagk/courses/ML_2016/Lecture/transfer%20(v3)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multi-task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multi-tas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multi-tas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indiamag.com/top-8-pre-trained-nlp-models-developers-must-know/" TargetMode="External"/><Relationship Id="rId2" Type="http://schemas.openxmlformats.org/officeDocument/2006/relationships/hyperlink" Target="https://speech.ee.ntu.edu.tw/~tlkagk/courses/ML_2016/Lecture/transfer%20(v3)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uder.io/multi-tas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.ee.ntu.edu.tw/~tlkagk/courses/ML_2016/Lecture/transfer%20(v3)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.ee.ntu.edu.tw/~tlkagk/courses/ML_2016/Lecture/transfer%20(v3)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.ee.ntu.edu.tw/~tlkagk/courses/ML_2016/Lecture/transfer%20(v3)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.ee.ntu.edu.tw/~tlkagk/courses/ML_2016/Lecture/transfer%20(v3)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.ee.ntu.edu.tw/~tlkagk/courses/ML_2016/Lecture/transfer%20(v3)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eech.ee.ntu.edu.tw/~tlkagk/courses/ML_2016/Lecture/transfer%20(v3)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354" y="3165475"/>
            <a:ext cx="10153291" cy="527050"/>
          </a:xfrm>
        </p:spPr>
        <p:txBody>
          <a:bodyPr>
            <a:noAutofit/>
          </a:bodyPr>
          <a:lstStyle/>
          <a:p>
            <a:pPr algn="ctr"/>
            <a:r>
              <a:rPr lang="en-GB" altLang="ko-KR" sz="4200" dirty="0">
                <a:ea typeface="굴림" pitchFamily="34" charset="-127"/>
              </a:rPr>
              <a:t>Deep Transfer Learning and Multi-task Learning</a:t>
            </a:r>
            <a:endParaRPr lang="en-US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282C-647B-4C46-BEC1-D40C1F87B407}"/>
              </a:ext>
            </a:extLst>
          </p:cNvPr>
          <p:cNvSpPr txBox="1"/>
          <p:nvPr/>
        </p:nvSpPr>
        <p:spPr>
          <a:xfrm flipH="1">
            <a:off x="828941" y="6386351"/>
            <a:ext cx="1051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Concepts are ensembled from various online sources with a great acknowledgement to all those made them available online.  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18499-3DDA-C447-7125-C5EA8C6E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037"/>
            <a:ext cx="10867845" cy="527050"/>
          </a:xfrm>
        </p:spPr>
        <p:txBody>
          <a:bodyPr>
            <a:noAutofit/>
          </a:bodyPr>
          <a:lstStyle/>
          <a:p>
            <a:r>
              <a:rPr lang="en-US" sz="3300" dirty="0"/>
              <a:t>BERT: Bidirectional Encoder Representations from Transformers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B8E27-7203-9ED9-1668-CF8FDC13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natural language processing model proposed by Google in 2018;</a:t>
            </a:r>
          </a:p>
          <a:p>
            <a:r>
              <a:rPr lang="en-US" dirty="0"/>
              <a:t>pre-trained on 2,500 million words of Wikipedia and 800 million words of Book Corpus;</a:t>
            </a:r>
          </a:p>
          <a:p>
            <a:r>
              <a:rPr lang="en-US" dirty="0"/>
              <a:t>allows for training customized question answering models in a few hours in using a single GPU;</a:t>
            </a:r>
          </a:p>
          <a:p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https://github.com/google-research/bert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Variants: </a:t>
            </a:r>
            <a:r>
              <a:rPr lang="en-US" dirty="0" err="1"/>
              <a:t>CodeBERT</a:t>
            </a:r>
            <a:r>
              <a:rPr lang="en-US" dirty="0"/>
              <a:t>, </a:t>
            </a:r>
            <a:r>
              <a:rPr lang="en-US" dirty="0" err="1"/>
              <a:t>RoBERTa</a:t>
            </a:r>
            <a:r>
              <a:rPr lang="en-US" dirty="0"/>
              <a:t>, ALBERT, </a:t>
            </a:r>
            <a:r>
              <a:rPr lang="en-US" dirty="0" err="1"/>
              <a:t>XLNet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8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18499-3DDA-C447-7125-C5EA8C6E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GPT-3: Generative Pre-trained Transformer 3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B8E27-7203-9ED9-1668-CF8FDC13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natural language processing model proposed by </a:t>
            </a:r>
            <a:r>
              <a:rPr lang="en-US" dirty="0" err="1"/>
              <a:t>OpenAI</a:t>
            </a:r>
            <a:r>
              <a:rPr lang="en-US" dirty="0"/>
              <a:t> in 2020;</a:t>
            </a:r>
          </a:p>
          <a:p>
            <a:r>
              <a:rPr lang="en-US" dirty="0"/>
              <a:t>trained on 175 billion parameters, which is 10 times more than any previous non-sparse language model available;</a:t>
            </a:r>
          </a:p>
          <a:p>
            <a:r>
              <a:rPr lang="en-US" dirty="0"/>
              <a:t>strong at tasks such as translation, answering questions, as well as on-the-fly reasoning-based tasks like unscrambling words</a:t>
            </a:r>
          </a:p>
          <a:p>
            <a:r>
              <a:rPr lang="en-US" dirty="0"/>
              <a:t>has been applied to writing news, generating codes…</a:t>
            </a:r>
          </a:p>
          <a:p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https://openai.com/api/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23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547ED-A65D-6667-07B3-95ADFAF1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VGG-16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07B77-1C20-4651-60A9-56B31D843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computer vision model proposed by the Visual Geometry Group from Oxford;</a:t>
            </a:r>
          </a:p>
          <a:p>
            <a:r>
              <a:rPr lang="en-US" dirty="0"/>
              <a:t>pre-trained on the ImageNet corpus; first runner-up of ILSVRC (ImageNet Large Scale Visual Recognition Competition) 2014 in the classification task</a:t>
            </a:r>
          </a:p>
          <a:p>
            <a:r>
              <a:rPr lang="en-US" dirty="0"/>
              <a:t>a CNN model with 16 layers and about 138 million parameters;</a:t>
            </a:r>
          </a:p>
          <a:p>
            <a:r>
              <a:rPr lang="en-US" dirty="0"/>
              <a:t>has been built into popular deep learning frameworks such as PyTorch and Keras.</a:t>
            </a:r>
          </a:p>
          <a:p>
            <a:endParaRPr lang="en-US" dirty="0"/>
          </a:p>
          <a:p>
            <a:r>
              <a:rPr lang="en-US" dirty="0"/>
              <a:t>Variant: VGG-19</a:t>
            </a:r>
          </a:p>
        </p:txBody>
      </p:sp>
    </p:spTree>
    <p:extLst>
      <p:ext uri="{BB962C8B-B14F-4D97-AF65-F5344CB8AC3E}">
        <p14:creationId xmlns:p14="http://schemas.microsoft.com/office/powerpoint/2010/main" val="159074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9DB3E-1B39-9B88-6940-13B32954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ResNet50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2DB06-6E5B-0D16-6E1F-1EB2096FC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variant of the </a:t>
            </a:r>
            <a:r>
              <a:rPr lang="en-US" dirty="0" err="1"/>
              <a:t>ResNet</a:t>
            </a:r>
            <a:r>
              <a:rPr lang="en-US" dirty="0"/>
              <a:t> model, a computer vision model proposed by Microsoft in 2015;</a:t>
            </a:r>
          </a:p>
          <a:p>
            <a:r>
              <a:rPr lang="en-US" altLang="zh-CN" dirty="0"/>
              <a:t>pre-trained on the ImageNet corpus; </a:t>
            </a:r>
          </a:p>
          <a:p>
            <a:r>
              <a:rPr lang="en-US" altLang="zh-CN" dirty="0"/>
              <a:t>a CNN model with 50 layers and about 380 million parameters;</a:t>
            </a:r>
          </a:p>
          <a:p>
            <a:r>
              <a:rPr lang="en-US" altLang="zh-CN" dirty="0"/>
              <a:t>has been built into popular deep learning frameworks such as PyTorch and Keras.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5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C4D05-5BB3-A40A-9A97-2BAB0D82B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ViT</a:t>
            </a:r>
            <a:r>
              <a:rPr lang="en-US" dirty="0"/>
              <a:t>: Vision Transformer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F1571-3319-5366-9AAA-68B06948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computer vision (CV) model proposed by Google in 2020;</a:t>
            </a:r>
          </a:p>
          <a:p>
            <a:r>
              <a:rPr lang="en-US" dirty="0"/>
              <a:t>introduces the Transformer architecture, which has achieved huge success in natural language processing, into CV; the idea is treating patches in images as words in text;</a:t>
            </a:r>
          </a:p>
          <a:p>
            <a:r>
              <a:rPr lang="en-US" dirty="0"/>
              <a:t>can achieve better accuracy and efficiency than CNNs such as ResNet50;</a:t>
            </a:r>
          </a:p>
          <a:p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https://github.com/google-research/vision_transformer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Variants: </a:t>
            </a:r>
            <a:r>
              <a:rPr lang="en-US" dirty="0" err="1"/>
              <a:t>Swin</a:t>
            </a:r>
            <a:r>
              <a:rPr lang="en-US" dirty="0"/>
              <a:t> Transformer, PVTv2…</a:t>
            </a:r>
          </a:p>
        </p:txBody>
      </p:sp>
    </p:spTree>
    <p:extLst>
      <p:ext uri="{BB962C8B-B14F-4D97-AF65-F5344CB8AC3E}">
        <p14:creationId xmlns:p14="http://schemas.microsoft.com/office/powerpoint/2010/main" val="248954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194A-88BF-2AAB-9B73-2B2E83A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Taxonomy of Transfer Learning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69CE64A-D99C-1343-E935-BABA93A3F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550583"/>
              </p:ext>
            </p:extLst>
          </p:nvPr>
        </p:nvGraphicFramePr>
        <p:xfrm>
          <a:off x="838200" y="1270000"/>
          <a:ext cx="9254706" cy="3103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491">
                  <a:extLst>
                    <a:ext uri="{9D8B030D-6E8A-4147-A177-3AD203B41FA5}">
                      <a16:colId xmlns:a16="http://schemas.microsoft.com/office/drawing/2014/main" val="1082429351"/>
                    </a:ext>
                  </a:extLst>
                </a:gridCol>
                <a:gridCol w="1544128">
                  <a:extLst>
                    <a:ext uri="{9D8B030D-6E8A-4147-A177-3AD203B41FA5}">
                      <a16:colId xmlns:a16="http://schemas.microsoft.com/office/drawing/2014/main" val="2811331566"/>
                    </a:ext>
                  </a:extLst>
                </a:gridCol>
                <a:gridCol w="3648973">
                  <a:extLst>
                    <a:ext uri="{9D8B030D-6E8A-4147-A177-3AD203B41FA5}">
                      <a16:colId xmlns:a16="http://schemas.microsoft.com/office/drawing/2014/main" val="3987304742"/>
                    </a:ext>
                  </a:extLst>
                </a:gridCol>
                <a:gridCol w="2976114">
                  <a:extLst>
                    <a:ext uri="{9D8B030D-6E8A-4147-A177-3AD203B41FA5}">
                      <a16:colId xmlns:a16="http://schemas.microsoft.com/office/drawing/2014/main" val="3500103911"/>
                    </a:ext>
                  </a:extLst>
                </a:gridCol>
              </a:tblGrid>
              <a:tr h="484936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Target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27807"/>
                  </a:ext>
                </a:extLst>
              </a:tr>
              <a:tr h="484936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Unlabeled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47117"/>
                  </a:ext>
                </a:extLst>
              </a:tr>
              <a:tr h="872885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Source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Labeled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Model fine-tuning</a:t>
                      </a:r>
                    </a:p>
                    <a:p>
                      <a:r>
                        <a:rPr lang="en-US" sz="2400" b="1" u="sng" dirty="0">
                          <a:solidFill>
                            <a:srgbClr val="C00000"/>
                          </a:solidFill>
                        </a:rPr>
                        <a:t>Multi-task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Self-taught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01851"/>
                  </a:ext>
                </a:extLst>
              </a:tr>
              <a:tr h="126083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Unlabeled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Domain-adversarial training</a:t>
                      </a:r>
                    </a:p>
                    <a:p>
                      <a:r>
                        <a:rPr lang="en-US" sz="2400" dirty="0"/>
                        <a:t>Zero-shot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Self-taught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174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A5F4E56-B511-3FC5-FEC2-F7C3508E0978}"/>
              </a:ext>
            </a:extLst>
          </p:cNvPr>
          <p:cNvSpPr txBox="1"/>
          <p:nvPr/>
        </p:nvSpPr>
        <p:spPr>
          <a:xfrm>
            <a:off x="378592" y="6354375"/>
            <a:ext cx="10975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Hongyi</a:t>
            </a:r>
            <a:r>
              <a:rPr lang="en-US" altLang="zh-CN" sz="1200" dirty="0"/>
              <a:t> Li, Transfer Learning. </a:t>
            </a:r>
            <a:r>
              <a:rPr lang="en-US" altLang="zh-CN" sz="1200" dirty="0">
                <a:hlinkClick r:id="rId2"/>
              </a:rPr>
              <a:t>https://speech.ee.ntu.edu.tw/~tlkagk/courses/ML_2016/Lecture/transfer%20(v3).pdf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5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4D84C-A4B8-414B-CFAE-18ED7940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Multi-task Learning (MTL)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247ED-FBC1-85FD-4AC3-2038F2FC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Simultaneously undertaking multiple tasks using a single network</a:t>
            </a:r>
            <a:r>
              <a:rPr lang="en-US" dirty="0"/>
              <a:t>. E.g.</a:t>
            </a:r>
          </a:p>
          <a:p>
            <a:pPr lvl="1"/>
            <a:r>
              <a:rPr lang="en-US" dirty="0"/>
              <a:t>Simultaneous ECG heartbeat segmentation and classification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We do not necessarily need multiple main tasks. Rather, we can have </a:t>
            </a:r>
            <a:r>
              <a:rPr lang="en-US" dirty="0">
                <a:solidFill>
                  <a:srgbClr val="7030A0"/>
                </a:solidFill>
              </a:rPr>
              <a:t>one main task and several auxiliary tasks </a:t>
            </a:r>
            <a:r>
              <a:rPr lang="en-US" dirty="0"/>
              <a:t>to support the main task.</a:t>
            </a:r>
          </a:p>
          <a:p>
            <a:pPr lvl="1"/>
            <a:r>
              <a:rPr lang="en-US" dirty="0"/>
              <a:t>Domain adaptation</a:t>
            </a:r>
          </a:p>
          <a:p>
            <a:pPr lvl="1"/>
            <a:r>
              <a:rPr lang="en-US" dirty="0"/>
              <a:t>Self-supervision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Basic forms of MTL: </a:t>
            </a:r>
            <a:r>
              <a:rPr lang="en-US" dirty="0">
                <a:solidFill>
                  <a:srgbClr val="C00000"/>
                </a:solidFill>
              </a:rPr>
              <a:t>hard or soft parameter sharing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8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FA0B7C-40D3-054F-1CB5-71E555A17D1E}"/>
              </a:ext>
            </a:extLst>
          </p:cNvPr>
          <p:cNvGrpSpPr/>
          <p:nvPr/>
        </p:nvGrpSpPr>
        <p:grpSpPr>
          <a:xfrm>
            <a:off x="6370722" y="1823146"/>
            <a:ext cx="5167776" cy="4437236"/>
            <a:chOff x="6911788" y="1974985"/>
            <a:chExt cx="5167776" cy="443723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12E432-89EE-AA10-E222-F6E0F9319677}"/>
                </a:ext>
              </a:extLst>
            </p:cNvPr>
            <p:cNvSpPr/>
            <p:nvPr/>
          </p:nvSpPr>
          <p:spPr>
            <a:xfrm>
              <a:off x="8028271" y="5941705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Layer (Tasks A &amp; B)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8470FCA-F841-4A3E-215E-3E870CD4CC71}"/>
                </a:ext>
              </a:extLst>
            </p:cNvPr>
            <p:cNvSpPr/>
            <p:nvPr/>
          </p:nvSpPr>
          <p:spPr>
            <a:xfrm>
              <a:off x="8028271" y="4214824"/>
              <a:ext cx="2934810" cy="1281711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Shared Layers</a:t>
              </a:r>
            </a:p>
            <a:p>
              <a:pPr algn="ctr"/>
              <a:r>
                <a:rPr lang="en-US" dirty="0"/>
                <a:t>(Feature Extractor)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105A3FA-ADFB-B869-53D0-8D6B327E2D93}"/>
                </a:ext>
              </a:extLst>
            </p:cNvPr>
            <p:cNvSpPr/>
            <p:nvPr/>
          </p:nvSpPr>
          <p:spPr>
            <a:xfrm>
              <a:off x="6911788" y="1974985"/>
              <a:ext cx="2232966" cy="47051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 (Task A)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F9CBC23-707B-605C-3161-7BAA452065D5}"/>
                </a:ext>
              </a:extLst>
            </p:cNvPr>
            <p:cNvSpPr/>
            <p:nvPr/>
          </p:nvSpPr>
          <p:spPr>
            <a:xfrm>
              <a:off x="6911788" y="2890671"/>
              <a:ext cx="2232966" cy="90021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Task-specific layers </a:t>
              </a:r>
            </a:p>
            <a:p>
              <a:pPr algn="ctr"/>
              <a:r>
                <a:rPr lang="en-US" dirty="0"/>
                <a:t>(Task A)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CC1B6A7-E02D-F345-58F5-A605E0BFF9D7}"/>
                </a:ext>
              </a:extLst>
            </p:cNvPr>
            <p:cNvSpPr/>
            <p:nvPr/>
          </p:nvSpPr>
          <p:spPr>
            <a:xfrm>
              <a:off x="9846597" y="1974985"/>
              <a:ext cx="2232967" cy="47051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 (Task B)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2169BAE-B545-5A00-6BC8-624B686FBCFC}"/>
                </a:ext>
              </a:extLst>
            </p:cNvPr>
            <p:cNvSpPr/>
            <p:nvPr/>
          </p:nvSpPr>
          <p:spPr>
            <a:xfrm>
              <a:off x="9846598" y="2890671"/>
              <a:ext cx="2232966" cy="900215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Task-specific layers </a:t>
              </a:r>
            </a:p>
            <a:p>
              <a:pPr algn="ctr"/>
              <a:r>
                <a:rPr lang="en-US" dirty="0"/>
                <a:t>(Task B)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BFC3D6-66CB-3771-910A-CE298320F0F5}"/>
                </a:ext>
              </a:extLst>
            </p:cNvPr>
            <p:cNvCxnSpPr>
              <a:cxnSpLocks/>
              <a:stCxn id="19" idx="0"/>
              <a:endCxn id="20" idx="2"/>
            </p:cNvCxnSpPr>
            <p:nvPr/>
          </p:nvCxnSpPr>
          <p:spPr>
            <a:xfrm flipV="1">
              <a:off x="9495676" y="5496535"/>
              <a:ext cx="0" cy="4451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73B829E-D82A-B87B-90C0-764CEA2B76D5}"/>
                </a:ext>
              </a:extLst>
            </p:cNvPr>
            <p:cNvCxnSpPr>
              <a:cxnSpLocks/>
              <a:stCxn id="20" idx="0"/>
              <a:endCxn id="22" idx="2"/>
            </p:cNvCxnSpPr>
            <p:nvPr/>
          </p:nvCxnSpPr>
          <p:spPr>
            <a:xfrm flipH="1" flipV="1">
              <a:off x="8028271" y="3790886"/>
              <a:ext cx="1467405" cy="42393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08E30AF-FAD3-5865-B0B5-136E28930AD9}"/>
                </a:ext>
              </a:extLst>
            </p:cNvPr>
            <p:cNvCxnSpPr>
              <a:cxnSpLocks/>
              <a:stCxn id="20" idx="0"/>
              <a:endCxn id="24" idx="2"/>
            </p:cNvCxnSpPr>
            <p:nvPr/>
          </p:nvCxnSpPr>
          <p:spPr>
            <a:xfrm flipV="1">
              <a:off x="9495676" y="3790886"/>
              <a:ext cx="1467405" cy="42393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00CBB48-FDF8-3A2E-D70C-23608D2DD09D}"/>
                </a:ext>
              </a:extLst>
            </p:cNvPr>
            <p:cNvCxnSpPr>
              <a:cxnSpLocks/>
              <a:stCxn id="22" idx="0"/>
              <a:endCxn id="21" idx="2"/>
            </p:cNvCxnSpPr>
            <p:nvPr/>
          </p:nvCxnSpPr>
          <p:spPr>
            <a:xfrm flipV="1">
              <a:off x="8028271" y="2445501"/>
              <a:ext cx="0" cy="4451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6A92D83-8FB1-9B55-AE8F-AC88E2379DAB}"/>
                </a:ext>
              </a:extLst>
            </p:cNvPr>
            <p:cNvCxnSpPr>
              <a:cxnSpLocks/>
              <a:stCxn id="24" idx="0"/>
              <a:endCxn id="23" idx="2"/>
            </p:cNvCxnSpPr>
            <p:nvPr/>
          </p:nvCxnSpPr>
          <p:spPr>
            <a:xfrm flipV="1">
              <a:off x="10963081" y="2445501"/>
              <a:ext cx="0" cy="4451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971CF4E-C582-1652-EC0B-F8F02173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Hard Parameter Sharing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63EFE-196B-A76E-23B7-8688BD71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5257800" cy="4906963"/>
          </a:xfrm>
        </p:spPr>
        <p:txBody>
          <a:bodyPr/>
          <a:lstStyle/>
          <a:p>
            <a:r>
              <a:rPr lang="en-US" altLang="zh-CN" dirty="0"/>
              <a:t>Different tasks </a:t>
            </a:r>
            <a:r>
              <a:rPr lang="en-US" altLang="zh-CN" dirty="0">
                <a:solidFill>
                  <a:srgbClr val="C00000"/>
                </a:solidFill>
              </a:rPr>
              <a:t>share some layers </a:t>
            </a:r>
            <a:r>
              <a:rPr lang="en-US" altLang="zh-CN" dirty="0"/>
              <a:t>(i.e. the parameters of these layers), usually used </a:t>
            </a:r>
            <a:r>
              <a:rPr lang="en-US" altLang="zh-CN" dirty="0">
                <a:solidFill>
                  <a:srgbClr val="7030A0"/>
                </a:solidFill>
              </a:rPr>
              <a:t>for feature extraction for input data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The output of the shared layers (usually learned features) is fed to different </a:t>
            </a:r>
            <a:r>
              <a:rPr lang="en-US" altLang="zh-CN" dirty="0">
                <a:solidFill>
                  <a:srgbClr val="7030A0"/>
                </a:solidFill>
              </a:rPr>
              <a:t>task-specific layers </a:t>
            </a:r>
            <a:r>
              <a:rPr lang="en-US" altLang="zh-CN" dirty="0"/>
              <a:t>to obtain the final results.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1C9455-295C-A83B-F7D7-CD2D09B7CDDB}"/>
              </a:ext>
            </a:extLst>
          </p:cNvPr>
          <p:cNvSpPr/>
          <p:nvPr/>
        </p:nvSpPr>
        <p:spPr>
          <a:xfrm>
            <a:off x="7487652" y="5768646"/>
            <a:ext cx="2934810" cy="47051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Layer (Tasks A &amp; 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968B77-C538-A301-1A7C-D6D65ACEA009}"/>
              </a:ext>
            </a:extLst>
          </p:cNvPr>
          <p:cNvSpPr/>
          <p:nvPr/>
        </p:nvSpPr>
        <p:spPr>
          <a:xfrm>
            <a:off x="6371169" y="2717612"/>
            <a:ext cx="2232966" cy="90021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Task-specific layers </a:t>
            </a:r>
          </a:p>
          <a:p>
            <a:pPr algn="ctr"/>
            <a:r>
              <a:rPr lang="en-US" dirty="0"/>
              <a:t>(Task A)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A7D042F-919A-7208-2D76-44397C254EDC}"/>
              </a:ext>
            </a:extLst>
          </p:cNvPr>
          <p:cNvSpPr txBox="1"/>
          <p:nvPr/>
        </p:nvSpPr>
        <p:spPr>
          <a:xfrm>
            <a:off x="838200" y="6386113"/>
            <a:ext cx="9275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Sebastian Ruder, An Overview of Multi-Task Learning in Deep Neural Networks. </a:t>
            </a:r>
            <a:r>
              <a:rPr lang="en-US" altLang="zh-CN" sz="1200" dirty="0">
                <a:hlinkClick r:id="rId2"/>
              </a:rPr>
              <a:t>https://ruder.io/multi-task/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1CF4E-C582-1652-EC0B-F8F02173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Soft Parameter Sharing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63EFE-196B-A76E-23B7-8688BD71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5346939" cy="4906963"/>
          </a:xfrm>
        </p:spPr>
        <p:txBody>
          <a:bodyPr>
            <a:normAutofit/>
          </a:bodyPr>
          <a:lstStyle/>
          <a:p>
            <a:r>
              <a:rPr lang="en-US" altLang="zh-CN" dirty="0"/>
              <a:t>Replace shared layers (with identical parameters) with </a:t>
            </a:r>
            <a:r>
              <a:rPr lang="en-US" altLang="zh-CN" dirty="0">
                <a:solidFill>
                  <a:srgbClr val="C00000"/>
                </a:solidFill>
              </a:rPr>
              <a:t>constrained layers</a:t>
            </a:r>
            <a:r>
              <a:rPr lang="en-US" altLang="zh-CN" dirty="0"/>
              <a:t>, which have </a:t>
            </a:r>
            <a:r>
              <a:rPr lang="en-US" altLang="zh-CN" dirty="0">
                <a:solidFill>
                  <a:srgbClr val="7030A0"/>
                </a:solidFill>
              </a:rPr>
              <a:t>similar or related parameters.</a:t>
            </a:r>
          </a:p>
          <a:p>
            <a:r>
              <a:rPr lang="en-US" altLang="zh-CN" dirty="0"/>
              <a:t>The similarity or relatedness of parameters than can be controlled by </a:t>
            </a:r>
            <a:r>
              <a:rPr lang="en-US" altLang="zh-CN" dirty="0">
                <a:solidFill>
                  <a:srgbClr val="C00000"/>
                </a:solidFill>
              </a:rPr>
              <a:t>a regularization term in the loss function</a:t>
            </a:r>
            <a:r>
              <a:rPr lang="en-US" altLang="zh-CN" dirty="0"/>
              <a:t>, or through </a:t>
            </a:r>
            <a:r>
              <a:rPr lang="en-US" altLang="zh-CN" dirty="0">
                <a:solidFill>
                  <a:srgbClr val="C00000"/>
                </a:solidFill>
              </a:rPr>
              <a:t>connections between constrained layers of different tasks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1C9455-295C-A83B-F7D7-CD2D09B7CDDB}"/>
              </a:ext>
            </a:extLst>
          </p:cNvPr>
          <p:cNvSpPr/>
          <p:nvPr/>
        </p:nvSpPr>
        <p:spPr>
          <a:xfrm>
            <a:off x="6371169" y="5750525"/>
            <a:ext cx="2232966" cy="47051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Layer (Task A)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DDBD98-EA0F-1605-E871-33D2DF80491F}"/>
              </a:ext>
            </a:extLst>
          </p:cNvPr>
          <p:cNvSpPr/>
          <p:nvPr/>
        </p:nvSpPr>
        <p:spPr>
          <a:xfrm>
            <a:off x="6371168" y="1807056"/>
            <a:ext cx="2232966" cy="47051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Layer (Task A)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968B77-C538-A301-1A7C-D6D65ACEA009}"/>
              </a:ext>
            </a:extLst>
          </p:cNvPr>
          <p:cNvSpPr/>
          <p:nvPr/>
        </p:nvSpPr>
        <p:spPr>
          <a:xfrm>
            <a:off x="6371169" y="2717612"/>
            <a:ext cx="2232966" cy="90021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Unconstrained layers </a:t>
            </a:r>
          </a:p>
          <a:p>
            <a:pPr algn="ctr"/>
            <a:r>
              <a:rPr lang="en-US" dirty="0"/>
              <a:t>(Task A)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06A0C-08E8-F713-EA8C-24913117B707}"/>
              </a:ext>
            </a:extLst>
          </p:cNvPr>
          <p:cNvSpPr/>
          <p:nvPr/>
        </p:nvSpPr>
        <p:spPr>
          <a:xfrm>
            <a:off x="9305978" y="1801926"/>
            <a:ext cx="2232967" cy="47051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 Layer (Task B)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E6DA75-F9F3-30AC-751F-DBFC04329D94}"/>
              </a:ext>
            </a:extLst>
          </p:cNvPr>
          <p:cNvSpPr/>
          <p:nvPr/>
        </p:nvSpPr>
        <p:spPr>
          <a:xfrm>
            <a:off x="9305979" y="2717612"/>
            <a:ext cx="2232966" cy="90021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Unconstrained layers </a:t>
            </a:r>
          </a:p>
          <a:p>
            <a:pPr algn="ctr"/>
            <a:r>
              <a:rPr lang="en-US" dirty="0"/>
              <a:t>(Task B)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FE459DD-B412-E569-EEEF-E89BBA783806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7487651" y="2277572"/>
            <a:ext cx="1" cy="44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C56F53-A9D4-43CF-6E6C-F45DAEA098F6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10422462" y="2272442"/>
            <a:ext cx="0" cy="4451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467D5E6-1267-02A2-CD4A-AEA4ABFEC7C6}"/>
              </a:ext>
            </a:extLst>
          </p:cNvPr>
          <p:cNvSpPr/>
          <p:nvPr/>
        </p:nvSpPr>
        <p:spPr>
          <a:xfrm>
            <a:off x="6371169" y="4041764"/>
            <a:ext cx="2232966" cy="128171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Constrained Layers</a:t>
            </a:r>
          </a:p>
          <a:p>
            <a:pPr algn="ctr"/>
            <a:r>
              <a:rPr lang="en-US" dirty="0"/>
              <a:t>(Task A)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B06FB6-79FA-59A7-A473-1276837AF9C1}"/>
              </a:ext>
            </a:extLst>
          </p:cNvPr>
          <p:cNvSpPr/>
          <p:nvPr/>
        </p:nvSpPr>
        <p:spPr>
          <a:xfrm>
            <a:off x="9305979" y="4041764"/>
            <a:ext cx="2232966" cy="128171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Constrained Layers</a:t>
            </a:r>
          </a:p>
          <a:p>
            <a:pPr algn="ctr"/>
            <a:r>
              <a:rPr lang="en-US" dirty="0"/>
              <a:t>(Task B)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D207F5-0FAD-11A4-E228-C31D89E5EC8F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V="1">
            <a:off x="7487652" y="3617827"/>
            <a:ext cx="0" cy="423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A2AE3C-ACCF-5F71-8C2E-743FF1B9D107}"/>
              </a:ext>
            </a:extLst>
          </p:cNvPr>
          <p:cNvCxnSpPr>
            <a:stCxn id="13" idx="0"/>
            <a:endCxn id="9" idx="2"/>
          </p:cNvCxnSpPr>
          <p:nvPr/>
        </p:nvCxnSpPr>
        <p:spPr>
          <a:xfrm flipV="1">
            <a:off x="10422462" y="3617827"/>
            <a:ext cx="0" cy="4239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109776-A250-40E0-3630-718D760C7AF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8604135" y="4682620"/>
            <a:ext cx="701844" cy="0"/>
          </a:xfrm>
          <a:prstGeom prst="straightConnector1">
            <a:avLst/>
          </a:prstGeom>
          <a:ln w="762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3F4928F-C410-326C-1042-D6B9A6C9FBDD}"/>
              </a:ext>
            </a:extLst>
          </p:cNvPr>
          <p:cNvSpPr/>
          <p:nvPr/>
        </p:nvSpPr>
        <p:spPr>
          <a:xfrm>
            <a:off x="9305979" y="5750525"/>
            <a:ext cx="2232966" cy="470516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Layer (</a:t>
            </a:r>
            <a:r>
              <a:rPr lang="en-US"/>
              <a:t>Task B)</a:t>
            </a:r>
            <a:endParaRPr 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5BB4B70-02C8-640C-0CC3-826CD0CB42F7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7487652" y="5323475"/>
            <a:ext cx="0" cy="427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C4B34D-1B94-A633-8ABF-3ADD1195CBC6}"/>
              </a:ext>
            </a:extLst>
          </p:cNvPr>
          <p:cNvCxnSpPr>
            <a:stCxn id="19" idx="0"/>
            <a:endCxn id="13" idx="2"/>
          </p:cNvCxnSpPr>
          <p:nvPr/>
        </p:nvCxnSpPr>
        <p:spPr>
          <a:xfrm flipV="1">
            <a:off x="10422462" y="5323475"/>
            <a:ext cx="0" cy="427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C564E94-8296-31BE-C0B8-17247C2EA9ED}"/>
              </a:ext>
            </a:extLst>
          </p:cNvPr>
          <p:cNvSpPr txBox="1"/>
          <p:nvPr/>
        </p:nvSpPr>
        <p:spPr>
          <a:xfrm>
            <a:off x="838200" y="6386113"/>
            <a:ext cx="9275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Sebastian Ruder, An Overview of Multi-Task Learning in Deep Neural Networks. </a:t>
            </a:r>
            <a:r>
              <a:rPr lang="en-US" altLang="zh-CN" sz="1200" dirty="0">
                <a:hlinkClick r:id="rId2"/>
              </a:rPr>
              <a:t>https://ruder.io/multi-task/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06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AC413C-A0D3-0857-5C3E-6CA7DCE5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does MTL work?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1A9DB8-EE7B-63E6-FCB8-8AD7B1AE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Implicit data augmentation:</a:t>
            </a:r>
          </a:p>
          <a:p>
            <a:pPr lvl="1"/>
            <a:r>
              <a:rPr lang="en-US" altLang="zh-CN" dirty="0"/>
              <a:t>If different tasks have different input data, then each task can benefit from the extra knowledge encoded in the input of other tasks.</a:t>
            </a:r>
          </a:p>
          <a:p>
            <a:pPr lvl="1"/>
            <a:r>
              <a:rPr lang="en-US" altLang="zh-CN" dirty="0"/>
              <a:t>Even if all tasks share the same data, simultaneously learning for multiple tasks can reduce the risk of overfitting for each one of these tasks.</a:t>
            </a:r>
          </a:p>
          <a:p>
            <a:r>
              <a:rPr lang="en-US" altLang="zh-CN" dirty="0"/>
              <a:t>Enhanced feature learning</a:t>
            </a:r>
          </a:p>
          <a:p>
            <a:pPr lvl="1"/>
            <a:r>
              <a:rPr lang="en-US" altLang="zh-CN" dirty="0"/>
              <a:t>It may be the case that a specific task is so noisy that we cannot learn the most relevant features if we only deal with that particular task.</a:t>
            </a:r>
          </a:p>
          <a:p>
            <a:pPr lvl="1"/>
            <a:r>
              <a:rPr lang="en-US" altLang="zh-CN" dirty="0"/>
              <a:t>Including other tasks makes it easier to uncover truly relevant features.</a:t>
            </a:r>
          </a:p>
          <a:p>
            <a:pPr lvl="1"/>
            <a:r>
              <a:rPr lang="en-US" altLang="zh-CN" dirty="0"/>
              <a:t>Besides, some features are easier to learn for some tasks than others. Handling all tasks together can help enhance the latter’s performance.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9EA0F7-B4F9-AC0F-9254-4320C1AC9A4A}"/>
              </a:ext>
            </a:extLst>
          </p:cNvPr>
          <p:cNvSpPr txBox="1"/>
          <p:nvPr/>
        </p:nvSpPr>
        <p:spPr>
          <a:xfrm>
            <a:off x="838200" y="6386113"/>
            <a:ext cx="92754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Sebastian Ruder, An Overview of Multi-Task Learning in Deep Neural Networks. </a:t>
            </a:r>
            <a:r>
              <a:rPr lang="en-US" altLang="zh-CN" sz="1200" dirty="0">
                <a:hlinkClick r:id="rId2"/>
              </a:rPr>
              <a:t>https://ruder.io/multi-task/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96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C7EFF-4487-C3F4-F8B4-120AAC10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FBFCD-C289-7087-682C-D79182D21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Transfer a model trained on </a:t>
            </a:r>
            <a:r>
              <a:rPr lang="en-US" dirty="0">
                <a:solidFill>
                  <a:srgbClr val="7030A0"/>
                </a:solidFill>
              </a:rPr>
              <a:t>source</a:t>
            </a:r>
            <a:r>
              <a:rPr lang="en-US" dirty="0"/>
              <a:t> data A to </a:t>
            </a:r>
            <a:r>
              <a:rPr lang="en-US" dirty="0">
                <a:solidFill>
                  <a:srgbClr val="7030A0"/>
                </a:solidFill>
              </a:rPr>
              <a:t>target </a:t>
            </a:r>
            <a:r>
              <a:rPr lang="en-US" dirty="0"/>
              <a:t>data B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Task transfer: </a:t>
            </a:r>
            <a:r>
              <a:rPr lang="en-US" dirty="0"/>
              <a:t>in this case, </a:t>
            </a:r>
            <a:r>
              <a:rPr lang="en-US" u="sng" dirty="0"/>
              <a:t>the source and target data can be the same</a:t>
            </a:r>
          </a:p>
          <a:p>
            <a:pPr lvl="2"/>
            <a:r>
              <a:rPr lang="en-US" dirty="0"/>
              <a:t>Image classification -&gt; image segmentation</a:t>
            </a:r>
          </a:p>
          <a:p>
            <a:pPr lvl="2"/>
            <a:r>
              <a:rPr lang="en-US" dirty="0"/>
              <a:t>Machine translation -&gt; sentiment analysis</a:t>
            </a:r>
          </a:p>
          <a:p>
            <a:pPr lvl="2"/>
            <a:r>
              <a:rPr lang="en-US" dirty="0"/>
              <a:t>Time series prediction -&gt; time series classification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Data transfer:</a:t>
            </a:r>
          </a:p>
          <a:p>
            <a:pPr lvl="2"/>
            <a:r>
              <a:rPr lang="en-US" dirty="0"/>
              <a:t>Images of everyday objects -&gt; medical images</a:t>
            </a:r>
          </a:p>
          <a:p>
            <a:pPr lvl="2"/>
            <a:r>
              <a:rPr lang="en-US" dirty="0"/>
              <a:t>Chinese -&gt; English</a:t>
            </a:r>
          </a:p>
          <a:p>
            <a:pPr lvl="2"/>
            <a:r>
              <a:rPr lang="en-US" dirty="0"/>
              <a:t>Physiological signals of one patient -&gt; another patient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Rationale: similar feature can be useful in different tasks, or shared by different yet related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6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FE05D-A03F-FB80-96A7-3CDB147F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400" dirty="0"/>
              <a:t>MTL-Example: Image Segmentation and Depth Regression</a:t>
            </a:r>
            <a:endParaRPr lang="zh-CN" alt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F2C9-0DED-EAAA-CD43-65C723F9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7BC3FE-437A-D053-BB4B-68955079B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64" y="1690688"/>
            <a:ext cx="9595471" cy="37063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255756-C712-1BF0-7F50-CC9B57912FA5}"/>
              </a:ext>
            </a:extLst>
          </p:cNvPr>
          <p:cNvSpPr txBox="1"/>
          <p:nvPr/>
        </p:nvSpPr>
        <p:spPr>
          <a:xfrm>
            <a:off x="1498956" y="5396996"/>
            <a:ext cx="919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Fusing semantic segmentation, instance segmentation and per-pixel depth regression tasks using hard parameter sharing.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BF1F70-67CC-DC21-410A-B5C0064DC3EA}"/>
              </a:ext>
            </a:extLst>
          </p:cNvPr>
          <p:cNvSpPr txBox="1"/>
          <p:nvPr/>
        </p:nvSpPr>
        <p:spPr>
          <a:xfrm>
            <a:off x="838200" y="6262042"/>
            <a:ext cx="97239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Kendall, Alex,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Yarin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Gal, and Roberto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Cipolla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"Multi-task learning using uncertainty to weigh losses for scene geometry and semantics."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2018.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8476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669A7-3BA1-1144-D148-3318075C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MTL-Example: High-definition Radar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C0F5D2-F2B7-6CB1-CCDB-4E13F1528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33" y="1760941"/>
            <a:ext cx="9398334" cy="37654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EC837A-F076-8C09-93A4-69E122B8930E}"/>
              </a:ext>
            </a:extLst>
          </p:cNvPr>
          <p:cNvSpPr txBox="1"/>
          <p:nvPr/>
        </p:nvSpPr>
        <p:spPr>
          <a:xfrm>
            <a:off x="749477" y="5805543"/>
            <a:ext cx="106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Fusing vehicle detection and free-space segmentation tasks by hard parameter sharing.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693262-33C8-23C6-2155-74963BE346F7}"/>
              </a:ext>
            </a:extLst>
          </p:cNvPr>
          <p:cNvSpPr txBox="1"/>
          <p:nvPr/>
        </p:nvSpPr>
        <p:spPr>
          <a:xfrm>
            <a:off x="894346" y="6262042"/>
            <a:ext cx="10403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Rebut, Julien, et al. "Raw High-Definition Radar for Multi-Task Learning."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2022.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3026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A0944-8BB3-704F-1AC3-D6D6376F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MTL Example: Cross Language Knowledge Transfer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587289-5841-6DE4-55F8-61A008B5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97" y="1373054"/>
            <a:ext cx="6117005" cy="44324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E50A6D-4240-A3C3-D973-CE89C53396E2}"/>
              </a:ext>
            </a:extLst>
          </p:cNvPr>
          <p:cNvSpPr txBox="1"/>
          <p:nvPr/>
        </p:nvSpPr>
        <p:spPr>
          <a:xfrm>
            <a:off x="749477" y="5805543"/>
            <a:ext cx="106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Fusing language-specific tasks using multi-lingual feature transformation layers by hard parameter sharing.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501E64-62B8-10C4-448C-7716B4230E46}"/>
              </a:ext>
            </a:extLst>
          </p:cNvPr>
          <p:cNvSpPr txBox="1"/>
          <p:nvPr/>
        </p:nvSpPr>
        <p:spPr>
          <a:xfrm>
            <a:off x="749477" y="6351807"/>
            <a:ext cx="10693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Huang, Jui-Ting, et al. "Cross-language knowledge transfer using multilingual deep neural network with shared hidden layers." </a:t>
            </a:r>
            <a:r>
              <a:rPr lang="fr-FR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2013 IEEE International Conference on Acoustics, Speech and Signal Processing</a:t>
            </a:r>
            <a:r>
              <a:rPr lang="fr-FR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2013.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2847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D4B26AA-0728-7DD7-E946-C0B6359A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MTL Example: Text Classification</a:t>
            </a:r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0208399-068E-3015-F9C8-ED89F5977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4" y="1634763"/>
            <a:ext cx="6124934" cy="2178162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086156-0028-00E7-BB95-F0500898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4" y="3921511"/>
            <a:ext cx="5661562" cy="25713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C48C3DD-6DBD-E305-BE51-B03B23EDC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70" y="1473395"/>
            <a:ext cx="5536130" cy="296476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549BF3-0EAF-E939-1D82-3B7E5A8EE2D9}"/>
              </a:ext>
            </a:extLst>
          </p:cNvPr>
          <p:cNvSpPr txBox="1"/>
          <p:nvPr/>
        </p:nvSpPr>
        <p:spPr>
          <a:xfrm>
            <a:off x="622539" y="1242410"/>
            <a:ext cx="452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 parameter sharing: one shared LSTM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8A78C8-3B58-BEF8-3C52-540F2CA30C8D}"/>
              </a:ext>
            </a:extLst>
          </p:cNvPr>
          <p:cNvSpPr txBox="1"/>
          <p:nvPr/>
        </p:nvSpPr>
        <p:spPr>
          <a:xfrm>
            <a:off x="85565" y="6419356"/>
            <a:ext cx="659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 parameter sharing: two constrained LSTMs with connections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447091-FE0D-1195-E4C2-CBB2AC8C1247}"/>
              </a:ext>
            </a:extLst>
          </p:cNvPr>
          <p:cNvSpPr txBox="1"/>
          <p:nvPr/>
        </p:nvSpPr>
        <p:spPr>
          <a:xfrm>
            <a:off x="6655870" y="4524102"/>
            <a:ext cx="553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 &amp; soft parameter sharing: two constrained LSTMs connected by one shared bi-LSTM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63B798-097E-7EAD-C6AF-DD454C8F2A65}"/>
              </a:ext>
            </a:extLst>
          </p:cNvPr>
          <p:cNvSpPr txBox="1"/>
          <p:nvPr/>
        </p:nvSpPr>
        <p:spPr>
          <a:xfrm>
            <a:off x="6461397" y="6396335"/>
            <a:ext cx="5536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/>
              <a:t>Liu, </a:t>
            </a:r>
            <a:r>
              <a:rPr lang="en-US" altLang="zh-CN" sz="1200" dirty="0" err="1"/>
              <a:t>Pengfei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Xipeng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Qiu</a:t>
            </a:r>
            <a:r>
              <a:rPr lang="en-US" altLang="zh-CN" sz="1200" dirty="0"/>
              <a:t>, and </a:t>
            </a:r>
            <a:r>
              <a:rPr lang="en-US" altLang="zh-CN" sz="1200" dirty="0" err="1"/>
              <a:t>Xuanjing</a:t>
            </a:r>
            <a:r>
              <a:rPr lang="en-US" altLang="zh-CN" sz="1200" dirty="0"/>
              <a:t> Huang. "Recurrent neural network for text classification with multi-task learning."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arXiv:1605.05101 (2016).</a:t>
            </a:r>
          </a:p>
        </p:txBody>
      </p:sp>
    </p:spTree>
    <p:extLst>
      <p:ext uri="{BB962C8B-B14F-4D97-AF65-F5344CB8AC3E}">
        <p14:creationId xmlns:p14="http://schemas.microsoft.com/office/powerpoint/2010/main" val="408469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6011F-86A5-95A0-BDB1-23412917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MTL Example: Correlated Time Series Forecasting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A6B4D02-F130-B191-0321-D5222AE85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098"/>
            <a:ext cx="7539160" cy="273457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B45107-2FD0-3DD1-8C1D-BA3B3E90589B}"/>
              </a:ext>
            </a:extLst>
          </p:cNvPr>
          <p:cNvSpPr txBox="1"/>
          <p:nvPr/>
        </p:nvSpPr>
        <p:spPr>
          <a:xfrm>
            <a:off x="1498956" y="5293110"/>
            <a:ext cx="919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Fusing task-specific layers using shared layers by hard parameter sharing.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B3C9DB-B642-6EF4-221A-8288888E067A}"/>
              </a:ext>
            </a:extLst>
          </p:cNvPr>
          <p:cNvSpPr txBox="1"/>
          <p:nvPr/>
        </p:nvSpPr>
        <p:spPr>
          <a:xfrm>
            <a:off x="838200" y="6262042"/>
            <a:ext cx="107217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Cirstea, Razvan-Gabriel, et al. "Correlated time series forecasting using multi-task deep neural networks." 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27th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international conference on information and knowledge management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2018.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1684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DFD8-6261-A2F6-1A30-A34CCD24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FF62F-F669-E431-ED57-59B3A0C9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1600" dirty="0" err="1"/>
              <a:t>Hongyi</a:t>
            </a:r>
            <a:r>
              <a:rPr lang="en-US" altLang="zh-CN" sz="1600" dirty="0"/>
              <a:t> Li, Transfer Learning. </a:t>
            </a:r>
            <a:r>
              <a:rPr lang="en-US" altLang="zh-CN" sz="1600" dirty="0">
                <a:hlinkClick r:id="rId2"/>
              </a:rPr>
              <a:t>https://speech.ee.ntu.edu.tw/~tlkagk/courses/ML_2016/Lecture/transfer%20(v3).pdf</a:t>
            </a:r>
            <a:r>
              <a:rPr lang="en-US" altLang="zh-CN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err="1"/>
              <a:t>Sejuti</a:t>
            </a:r>
            <a:r>
              <a:rPr lang="en-US" altLang="zh-CN" sz="1600" dirty="0"/>
              <a:t> Das. Top 8 Pre-Trained NLP Models Developers Must Know. </a:t>
            </a:r>
            <a:r>
              <a:rPr lang="en-US" altLang="zh-CN" sz="1600" dirty="0">
                <a:hlinkClick r:id="rId3"/>
              </a:rPr>
              <a:t>https://analyticsindiamag.com/top-8-pre-trained-nlp-models-developers-must-know/</a:t>
            </a:r>
            <a:r>
              <a:rPr lang="en-US" altLang="zh-CN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Devlin, Jacob, et al. "Bert: Pre-training of deep bidirectional transformers for language understanding."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arXiv:1810.04805 (2018).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Brown, Tom, </a:t>
            </a:r>
            <a:r>
              <a:rPr lang="en-US" altLang="zh-CN" sz="1600" dirty="0" err="1"/>
              <a:t>etFeng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Zhangyin</a:t>
            </a:r>
            <a:r>
              <a:rPr lang="en-US" altLang="zh-CN" sz="1600" dirty="0"/>
              <a:t>, et al. "</a:t>
            </a:r>
            <a:r>
              <a:rPr lang="en-US" altLang="zh-CN" sz="1600" dirty="0" err="1"/>
              <a:t>Codebert</a:t>
            </a:r>
            <a:r>
              <a:rPr lang="en-US" altLang="zh-CN" sz="1600" dirty="0"/>
              <a:t>: A pre-trained model for programming and natural languages."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arXiv:2002.08155 (2020). al. "Language models are few-shot learners." Advances in neural information processing systems 33 (2020): 1877-1901.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Liu, </a:t>
            </a:r>
            <a:r>
              <a:rPr lang="en-US" altLang="zh-CN" sz="1600" dirty="0" err="1"/>
              <a:t>Yinhan</a:t>
            </a:r>
            <a:r>
              <a:rPr lang="en-US" altLang="zh-CN" sz="1600" dirty="0"/>
              <a:t>, et al. "Roberta: A robustly optimized </a:t>
            </a:r>
            <a:r>
              <a:rPr lang="en-US" altLang="zh-CN" sz="1600" dirty="0" err="1"/>
              <a:t>bert</a:t>
            </a:r>
            <a:r>
              <a:rPr lang="en-US" altLang="zh-CN" sz="1600" dirty="0"/>
              <a:t> pretraining approach."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arXiv:1907.11692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Lan, </a:t>
            </a:r>
            <a:r>
              <a:rPr lang="en-US" altLang="zh-CN" sz="1600" dirty="0" err="1"/>
              <a:t>Zhenzhong</a:t>
            </a:r>
            <a:r>
              <a:rPr lang="en-US" altLang="zh-CN" sz="1600" dirty="0"/>
              <a:t>, et al. "Albert: A lite </a:t>
            </a:r>
            <a:r>
              <a:rPr lang="en-US" altLang="zh-CN" sz="1600" dirty="0" err="1"/>
              <a:t>bert</a:t>
            </a:r>
            <a:r>
              <a:rPr lang="en-US" altLang="zh-CN" sz="1600" dirty="0"/>
              <a:t> for self-supervised learning of language representations."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arXiv:1909.11942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Yang, Zhilin, et al. "</a:t>
            </a:r>
            <a:r>
              <a:rPr lang="en-US" altLang="zh-CN" sz="1600" dirty="0" err="1"/>
              <a:t>Xlnet</a:t>
            </a:r>
            <a:r>
              <a:rPr lang="en-US" altLang="zh-CN" sz="1600" dirty="0"/>
              <a:t>: Generalized autoregressive pretraining for language understanding." Advances in neural information processing systems 32 (2019).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err="1"/>
              <a:t>Simonyan</a:t>
            </a:r>
            <a:r>
              <a:rPr lang="en-US" altLang="zh-CN" sz="1600" dirty="0"/>
              <a:t>, Karen, and Andrew Zisserman. "Very deep convolutional networks for large-scale image recognition."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arXiv:1409.1556 (2014).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He, </a:t>
            </a:r>
            <a:r>
              <a:rPr lang="en-US" altLang="zh-CN" sz="1600" dirty="0" err="1"/>
              <a:t>Kaiming</a:t>
            </a:r>
            <a:r>
              <a:rPr lang="en-US" altLang="zh-CN" sz="1600" dirty="0"/>
              <a:t>, et al. "Deep residual learning for image recognition." Proceedings of the IEEE conference on computer vision and pattern recognition.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 err="1"/>
              <a:t>Dosovitskiy</a:t>
            </a:r>
            <a:r>
              <a:rPr lang="en-US" altLang="zh-CN" sz="1600" dirty="0"/>
              <a:t>, Alexey, et al. "An image is worth 16x16 words: Transformers for image recognition at scale." </a:t>
            </a:r>
            <a:r>
              <a:rPr lang="en-US" altLang="zh-CN" sz="1600" dirty="0" err="1"/>
              <a:t>arXiv</a:t>
            </a:r>
            <a:r>
              <a:rPr lang="en-US" altLang="zh-CN" sz="1600" dirty="0"/>
              <a:t> preprint arXiv:2010.11929 (2020).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Liu, Ze, et al. "</a:t>
            </a:r>
            <a:r>
              <a:rPr lang="en-US" altLang="zh-CN" sz="1600" dirty="0" err="1"/>
              <a:t>Swin</a:t>
            </a:r>
            <a:r>
              <a:rPr lang="en-US" altLang="zh-CN" sz="1600" dirty="0"/>
              <a:t> transformer: Hierarchical vision transformer using shifted windows." Proceedings of the IEEE/CVF International Conference on Computer Vision. 2021.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1600" dirty="0"/>
              <a:t>Wang, </a:t>
            </a:r>
            <a:r>
              <a:rPr lang="en-US" altLang="zh-CN" sz="1600" dirty="0" err="1"/>
              <a:t>Wenhai</a:t>
            </a:r>
            <a:r>
              <a:rPr lang="en-US" altLang="zh-CN" sz="1600" dirty="0"/>
              <a:t>, et al. "Pvt v2: Improved baselines with pyramid vision transformer." Computational Visual Media 8.3 (2022): 415-424.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172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DFD8-6261-A2F6-1A30-A34CCD24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FF62F-F669-E431-ED57-59B3A0C9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3"/>
            </a:pPr>
            <a:r>
              <a:rPr lang="en-US" altLang="zh-CN" sz="1400" dirty="0"/>
              <a:t>Sebastian Ruder, An Overview of Multi-Task Learning in Deep Neural Networks. </a:t>
            </a:r>
            <a:r>
              <a:rPr lang="en-US" altLang="zh-CN" sz="1400" dirty="0">
                <a:hlinkClick r:id="rId2"/>
              </a:rPr>
              <a:t>https://ruder.io/multi-task/</a:t>
            </a:r>
            <a:r>
              <a:rPr lang="en-US" altLang="zh-CN" sz="1400" dirty="0"/>
              <a:t>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CN" sz="1400" dirty="0"/>
              <a:t>Kendall, Alex, </a:t>
            </a:r>
            <a:r>
              <a:rPr lang="en-US" altLang="zh-CN" sz="1400" dirty="0" err="1"/>
              <a:t>Yarin</a:t>
            </a:r>
            <a:r>
              <a:rPr lang="en-US" altLang="zh-CN" sz="1400" dirty="0"/>
              <a:t> Gal, and Roberto </a:t>
            </a:r>
            <a:r>
              <a:rPr lang="en-US" altLang="zh-CN" sz="1400" dirty="0" err="1"/>
              <a:t>Cipolla</a:t>
            </a:r>
            <a:r>
              <a:rPr lang="en-US" altLang="zh-CN" sz="1400" dirty="0"/>
              <a:t>. "Multi-task learning using uncertainty to weigh losses for scene geometry and semantics." Proceedings of the IEEE conference on computer vision and pattern recognition. 2018.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CN" sz="1400" dirty="0"/>
              <a:t>Rebut, Julien, et al. "Raw High-Definition Radar for Multi-Task Learning." Proceedings of the IEEE/CVF Conference on Computer Vision and Pattern Recognition. 2022.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CN" sz="1400" dirty="0"/>
              <a:t>Huang, </a:t>
            </a:r>
            <a:r>
              <a:rPr lang="en-US" altLang="zh-CN" sz="1400" dirty="0" err="1"/>
              <a:t>Jui</a:t>
            </a:r>
            <a:r>
              <a:rPr lang="en-US" altLang="zh-CN" sz="1400" dirty="0"/>
              <a:t>-Ting, et al. "Cross-language knowledge transfer using multilingual deep neural network with shared hidden layers." 2013 IEEE International Conference on Acoustics, Speech and Signal Processing. IEEE, 2013.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CN" sz="1400" dirty="0"/>
              <a:t>Liu, </a:t>
            </a:r>
            <a:r>
              <a:rPr lang="en-US" altLang="zh-CN" sz="1400" dirty="0" err="1"/>
              <a:t>Pengfei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Xipeng</a:t>
            </a:r>
            <a:r>
              <a:rPr lang="en-US" altLang="zh-CN" sz="1400" dirty="0"/>
              <a:t> </a:t>
            </a:r>
            <a:r>
              <a:rPr lang="en-US" altLang="zh-CN" sz="1400" dirty="0" err="1"/>
              <a:t>Qiu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Xuanjing</a:t>
            </a:r>
            <a:r>
              <a:rPr lang="en-US" altLang="zh-CN" sz="1400" dirty="0"/>
              <a:t> Huang. "Recurrent neural network for text classification with multi-task learning."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arXiv:1605.05101 (2016).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altLang="zh-CN" sz="1400" dirty="0"/>
              <a:t>Cirstea, Razvan-Gabriel, et al. "Correlated time series forecasting using multi-task deep neural networks." Proceedings of the 27th </a:t>
            </a:r>
            <a:r>
              <a:rPr lang="en-US" altLang="zh-CN" sz="1400" dirty="0" err="1"/>
              <a:t>acm</a:t>
            </a:r>
            <a:r>
              <a:rPr lang="en-US" altLang="zh-CN" sz="1400" dirty="0"/>
              <a:t> international conference on information and knowledge management. 2018.</a:t>
            </a:r>
          </a:p>
          <a:p>
            <a:pPr marL="514350" indent="-514350">
              <a:buFont typeface="+mj-lt"/>
              <a:buAutoNum type="arabicPeriod" startAt="13"/>
            </a:pPr>
            <a:endParaRPr lang="en-US" altLang="zh-CN" sz="1400" dirty="0"/>
          </a:p>
          <a:p>
            <a:pPr marL="514350" indent="-514350">
              <a:buFont typeface="+mj-lt"/>
              <a:buAutoNum type="arabicPeriod" startAt="13"/>
            </a:pPr>
            <a:endParaRPr lang="en-US" altLang="zh-CN" sz="1400" dirty="0"/>
          </a:p>
          <a:p>
            <a:pPr marL="514350" indent="-514350">
              <a:buFont typeface="+mj-lt"/>
              <a:buAutoNum type="arabicPeriod" startAt="13"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338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194A-88BF-2AAB-9B73-2B2E83A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Taxonomy of Transfer Learning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69CE64A-D99C-1343-E935-BABA93A3F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73919"/>
              </p:ext>
            </p:extLst>
          </p:nvPr>
        </p:nvGraphicFramePr>
        <p:xfrm>
          <a:off x="838200" y="1847969"/>
          <a:ext cx="9254706" cy="2965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8930">
                  <a:extLst>
                    <a:ext uri="{9D8B030D-6E8A-4147-A177-3AD203B41FA5}">
                      <a16:colId xmlns:a16="http://schemas.microsoft.com/office/drawing/2014/main" val="1082429351"/>
                    </a:ext>
                  </a:extLst>
                </a:gridCol>
                <a:gridCol w="1560450">
                  <a:extLst>
                    <a:ext uri="{9D8B030D-6E8A-4147-A177-3AD203B41FA5}">
                      <a16:colId xmlns:a16="http://schemas.microsoft.com/office/drawing/2014/main" val="2811331566"/>
                    </a:ext>
                  </a:extLst>
                </a:gridCol>
                <a:gridCol w="3679597">
                  <a:extLst>
                    <a:ext uri="{9D8B030D-6E8A-4147-A177-3AD203B41FA5}">
                      <a16:colId xmlns:a16="http://schemas.microsoft.com/office/drawing/2014/main" val="3987304742"/>
                    </a:ext>
                  </a:extLst>
                </a:gridCol>
                <a:gridCol w="2915729">
                  <a:extLst>
                    <a:ext uri="{9D8B030D-6E8A-4147-A177-3AD203B41FA5}">
                      <a16:colId xmlns:a16="http://schemas.microsoft.com/office/drawing/2014/main" val="3500103911"/>
                    </a:ext>
                  </a:extLst>
                </a:gridCol>
              </a:tblGrid>
              <a:tr h="46337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Source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27807"/>
                  </a:ext>
                </a:extLst>
              </a:tr>
              <a:tr h="46337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Unlabeled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47117"/>
                  </a:ext>
                </a:extLst>
              </a:tr>
              <a:tr h="834067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Target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Labeled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Model fine-tuning</a:t>
                      </a:r>
                    </a:p>
                    <a:p>
                      <a:r>
                        <a:rPr lang="en-US" sz="2400" dirty="0"/>
                        <a:t>Multi-task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Self-taught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01851"/>
                  </a:ext>
                </a:extLst>
              </a:tr>
              <a:tr h="12047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Unlabeled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Domain-adversarial training</a:t>
                      </a:r>
                    </a:p>
                    <a:p>
                      <a:r>
                        <a:rPr lang="en-US" sz="2400" dirty="0"/>
                        <a:t>Zero-shot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Self-taught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174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08E7C8F-CC9C-1758-8371-36445B3E87B6}"/>
              </a:ext>
            </a:extLst>
          </p:cNvPr>
          <p:cNvSpPr txBox="1"/>
          <p:nvPr/>
        </p:nvSpPr>
        <p:spPr>
          <a:xfrm>
            <a:off x="378592" y="6354375"/>
            <a:ext cx="10975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Hongyi</a:t>
            </a:r>
            <a:r>
              <a:rPr lang="en-US" altLang="zh-CN" sz="1200" dirty="0"/>
              <a:t> Li, Transfer Learning. </a:t>
            </a:r>
            <a:r>
              <a:rPr lang="en-US" altLang="zh-CN" sz="1200" dirty="0">
                <a:hlinkClick r:id="rId2"/>
              </a:rPr>
              <a:t>https://speech.ee.ntu.edu.tw/~tlkagk/courses/ML_2016/Lecture/transfer%20(v3).pdf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1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194A-88BF-2AAB-9B73-2B2E83A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Taxonomy of Transfer Learning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69CE64A-D99C-1343-E935-BABA93A3F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242440"/>
              </p:ext>
            </p:extLst>
          </p:nvPr>
        </p:nvGraphicFramePr>
        <p:xfrm>
          <a:off x="838200" y="1847968"/>
          <a:ext cx="9254707" cy="2965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238">
                  <a:extLst>
                    <a:ext uri="{9D8B030D-6E8A-4147-A177-3AD203B41FA5}">
                      <a16:colId xmlns:a16="http://schemas.microsoft.com/office/drawing/2014/main" val="1082429351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281133156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87304742"/>
                    </a:ext>
                  </a:extLst>
                </a:gridCol>
                <a:gridCol w="2950235">
                  <a:extLst>
                    <a:ext uri="{9D8B030D-6E8A-4147-A177-3AD203B41FA5}">
                      <a16:colId xmlns:a16="http://schemas.microsoft.com/office/drawing/2014/main" val="3500103911"/>
                    </a:ext>
                  </a:extLst>
                </a:gridCol>
              </a:tblGrid>
              <a:tr h="463370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Target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27807"/>
                  </a:ext>
                </a:extLst>
              </a:tr>
              <a:tr h="46337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Unlabeled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47117"/>
                  </a:ext>
                </a:extLst>
              </a:tr>
              <a:tr h="834067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Source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Labeled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Model fine-tuning</a:t>
                      </a:r>
                    </a:p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Multi-task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Self-taught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01851"/>
                  </a:ext>
                </a:extLst>
              </a:tr>
              <a:tr h="120476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Unlabeled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Domain-adversarial training</a:t>
                      </a:r>
                    </a:p>
                    <a:p>
                      <a:r>
                        <a:rPr lang="en-US" sz="2400" dirty="0"/>
                        <a:t>Zero-shot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Self-taught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174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239DFEA-7BE5-D9BB-088C-32ED4D998431}"/>
              </a:ext>
            </a:extLst>
          </p:cNvPr>
          <p:cNvSpPr txBox="1"/>
          <p:nvPr/>
        </p:nvSpPr>
        <p:spPr>
          <a:xfrm>
            <a:off x="378592" y="6354375"/>
            <a:ext cx="10975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Hongyi</a:t>
            </a:r>
            <a:r>
              <a:rPr lang="en-US" altLang="zh-CN" sz="1200" dirty="0"/>
              <a:t> Li, Transfer Learning. </a:t>
            </a:r>
            <a:r>
              <a:rPr lang="en-US" altLang="zh-CN" sz="1200" dirty="0">
                <a:hlinkClick r:id="rId2"/>
              </a:rPr>
              <a:t>https://speech.ee.ntu.edu.tw/~tlkagk/courses/ML_2016/Lecture/transfer%20(v3).pdf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971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0194A-88BF-2AAB-9B73-2B2E83AF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Taxonomy of Transfer Learning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69CE64A-D99C-1343-E935-BABA93A3F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469348"/>
              </p:ext>
            </p:extLst>
          </p:nvPr>
        </p:nvGraphicFramePr>
        <p:xfrm>
          <a:off x="838200" y="1847010"/>
          <a:ext cx="9254706" cy="2903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239">
                  <a:extLst>
                    <a:ext uri="{9D8B030D-6E8A-4147-A177-3AD203B41FA5}">
                      <a16:colId xmlns:a16="http://schemas.microsoft.com/office/drawing/2014/main" val="1082429351"/>
                    </a:ext>
                  </a:extLst>
                </a:gridCol>
                <a:gridCol w="1578634">
                  <a:extLst>
                    <a:ext uri="{9D8B030D-6E8A-4147-A177-3AD203B41FA5}">
                      <a16:colId xmlns:a16="http://schemas.microsoft.com/office/drawing/2014/main" val="281133156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987304742"/>
                    </a:ext>
                  </a:extLst>
                </a:gridCol>
                <a:gridCol w="2950233">
                  <a:extLst>
                    <a:ext uri="{9D8B030D-6E8A-4147-A177-3AD203B41FA5}">
                      <a16:colId xmlns:a16="http://schemas.microsoft.com/office/drawing/2014/main" val="3500103911"/>
                    </a:ext>
                  </a:extLst>
                </a:gridCol>
              </a:tblGrid>
              <a:tr h="448694">
                <a:tc rowSpan="2" grid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Target Data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27807"/>
                  </a:ext>
                </a:extLst>
              </a:tr>
              <a:tr h="448694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Labeled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Unlabeled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347117"/>
                  </a:ext>
                </a:extLst>
              </a:tr>
              <a:tr h="807648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Source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Labeled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u="sng" dirty="0">
                          <a:solidFill>
                            <a:srgbClr val="C00000"/>
                          </a:solidFill>
                        </a:rPr>
                        <a:t>Model fine-tuning</a:t>
                      </a:r>
                    </a:p>
                    <a:p>
                      <a:r>
                        <a:rPr lang="en-US" sz="2400" b="1" dirty="0">
                          <a:solidFill>
                            <a:srgbClr val="7030A0"/>
                          </a:solidFill>
                        </a:rPr>
                        <a:t>Multi-task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Self-taught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501851"/>
                  </a:ext>
                </a:extLst>
              </a:tr>
              <a:tr h="116660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Unlabeled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Domain-adversarial training</a:t>
                      </a:r>
                    </a:p>
                    <a:p>
                      <a:r>
                        <a:rPr lang="en-US" sz="2400" dirty="0"/>
                        <a:t>Zero-shot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Self-taught 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174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B05CB5E-A2A5-E9E0-1663-CBB4C1D1DF0A}"/>
              </a:ext>
            </a:extLst>
          </p:cNvPr>
          <p:cNvSpPr txBox="1"/>
          <p:nvPr/>
        </p:nvSpPr>
        <p:spPr>
          <a:xfrm>
            <a:off x="378592" y="6354375"/>
            <a:ext cx="10975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Hongyi</a:t>
            </a:r>
            <a:r>
              <a:rPr lang="en-US" altLang="zh-CN" sz="1200" dirty="0"/>
              <a:t> Li, Transfer Learning. </a:t>
            </a:r>
            <a:r>
              <a:rPr lang="en-US" altLang="zh-CN" sz="1200" dirty="0">
                <a:hlinkClick r:id="rId2"/>
              </a:rPr>
              <a:t>https://speech.ee.ntu.edu.tw/~tlkagk/courses/ML_2016/Lecture/transfer%20(v3).pdf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69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C26C6-906F-60EE-DD47-3478B313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Fine Tuning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2DAE0-6D35-053A-AA3E-D16BE990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10054701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 model trained on </a:t>
            </a:r>
            <a:r>
              <a:rPr lang="en-US" dirty="0">
                <a:solidFill>
                  <a:srgbClr val="7030A0"/>
                </a:solidFill>
              </a:rPr>
              <a:t>a large amount of labeled source data</a:t>
            </a:r>
            <a:r>
              <a:rPr lang="en-US" dirty="0"/>
              <a:t>, transfer it to target data with </a:t>
            </a:r>
            <a:r>
              <a:rPr lang="en-US" dirty="0">
                <a:solidFill>
                  <a:srgbClr val="7030A0"/>
                </a:solidFill>
              </a:rPr>
              <a:t>very little labeled target data</a:t>
            </a:r>
            <a:r>
              <a:rPr lang="en-US" dirty="0"/>
              <a:t>. E.g.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Idea: </a:t>
            </a:r>
            <a:r>
              <a:rPr lang="en-US" dirty="0">
                <a:solidFill>
                  <a:srgbClr val="C00000"/>
                </a:solidFill>
              </a:rPr>
              <a:t>Pre-train</a:t>
            </a:r>
            <a:r>
              <a:rPr lang="en-US" dirty="0"/>
              <a:t> a model using labeled source data, then </a:t>
            </a:r>
            <a:r>
              <a:rPr lang="en-US" dirty="0">
                <a:solidFill>
                  <a:srgbClr val="7030A0"/>
                </a:solidFill>
              </a:rPr>
              <a:t>fine-tune</a:t>
            </a:r>
            <a:r>
              <a:rPr lang="en-US" dirty="0"/>
              <a:t> the model with labeled target data.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Caution: Do NOT overfit the limited amount of labeled target data!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8437EA7-2E4F-9921-82D9-EBF7C4131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82764"/>
              </p:ext>
            </p:extLst>
          </p:nvPr>
        </p:nvGraphicFramePr>
        <p:xfrm>
          <a:off x="1126592" y="2283460"/>
          <a:ext cx="9668769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923">
                  <a:extLst>
                    <a:ext uri="{9D8B030D-6E8A-4147-A177-3AD203B41FA5}">
                      <a16:colId xmlns:a16="http://schemas.microsoft.com/office/drawing/2014/main" val="1184766099"/>
                    </a:ext>
                  </a:extLst>
                </a:gridCol>
                <a:gridCol w="3222923">
                  <a:extLst>
                    <a:ext uri="{9D8B030D-6E8A-4147-A177-3AD203B41FA5}">
                      <a16:colId xmlns:a16="http://schemas.microsoft.com/office/drawing/2014/main" val="783970792"/>
                    </a:ext>
                  </a:extLst>
                </a:gridCol>
                <a:gridCol w="3222923">
                  <a:extLst>
                    <a:ext uri="{9D8B030D-6E8A-4147-A177-3AD203B41FA5}">
                      <a16:colId xmlns:a16="http://schemas.microsoft.com/office/drawing/2014/main" val="83819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95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Medical image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Segmentations of many images of daily scenes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Segmentations of several medical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1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Speech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data and transcriptions of many historical 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audio data and transcriptions of a new speaker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1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Arrhythmia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Very-long ECG signals of a large number of historical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ECG snippet from a new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12634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DABE4DF-9FD0-4A13-BDAD-1934918C5684}"/>
              </a:ext>
            </a:extLst>
          </p:cNvPr>
          <p:cNvSpPr txBox="1"/>
          <p:nvPr/>
        </p:nvSpPr>
        <p:spPr>
          <a:xfrm>
            <a:off x="378592" y="6492875"/>
            <a:ext cx="10975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Hongyi</a:t>
            </a:r>
            <a:r>
              <a:rPr lang="en-US" altLang="zh-CN" sz="1200" dirty="0"/>
              <a:t> Li, Transfer Learning. </a:t>
            </a:r>
            <a:r>
              <a:rPr lang="en-US" altLang="zh-CN" sz="1200" dirty="0">
                <a:hlinkClick r:id="rId2"/>
              </a:rPr>
              <a:t>https://speech.ee.ntu.edu.tw/~tlkagk/courses/ML_2016/Lecture/transfer%20(v3).pdf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64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ACE13-F29B-4337-01E3-78EC995D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Conservative Training</a:t>
            </a: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FEF1B0DF-5663-CB59-1EA7-C1E914C74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200" y="3054390"/>
            <a:ext cx="3923922" cy="321348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Use parameters of pre-trained model to </a:t>
            </a:r>
            <a:r>
              <a:rPr lang="en-US" sz="2400" dirty="0">
                <a:solidFill>
                  <a:srgbClr val="7030A0"/>
                </a:solidFill>
              </a:rPr>
              <a:t>initialize the parameters</a:t>
            </a:r>
            <a:r>
              <a:rPr lang="en-US" sz="2400" dirty="0"/>
              <a:t> of the new model; </a:t>
            </a:r>
          </a:p>
          <a:p>
            <a:pPr algn="just"/>
            <a:r>
              <a:rPr lang="en-US" sz="2400" dirty="0"/>
              <a:t>Further train the new model on target data. </a:t>
            </a:r>
            <a:r>
              <a:rPr lang="en-US" sz="2400" dirty="0">
                <a:solidFill>
                  <a:srgbClr val="C00000"/>
                </a:solidFill>
              </a:rPr>
              <a:t>Limit the number of epochs to avoid over-fitting!</a:t>
            </a:r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CA6DF6A9-2EB9-2EC5-1578-1A39D803D61B}"/>
              </a:ext>
            </a:extLst>
          </p:cNvPr>
          <p:cNvSpPr/>
          <p:nvPr/>
        </p:nvSpPr>
        <p:spPr>
          <a:xfrm>
            <a:off x="1448573" y="4908463"/>
            <a:ext cx="1714063" cy="1325563"/>
          </a:xfrm>
          <a:prstGeom prst="flowChartMagneticDisk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 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D14325-8BDA-3ACD-5E6F-C81E3DC8476F}"/>
              </a:ext>
            </a:extLst>
          </p:cNvPr>
          <p:cNvGrpSpPr/>
          <p:nvPr/>
        </p:nvGrpSpPr>
        <p:grpSpPr>
          <a:xfrm>
            <a:off x="838199" y="1759746"/>
            <a:ext cx="2934810" cy="2840059"/>
            <a:chOff x="838199" y="1759746"/>
            <a:chExt cx="2934810" cy="284005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BDCB321-B165-08DF-B569-C51C378A1BF6}"/>
                </a:ext>
              </a:extLst>
            </p:cNvPr>
            <p:cNvSpPr/>
            <p:nvPr/>
          </p:nvSpPr>
          <p:spPr>
            <a:xfrm>
              <a:off x="838199" y="4129289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Input Layer</a:t>
              </a:r>
              <a:endParaRPr 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87808C-4BA4-2CC3-0C89-12C7B42CB0AE}"/>
                </a:ext>
              </a:extLst>
            </p:cNvPr>
            <p:cNvSpPr/>
            <p:nvPr/>
          </p:nvSpPr>
          <p:spPr>
            <a:xfrm>
              <a:off x="838199" y="2538920"/>
              <a:ext cx="2934810" cy="1281711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Layers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8A47045-B0F1-21AF-EC58-1A406DF3377D}"/>
                </a:ext>
              </a:extLst>
            </p:cNvPr>
            <p:cNvSpPr/>
            <p:nvPr/>
          </p:nvSpPr>
          <p:spPr>
            <a:xfrm>
              <a:off x="838199" y="1759746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Output Layer</a:t>
              </a:r>
              <a:endParaRPr lang="en-US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B814A5D-0C89-D21D-0482-BCA0EB55B8C8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2305604" y="3820631"/>
              <a:ext cx="0" cy="3086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3D9FB94-5C80-BE82-5AE4-A30649D85449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2305604" y="2230262"/>
              <a:ext cx="0" cy="3086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1CDC376-CED4-EC93-DF2B-22A37641DE7C}"/>
              </a:ext>
            </a:extLst>
          </p:cNvPr>
          <p:cNvGrpSpPr/>
          <p:nvPr/>
        </p:nvGrpSpPr>
        <p:grpSpPr>
          <a:xfrm>
            <a:off x="8693313" y="1759745"/>
            <a:ext cx="2934810" cy="2840059"/>
            <a:chOff x="838199" y="1759746"/>
            <a:chExt cx="2934810" cy="2840059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119C57-2C1E-4263-1799-4EE9B9F19A8A}"/>
                </a:ext>
              </a:extLst>
            </p:cNvPr>
            <p:cNvSpPr/>
            <p:nvPr/>
          </p:nvSpPr>
          <p:spPr>
            <a:xfrm>
              <a:off x="838199" y="4129289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Input Layer</a:t>
              </a:r>
              <a:endParaRPr 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B6C597-CC87-677B-08CC-9897A982542B}"/>
                </a:ext>
              </a:extLst>
            </p:cNvPr>
            <p:cNvSpPr/>
            <p:nvPr/>
          </p:nvSpPr>
          <p:spPr>
            <a:xfrm>
              <a:off x="838199" y="2538920"/>
              <a:ext cx="2934810" cy="1281711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Hidden Layers</a:t>
              </a:r>
              <a:endParaRPr 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6FFFAF-85D1-C7C7-49FF-49B3E09D1C4A}"/>
                </a:ext>
              </a:extLst>
            </p:cNvPr>
            <p:cNvSpPr/>
            <p:nvPr/>
          </p:nvSpPr>
          <p:spPr>
            <a:xfrm>
              <a:off x="838199" y="1759746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FDAC6D7-8E74-8FAF-6766-0A35C3F5C2BF}"/>
                </a:ext>
              </a:extLst>
            </p:cNvPr>
            <p:cNvCxnSpPr>
              <a:stCxn id="19" idx="0"/>
              <a:endCxn id="20" idx="2"/>
            </p:cNvCxnSpPr>
            <p:nvPr/>
          </p:nvCxnSpPr>
          <p:spPr>
            <a:xfrm flipV="1">
              <a:off x="2305604" y="3820631"/>
              <a:ext cx="0" cy="3086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5750410-14FD-DF0B-ED72-9066C27E4336}"/>
                </a:ext>
              </a:extLst>
            </p:cNvPr>
            <p:cNvCxnSpPr>
              <a:endCxn id="21" idx="2"/>
            </p:cNvCxnSpPr>
            <p:nvPr/>
          </p:nvCxnSpPr>
          <p:spPr>
            <a:xfrm flipV="1">
              <a:off x="2305604" y="2230262"/>
              <a:ext cx="0" cy="3086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4" name="流程图: 磁盘 23">
            <a:extLst>
              <a:ext uri="{FF2B5EF4-FFF2-40B4-BE49-F238E27FC236}">
                <a16:creationId xmlns:a16="http://schemas.microsoft.com/office/drawing/2014/main" id="{0FC522D3-9DD4-CFC9-86CF-8C57792AC62D}"/>
              </a:ext>
            </a:extLst>
          </p:cNvPr>
          <p:cNvSpPr/>
          <p:nvPr/>
        </p:nvSpPr>
        <p:spPr>
          <a:xfrm>
            <a:off x="9628597" y="5410999"/>
            <a:ext cx="1064242" cy="823027"/>
          </a:xfrm>
          <a:prstGeom prst="flowChartMagneticDisk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1A8D01C6-EC39-CAD1-6BE2-78F3472C0FFC}"/>
              </a:ext>
            </a:extLst>
          </p:cNvPr>
          <p:cNvSpPr/>
          <p:nvPr/>
        </p:nvSpPr>
        <p:spPr>
          <a:xfrm>
            <a:off x="4049434" y="2538919"/>
            <a:ext cx="4367453" cy="424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9B885D-4425-E0AE-3550-A280F93B8D09}"/>
              </a:ext>
            </a:extLst>
          </p:cNvPr>
          <p:cNvSpPr txBox="1"/>
          <p:nvPr/>
        </p:nvSpPr>
        <p:spPr>
          <a:xfrm>
            <a:off x="378592" y="6354375"/>
            <a:ext cx="10975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Hongyi</a:t>
            </a:r>
            <a:r>
              <a:rPr lang="en-US" altLang="zh-CN" sz="1200" dirty="0"/>
              <a:t> Li, Transfer Learning. </a:t>
            </a:r>
            <a:r>
              <a:rPr lang="en-US" altLang="zh-CN" sz="1200" dirty="0">
                <a:hlinkClick r:id="rId2"/>
              </a:rPr>
              <a:t>https://speech.ee.ntu.edu.tw/~tlkagk/courses/ML_2016/Lecture/transfer%20(v3).pdf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67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C2FE2-CBD8-7EFD-5B78-B0526EB3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 Transfer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4123CE1E-0A4C-15CE-FBA3-7ECB15DC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143" y="2385670"/>
            <a:ext cx="4351529" cy="336903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Use parameters of pre-trained model to </a:t>
            </a:r>
            <a:r>
              <a:rPr lang="en-US" sz="2400" dirty="0">
                <a:solidFill>
                  <a:srgbClr val="7030A0"/>
                </a:solidFill>
              </a:rPr>
              <a:t>initialize the parameters</a:t>
            </a:r>
            <a:r>
              <a:rPr lang="en-US" sz="2400" dirty="0"/>
              <a:t> of the new model; </a:t>
            </a:r>
          </a:p>
          <a:p>
            <a:pPr algn="just"/>
            <a:r>
              <a:rPr lang="en-US" sz="2400" dirty="0"/>
              <a:t>Freeze the parameters of some hidden layers; only fine-tune parameters of other layers on target data. </a:t>
            </a:r>
            <a:r>
              <a:rPr lang="en-US" sz="2400" dirty="0">
                <a:solidFill>
                  <a:srgbClr val="C00000"/>
                </a:solidFill>
              </a:rPr>
              <a:t>Limit the number of epochs to avoid over-fitting!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Usually, freeze the first or last few layers. 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661B95B-D53F-27C9-798F-9CC4CA931249}"/>
              </a:ext>
            </a:extLst>
          </p:cNvPr>
          <p:cNvGrpSpPr/>
          <p:nvPr/>
        </p:nvGrpSpPr>
        <p:grpSpPr>
          <a:xfrm>
            <a:off x="971317" y="1144302"/>
            <a:ext cx="2934810" cy="5125250"/>
            <a:chOff x="838198" y="1635225"/>
            <a:chExt cx="2934810" cy="5125250"/>
          </a:xfrm>
        </p:grpSpPr>
        <p:sp>
          <p:nvSpPr>
            <p:cNvPr id="4" name="流程图: 磁盘 3">
              <a:extLst>
                <a:ext uri="{FF2B5EF4-FFF2-40B4-BE49-F238E27FC236}">
                  <a16:creationId xmlns:a16="http://schemas.microsoft.com/office/drawing/2014/main" id="{BC03456B-65FC-F43D-26E7-0450C1C91C6D}"/>
                </a:ext>
              </a:extLst>
            </p:cNvPr>
            <p:cNvSpPr/>
            <p:nvPr/>
          </p:nvSpPr>
          <p:spPr>
            <a:xfrm>
              <a:off x="1448571" y="5434912"/>
              <a:ext cx="1714063" cy="1325563"/>
            </a:xfrm>
            <a:prstGeom prst="flowChartMagneticDisk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Source Data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F288702-EB37-8BBB-4E3E-2C971B482824}"/>
                </a:ext>
              </a:extLst>
            </p:cNvPr>
            <p:cNvSpPr/>
            <p:nvPr/>
          </p:nvSpPr>
          <p:spPr>
            <a:xfrm>
              <a:off x="838198" y="4701241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Layer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CEE0150-3FAB-07B5-8C6D-6C4473301C61}"/>
                </a:ext>
              </a:extLst>
            </p:cNvPr>
            <p:cNvSpPr/>
            <p:nvPr/>
          </p:nvSpPr>
          <p:spPr>
            <a:xfrm>
              <a:off x="838198" y="1635225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Output Layer</a:t>
              </a:r>
              <a:endParaRPr 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0E451C6-554D-E162-38AB-C6CAC5D32B6F}"/>
                </a:ext>
              </a:extLst>
            </p:cNvPr>
            <p:cNvSpPr/>
            <p:nvPr/>
          </p:nvSpPr>
          <p:spPr>
            <a:xfrm>
              <a:off x="838198" y="3934737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  <a:r>
                <a:rPr lang="en-US"/>
                <a:t>Layer 1</a:t>
              </a:r>
              <a:endParaRPr 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49F46B-1065-5706-2287-2B539FECB2B3}"/>
                </a:ext>
              </a:extLst>
            </p:cNvPr>
            <p:cNvSpPr/>
            <p:nvPr/>
          </p:nvSpPr>
          <p:spPr>
            <a:xfrm>
              <a:off x="838198" y="3168233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Layer 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9C8C6FC-33B8-8F31-6C06-2D2DA205F3CC}"/>
                </a:ext>
              </a:extLst>
            </p:cNvPr>
            <p:cNvSpPr/>
            <p:nvPr/>
          </p:nvSpPr>
          <p:spPr>
            <a:xfrm>
              <a:off x="838198" y="2401729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</a:t>
              </a:r>
              <a:r>
                <a:rPr lang="en-US"/>
                <a:t>Layer 3</a:t>
              </a:r>
              <a:endParaRPr 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C5E7F99-5729-0D94-7C51-0D87BF0A4555}"/>
                </a:ext>
              </a:extLst>
            </p:cNvPr>
            <p:cNvCxnSpPr>
              <a:stCxn id="6" idx="0"/>
              <a:endCxn id="11" idx="2"/>
            </p:cNvCxnSpPr>
            <p:nvPr/>
          </p:nvCxnSpPr>
          <p:spPr>
            <a:xfrm flipV="1">
              <a:off x="2305603" y="4405253"/>
              <a:ext cx="0" cy="2959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CADA80E-C9C8-7D9F-6074-62C1FFAF00F3}"/>
                </a:ext>
              </a:extLst>
            </p:cNvPr>
            <p:cNvCxnSpPr>
              <a:stCxn id="11" idx="0"/>
              <a:endCxn id="12" idx="2"/>
            </p:cNvCxnSpPr>
            <p:nvPr/>
          </p:nvCxnSpPr>
          <p:spPr>
            <a:xfrm flipV="1">
              <a:off x="2305603" y="3638749"/>
              <a:ext cx="0" cy="2959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0B2E052-B8F0-2BFE-F725-8F61A8898FD4}"/>
                </a:ext>
              </a:extLst>
            </p:cNvPr>
            <p:cNvCxnSpPr>
              <a:stCxn id="12" idx="0"/>
              <a:endCxn id="13" idx="2"/>
            </p:cNvCxnSpPr>
            <p:nvPr/>
          </p:nvCxnSpPr>
          <p:spPr>
            <a:xfrm flipV="1">
              <a:off x="2305603" y="2872245"/>
              <a:ext cx="0" cy="2959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333ADD8-2E3E-8DDF-A688-D7F9DD42E852}"/>
                </a:ext>
              </a:extLst>
            </p:cNvPr>
            <p:cNvCxnSpPr>
              <a:stCxn id="13" idx="0"/>
              <a:endCxn id="8" idx="2"/>
            </p:cNvCxnSpPr>
            <p:nvPr/>
          </p:nvCxnSpPr>
          <p:spPr>
            <a:xfrm flipV="1">
              <a:off x="2305603" y="2105741"/>
              <a:ext cx="0" cy="2959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7BB97E4-687F-A426-71C0-7D0283F2DD2C}"/>
              </a:ext>
            </a:extLst>
          </p:cNvPr>
          <p:cNvGrpSpPr/>
          <p:nvPr/>
        </p:nvGrpSpPr>
        <p:grpSpPr>
          <a:xfrm>
            <a:off x="8667613" y="1144302"/>
            <a:ext cx="2934810" cy="5159661"/>
            <a:chOff x="8736624" y="1570913"/>
            <a:chExt cx="2934810" cy="515966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A99C02A-FC62-D49E-C825-D2BE67C63B4A}"/>
                </a:ext>
              </a:extLst>
            </p:cNvPr>
            <p:cNvSpPr/>
            <p:nvPr/>
          </p:nvSpPr>
          <p:spPr>
            <a:xfrm>
              <a:off x="8736624" y="4636929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Input Layer</a:t>
              </a:r>
              <a:endParaRPr 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33224D3-3146-9D4D-D6F8-2496F52E2DC1}"/>
                </a:ext>
              </a:extLst>
            </p:cNvPr>
            <p:cNvSpPr/>
            <p:nvPr/>
          </p:nvSpPr>
          <p:spPr>
            <a:xfrm>
              <a:off x="8736624" y="1570913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Layer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05A855E-6DFA-9884-6B79-B8F0FFFF6173}"/>
                </a:ext>
              </a:extLst>
            </p:cNvPr>
            <p:cNvSpPr/>
            <p:nvPr/>
          </p:nvSpPr>
          <p:spPr>
            <a:xfrm>
              <a:off x="8736624" y="3870425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Layer 1 </a:t>
              </a:r>
              <a:r>
                <a:rPr lang="en-US" altLang="zh-CN" dirty="0">
                  <a:solidFill>
                    <a:srgbClr val="C00000"/>
                  </a:solidFill>
                </a:rPr>
                <a:t>(Freeze!)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65C399-F225-028B-6494-4C79C864C94D}"/>
                </a:ext>
              </a:extLst>
            </p:cNvPr>
            <p:cNvSpPr/>
            <p:nvPr/>
          </p:nvSpPr>
          <p:spPr>
            <a:xfrm>
              <a:off x="8736624" y="3103921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Layer 2 </a:t>
              </a:r>
              <a:r>
                <a:rPr lang="en-US" dirty="0">
                  <a:solidFill>
                    <a:srgbClr val="C00000"/>
                  </a:solidFill>
                </a:rPr>
                <a:t>(Freeze!)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3B29223-210E-41C0-1C33-CC180150A40F}"/>
                </a:ext>
              </a:extLst>
            </p:cNvPr>
            <p:cNvSpPr/>
            <p:nvPr/>
          </p:nvSpPr>
          <p:spPr>
            <a:xfrm>
              <a:off x="8736624" y="2337417"/>
              <a:ext cx="2934810" cy="470516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Layer 3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67E7C36-2F2B-E151-7858-E160E2AA5DF3}"/>
                </a:ext>
              </a:extLst>
            </p:cNvPr>
            <p:cNvCxnSpPr>
              <a:stCxn id="25" idx="0"/>
              <a:endCxn id="27" idx="2"/>
            </p:cNvCxnSpPr>
            <p:nvPr/>
          </p:nvCxnSpPr>
          <p:spPr>
            <a:xfrm flipV="1">
              <a:off x="10204029" y="4340941"/>
              <a:ext cx="0" cy="2959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FBD2D9D-628C-57AB-419D-3926CE10F6A9}"/>
                </a:ext>
              </a:extLst>
            </p:cNvPr>
            <p:cNvCxnSpPr>
              <a:stCxn id="27" idx="0"/>
              <a:endCxn id="28" idx="2"/>
            </p:cNvCxnSpPr>
            <p:nvPr/>
          </p:nvCxnSpPr>
          <p:spPr>
            <a:xfrm flipV="1">
              <a:off x="10204029" y="3574437"/>
              <a:ext cx="0" cy="2959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D341FC20-8309-88D4-10E2-DAC24B315AB2}"/>
                </a:ext>
              </a:extLst>
            </p:cNvPr>
            <p:cNvCxnSpPr>
              <a:stCxn id="28" idx="0"/>
              <a:endCxn id="29" idx="2"/>
            </p:cNvCxnSpPr>
            <p:nvPr/>
          </p:nvCxnSpPr>
          <p:spPr>
            <a:xfrm flipV="1">
              <a:off x="10204029" y="2807933"/>
              <a:ext cx="0" cy="2959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ACDAF91-5A4C-B6DC-4AA0-7BE7207D3A38}"/>
                </a:ext>
              </a:extLst>
            </p:cNvPr>
            <p:cNvCxnSpPr>
              <a:stCxn id="29" idx="0"/>
              <a:endCxn id="26" idx="2"/>
            </p:cNvCxnSpPr>
            <p:nvPr/>
          </p:nvCxnSpPr>
          <p:spPr>
            <a:xfrm flipV="1">
              <a:off x="10204029" y="2041429"/>
              <a:ext cx="0" cy="2959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流程图: 磁盘 33">
              <a:extLst>
                <a:ext uri="{FF2B5EF4-FFF2-40B4-BE49-F238E27FC236}">
                  <a16:creationId xmlns:a16="http://schemas.microsoft.com/office/drawing/2014/main" id="{F3C1D36B-F228-CCCE-C406-005F7BA52CE5}"/>
                </a:ext>
              </a:extLst>
            </p:cNvPr>
            <p:cNvSpPr/>
            <p:nvPr/>
          </p:nvSpPr>
          <p:spPr>
            <a:xfrm>
              <a:off x="9671908" y="5907547"/>
              <a:ext cx="1064242" cy="823027"/>
            </a:xfrm>
            <a:prstGeom prst="flowChartMagneticDisk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Target</a:t>
              </a:r>
              <a:r>
                <a:rPr lang="zh-CN" altLang="en-US" dirty="0"/>
                <a:t> </a:t>
              </a:r>
              <a:r>
                <a:rPr lang="en-US" altLang="zh-CN" dirty="0"/>
                <a:t>Data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" name="箭头: 右 35">
            <a:extLst>
              <a:ext uri="{FF2B5EF4-FFF2-40B4-BE49-F238E27FC236}">
                <a16:creationId xmlns:a16="http://schemas.microsoft.com/office/drawing/2014/main" id="{812B4722-67BA-7EB6-B273-E72215A842CC}"/>
              </a:ext>
            </a:extLst>
          </p:cNvPr>
          <p:cNvSpPr/>
          <p:nvPr/>
        </p:nvSpPr>
        <p:spPr>
          <a:xfrm>
            <a:off x="4103143" y="1929385"/>
            <a:ext cx="4367453" cy="42456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31779A-AC8A-4D10-0731-7C0FDAD99CEE}"/>
              </a:ext>
            </a:extLst>
          </p:cNvPr>
          <p:cNvSpPr txBox="1"/>
          <p:nvPr/>
        </p:nvSpPr>
        <p:spPr>
          <a:xfrm>
            <a:off x="205337" y="6598704"/>
            <a:ext cx="10975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 err="1"/>
              <a:t>Hongyi</a:t>
            </a:r>
            <a:r>
              <a:rPr lang="en-US" altLang="zh-CN" sz="1200" dirty="0"/>
              <a:t> Li, Transfer Learning. </a:t>
            </a:r>
            <a:r>
              <a:rPr lang="en-US" altLang="zh-CN" sz="1200" dirty="0">
                <a:hlinkClick r:id="rId2"/>
              </a:rPr>
              <a:t>https://speech.ee.ntu.edu.tw/~tlkagk/courses/ML_2016/Lecture/transfer%20(v3).pdf</a:t>
            </a:r>
            <a:r>
              <a:rPr lang="en-US" altLang="zh-CN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54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77BA5-5E23-4941-C328-B1D0180F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Open-source Pre-trained Models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F3408-D52B-A65C-9975-9B8484C3A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Using open-source </a:t>
            </a:r>
            <a:r>
              <a:rPr lang="en-US" dirty="0"/>
              <a:t>pre-trained models for transfer learning is an effective and efficient way to acquire high-quality deep learning results for your applications!</a:t>
            </a:r>
          </a:p>
          <a:p>
            <a:r>
              <a:rPr lang="en-US" dirty="0"/>
              <a:t>Pre-trained Models for Natural Language Processing (NLP)</a:t>
            </a:r>
          </a:p>
          <a:p>
            <a:pPr lvl="1"/>
            <a:r>
              <a:rPr lang="en-US" dirty="0"/>
              <a:t>BERT</a:t>
            </a:r>
          </a:p>
          <a:p>
            <a:pPr lvl="1"/>
            <a:r>
              <a:rPr lang="en-US" dirty="0"/>
              <a:t>GPT-3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Pre-trained Models for Computer Vision (CV)</a:t>
            </a:r>
          </a:p>
          <a:p>
            <a:pPr lvl="1"/>
            <a:r>
              <a:rPr lang="en-US" dirty="0"/>
              <a:t>VGG-16</a:t>
            </a:r>
          </a:p>
          <a:p>
            <a:pPr lvl="1"/>
            <a:r>
              <a:rPr lang="en-US" dirty="0"/>
              <a:t>ResNet50</a:t>
            </a:r>
          </a:p>
          <a:p>
            <a:pPr lvl="1"/>
            <a:r>
              <a:rPr lang="en-US" dirty="0" err="1"/>
              <a:t>ViT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946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