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0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1.png"/><Relationship Id="rId4" Type="http://schemas.openxmlformats.org/officeDocument/2006/relationships/image" Target="../media/image10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2FA0-77CB-9FEF-63A5-BE2C59C8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Classical machine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790E4-1726-1DC8-7585-E3F388134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Supervised Learning</a:t>
                </a:r>
              </a:p>
              <a:p>
                <a:pPr lvl="1"/>
                <a:r>
                  <a:rPr lang="en-GB" dirty="0"/>
                  <a:t>Generic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Three main ingredients of any supervised algorithm</a:t>
                </a:r>
              </a:p>
              <a:p>
                <a:pPr lvl="2"/>
                <a:r>
                  <a:rPr lang="en-GB" dirty="0"/>
                  <a:t>Network function</a:t>
                </a:r>
              </a:p>
              <a:p>
                <a:pPr lvl="3"/>
                <a:r>
                  <a:rPr lang="en-GB" dirty="0"/>
                  <a:t>Map the features into the labels</a:t>
                </a:r>
              </a:p>
              <a:p>
                <a:pPr lvl="2"/>
                <a:r>
                  <a:rPr lang="en-GB" dirty="0"/>
                  <a:t>Loss function</a:t>
                </a:r>
              </a:p>
              <a:p>
                <a:pPr lvl="3"/>
                <a:r>
                  <a:rPr lang="en-GB" dirty="0"/>
                  <a:t>Quantify the deviation between actual and corresponding prediction</a:t>
                </a:r>
              </a:p>
              <a:p>
                <a:pPr lvl="2"/>
                <a:r>
                  <a:rPr lang="en-GB" dirty="0"/>
                  <a:t>Optimization algorithm</a:t>
                </a:r>
              </a:p>
              <a:p>
                <a:pPr lvl="3"/>
                <a:r>
                  <a:rPr lang="en-GB" dirty="0"/>
                  <a:t>Technique used to minimize the loss</a:t>
                </a:r>
              </a:p>
              <a:p>
                <a:r>
                  <a:rPr lang="en-GB" dirty="0"/>
                  <a:t>Unsupervised Learning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790E4-1726-1DC8-7585-E3F388134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854A-531B-1199-134E-67388C22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B2B-4357-8D18-DFB9-46E2D1BA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BADB198-9E44-B629-13DB-94D8B51D4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76" y="1291345"/>
                <a:ext cx="11145715" cy="81830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BADB198-9E44-B629-13DB-94D8B51D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" y="1291345"/>
                <a:ext cx="11145715" cy="818301"/>
              </a:xfrm>
              <a:prstGeom prst="rect">
                <a:avLst/>
              </a:prstGeom>
              <a:blipFill>
                <a:blip r:embed="rId2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F8BE42B9-1A86-938D-05BF-BB55EBED8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22" y="2697060"/>
                <a:ext cx="11857892" cy="1045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F8BE42B9-1A86-938D-05BF-BB55EBED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2" y="2697060"/>
                <a:ext cx="11857892" cy="1045543"/>
              </a:xfrm>
              <a:prstGeom prst="rect">
                <a:avLst/>
              </a:prstGeom>
              <a:blipFill>
                <a:blip r:embed="rId3"/>
                <a:stretch>
                  <a:fillRect t="-241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CAFB1511-579C-C54B-80DC-701544029F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262" y="4336820"/>
                <a:ext cx="12033738" cy="89550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−…−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CAFB1511-579C-C54B-80DC-701544029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2" y="4336820"/>
                <a:ext cx="12033738" cy="895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0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CAFB1511-579C-C54B-80DC-701544029F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31" y="1259512"/>
                <a:ext cx="12033738" cy="89550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CAFB1511-579C-C54B-80DC-701544029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1" y="1259512"/>
                <a:ext cx="12033738" cy="895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6FC1EE2-78F4-E619-FEA1-7515FED68E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08311" y="2370406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6FC1EE2-78F4-E619-FEA1-7515FED68E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373996"/>
                  </p:ext>
                </p:extLst>
              </p:nvPr>
            </p:nvGraphicFramePr>
            <p:xfrm>
              <a:off x="6608311" y="2370406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2941" r="-263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102941" r="-263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202941" r="-2632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302941" r="-263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402941" r="-263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32" t="-502941" r="-263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FEB18EE-77C2-2EA7-9746-829EC1BA3D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85259" y="2370407"/>
              <a:ext cx="282135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FEB18EE-77C2-2EA7-9746-829EC1BA3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547874"/>
                  </p:ext>
                </p:extLst>
              </p:nvPr>
            </p:nvGraphicFramePr>
            <p:xfrm>
              <a:off x="7785259" y="2370407"/>
              <a:ext cx="282135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2941" r="-505405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2941" r="-405405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2941" r="-294737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405" t="-2941" r="-202703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2941" r="-102703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2941" r="-2703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102941" r="-5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102941" r="-4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102941" r="-294737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405" t="-102941" r="-202703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102941" r="-102703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102941" r="-2703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202941" r="-5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202941" r="-4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202941" r="-294737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405" t="-202941" r="-202703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202941" r="-102703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202941" r="-2703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302941" r="-505405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302941" r="-405405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302941" r="-294737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302941" r="-102703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302941" r="-2703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402941" r="-505405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402941" r="-405405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402941" r="-29473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402941" r="-10270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402941" r="-2703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502941" r="-505405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502941" r="-405405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502941" r="-29473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502941" r="-102703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502941" r="-2703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3" t="-602941" r="-50540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703" t="-602941" r="-40540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368" t="-602941" r="-29473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405" t="-602941" r="-202703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5405" t="-602941" r="-102703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405" t="-602941" r="-2703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3E170E8-498D-C2AC-FD2B-A4D36937E65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92322" y="2370406"/>
              <a:ext cx="47022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053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3E170E8-498D-C2AC-FD2B-A4D36937E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332070"/>
                  </p:ext>
                </p:extLst>
              </p:nvPr>
            </p:nvGraphicFramePr>
            <p:xfrm>
              <a:off x="11192322" y="2370406"/>
              <a:ext cx="47022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2941" r="-2632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102941" r="-263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202941" r="-263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602941" r="-263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053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5E97E6-8DFF-FFCD-E64B-1E622E9E2212}"/>
                  </a:ext>
                </a:extLst>
              </p:cNvPr>
              <p:cNvSpPr txBox="1"/>
              <p:nvPr/>
            </p:nvSpPr>
            <p:spPr>
              <a:xfrm>
                <a:off x="10444036" y="2105188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5E97E6-8DFF-FFCD-E64B-1E622E9E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036" y="2105188"/>
                <a:ext cx="668215" cy="374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E7B24C-BE9E-7DBC-006C-7D3209FDF9A5}"/>
                  </a:ext>
                </a:extLst>
              </p:cNvPr>
              <p:cNvSpPr txBox="1"/>
              <p:nvPr/>
            </p:nvSpPr>
            <p:spPr>
              <a:xfrm>
                <a:off x="7109840" y="3332479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E7B24C-BE9E-7DBC-006C-7D3209FDF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840" y="3332479"/>
                <a:ext cx="668215" cy="374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7AF88-FD0C-2DBB-44E6-F77307EF1176}"/>
                  </a:ext>
                </a:extLst>
              </p:cNvPr>
              <p:cNvSpPr txBox="1"/>
              <p:nvPr/>
            </p:nvSpPr>
            <p:spPr>
              <a:xfrm>
                <a:off x="10565361" y="3332479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7AF88-FD0C-2DBB-44E6-F77307E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61" y="3332479"/>
                <a:ext cx="668215" cy="374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ket 14">
            <a:extLst>
              <a:ext uri="{FF2B5EF4-FFF2-40B4-BE49-F238E27FC236}">
                <a16:creationId xmlns:a16="http://schemas.microsoft.com/office/drawing/2014/main" id="{0BB2F448-3EB1-8C0A-48D7-07DA70C7B67D}"/>
              </a:ext>
            </a:extLst>
          </p:cNvPr>
          <p:cNvSpPr/>
          <p:nvPr/>
        </p:nvSpPr>
        <p:spPr>
          <a:xfrm>
            <a:off x="6188789" y="2184197"/>
            <a:ext cx="580293" cy="346913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C6D5C5A4-B5B0-6996-4301-BDCA17508E7C}"/>
              </a:ext>
            </a:extLst>
          </p:cNvPr>
          <p:cNvSpPr/>
          <p:nvPr/>
        </p:nvSpPr>
        <p:spPr>
          <a:xfrm>
            <a:off x="11386035" y="2105188"/>
            <a:ext cx="580293" cy="346913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84879B4-9DB6-B0F7-1F54-2F36905DDD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2970" y="3334955"/>
              <a:ext cx="2821356" cy="42957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84879B4-9DB6-B0F7-1F54-2F36905DDD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813151"/>
                  </p:ext>
                </p:extLst>
              </p:nvPr>
            </p:nvGraphicFramePr>
            <p:xfrm>
              <a:off x="2642970" y="3334955"/>
              <a:ext cx="2821356" cy="42957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703" r="-50540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2703" r="-40540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7368" r="-294737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5405" r="-20270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5405" r="-10270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505405" r="-270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5BC089-4B27-7F8D-709B-210A4E7CCF38}"/>
                  </a:ext>
                </a:extLst>
              </p:cNvPr>
              <p:cNvSpPr txBox="1"/>
              <p:nvPr/>
            </p:nvSpPr>
            <p:spPr>
              <a:xfrm>
                <a:off x="5490316" y="3334955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5BC089-4B27-7F8D-709B-210A4E7C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16" y="3334955"/>
                <a:ext cx="668215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922D057A-0379-A43A-F1D1-1C303E3272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285" y="3072055"/>
                <a:ext cx="1428907" cy="89550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922D057A-0379-A43A-F1D1-1C303E32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" y="3072055"/>
                <a:ext cx="1428907" cy="8955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98ECED2-0CBC-D937-0CC8-D06980A8E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589" y="5449073"/>
                <a:ext cx="1428907" cy="89550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98ECED2-0CBC-D937-0CC8-D06980A8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9" y="5449073"/>
                <a:ext cx="1428907" cy="8955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BA1A83-0BD0-BA74-D4E8-55E57BC0B3B6}"/>
                  </a:ext>
                </a:extLst>
              </p:cNvPr>
              <p:cNvSpPr txBox="1"/>
              <p:nvPr/>
            </p:nvSpPr>
            <p:spPr>
              <a:xfrm>
                <a:off x="3783568" y="5731285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BA1A83-0BD0-BA74-D4E8-55E57BC0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68" y="5731285"/>
                <a:ext cx="668215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A921E7-4461-F55B-86AB-A4537126E9A7}"/>
                  </a:ext>
                </a:extLst>
              </p:cNvPr>
              <p:cNvSpPr txBox="1"/>
              <p:nvPr/>
            </p:nvSpPr>
            <p:spPr>
              <a:xfrm>
                <a:off x="6478935" y="5731285"/>
                <a:ext cx="158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A921E7-4461-F55B-86AB-A4537126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35" y="5731285"/>
                <a:ext cx="1583611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A6B14-6E0D-724B-0F7D-E9F54C25AD67}"/>
                  </a:ext>
                </a:extLst>
              </p:cNvPr>
              <p:cNvSpPr txBox="1"/>
              <p:nvPr/>
            </p:nvSpPr>
            <p:spPr>
              <a:xfrm>
                <a:off x="5490316" y="5735354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A6B14-6E0D-724B-0F7D-E9F54C25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16" y="5735354"/>
                <a:ext cx="668215" cy="3746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28D815-9723-14F3-B2DC-B8FE35CB6345}"/>
                  </a:ext>
                </a:extLst>
              </p:cNvPr>
              <p:cNvSpPr txBox="1"/>
              <p:nvPr/>
            </p:nvSpPr>
            <p:spPr>
              <a:xfrm>
                <a:off x="1600612" y="3362415"/>
                <a:ext cx="668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28D815-9723-14F3-B2DC-B8FE35CB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12" y="3362415"/>
                <a:ext cx="6682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0058E-2D13-186C-A09C-25D77B66C170}"/>
                  </a:ext>
                </a:extLst>
              </p:cNvPr>
              <p:cNvSpPr txBox="1"/>
              <p:nvPr/>
            </p:nvSpPr>
            <p:spPr>
              <a:xfrm>
                <a:off x="1599435" y="5696034"/>
                <a:ext cx="668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0058E-2D13-186C-A09C-25D77B66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35" y="5696034"/>
                <a:ext cx="66821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98ECED2-0CBC-D937-0CC8-D06980A8E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715" y="1536441"/>
                <a:ext cx="4856285" cy="89550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98ECED2-0CBC-D937-0CC8-D06980A8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15" y="1536441"/>
                <a:ext cx="4856285" cy="895502"/>
              </a:xfrm>
              <a:prstGeom prst="rect">
                <a:avLst/>
              </a:prstGeom>
              <a:blipFill>
                <a:blip r:embed="rId2"/>
                <a:stretch>
                  <a:fillRect t="-138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3B4A547A-720A-C8BB-FBC2-C72F26D65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715" y="3429000"/>
                <a:ext cx="4856285" cy="93910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3B4A547A-720A-C8BB-FBC2-C72F26D6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15" y="3429000"/>
                <a:ext cx="4856285" cy="939103"/>
              </a:xfrm>
              <a:prstGeom prst="rect">
                <a:avLst/>
              </a:prstGeom>
              <a:blipFill>
                <a:blip r:embed="rId3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09C9BFC-3BAD-EADA-2969-098D1BBBF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1795" y="4970585"/>
                <a:ext cx="4856285" cy="82965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09C9BFC-3BAD-EADA-2969-098D1BBB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95" y="4970585"/>
                <a:ext cx="4856285" cy="829651"/>
              </a:xfrm>
              <a:prstGeom prst="rect">
                <a:avLst/>
              </a:prstGeom>
              <a:blipFill>
                <a:blip r:embed="rId4"/>
                <a:stretch>
                  <a:fillRect t="-303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Closed form Solution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098ECED2-0CBC-D937-0CC8-D06980A8E631}"/>
              </a:ext>
            </a:extLst>
          </p:cNvPr>
          <p:cNvSpPr txBox="1">
            <a:spLocks/>
          </p:cNvSpPr>
          <p:nvPr/>
        </p:nvSpPr>
        <p:spPr>
          <a:xfrm>
            <a:off x="838200" y="1397675"/>
            <a:ext cx="6548821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/>
              <a:t>At the point of minimization, the gradient of the loss function with respect to the model parameters is zero, indicating that the best fit has been found.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09C9BFC-3BAD-EADA-2969-098D1BBBF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367" y="3329293"/>
                <a:ext cx="4856285" cy="82965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09C9BFC-3BAD-EADA-2969-098D1BBB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7" y="3329293"/>
                <a:ext cx="4856285" cy="82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4E5811F2-AA1A-42A5-EBD8-3C29D87C6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367" y="4118596"/>
                <a:ext cx="4856285" cy="144905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br>
                  <a:rPr lang="en-GB" b="1" i="1" dirty="0">
                    <a:latin typeface="Cambria Math" panose="02040503050406030204" pitchFamily="18" charset="0"/>
                  </a:rPr>
                </a:b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4E5811F2-AA1A-42A5-EBD8-3C29D87C6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7" y="4118596"/>
                <a:ext cx="4856285" cy="1449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2: Deep Learning Fundamentals by Serena Yeung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D199-0C74-32D3-57AF-5EFA686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72CDF-3F21-A62B-6530-9A45D650A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GB" dirty="0"/>
                  <a:t>We aim at predicting a continuous target value given an input feature vector.</a:t>
                </a:r>
              </a:p>
              <a:p>
                <a:pPr algn="just"/>
                <a:r>
                  <a:rPr lang="en-GB" dirty="0"/>
                  <a:t>We assume a d-dimensional feature vector is denoted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GB" dirty="0"/>
                  <a:t>, while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output variable..</a:t>
                </a:r>
              </a:p>
              <a:p>
                <a:pPr algn="just"/>
                <a:r>
                  <a:rPr lang="en-GB" dirty="0"/>
                  <a:t>The hypothesis function is defined by</a:t>
                </a:r>
              </a:p>
              <a:p>
                <a:pPr algn="just"/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  <a:p>
                <a:pPr algn="just"/>
                <a:r>
                  <a:rPr lang="en-GB" dirty="0"/>
                  <a:t>Geometrically, when d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is actually a line in a 2D plan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72CDF-3F21-A62B-6530-9A45D650A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1863" r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56AD2-5577-AD99-A196-5014303D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A90E-F33D-1D3B-BCA4-95A711EE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A7B-71C9-DB29-D994-9D87D768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6A62-0E5A-9419-8C28-4D44D5F3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6AAAB-5DE9-B3F3-FB73-CA48B91F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48" y="1389847"/>
            <a:ext cx="4996820" cy="470854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F0D1351-2A02-22FD-3C93-0E22860FE277}"/>
              </a:ext>
            </a:extLst>
          </p:cNvPr>
          <p:cNvSpPr/>
          <p:nvPr/>
        </p:nvSpPr>
        <p:spPr>
          <a:xfrm>
            <a:off x="6988629" y="4523014"/>
            <a:ext cx="293915" cy="718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3F889F-DC8D-D855-7AAE-3DB83422349C}"/>
                  </a:ext>
                </a:extLst>
              </p:cNvPr>
              <p:cNvSpPr txBox="1"/>
              <p:nvPr/>
            </p:nvSpPr>
            <p:spPr>
              <a:xfrm>
                <a:off x="6400801" y="4697576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3F889F-DC8D-D855-7AAE-3DB83422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4697576"/>
                <a:ext cx="8817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4819D-DE70-95BB-5EBC-D898D68D9D9F}"/>
                  </a:ext>
                </a:extLst>
              </p:cNvPr>
              <p:cNvSpPr txBox="1"/>
              <p:nvPr/>
            </p:nvSpPr>
            <p:spPr>
              <a:xfrm>
                <a:off x="598647" y="4051245"/>
                <a:ext cx="60742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002060"/>
                    </a:solidFill>
                  </a:rPr>
                  <a:t>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2060"/>
                    </a:solidFill>
                  </a:rPr>
                  <a:t> is often called the bias parameter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002060"/>
                    </a:solidFill>
                  </a:rPr>
                  <a:t>This terminology derives from the point of view that the output of the transformation is biased toward 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2060"/>
                    </a:solidFill>
                  </a:rPr>
                  <a:t> in the absence of any input.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b="1" dirty="0">
                    <a:solidFill>
                      <a:srgbClr val="002060"/>
                    </a:solidFill>
                  </a:rPr>
                  <a:t>This term is different from the idea of a statistical bias, in which a statistical estimation algorithm’s expected estimate of a quantity is not equal to the true quantity.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4819D-DE70-95BB-5EBC-D898D68D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7" y="4051245"/>
                <a:ext cx="6074227" cy="2031325"/>
              </a:xfrm>
              <a:prstGeom prst="rect">
                <a:avLst/>
              </a:prstGeom>
              <a:blipFill>
                <a:blip r:embed="rId4"/>
                <a:stretch>
                  <a:fillRect l="-602" t="-1802" r="-802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8D592-31D6-5A3B-0989-3B497F60E37A}"/>
                  </a:ext>
                </a:extLst>
              </p:cNvPr>
              <p:cNvSpPr txBox="1"/>
              <p:nvPr/>
            </p:nvSpPr>
            <p:spPr>
              <a:xfrm>
                <a:off x="1143000" y="1681843"/>
                <a:ext cx="4408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8D592-31D6-5A3B-0989-3B497F60E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81843"/>
                <a:ext cx="440871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21D415-611D-376C-65FD-0993333D6D26}"/>
              </a:ext>
            </a:extLst>
          </p:cNvPr>
          <p:cNvSpPr txBox="1"/>
          <p:nvPr/>
        </p:nvSpPr>
        <p:spPr>
          <a:xfrm>
            <a:off x="2958125" y="2559598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Slope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2442-A391-0D7D-6B72-250E8293268E}"/>
              </a:ext>
            </a:extLst>
          </p:cNvPr>
          <p:cNvSpPr txBox="1"/>
          <p:nvPr/>
        </p:nvSpPr>
        <p:spPr>
          <a:xfrm>
            <a:off x="4201749" y="2519999"/>
            <a:ext cx="13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Intercept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4BD4E-8BE6-A6BA-073D-3D4EC92CCF5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439818" y="2008414"/>
            <a:ext cx="119811" cy="55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83A62-3BF9-39B1-7F07-F49163CD9C0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474029" y="2008414"/>
            <a:ext cx="402703" cy="5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/>
                  <a:t>Mapping</a:t>
                </a:r>
                <a:r>
                  <a:rPr lang="en-GB" b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of</a:t>
                </a:r>
                <a:r>
                  <a:rPr lang="en-GB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 err="1">
                    <a:latin typeface="Cambria Math" panose="02040503050406030204" pitchFamily="18" charset="0"/>
                  </a:rPr>
                  <a:t>th</a:t>
                </a:r>
                <a:r>
                  <a:rPr lang="en-GB" b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instance</a:t>
                </a:r>
              </a:p>
              <a:p>
                <a:pPr algn="just"/>
                <a:endParaRPr lang="en-GB" b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algn="just"/>
                <a:r>
                  <a:rPr lang="en-IN" dirty="0"/>
                  <a:t>Deviation in approximation for the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 err="1">
                    <a:latin typeface="Cambria Math" panose="02040503050406030204" pitchFamily="18" charset="0"/>
                  </a:rPr>
                  <a:t>th</a:t>
                </a:r>
                <a:r>
                  <a:rPr lang="en-GB" b="1" dirty="0">
                    <a:latin typeface="Cambria Math" panose="02040503050406030204" pitchFamily="18" charset="0"/>
                  </a:rPr>
                  <a:t> instance</a:t>
                </a:r>
                <a:endParaRPr lang="en-I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  <a:p>
                <a:pPr algn="just"/>
                <a:r>
                  <a:rPr lang="en-IN" dirty="0"/>
                  <a:t>Overall deviation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75" t="-2360" r="-1750" b="-4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dirty="0"/>
                  <a:t>Overall deviation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  <a:p>
                <a:pPr algn="just"/>
                <a:r>
                  <a:rPr lang="en-IN" dirty="0"/>
                  <a:t>Optimization Problem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 algn="just">
                  <a:buNone/>
                </a:pPr>
                <a:endParaRPr lang="en-IN" dirty="0"/>
              </a:p>
              <a:p>
                <a:pPr algn="just"/>
                <a:r>
                  <a:rPr lang="en-IN" dirty="0"/>
                  <a:t>Gradient Descent will be inapplicable as mode is a non-differentiable statistic.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75" t="-1988" r="-1750" b="-7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dirty="0"/>
                  <a:t>We minimize the square of deviation instead of mode.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algn="just"/>
                <a:r>
                  <a:rPr lang="en-IN" dirty="0"/>
                  <a:t>Gradient	descent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GB" dirty="0"/>
                  <a:t>Start with an initial guess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, 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pPr lvl="2" algn="just"/>
                <a:r>
                  <a:rPr lang="pl-PL" b="0" dirty="0"/>
                  <a:t>Gradient descent: initialize your</a:t>
                </a:r>
                <a:r>
                  <a:rPr lang="en-GB" b="0" dirty="0"/>
                  <a:t> starting point for search for minimum anywhere</a:t>
                </a:r>
                <a:endParaRPr lang="en-IN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dirty="0"/>
                  <a:t>Iterate until convergence, </a:t>
                </a:r>
              </a:p>
              <a:p>
                <a:pPr lvl="2" algn="just"/>
                <a:r>
                  <a:rPr lang="en-IN" dirty="0"/>
                  <a:t>Compute gradient of J w.r.t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𝒋𝒕𝒉</m:t>
                    </m:r>
                  </m:oMath>
                </a14:m>
                <a:r>
                  <a:rPr lang="en-IN" dirty="0"/>
                  <a:t> linear coefficient at time t</a:t>
                </a:r>
              </a:p>
              <a:p>
                <a:pPr lvl="2" algn="just"/>
                <a:r>
                  <a:rPr lang="en-IN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IN" dirty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IN" dirty="0"/>
                  <a:t> by taking a step in the opposite direction of the gradient  	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75" t="-1988" r="-1750" b="-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34524-4805-7070-7470-4664CDF3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14" y="3580990"/>
            <a:ext cx="2924583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2FE63-9E77-8912-BFB6-ED790B8BDCBF}"/>
              </a:ext>
            </a:extLst>
          </p:cNvPr>
          <p:cNvSpPr txBox="1"/>
          <p:nvPr/>
        </p:nvSpPr>
        <p:spPr>
          <a:xfrm>
            <a:off x="8638881" y="3265716"/>
            <a:ext cx="4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DCF84-6A02-16FE-3435-7C8F77B3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825293"/>
            <a:ext cx="3124636" cy="847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1731C-513C-AC03-71C2-D8D4C34FF3C2}"/>
              </a:ext>
            </a:extLst>
          </p:cNvPr>
          <p:cNvSpPr txBox="1"/>
          <p:nvPr/>
        </p:nvSpPr>
        <p:spPr>
          <a:xfrm>
            <a:off x="2804292" y="6348578"/>
            <a:ext cx="402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And eventually you	will get to minimum</a:t>
            </a:r>
          </a:p>
        </p:txBody>
      </p:sp>
    </p:spTree>
    <p:extLst>
      <p:ext uri="{BB962C8B-B14F-4D97-AF65-F5344CB8AC3E}">
        <p14:creationId xmlns:p14="http://schemas.microsoft.com/office/powerpoint/2010/main" val="26693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550166" cy="1190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550166" cy="1190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85AD87-AFB6-431B-9FE5-D61CD0DE0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4169" y="3010550"/>
              <a:ext cx="282135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85AD87-AFB6-431B-9FE5-D61CD0DE0D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461559"/>
                  </p:ext>
                </p:extLst>
              </p:nvPr>
            </p:nvGraphicFramePr>
            <p:xfrm>
              <a:off x="924169" y="3010550"/>
              <a:ext cx="282135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41" r="-50810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41" r="-40810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2941" r="-29736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2941" r="-2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2941" r="-1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2941" r="-5405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941" r="-50810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941" r="-40810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102941" r="-29736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102941" r="-2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102941" r="-1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102941" r="-5405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2941" r="-50810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2941" r="-40810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202941" r="-29736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202941" r="-105405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202941" r="-5405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12121" r="-50810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2121" r="-40810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312121" r="-29736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312121" r="-105405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312121" r="-5405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50810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0000" r="-40810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400000" r="-29736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400000" r="-105405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400000" r="-5405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0000" r="-50810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0000" r="-40810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500000" r="-29736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500000" r="-20540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500000" r="-10540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500000" r="-540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0151E-1599-5C85-01A3-D5B63731F99E}"/>
                  </a:ext>
                </a:extLst>
              </p:cNvPr>
              <p:cNvSpPr txBox="1"/>
              <p:nvPr/>
            </p:nvSpPr>
            <p:spPr>
              <a:xfrm>
                <a:off x="1521069" y="5732585"/>
                <a:ext cx="152106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0151E-1599-5C85-01A3-D5B63731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69" y="5732585"/>
                <a:ext cx="1521069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029DF59-D8DD-3ACB-CC6F-0F687E1872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977" y="3010550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029DF59-D8DD-3ACB-CC6F-0F687E187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640832"/>
                  </p:ext>
                </p:extLst>
              </p:nvPr>
            </p:nvGraphicFramePr>
            <p:xfrm>
              <a:off x="7239977" y="3010550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2941" r="-263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102941" r="-263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500000" r="-263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DC2308A-8014-F937-F82D-AB7A8D8F95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34847" y="3015764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DC2308A-8014-F937-F82D-AB7A8D8F9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735669"/>
                  </p:ext>
                </p:extLst>
              </p:nvPr>
            </p:nvGraphicFramePr>
            <p:xfrm>
              <a:off x="2334847" y="3015764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32" t="-2941" r="-5263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32" t="-102941" r="-5263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32" t="-502941" r="-5263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F1E44B-A449-4E4A-92DC-DA2B150531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64412" y="3036926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4F1E44B-A449-4E4A-92DC-DA2B15053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924377"/>
                  </p:ext>
                </p:extLst>
              </p:nvPr>
            </p:nvGraphicFramePr>
            <p:xfrm>
              <a:off x="6064412" y="3036926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32" t="-2941" r="-263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32" t="-102941" r="-263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32" t="-502941" r="-263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299EB1-CE12-5A72-7E81-2C2CBCB1617E}"/>
                  </a:ext>
                </a:extLst>
              </p:cNvPr>
              <p:cNvSpPr txBox="1"/>
              <p:nvPr/>
            </p:nvSpPr>
            <p:spPr>
              <a:xfrm>
                <a:off x="5018621" y="4111948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299EB1-CE12-5A72-7E81-2C2CBCB16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21" y="4111948"/>
                <a:ext cx="668215" cy="37465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1B5577-58E1-48F9-AD89-291E60F05935}"/>
                  </a:ext>
                </a:extLst>
              </p:cNvPr>
              <p:cNvSpPr txBox="1"/>
              <p:nvPr/>
            </p:nvSpPr>
            <p:spPr>
              <a:xfrm>
                <a:off x="6534638" y="4111948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1B5577-58E1-48F9-AD89-291E60F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638" y="4111948"/>
                <a:ext cx="668215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7698-0ADA-3BB0-84BD-892976796C0A}"/>
                  </a:ext>
                </a:extLst>
              </p:cNvPr>
              <p:cNvSpPr txBox="1"/>
              <p:nvPr/>
            </p:nvSpPr>
            <p:spPr>
              <a:xfrm>
                <a:off x="6336649" y="2796847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7698-0ADA-3BB0-84BD-89297679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9" y="2796847"/>
                <a:ext cx="668215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8EBC75-6AF7-2388-0E4B-4ECA904701DB}"/>
                  </a:ext>
                </a:extLst>
              </p:cNvPr>
              <p:cNvSpPr txBox="1"/>
              <p:nvPr/>
            </p:nvSpPr>
            <p:spPr>
              <a:xfrm>
                <a:off x="7822224" y="4107877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8EBC75-6AF7-2388-0E4B-4ECA9047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224" y="4107877"/>
                <a:ext cx="668215" cy="374654"/>
              </a:xfrm>
              <a:prstGeom prst="rect">
                <a:avLst/>
              </a:prstGeom>
              <a:blipFill>
                <a:blip r:embed="rId11"/>
                <a:stretch>
                  <a:fillRect r="-740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3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063688" cy="1190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063688" cy="1190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85AD87-AFB6-431B-9FE5-D61CD0DE0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4169" y="3010550"/>
              <a:ext cx="282135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85AD87-AFB6-431B-9FE5-D61CD0DE0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4169" y="3010550"/>
              <a:ext cx="282135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41" r="-50810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41" r="-40810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2941" r="-297368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2941" r="-2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2941" r="-105405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2941" r="-5405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941" r="-50810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941" r="-40810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102941" r="-29736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102941" r="-2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102941" r="-105405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102941" r="-5405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2941" r="-50810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2941" r="-40810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202941" r="-297368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202941" r="-105405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202941" r="-5405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12121" r="-50810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2121" r="-40810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312121" r="-297368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312121" r="-105405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312121" r="-5405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50810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0000" r="-40810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400000" r="-297368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400000" r="-105405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400000" r="-5405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0000" r="-50810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0000" r="-40810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37" t="-500000" r="-29736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500000" r="-20540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03" t="-500000" r="-10540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03" t="-500000" r="-540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0151E-1599-5C85-01A3-D5B63731F99E}"/>
                  </a:ext>
                </a:extLst>
              </p:cNvPr>
              <p:cNvSpPr txBox="1"/>
              <p:nvPr/>
            </p:nvSpPr>
            <p:spPr>
              <a:xfrm>
                <a:off x="1521069" y="5732585"/>
                <a:ext cx="152106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0151E-1599-5C85-01A3-D5B63731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69" y="5732585"/>
                <a:ext cx="1521069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DC2308A-8014-F937-F82D-AB7A8D8F95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34847" y="3015764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DC2308A-8014-F937-F82D-AB7A8D8F95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34847" y="3015764"/>
              <a:ext cx="470226" cy="25774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2941" r="-5263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102941" r="-5263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32" t="-502941" r="-5263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299EB1-CE12-5A72-7E81-2C2CBCB1617E}"/>
                  </a:ext>
                </a:extLst>
              </p:cNvPr>
              <p:cNvSpPr txBox="1"/>
              <p:nvPr/>
            </p:nvSpPr>
            <p:spPr>
              <a:xfrm>
                <a:off x="5018621" y="4111948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299EB1-CE12-5A72-7E81-2C2CBCB16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21" y="4111948"/>
                <a:ext cx="668215" cy="37465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7698-0ADA-3BB0-84BD-892976796C0A}"/>
                  </a:ext>
                </a:extLst>
              </p:cNvPr>
              <p:cNvSpPr txBox="1"/>
              <p:nvPr/>
            </p:nvSpPr>
            <p:spPr>
              <a:xfrm>
                <a:off x="6336649" y="2796847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7698-0ADA-3BB0-84BD-89297679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9" y="2796847"/>
                <a:ext cx="668215" cy="374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CC636D8-B513-171A-1221-91C0221F364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74170" y="3015764"/>
              <a:ext cx="467944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7944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CC636D8-B513-171A-1221-91C0221F36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944184"/>
                  </p:ext>
                </p:extLst>
              </p:nvPr>
            </p:nvGraphicFramePr>
            <p:xfrm>
              <a:off x="7274170" y="3015764"/>
              <a:ext cx="467944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7944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941" r="-5263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2941" r="-5263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2941" r="-5263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2941" r="-5263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7F3EADE-B202-760E-BA26-5439BDEB7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325739"/>
                  </p:ext>
                </p:extLst>
              </p:nvPr>
            </p:nvGraphicFramePr>
            <p:xfrm>
              <a:off x="6067343" y="3015764"/>
              <a:ext cx="47022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053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97F3EADE-B202-760E-BA26-5439BDEB7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325739"/>
                  </p:ext>
                </p:extLst>
              </p:nvPr>
            </p:nvGraphicFramePr>
            <p:xfrm>
              <a:off x="6067343" y="3015764"/>
              <a:ext cx="47022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82" t="-1408" r="-256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82" t="-102857" r="-2564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82" t="-200000" r="-2564" b="-4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82" t="-597183" r="-2564" b="-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053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A2B2F-9C7E-ED1F-0EC0-0E7BB45BF19B}"/>
                  </a:ext>
                </a:extLst>
              </p:cNvPr>
              <p:cNvSpPr txBox="1"/>
              <p:nvPr/>
            </p:nvSpPr>
            <p:spPr>
              <a:xfrm>
                <a:off x="6551733" y="4117162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A2B2F-9C7E-ED1F-0EC0-0E7BB45BF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33" y="4117162"/>
                <a:ext cx="668215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FBBAA3-603B-997A-DF33-170648B9F333}"/>
                  </a:ext>
                </a:extLst>
              </p:cNvPr>
              <p:cNvSpPr txBox="1"/>
              <p:nvPr/>
            </p:nvSpPr>
            <p:spPr>
              <a:xfrm>
                <a:off x="6339582" y="2790988"/>
                <a:ext cx="668215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FBBAA3-603B-997A-DF33-170648B9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82" y="2790988"/>
                <a:ext cx="668215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9BEF746-2184-A922-E01D-E5902045E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899667"/>
                  </p:ext>
                </p:extLst>
              </p:nvPr>
            </p:nvGraphicFramePr>
            <p:xfrm>
              <a:off x="8901888" y="3015763"/>
              <a:ext cx="282135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9BEF746-2184-A922-E01D-E5902045E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899667"/>
                  </p:ext>
                </p:extLst>
              </p:nvPr>
            </p:nvGraphicFramePr>
            <p:xfrm>
              <a:off x="8901888" y="3015763"/>
              <a:ext cx="2821356" cy="30070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0226">
                      <a:extLst>
                        <a:ext uri="{9D8B030D-6E8A-4147-A177-3AD203B41FA5}">
                          <a16:colId xmlns:a16="http://schemas.microsoft.com/office/drawing/2014/main" val="1481970751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34843296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837417347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005202639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3909157260"/>
                        </a:ext>
                      </a:extLst>
                    </a:gridCol>
                    <a:gridCol w="470226">
                      <a:extLst>
                        <a:ext uri="{9D8B030D-6E8A-4147-A177-3AD203B41FA5}">
                          <a16:colId xmlns:a16="http://schemas.microsoft.com/office/drawing/2014/main" val="2761929974"/>
                        </a:ext>
                      </a:extLst>
                    </a:gridCol>
                  </a:tblGrid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1408" r="-50519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408" r="-39871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1408" r="-30389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2597" t="-1408" r="-20389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1408" r="-10128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1408" r="-259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636968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102857" r="-505195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02857" r="-398718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102857" r="-303896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2597" t="-102857" r="-203896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102857" r="-10128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102857" r="-2597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37942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200000" r="-505195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200000" r="-398718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200000" r="-303896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2597" t="-200000" r="-203896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200000" r="-101282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200000" r="-2597" b="-4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177439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304286" r="-505195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04286" r="-398718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304286" r="-3038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304286" r="-10128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304286" r="-2597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98306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398592" r="-505195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98592" r="-398718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398592" r="-303896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398592" r="-101282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398592" r="-2597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68264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505714" r="-505195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05714" r="-3987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505714" r="-303896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505714" r="-10128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505714" r="-259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379323"/>
                      </a:ext>
                    </a:extLst>
                  </a:tr>
                  <a:tr h="42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99" t="-597183" r="-505195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97183" r="-398718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597" t="-597183" r="-303896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2597" t="-597183" r="-203896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7436" t="-597183" r="-101282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3896" t="-597183" r="-2597" b="-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5516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95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F3B-16AE-9A5F-DBE6-DD788513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Optimization: Linear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8026101" cy="1190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6B8982-2F71-0DA2-E1A3-CCEA70C413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8026101" cy="1190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189C-6738-0890-DCDF-3109D39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BADB198-9E44-B629-13DB-94D8B51D4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025417"/>
                <a:ext cx="11145715" cy="81830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BBADB198-9E44-B629-13DB-94D8B51D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25417"/>
                <a:ext cx="11145715" cy="818301"/>
              </a:xfrm>
              <a:prstGeom prst="rect">
                <a:avLst/>
              </a:prstGeom>
              <a:blipFill>
                <a:blip r:embed="rId3"/>
                <a:stretch>
                  <a:fillRect t="-4615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F8BE42B9-1A86-938D-05BF-BB55EBED8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109" y="4437935"/>
                <a:ext cx="11857892" cy="1045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F8BE42B9-1A86-938D-05BF-BB55EBED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9" y="4437935"/>
                <a:ext cx="11857892" cy="1045543"/>
              </a:xfrm>
              <a:prstGeom prst="rect">
                <a:avLst/>
              </a:prstGeom>
              <a:blipFill>
                <a:blip r:embed="rId4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1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20103</TotalTime>
  <Words>814</Words>
  <Application>Microsoft Office PowerPoint</Application>
  <PresentationFormat>Widescreen</PresentationFormat>
  <Paragraphs>330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Classical machine learning algorithms</vt:lpstr>
      <vt:lpstr>Linear Regression</vt:lpstr>
      <vt:lpstr>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Linear Regression</vt:lpstr>
      <vt:lpstr>Optimization: Closed form Solution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673</cp:revision>
  <dcterms:created xsi:type="dcterms:W3CDTF">2018-08-09T05:48:18Z</dcterms:created>
  <dcterms:modified xsi:type="dcterms:W3CDTF">2024-08-09T04:07:11Z</dcterms:modified>
</cp:coreProperties>
</file>