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8" r:id="rId2"/>
    <p:sldId id="368" r:id="rId3"/>
    <p:sldId id="369" r:id="rId4"/>
    <p:sldId id="370" r:id="rId5"/>
    <p:sldId id="371" r:id="rId6"/>
    <p:sldId id="372" r:id="rId7"/>
    <p:sldId id="350" r:id="rId8"/>
    <p:sldId id="351" r:id="rId9"/>
    <p:sldId id="353" r:id="rId10"/>
    <p:sldId id="354" r:id="rId11"/>
    <p:sldId id="355" r:id="rId12"/>
    <p:sldId id="356" r:id="rId13"/>
    <p:sldId id="357" r:id="rId14"/>
    <p:sldId id="366" r:id="rId15"/>
    <p:sldId id="365" r:id="rId16"/>
    <p:sldId id="367" r:id="rId17"/>
    <p:sldId id="375" r:id="rId18"/>
    <p:sldId id="376" r:id="rId19"/>
    <p:sldId id="363" r:id="rId20"/>
    <p:sldId id="380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968706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A1FF-6062-0CFA-1726-8B31E071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0146"/>
            <a:ext cx="9144000" cy="837708"/>
          </a:xfrm>
        </p:spPr>
        <p:txBody>
          <a:bodyPr/>
          <a:lstStyle/>
          <a:p>
            <a:r>
              <a:rPr lang="en-GB" dirty="0"/>
              <a:t>Logistic Regression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041AE-D2BA-2AA7-13AC-950F1EC1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0541F-C240-118B-CC81-02748386E730}"/>
              </a:ext>
            </a:extLst>
          </p:cNvPr>
          <p:cNvSpPr txBox="1"/>
          <p:nvPr/>
        </p:nvSpPr>
        <p:spPr>
          <a:xfrm>
            <a:off x="0" y="6581001"/>
            <a:ext cx="9791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The content of these slides has been gathered from various online sources. We extend our sincere gratitude to everyone who has contributed their work.</a:t>
            </a:r>
          </a:p>
        </p:txBody>
      </p:sp>
    </p:spTree>
    <p:extLst>
      <p:ext uri="{BB962C8B-B14F-4D97-AF65-F5344CB8AC3E}">
        <p14:creationId xmlns:p14="http://schemas.microsoft.com/office/powerpoint/2010/main" val="359919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B556-2B68-0107-C092-AF3CFCA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Response &amp; 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286D9-59DC-5FB0-A9C6-69A99209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50A9-CB3C-C060-0F20-79222A81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6B8C1-7B73-AC37-FD33-C17F51F9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6722"/>
            <a:ext cx="10515600" cy="4091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10995-F75C-6404-68EA-3D45D0743051}"/>
              </a:ext>
            </a:extLst>
          </p:cNvPr>
          <p:cNvSpPr txBox="1"/>
          <p:nvPr/>
        </p:nvSpPr>
        <p:spPr>
          <a:xfrm>
            <a:off x="5429250" y="5513149"/>
            <a:ext cx="1748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Link Function?</a:t>
            </a:r>
          </a:p>
        </p:txBody>
      </p:sp>
    </p:spTree>
    <p:extLst>
      <p:ext uri="{BB962C8B-B14F-4D97-AF65-F5344CB8AC3E}">
        <p14:creationId xmlns:p14="http://schemas.microsoft.com/office/powerpoint/2010/main" val="10023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B556-2B68-0107-C092-AF3CFCA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Response &amp;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8A66D-6F4B-23BD-7223-2021C401A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GB" dirty="0"/>
                  <a:t>How might we transform our linear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/>
                  <a:t>, into something more sensible?</a:t>
                </a:r>
              </a:p>
              <a:p>
                <a:pPr algn="just"/>
                <a:r>
                  <a:rPr lang="en-GB" dirty="0"/>
                  <a:t>Logistic regression solves this problem by taking our linear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/>
                  <a:t> and turning it into a probability, i.e., a number between 0 and 1</a:t>
                </a:r>
              </a:p>
              <a:p>
                <a:pPr algn="just"/>
                <a:r>
                  <a:rPr lang="en-GB" dirty="0"/>
                  <a:t>We do that using the logistic function,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algn="just"/>
                <a:r>
                  <a:rPr lang="en-GB" dirty="0"/>
                  <a:t>The logistic function is an example of a sigmoid function (fancy Greek for “S-shaped”).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8A66D-6F4B-23BD-7223-2021C401A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 t="-1863" r="-1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50A9-CB3C-C060-0F20-79222A81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C86AE-C385-BEE5-9DB5-29D41F2E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4017963"/>
            <a:ext cx="37555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3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B556-2B68-0107-C092-AF3CFCA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Response &amp;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8A66D-6F4B-23BD-7223-2021C401A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algn="just"/>
                <a:r>
                  <a:rPr lang="en-GB" dirty="0"/>
                  <a:t>Using the logistic function, we can modify the output of our model by passing our linear regression model’s prediction, which is a real number, as the input of the logistic function so that it outputs a number between zero and one.</a:t>
                </a:r>
              </a:p>
              <a:p>
                <a:pPr algn="just"/>
                <a:endParaRPr lang="en-GB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8A66D-6F4B-23BD-7223-2021C401A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r="-15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50A9-CB3C-C060-0F20-79222A81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B556-2B68-0107-C092-AF3CFCA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Response &amp;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8A66D-6F4B-23BD-7223-2021C401A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8975271" cy="4906963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GB" dirty="0"/>
                  <a:t> We can interpret this as a probability:</a:t>
                </a:r>
              </a:p>
              <a:p>
                <a:pPr algn="just"/>
                <a:endParaRPr lang="en-GB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𝑷𝒓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denoting the parameters, </a:t>
                </a:r>
                <a:r>
                  <a:rPr lang="en-GB" dirty="0"/>
                  <a:t>but not as things that we are conditioning 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8A66D-6F4B-23BD-7223-2021C401A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8975271" cy="4906963"/>
              </a:xfrm>
              <a:blipFill>
                <a:blip r:embed="rId2"/>
                <a:stretch>
                  <a:fillRect l="-1154" r="-13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50A9-CB3C-C060-0F20-79222A81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32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7611-9307-5FE4-47D2-C0B4477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Sigmoid as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86601B23-47CF-2018-439F-E3AA7CD0F9B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47934" y="4695445"/>
              <a:ext cx="3636084" cy="731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6014">
                      <a:extLst>
                        <a:ext uri="{9D8B030D-6E8A-4147-A177-3AD203B41FA5}">
                          <a16:colId xmlns:a16="http://schemas.microsoft.com/office/drawing/2014/main" val="355502517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39418658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00830062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02997111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4293072221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11512058"/>
                        </a:ext>
                      </a:extLst>
                    </a:gridCol>
                  </a:tblGrid>
                  <a:tr h="2635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3246"/>
                      </a:ext>
                    </a:extLst>
                  </a:tr>
                  <a:tr h="26352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450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86601B23-47CF-2018-439F-E3AA7CD0F9B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47934" y="4695445"/>
              <a:ext cx="3636084" cy="731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6014">
                      <a:extLst>
                        <a:ext uri="{9D8B030D-6E8A-4147-A177-3AD203B41FA5}">
                          <a16:colId xmlns:a16="http://schemas.microsoft.com/office/drawing/2014/main" val="355502517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39418658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00830062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02997111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4293072221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115120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1639" r="-499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20" t="-1639" r="-40404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30" t="-1639" r="-20303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000" t="-1639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040" t="-1639" r="-202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332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4508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698A-5B3C-CA08-84E2-4D5F7751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53330-5700-53AF-FB1B-8EB36DE97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80" y="1270000"/>
            <a:ext cx="5490320" cy="2239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B099A-FFCF-C331-15FA-2921C048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7040"/>
            <a:ext cx="6430272" cy="248637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A69C4A4-134C-1342-49C7-23402561D960}"/>
              </a:ext>
            </a:extLst>
          </p:cNvPr>
          <p:cNvSpPr/>
          <p:nvPr/>
        </p:nvSpPr>
        <p:spPr>
          <a:xfrm>
            <a:off x="7333018" y="4931857"/>
            <a:ext cx="950370" cy="296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3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7611-9307-5FE4-47D2-C0B4477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Sigmoid as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86601B23-47CF-2018-439F-E3AA7CD0F9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20938381"/>
                  </p:ext>
                </p:extLst>
              </p:nvPr>
            </p:nvGraphicFramePr>
            <p:xfrm>
              <a:off x="8347934" y="2231943"/>
              <a:ext cx="3636084" cy="731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6014">
                      <a:extLst>
                        <a:ext uri="{9D8B030D-6E8A-4147-A177-3AD203B41FA5}">
                          <a16:colId xmlns:a16="http://schemas.microsoft.com/office/drawing/2014/main" val="355502517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39418658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00830062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02997111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4293072221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11512058"/>
                        </a:ext>
                      </a:extLst>
                    </a:gridCol>
                  </a:tblGrid>
                  <a:tr h="2635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3246"/>
                      </a:ext>
                    </a:extLst>
                  </a:tr>
                  <a:tr h="26352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450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86601B23-47CF-2018-439F-E3AA7CD0F9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20938381"/>
                  </p:ext>
                </p:extLst>
              </p:nvPr>
            </p:nvGraphicFramePr>
            <p:xfrm>
              <a:off x="8347934" y="2231943"/>
              <a:ext cx="3636084" cy="731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6014">
                      <a:extLst>
                        <a:ext uri="{9D8B030D-6E8A-4147-A177-3AD203B41FA5}">
                          <a16:colId xmlns:a16="http://schemas.microsoft.com/office/drawing/2014/main" val="355502517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39418658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00830062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02997111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4293072221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115120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1639" r="-499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20" t="-1639" r="-40404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30" t="-1639" r="-20303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000" t="-1639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040" t="-1639" r="-202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332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4508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698A-5B3C-CA08-84E2-4D5F7751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B099A-FFCF-C331-15FA-2921C048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3538"/>
            <a:ext cx="6430272" cy="248637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A69C4A4-134C-1342-49C7-23402561D960}"/>
              </a:ext>
            </a:extLst>
          </p:cNvPr>
          <p:cNvSpPr/>
          <p:nvPr/>
        </p:nvSpPr>
        <p:spPr>
          <a:xfrm>
            <a:off x="7333018" y="2468355"/>
            <a:ext cx="950370" cy="296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578D4CD-740D-BD3C-AD48-49C1308E2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70000"/>
                <a:ext cx="7772400" cy="4906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dirty="0"/>
                  <a:t>Assume: We have learned the weight and bias as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578D4CD-740D-BD3C-AD48-49C1308E2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0000"/>
                <a:ext cx="7772400" cy="4906963"/>
              </a:xfrm>
              <a:prstGeom prst="rect">
                <a:avLst/>
              </a:prstGeom>
              <a:blipFill>
                <a:blip r:embed="rId4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9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7611-9307-5FE4-47D2-C0B4477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Sigmoid as Probability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86601B23-47CF-2018-439F-E3AA7CD0F9B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47934" y="2231943"/>
              <a:ext cx="3636084" cy="731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6014">
                      <a:extLst>
                        <a:ext uri="{9D8B030D-6E8A-4147-A177-3AD203B41FA5}">
                          <a16:colId xmlns:a16="http://schemas.microsoft.com/office/drawing/2014/main" val="355502517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39418658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00830062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02997111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4293072221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11512058"/>
                        </a:ext>
                      </a:extLst>
                    </a:gridCol>
                  </a:tblGrid>
                  <a:tr h="2635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3246"/>
                      </a:ext>
                    </a:extLst>
                  </a:tr>
                  <a:tr h="26352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450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86601B23-47CF-2018-439F-E3AA7CD0F9B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47934" y="2231943"/>
              <a:ext cx="3636084" cy="7315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6014">
                      <a:extLst>
                        <a:ext uri="{9D8B030D-6E8A-4147-A177-3AD203B41FA5}">
                          <a16:colId xmlns:a16="http://schemas.microsoft.com/office/drawing/2014/main" val="355502517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39418658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600830062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029971110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4293072221"/>
                        </a:ext>
                      </a:extLst>
                    </a:gridCol>
                    <a:gridCol w="606014">
                      <a:extLst>
                        <a:ext uri="{9D8B030D-6E8A-4147-A177-3AD203B41FA5}">
                          <a16:colId xmlns:a16="http://schemas.microsoft.com/office/drawing/2014/main" val="1115120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1639" r="-499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20" t="-1639" r="-40404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3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30" t="-1639" r="-20303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000" t="-1639" r="-101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040" t="-1639" r="-202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332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4508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698A-5B3C-CA08-84E2-4D5F7751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578D4CD-740D-BD3C-AD48-49C1308E2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45920"/>
                <a:ext cx="8617773" cy="4531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en-GB" dirty="0"/>
                  <a:t>Assume: We have learned the weight and bias as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dirty="0"/>
              </a:p>
              <a:p>
                <a:pPr marL="0" indent="0" algn="just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l-G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l-G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  <m:e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l-G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l-G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l-G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</a:rPr>
                                <m:t>2.5,−5.0,−1.2,0.5,2.0,0.7</m:t>
                              </m:r>
                            </m:e>
                          </m:d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l-G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400" i="1" dirty="0" smtClean="0">
                                  <a:latin typeface="Cambria Math" panose="02040503050406030204" pitchFamily="18" charset="0"/>
                                </a:rPr>
                                <m:t>3,2,1,3,0,4.19</m:t>
                              </m:r>
                            </m:e>
                          </m:d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+0.1</m:t>
                          </m:r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(.833) = 0.70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e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 =0</m:t>
                          </m:r>
                        </m:e>
                        <m:e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a:rPr lang="el-GR" sz="24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l-G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 err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2400" i="1" dirty="0" err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GB" sz="24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 0.30</m:t>
                      </m:r>
                    </m:oMath>
                  </m:oMathPara>
                </a14:m>
                <a:endParaRPr lang="en-GB" sz="2400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578D4CD-740D-BD3C-AD48-49C1308E2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45920"/>
                <a:ext cx="8617773" cy="4531043"/>
              </a:xfrm>
              <a:prstGeom prst="rect">
                <a:avLst/>
              </a:prstGeom>
              <a:blipFill>
                <a:blip r:embed="rId3"/>
                <a:stretch>
                  <a:fillRect l="-1414" t="-2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87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DB4-2FF9-9F46-58EC-F2A72616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Logistic Regression: The Logit Transformation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552C5-A3D2-75CD-2398-E131C5326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552C5-A3D2-75CD-2398-E131C5326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8E93-A48D-DECA-ED87-3AC6C69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DB4-2FF9-9F46-58EC-F2A72616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Logistic Regression: The Logit Transformation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552C5-A3D2-75CD-2398-E131C5326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7572703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algn="just"/>
                <a:r>
                  <a:rPr lang="en-GB" dirty="0"/>
                  <a:t>Logistic regression is linear in the log-odd.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552C5-A3D2-75CD-2398-E131C5326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7572703" cy="4906963"/>
              </a:xfrm>
              <a:blipFill>
                <a:blip r:embed="rId2"/>
                <a:stretch>
                  <a:fillRect l="-1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8E93-A48D-DECA-ED87-3AC6C69D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7751-F3E7-E7B6-DD2B-93E25B66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Decision Boundary of Logistic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1CD4-9EDF-B87C-ABE3-63B6C2DA6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917871" cy="490696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As you can see,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dirty="0"/>
                  <a:t>, for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dirty="0"/>
              </a:p>
              <a:p>
                <a:r>
                  <a:rPr lang="en-GB" dirty="0"/>
                  <a:t>For a logistic regression model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dirty="0"/>
                  <a:t> . Therefore,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, the model predicts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, the model predicts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pPr algn="just"/>
                <a:r>
                  <a:rPr lang="en-GB" b="1" dirty="0">
                    <a:highlight>
                      <a:srgbClr val="FFFF00"/>
                    </a:highlight>
                  </a:rPr>
                  <a:t>Decision Boundary:</a:t>
                </a:r>
                <a:r>
                  <a:rPr lang="en-GB" dirty="0">
                    <a:highlight>
                      <a:srgbClr val="FFFF00"/>
                    </a:highlight>
                  </a:rPr>
                  <a:t> Defines the separation between classes based on the model's parameters.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1CD4-9EDF-B87C-ABE3-63B6C2DA6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917871" cy="4906963"/>
              </a:xfrm>
              <a:blipFill>
                <a:blip r:embed="rId2"/>
                <a:stretch>
                  <a:fillRect l="-1587" r="-3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2644E-C31D-775D-7286-9B85AA24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DCF8-1AE1-5C45-6C52-C9FE582D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71" y="1270000"/>
            <a:ext cx="4435929" cy="32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BD5-C667-C679-514E-E83CEC48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Probability and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A53D1-B718-DC8D-ED83-D5FB037A6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219278" cy="49069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b="1" dirty="0"/>
                  <a:t>Probability:</a:t>
                </a:r>
                <a:r>
                  <a:rPr lang="en-GB" dirty="0"/>
                  <a:t> The chance of an event happening. It's a number between 0 and 1.</a:t>
                </a:r>
              </a:p>
              <a:p>
                <a:pPr lvl="1" algn="just"/>
                <a:r>
                  <a:rPr lang="en-GB" dirty="0"/>
                  <a:t>Example: The probability of flipping heads is 0.5.</a:t>
                </a:r>
              </a:p>
              <a:p>
                <a:pPr marL="457200" lvl="1" indent="0" algn="just">
                  <a:buNone/>
                </a:pPr>
                <a:endParaRPr lang="en-GB" dirty="0"/>
              </a:p>
              <a:p>
                <a:pPr algn="just"/>
                <a:r>
                  <a:rPr lang="en-GB" b="1" dirty="0"/>
                  <a:t>Odds:</a:t>
                </a:r>
                <a:r>
                  <a:rPr lang="en-GB" dirty="0"/>
                  <a:t> The ratio of the probability of success to the probability of failure. Range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GB" dirty="0"/>
              </a:p>
              <a:p>
                <a:pPr lvl="1" algn="just"/>
                <a:r>
                  <a:rPr lang="en-GB" dirty="0"/>
                  <a:t>Example: The odds of flipping heads is 1:1 (or 1).</a:t>
                </a:r>
              </a:p>
              <a:p>
                <a:pPr algn="just"/>
                <a:endParaRPr lang="en-GB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A53D1-B718-DC8D-ED83-D5FB037A6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219278" cy="4906963"/>
              </a:xfrm>
              <a:blipFill>
                <a:blip r:embed="rId2"/>
                <a:stretch>
                  <a:fillRect l="-1520" t="-1988" r="-16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4FF2-2927-6BD0-5710-3E1CC7D9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C142-C03F-08FF-6D7D-4C3781D0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Estimating a probability through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63683-637C-50CA-8132-35C24FF07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094728" cy="4906963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GB" dirty="0"/>
                  <a:t>To estimate a probability, an appropriate loss function is the logarithmic loss:</a:t>
                </a:r>
              </a:p>
              <a:p>
                <a:pPr algn="just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     ℓ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==1</m:t>
                          </m:r>
                        </m:e>
                      </m:d>
                      <m:func>
                        <m:funcPr>
                          <m:ctrlP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GB" sz="26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func>
                      <m:r>
                        <a:rPr lang="en-GB" sz="2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func>
                        <m:funcPr>
                          <m:ctrlP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GB" sz="2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6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func>
                    </m:oMath>
                  </m:oMathPara>
                </a14:m>
                <a:endParaRPr lang="en-GB" sz="2600" b="0" dirty="0"/>
              </a:p>
              <a:p>
                <a:pPr marL="0" indent="0">
                  <a:buNone/>
                </a:pPr>
                <a:endParaRPr lang="en-GB" sz="2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==1</m:t>
                          </m:r>
                        </m:e>
                      </m:d>
                      <m:func>
                        <m:funcPr>
                          <m:ctrlP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GB" sz="26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func>
                        <m:funcPr>
                          <m:ctrlP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6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GB" b="1" dirty="0"/>
                  <a:t>Binary Cross-Entropy Loss:</a:t>
                </a:r>
                <a:r>
                  <a:rPr lang="en-GB" dirty="0"/>
                  <a:t> Quantifies the difference between predicted probabilities and true labels, guiding model optimization.</a:t>
                </a:r>
              </a:p>
              <a:p>
                <a:pPr algn="just"/>
                <a:r>
                  <a:rPr lang="en-GB" sz="2600" dirty="0"/>
                  <a:t>Advantages</a:t>
                </a:r>
                <a:r>
                  <a:rPr lang="en-GB" sz="2600" b="0" dirty="0"/>
                  <a:t>: </a:t>
                </a:r>
              </a:p>
              <a:p>
                <a:pPr lvl="1" algn="just"/>
                <a:r>
                  <a:rPr lang="en-GB" sz="2200" dirty="0"/>
                  <a:t>Smooth </a:t>
                </a:r>
              </a:p>
              <a:p>
                <a:pPr lvl="1" algn="just"/>
                <a:r>
                  <a:rPr lang="en-GB" sz="2200" dirty="0"/>
                  <a:t>Convex function </a:t>
                </a:r>
              </a:p>
              <a:p>
                <a:pPr lvl="1" algn="just"/>
                <a:r>
                  <a:rPr lang="en-GB" sz="2200" dirty="0"/>
                  <a:t>easy to take derivatives!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just"/>
                <a:endParaRPr lang="en-GB" dirty="0"/>
              </a:p>
              <a:p>
                <a:pPr marL="0" indent="0" algn="just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63683-637C-50CA-8132-35C24FF07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094728" cy="4906963"/>
              </a:xfrm>
              <a:blipFill>
                <a:blip r:embed="rId2"/>
                <a:stretch>
                  <a:fillRect l="-1032" t="-2484" r="-11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EE4C8-6704-C845-FFEC-6C1C6FDC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AutoShape 2" descr="Selected image presented in a lightbox.">
            <a:extLst>
              <a:ext uri="{FF2B5EF4-FFF2-40B4-BE49-F238E27FC236}">
                <a16:creationId xmlns:a16="http://schemas.microsoft.com/office/drawing/2014/main" id="{412A39DC-A44D-B12C-DD10-5CE08FC5A6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B080C3-D96A-719A-C15B-1474D64BF7F1}"/>
                  </a:ext>
                </a:extLst>
              </p:cNvPr>
              <p:cNvSpPr txBox="1"/>
              <p:nvPr/>
            </p:nvSpPr>
            <p:spPr>
              <a:xfrm>
                <a:off x="4478064" y="5478906"/>
                <a:ext cx="6875736" cy="8766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𝒚𝒍𝒐𝒈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B080C3-D96A-719A-C15B-1474D64BF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64" y="5478906"/>
                <a:ext cx="6875736" cy="876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C95FB23-3542-9FE0-119F-6753C80170C3}"/>
              </a:ext>
            </a:extLst>
          </p:cNvPr>
          <p:cNvSpPr txBox="1"/>
          <p:nvPr/>
        </p:nvSpPr>
        <p:spPr>
          <a:xfrm>
            <a:off x="6146498" y="5109574"/>
            <a:ext cx="3572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Optimization: Logistic Regression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log loss">
            <a:extLst>
              <a:ext uri="{FF2B5EF4-FFF2-40B4-BE49-F238E27FC236}">
                <a16:creationId xmlns:a16="http://schemas.microsoft.com/office/drawing/2014/main" id="{2021BEE4-ADC1-938E-F96D-98761514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52" y="1560853"/>
            <a:ext cx="3147848" cy="220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70000"/>
            <a:ext cx="10876879" cy="4906963"/>
          </a:xfrm>
        </p:spPr>
        <p:txBody>
          <a:bodyPr/>
          <a:lstStyle/>
          <a:p>
            <a:r>
              <a:rPr lang="en-GB" dirty="0"/>
              <a:t>Lecture 2: Deep Learning Fundamentals by Serena Yeung</a:t>
            </a:r>
          </a:p>
          <a:p>
            <a:r>
              <a:rPr lang="en-US" dirty="0"/>
              <a:t>Logistic Regression: https://web.stanford.edu/~jurafsky/slp3/5.pdf</a:t>
            </a: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C354-7579-5DD1-A039-86F9BC1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Asymmetry in Odds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3F097-D947-D00F-CC32-7076C0E93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GB" dirty="0"/>
                  <a:t>Suppose we only know a person's height and we want to predict whether that person is male or female.</a:t>
                </a:r>
              </a:p>
              <a:p>
                <a:pPr algn="just"/>
                <a:r>
                  <a:rPr lang="en-GB" dirty="0"/>
                  <a:t>We can talk about the probability of being male or female, or we can talk about the odds of being male or female.</a:t>
                </a:r>
              </a:p>
              <a:p>
                <a:pPr algn="just"/>
                <a:r>
                  <a:rPr lang="en-GB" dirty="0"/>
                  <a:t>Let's say that the probability of being male at a given height is .90. Then the odds of being male would be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3F097-D947-D00F-CC32-7076C0E93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5" t="-1988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8E41-0FED-755E-46B0-DE7C884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C354-7579-5DD1-A039-86F9BC1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Asymmetry in Odds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3F097-D947-D00F-CC32-7076C0E93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GB" dirty="0"/>
                  <a:t>Let's say that the probability of being male at a given height is .90. Then the odds of being male would be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dirty="0"/>
              </a:p>
              <a:p>
                <a:pPr algn="just"/>
                <a:r>
                  <a:rPr lang="en-GB" dirty="0"/>
                  <a:t>Now the odds of being female would be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GB" dirty="0"/>
              </a:p>
              <a:p>
                <a:pPr algn="just"/>
                <a:r>
                  <a:rPr lang="en-GB" dirty="0"/>
                  <a:t>This asymmetry is unappealing, because the odds of being a male should be the opposite of the odds of being a female.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3F097-D947-D00F-CC32-7076C0E93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5" t="-1988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8E41-0FED-755E-46B0-DE7C884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C354-7579-5DD1-A039-86F9BC10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log-odds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3F097-D947-D00F-CC32-7076C0E93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en-GB" dirty="0"/>
                  <a:t>Odds of being male =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IN" dirty="0"/>
              </a:p>
              <a:p>
                <a:pPr algn="just"/>
                <a:r>
                  <a:rPr lang="en-GB" dirty="0"/>
                  <a:t>odds of being female =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GB" dirty="0"/>
              </a:p>
              <a:p>
                <a:pPr algn="just"/>
                <a:r>
                  <a:rPr lang="en-GB" dirty="0"/>
                  <a:t>This asymmetry is unappealing, because the odds of being a male should be the opposite of the odds of being a female.</a:t>
                </a:r>
              </a:p>
              <a:p>
                <a:pPr algn="just"/>
                <a:r>
                  <a:rPr lang="en-GB" dirty="0"/>
                  <a:t>We can take care of this asymmetry though the natural logarithm, ln. </a:t>
                </a:r>
              </a:p>
              <a:p>
                <a:pPr algn="just"/>
                <a:r>
                  <a:rPr lang="en-GB" dirty="0"/>
                  <a:t>The natural log of 9 is 2.217 (ln(.9/.1)=2.217).</a:t>
                </a:r>
              </a:p>
              <a:p>
                <a:pPr algn="just"/>
                <a:r>
                  <a:rPr lang="en-GB" dirty="0"/>
                  <a:t>The natural log of 1/9 is -2.217 (ln(.1/.9)=-2.217), so the log odds of being male is exactly opposite to the log odds of being female.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73F097-D947-D00F-CC32-7076C0E93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0" t="-1863" r="-1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8E41-0FED-755E-46B0-DE7C884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7AFD-8ABD-6575-C619-072B6C51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0661725" cy="527050"/>
          </a:xfrm>
        </p:spPr>
        <p:txBody>
          <a:bodyPr>
            <a:normAutofit fontScale="90000"/>
          </a:bodyPr>
          <a:lstStyle/>
          <a:p>
            <a:r>
              <a:rPr lang="en-GB" dirty="0"/>
              <a:t>log-odds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605C4-E92F-3598-2132-C4DC0BD50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257393" cy="4906963"/>
              </a:xfrm>
            </p:spPr>
            <p:txBody>
              <a:bodyPr/>
              <a:lstStyle/>
              <a:p>
                <a:pPr algn="just"/>
                <a:r>
                  <a:rPr lang="en-GB" dirty="0"/>
                  <a:t>Reasons</a:t>
                </a:r>
              </a:p>
              <a:p>
                <a:pPr lvl="1" algn="just"/>
                <a:r>
                  <a:rPr lang="en-GB" b="1" dirty="0"/>
                  <a:t>Linearity:</a:t>
                </a:r>
                <a:r>
                  <a:rPr lang="en-GB" dirty="0"/>
                  <a:t> The relationship between the log-odds and the independent variables is assumed to be linear.</a:t>
                </a:r>
              </a:p>
              <a:p>
                <a:pPr lvl="1" algn="just"/>
                <a:r>
                  <a:rPr lang="en-IN" b="1" dirty="0"/>
                  <a:t>Unbounded Range: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−∞ </m:t>
                    </m:r>
                    <m:r>
                      <m:rPr>
                        <m:nor/>
                      </m:rPr>
                      <a:rPr lang="en-IN"/>
                      <m:t>(</m:t>
                    </m:r>
                    <m:r>
                      <m:rPr>
                        <m:nor/>
                      </m:rPr>
                      <a:rPr lang="en-IN"/>
                      <m:t>when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odds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approach</m:t>
                    </m:r>
                    <m:r>
                      <m:rPr>
                        <m:nor/>
                      </m:rPr>
                      <a:rPr lang="en-IN"/>
                      <m:t> 0)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+∞</m:t>
                    </m:r>
                    <m:r>
                      <m:rPr>
                        <m:nor/>
                      </m:rPr>
                      <a:rPr lang="en-IN"/>
                      <m:t>(</m:t>
                    </m:r>
                    <m:r>
                      <m:rPr>
                        <m:nor/>
                      </m:rPr>
                      <a:rPr lang="en-IN"/>
                      <m:t>when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odds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approach</m:t>
                    </m:r>
                    <m:r>
                      <m:rPr>
                        <m:nor/>
                      </m:rPr>
                      <a:rPr lang="en-IN"/>
                      <m:t> </m:t>
                    </m:r>
                    <m:r>
                      <m:rPr>
                        <m:nor/>
                      </m:rPr>
                      <a:rPr lang="en-IN"/>
                      <m:t>infinity</m:t>
                    </m:r>
                    <m:r>
                      <m:rPr>
                        <m:nor/>
                      </m:rPr>
                      <a:rPr lang="en-IN"/>
                      <m:t>)</m:t>
                    </m:r>
                  </m:oMath>
                </a14:m>
                <a:endParaRPr lang="en-IN" dirty="0"/>
              </a:p>
              <a:p>
                <a:pPr lvl="1" algn="just"/>
                <a:r>
                  <a:rPr lang="en-IN" dirty="0"/>
                  <a:t>Interpretability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605C4-E92F-3598-2132-C4DC0BD5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257393" cy="4906963"/>
              </a:xfrm>
              <a:blipFill>
                <a:blip r:embed="rId2"/>
                <a:stretch>
                  <a:fillRect l="-1513" t="-1988" r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546E-5B27-0640-3F55-895EA3A9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1095-8176-40C6-B67E-73B59CB7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AC8B9-0B14-AB5B-C587-7203179A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Given a dataset: </a:t>
                </a:r>
              </a:p>
              <a:p>
                <a:pPr marL="0" indent="0" algn="just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),··· ,(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where the 𝑦 are categorical, we would like to predict which category 𝑦 takes on given 𝑥.  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Can we use linear regression for classification problem?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Linear regression does not work well, or is not appropriate at all, in this setting.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AC8B9-0B14-AB5B-C587-7203179A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7" t="-1988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277B1-F291-F75F-D79D-F616CED5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0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1095-8176-40C6-B67E-73B59CB7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AC8B9-0B14-AB5B-C587-7203179A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Linear regression does not work well, or is not appropriate at all, in this setting.   </a:t>
                </a:r>
              </a:p>
              <a:p>
                <a:pPr marL="0" indent="0" algn="just">
                  <a:buNone/>
                </a:pPr>
                <a:r>
                  <a:rPr lang="en-US" dirty="0"/>
                  <a:t>A categorical variable 𝑦 could be encoded to be quantitative.  For example, if 𝑦 represents concentration of DU postgrads, then 𝑦 could take on the values: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𝑴𝑺𝒄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𝑴𝑪𝑨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𝒐𝒕𝒉𝒆𝒓𝒘𝒊𝒔𝒆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would be wrong with such a model? </a:t>
                </a:r>
              </a:p>
              <a:p>
                <a:pPr lvl="1"/>
                <a:r>
                  <a:rPr lang="en-US" dirty="0"/>
                  <a:t>There is no ordering, but linear regression will enforce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9AC8B9-0B14-AB5B-C587-7203179A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7" t="-2733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277B1-F291-F75F-D79D-F616CED5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1095-8176-40C6-B67E-73B59CB7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C8B9-0B14-AB5B-C587-7203179A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What if the outcome are probability?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main issue is you could get non-sensical values for 𝑦.  Since this is modeling 𝑃(𝑦=1) , values for ​𝑦  below 0 and above 1 would be at odds with the natural measure for 𝑦. Linear regression can lead to this issue.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277B1-F291-F75F-D79D-F616CED5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A765D-F2C4-F577-825D-167D0F35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1702118"/>
            <a:ext cx="5726430" cy="30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21753</TotalTime>
  <Words>1180</Words>
  <Application>Microsoft Office PowerPoint</Application>
  <PresentationFormat>Widescreen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Logistic Regression</vt:lpstr>
      <vt:lpstr>Probability and Odds</vt:lpstr>
      <vt:lpstr>Asymmetry in Odds</vt:lpstr>
      <vt:lpstr>Asymmetry in Odds</vt:lpstr>
      <vt:lpstr>log-odds</vt:lpstr>
      <vt:lpstr>log-odds</vt:lpstr>
      <vt:lpstr>Logistic Regression</vt:lpstr>
      <vt:lpstr>Logistic Regression</vt:lpstr>
      <vt:lpstr>Logistic Regression</vt:lpstr>
      <vt:lpstr>Binary Response &amp; Logistic Regression</vt:lpstr>
      <vt:lpstr>Binary Response &amp; Logistic Regression</vt:lpstr>
      <vt:lpstr>Binary Response &amp; Logistic Regression</vt:lpstr>
      <vt:lpstr>Binary Response &amp; Logistic Regression</vt:lpstr>
      <vt:lpstr>Example: Sigmoid as Probability</vt:lpstr>
      <vt:lpstr>Example: Sigmoid as Probability</vt:lpstr>
      <vt:lpstr>Example: Sigmoid as Probability</vt:lpstr>
      <vt:lpstr>Logistic Regression: The Logit Transformation</vt:lpstr>
      <vt:lpstr>Logistic Regression: The Logit Transformation</vt:lpstr>
      <vt:lpstr>Decision Boundary of Logistic Regression</vt:lpstr>
      <vt:lpstr>Estimating a probability through loss function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789</cp:revision>
  <dcterms:created xsi:type="dcterms:W3CDTF">2018-08-09T05:48:18Z</dcterms:created>
  <dcterms:modified xsi:type="dcterms:W3CDTF">2025-01-20T04:27:58Z</dcterms:modified>
</cp:coreProperties>
</file>