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78" r:id="rId2"/>
    <p:sldId id="379" r:id="rId3"/>
    <p:sldId id="380" r:id="rId4"/>
    <p:sldId id="300" r:id="rId5"/>
    <p:sldId id="301" r:id="rId6"/>
    <p:sldId id="302" r:id="rId7"/>
    <p:sldId id="304" r:id="rId8"/>
    <p:sldId id="305" r:id="rId9"/>
    <p:sldId id="306" r:id="rId10"/>
    <p:sldId id="309" r:id="rId11"/>
    <p:sldId id="313" r:id="rId12"/>
    <p:sldId id="312" r:id="rId13"/>
    <p:sldId id="311" r:id="rId14"/>
    <p:sldId id="322" r:id="rId15"/>
    <p:sldId id="323" r:id="rId16"/>
    <p:sldId id="324" r:id="rId17"/>
    <p:sldId id="325" r:id="rId18"/>
    <p:sldId id="328" r:id="rId19"/>
    <p:sldId id="381" r:id="rId20"/>
    <p:sldId id="382" r:id="rId21"/>
    <p:sldId id="383" r:id="rId22"/>
    <p:sldId id="384" r:id="rId23"/>
    <p:sldId id="385" r:id="rId24"/>
    <p:sldId id="387" r:id="rId25"/>
    <p:sldId id="389" r:id="rId26"/>
    <p:sldId id="390" r:id="rId27"/>
    <p:sldId id="391" r:id="rId28"/>
    <p:sldId id="392" r:id="rId29"/>
    <p:sldId id="393" r:id="rId30"/>
    <p:sldId id="394" r:id="rId31"/>
    <p:sldId id="395" r:id="rId32"/>
    <p:sldId id="397" r:id="rId33"/>
    <p:sldId id="492" r:id="rId34"/>
    <p:sldId id="493" r:id="rId35"/>
    <p:sldId id="494" r:id="rId36"/>
    <p:sldId id="495" r:id="rId37"/>
    <p:sldId id="66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089" autoAdjust="0"/>
    <p:restoredTop sz="94660"/>
  </p:normalViewPr>
  <p:slideViewPr>
    <p:cSldViewPr snapToGrid="0">
      <p:cViewPr varScale="1">
        <p:scale>
          <a:sx n="103" d="100"/>
          <a:sy n="103" d="100"/>
        </p:scale>
        <p:origin x="72" y="27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pPr/>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pPr/>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4400" y="685800"/>
            <a:ext cx="50292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7E8E53-FB47-4CBB-8CE0-B6A37821A0A1}" type="slidenum">
              <a:rPr lang="en-US" smtClean="0"/>
              <a:t>7</a:t>
            </a:fld>
            <a:endParaRPr lang="en-US" dirty="0"/>
          </a:p>
        </p:txBody>
      </p:sp>
    </p:spTree>
    <p:extLst>
      <p:ext uri="{BB962C8B-B14F-4D97-AF65-F5344CB8AC3E}">
        <p14:creationId xmlns:p14="http://schemas.microsoft.com/office/powerpoint/2010/main" val="4062154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4400" y="685800"/>
            <a:ext cx="50292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E8E53-FB47-4CBB-8CE0-B6A37821A0A1}" type="slidenum">
              <a:rPr lang="en-US" smtClean="0"/>
              <a:t>9</a:t>
            </a:fld>
            <a:endParaRPr lang="en-US" dirty="0"/>
          </a:p>
        </p:txBody>
      </p:sp>
    </p:spTree>
    <p:extLst>
      <p:ext uri="{BB962C8B-B14F-4D97-AF65-F5344CB8AC3E}">
        <p14:creationId xmlns:p14="http://schemas.microsoft.com/office/powerpoint/2010/main" val="1690555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a:t>Why</a:t>
            </a:r>
            <a:r>
              <a:rPr lang="en-US" altLang="zh-TW" baseline="0" dirty="0"/>
              <a:t> square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34</a:t>
            </a:fld>
            <a:endParaRPr lang="zh-TW" altLang="en-US"/>
          </a:p>
        </p:txBody>
      </p:sp>
    </p:spTree>
    <p:extLst>
      <p:ext uri="{BB962C8B-B14F-4D97-AF65-F5344CB8AC3E}">
        <p14:creationId xmlns:p14="http://schemas.microsoft.com/office/powerpoint/2010/main" val="464898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35</a:t>
            </a:fld>
            <a:endParaRPr lang="zh-TW" altLang="en-US"/>
          </a:p>
        </p:txBody>
      </p:sp>
    </p:spTree>
    <p:extLst>
      <p:ext uri="{BB962C8B-B14F-4D97-AF65-F5344CB8AC3E}">
        <p14:creationId xmlns:p14="http://schemas.microsoft.com/office/powerpoint/2010/main" val="95989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D0ABFCD-C1D0-4FBE-8A8B-20DBECFA529F}" type="datetime1">
              <a:rPr lang="en-US" smtClean="0"/>
              <a:pPr/>
              <a:t>1/27/2025</a:t>
            </a:fld>
            <a:endParaRPr lang="en-US"/>
          </a:p>
        </p:txBody>
      </p:sp>
      <p:sp>
        <p:nvSpPr>
          <p:cNvPr id="5" name="Footer Placeholder 4"/>
          <p:cNvSpPr>
            <a:spLocks noGrp="1"/>
          </p:cNvSpPr>
          <p:nvPr>
            <p:ph type="ftr" sz="quarter" idx="11"/>
          </p:nvPr>
        </p:nvSpPr>
        <p:spPr/>
        <p:txBody>
          <a:bodyPr/>
          <a:lstStyle>
            <a:lvl1pPr>
              <a:defRPr/>
            </a:lvl1pPr>
          </a:lstStyle>
          <a:p>
            <a:r>
              <a:rPr lang="en-US"/>
              <a:t>Database Management System</a:t>
            </a:r>
            <a:endParaRPr lang="en-US" dirty="0"/>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06FE82-E3C1-4A9D-AAA9-669C2093A788}" type="datetime1">
              <a:rPr lang="en-US" smtClean="0"/>
              <a:pPr/>
              <a:t>1/27/2025</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D920D8-13ED-449D-BB07-8F4DA74EC7CD}" type="datetime1">
              <a:rPr lang="en-US" smtClean="0"/>
              <a:pPr/>
              <a:t>1/27/2025</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6968706" cy="4906963"/>
          </a:xfrm>
        </p:spPr>
        <p:txBody>
          <a:bodyPr/>
          <a:lstStyle>
            <a:lvl1pPr algn="just">
              <a:defRPr b="1">
                <a:solidFill>
                  <a:srgbClr val="002060"/>
                </a:solidFill>
              </a:defRPr>
            </a:lvl1pPr>
            <a:lvl2pPr algn="just">
              <a:defRPr b="1">
                <a:solidFill>
                  <a:srgbClr val="FF0000"/>
                </a:solidFill>
              </a:defRPr>
            </a:lvl2pPr>
            <a:lvl3pPr algn="just">
              <a:defRPr b="1">
                <a:solidFill>
                  <a:srgbClr val="00B050"/>
                </a:solidFill>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431FFAC9-C6BA-49D0-8976-35A477D463C1}" type="datetime1">
              <a:rPr lang="en-US" smtClean="0"/>
              <a:pPr/>
              <a:t>1/27/2025</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Database Management System</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pPr/>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8441A-836D-48A8-8AEE-68A6DCD1F373}" type="datetime1">
              <a:rPr lang="en-US" smtClean="0"/>
              <a:pPr/>
              <a:t>1/27/2025</a:t>
            </a:fld>
            <a:endParaRPr lang="en-US"/>
          </a:p>
        </p:txBody>
      </p:sp>
      <p:sp>
        <p:nvSpPr>
          <p:cNvPr id="5" name="Footer Placeholder 4"/>
          <p:cNvSpPr>
            <a:spLocks noGrp="1"/>
          </p:cNvSpPr>
          <p:nvPr>
            <p:ph type="ftr" sz="quarter" idx="11"/>
          </p:nvPr>
        </p:nvSpPr>
        <p:spPr/>
        <p:txBody>
          <a:bodyPr/>
          <a:lstStyle/>
          <a:p>
            <a:r>
              <a:rPr lang="en-US"/>
              <a:t>Database Management System</a:t>
            </a:r>
          </a:p>
        </p:txBody>
      </p:sp>
      <p:sp>
        <p:nvSpPr>
          <p:cNvPr id="6" name="Slide Number Placeholder 5"/>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98643D-9D3B-4700-A130-6389DF94A3DD}" type="datetime1">
              <a:rPr lang="en-US" smtClean="0"/>
              <a:pPr/>
              <a:t>1/27/2025</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A248FE-3853-4755-B81C-88177DB32FD8}" type="datetime1">
              <a:rPr lang="en-US" smtClean="0"/>
              <a:pPr/>
              <a:t>1/27/2025</a:t>
            </a:fld>
            <a:endParaRPr lang="en-US"/>
          </a:p>
        </p:txBody>
      </p:sp>
      <p:sp>
        <p:nvSpPr>
          <p:cNvPr id="8" name="Footer Placeholder 7"/>
          <p:cNvSpPr>
            <a:spLocks noGrp="1"/>
          </p:cNvSpPr>
          <p:nvPr>
            <p:ph type="ftr" sz="quarter" idx="11"/>
          </p:nvPr>
        </p:nvSpPr>
        <p:spPr/>
        <p:txBody>
          <a:bodyPr/>
          <a:lstStyle/>
          <a:p>
            <a:r>
              <a:rPr lang="en-US"/>
              <a:t>Database Management System</a:t>
            </a:r>
          </a:p>
        </p:txBody>
      </p:sp>
      <p:sp>
        <p:nvSpPr>
          <p:cNvPr id="9" name="Slide Number Placeholder 8"/>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DC4D52-0319-44E0-88AA-BF05E2410E96}" type="datetime1">
              <a:rPr lang="en-US" smtClean="0"/>
              <a:pPr/>
              <a:t>1/27/2025</a:t>
            </a:fld>
            <a:endParaRPr lang="en-US"/>
          </a:p>
        </p:txBody>
      </p:sp>
      <p:sp>
        <p:nvSpPr>
          <p:cNvPr id="4" name="Footer Placeholder 3"/>
          <p:cNvSpPr>
            <a:spLocks noGrp="1"/>
          </p:cNvSpPr>
          <p:nvPr>
            <p:ph type="ftr" sz="quarter" idx="11"/>
          </p:nvPr>
        </p:nvSpPr>
        <p:spPr/>
        <p:txBody>
          <a:bodyPr/>
          <a:lstStyle/>
          <a:p>
            <a:r>
              <a:rPr lang="en-US"/>
              <a:t>Database Management System</a:t>
            </a:r>
          </a:p>
        </p:txBody>
      </p:sp>
      <p:sp>
        <p:nvSpPr>
          <p:cNvPr id="5" name="Slide Number Placeholder 4"/>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834B51-38DA-4FC0-AA36-B3EEFA4FA43F}" type="datetime1">
              <a:rPr lang="en-US" smtClean="0"/>
              <a:pPr/>
              <a:t>1/27/2025</a:t>
            </a:fld>
            <a:endParaRPr lang="en-US"/>
          </a:p>
        </p:txBody>
      </p:sp>
      <p:sp>
        <p:nvSpPr>
          <p:cNvPr id="3" name="Footer Placeholder 2"/>
          <p:cNvSpPr>
            <a:spLocks noGrp="1"/>
          </p:cNvSpPr>
          <p:nvPr>
            <p:ph type="ftr" sz="quarter" idx="11"/>
          </p:nvPr>
        </p:nvSpPr>
        <p:spPr/>
        <p:txBody>
          <a:bodyPr/>
          <a:lstStyle/>
          <a:p>
            <a:r>
              <a:rPr lang="en-US"/>
              <a:t>Database Management System</a:t>
            </a:r>
          </a:p>
        </p:txBody>
      </p:sp>
      <p:sp>
        <p:nvSpPr>
          <p:cNvPr id="4" name="Slide Number Placeholder 3"/>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20AB66-A93E-48A5-9FB3-1506A36A0808}" type="datetime1">
              <a:rPr lang="en-US" smtClean="0"/>
              <a:pPr/>
              <a:t>1/27/2025</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B6056B-11AE-4D9A-99F5-17DB717D35AE}" type="datetime1">
              <a:rPr lang="en-US" smtClean="0"/>
              <a:pPr/>
              <a:t>1/27/2025</a:t>
            </a:fld>
            <a:endParaRPr lang="en-US"/>
          </a:p>
        </p:txBody>
      </p:sp>
      <p:sp>
        <p:nvSpPr>
          <p:cNvPr id="6" name="Footer Placeholder 5"/>
          <p:cNvSpPr>
            <a:spLocks noGrp="1"/>
          </p:cNvSpPr>
          <p:nvPr>
            <p:ph type="ftr" sz="quarter" idx="11"/>
          </p:nvPr>
        </p:nvSpPr>
        <p:spPr/>
        <p:txBody>
          <a:bodyPr/>
          <a:lstStyle/>
          <a:p>
            <a:r>
              <a:rPr lang="en-US"/>
              <a:t>Database Management System</a:t>
            </a:r>
          </a:p>
        </p:txBody>
      </p:sp>
      <p:sp>
        <p:nvSpPr>
          <p:cNvPr id="7" name="Slide Number Placeholder 6"/>
          <p:cNvSpPr>
            <a:spLocks noGrp="1"/>
          </p:cNvSpPr>
          <p:nvPr>
            <p:ph type="sldNum" sz="quarter" idx="12"/>
          </p:nvPr>
        </p:nvSpPr>
        <p:spPr/>
        <p:txBody>
          <a:bodyPr/>
          <a:lstStyle/>
          <a:p>
            <a:fld id="{7A40C488-C8CC-47D5-8871-7D5F905AB6AC}" type="slidenum">
              <a:rPr lang="en-US" smtClean="0"/>
              <a:pPr/>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62489-BC56-42E3-A387-7E56DAC2851E}" type="datetime1">
              <a:rPr lang="en-US" smtClean="0"/>
              <a:pPr/>
              <a:t>1/27/2025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Database Management System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pPr/>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35.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hyperlink" Target="https://heartbeat.fritz.ai/deep-learning-best-practices-regularization-techniques-for-better-performance-of-neural-network-94f978a4e518" TargetMode="External"/><Relationship Id="rId2" Type="http://schemas.openxmlformats.org/officeDocument/2006/relationships/hyperlink" Target="http://wavelab.uwaterloo.ca/wp-content/uploads/2017/04/Lecture_3.pdf" TargetMode="External"/><Relationship Id="rId1" Type="http://schemas.openxmlformats.org/officeDocument/2006/relationships/slideLayout" Target="../slideLayouts/slideLayout2.xml"/><Relationship Id="rId6" Type="http://schemas.openxmlformats.org/officeDocument/2006/relationships/hyperlink" Target="http://speech.ee.ntu.edu.tw/~tlkagk/courses/MLDS_2018/Lecture/ForDeep.pptx" TargetMode="External"/><Relationship Id="rId5" Type="http://schemas.openxmlformats.org/officeDocument/2006/relationships/hyperlink" Target="http://speech.ee.ntu.edu.tw/~tlkagk/courses/ML_2017/Lecture/DNN%20tip.pptx" TargetMode="External"/><Relationship Id="rId4" Type="http://schemas.openxmlformats.org/officeDocument/2006/relationships/hyperlink" Target="https://cedar.buffalo.edu/~srihari/CSE676/7.12%20Dropou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14.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A1FF-6062-0CFA-1726-8B31E07130ED}"/>
              </a:ext>
            </a:extLst>
          </p:cNvPr>
          <p:cNvSpPr>
            <a:spLocks noGrp="1"/>
          </p:cNvSpPr>
          <p:nvPr>
            <p:ph type="ctrTitle"/>
          </p:nvPr>
        </p:nvSpPr>
        <p:spPr>
          <a:xfrm>
            <a:off x="1524000" y="3010146"/>
            <a:ext cx="9144000" cy="837708"/>
          </a:xfrm>
        </p:spPr>
        <p:txBody>
          <a:bodyPr>
            <a:normAutofit/>
          </a:bodyPr>
          <a:lstStyle/>
          <a:p>
            <a:r>
              <a:rPr lang="en-GB" dirty="0"/>
              <a:t>Gradient Descent</a:t>
            </a:r>
            <a:endParaRPr lang="en-IN" dirty="0"/>
          </a:p>
        </p:txBody>
      </p:sp>
      <p:sp>
        <p:nvSpPr>
          <p:cNvPr id="4" name="Slide Number Placeholder 3">
            <a:extLst>
              <a:ext uri="{FF2B5EF4-FFF2-40B4-BE49-F238E27FC236}">
                <a16:creationId xmlns:a16="http://schemas.microsoft.com/office/drawing/2014/main" id="{1C2041AE-D2BA-2AA7-13AC-950F1EC1B7FF}"/>
              </a:ext>
            </a:extLst>
          </p:cNvPr>
          <p:cNvSpPr>
            <a:spLocks noGrp="1"/>
          </p:cNvSpPr>
          <p:nvPr>
            <p:ph type="sldNum" sz="quarter" idx="12"/>
          </p:nvPr>
        </p:nvSpPr>
        <p:spPr/>
        <p:txBody>
          <a:bodyPr/>
          <a:lstStyle/>
          <a:p>
            <a:fld id="{7A40C488-C8CC-47D5-8871-7D5F905AB6AC}" type="slidenum">
              <a:rPr lang="en-US" smtClean="0"/>
              <a:pPr/>
              <a:t>1</a:t>
            </a:fld>
            <a:endParaRPr lang="en-US"/>
          </a:p>
        </p:txBody>
      </p:sp>
      <p:sp>
        <p:nvSpPr>
          <p:cNvPr id="6" name="TextBox 5">
            <a:extLst>
              <a:ext uri="{FF2B5EF4-FFF2-40B4-BE49-F238E27FC236}">
                <a16:creationId xmlns:a16="http://schemas.microsoft.com/office/drawing/2014/main" id="{EFC0541F-C240-118B-CC81-02748386E730}"/>
              </a:ext>
            </a:extLst>
          </p:cNvPr>
          <p:cNvSpPr txBox="1"/>
          <p:nvPr/>
        </p:nvSpPr>
        <p:spPr>
          <a:xfrm>
            <a:off x="0" y="6581001"/>
            <a:ext cx="9791700" cy="276999"/>
          </a:xfrm>
          <a:prstGeom prst="rect">
            <a:avLst/>
          </a:prstGeom>
          <a:noFill/>
        </p:spPr>
        <p:txBody>
          <a:bodyPr wrap="square">
            <a:spAutoFit/>
          </a:bodyPr>
          <a:lstStyle/>
          <a:p>
            <a:r>
              <a:rPr lang="en-GB" sz="1200" dirty="0">
                <a:solidFill>
                  <a:srgbClr val="FF0000"/>
                </a:solidFill>
              </a:rPr>
              <a:t>The content of these slides has been gathered from various online sources. We extend our sincere gratitude to everyone who has contributed their work.</a:t>
            </a:r>
          </a:p>
        </p:txBody>
      </p:sp>
    </p:spTree>
    <p:extLst>
      <p:ext uri="{BB962C8B-B14F-4D97-AF65-F5344CB8AC3E}">
        <p14:creationId xmlns:p14="http://schemas.microsoft.com/office/powerpoint/2010/main" val="3599190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1BA9-CCF8-4CB7-AED5-7B6E5F5D9003}"/>
              </a:ext>
            </a:extLst>
          </p:cNvPr>
          <p:cNvSpPr>
            <a:spLocks noGrp="1"/>
          </p:cNvSpPr>
          <p:nvPr>
            <p:ph type="title"/>
          </p:nvPr>
        </p:nvSpPr>
        <p:spPr/>
        <p:txBody>
          <a:bodyPr>
            <a:normAutofit/>
          </a:bodyPr>
          <a:lstStyle/>
          <a:p>
            <a:r>
              <a:rPr lang="en-US" sz="2970" dirty="0"/>
              <a:t>Gradient Descent</a:t>
            </a:r>
          </a:p>
        </p:txBody>
      </p:sp>
      <p:sp>
        <p:nvSpPr>
          <p:cNvPr id="4" name="Slide Number Placeholder 3">
            <a:extLst>
              <a:ext uri="{FF2B5EF4-FFF2-40B4-BE49-F238E27FC236}">
                <a16:creationId xmlns:a16="http://schemas.microsoft.com/office/drawing/2014/main" id="{352771FC-1296-427F-AE8A-33AD05D1FDC2}"/>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10</a:t>
            </a:fld>
            <a:endParaRPr lang="en-US" dirty="0"/>
          </a:p>
        </p:txBody>
      </p:sp>
      <p:sp>
        <p:nvSpPr>
          <p:cNvPr id="16" name="Content Placeholder 15">
            <a:extLst>
              <a:ext uri="{FF2B5EF4-FFF2-40B4-BE49-F238E27FC236}">
                <a16:creationId xmlns:a16="http://schemas.microsoft.com/office/drawing/2014/main" id="{F67B679B-56C7-4A38-8697-EB87FD90291D}"/>
              </a:ext>
            </a:extLst>
          </p:cNvPr>
          <p:cNvSpPr>
            <a:spLocks noGrp="1"/>
          </p:cNvSpPr>
          <p:nvPr>
            <p:ph idx="1"/>
          </p:nvPr>
        </p:nvSpPr>
        <p:spPr>
          <a:xfrm>
            <a:off x="1758320" y="1647826"/>
            <a:ext cx="4631055" cy="4048244"/>
          </a:xfrm>
        </p:spPr>
        <p:txBody>
          <a:bodyPr>
            <a:normAutofit fontScale="92500"/>
          </a:bodyPr>
          <a:lstStyle/>
          <a:p>
            <a:r>
              <a:rPr lang="en-US" dirty="0"/>
              <a:t>If the learning rate is big, the weights slosh to and </a:t>
            </a:r>
            <a:r>
              <a:rPr lang="en-US" dirty="0" err="1"/>
              <a:t>fro</a:t>
            </a:r>
            <a:r>
              <a:rPr lang="en-US" dirty="0"/>
              <a:t> across the ravine. </a:t>
            </a:r>
          </a:p>
          <a:p>
            <a:pPr lvl="1"/>
            <a:r>
              <a:rPr lang="en-US" dirty="0"/>
              <a:t>If the learning rate is too big, this oscillation diverges.</a:t>
            </a:r>
          </a:p>
          <a:p>
            <a:r>
              <a:rPr lang="en-US" dirty="0"/>
              <a:t>What we would like to achieve:</a:t>
            </a:r>
          </a:p>
          <a:p>
            <a:pPr lvl="1"/>
            <a:r>
              <a:rPr lang="en-US" dirty="0"/>
              <a:t>Move quickly in directions with small but consistent gradients.</a:t>
            </a:r>
          </a:p>
          <a:p>
            <a:pPr lvl="1"/>
            <a:r>
              <a:rPr lang="en-US" dirty="0"/>
              <a:t>Move slowly in directions with big but inconsistent gradients.</a:t>
            </a:r>
          </a:p>
          <a:p>
            <a:endParaRPr lang="en-US" dirty="0"/>
          </a:p>
        </p:txBody>
      </p:sp>
      <p:pic>
        <p:nvPicPr>
          <p:cNvPr id="3076" name="Picture 4" descr="[video-to-gif output image]">
            <a:extLst>
              <a:ext uri="{FF2B5EF4-FFF2-40B4-BE49-F238E27FC236}">
                <a16:creationId xmlns:a16="http://schemas.microsoft.com/office/drawing/2014/main" id="{221DD18B-F735-4CCB-AB3A-BC7680E8876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598920" y="1778800"/>
            <a:ext cx="4400550" cy="330041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463F333-07D5-4828-B6D2-E14186F14DE2}"/>
              </a:ext>
            </a:extLst>
          </p:cNvPr>
          <p:cNvSpPr txBox="1"/>
          <p:nvPr/>
        </p:nvSpPr>
        <p:spPr>
          <a:xfrm>
            <a:off x="8135236" y="5308820"/>
            <a:ext cx="1093633" cy="320857"/>
          </a:xfrm>
          <a:prstGeom prst="rect">
            <a:avLst/>
          </a:prstGeom>
          <a:noFill/>
        </p:spPr>
        <p:txBody>
          <a:bodyPr wrap="none" rtlCol="0">
            <a:spAutoFit/>
          </a:bodyPr>
          <a:lstStyle/>
          <a:p>
            <a:r>
              <a:rPr lang="en-US" sz="1485" dirty="0"/>
              <a:t>Step size: .9</a:t>
            </a:r>
          </a:p>
        </p:txBody>
      </p:sp>
    </p:spTree>
    <p:extLst>
      <p:ext uri="{BB962C8B-B14F-4D97-AF65-F5344CB8AC3E}">
        <p14:creationId xmlns:p14="http://schemas.microsoft.com/office/powerpoint/2010/main" val="391196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1BA9-CCF8-4CB7-AED5-7B6E5F5D9003}"/>
              </a:ext>
            </a:extLst>
          </p:cNvPr>
          <p:cNvSpPr>
            <a:spLocks noGrp="1"/>
          </p:cNvSpPr>
          <p:nvPr>
            <p:ph type="title"/>
          </p:nvPr>
        </p:nvSpPr>
        <p:spPr/>
        <p:txBody>
          <a:bodyPr>
            <a:normAutofit/>
          </a:bodyPr>
          <a:lstStyle/>
          <a:p>
            <a:r>
              <a:rPr lang="en-US" sz="2970" dirty="0"/>
              <a:t>Gradient Descent</a:t>
            </a:r>
          </a:p>
        </p:txBody>
      </p:sp>
      <p:sp>
        <p:nvSpPr>
          <p:cNvPr id="4" name="Slide Number Placeholder 3">
            <a:extLst>
              <a:ext uri="{FF2B5EF4-FFF2-40B4-BE49-F238E27FC236}">
                <a16:creationId xmlns:a16="http://schemas.microsoft.com/office/drawing/2014/main" id="{352771FC-1296-427F-AE8A-33AD05D1FDC2}"/>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11</a:t>
            </a:fld>
            <a:endParaRPr lang="en-US" dirty="0"/>
          </a:p>
        </p:txBody>
      </p:sp>
      <p:sp>
        <p:nvSpPr>
          <p:cNvPr id="16" name="Content Placeholder 15">
            <a:extLst>
              <a:ext uri="{FF2B5EF4-FFF2-40B4-BE49-F238E27FC236}">
                <a16:creationId xmlns:a16="http://schemas.microsoft.com/office/drawing/2014/main" id="{F67B679B-56C7-4A38-8697-EB87FD90291D}"/>
              </a:ext>
            </a:extLst>
          </p:cNvPr>
          <p:cNvSpPr>
            <a:spLocks noGrp="1"/>
          </p:cNvSpPr>
          <p:nvPr>
            <p:ph idx="1"/>
          </p:nvPr>
        </p:nvSpPr>
        <p:spPr/>
        <p:txBody>
          <a:bodyPr/>
          <a:lstStyle/>
          <a:p>
            <a:endParaRPr lang="en-US"/>
          </a:p>
        </p:txBody>
      </p:sp>
      <p:sp>
        <p:nvSpPr>
          <p:cNvPr id="17" name="TextBox 16">
            <a:extLst>
              <a:ext uri="{FF2B5EF4-FFF2-40B4-BE49-F238E27FC236}">
                <a16:creationId xmlns:a16="http://schemas.microsoft.com/office/drawing/2014/main" id="{3463F333-07D5-4828-B6D2-E14186F14DE2}"/>
              </a:ext>
            </a:extLst>
          </p:cNvPr>
          <p:cNvSpPr txBox="1"/>
          <p:nvPr/>
        </p:nvSpPr>
        <p:spPr>
          <a:xfrm>
            <a:off x="5557771" y="5308820"/>
            <a:ext cx="1093633" cy="320857"/>
          </a:xfrm>
          <a:prstGeom prst="rect">
            <a:avLst/>
          </a:prstGeom>
          <a:noFill/>
        </p:spPr>
        <p:txBody>
          <a:bodyPr wrap="none" rtlCol="0">
            <a:spAutoFit/>
          </a:bodyPr>
          <a:lstStyle/>
          <a:p>
            <a:r>
              <a:rPr lang="en-US" sz="1485" dirty="0"/>
              <a:t>Step size: .2</a:t>
            </a:r>
          </a:p>
        </p:txBody>
      </p:sp>
      <p:pic>
        <p:nvPicPr>
          <p:cNvPr id="5122" name="Picture 2" descr="[video-to-gif output image]">
            <a:extLst>
              <a:ext uri="{FF2B5EF4-FFF2-40B4-BE49-F238E27FC236}">
                <a16:creationId xmlns:a16="http://schemas.microsoft.com/office/drawing/2014/main" id="{58EF4461-3BB5-45AA-8972-97198882B8D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95725" y="1778800"/>
            <a:ext cx="4400550" cy="33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710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1BA9-CCF8-4CB7-AED5-7B6E5F5D9003}"/>
              </a:ext>
            </a:extLst>
          </p:cNvPr>
          <p:cNvSpPr>
            <a:spLocks noGrp="1"/>
          </p:cNvSpPr>
          <p:nvPr>
            <p:ph type="title"/>
          </p:nvPr>
        </p:nvSpPr>
        <p:spPr/>
        <p:txBody>
          <a:bodyPr>
            <a:normAutofit/>
          </a:bodyPr>
          <a:lstStyle/>
          <a:p>
            <a:r>
              <a:rPr lang="en-US" sz="2970" dirty="0"/>
              <a:t>Gradient Descent</a:t>
            </a:r>
          </a:p>
        </p:txBody>
      </p:sp>
      <p:sp>
        <p:nvSpPr>
          <p:cNvPr id="4" name="Slide Number Placeholder 3">
            <a:extLst>
              <a:ext uri="{FF2B5EF4-FFF2-40B4-BE49-F238E27FC236}">
                <a16:creationId xmlns:a16="http://schemas.microsoft.com/office/drawing/2014/main" id="{352771FC-1296-427F-AE8A-33AD05D1FDC2}"/>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12</a:t>
            </a:fld>
            <a:endParaRPr lang="en-US" dirty="0"/>
          </a:p>
        </p:txBody>
      </p:sp>
      <p:sp>
        <p:nvSpPr>
          <p:cNvPr id="16" name="Content Placeholder 15">
            <a:extLst>
              <a:ext uri="{FF2B5EF4-FFF2-40B4-BE49-F238E27FC236}">
                <a16:creationId xmlns:a16="http://schemas.microsoft.com/office/drawing/2014/main" id="{F67B679B-56C7-4A38-8697-EB87FD90291D}"/>
              </a:ext>
            </a:extLst>
          </p:cNvPr>
          <p:cNvSpPr>
            <a:spLocks noGrp="1"/>
          </p:cNvSpPr>
          <p:nvPr>
            <p:ph idx="1"/>
          </p:nvPr>
        </p:nvSpPr>
        <p:spPr/>
        <p:txBody>
          <a:bodyPr/>
          <a:lstStyle/>
          <a:p>
            <a:endParaRPr lang="en-US"/>
          </a:p>
        </p:txBody>
      </p:sp>
      <p:pic>
        <p:nvPicPr>
          <p:cNvPr id="3074" name="Picture 2" descr="[video-to-gif output image]">
            <a:extLst>
              <a:ext uri="{FF2B5EF4-FFF2-40B4-BE49-F238E27FC236}">
                <a16:creationId xmlns:a16="http://schemas.microsoft.com/office/drawing/2014/main" id="{F4E6F6DF-CEC8-4431-A7EF-3A5EC807A999}"/>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95725" y="1778800"/>
            <a:ext cx="4400550" cy="33004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27C4F0-7895-4125-8A49-CF3603DEF13E}"/>
              </a:ext>
            </a:extLst>
          </p:cNvPr>
          <p:cNvSpPr txBox="1"/>
          <p:nvPr/>
        </p:nvSpPr>
        <p:spPr>
          <a:xfrm>
            <a:off x="5332931" y="5236867"/>
            <a:ext cx="1556708" cy="320857"/>
          </a:xfrm>
          <a:prstGeom prst="rect">
            <a:avLst/>
          </a:prstGeom>
          <a:noFill/>
        </p:spPr>
        <p:txBody>
          <a:bodyPr wrap="none" rtlCol="0">
            <a:spAutoFit/>
          </a:bodyPr>
          <a:lstStyle/>
          <a:p>
            <a:r>
              <a:rPr lang="en-US" sz="1485" dirty="0"/>
              <a:t>Step size matters!</a:t>
            </a:r>
          </a:p>
        </p:txBody>
      </p:sp>
    </p:spTree>
    <p:extLst>
      <p:ext uri="{BB962C8B-B14F-4D97-AF65-F5344CB8AC3E}">
        <p14:creationId xmlns:p14="http://schemas.microsoft.com/office/powerpoint/2010/main" val="224537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1BA9-CCF8-4CB7-AED5-7B6E5F5D9003}"/>
              </a:ext>
            </a:extLst>
          </p:cNvPr>
          <p:cNvSpPr>
            <a:spLocks noGrp="1"/>
          </p:cNvSpPr>
          <p:nvPr>
            <p:ph type="title"/>
          </p:nvPr>
        </p:nvSpPr>
        <p:spPr/>
        <p:txBody>
          <a:bodyPr>
            <a:normAutofit/>
          </a:bodyPr>
          <a:lstStyle/>
          <a:p>
            <a:r>
              <a:rPr lang="en-US" sz="2970" dirty="0"/>
              <a:t>Gradient Descent</a:t>
            </a:r>
          </a:p>
        </p:txBody>
      </p:sp>
      <p:sp>
        <p:nvSpPr>
          <p:cNvPr id="4" name="Slide Number Placeholder 3">
            <a:extLst>
              <a:ext uri="{FF2B5EF4-FFF2-40B4-BE49-F238E27FC236}">
                <a16:creationId xmlns:a16="http://schemas.microsoft.com/office/drawing/2014/main" id="{352771FC-1296-427F-AE8A-33AD05D1FDC2}"/>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13</a:t>
            </a:fld>
            <a:endParaRPr lang="en-US" dirty="0"/>
          </a:p>
        </p:txBody>
      </p:sp>
      <p:sp>
        <p:nvSpPr>
          <p:cNvPr id="5" name="Content Placeholder 4">
            <a:extLst>
              <a:ext uri="{FF2B5EF4-FFF2-40B4-BE49-F238E27FC236}">
                <a16:creationId xmlns:a16="http://schemas.microsoft.com/office/drawing/2014/main" id="{30D47139-3E55-4BA5-A6B8-0DF73FB4228D}"/>
              </a:ext>
            </a:extLst>
          </p:cNvPr>
          <p:cNvSpPr>
            <a:spLocks noGrp="1"/>
          </p:cNvSpPr>
          <p:nvPr>
            <p:ph idx="1"/>
          </p:nvPr>
        </p:nvSpPr>
        <p:spPr/>
        <p:txBody>
          <a:bodyPr/>
          <a:lstStyle/>
          <a:p>
            <a:endParaRPr lang="en-US"/>
          </a:p>
        </p:txBody>
      </p:sp>
      <p:pic>
        <p:nvPicPr>
          <p:cNvPr id="2052" name="Picture 4" descr="[video-to-gif output image]">
            <a:extLst>
              <a:ext uri="{FF2B5EF4-FFF2-40B4-BE49-F238E27FC236}">
                <a16:creationId xmlns:a16="http://schemas.microsoft.com/office/drawing/2014/main" id="{0011145D-30DF-4841-9C8B-B06AA49C508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95725" y="1778800"/>
            <a:ext cx="4400550" cy="330041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6276E59-9A48-4199-9747-6E064DCF7900}"/>
              </a:ext>
            </a:extLst>
          </p:cNvPr>
          <p:cNvSpPr txBox="1"/>
          <p:nvPr/>
        </p:nvSpPr>
        <p:spPr>
          <a:xfrm>
            <a:off x="5332931" y="5236867"/>
            <a:ext cx="1556708" cy="320857"/>
          </a:xfrm>
          <a:prstGeom prst="rect">
            <a:avLst/>
          </a:prstGeom>
          <a:noFill/>
        </p:spPr>
        <p:txBody>
          <a:bodyPr wrap="none" rtlCol="0">
            <a:spAutoFit/>
          </a:bodyPr>
          <a:lstStyle/>
          <a:p>
            <a:r>
              <a:rPr lang="en-US" sz="1485" dirty="0"/>
              <a:t>Step size matters!</a:t>
            </a:r>
          </a:p>
        </p:txBody>
      </p:sp>
    </p:spTree>
    <p:extLst>
      <p:ext uri="{BB962C8B-B14F-4D97-AF65-F5344CB8AC3E}">
        <p14:creationId xmlns:p14="http://schemas.microsoft.com/office/powerpoint/2010/main" val="3961049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C0EC-4497-49EB-A8FB-C2E1E5482FA6}"/>
              </a:ext>
            </a:extLst>
          </p:cNvPr>
          <p:cNvSpPr>
            <a:spLocks noGrp="1"/>
          </p:cNvSpPr>
          <p:nvPr>
            <p:ph type="title"/>
          </p:nvPr>
        </p:nvSpPr>
        <p:spPr/>
        <p:txBody>
          <a:bodyPr>
            <a:normAutofit fontScale="90000"/>
          </a:bodyPr>
          <a:lstStyle/>
          <a:p>
            <a:r>
              <a:rPr lang="en-US" dirty="0"/>
              <a:t>Line Search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E210C5-EF69-4D0C-8F4A-F726FB656FE9}"/>
                  </a:ext>
                </a:extLst>
              </p:cNvPr>
              <p:cNvSpPr>
                <a:spLocks noGrp="1"/>
              </p:cNvSpPr>
              <p:nvPr>
                <p:ph idx="1"/>
              </p:nvPr>
            </p:nvSpPr>
            <p:spPr>
              <a:xfrm>
                <a:off x="1569722" y="1371607"/>
                <a:ext cx="6614511" cy="4525963"/>
              </a:xfrm>
            </p:spPr>
            <p:txBody>
              <a:bodyPr>
                <a:normAutofit fontScale="85000" lnSpcReduction="20000"/>
              </a:bodyPr>
              <a:lstStyle/>
              <a:p>
                <a:pPr algn="just"/>
                <a:r>
                  <a:rPr lang="en-US" dirty="0"/>
                  <a:t>Instead of picking a fixed step size that may or may not actually result in a decrease in the function value, we can consider minimizing the function along the direction specified by the gradient to guarantee that the next iteration decreases the function value</a:t>
                </a:r>
              </a:p>
              <a:p>
                <a:pPr algn="just"/>
                <a:endParaRPr lang="en-US" sz="825" dirty="0"/>
              </a:p>
              <a:p>
                <a:pPr lvl="1" algn="just"/>
                <a:r>
                  <a:rPr lang="en-US" dirty="0"/>
                  <a:t>In other words choose, </a:t>
                </a:r>
              </a:p>
              <a:p>
                <a:pPr marL="377183" lvl="1"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+1)</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GB" b="0" i="1" smtClean="0">
                                      <a:latin typeface="Cambria Math" panose="02040503050406030204" pitchFamily="18" charset="0"/>
                                    </a:rPr>
                                    <m:t>𝛼</m:t>
                                  </m:r>
                                  <m:r>
                                    <a:rPr lang="en-US" b="0" i="1" smtClean="0">
                                      <a:latin typeface="Cambria Math" panose="02040503050406030204" pitchFamily="18" charset="0"/>
                                    </a:rPr>
                                    <m:t>≥ 0</m:t>
                                  </m:r>
                                </m:lim>
                              </m:limLow>
                            </m:fName>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sup>
                                  </m:sSup>
                                  <m:r>
                                    <a:rPr lang="en-US" b="0" i="1" smtClean="0">
                                      <a:latin typeface="Cambria Math" panose="02040503050406030204" pitchFamily="18" charset="0"/>
                                    </a:rPr>
                                    <m:t>−</m:t>
                                  </m:r>
                                  <m:r>
                                    <a:rPr lang="en-GB" b="0" i="1" smtClean="0">
                                      <a:latin typeface="Cambria Math" panose="02040503050406030204" pitchFamily="18" charset="0"/>
                                    </a:rPr>
                                    <m:t>𝛼</m:t>
                                  </m:r>
                                  <m:r>
                                    <m:rPr>
                                      <m:sty m:val="p"/>
                                    </m:rPr>
                                    <a:rPr lang="en-US" b="0" i="0"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p>
                                        <m:sSupPr>
                                          <m:ctrlPr>
                                            <a:rPr lang="en-GB" b="0" i="1">
                                              <a:latin typeface="Cambria Math" panose="02040503050406030204" pitchFamily="18" charset="0"/>
                                            </a:rPr>
                                          </m:ctrlPr>
                                        </m:sSupPr>
                                        <m:e>
                                          <m:r>
                                            <a:rPr lang="en-GB" b="0" i="1">
                                              <a:latin typeface="Cambria Math" panose="02040503050406030204" pitchFamily="18" charset="0"/>
                                            </a:rPr>
                                            <m:t>𝑥</m:t>
                                          </m:r>
                                        </m:e>
                                        <m:sup>
                                          <m:d>
                                            <m:dPr>
                                              <m:ctrlPr>
                                                <a:rPr lang="en-GB" b="0" i="1">
                                                  <a:latin typeface="Cambria Math" panose="02040503050406030204" pitchFamily="18" charset="0"/>
                                                </a:rPr>
                                              </m:ctrlPr>
                                            </m:dPr>
                                            <m:e>
                                              <m:r>
                                                <a:rPr lang="en-GB" b="0" i="1">
                                                  <a:latin typeface="Cambria Math" panose="02040503050406030204" pitchFamily="18" charset="0"/>
                                                </a:rPr>
                                                <m:t>𝑡</m:t>
                                              </m:r>
                                            </m:e>
                                          </m:d>
                                        </m:sup>
                                      </m:sSup>
                                    </m:e>
                                  </m:d>
                                </m:e>
                              </m:d>
                            </m:e>
                          </m:func>
                        </m:e>
                      </m:func>
                    </m:oMath>
                  </m:oMathPara>
                </a14:m>
                <a:endParaRPr lang="en-US" dirty="0"/>
              </a:p>
              <a:p>
                <a:pPr lvl="1" algn="just"/>
                <a:endParaRPr lang="en-US" sz="825" dirty="0"/>
              </a:p>
              <a:p>
                <a:pPr lvl="1" algn="just"/>
                <a:r>
                  <a:rPr lang="en-US" dirty="0"/>
                  <a:t>This is called exact </a:t>
                </a:r>
                <a:r>
                  <a:rPr lang="en-US" b="1" dirty="0">
                    <a:solidFill>
                      <a:srgbClr val="FF0000"/>
                    </a:solidFill>
                  </a:rPr>
                  <a:t>line search</a:t>
                </a:r>
              </a:p>
              <a:p>
                <a:pPr lvl="1" algn="just"/>
                <a:endParaRPr lang="en-US" sz="825" dirty="0"/>
              </a:p>
              <a:p>
                <a:pPr algn="just"/>
                <a:r>
                  <a:rPr lang="en-US" dirty="0"/>
                  <a:t>This optimization problem can be expensive to solve exactly </a:t>
                </a:r>
              </a:p>
              <a:p>
                <a:pPr lvl="1" algn="just"/>
                <a:endParaRPr lang="en-US" sz="825" dirty="0"/>
              </a:p>
              <a:p>
                <a:pPr lvl="1" algn="just"/>
                <a:r>
                  <a:rPr lang="en-US" dirty="0"/>
                  <a:t>However, if </a:t>
                </a:r>
                <a14:m>
                  <m:oMath xmlns:m="http://schemas.openxmlformats.org/officeDocument/2006/math">
                    <m:r>
                      <a:rPr lang="en-US" b="0" i="1" smtClean="0">
                        <a:latin typeface="Cambria Math" panose="02040503050406030204" pitchFamily="18" charset="0"/>
                      </a:rPr>
                      <m:t>𝑓</m:t>
                    </m:r>
                  </m:oMath>
                </a14:m>
                <a:r>
                  <a:rPr lang="en-US" dirty="0"/>
                  <a:t> is convex, this is a univariate convex optimization problem</a:t>
                </a:r>
              </a:p>
            </p:txBody>
          </p:sp>
        </mc:Choice>
        <mc:Fallback>
          <p:sp>
            <p:nvSpPr>
              <p:cNvPr id="3" name="Content Placeholder 2">
                <a:extLst>
                  <a:ext uri="{FF2B5EF4-FFF2-40B4-BE49-F238E27FC236}">
                    <a16:creationId xmlns:a16="http://schemas.microsoft.com/office/drawing/2014/main" id="{E2E210C5-EF69-4D0C-8F4A-F726FB656FE9}"/>
                  </a:ext>
                </a:extLst>
              </p:cNvPr>
              <p:cNvSpPr>
                <a:spLocks noGrp="1" noRot="1" noChangeAspect="1" noMove="1" noResize="1" noEditPoints="1" noAdjustHandles="1" noChangeArrowheads="1" noChangeShapeType="1" noTextEdit="1"/>
              </p:cNvSpPr>
              <p:nvPr>
                <p:ph idx="1"/>
              </p:nvPr>
            </p:nvSpPr>
            <p:spPr>
              <a:xfrm>
                <a:off x="1569722" y="1371607"/>
                <a:ext cx="6614511" cy="4525963"/>
              </a:xfrm>
              <a:blipFill>
                <a:blip r:embed="rId2"/>
                <a:stretch>
                  <a:fillRect l="-1290" t="-3100" r="-138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62DEA377-CC60-4A84-AB8C-F5D1D2600D29}"/>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14</a:t>
            </a:fld>
            <a:endParaRPr lang="en-US" dirty="0"/>
          </a:p>
        </p:txBody>
      </p:sp>
    </p:spTree>
    <p:extLst>
      <p:ext uri="{BB962C8B-B14F-4D97-AF65-F5344CB8AC3E}">
        <p14:creationId xmlns:p14="http://schemas.microsoft.com/office/powerpoint/2010/main" val="3596834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C0EC-4497-49EB-A8FB-C2E1E5482FA6}"/>
              </a:ext>
            </a:extLst>
          </p:cNvPr>
          <p:cNvSpPr>
            <a:spLocks noGrp="1"/>
          </p:cNvSpPr>
          <p:nvPr>
            <p:ph type="title"/>
          </p:nvPr>
        </p:nvSpPr>
        <p:spPr/>
        <p:txBody>
          <a:bodyPr>
            <a:normAutofit fontScale="90000"/>
          </a:bodyPr>
          <a:lstStyle/>
          <a:p>
            <a:r>
              <a:rPr lang="en-US" dirty="0"/>
              <a:t>Backtracking Line Search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E210C5-EF69-4D0C-8F4A-F726FB656FE9}"/>
                  </a:ext>
                </a:extLst>
              </p:cNvPr>
              <p:cNvSpPr>
                <a:spLocks noGrp="1"/>
              </p:cNvSpPr>
              <p:nvPr>
                <p:ph idx="1"/>
              </p:nvPr>
            </p:nvSpPr>
            <p:spPr>
              <a:xfrm>
                <a:off x="1569721" y="1371606"/>
                <a:ext cx="7040880" cy="4525963"/>
              </a:xfrm>
            </p:spPr>
            <p:txBody>
              <a:bodyPr>
                <a:normAutofit fontScale="92500" lnSpcReduction="10000"/>
              </a:bodyPr>
              <a:lstStyle/>
              <a:p>
                <a:r>
                  <a:rPr lang="en-US" dirty="0"/>
                  <a:t>Instead of exact line search, could use a strategy that finds some step size that decreases the function value (one must exist)</a:t>
                </a:r>
              </a:p>
              <a:p>
                <a:endParaRPr lang="en-US" sz="825" dirty="0"/>
              </a:p>
              <a:p>
                <a:r>
                  <a:rPr lang="en-US" dirty="0"/>
                  <a:t>Backtracking line search: start with a large step size, </a:t>
                </a:r>
                <a14:m>
                  <m:oMath xmlns:m="http://schemas.openxmlformats.org/officeDocument/2006/math">
                    <m:r>
                      <a:rPr lang="en-GB" b="0" i="1" smtClean="0">
                        <a:latin typeface="Cambria Math" panose="02040503050406030204" pitchFamily="18" charset="0"/>
                      </a:rPr>
                      <m:t>𝛼</m:t>
                    </m:r>
                  </m:oMath>
                </a14:m>
                <a:r>
                  <a:rPr lang="en-US" dirty="0"/>
                  <a:t>, and keep shrinking it until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GB" b="1" i="1" smtClean="0">
                                  <a:latin typeface="Cambria Math" panose="02040503050406030204" pitchFamily="18" charset="0"/>
                                </a:rPr>
                              </m:ctrlPr>
                            </m:sSupPr>
                            <m:e>
                              <m:r>
                                <a:rPr lang="en-GB" b="1" i="1" smtClean="0">
                                  <a:latin typeface="Cambria Math" panose="02040503050406030204" pitchFamily="18" charset="0"/>
                                </a:rPr>
                                <m:t>𝒙</m:t>
                              </m:r>
                            </m:e>
                            <m:sup>
                              <m:r>
                                <a:rPr lang="en-GB" b="1" i="1" smtClean="0">
                                  <a:latin typeface="Cambria Math" panose="02040503050406030204" pitchFamily="18" charset="0"/>
                                </a:rPr>
                                <m:t>𝒕</m:t>
                              </m:r>
                            </m:sup>
                          </m:sSup>
                          <m:r>
                            <a:rPr lang="en-US" i="1">
                              <a:latin typeface="Cambria Math" panose="02040503050406030204" pitchFamily="18" charset="0"/>
                            </a:rPr>
                            <m:t>−</m:t>
                          </m:r>
                          <m:r>
                            <a:rPr lang="en-GB" b="0" i="1" smtClean="0">
                              <a:latin typeface="Cambria Math" panose="02040503050406030204" pitchFamily="18" charset="0"/>
                            </a:rPr>
                            <m:t>𝛼</m:t>
                          </m:r>
                          <m:r>
                            <m:rPr>
                              <m:sty m:val="p"/>
                            </m:rPr>
                            <a:rPr lang="en-US">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p>
                                <m:sSupPr>
                                  <m:ctrlPr>
                                    <a:rPr lang="en-GB" i="1">
                                      <a:latin typeface="Cambria Math" panose="02040503050406030204" pitchFamily="18" charset="0"/>
                                    </a:rPr>
                                  </m:ctrlPr>
                                </m:sSupPr>
                                <m:e>
                                  <m:r>
                                    <a:rPr lang="en-GB" i="1">
                                      <a:latin typeface="Cambria Math" panose="02040503050406030204" pitchFamily="18" charset="0"/>
                                    </a:rPr>
                                    <m:t>𝒙</m:t>
                                  </m:r>
                                </m:e>
                                <m:sup>
                                  <m:r>
                                    <a:rPr lang="en-GB" i="1">
                                      <a:latin typeface="Cambria Math" panose="02040503050406030204" pitchFamily="18" charset="0"/>
                                    </a:rPr>
                                    <m:t>𝒕</m:t>
                                  </m:r>
                                </m:sup>
                              </m:sSup>
                            </m:e>
                          </m:d>
                        </m:e>
                      </m:d>
                      <m:r>
                        <a:rPr lang="en-US" b="0" i="1" smtClean="0">
                          <a:latin typeface="Cambria Math" panose="02040503050406030204" pitchFamily="18" charset="0"/>
                        </a:rPr>
                        <m:t>&lt;</m:t>
                      </m:r>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𝒙</m:t>
                          </m:r>
                        </m:e>
                        <m:sup>
                          <m:r>
                            <a:rPr lang="en-GB" i="1">
                              <a:latin typeface="Cambria Math" panose="02040503050406030204" pitchFamily="18" charset="0"/>
                            </a:rPr>
                            <m:t>𝒕</m:t>
                          </m:r>
                        </m:sup>
                      </m:sSup>
                      <m:r>
                        <a:rPr lang="en-US" b="0" i="1" smtClean="0">
                          <a:latin typeface="Cambria Math" panose="02040503050406030204" pitchFamily="18" charset="0"/>
                        </a:rPr>
                        <m:t>)</m:t>
                      </m:r>
                    </m:oMath>
                  </m:oMathPara>
                </a14:m>
                <a:endParaRPr lang="en-US" dirty="0"/>
              </a:p>
              <a:p>
                <a:endParaRPr lang="en-US" sz="825" dirty="0"/>
              </a:p>
              <a:p>
                <a:r>
                  <a:rPr lang="en-US" dirty="0"/>
                  <a:t>This always guarantees a decrease, but it may not decrease as much as exact line search</a:t>
                </a:r>
              </a:p>
              <a:p>
                <a:pPr lvl="1"/>
                <a:endParaRPr lang="en-US" sz="825" dirty="0"/>
              </a:p>
              <a:p>
                <a:pPr lvl="1"/>
                <a:r>
                  <a:rPr lang="en-US" dirty="0"/>
                  <a:t>Still, this is typically much faster in practice as it only requires a few function evaluations</a:t>
                </a:r>
              </a:p>
            </p:txBody>
          </p:sp>
        </mc:Choice>
        <mc:Fallback>
          <p:sp>
            <p:nvSpPr>
              <p:cNvPr id="3" name="Content Placeholder 2">
                <a:extLst>
                  <a:ext uri="{FF2B5EF4-FFF2-40B4-BE49-F238E27FC236}">
                    <a16:creationId xmlns:a16="http://schemas.microsoft.com/office/drawing/2014/main" id="{E2E210C5-EF69-4D0C-8F4A-F726FB656FE9}"/>
                  </a:ext>
                </a:extLst>
              </p:cNvPr>
              <p:cNvSpPr>
                <a:spLocks noGrp="1" noRot="1" noChangeAspect="1" noMove="1" noResize="1" noEditPoints="1" noAdjustHandles="1" noChangeArrowheads="1" noChangeShapeType="1" noTextEdit="1"/>
              </p:cNvSpPr>
              <p:nvPr>
                <p:ph idx="1"/>
              </p:nvPr>
            </p:nvSpPr>
            <p:spPr>
              <a:xfrm>
                <a:off x="1569721" y="1371606"/>
                <a:ext cx="7040880" cy="4525963"/>
              </a:xfrm>
              <a:blipFill>
                <a:blip r:embed="rId2"/>
                <a:stretch>
                  <a:fillRect l="-1385" t="-2695" r="-147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62DEA377-CC60-4A84-AB8C-F5D1D2600D29}"/>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15</a:t>
            </a:fld>
            <a:endParaRPr lang="en-US" dirty="0"/>
          </a:p>
        </p:txBody>
      </p:sp>
    </p:spTree>
    <p:extLst>
      <p:ext uri="{BB962C8B-B14F-4D97-AF65-F5344CB8AC3E}">
        <p14:creationId xmlns:p14="http://schemas.microsoft.com/office/powerpoint/2010/main" val="253892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CC0EC-4497-49EB-A8FB-C2E1E5482FA6}"/>
              </a:ext>
            </a:extLst>
          </p:cNvPr>
          <p:cNvSpPr>
            <a:spLocks noGrp="1"/>
          </p:cNvSpPr>
          <p:nvPr>
            <p:ph type="title"/>
          </p:nvPr>
        </p:nvSpPr>
        <p:spPr/>
        <p:txBody>
          <a:bodyPr>
            <a:normAutofit fontScale="90000"/>
          </a:bodyPr>
          <a:lstStyle/>
          <a:p>
            <a:r>
              <a:rPr lang="en-US" dirty="0"/>
              <a:t>Backtracking Line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E210C5-EF69-4D0C-8F4A-F726FB656FE9}"/>
                  </a:ext>
                </a:extLst>
              </p:cNvPr>
              <p:cNvSpPr>
                <a:spLocks noGrp="1"/>
              </p:cNvSpPr>
              <p:nvPr>
                <p:ph idx="1"/>
              </p:nvPr>
            </p:nvSpPr>
            <p:spPr/>
            <p:txBody>
              <a:bodyPr>
                <a:normAutofit/>
              </a:bodyPr>
              <a:lstStyle/>
              <a:p>
                <a:r>
                  <a:rPr lang="en-US" dirty="0"/>
                  <a:t>To implement backtracking line search, choose two parameters</a:t>
                </a:r>
                <a14:m>
                  <m:oMath xmlns:m="http://schemas.openxmlformats.org/officeDocument/2006/math">
                    <m:r>
                      <a:rPr lang="en-US" b="0" i="1">
                        <a:latin typeface="Cambria Math" panose="02040503050406030204" pitchFamily="18" charset="0"/>
                      </a:rPr>
                      <m:t> </m:t>
                    </m:r>
                    <m:r>
                      <a:rPr lang="en-US" b="0" i="1" smtClean="0">
                        <a:latin typeface="Cambria Math" panose="02040503050406030204" pitchFamily="18" charset="0"/>
                      </a:rPr>
                      <m:t>𝛽</m:t>
                    </m:r>
                    <m:r>
                      <a:rPr lang="en-US" b="0" i="1" smtClean="0">
                        <a:latin typeface="Cambria Math" panose="02040503050406030204" pitchFamily="18" charset="0"/>
                      </a:rPr>
                      <m:t>∈(0,1)</m:t>
                    </m:r>
                  </m:oMath>
                </a14:m>
                <a:endParaRPr lang="en-US" dirty="0"/>
              </a:p>
              <a:p>
                <a:endParaRPr lang="en-US" sz="825" dirty="0"/>
              </a:p>
              <a:p>
                <a:r>
                  <a:rPr lang="en-US" dirty="0"/>
                  <a:t>Set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=1</m:t>
                    </m:r>
                  </m:oMath>
                </a14:m>
                <a:endParaRPr lang="en-US" dirty="0"/>
              </a:p>
              <a:p>
                <a:endParaRPr lang="en-US" sz="825" dirty="0"/>
              </a:p>
              <a:p>
                <a:r>
                  <a:rPr lang="en-US" dirty="0"/>
                  <a:t>While </a:t>
                </a:r>
              </a:p>
              <a:p>
                <a:pPr lvl="1"/>
                <a14:m>
                  <m:oMath xmlns:m="http://schemas.openxmlformats.org/officeDocument/2006/math">
                    <m:r>
                      <a:rPr lang="en-US" sz="1650" i="1" dirty="0">
                        <a:latin typeface="Cambria Math" panose="02040503050406030204" pitchFamily="18" charset="0"/>
                      </a:rPr>
                      <m:t>𝑓</m:t>
                    </m:r>
                    <m:d>
                      <m:dPr>
                        <m:ctrlPr>
                          <a:rPr lang="en-US" sz="1650" i="1" dirty="0">
                            <a:latin typeface="Cambria Math" panose="02040503050406030204" pitchFamily="18" charset="0"/>
                          </a:rPr>
                        </m:ctrlPr>
                      </m:dPr>
                      <m:e>
                        <m:sSup>
                          <m:sSupPr>
                            <m:ctrlPr>
                              <a:rPr lang="en-GB" sz="1650" b="0" i="1" dirty="0">
                                <a:latin typeface="Cambria Math" panose="02040503050406030204" pitchFamily="18" charset="0"/>
                              </a:rPr>
                            </m:ctrlPr>
                          </m:sSupPr>
                          <m:e>
                            <m:r>
                              <a:rPr lang="en-GB" sz="1650" b="0" i="1" dirty="0">
                                <a:latin typeface="Cambria Math" panose="02040503050406030204" pitchFamily="18" charset="0"/>
                              </a:rPr>
                              <m:t>𝑥</m:t>
                            </m:r>
                          </m:e>
                          <m:sup>
                            <m:r>
                              <a:rPr lang="en-GB" sz="1650" b="0" i="1" dirty="0">
                                <a:latin typeface="Cambria Math" panose="02040503050406030204" pitchFamily="18" charset="0"/>
                              </a:rPr>
                              <m:t>(</m:t>
                            </m:r>
                            <m:r>
                              <a:rPr lang="en-GB" sz="1650" b="0" i="1" dirty="0">
                                <a:latin typeface="Cambria Math" panose="02040503050406030204" pitchFamily="18" charset="0"/>
                              </a:rPr>
                              <m:t>𝑡</m:t>
                            </m:r>
                            <m:r>
                              <a:rPr lang="en-GB" sz="1650" b="0" i="1" dirty="0">
                                <a:latin typeface="Cambria Math" panose="02040503050406030204" pitchFamily="18" charset="0"/>
                              </a:rPr>
                              <m:t>)</m:t>
                            </m:r>
                          </m:sup>
                        </m:sSup>
                        <m:r>
                          <a:rPr lang="en-US" sz="1650" b="0" i="1" dirty="0">
                            <a:latin typeface="Cambria Math" panose="02040503050406030204" pitchFamily="18" charset="0"/>
                          </a:rPr>
                          <m:t>−</m:t>
                        </m:r>
                        <m:r>
                          <a:rPr lang="en-GB" sz="1650" b="0" i="1" dirty="0">
                            <a:latin typeface="Cambria Math" panose="02040503050406030204" pitchFamily="18" charset="0"/>
                          </a:rPr>
                          <m:t>𝛼</m:t>
                        </m:r>
                        <m:r>
                          <m:rPr>
                            <m:sty m:val="p"/>
                          </m:rPr>
                          <a:rPr lang="en-US" sz="1650" dirty="0">
                            <a:latin typeface="Cambria Math" panose="02040503050406030204" pitchFamily="18" charset="0"/>
                          </a:rPr>
                          <m:t>∇</m:t>
                        </m:r>
                        <m:r>
                          <a:rPr lang="en-US" sz="1650" i="1" dirty="0" err="1">
                            <a:latin typeface="Cambria Math" panose="02040503050406030204" pitchFamily="18" charset="0"/>
                          </a:rPr>
                          <m:t>𝑓</m:t>
                        </m:r>
                        <m:d>
                          <m:dPr>
                            <m:ctrlPr>
                              <a:rPr lang="en-US" sz="1650" i="1" dirty="0" err="1">
                                <a:latin typeface="Cambria Math" panose="02040503050406030204" pitchFamily="18" charset="0"/>
                              </a:rPr>
                            </m:ctrlPr>
                          </m:dPr>
                          <m:e>
                            <m:sSup>
                              <m:sSupPr>
                                <m:ctrlPr>
                                  <a:rPr lang="en-GB" sz="1650" b="0" i="1" dirty="0">
                                    <a:latin typeface="Cambria Math" panose="02040503050406030204" pitchFamily="18" charset="0"/>
                                  </a:rPr>
                                </m:ctrlPr>
                              </m:sSupPr>
                              <m:e>
                                <m:r>
                                  <a:rPr lang="en-GB" sz="1650" b="0" i="1" dirty="0">
                                    <a:latin typeface="Cambria Math" panose="02040503050406030204" pitchFamily="18" charset="0"/>
                                  </a:rPr>
                                  <m:t>𝑥</m:t>
                                </m:r>
                              </m:e>
                              <m:sup>
                                <m:r>
                                  <a:rPr lang="en-GB" sz="1650" b="0" i="1" dirty="0">
                                    <a:latin typeface="Cambria Math" panose="02040503050406030204" pitchFamily="18" charset="0"/>
                                  </a:rPr>
                                  <m:t>(</m:t>
                                </m:r>
                                <m:r>
                                  <a:rPr lang="en-GB" sz="1650" b="0" i="1" dirty="0">
                                    <a:latin typeface="Cambria Math" panose="02040503050406030204" pitchFamily="18" charset="0"/>
                                  </a:rPr>
                                  <m:t>𝑡</m:t>
                                </m:r>
                                <m:r>
                                  <a:rPr lang="en-GB" sz="1650" b="0" i="1" dirty="0">
                                    <a:latin typeface="Cambria Math" panose="02040503050406030204" pitchFamily="18" charset="0"/>
                                  </a:rPr>
                                  <m:t>)</m:t>
                                </m:r>
                              </m:sup>
                            </m:sSup>
                          </m:e>
                        </m:d>
                      </m:e>
                    </m:d>
                    <m:r>
                      <a:rPr lang="en-US" sz="1650" i="1" dirty="0">
                        <a:latin typeface="Cambria Math" panose="02040503050406030204" pitchFamily="18" charset="0"/>
                      </a:rPr>
                      <m:t>&gt; </m:t>
                    </m:r>
                    <m:r>
                      <a:rPr lang="en-US" sz="1650" i="1" dirty="0">
                        <a:latin typeface="Cambria Math" panose="02040503050406030204" pitchFamily="18" charset="0"/>
                      </a:rPr>
                      <m:t>𝑓</m:t>
                    </m:r>
                    <m:d>
                      <m:dPr>
                        <m:ctrlPr>
                          <a:rPr lang="en-US" sz="1650" i="1" dirty="0">
                            <a:latin typeface="Cambria Math" panose="02040503050406030204" pitchFamily="18" charset="0"/>
                          </a:rPr>
                        </m:ctrlPr>
                      </m:dPr>
                      <m:e>
                        <m:sSup>
                          <m:sSupPr>
                            <m:ctrlPr>
                              <a:rPr lang="en-GB" sz="1650" b="0" i="1" dirty="0">
                                <a:latin typeface="Cambria Math" panose="02040503050406030204" pitchFamily="18" charset="0"/>
                              </a:rPr>
                            </m:ctrlPr>
                          </m:sSupPr>
                          <m:e>
                            <m:r>
                              <a:rPr lang="en-GB" sz="1650" b="0" i="1" dirty="0">
                                <a:latin typeface="Cambria Math" panose="02040503050406030204" pitchFamily="18" charset="0"/>
                              </a:rPr>
                              <m:t>𝑥</m:t>
                            </m:r>
                          </m:e>
                          <m:sup>
                            <m:r>
                              <a:rPr lang="en-GB" sz="1650" b="0" i="1" dirty="0">
                                <a:latin typeface="Cambria Math" panose="02040503050406030204" pitchFamily="18" charset="0"/>
                              </a:rPr>
                              <m:t>(</m:t>
                            </m:r>
                            <m:r>
                              <a:rPr lang="en-GB" sz="1650" b="0" i="1" dirty="0">
                                <a:latin typeface="Cambria Math" panose="02040503050406030204" pitchFamily="18" charset="0"/>
                              </a:rPr>
                              <m:t>𝑡</m:t>
                            </m:r>
                            <m:r>
                              <a:rPr lang="en-GB" sz="1650" b="0" i="1" dirty="0">
                                <a:latin typeface="Cambria Math" panose="02040503050406030204" pitchFamily="18" charset="0"/>
                              </a:rPr>
                              <m:t>)</m:t>
                            </m:r>
                          </m:sup>
                        </m:sSup>
                      </m:e>
                    </m:d>
                    <m:r>
                      <a:rPr lang="en-US" sz="1650" b="0" i="1" dirty="0">
                        <a:latin typeface="Cambria Math" panose="02040503050406030204" pitchFamily="18" charset="0"/>
                      </a:rPr>
                      <m:t>−</m:t>
                    </m:r>
                    <m:r>
                      <a:rPr lang="en-GB" sz="1650" b="0" i="1" dirty="0">
                        <a:latin typeface="Cambria Math" panose="02040503050406030204" pitchFamily="18" charset="0"/>
                      </a:rPr>
                      <m:t>𝛼</m:t>
                    </m:r>
                    <m:r>
                      <a:rPr lang="en-US" sz="1650" b="0" i="1" dirty="0">
                        <a:latin typeface="Cambria Math" panose="02040503050406030204" pitchFamily="18" charset="0"/>
                      </a:rPr>
                      <m:t>⋅</m:t>
                    </m:r>
                    <m:sSup>
                      <m:sSupPr>
                        <m:ctrlPr>
                          <a:rPr lang="en-US" sz="1650" b="0" i="1" dirty="0">
                            <a:latin typeface="Cambria Math" panose="02040503050406030204" pitchFamily="18" charset="0"/>
                          </a:rPr>
                        </m:ctrlPr>
                      </m:sSupPr>
                      <m:e>
                        <m:d>
                          <m:dPr>
                            <m:begChr m:val="‖"/>
                            <m:endChr m:val="‖"/>
                            <m:ctrlPr>
                              <a:rPr lang="en-US" sz="1650" b="0" i="1" dirty="0">
                                <a:latin typeface="Cambria Math" panose="02040503050406030204" pitchFamily="18" charset="0"/>
                              </a:rPr>
                            </m:ctrlPr>
                          </m:dPr>
                          <m:e>
                            <m:r>
                              <m:rPr>
                                <m:sty m:val="p"/>
                              </m:rPr>
                              <a:rPr lang="en-US" sz="1650" dirty="0">
                                <a:latin typeface="Cambria Math" panose="02040503050406030204" pitchFamily="18" charset="0"/>
                              </a:rPr>
                              <m:t>∇</m:t>
                            </m:r>
                            <m:r>
                              <a:rPr lang="en-US" sz="1650" i="1" dirty="0" err="1">
                                <a:latin typeface="Cambria Math" panose="02040503050406030204" pitchFamily="18" charset="0"/>
                              </a:rPr>
                              <m:t>𝑓</m:t>
                            </m:r>
                            <m:d>
                              <m:dPr>
                                <m:ctrlPr>
                                  <a:rPr lang="en-US" sz="1650" i="1" dirty="0">
                                    <a:latin typeface="Cambria Math" panose="02040503050406030204" pitchFamily="18" charset="0"/>
                                  </a:rPr>
                                </m:ctrlPr>
                              </m:dPr>
                              <m:e>
                                <m:sSup>
                                  <m:sSupPr>
                                    <m:ctrlPr>
                                      <a:rPr lang="en-GB" sz="1650" b="0" i="1" dirty="0">
                                        <a:latin typeface="Cambria Math" panose="02040503050406030204" pitchFamily="18" charset="0"/>
                                      </a:rPr>
                                    </m:ctrlPr>
                                  </m:sSupPr>
                                  <m:e>
                                    <m:r>
                                      <a:rPr lang="en-GB" sz="1650" b="0" i="1" dirty="0">
                                        <a:latin typeface="Cambria Math" panose="02040503050406030204" pitchFamily="18" charset="0"/>
                                      </a:rPr>
                                      <m:t>𝑥</m:t>
                                    </m:r>
                                  </m:e>
                                  <m:sup>
                                    <m:r>
                                      <a:rPr lang="en-GB" sz="1650" b="0" i="1" dirty="0">
                                        <a:latin typeface="Cambria Math" panose="02040503050406030204" pitchFamily="18" charset="0"/>
                                      </a:rPr>
                                      <m:t>(</m:t>
                                    </m:r>
                                    <m:r>
                                      <a:rPr lang="en-GB" sz="1650" b="0" i="1" dirty="0">
                                        <a:latin typeface="Cambria Math" panose="02040503050406030204" pitchFamily="18" charset="0"/>
                                      </a:rPr>
                                      <m:t>𝑡</m:t>
                                    </m:r>
                                    <m:r>
                                      <a:rPr lang="en-GB" sz="1650" b="0" i="1" dirty="0">
                                        <a:latin typeface="Cambria Math" panose="02040503050406030204" pitchFamily="18" charset="0"/>
                                      </a:rPr>
                                      <m:t>)</m:t>
                                    </m:r>
                                  </m:sup>
                                </m:sSup>
                              </m:e>
                            </m:d>
                          </m:e>
                        </m:d>
                      </m:e>
                      <m:sup>
                        <m:r>
                          <a:rPr lang="en-US" sz="1650" b="0" i="1" dirty="0">
                            <a:latin typeface="Cambria Math" panose="02040503050406030204" pitchFamily="18" charset="0"/>
                          </a:rPr>
                          <m:t>2</m:t>
                        </m:r>
                      </m:sup>
                    </m:sSup>
                  </m:oMath>
                </a14:m>
                <a:endParaRPr lang="en-US" sz="1650" b="0" dirty="0"/>
              </a:p>
              <a:p>
                <a:endParaRPr lang="en-US" sz="825" dirty="0"/>
              </a:p>
              <a:p>
                <a:pPr lvl="1"/>
                <a14:m>
                  <m:oMath xmlns:m="http://schemas.openxmlformats.org/officeDocument/2006/math">
                    <m:r>
                      <a:rPr lang="en-GB"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𝛽𝛼</m:t>
                    </m:r>
                  </m:oMath>
                </a14:m>
                <a:endParaRPr lang="en-US" dirty="0"/>
              </a:p>
              <a:p>
                <a:pPr lvl="1"/>
                <a:endParaRPr lang="en-US" sz="825" dirty="0"/>
              </a:p>
              <a:p>
                <a:r>
                  <a:rPr lang="en-US" dirty="0"/>
                  <a:t>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𝑡</m:t>
                        </m:r>
                      </m:sub>
                    </m:sSub>
                    <m:r>
                      <a:rPr lang="en-US" i="1" dirty="0">
                        <a:latin typeface="Cambria Math" panose="02040503050406030204" pitchFamily="18" charset="0"/>
                      </a:rPr>
                      <m:t> −</m:t>
                    </m:r>
                    <m:r>
                      <a:rPr lang="en-GB" b="0" i="1" dirty="0" smtClean="0">
                        <a:latin typeface="Cambria Math" panose="02040503050406030204" pitchFamily="18" charset="0"/>
                      </a:rPr>
                      <m:t>𝛼</m:t>
                    </m:r>
                    <m:r>
                      <m:rPr>
                        <m:sty m:val="p"/>
                      </m:rPr>
                      <a:rPr lang="en-US" dirty="0">
                        <a:latin typeface="Cambria Math" panose="02040503050406030204" pitchFamily="18" charset="0"/>
                      </a:rPr>
                      <m:t>∇</m:t>
                    </m:r>
                    <m:r>
                      <a:rPr lang="en-US" i="1" dirty="0" err="1">
                        <a:latin typeface="Cambria Math" panose="02040503050406030204" pitchFamily="18" charset="0"/>
                      </a:rPr>
                      <m:t>𝑓</m:t>
                    </m:r>
                    <m:d>
                      <m:dPr>
                        <m:ctrlPr>
                          <a:rPr lang="en-US" i="1" dirty="0" err="1">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𝑡</m:t>
                            </m:r>
                          </m:sub>
                        </m:sSub>
                      </m:e>
                    </m:d>
                  </m:oMath>
                </a14:m>
                <a:endParaRPr lang="en-US" dirty="0"/>
              </a:p>
            </p:txBody>
          </p:sp>
        </mc:Choice>
        <mc:Fallback xmlns="">
          <p:sp>
            <p:nvSpPr>
              <p:cNvPr id="3" name="Content Placeholder 2">
                <a:extLst>
                  <a:ext uri="{FF2B5EF4-FFF2-40B4-BE49-F238E27FC236}">
                    <a16:creationId xmlns:a16="http://schemas.microsoft.com/office/drawing/2014/main" id="{E2E210C5-EF69-4D0C-8F4A-F726FB656FE9}"/>
                  </a:ext>
                </a:extLst>
              </p:cNvPr>
              <p:cNvSpPr>
                <a:spLocks noGrp="1" noRot="1" noChangeAspect="1" noMove="1" noResize="1" noEditPoints="1" noAdjustHandles="1" noChangeArrowheads="1" noChangeShapeType="1" noTextEdit="1"/>
              </p:cNvSpPr>
              <p:nvPr>
                <p:ph idx="1"/>
              </p:nvPr>
            </p:nvSpPr>
            <p:spPr>
              <a:blipFill>
                <a:blip r:embed="rId2"/>
                <a:stretch>
                  <a:fillRect l="-560" t="-84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2DEA377-CC60-4A84-AB8C-F5D1D2600D29}"/>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16</a:t>
            </a:fld>
            <a:endParaRPr lang="en-US" dirty="0"/>
          </a:p>
        </p:txBody>
      </p:sp>
      <p:sp>
        <p:nvSpPr>
          <p:cNvPr id="5" name="TextBox 4">
            <a:extLst>
              <a:ext uri="{FF2B5EF4-FFF2-40B4-BE49-F238E27FC236}">
                <a16:creationId xmlns:a16="http://schemas.microsoft.com/office/drawing/2014/main" id="{FE83BB80-2FC7-4FEF-9050-71E00B0D2D86}"/>
              </a:ext>
            </a:extLst>
          </p:cNvPr>
          <p:cNvSpPr txBox="1"/>
          <p:nvPr/>
        </p:nvSpPr>
        <p:spPr>
          <a:xfrm>
            <a:off x="6630967" y="4470900"/>
            <a:ext cx="2052238" cy="1006429"/>
          </a:xfrm>
          <a:prstGeom prst="rect">
            <a:avLst/>
          </a:prstGeom>
          <a:noFill/>
        </p:spPr>
        <p:txBody>
          <a:bodyPr wrap="square" rtlCol="0">
            <a:spAutoFit/>
          </a:bodyPr>
          <a:lstStyle/>
          <a:p>
            <a:pPr algn="ctr"/>
            <a:r>
              <a:rPr lang="en-US" sz="1485" dirty="0">
                <a:solidFill>
                  <a:srgbClr val="FF0000"/>
                </a:solidFill>
              </a:rPr>
              <a:t>Iterations continue until a step size is found that decreases the function “enough”</a:t>
            </a:r>
          </a:p>
        </p:txBody>
      </p:sp>
    </p:spTree>
    <p:extLst>
      <p:ext uri="{BB962C8B-B14F-4D97-AF65-F5344CB8AC3E}">
        <p14:creationId xmlns:p14="http://schemas.microsoft.com/office/powerpoint/2010/main" val="145192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55A1-0343-4C3F-9750-BE005909E049}"/>
              </a:ext>
            </a:extLst>
          </p:cNvPr>
          <p:cNvSpPr>
            <a:spLocks noGrp="1"/>
          </p:cNvSpPr>
          <p:nvPr>
            <p:ph type="title"/>
          </p:nvPr>
        </p:nvSpPr>
        <p:spPr/>
        <p:txBody>
          <a:bodyPr>
            <a:normAutofit fontScale="90000"/>
          </a:bodyPr>
          <a:lstStyle/>
          <a:p>
            <a:r>
              <a:rPr lang="en-US" dirty="0"/>
              <a:t>Backtracking Line Search</a:t>
            </a:r>
          </a:p>
        </p:txBody>
      </p:sp>
      <p:sp>
        <p:nvSpPr>
          <p:cNvPr id="4" name="Slide Number Placeholder 3">
            <a:extLst>
              <a:ext uri="{FF2B5EF4-FFF2-40B4-BE49-F238E27FC236}">
                <a16:creationId xmlns:a16="http://schemas.microsoft.com/office/drawing/2014/main" id="{11E1CDD4-6505-4134-9671-1E908A039019}"/>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17</a:t>
            </a:fld>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36AF621-38B4-4B7F-8D02-DFBD5022AF0E}"/>
                  </a:ext>
                </a:extLst>
              </p:cNvPr>
              <p:cNvSpPr txBox="1"/>
              <p:nvPr/>
            </p:nvSpPr>
            <p:spPr>
              <a:xfrm>
                <a:off x="5388809" y="5384459"/>
                <a:ext cx="871713" cy="3208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85" i="1" dirty="0">
                          <a:latin typeface="Cambria Math" panose="02040503050406030204" pitchFamily="18" charset="0"/>
                        </a:rPr>
                        <m:t>𝛽</m:t>
                      </m:r>
                      <m:r>
                        <a:rPr lang="en-US" sz="1485" i="1" dirty="0">
                          <a:latin typeface="Cambria Math" panose="02040503050406030204" pitchFamily="18" charset="0"/>
                        </a:rPr>
                        <m:t>=.99</m:t>
                      </m:r>
                    </m:oMath>
                  </m:oMathPara>
                </a14:m>
                <a:endParaRPr lang="en-US" sz="1485" dirty="0"/>
              </a:p>
            </p:txBody>
          </p:sp>
        </mc:Choice>
        <mc:Fallback>
          <p:sp>
            <p:nvSpPr>
              <p:cNvPr id="5" name="TextBox 4">
                <a:extLst>
                  <a:ext uri="{FF2B5EF4-FFF2-40B4-BE49-F238E27FC236}">
                    <a16:creationId xmlns:a16="http://schemas.microsoft.com/office/drawing/2014/main" id="{E36AF621-38B4-4B7F-8D02-DFBD5022AF0E}"/>
                  </a:ext>
                </a:extLst>
              </p:cNvPr>
              <p:cNvSpPr txBox="1">
                <a:spLocks noRot="1" noChangeAspect="1" noMove="1" noResize="1" noEditPoints="1" noAdjustHandles="1" noChangeArrowheads="1" noChangeShapeType="1" noTextEdit="1"/>
              </p:cNvSpPr>
              <p:nvPr/>
            </p:nvSpPr>
            <p:spPr>
              <a:xfrm>
                <a:off x="5388809" y="5384459"/>
                <a:ext cx="871713" cy="320857"/>
              </a:xfrm>
              <a:prstGeom prst="rect">
                <a:avLst/>
              </a:prstGeom>
              <a:blipFill>
                <a:blip r:embed="rId2"/>
                <a:stretch>
                  <a:fillRect b="-11321"/>
                </a:stretch>
              </a:blipFill>
            </p:spPr>
            <p:txBody>
              <a:bodyPr/>
              <a:lstStyle/>
              <a:p>
                <a:r>
                  <a:rPr lang="en-IN">
                    <a:noFill/>
                  </a:rPr>
                  <a:t> </a:t>
                </a:r>
              </a:p>
            </p:txBody>
          </p:sp>
        </mc:Fallback>
      </mc:AlternateContent>
      <p:pic>
        <p:nvPicPr>
          <p:cNvPr id="1026" name="Picture 2" descr="[video-to-gif output image]">
            <a:extLst>
              <a:ext uri="{FF2B5EF4-FFF2-40B4-BE49-F238E27FC236}">
                <a16:creationId xmlns:a16="http://schemas.microsoft.com/office/drawing/2014/main" id="{2C1081C6-FCBF-4562-9512-A7349952DFAC}"/>
              </a:ext>
            </a:extLst>
          </p:cNvP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66257" y="1933998"/>
            <a:ext cx="4400550" cy="33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73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55A1-0343-4C3F-9750-BE005909E049}"/>
              </a:ext>
            </a:extLst>
          </p:cNvPr>
          <p:cNvSpPr>
            <a:spLocks noGrp="1"/>
          </p:cNvSpPr>
          <p:nvPr>
            <p:ph type="title"/>
          </p:nvPr>
        </p:nvSpPr>
        <p:spPr/>
        <p:txBody>
          <a:bodyPr>
            <a:normAutofit fontScale="90000"/>
          </a:bodyPr>
          <a:lstStyle/>
          <a:p>
            <a:r>
              <a:rPr lang="en-US" dirty="0"/>
              <a:t>Backtracking Line Search</a:t>
            </a:r>
          </a:p>
        </p:txBody>
      </p:sp>
      <p:sp>
        <p:nvSpPr>
          <p:cNvPr id="4" name="Slide Number Placeholder 3">
            <a:extLst>
              <a:ext uri="{FF2B5EF4-FFF2-40B4-BE49-F238E27FC236}">
                <a16:creationId xmlns:a16="http://schemas.microsoft.com/office/drawing/2014/main" id="{11E1CDD4-6505-4134-9671-1E908A039019}"/>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18</a:t>
            </a:fld>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DBCD18E-0630-40B9-B012-E1D60CF57C4D}"/>
                  </a:ext>
                </a:extLst>
              </p:cNvPr>
              <p:cNvSpPr txBox="1"/>
              <p:nvPr/>
            </p:nvSpPr>
            <p:spPr>
              <a:xfrm>
                <a:off x="5461817" y="5384459"/>
                <a:ext cx="765915" cy="3208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85" i="1" dirty="0">
                          <a:latin typeface="Cambria Math" panose="02040503050406030204" pitchFamily="18" charset="0"/>
                        </a:rPr>
                        <m:t>𝛽</m:t>
                      </m:r>
                      <m:r>
                        <a:rPr lang="en-US" sz="1485" i="1" dirty="0">
                          <a:latin typeface="Cambria Math" panose="02040503050406030204" pitchFamily="18" charset="0"/>
                        </a:rPr>
                        <m:t>=.3</m:t>
                      </m:r>
                    </m:oMath>
                  </m:oMathPara>
                </a14:m>
                <a:endParaRPr lang="en-US" sz="1485" dirty="0"/>
              </a:p>
            </p:txBody>
          </p:sp>
        </mc:Choice>
        <mc:Fallback>
          <p:sp>
            <p:nvSpPr>
              <p:cNvPr id="7" name="TextBox 6">
                <a:extLst>
                  <a:ext uri="{FF2B5EF4-FFF2-40B4-BE49-F238E27FC236}">
                    <a16:creationId xmlns:a16="http://schemas.microsoft.com/office/drawing/2014/main" id="{6DBCD18E-0630-40B9-B012-E1D60CF57C4D}"/>
                  </a:ext>
                </a:extLst>
              </p:cNvPr>
              <p:cNvSpPr txBox="1">
                <a:spLocks noRot="1" noChangeAspect="1" noMove="1" noResize="1" noEditPoints="1" noAdjustHandles="1" noChangeArrowheads="1" noChangeShapeType="1" noTextEdit="1"/>
              </p:cNvSpPr>
              <p:nvPr/>
            </p:nvSpPr>
            <p:spPr>
              <a:xfrm>
                <a:off x="5461817" y="5384459"/>
                <a:ext cx="765915" cy="320857"/>
              </a:xfrm>
              <a:prstGeom prst="rect">
                <a:avLst/>
              </a:prstGeom>
              <a:blipFill>
                <a:blip r:embed="rId2"/>
                <a:stretch>
                  <a:fillRect b="-11321"/>
                </a:stretch>
              </a:blipFill>
            </p:spPr>
            <p:txBody>
              <a:bodyPr/>
              <a:lstStyle/>
              <a:p>
                <a:r>
                  <a:rPr lang="en-IN">
                    <a:noFill/>
                  </a:rPr>
                  <a:t> </a:t>
                </a:r>
              </a:p>
            </p:txBody>
          </p:sp>
        </mc:Fallback>
      </mc:AlternateContent>
      <p:pic>
        <p:nvPicPr>
          <p:cNvPr id="2052" name="Picture 4" descr="[video-to-gif output image]">
            <a:extLst>
              <a:ext uri="{FF2B5EF4-FFF2-40B4-BE49-F238E27FC236}">
                <a16:creationId xmlns:a16="http://schemas.microsoft.com/office/drawing/2014/main" id="{446FF153-9EAF-4CD7-89C3-AD78CBEC0D6B}"/>
              </a:ext>
            </a:extLst>
          </p:cNvPr>
          <p:cNvPicPr>
            <a:picLocks noGrp="1" noChangeAspect="1" noChangeArrowheads="1" noCro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66257" y="1933998"/>
            <a:ext cx="4400550" cy="33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137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70CF-BE23-73D6-7001-E8CD4FAF9511}"/>
              </a:ext>
            </a:extLst>
          </p:cNvPr>
          <p:cNvSpPr>
            <a:spLocks noGrp="1"/>
          </p:cNvSpPr>
          <p:nvPr>
            <p:ph type="title"/>
          </p:nvPr>
        </p:nvSpPr>
        <p:spPr/>
        <p:txBody>
          <a:bodyPr>
            <a:normAutofit fontScale="90000"/>
          </a:bodyPr>
          <a:lstStyle/>
          <a:p>
            <a:r>
              <a:rPr lang="en-US" dirty="0"/>
              <a:t>Stochastic Gradient Descent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E55C32-943D-C1F7-9E0B-98B1CC894A18}"/>
                  </a:ext>
                </a:extLst>
              </p:cNvPr>
              <p:cNvSpPr>
                <a:spLocks noGrp="1"/>
              </p:cNvSpPr>
              <p:nvPr>
                <p:ph idx="1"/>
              </p:nvPr>
            </p:nvSpPr>
            <p:spPr>
              <a:xfrm>
                <a:off x="1569721" y="1371606"/>
                <a:ext cx="7040880" cy="4525963"/>
              </a:xfrm>
            </p:spPr>
            <p:txBody>
              <a:bodyPr>
                <a:normAutofit fontScale="92500" lnSpcReduction="20000"/>
              </a:bodyPr>
              <a:lstStyle/>
              <a:p>
                <a:pPr algn="just"/>
                <a:r>
                  <a:rPr lang="en-US" dirty="0"/>
                  <a:t>Consider minimizing an average of functions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𝒎𝒊𝒏</m:t>
                          </m:r>
                        </m:e>
                        <m:sub>
                          <m:r>
                            <a:rPr lang="en-US" b="1" i="1" smtClean="0">
                              <a:latin typeface="Cambria Math" panose="02040503050406030204" pitchFamily="18" charset="0"/>
                            </a:rPr>
                            <m:t>𝒙</m:t>
                          </m:r>
                        </m:sub>
                      </m:sSub>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𝒏</m:t>
                          </m:r>
                        </m:den>
                      </m:f>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𝒊</m:t>
                          </m:r>
                          <m:r>
                            <a:rPr lang="en-US" b="1" i="1" smtClean="0">
                              <a:latin typeface="Cambria Math" panose="02040503050406030204" pitchFamily="18" charset="0"/>
                            </a:rPr>
                            <m:t>=</m:t>
                          </m:r>
                        </m:sub>
                        <m:sup>
                          <m:r>
                            <a:rPr lang="en-US" b="1" i="1" smtClean="0">
                              <a:latin typeface="Cambria Math" panose="02040503050406030204" pitchFamily="18" charset="0"/>
                            </a:rPr>
                            <m:t>𝒏</m:t>
                          </m:r>
                        </m:sup>
                        <m:e>
                          <m:r>
                            <a:rPr lang="en-US" b="1" i="1" smtClean="0">
                              <a:latin typeface="Cambria Math" panose="02040503050406030204" pitchFamily="18" charset="0"/>
                            </a:rPr>
                            <m:t>𝒇</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e>
                          </m:d>
                        </m:e>
                      </m:nary>
                    </m:oMath>
                  </m:oMathPara>
                </a14:m>
                <a:endParaRPr lang="en-US" dirty="0"/>
              </a:p>
              <a:p>
                <a:pPr algn="just"/>
                <a:r>
                  <a:rPr lang="en-US" dirty="0"/>
                  <a:t>This setting is common in machine learning, where this average of functions is equivalent to a loss function. </a:t>
                </a:r>
              </a:p>
              <a:p>
                <a:pPr algn="just"/>
                <a:r>
                  <a:rPr lang="en-US" dirty="0"/>
                  <a:t>Each </a:t>
                </a:r>
                <a14:m>
                  <m:oMath xmlns:m="http://schemas.openxmlformats.org/officeDocument/2006/math">
                    <m:r>
                      <a:rPr lang="en-US" b="1" i="1" dirty="0" smtClean="0">
                        <a:latin typeface="Cambria Math" panose="02040503050406030204" pitchFamily="18" charset="0"/>
                      </a:rPr>
                      <m:t>𝒇</m:t>
                    </m:r>
                    <m:r>
                      <a:rPr lang="en-US" b="1"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𝒊</m:t>
                        </m:r>
                      </m:sub>
                    </m:sSub>
                    <m:r>
                      <a:rPr lang="en-US" b="1" i="1" dirty="0" smtClean="0">
                        <a:latin typeface="Cambria Math" panose="02040503050406030204" pitchFamily="18" charset="0"/>
                      </a:rPr>
                      <m:t>)</m:t>
                    </m:r>
                  </m:oMath>
                </a14:m>
                <a:r>
                  <a:rPr lang="en-US" dirty="0"/>
                  <a:t> is associated to the loss term of an individual sample point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𝒊</m:t>
                        </m:r>
                      </m:sub>
                    </m:sSub>
                  </m:oMath>
                </a14:m>
                <a:r>
                  <a:rPr lang="en-US" dirty="0"/>
                  <a:t>. </a:t>
                </a:r>
              </a:p>
              <a:p>
                <a:pPr algn="just"/>
                <a:r>
                  <a:rPr lang="en-US" dirty="0"/>
                  <a:t>The full gradient descent step is given by</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up>
                      </m:sSup>
                      <m:r>
                        <a:rPr lang="en-US" b="0" i="1" smtClean="0">
                          <a:latin typeface="Cambria Math" panose="02040503050406030204" pitchFamily="18" charset="0"/>
                        </a:rPr>
                        <m:t>−</m:t>
                      </m:r>
                      <m:sSup>
                        <m:sSupPr>
                          <m:ctrlPr>
                            <a:rPr lang="en-GB" b="0" i="1">
                              <a:latin typeface="Cambria Math" panose="02040503050406030204" pitchFamily="18" charset="0"/>
                            </a:rPr>
                          </m:ctrlPr>
                        </m:sSupPr>
                        <m:e>
                          <m:r>
                            <a:rPr lang="en-GB" b="0" i="1">
                              <a:latin typeface="Cambria Math" panose="02040503050406030204" pitchFamily="18" charset="0"/>
                            </a:rPr>
                            <m:t>𝛼</m:t>
                          </m:r>
                        </m:e>
                        <m:sup>
                          <m:r>
                            <a:rPr lang="en-GB" b="0" i="1">
                              <a:latin typeface="Cambria Math" panose="02040503050406030204" pitchFamily="18" charset="0"/>
                            </a:rPr>
                            <m:t>(</m:t>
                          </m:r>
                          <m:r>
                            <a:rPr lang="en-GB" b="0" i="1">
                              <a:latin typeface="Cambria Math" panose="02040503050406030204" pitchFamily="18" charset="0"/>
                            </a:rPr>
                            <m:t>𝑡</m:t>
                          </m:r>
                          <m:r>
                            <a:rPr lang="en-GB" b="0" i="1">
                              <a:latin typeface="Cambria Math" panose="02040503050406030204" pitchFamily="18" charset="0"/>
                            </a:rPr>
                            <m:t>)</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a:latin typeface="Cambria Math" panose="02040503050406030204" pitchFamily="18" charset="0"/>
                            </a:rPr>
                            <m:t>𝛻</m:t>
                          </m:r>
                          <m:r>
                            <a:rPr lang="en-US" b="0" i="1">
                              <a:latin typeface="Cambria Math" panose="02040503050406030204" pitchFamily="18" charset="0"/>
                            </a:rPr>
                            <m:t>𝑓</m:t>
                          </m:r>
                          <m:r>
                            <a:rPr lang="en-US" b="0"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1">
                              <a:latin typeface="Cambria Math" panose="02040503050406030204" pitchFamily="18" charset="0"/>
                            </a:rPr>
                            <m:t>)</m:t>
                          </m:r>
                        </m:e>
                      </m:nary>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71E55C32-943D-C1F7-9E0B-98B1CC894A18}"/>
                  </a:ext>
                </a:extLst>
              </p:cNvPr>
              <p:cNvSpPr>
                <a:spLocks noGrp="1" noRot="1" noChangeAspect="1" noMove="1" noResize="1" noEditPoints="1" noAdjustHandles="1" noChangeArrowheads="1" noChangeShapeType="1" noTextEdit="1"/>
              </p:cNvSpPr>
              <p:nvPr>
                <p:ph idx="1"/>
              </p:nvPr>
            </p:nvSpPr>
            <p:spPr>
              <a:xfrm>
                <a:off x="1569721" y="1371606"/>
                <a:ext cx="7040880" cy="4525963"/>
              </a:xfrm>
              <a:blipFill>
                <a:blip r:embed="rId2"/>
                <a:stretch>
                  <a:fillRect l="-1385" t="-3369" r="-147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A3D6CB28-9706-AE28-4124-4A5388CE7BE2}"/>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19</a:t>
            </a:fld>
            <a:endParaRPr lang="en-US"/>
          </a:p>
        </p:txBody>
      </p:sp>
    </p:spTree>
    <p:extLst>
      <p:ext uri="{BB962C8B-B14F-4D97-AF65-F5344CB8AC3E}">
        <p14:creationId xmlns:p14="http://schemas.microsoft.com/office/powerpoint/2010/main" val="397889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8E8C-902D-911D-FB6F-63CD6C5E58AD}"/>
              </a:ext>
            </a:extLst>
          </p:cNvPr>
          <p:cNvSpPr>
            <a:spLocks noGrp="1"/>
          </p:cNvSpPr>
          <p:nvPr>
            <p:ph type="title"/>
          </p:nvPr>
        </p:nvSpPr>
        <p:spPr/>
        <p:txBody>
          <a:bodyPr>
            <a:normAutofit fontScale="90000"/>
          </a:bodyPr>
          <a:lstStyle/>
          <a:p>
            <a:r>
              <a:rPr lang="en-US" dirty="0"/>
              <a:t>Gradient Descent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9CFD0A-5A98-B733-58A4-977403E28425}"/>
                  </a:ext>
                </a:extLst>
              </p:cNvPr>
              <p:cNvSpPr>
                <a:spLocks noGrp="1"/>
              </p:cNvSpPr>
              <p:nvPr>
                <p:ph idx="1"/>
              </p:nvPr>
            </p:nvSpPr>
            <p:spPr>
              <a:xfrm>
                <a:off x="1569727" y="1371606"/>
                <a:ext cx="6614511" cy="4525963"/>
              </a:xfrm>
            </p:spPr>
            <p:txBody>
              <a:bodyPr>
                <a:normAutofit lnSpcReduction="10000"/>
              </a:bodyPr>
              <a:lstStyle/>
              <a:p>
                <a:r>
                  <a:rPr lang="en-US" dirty="0"/>
                  <a:t>Method to find local optima of </a:t>
                </a:r>
                <a:r>
                  <a:rPr lang="en-US" dirty="0">
                    <a:solidFill>
                      <a:srgbClr val="FF0000"/>
                    </a:solidFill>
                  </a:rPr>
                  <a:t>differentiable </a:t>
                </a:r>
                <a:r>
                  <a:rPr lang="en-US" dirty="0"/>
                  <a:t>function </a:t>
                </a:r>
                <a14:m>
                  <m:oMath xmlns:m="http://schemas.openxmlformats.org/officeDocument/2006/math">
                    <m:r>
                      <a:rPr lang="en-US" b="0" i="1" smtClean="0">
                        <a:latin typeface="Cambria Math" panose="02040503050406030204" pitchFamily="18" charset="0"/>
                      </a:rPr>
                      <m:t>𝑓</m:t>
                    </m:r>
                  </m:oMath>
                </a14:m>
                <a:endParaRPr lang="en-US" b="0" dirty="0"/>
              </a:p>
              <a:p>
                <a:pPr lvl="1"/>
                <a:r>
                  <a:rPr lang="en-US" dirty="0"/>
                  <a:t>Intuition: gradient tells us direction of greatest increase, negative gradient gives us direction of greatest decrease</a:t>
                </a:r>
              </a:p>
              <a:p>
                <a:pPr lvl="1"/>
                <a:endParaRPr lang="en-US" sz="825" dirty="0"/>
              </a:p>
              <a:p>
                <a:pPr lvl="2"/>
                <a:r>
                  <a:rPr lang="en-US" dirty="0"/>
                  <a:t>Take steps in directions that reduce the function value</a:t>
                </a:r>
              </a:p>
              <a:p>
                <a:pPr lvl="1"/>
                <a:endParaRPr lang="en-US" sz="825" dirty="0"/>
              </a:p>
              <a:p>
                <a:pPr lvl="1"/>
                <a:r>
                  <a:rPr lang="en-US" dirty="0"/>
                  <a:t>Definition of derivative guarantees that if we take a small enough step in the direction of the negative gradient, the function will decrease in value</a:t>
                </a:r>
              </a:p>
              <a:p>
                <a:pPr lvl="1"/>
                <a:endParaRPr lang="en-US" sz="825" dirty="0"/>
              </a:p>
              <a:p>
                <a:pPr lvl="2"/>
                <a:r>
                  <a:rPr lang="en-US" dirty="0"/>
                  <a:t>How small is small enough?</a:t>
                </a:r>
              </a:p>
              <a:p>
                <a:endParaRPr lang="en-US" dirty="0"/>
              </a:p>
            </p:txBody>
          </p:sp>
        </mc:Choice>
        <mc:Fallback>
          <p:sp>
            <p:nvSpPr>
              <p:cNvPr id="3" name="Content Placeholder 2">
                <a:extLst>
                  <a:ext uri="{FF2B5EF4-FFF2-40B4-BE49-F238E27FC236}">
                    <a16:creationId xmlns:a16="http://schemas.microsoft.com/office/drawing/2014/main" id="{6C9CFD0A-5A98-B733-58A4-977403E28425}"/>
                  </a:ext>
                </a:extLst>
              </p:cNvPr>
              <p:cNvSpPr>
                <a:spLocks noGrp="1" noRot="1" noChangeAspect="1" noMove="1" noResize="1" noEditPoints="1" noAdjustHandles="1" noChangeArrowheads="1" noChangeShapeType="1" noTextEdit="1"/>
              </p:cNvSpPr>
              <p:nvPr>
                <p:ph idx="1"/>
              </p:nvPr>
            </p:nvSpPr>
            <p:spPr>
              <a:xfrm>
                <a:off x="1569727" y="1371606"/>
                <a:ext cx="6614511" cy="4525963"/>
              </a:xfrm>
              <a:blipFill>
                <a:blip r:embed="rId2"/>
                <a:stretch>
                  <a:fillRect l="-1659" t="-2965" r="-184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394CCDD2-6485-DCCB-C530-0C4AFE8E304C}"/>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2</a:t>
            </a:fld>
            <a:endParaRPr lang="en-US"/>
          </a:p>
        </p:txBody>
      </p:sp>
    </p:spTree>
    <p:extLst>
      <p:ext uri="{BB962C8B-B14F-4D97-AF65-F5344CB8AC3E}">
        <p14:creationId xmlns:p14="http://schemas.microsoft.com/office/powerpoint/2010/main" val="331572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70CF-BE23-73D6-7001-E8CD4FAF9511}"/>
              </a:ext>
            </a:extLst>
          </p:cNvPr>
          <p:cNvSpPr>
            <a:spLocks noGrp="1"/>
          </p:cNvSpPr>
          <p:nvPr>
            <p:ph type="title"/>
          </p:nvPr>
        </p:nvSpPr>
        <p:spPr/>
        <p:txBody>
          <a:bodyPr>
            <a:normAutofit fontScale="90000"/>
          </a:bodyPr>
          <a:lstStyle/>
          <a:p>
            <a:r>
              <a:rPr lang="en-US" dirty="0"/>
              <a:t>Stochastic Gradient Descent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E55C32-943D-C1F7-9E0B-98B1CC894A18}"/>
                  </a:ext>
                </a:extLst>
              </p:cNvPr>
              <p:cNvSpPr>
                <a:spLocks noGrp="1"/>
              </p:cNvSpPr>
              <p:nvPr>
                <p:ph idx="1"/>
              </p:nvPr>
            </p:nvSpPr>
            <p:spPr>
              <a:xfrm>
                <a:off x="1569721" y="1371606"/>
                <a:ext cx="7040880" cy="4525963"/>
              </a:xfrm>
            </p:spPr>
            <p:txBody>
              <a:bodyPr>
                <a:normAutofit lnSpcReduction="10000"/>
              </a:bodyPr>
              <a:lstStyle/>
              <a:p>
                <a:pPr algn="just"/>
                <a:r>
                  <a:rPr lang="en-GB" sz="1980" dirty="0"/>
                  <a:t>If the dataset is highly redundant, then idea is now to just use a subset of all samples, i.e. all possible </a:t>
                </a:r>
                <a14:m>
                  <m:oMath xmlns:m="http://schemas.openxmlformats.org/officeDocument/2006/math">
                    <m:r>
                      <a:rPr lang="en-GB" sz="1980" i="1" dirty="0">
                        <a:latin typeface="Cambria Math" panose="02040503050406030204" pitchFamily="18" charset="0"/>
                      </a:rPr>
                      <m:t>𝒇</m:t>
                    </m:r>
                    <m:r>
                      <a:rPr lang="en-GB" sz="1980" i="1" dirty="0">
                        <a:latin typeface="Cambria Math" panose="02040503050406030204" pitchFamily="18" charset="0"/>
                      </a:rPr>
                      <m:t>(</m:t>
                    </m:r>
                    <m:sSub>
                      <m:sSubPr>
                        <m:ctrlPr>
                          <a:rPr lang="en-GB" sz="1980" i="1" dirty="0">
                            <a:latin typeface="Cambria Math" panose="02040503050406030204" pitchFamily="18" charset="0"/>
                          </a:rPr>
                        </m:ctrlPr>
                      </m:sSubPr>
                      <m:e>
                        <m:r>
                          <a:rPr lang="en-GB" sz="1980" i="1" dirty="0">
                            <a:latin typeface="Cambria Math" panose="02040503050406030204" pitchFamily="18" charset="0"/>
                          </a:rPr>
                          <m:t>𝒙</m:t>
                        </m:r>
                      </m:e>
                      <m:sub>
                        <m:r>
                          <a:rPr lang="en-GB" sz="1980" i="1" dirty="0">
                            <a:latin typeface="Cambria Math" panose="02040503050406030204" pitchFamily="18" charset="0"/>
                          </a:rPr>
                          <m:t>𝒊</m:t>
                        </m:r>
                      </m:sub>
                    </m:sSub>
                    <m:r>
                      <a:rPr lang="en-GB" sz="1980" i="1" dirty="0">
                        <a:latin typeface="Cambria Math" panose="02040503050406030204" pitchFamily="18" charset="0"/>
                      </a:rPr>
                      <m:t>) </m:t>
                    </m:r>
                  </m:oMath>
                </a14:m>
                <a:r>
                  <a:rPr lang="en-GB" sz="1980" dirty="0"/>
                  <a:t>’s to approximate the full gradient. </a:t>
                </a:r>
              </a:p>
              <a:p>
                <a:pPr algn="just"/>
                <a:r>
                  <a:rPr lang="en-GB" sz="1980" dirty="0"/>
                  <a:t>This is called stochastic gradient descent, or short, SGD. More formally, stochastic gradient repeats. The extreme  version of this approach updates weights after each case. It" ’𝒔 "called “</a:t>
                </a:r>
                <a:r>
                  <a:rPr lang="en-GB" sz="1980" dirty="0">
                    <a:solidFill>
                      <a:srgbClr val="FF0000"/>
                    </a:solidFill>
                  </a:rPr>
                  <a:t>online</a:t>
                </a:r>
                <a:r>
                  <a:rPr lang="en-GB" sz="1980" dirty="0"/>
                  <a:t>”.</a:t>
                </a:r>
              </a:p>
              <a:p>
                <a:pPr algn="just"/>
                <a:endParaRPr lang="en-US" sz="1980" dirty="0"/>
              </a:p>
              <a:p>
                <a:pPr marL="377183" lvl="1" indent="0">
                  <a:buNone/>
                </a:pPr>
                <a14:m>
                  <m:oMathPara xmlns:m="http://schemas.openxmlformats.org/officeDocument/2006/math">
                    <m:oMathParaPr>
                      <m:jc m:val="centerGroup"/>
                    </m:oMathParaPr>
                    <m:oMath xmlns:m="http://schemas.openxmlformats.org/officeDocument/2006/math">
                      <m:sSup>
                        <m:sSupPr>
                          <m:ctrlPr>
                            <a:rPr lang="en-US" sz="1980" b="0" i="1">
                              <a:latin typeface="Cambria Math" panose="02040503050406030204" pitchFamily="18" charset="0"/>
                            </a:rPr>
                          </m:ctrlPr>
                        </m:sSupPr>
                        <m:e>
                          <m:r>
                            <a:rPr lang="en-US" sz="1980" b="0" i="1">
                              <a:latin typeface="Cambria Math" panose="02040503050406030204" pitchFamily="18" charset="0"/>
                            </a:rPr>
                            <m:t>𝑥</m:t>
                          </m:r>
                        </m:e>
                        <m:sup>
                          <m:r>
                            <a:rPr lang="en-US" sz="1980" b="0" i="1">
                              <a:latin typeface="Cambria Math" panose="02040503050406030204" pitchFamily="18" charset="0"/>
                            </a:rPr>
                            <m:t>(</m:t>
                          </m:r>
                          <m:r>
                            <a:rPr lang="en-US" sz="1980" b="0" i="1">
                              <a:latin typeface="Cambria Math" panose="02040503050406030204" pitchFamily="18" charset="0"/>
                            </a:rPr>
                            <m:t>𝑡</m:t>
                          </m:r>
                          <m:r>
                            <a:rPr lang="en-US" sz="1980" b="0" i="1">
                              <a:latin typeface="Cambria Math" panose="02040503050406030204" pitchFamily="18" charset="0"/>
                            </a:rPr>
                            <m:t>+1)</m:t>
                          </m:r>
                        </m:sup>
                      </m:sSup>
                      <m:r>
                        <a:rPr lang="en-US" sz="1980" b="0" i="1">
                          <a:latin typeface="Cambria Math" panose="02040503050406030204" pitchFamily="18" charset="0"/>
                        </a:rPr>
                        <m:t>=</m:t>
                      </m:r>
                      <m:sSup>
                        <m:sSupPr>
                          <m:ctrlPr>
                            <a:rPr lang="en-US" sz="1980" b="0" i="1">
                              <a:latin typeface="Cambria Math" panose="02040503050406030204" pitchFamily="18" charset="0"/>
                            </a:rPr>
                          </m:ctrlPr>
                        </m:sSupPr>
                        <m:e>
                          <m:r>
                            <a:rPr lang="en-US" sz="1980" b="0" i="1">
                              <a:latin typeface="Cambria Math" panose="02040503050406030204" pitchFamily="18" charset="0"/>
                            </a:rPr>
                            <m:t>𝑥</m:t>
                          </m:r>
                        </m:e>
                        <m:sup>
                          <m:d>
                            <m:dPr>
                              <m:ctrlPr>
                                <a:rPr lang="en-US" sz="1980" b="0" i="1">
                                  <a:latin typeface="Cambria Math" panose="02040503050406030204" pitchFamily="18" charset="0"/>
                                </a:rPr>
                              </m:ctrlPr>
                            </m:dPr>
                            <m:e>
                              <m:r>
                                <a:rPr lang="en-US" sz="1980" b="0" i="1">
                                  <a:latin typeface="Cambria Math" panose="02040503050406030204" pitchFamily="18" charset="0"/>
                                </a:rPr>
                                <m:t>𝑡</m:t>
                              </m:r>
                            </m:e>
                          </m:d>
                        </m:sup>
                      </m:sSup>
                      <m:r>
                        <a:rPr lang="en-US" sz="1980" b="0" i="1">
                          <a:latin typeface="Cambria Math" panose="02040503050406030204" pitchFamily="18" charset="0"/>
                        </a:rPr>
                        <m:t>−</m:t>
                      </m:r>
                      <m:sSup>
                        <m:sSupPr>
                          <m:ctrlPr>
                            <a:rPr lang="en-GB" b="0" i="1">
                              <a:latin typeface="Cambria Math" panose="02040503050406030204" pitchFamily="18" charset="0"/>
                            </a:rPr>
                          </m:ctrlPr>
                        </m:sSupPr>
                        <m:e>
                          <m:r>
                            <a:rPr lang="en-GB" b="0" i="1">
                              <a:latin typeface="Cambria Math" panose="02040503050406030204" pitchFamily="18" charset="0"/>
                            </a:rPr>
                            <m:t>𝛼</m:t>
                          </m:r>
                        </m:e>
                        <m:sup>
                          <m:r>
                            <a:rPr lang="en-GB" b="0" i="1">
                              <a:latin typeface="Cambria Math" panose="02040503050406030204" pitchFamily="18" charset="0"/>
                            </a:rPr>
                            <m:t>(</m:t>
                          </m:r>
                          <m:r>
                            <a:rPr lang="en-GB" b="0" i="1">
                              <a:latin typeface="Cambria Math" panose="02040503050406030204" pitchFamily="18" charset="0"/>
                            </a:rPr>
                            <m:t>𝑡</m:t>
                          </m:r>
                          <m:r>
                            <a:rPr lang="en-GB" b="0" i="1">
                              <a:latin typeface="Cambria Math" panose="02040503050406030204" pitchFamily="18" charset="0"/>
                            </a:rPr>
                            <m:t>)</m:t>
                          </m:r>
                        </m:sup>
                      </m:sSup>
                      <m:f>
                        <m:fPr>
                          <m:ctrlPr>
                            <a:rPr lang="en-US" sz="1980" b="0" i="1">
                              <a:latin typeface="Cambria Math" panose="02040503050406030204" pitchFamily="18" charset="0"/>
                            </a:rPr>
                          </m:ctrlPr>
                        </m:fPr>
                        <m:num>
                          <m:r>
                            <a:rPr lang="en-US" sz="1980" b="0" i="1">
                              <a:latin typeface="Cambria Math" panose="02040503050406030204" pitchFamily="18" charset="0"/>
                            </a:rPr>
                            <m:t>1</m:t>
                          </m:r>
                        </m:num>
                        <m:den>
                          <m:r>
                            <a:rPr lang="en-US" sz="1980" b="0" i="1">
                              <a:latin typeface="Cambria Math" panose="02040503050406030204" pitchFamily="18" charset="0"/>
                            </a:rPr>
                            <m:t>𝑛</m:t>
                          </m:r>
                        </m:den>
                      </m:f>
                      <m:r>
                        <a:rPr lang="en-US" b="0">
                          <a:latin typeface="Cambria Math" panose="02040503050406030204" pitchFamily="18" charset="0"/>
                        </a:rPr>
                        <m:t>𝛻</m:t>
                      </m:r>
                      <m:r>
                        <a:rPr lang="en-US" b="0" i="1">
                          <a:latin typeface="Cambria Math" panose="02040503050406030204" pitchFamily="18" charset="0"/>
                        </a:rPr>
                        <m:t>𝑓</m:t>
                      </m:r>
                      <m:d>
                        <m:dPr>
                          <m:ctrlPr>
                            <a:rPr lang="en-US" b="0" i="1">
                              <a:latin typeface="Cambria Math" panose="02040503050406030204" pitchFamily="18" charset="0"/>
                            </a:rPr>
                          </m:ctrlPr>
                        </m:dPr>
                        <m:e>
                          <m:sSubSup>
                            <m:sSubSupPr>
                              <m:ctrlPr>
                                <a:rPr lang="en-US" b="0" i="1">
                                  <a:latin typeface="Cambria Math" panose="02040503050406030204" pitchFamily="18" charset="0"/>
                                </a:rPr>
                              </m:ctrlPr>
                            </m:sSubSupPr>
                            <m:e>
                              <m:r>
                                <a:rPr lang="en-US" b="0" i="1">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a:latin typeface="Cambria Math" panose="02040503050406030204" pitchFamily="18" charset="0"/>
                                    </a:rPr>
                                    <m:t>𝑖</m:t>
                                  </m:r>
                                </m:e>
                                <m:sub>
                                  <m:r>
                                    <a:rPr lang="en-US" b="0" i="1" smtClean="0">
                                      <a:latin typeface="Cambria Math" panose="02040503050406030204" pitchFamily="18" charset="0"/>
                                    </a:rPr>
                                    <m:t>𝑘</m:t>
                                  </m:r>
                                </m:sub>
                              </m:sSub>
                            </m:sub>
                            <m:sup>
                              <m:r>
                                <a:rPr lang="en-US" b="0" i="1">
                                  <a:latin typeface="Cambria Math" panose="02040503050406030204" pitchFamily="18" charset="0"/>
                                </a:rPr>
                                <m:t>𝑡</m:t>
                              </m:r>
                            </m:sup>
                          </m:sSubSup>
                        </m:e>
                      </m:d>
                    </m:oMath>
                  </m:oMathPara>
                </a14:m>
                <a:endParaRPr lang="en-US" b="0" dirty="0"/>
              </a:p>
              <a:p>
                <a:pPr marL="377183" lvl="1" indent="0">
                  <a:buNone/>
                </a:pPr>
                <a:endParaRPr lang="en-US" sz="1650" dirty="0"/>
              </a:p>
              <a:p>
                <a:pPr marL="377183" lvl="1" indent="0">
                  <a:buNone/>
                </a:pPr>
                <a:r>
                  <a:rPr lang="en-US" sz="1650" dirty="0"/>
                  <a:t>where </a:t>
                </a:r>
                <a14:m>
                  <m:oMath xmlns:m="http://schemas.openxmlformats.org/officeDocument/2006/math">
                    <m:sSub>
                      <m:sSubPr>
                        <m:ctrlPr>
                          <a:rPr lang="en-US" sz="1650" i="1" dirty="0">
                            <a:latin typeface="Cambria Math" panose="02040503050406030204" pitchFamily="18" charset="0"/>
                          </a:rPr>
                        </m:ctrlPr>
                      </m:sSubPr>
                      <m:e>
                        <m:r>
                          <a:rPr lang="en-US" sz="1650" i="1" dirty="0">
                            <a:latin typeface="Cambria Math" panose="02040503050406030204" pitchFamily="18" charset="0"/>
                          </a:rPr>
                          <m:t>𝑖</m:t>
                        </m:r>
                      </m:e>
                      <m:sub>
                        <m:r>
                          <a:rPr lang="en-US" sz="1650" i="1" dirty="0">
                            <a:latin typeface="Cambria Math" panose="02040503050406030204" pitchFamily="18" charset="0"/>
                          </a:rPr>
                          <m:t>𝑘</m:t>
                        </m:r>
                      </m:sub>
                    </m:sSub>
                    <m:r>
                      <a:rPr lang="en-US" sz="1650" i="1" dirty="0">
                        <a:latin typeface="Cambria Math" panose="02040503050406030204" pitchFamily="18" charset="0"/>
                      </a:rPr>
                      <m:t> ∈ </m:t>
                    </m:r>
                    <m:d>
                      <m:dPr>
                        <m:begChr m:val="{"/>
                        <m:endChr m:val="}"/>
                        <m:ctrlPr>
                          <a:rPr lang="en-US" sz="1650" i="1" dirty="0">
                            <a:latin typeface="Cambria Math" panose="02040503050406030204" pitchFamily="18" charset="0"/>
                          </a:rPr>
                        </m:ctrlPr>
                      </m:dPr>
                      <m:e>
                        <m:r>
                          <a:rPr lang="en-US" sz="1650" i="1" dirty="0">
                            <a:latin typeface="Cambria Math" panose="02040503050406030204" pitchFamily="18" charset="0"/>
                          </a:rPr>
                          <m:t>1,…,</m:t>
                        </m:r>
                        <m:r>
                          <a:rPr lang="en-US" sz="1650" i="1" dirty="0">
                            <a:latin typeface="Cambria Math" panose="02040503050406030204" pitchFamily="18" charset="0"/>
                          </a:rPr>
                          <m:t>𝑛</m:t>
                        </m:r>
                      </m:e>
                    </m:d>
                  </m:oMath>
                </a14:m>
                <a:r>
                  <a:rPr lang="en-US" sz="1650" dirty="0"/>
                  <a:t> is a randomly chosen </a:t>
                </a:r>
                <a:r>
                  <a:rPr lang="en-US" sz="1650" dirty="0" err="1"/>
                  <a:t>idnex</a:t>
                </a:r>
                <a:r>
                  <a:rPr lang="en-US" sz="1650" dirty="0"/>
                  <a:t> at iteration k. Because we have </a:t>
                </a:r>
                <a14:m>
                  <m:oMath xmlns:m="http://schemas.openxmlformats.org/officeDocument/2006/math">
                    <m:r>
                      <a:rPr lang="en-US" sz="1650" i="1" dirty="0">
                        <a:latin typeface="Cambria Math" panose="02040503050406030204" pitchFamily="18" charset="0"/>
                      </a:rPr>
                      <m:t>𝐸</m:t>
                    </m:r>
                    <m:r>
                      <a:rPr lang="en-US" sz="1650" i="1" dirty="0">
                        <a:latin typeface="Cambria Math" panose="02040503050406030204" pitchFamily="18" charset="0"/>
                      </a:rPr>
                      <m:t>[</m:t>
                    </m:r>
                    <m:r>
                      <m:rPr>
                        <m:sty m:val="p"/>
                      </m:rPr>
                      <a:rPr lang="en-US" sz="1650" dirty="0">
                        <a:latin typeface="Cambria Math" panose="02040503050406030204" pitchFamily="18" charset="0"/>
                      </a:rPr>
                      <m:t>∇</m:t>
                    </m:r>
                    <m:r>
                      <a:rPr lang="en-US" sz="1650" i="1" dirty="0" err="1">
                        <a:latin typeface="Cambria Math" panose="02040503050406030204" pitchFamily="18" charset="0"/>
                      </a:rPr>
                      <m:t>𝑓</m:t>
                    </m:r>
                    <m:r>
                      <a:rPr lang="en-US" sz="1650" i="1" dirty="0">
                        <a:latin typeface="Cambria Math" panose="02040503050406030204" pitchFamily="18" charset="0"/>
                      </a:rPr>
                      <m:t>(</m:t>
                    </m:r>
                    <m:sSub>
                      <m:sSubPr>
                        <m:ctrlPr>
                          <a:rPr lang="en-US" sz="1650" i="1" dirty="0">
                            <a:latin typeface="Cambria Math" panose="02040503050406030204" pitchFamily="18" charset="0"/>
                          </a:rPr>
                        </m:ctrlPr>
                      </m:sSubPr>
                      <m:e>
                        <m:r>
                          <a:rPr lang="en-US" sz="1650" i="1" dirty="0">
                            <a:latin typeface="Cambria Math" panose="02040503050406030204" pitchFamily="18" charset="0"/>
                          </a:rPr>
                          <m:t>𝑥</m:t>
                        </m:r>
                      </m:e>
                      <m:sub>
                        <m:sSub>
                          <m:sSubPr>
                            <m:ctrlPr>
                              <a:rPr lang="en-US" sz="1650" i="1" dirty="0">
                                <a:latin typeface="Cambria Math" panose="02040503050406030204" pitchFamily="18" charset="0"/>
                              </a:rPr>
                            </m:ctrlPr>
                          </m:sSubPr>
                          <m:e>
                            <m:r>
                              <a:rPr lang="en-US" sz="1650" i="1" dirty="0">
                                <a:latin typeface="Cambria Math" panose="02040503050406030204" pitchFamily="18" charset="0"/>
                              </a:rPr>
                              <m:t>𝒊</m:t>
                            </m:r>
                          </m:e>
                          <m:sub>
                            <m:r>
                              <a:rPr lang="en-US" sz="1650" i="1" dirty="0">
                                <a:latin typeface="Cambria Math" panose="02040503050406030204" pitchFamily="18" charset="0"/>
                              </a:rPr>
                              <m:t>𝒌</m:t>
                            </m:r>
                          </m:sub>
                        </m:sSub>
                      </m:sub>
                    </m:sSub>
                    <m:r>
                      <a:rPr lang="en-US" sz="1650" i="1" dirty="0">
                        <a:latin typeface="Cambria Math" panose="02040503050406030204" pitchFamily="18" charset="0"/>
                      </a:rPr>
                      <m:t>)] = </m:t>
                    </m:r>
                    <m:r>
                      <m:rPr>
                        <m:sty m:val="p"/>
                      </m:rPr>
                      <a:rPr lang="en-US" sz="1650" dirty="0">
                        <a:latin typeface="Cambria Math" panose="02040503050406030204" pitchFamily="18" charset="0"/>
                      </a:rPr>
                      <m:t>∇</m:t>
                    </m:r>
                    <m:r>
                      <a:rPr lang="en-US" sz="1650" i="1" dirty="0">
                        <a:latin typeface="Cambria Math" panose="02040503050406030204" pitchFamily="18" charset="0"/>
                      </a:rPr>
                      <m:t>𝑓</m:t>
                    </m:r>
                    <m:r>
                      <a:rPr lang="en-US" sz="1650" i="1" dirty="0">
                        <a:latin typeface="Cambria Math" panose="02040503050406030204" pitchFamily="18" charset="0"/>
                      </a:rPr>
                      <m:t>(</m:t>
                    </m:r>
                    <m:r>
                      <a:rPr lang="en-US" sz="1650" i="1" dirty="0">
                        <a:latin typeface="Cambria Math" panose="02040503050406030204" pitchFamily="18" charset="0"/>
                      </a:rPr>
                      <m:t>𝑥</m:t>
                    </m:r>
                  </m:oMath>
                </a14:m>
                <a:r>
                  <a:rPr lang="en-US" sz="1650" dirty="0"/>
                  <a:t>), the estimate is unbiased. </a:t>
                </a:r>
              </a:p>
              <a:p>
                <a:pPr marL="377183" lvl="1" indent="0">
                  <a:buNone/>
                </a:pPr>
                <a:endParaRPr lang="en-US" sz="1650" dirty="0"/>
              </a:p>
              <a:p>
                <a:pPr marL="377183" lvl="1" indent="0">
                  <a:buNone/>
                </a:pPr>
                <a:r>
                  <a:rPr lang="en-US" sz="1650" dirty="0"/>
                  <a:t>The </a:t>
                </a:r>
                <a:r>
                  <a:rPr lang="en-US" sz="1650" dirty="0" err="1"/>
                  <a:t>indicies</a:t>
                </a:r>
                <a:r>
                  <a:rPr lang="en-US" sz="1650" dirty="0"/>
                  <a:t> </a:t>
                </a:r>
                <a14:m>
                  <m:oMath xmlns:m="http://schemas.openxmlformats.org/officeDocument/2006/math">
                    <m:sSub>
                      <m:sSubPr>
                        <m:ctrlPr>
                          <a:rPr lang="en-US" sz="1650" i="1" dirty="0">
                            <a:latin typeface="Cambria Math" panose="02040503050406030204" pitchFamily="18" charset="0"/>
                          </a:rPr>
                        </m:ctrlPr>
                      </m:sSubPr>
                      <m:e>
                        <m:r>
                          <a:rPr lang="en-US" sz="1650" i="1" dirty="0">
                            <a:latin typeface="Cambria Math" panose="02040503050406030204" pitchFamily="18" charset="0"/>
                          </a:rPr>
                          <m:t>𝑖</m:t>
                        </m:r>
                      </m:e>
                      <m:sub>
                        <m:r>
                          <a:rPr lang="en-US" sz="1650" i="1" dirty="0">
                            <a:latin typeface="Cambria Math" panose="02040503050406030204" pitchFamily="18" charset="0"/>
                          </a:rPr>
                          <m:t>𝑘</m:t>
                        </m:r>
                      </m:sub>
                    </m:sSub>
                  </m:oMath>
                </a14:m>
                <a:r>
                  <a:rPr lang="en-US" sz="1650" dirty="0"/>
                  <a:t> are usually chosen without replacement until we complete one full cycle through the entire data set.</a:t>
                </a:r>
              </a:p>
            </p:txBody>
          </p:sp>
        </mc:Choice>
        <mc:Fallback>
          <p:sp>
            <p:nvSpPr>
              <p:cNvPr id="3" name="Content Placeholder 2">
                <a:extLst>
                  <a:ext uri="{FF2B5EF4-FFF2-40B4-BE49-F238E27FC236}">
                    <a16:creationId xmlns:a16="http://schemas.microsoft.com/office/drawing/2014/main" id="{71E55C32-943D-C1F7-9E0B-98B1CC894A18}"/>
                  </a:ext>
                </a:extLst>
              </p:cNvPr>
              <p:cNvSpPr>
                <a:spLocks noGrp="1" noRot="1" noChangeAspect="1" noMove="1" noResize="1" noEditPoints="1" noAdjustHandles="1" noChangeArrowheads="1" noChangeShapeType="1" noTextEdit="1"/>
              </p:cNvSpPr>
              <p:nvPr>
                <p:ph idx="1"/>
              </p:nvPr>
            </p:nvSpPr>
            <p:spPr>
              <a:xfrm>
                <a:off x="1569721" y="1371606"/>
                <a:ext cx="7040880" cy="4525963"/>
              </a:xfrm>
              <a:blipFill>
                <a:blip r:embed="rId2"/>
                <a:stretch>
                  <a:fillRect l="-779" t="-1752" r="-779"/>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A3D6CB28-9706-AE28-4124-4A5388CE7BE2}"/>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20</a:t>
            </a:fld>
            <a:endParaRPr lang="en-US"/>
          </a:p>
        </p:txBody>
      </p:sp>
    </p:spTree>
    <p:extLst>
      <p:ext uri="{BB962C8B-B14F-4D97-AF65-F5344CB8AC3E}">
        <p14:creationId xmlns:p14="http://schemas.microsoft.com/office/powerpoint/2010/main" val="1839796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5E5DE-147D-1B68-F55F-198881AE6FBF}"/>
              </a:ext>
            </a:extLst>
          </p:cNvPr>
          <p:cNvSpPr>
            <a:spLocks noGrp="1"/>
          </p:cNvSpPr>
          <p:nvPr>
            <p:ph type="title"/>
          </p:nvPr>
        </p:nvSpPr>
        <p:spPr/>
        <p:txBody>
          <a:bodyPr>
            <a:normAutofit fontScale="90000"/>
          </a:bodyPr>
          <a:lstStyle/>
          <a:p>
            <a:r>
              <a:rPr lang="en-US" dirty="0"/>
              <a:t>Mini-batching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ECC63CF-0E5A-D455-4605-91A73D00AD9D}"/>
                  </a:ext>
                </a:extLst>
              </p:cNvPr>
              <p:cNvSpPr>
                <a:spLocks noGrp="1"/>
              </p:cNvSpPr>
              <p:nvPr>
                <p:ph idx="1"/>
              </p:nvPr>
            </p:nvSpPr>
            <p:spPr>
              <a:xfrm>
                <a:off x="1569721" y="1371606"/>
                <a:ext cx="6840436" cy="4525963"/>
              </a:xfrm>
            </p:spPr>
            <p:txBody>
              <a:bodyPr>
                <a:normAutofit fontScale="92500"/>
              </a:bodyPr>
              <a:lstStyle/>
              <a:p>
                <a:pPr algn="just"/>
                <a:r>
                  <a:rPr lang="en-US" dirty="0"/>
                  <a:t>A common technique employed with SGD is mini-batching, where we choose a random subset </a:t>
                </a:r>
                <a14:m>
                  <m:oMath xmlns:m="http://schemas.openxmlformats.org/officeDocument/2006/math">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𝐼</m:t>
                        </m:r>
                      </m:e>
                      <m:sub>
                        <m:r>
                          <a:rPr lang="en-US" i="1" dirty="0" smtClean="0">
                            <a:latin typeface="Cambria Math" panose="02040503050406030204" pitchFamily="18" charset="0"/>
                          </a:rPr>
                          <m:t>𝑘</m:t>
                        </m:r>
                      </m:sub>
                    </m:sSub>
                    <m:r>
                      <a:rPr lang="en-US" i="1" dirty="0" smtClean="0">
                        <a:latin typeface="Cambria Math" panose="02040503050406030204" pitchFamily="18" charset="0"/>
                      </a:rPr>
                      <m:t> ⊆ {1,…,</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with size </a:t>
                </a:r>
                <a14:m>
                  <m:oMath xmlns:m="http://schemas.openxmlformats.org/officeDocument/2006/math">
                    <m:r>
                      <a:rPr lang="en-US"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i="1" dirty="0" err="1" smtClean="0">
                            <a:latin typeface="Cambria Math" panose="02040503050406030204" pitchFamily="18" charset="0"/>
                          </a:rPr>
                          <m:t>𝐼</m:t>
                        </m:r>
                      </m:e>
                      <m:sub>
                        <m:r>
                          <a:rPr lang="en-US" i="1" dirty="0" err="1" smtClean="0">
                            <a:latin typeface="Cambria Math" panose="02040503050406030204" pitchFamily="18" charset="0"/>
                          </a:rPr>
                          <m:t>𝑘</m:t>
                        </m:r>
                      </m:sub>
                    </m:sSub>
                    <m:r>
                      <a:rPr lang="en-US" i="1" dirty="0" smtClean="0">
                        <a:latin typeface="Cambria Math" panose="02040503050406030204" pitchFamily="18" charset="0"/>
                      </a:rPr>
                      <m:t>| = </m:t>
                    </m:r>
                    <m:r>
                      <a:rPr lang="en-US" i="1" dirty="0" smtClean="0">
                        <a:latin typeface="Cambria Math" panose="02040503050406030204" pitchFamily="18" charset="0"/>
                      </a:rPr>
                      <m:t>𝑏</m:t>
                    </m:r>
                    <m:r>
                      <a:rPr lang="en-US" i="1" dirty="0" smtClean="0">
                        <a:latin typeface="Cambria Math" panose="02040503050406030204" pitchFamily="18" charset="0"/>
                      </a:rPr>
                      <m:t> &lt;&lt; </m:t>
                    </m:r>
                    <m:r>
                      <a:rPr lang="en-US" i="1" dirty="0" smtClean="0">
                        <a:latin typeface="Cambria Math" panose="02040503050406030204" pitchFamily="18" charset="0"/>
                      </a:rPr>
                      <m:t>𝑛</m:t>
                    </m:r>
                  </m:oMath>
                </a14:m>
                <a:r>
                  <a:rPr lang="en-US" dirty="0"/>
                  <a:t>. We then repeat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up>
                      </m:sSup>
                      <m:r>
                        <a:rPr lang="en-US"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𝛼</m:t>
                          </m:r>
                        </m:e>
                        <m:sup>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nary>
                        <m:naryPr>
                          <m:chr m:val="∑"/>
                          <m:supHide m:val="on"/>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𝑘</m:t>
                              </m:r>
                            </m:sub>
                          </m:sSub>
                        </m:sub>
                        <m:sup/>
                        <m:e>
                          <m:r>
                            <a:rPr lang="en-US" b="0">
                              <a:latin typeface="Cambria Math" panose="02040503050406030204" pitchFamily="18" charset="0"/>
                            </a:rPr>
                            <m:t>𝛻</m:t>
                          </m:r>
                          <m:r>
                            <a:rPr lang="en-US" b="0" i="1">
                              <a:latin typeface="Cambria Math" panose="02040503050406030204" pitchFamily="18" charset="0"/>
                            </a:rPr>
                            <m:t>𝑓</m:t>
                          </m:r>
                          <m:r>
                            <a:rPr lang="en-US" b="0"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𝑡</m:t>
                              </m:r>
                            </m:sup>
                          </m:sSubSup>
                          <m:r>
                            <a:rPr lang="en-US" b="0" i="1">
                              <a:latin typeface="Cambria Math" panose="02040503050406030204" pitchFamily="18" charset="0"/>
                            </a:rPr>
                            <m:t>)</m:t>
                          </m:r>
                        </m:e>
                      </m:nary>
                    </m:oMath>
                  </m:oMathPara>
                </a14:m>
                <a:endParaRPr lang="en-US" dirty="0"/>
              </a:p>
              <a:p>
                <a:pPr algn="just"/>
                <a:r>
                  <a:rPr lang="en-US" sz="2310" dirty="0"/>
                  <a:t>Because we have </a:t>
                </a:r>
                <a14:m>
                  <m:oMath xmlns:m="http://schemas.openxmlformats.org/officeDocument/2006/math">
                    <m:r>
                      <a:rPr lang="en-US" sz="2310" i="1" dirty="0">
                        <a:latin typeface="Cambria Math" panose="02040503050406030204" pitchFamily="18" charset="0"/>
                      </a:rPr>
                      <m:t>𝐸</m:t>
                    </m:r>
                    <m:d>
                      <m:dPr>
                        <m:begChr m:val="["/>
                        <m:endChr m:val="]"/>
                        <m:ctrlPr>
                          <a:rPr lang="en-US" sz="2310" b="0" i="1" dirty="0">
                            <a:latin typeface="Cambria Math" panose="02040503050406030204" pitchFamily="18" charset="0"/>
                          </a:rPr>
                        </m:ctrlPr>
                      </m:dPr>
                      <m:e>
                        <m:f>
                          <m:fPr>
                            <m:ctrlPr>
                              <a:rPr lang="en-US" b="0"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𝑏</m:t>
                            </m:r>
                          </m:den>
                        </m:f>
                        <m:nary>
                          <m:naryPr>
                            <m:chr m:val="∑"/>
                            <m:supHide m:val="on"/>
                            <m:ctrlPr>
                              <a:rPr lang="en-US" b="0" i="1">
                                <a:latin typeface="Cambria Math" panose="02040503050406030204" pitchFamily="18" charset="0"/>
                              </a:rPr>
                            </m:ctrlPr>
                          </m:naryPr>
                          <m:sub>
                            <m:r>
                              <m:rPr>
                                <m:brk m:alnAt="23"/>
                              </m:rPr>
                              <a:rPr lang="en-US" b="0" i="1">
                                <a:latin typeface="Cambria Math" panose="02040503050406030204" pitchFamily="18" charset="0"/>
                              </a:rPr>
                              <m:t>𝑖</m:t>
                            </m:r>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𝐼</m:t>
                                </m:r>
                              </m:e>
                              <m:sub>
                                <m:r>
                                  <a:rPr lang="en-US" b="0" i="1">
                                    <a:latin typeface="Cambria Math" panose="02040503050406030204" pitchFamily="18" charset="0"/>
                                  </a:rPr>
                                  <m:t>𝑘</m:t>
                                </m:r>
                              </m:sub>
                            </m:sSub>
                          </m:sub>
                          <m:sup/>
                          <m:e>
                            <m:r>
                              <a:rPr lang="en-US" b="0">
                                <a:latin typeface="Cambria Math" panose="02040503050406030204" pitchFamily="18" charset="0"/>
                              </a:rPr>
                              <m:t>𝛻</m:t>
                            </m:r>
                            <m:r>
                              <a:rPr lang="en-US" b="0" i="1">
                                <a:latin typeface="Cambria Math" panose="02040503050406030204" pitchFamily="18" charset="0"/>
                              </a:rPr>
                              <m:t>𝑓</m:t>
                            </m:r>
                            <m:r>
                              <a:rPr lang="en-US" b="0" i="1">
                                <a:latin typeface="Cambria Math" panose="02040503050406030204" pitchFamily="18" charset="0"/>
                              </a:rPr>
                              <m:t>(</m:t>
                            </m:r>
                            <m:sSubSup>
                              <m:sSubSupPr>
                                <m:ctrlPr>
                                  <a:rPr lang="en-US" b="0" i="1">
                                    <a:latin typeface="Cambria Math" panose="02040503050406030204" pitchFamily="18" charset="0"/>
                                  </a:rPr>
                                </m:ctrlPr>
                              </m:sSubSupPr>
                              <m:e>
                                <m:r>
                                  <a:rPr lang="en-US" b="0" i="1">
                                    <a:latin typeface="Cambria Math" panose="02040503050406030204" pitchFamily="18" charset="0"/>
                                  </a:rPr>
                                  <m:t>𝑥</m:t>
                                </m:r>
                              </m:e>
                              <m:sub>
                                <m:r>
                                  <a:rPr lang="en-US" b="0" i="1">
                                    <a:latin typeface="Cambria Math" panose="02040503050406030204" pitchFamily="18" charset="0"/>
                                  </a:rPr>
                                  <m:t>𝑖</m:t>
                                </m:r>
                              </m:sub>
                              <m:sup>
                                <m:r>
                                  <a:rPr lang="en-US" b="0" i="1">
                                    <a:latin typeface="Cambria Math" panose="02040503050406030204" pitchFamily="18" charset="0"/>
                                  </a:rPr>
                                  <m:t>𝑡</m:t>
                                </m:r>
                              </m:sup>
                            </m:sSubSup>
                            <m:r>
                              <a:rPr lang="en-US" b="0" i="1">
                                <a:latin typeface="Cambria Math" panose="02040503050406030204" pitchFamily="18" charset="0"/>
                              </a:rPr>
                              <m:t>)</m:t>
                            </m:r>
                          </m:e>
                        </m:nary>
                      </m:e>
                    </m:d>
                    <m:r>
                      <a:rPr lang="en-US" sz="2310" i="1" dirty="0">
                        <a:latin typeface="Cambria Math" panose="02040503050406030204" pitchFamily="18" charset="0"/>
                      </a:rPr>
                      <m:t> = </m:t>
                    </m:r>
                    <m:r>
                      <m:rPr>
                        <m:sty m:val="p"/>
                      </m:rPr>
                      <a:rPr lang="en-US" sz="2310" dirty="0">
                        <a:latin typeface="Cambria Math" panose="02040503050406030204" pitchFamily="18" charset="0"/>
                      </a:rPr>
                      <m:t>∇</m:t>
                    </m:r>
                    <m:r>
                      <a:rPr lang="en-US" sz="2310" i="1" dirty="0">
                        <a:latin typeface="Cambria Math" panose="02040503050406030204" pitchFamily="18" charset="0"/>
                      </a:rPr>
                      <m:t>𝑓</m:t>
                    </m:r>
                    <m:r>
                      <a:rPr lang="en-US" sz="2310" i="1" dirty="0">
                        <a:latin typeface="Cambria Math" panose="02040503050406030204" pitchFamily="18" charset="0"/>
                      </a:rPr>
                      <m:t>(</m:t>
                    </m:r>
                    <m:r>
                      <a:rPr lang="en-US" sz="2310" i="1" dirty="0">
                        <a:latin typeface="Cambria Math" panose="02040503050406030204" pitchFamily="18" charset="0"/>
                      </a:rPr>
                      <m:t>𝑥</m:t>
                    </m:r>
                  </m:oMath>
                </a14:m>
                <a:r>
                  <a:rPr lang="en-US" sz="2310" dirty="0"/>
                  <a:t>), the estimate is unbiased of the full gradient. </a:t>
                </a:r>
                <a:endParaRPr lang="en-US" dirty="0"/>
              </a:p>
              <a:p>
                <a:pPr algn="just"/>
                <a:r>
                  <a:rPr lang="en-US" dirty="0"/>
                  <a:t>Mini-batches need to be balanced for classes</a:t>
                </a:r>
              </a:p>
              <a:p>
                <a:pPr algn="just"/>
                <a:endParaRPr lang="en-US" dirty="0"/>
              </a:p>
            </p:txBody>
          </p:sp>
        </mc:Choice>
        <mc:Fallback>
          <p:sp>
            <p:nvSpPr>
              <p:cNvPr id="3" name="Content Placeholder 2">
                <a:extLst>
                  <a:ext uri="{FF2B5EF4-FFF2-40B4-BE49-F238E27FC236}">
                    <a16:creationId xmlns:a16="http://schemas.microsoft.com/office/drawing/2014/main" id="{CECC63CF-0E5A-D455-4605-91A73D00AD9D}"/>
                  </a:ext>
                </a:extLst>
              </p:cNvPr>
              <p:cNvSpPr>
                <a:spLocks noGrp="1" noRot="1" noChangeAspect="1" noMove="1" noResize="1" noEditPoints="1" noAdjustHandles="1" noChangeArrowheads="1" noChangeShapeType="1" noTextEdit="1"/>
              </p:cNvSpPr>
              <p:nvPr>
                <p:ph idx="1"/>
              </p:nvPr>
            </p:nvSpPr>
            <p:spPr>
              <a:xfrm>
                <a:off x="1569721" y="1371606"/>
                <a:ext cx="6840436" cy="4525963"/>
              </a:xfrm>
              <a:blipFill>
                <a:blip r:embed="rId2"/>
                <a:stretch>
                  <a:fillRect l="-1426" t="-2022" r="-1515"/>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FF229AA6-C03C-0049-0643-4DDFEF9AE0E3}"/>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21</a:t>
            </a:fld>
            <a:endParaRPr lang="en-US"/>
          </a:p>
        </p:txBody>
      </p:sp>
      <p:pic>
        <p:nvPicPr>
          <p:cNvPr id="6" name="Picture 5">
            <a:extLst>
              <a:ext uri="{FF2B5EF4-FFF2-40B4-BE49-F238E27FC236}">
                <a16:creationId xmlns:a16="http://schemas.microsoft.com/office/drawing/2014/main" id="{6ADC6628-FD56-2F8C-9D5E-1BBE24DEF9E5}"/>
              </a:ext>
            </a:extLst>
          </p:cNvPr>
          <p:cNvPicPr>
            <a:picLocks noChangeAspect="1"/>
          </p:cNvPicPr>
          <p:nvPr/>
        </p:nvPicPr>
        <p:blipFill>
          <a:blip r:embed="rId3"/>
          <a:stretch>
            <a:fillRect/>
          </a:stretch>
        </p:blipFill>
        <p:spPr>
          <a:xfrm>
            <a:off x="8410163" y="1491973"/>
            <a:ext cx="2294813" cy="2174822"/>
          </a:xfrm>
          <a:prstGeom prst="rect">
            <a:avLst/>
          </a:prstGeom>
        </p:spPr>
      </p:pic>
      <p:pic>
        <p:nvPicPr>
          <p:cNvPr id="8" name="Picture 7">
            <a:extLst>
              <a:ext uri="{FF2B5EF4-FFF2-40B4-BE49-F238E27FC236}">
                <a16:creationId xmlns:a16="http://schemas.microsoft.com/office/drawing/2014/main" id="{F34844A7-8E65-74E8-6837-0B803BAA0020}"/>
              </a:ext>
            </a:extLst>
          </p:cNvPr>
          <p:cNvPicPr>
            <a:picLocks noChangeAspect="1"/>
          </p:cNvPicPr>
          <p:nvPr/>
        </p:nvPicPr>
        <p:blipFill>
          <a:blip r:embed="rId4"/>
          <a:stretch>
            <a:fillRect/>
          </a:stretch>
        </p:blipFill>
        <p:spPr>
          <a:xfrm>
            <a:off x="8300915" y="3665999"/>
            <a:ext cx="2414900" cy="2174822"/>
          </a:xfrm>
          <a:prstGeom prst="rect">
            <a:avLst/>
          </a:prstGeom>
        </p:spPr>
      </p:pic>
    </p:spTree>
    <p:extLst>
      <p:ext uri="{BB962C8B-B14F-4D97-AF65-F5344CB8AC3E}">
        <p14:creationId xmlns:p14="http://schemas.microsoft.com/office/powerpoint/2010/main" val="2992168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7D66-EC08-6747-56A3-F5C2C4F434E9}"/>
              </a:ext>
            </a:extLst>
          </p:cNvPr>
          <p:cNvSpPr>
            <a:spLocks noGrp="1"/>
          </p:cNvSpPr>
          <p:nvPr>
            <p:ph type="title"/>
          </p:nvPr>
        </p:nvSpPr>
        <p:spPr/>
        <p:txBody>
          <a:bodyPr>
            <a:normAutofit fontScale="90000"/>
          </a:bodyPr>
          <a:lstStyle/>
          <a:p>
            <a:r>
              <a:rPr lang="en-US" dirty="0"/>
              <a:t>Complexity</a:t>
            </a:r>
          </a:p>
        </p:txBody>
      </p:sp>
      <p:sp>
        <p:nvSpPr>
          <p:cNvPr id="3" name="Content Placeholder 2">
            <a:extLst>
              <a:ext uri="{FF2B5EF4-FFF2-40B4-BE49-F238E27FC236}">
                <a16:creationId xmlns:a16="http://schemas.microsoft.com/office/drawing/2014/main" id="{BEA432F9-A999-B492-7E7F-EC53E5D83A2B}"/>
              </a:ext>
            </a:extLst>
          </p:cNvPr>
          <p:cNvSpPr>
            <a:spLocks noGrp="1"/>
          </p:cNvSpPr>
          <p:nvPr>
            <p:ph idx="1"/>
          </p:nvPr>
        </p:nvSpPr>
        <p:spPr/>
        <p:txBody>
          <a:bodyPr/>
          <a:lstStyle/>
          <a:p>
            <a:r>
              <a:rPr lang="en-US" dirty="0"/>
              <a:t>For a problem with n data points, mini-batch size b and feature dimension d, we obtain the following costs of standard SGD and batch-SGD: </a:t>
            </a:r>
          </a:p>
          <a:p>
            <a:pPr lvl="1"/>
            <a:r>
              <a:rPr lang="en-US" dirty="0"/>
              <a:t>full gradient: O(</a:t>
            </a:r>
            <a:r>
              <a:rPr lang="en-US" dirty="0" err="1"/>
              <a:t>nd</a:t>
            </a:r>
            <a:r>
              <a:rPr lang="en-US" dirty="0"/>
              <a:t>) </a:t>
            </a:r>
          </a:p>
          <a:p>
            <a:pPr lvl="1"/>
            <a:r>
              <a:rPr lang="en-US" dirty="0"/>
              <a:t>mini-batch: O(bd) </a:t>
            </a:r>
          </a:p>
          <a:p>
            <a:pPr lvl="1"/>
            <a:r>
              <a:rPr lang="en-US" dirty="0"/>
              <a:t>standard SGD: O(d)</a:t>
            </a:r>
          </a:p>
        </p:txBody>
      </p:sp>
      <p:sp>
        <p:nvSpPr>
          <p:cNvPr id="4" name="Slide Number Placeholder 3">
            <a:extLst>
              <a:ext uri="{FF2B5EF4-FFF2-40B4-BE49-F238E27FC236}">
                <a16:creationId xmlns:a16="http://schemas.microsoft.com/office/drawing/2014/main" id="{555D4BC6-B33F-65AC-C287-2E7C1BD31740}"/>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22</a:t>
            </a:fld>
            <a:endParaRPr lang="en-US"/>
          </a:p>
        </p:txBody>
      </p:sp>
    </p:spTree>
    <p:extLst>
      <p:ext uri="{BB962C8B-B14F-4D97-AF65-F5344CB8AC3E}">
        <p14:creationId xmlns:p14="http://schemas.microsoft.com/office/powerpoint/2010/main" val="451586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1A19-F978-2D5C-9DD4-57F646B52483}"/>
              </a:ext>
            </a:extLst>
          </p:cNvPr>
          <p:cNvSpPr>
            <a:spLocks noGrp="1"/>
          </p:cNvSpPr>
          <p:nvPr>
            <p:ph type="title"/>
          </p:nvPr>
        </p:nvSpPr>
        <p:spPr/>
        <p:txBody>
          <a:bodyPr>
            <a:normAutofit fontScale="90000"/>
          </a:bodyPr>
          <a:lstStyle/>
          <a:p>
            <a:r>
              <a:rPr lang="en-IN" dirty="0"/>
              <a:t>Some observations about gradient descent</a:t>
            </a:r>
          </a:p>
        </p:txBody>
      </p:sp>
      <p:sp>
        <p:nvSpPr>
          <p:cNvPr id="3" name="Content Placeholder 2">
            <a:extLst>
              <a:ext uri="{FF2B5EF4-FFF2-40B4-BE49-F238E27FC236}">
                <a16:creationId xmlns:a16="http://schemas.microsoft.com/office/drawing/2014/main" id="{BF12A941-B8FB-6205-0FC9-0ED88FB5D3CA}"/>
              </a:ext>
            </a:extLst>
          </p:cNvPr>
          <p:cNvSpPr>
            <a:spLocks noGrp="1"/>
          </p:cNvSpPr>
          <p:nvPr>
            <p:ph idx="1"/>
          </p:nvPr>
        </p:nvSpPr>
        <p:spPr/>
        <p:txBody>
          <a:bodyPr/>
          <a:lstStyle/>
          <a:p>
            <a:r>
              <a:rPr lang="en-GB" dirty="0"/>
              <a:t>It takes a lot of time to navigate regions having a gentle slope </a:t>
            </a:r>
          </a:p>
          <a:p>
            <a:r>
              <a:rPr lang="en-GB" dirty="0"/>
              <a:t>This is because the gradient in these regions is very small </a:t>
            </a:r>
          </a:p>
          <a:p>
            <a:r>
              <a:rPr lang="en-GB" dirty="0"/>
              <a:t>Can we do something better ? </a:t>
            </a:r>
          </a:p>
          <a:p>
            <a:r>
              <a:rPr lang="en-GB" dirty="0"/>
              <a:t>Yes, let’s take a look at ‘Momentum based gradient descent’</a:t>
            </a:r>
            <a:endParaRPr lang="en-IN" dirty="0"/>
          </a:p>
        </p:txBody>
      </p:sp>
      <p:sp>
        <p:nvSpPr>
          <p:cNvPr id="4" name="Slide Number Placeholder 3">
            <a:extLst>
              <a:ext uri="{FF2B5EF4-FFF2-40B4-BE49-F238E27FC236}">
                <a16:creationId xmlns:a16="http://schemas.microsoft.com/office/drawing/2014/main" id="{B59AEEE7-0264-8B28-8AC3-4AFE6A145B5C}"/>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23</a:t>
            </a:fld>
            <a:endParaRPr lang="en-US"/>
          </a:p>
        </p:txBody>
      </p:sp>
    </p:spTree>
    <p:extLst>
      <p:ext uri="{BB962C8B-B14F-4D97-AF65-F5344CB8AC3E}">
        <p14:creationId xmlns:p14="http://schemas.microsoft.com/office/powerpoint/2010/main" val="4032292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A3E78-41A4-77D1-2018-44FB3066339D}"/>
              </a:ext>
            </a:extLst>
          </p:cNvPr>
          <p:cNvSpPr>
            <a:spLocks noGrp="1"/>
          </p:cNvSpPr>
          <p:nvPr>
            <p:ph type="title"/>
          </p:nvPr>
        </p:nvSpPr>
        <p:spPr/>
        <p:txBody>
          <a:bodyPr>
            <a:normAutofit fontScale="90000"/>
          </a:bodyPr>
          <a:lstStyle/>
          <a:p>
            <a:r>
              <a:rPr lang="en-IN" dirty="0"/>
              <a:t>Momentum based Gradient Descent</a:t>
            </a:r>
          </a:p>
        </p:txBody>
      </p:sp>
      <p:sp>
        <p:nvSpPr>
          <p:cNvPr id="3" name="Content Placeholder 2">
            <a:extLst>
              <a:ext uri="{FF2B5EF4-FFF2-40B4-BE49-F238E27FC236}">
                <a16:creationId xmlns:a16="http://schemas.microsoft.com/office/drawing/2014/main" id="{939A5916-C53C-4CF3-1249-74B8EEC58265}"/>
              </a:ext>
            </a:extLst>
          </p:cNvPr>
          <p:cNvSpPr>
            <a:spLocks noGrp="1"/>
          </p:cNvSpPr>
          <p:nvPr>
            <p:ph idx="1"/>
          </p:nvPr>
        </p:nvSpPr>
        <p:spPr>
          <a:xfrm>
            <a:off x="1569721" y="1371606"/>
            <a:ext cx="7040880" cy="4525963"/>
          </a:xfrm>
        </p:spPr>
        <p:txBody>
          <a:bodyPr/>
          <a:lstStyle/>
          <a:p>
            <a:pPr algn="just"/>
            <a:r>
              <a:rPr lang="en-IN" dirty="0"/>
              <a:t>Intuition</a:t>
            </a:r>
          </a:p>
          <a:p>
            <a:pPr lvl="1" algn="just"/>
            <a:r>
              <a:rPr lang="en-GB" dirty="0"/>
              <a:t>If I am repeatedly being asked to move in the same direction, then I should probably gain some confidence and start taking bigger steps in that direction </a:t>
            </a:r>
          </a:p>
          <a:p>
            <a:pPr lvl="1" algn="just"/>
            <a:r>
              <a:rPr lang="en-GB" dirty="0"/>
              <a:t>Just as a ball gains momentum while rolling down a slope</a:t>
            </a:r>
            <a:endParaRPr lang="en-IN" dirty="0"/>
          </a:p>
        </p:txBody>
      </p:sp>
      <p:sp>
        <p:nvSpPr>
          <p:cNvPr id="4" name="Slide Number Placeholder 3">
            <a:extLst>
              <a:ext uri="{FF2B5EF4-FFF2-40B4-BE49-F238E27FC236}">
                <a16:creationId xmlns:a16="http://schemas.microsoft.com/office/drawing/2014/main" id="{9C6162AB-D84B-6B11-2D74-05D2D98DCB33}"/>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24</a:t>
            </a:fld>
            <a:endParaRPr lang="en-US"/>
          </a:p>
        </p:txBody>
      </p:sp>
    </p:spTree>
    <p:extLst>
      <p:ext uri="{BB962C8B-B14F-4D97-AF65-F5344CB8AC3E}">
        <p14:creationId xmlns:p14="http://schemas.microsoft.com/office/powerpoint/2010/main" val="2554269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3FDC-957D-4F23-9F0E-3A3554F5D990}"/>
              </a:ext>
            </a:extLst>
          </p:cNvPr>
          <p:cNvSpPr>
            <a:spLocks noGrp="1"/>
          </p:cNvSpPr>
          <p:nvPr>
            <p:ph type="title"/>
          </p:nvPr>
        </p:nvSpPr>
        <p:spPr/>
        <p:txBody>
          <a:bodyPr>
            <a:normAutofit fontScale="90000"/>
          </a:bodyPr>
          <a:lstStyle/>
          <a:p>
            <a:r>
              <a:rPr lang="en-IN" dirty="0"/>
              <a:t>Motivation of momentum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D95F3E-6BE4-1534-E362-3F8E193C0260}"/>
                  </a:ext>
                </a:extLst>
              </p:cNvPr>
              <p:cNvSpPr>
                <a:spLocks noGrp="1"/>
              </p:cNvSpPr>
              <p:nvPr>
                <p:ph idx="1"/>
              </p:nvPr>
            </p:nvSpPr>
            <p:spPr>
              <a:xfrm>
                <a:off x="1758315" y="1647826"/>
                <a:ext cx="6005908" cy="4048244"/>
              </a:xfrm>
            </p:spPr>
            <p:txBody>
              <a:bodyPr>
                <a:normAutofit fontScale="85000" lnSpcReduction="10000"/>
              </a:bodyPr>
              <a:lstStyle/>
              <a:p>
                <a:r>
                  <a:rPr lang="en-GB" dirty="0"/>
                  <a:t>Let </a:t>
                </a:r>
                <a14:m>
                  <m:oMath xmlns:m="http://schemas.openxmlformats.org/officeDocument/2006/math">
                    <m:r>
                      <a:rPr lang="en-GB" i="1" dirty="0" smtClean="0">
                        <a:latin typeface="Cambria Math" panose="02040503050406030204" pitchFamily="18" charset="0"/>
                      </a:rPr>
                      <m:t>𝑓</m:t>
                    </m:r>
                  </m:oMath>
                </a14:m>
                <a:r>
                  <a:rPr lang="en-GB" dirty="0"/>
                  <a:t> be a simple quadratic function over </a:t>
                </a:r>
                <a14:m>
                  <m:oMath xmlns:m="http://schemas.openxmlformats.org/officeDocument/2006/math">
                    <m:sSup>
                      <m:sSupPr>
                        <m:ctrlPr>
                          <a:rPr lang="en-GB" b="1" i="1" dirty="0" smtClean="0">
                            <a:latin typeface="Cambria Math" panose="02040503050406030204" pitchFamily="18" charset="0"/>
                            <a:ea typeface="Cambria Math" panose="02040503050406030204" pitchFamily="18" charset="0"/>
                          </a:rPr>
                        </m:ctrlPr>
                      </m:sSupPr>
                      <m:e>
                        <m:r>
                          <a:rPr lang="en-GB" i="1" dirty="0" smtClean="0">
                            <a:latin typeface="Cambria Math" panose="02040503050406030204" pitchFamily="18" charset="0"/>
                            <a:ea typeface="Cambria Math" panose="02040503050406030204" pitchFamily="18" charset="0"/>
                          </a:rPr>
                          <m:t>ℝ</m:t>
                        </m:r>
                      </m:e>
                      <m:sup>
                        <m:r>
                          <a:rPr lang="en-GB" b="1" i="1" dirty="0" smtClean="0">
                            <a:latin typeface="Cambria Math" panose="02040503050406030204" pitchFamily="18" charset="0"/>
                            <a:ea typeface="Cambria Math" panose="02040503050406030204" pitchFamily="18" charset="0"/>
                          </a:rPr>
                          <m:t>𝟐</m:t>
                        </m:r>
                      </m:sup>
                    </m:sSup>
                  </m:oMath>
                </a14:m>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𝒇</m:t>
                      </m:r>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𝟐</m:t>
                              </m:r>
                            </m:sub>
                          </m:sSub>
                        </m:e>
                      </m:d>
                      <m:r>
                        <a:rPr lang="en-GB" b="1" i="1" smtClean="0">
                          <a:latin typeface="Cambria Math" panose="02040503050406030204" pitchFamily="18" charset="0"/>
                        </a:rPr>
                        <m:t>= </m:t>
                      </m:r>
                      <m:f>
                        <m:fPr>
                          <m:ctrlPr>
                            <a:rPr lang="en-GB" b="1" i="1" smtClean="0">
                              <a:latin typeface="Cambria Math" panose="02040503050406030204" pitchFamily="18" charset="0"/>
                            </a:rPr>
                          </m:ctrlPr>
                        </m:fPr>
                        <m:num>
                          <m:r>
                            <a:rPr lang="en-GB" b="1" i="1" smtClean="0">
                              <a:latin typeface="Cambria Math" panose="02040503050406030204" pitchFamily="18" charset="0"/>
                            </a:rPr>
                            <m:t>𝟏</m:t>
                          </m:r>
                        </m:num>
                        <m:den>
                          <m:r>
                            <a:rPr lang="en-GB" b="1" i="1" smtClean="0">
                              <a:latin typeface="Cambria Math" panose="02040503050406030204" pitchFamily="18" charset="0"/>
                            </a:rPr>
                            <m:t>𝟐</m:t>
                          </m:r>
                        </m:den>
                      </m:f>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𝝀</m:t>
                              </m:r>
                            </m:e>
                            <m:sub>
                              <m:r>
                                <a:rPr lang="en-GB" b="1" i="1" smtClean="0">
                                  <a:latin typeface="Cambria Math" panose="02040503050406030204" pitchFamily="18" charset="0"/>
                                </a:rPr>
                                <m:t>𝟏</m:t>
                              </m:r>
                            </m:sub>
                          </m:sSub>
                          <m:sSubSup>
                            <m:sSubSupPr>
                              <m:ctrlPr>
                                <a:rPr lang="en-GB" b="1" i="1" smtClean="0">
                                  <a:latin typeface="Cambria Math" panose="02040503050406030204" pitchFamily="18" charset="0"/>
                                </a:rPr>
                              </m:ctrlPr>
                            </m:sSubSupPr>
                            <m:e>
                              <m:r>
                                <a:rPr lang="en-GB" b="1" i="1" smtClean="0">
                                  <a:latin typeface="Cambria Math" panose="02040503050406030204" pitchFamily="18" charset="0"/>
                                </a:rPr>
                                <m:t>𝒙</m:t>
                              </m:r>
                            </m:e>
                            <m:sub>
                              <m:r>
                                <a:rPr lang="en-GB" b="1" i="1" smtClean="0">
                                  <a:latin typeface="Cambria Math" panose="02040503050406030204" pitchFamily="18" charset="0"/>
                                </a:rPr>
                                <m:t>𝟏</m:t>
                              </m:r>
                            </m:sub>
                            <m:sup>
                              <m:r>
                                <a:rPr lang="en-GB" b="1" i="1" smtClean="0">
                                  <a:latin typeface="Cambria Math" panose="02040503050406030204" pitchFamily="18" charset="0"/>
                                </a:rPr>
                                <m:t>𝟐</m:t>
                              </m:r>
                            </m:sup>
                          </m:sSubSup>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𝝀</m:t>
                              </m:r>
                            </m:e>
                            <m:sub>
                              <m:r>
                                <a:rPr lang="en-GB" b="1" i="1" smtClean="0">
                                  <a:latin typeface="Cambria Math" panose="02040503050406030204" pitchFamily="18" charset="0"/>
                                </a:rPr>
                                <m:t>𝟐</m:t>
                              </m:r>
                            </m:sub>
                          </m:sSub>
                          <m:sSubSup>
                            <m:sSubSupPr>
                              <m:ctrlPr>
                                <a:rPr lang="en-GB" b="1" i="1" smtClean="0">
                                  <a:latin typeface="Cambria Math" panose="02040503050406030204" pitchFamily="18" charset="0"/>
                                </a:rPr>
                              </m:ctrlPr>
                            </m:sSubSupPr>
                            <m:e>
                              <m:r>
                                <a:rPr lang="en-GB" b="1" i="1" smtClean="0">
                                  <a:latin typeface="Cambria Math" panose="02040503050406030204" pitchFamily="18" charset="0"/>
                                </a:rPr>
                                <m:t>𝒙</m:t>
                              </m:r>
                            </m:e>
                            <m:sub>
                              <m:r>
                                <a:rPr lang="en-GB" b="1" i="1" smtClean="0">
                                  <a:latin typeface="Cambria Math" panose="02040503050406030204" pitchFamily="18" charset="0"/>
                                </a:rPr>
                                <m:t>𝟐</m:t>
                              </m:r>
                            </m:sub>
                            <m:sup>
                              <m:r>
                                <a:rPr lang="en-GB" b="1" i="1" smtClean="0">
                                  <a:latin typeface="Cambria Math" panose="02040503050406030204" pitchFamily="18" charset="0"/>
                                </a:rPr>
                                <m:t>𝟐</m:t>
                              </m:r>
                            </m:sup>
                          </m:sSubSup>
                        </m:e>
                      </m:d>
                      <m:r>
                        <a:rPr lang="en-GB" b="1" i="1" smtClean="0">
                          <a:latin typeface="Cambria Math" panose="02040503050406030204" pitchFamily="18" charset="0"/>
                        </a:rPr>
                        <m:t>, ∀</m:t>
                      </m:r>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𝟐</m:t>
                              </m:r>
                            </m:sub>
                          </m:sSub>
                        </m:e>
                      </m:d>
                      <m:r>
                        <a:rPr lang="en-GB" b="1" i="1" smtClean="0">
                          <a:latin typeface="Cambria Math" panose="02040503050406030204" pitchFamily="18" charset="0"/>
                        </a:rPr>
                        <m:t>∈</m:t>
                      </m:r>
                      <m:sSup>
                        <m:sSupPr>
                          <m:ctrlPr>
                            <a:rPr lang="en-GB" i="1" dirty="0">
                              <a:latin typeface="Cambria Math" panose="02040503050406030204" pitchFamily="18" charset="0"/>
                              <a:ea typeface="Cambria Math" panose="02040503050406030204" pitchFamily="18" charset="0"/>
                            </a:rPr>
                          </m:ctrlPr>
                        </m:sSupPr>
                        <m:e>
                          <m:r>
                            <a:rPr lang="en-GB" i="1" dirty="0">
                              <a:latin typeface="Cambria Math" panose="02040503050406030204" pitchFamily="18" charset="0"/>
                              <a:ea typeface="Cambria Math" panose="02040503050406030204" pitchFamily="18" charset="0"/>
                            </a:rPr>
                            <m:t>ℝ</m:t>
                          </m:r>
                        </m:e>
                        <m:sup>
                          <m:r>
                            <a:rPr lang="en-GB" i="1" dirty="0">
                              <a:latin typeface="Cambria Math" panose="02040503050406030204" pitchFamily="18" charset="0"/>
                              <a:ea typeface="Cambria Math" panose="02040503050406030204" pitchFamily="18" charset="0"/>
                            </a:rPr>
                            <m:t>𝟐</m:t>
                          </m:r>
                        </m:sup>
                      </m:sSup>
                    </m:oMath>
                  </m:oMathPara>
                </a14:m>
                <a:endParaRPr lang="en-IN" dirty="0"/>
              </a:p>
              <a:p>
                <a:pPr marL="0" indent="0">
                  <a:buNone/>
                </a:pPr>
                <a:r>
                  <a:rPr lang="en-GB" dirty="0"/>
                  <a:t>for parameters </a:t>
                </a:r>
                <a14:m>
                  <m:oMath xmlns:m="http://schemas.openxmlformats.org/officeDocument/2006/math">
                    <m:r>
                      <a:rPr lang="en-GB" i="1" dirty="0" smtClean="0">
                        <a:latin typeface="Cambria Math" panose="02040503050406030204" pitchFamily="18" charset="0"/>
                      </a:rPr>
                      <m:t>0 &lt; </m:t>
                    </m:r>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𝜆</m:t>
                        </m:r>
                      </m:e>
                      <m:sub>
                        <m:r>
                          <a:rPr lang="en-GB" i="1" dirty="0" smtClean="0">
                            <a:latin typeface="Cambria Math" panose="02040503050406030204" pitchFamily="18" charset="0"/>
                          </a:rPr>
                          <m:t>1</m:t>
                        </m:r>
                      </m:sub>
                    </m:sSub>
                    <m:r>
                      <a:rPr lang="en-GB" i="1" dirty="0" smtClean="0">
                        <a:latin typeface="Cambria Math" panose="02040503050406030204" pitchFamily="18" charset="0"/>
                      </a:rPr>
                      <m:t> &lt; </m:t>
                    </m:r>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𝜆</m:t>
                        </m:r>
                      </m:e>
                      <m:sub>
                        <m:r>
                          <a:rPr lang="en-GB" i="1" dirty="0" smtClean="0">
                            <a:latin typeface="Cambria Math" panose="02040503050406030204" pitchFamily="18" charset="0"/>
                          </a:rPr>
                          <m:t>2</m:t>
                        </m:r>
                      </m:sub>
                    </m:sSub>
                  </m:oMath>
                </a14:m>
                <a:r>
                  <a:rPr lang="en-GB" dirty="0"/>
                  <a:t>. The unique minimizer of </a:t>
                </a:r>
                <a14:m>
                  <m:oMath xmlns:m="http://schemas.openxmlformats.org/officeDocument/2006/math">
                    <m:r>
                      <a:rPr lang="en-GB" i="1" dirty="0" smtClean="0">
                        <a:latin typeface="Cambria Math" panose="02040503050406030204" pitchFamily="18" charset="0"/>
                      </a:rPr>
                      <m:t>𝑓</m:t>
                    </m:r>
                  </m:oMath>
                </a14:m>
                <a:r>
                  <a:rPr lang="en-GB" dirty="0"/>
                  <a:t> is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m:t>
                        </m:r>
                      </m:sub>
                    </m:sSub>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oMath>
                </a14:m>
                <a:r>
                  <a:rPr lang="en-GB" dirty="0"/>
                  <a:t> </a:t>
                </a:r>
              </a:p>
              <a:p>
                <a:r>
                  <a:rPr lang="en-GB" dirty="0"/>
                  <a:t>The gradient of </a:t>
                </a:r>
                <a14:m>
                  <m:oMath xmlns:m="http://schemas.openxmlformats.org/officeDocument/2006/math">
                    <m:r>
                      <a:rPr lang="en-GB" i="1" dirty="0" smtClean="0">
                        <a:latin typeface="Cambria Math" panose="02040503050406030204" pitchFamily="18" charset="0"/>
                      </a:rPr>
                      <m:t>𝑓</m:t>
                    </m:r>
                  </m:oMath>
                </a14:m>
                <a:r>
                  <a:rPr lang="en-GB" dirty="0"/>
                  <a:t> is</a:t>
                </a:r>
              </a:p>
              <a:p>
                <a:endParaRPr lang="en-GB" dirty="0"/>
              </a:p>
              <a:p>
                <a:pPr marL="0" indent="0">
                  <a:buNone/>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m:t>
                      </m:r>
                      <m:r>
                        <a:rPr lang="en-GB" b="1" i="1" smtClean="0">
                          <a:latin typeface="Cambria Math" panose="02040503050406030204" pitchFamily="18" charset="0"/>
                        </a:rPr>
                        <m:t>𝒇</m:t>
                      </m:r>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𝟐</m:t>
                              </m:r>
                            </m:sub>
                          </m:sSub>
                        </m:e>
                      </m:d>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𝝀</m:t>
                              </m:r>
                            </m:e>
                            <m:sub>
                              <m:r>
                                <a:rPr lang="en-GB" b="1" i="1" smtClean="0">
                                  <a:latin typeface="Cambria Math" panose="02040503050406030204" pitchFamily="18" charset="0"/>
                                </a:rPr>
                                <m:t>𝟏</m:t>
                              </m:r>
                            </m:sub>
                          </m:sSub>
                          <m:r>
                            <a:rPr lang="en-GB" b="1" i="1" smtClean="0">
                              <a:latin typeface="Cambria Math" panose="02040503050406030204" pitchFamily="18" charset="0"/>
                            </a:rPr>
                            <m:t>𝒙</m:t>
                          </m:r>
                        </m:e>
                        <m:sub>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i="1">
                              <a:latin typeface="Cambria Math" panose="02040503050406030204" pitchFamily="18" charset="0"/>
                            </a:rPr>
                          </m:ctrlPr>
                        </m:sSubPr>
                        <m:e>
                          <m:sSub>
                            <m:sSubPr>
                              <m:ctrlPr>
                                <a:rPr lang="en-GB" i="1">
                                  <a:latin typeface="Cambria Math" panose="02040503050406030204" pitchFamily="18" charset="0"/>
                                </a:rPr>
                              </m:ctrlPr>
                            </m:sSubPr>
                            <m:e>
                              <m:r>
                                <a:rPr lang="en-GB" i="1">
                                  <a:latin typeface="Cambria Math" panose="02040503050406030204" pitchFamily="18" charset="0"/>
                                </a:rPr>
                                <m:t>𝝀</m:t>
                              </m:r>
                            </m:e>
                            <m:sub>
                              <m:r>
                                <a:rPr lang="en-GB" b="1" i="1" smtClean="0">
                                  <a:latin typeface="Cambria Math" panose="02040503050406030204" pitchFamily="18" charset="0"/>
                                </a:rPr>
                                <m:t>𝟐</m:t>
                              </m:r>
                            </m:sub>
                          </m:sSub>
                          <m:r>
                            <a:rPr lang="en-GB" i="1">
                              <a:latin typeface="Cambria Math" panose="02040503050406030204" pitchFamily="18" charset="0"/>
                            </a:rPr>
                            <m:t>𝒙</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i="1">
                          <a:latin typeface="Cambria Math" panose="02040503050406030204" pitchFamily="18" charset="0"/>
                        </a:rPr>
                        <m:t>,∀</m:t>
                      </m:r>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𝟐</m:t>
                              </m:r>
                            </m:sub>
                          </m:sSub>
                        </m:e>
                      </m:d>
                      <m:r>
                        <a:rPr lang="en-GB" b="1" i="1" smtClean="0">
                          <a:latin typeface="Cambria Math" panose="02040503050406030204" pitchFamily="18" charset="0"/>
                        </a:rPr>
                        <m:t>∈</m:t>
                      </m:r>
                      <m:sSup>
                        <m:sSupPr>
                          <m:ctrlPr>
                            <a:rPr lang="en-GB" i="1" dirty="0">
                              <a:latin typeface="Cambria Math" panose="02040503050406030204" pitchFamily="18" charset="0"/>
                              <a:ea typeface="Cambria Math" panose="02040503050406030204" pitchFamily="18" charset="0"/>
                            </a:rPr>
                          </m:ctrlPr>
                        </m:sSupPr>
                        <m:e>
                          <m:r>
                            <a:rPr lang="en-GB" i="1" dirty="0">
                              <a:latin typeface="Cambria Math" panose="02040503050406030204" pitchFamily="18" charset="0"/>
                              <a:ea typeface="Cambria Math" panose="02040503050406030204" pitchFamily="18" charset="0"/>
                            </a:rPr>
                            <m:t>ℝ</m:t>
                          </m:r>
                        </m:e>
                        <m:sup>
                          <m:r>
                            <a:rPr lang="en-GB" i="1" dirty="0">
                              <a:latin typeface="Cambria Math" panose="02040503050406030204" pitchFamily="18" charset="0"/>
                              <a:ea typeface="Cambria Math" panose="02040503050406030204" pitchFamily="18" charset="0"/>
                            </a:rPr>
                            <m:t>𝟐</m:t>
                          </m:r>
                        </m:sup>
                      </m:sSup>
                    </m:oMath>
                  </m:oMathPara>
                </a14:m>
                <a:endParaRPr lang="en-IN" dirty="0"/>
              </a:p>
            </p:txBody>
          </p:sp>
        </mc:Choice>
        <mc:Fallback>
          <p:sp>
            <p:nvSpPr>
              <p:cNvPr id="3" name="Content Placeholder 2">
                <a:extLst>
                  <a:ext uri="{FF2B5EF4-FFF2-40B4-BE49-F238E27FC236}">
                    <a16:creationId xmlns:a16="http://schemas.microsoft.com/office/drawing/2014/main" id="{2DD95F3E-6BE4-1534-E362-3F8E193C0260}"/>
                  </a:ext>
                </a:extLst>
              </p:cNvPr>
              <p:cNvSpPr>
                <a:spLocks noGrp="1" noRot="1" noChangeAspect="1" noMove="1" noResize="1" noEditPoints="1" noAdjustHandles="1" noChangeArrowheads="1" noChangeShapeType="1" noTextEdit="1"/>
              </p:cNvSpPr>
              <p:nvPr>
                <p:ph idx="1"/>
              </p:nvPr>
            </p:nvSpPr>
            <p:spPr>
              <a:xfrm>
                <a:off x="1758315" y="1647826"/>
                <a:ext cx="6005908" cy="4048244"/>
              </a:xfrm>
              <a:blipFill>
                <a:blip r:embed="rId2"/>
                <a:stretch>
                  <a:fillRect l="-1521" t="-2861" r="-1521"/>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A54E58B4-31F0-5BA1-356F-560B51B7C86B}"/>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25</a:t>
            </a:fld>
            <a:endParaRPr lang="en-US"/>
          </a:p>
        </p:txBody>
      </p:sp>
    </p:spTree>
    <p:extLst>
      <p:ext uri="{BB962C8B-B14F-4D97-AF65-F5344CB8AC3E}">
        <p14:creationId xmlns:p14="http://schemas.microsoft.com/office/powerpoint/2010/main" val="3765315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3FDC-957D-4F23-9F0E-3A3554F5D990}"/>
              </a:ext>
            </a:extLst>
          </p:cNvPr>
          <p:cNvSpPr>
            <a:spLocks noGrp="1"/>
          </p:cNvSpPr>
          <p:nvPr>
            <p:ph type="title"/>
          </p:nvPr>
        </p:nvSpPr>
        <p:spPr/>
        <p:txBody>
          <a:bodyPr>
            <a:normAutofit fontScale="90000"/>
          </a:bodyPr>
          <a:lstStyle/>
          <a:p>
            <a:r>
              <a:rPr lang="en-IN" dirty="0"/>
              <a:t>Motivation of momentum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D95F3E-6BE4-1534-E362-3F8E193C0260}"/>
                  </a:ext>
                </a:extLst>
              </p:cNvPr>
              <p:cNvSpPr>
                <a:spLocks noGrp="1"/>
              </p:cNvSpPr>
              <p:nvPr>
                <p:ph idx="1"/>
              </p:nvPr>
            </p:nvSpPr>
            <p:spPr>
              <a:xfrm>
                <a:off x="1758321" y="1647826"/>
                <a:ext cx="6557893" cy="4048244"/>
              </a:xfrm>
            </p:spPr>
            <p:txBody>
              <a:bodyPr>
                <a:normAutofit fontScale="92500" lnSpcReduction="20000"/>
              </a:bodyPr>
              <a:lstStyle/>
              <a:p>
                <a:r>
                  <a:rPr lang="en-GB" dirty="0"/>
                  <a:t>The gradient of </a:t>
                </a:r>
                <a14:m>
                  <m:oMath xmlns:m="http://schemas.openxmlformats.org/officeDocument/2006/math">
                    <m:r>
                      <a:rPr lang="en-GB" i="1" dirty="0" smtClean="0">
                        <a:latin typeface="Cambria Math" panose="02040503050406030204" pitchFamily="18" charset="0"/>
                      </a:rPr>
                      <m:t>𝑓</m:t>
                    </m:r>
                  </m:oMath>
                </a14:m>
                <a:r>
                  <a:rPr lang="en-GB" dirty="0"/>
                  <a:t> is</a:t>
                </a:r>
              </a:p>
              <a:p>
                <a:endParaRPr lang="en-GB" dirty="0"/>
              </a:p>
              <a:p>
                <a:pPr marL="0" indent="0">
                  <a:buNone/>
                </a:pPr>
                <a14:m>
                  <m:oMathPara xmlns:m="http://schemas.openxmlformats.org/officeDocument/2006/math">
                    <m:oMathParaPr>
                      <m:jc m:val="centerGroup"/>
                    </m:oMathParaPr>
                    <m:oMath xmlns:m="http://schemas.openxmlformats.org/officeDocument/2006/math">
                      <m:r>
                        <a:rPr lang="en-GB" b="1" i="0" smtClean="0">
                          <a:latin typeface="Cambria Math" panose="02040503050406030204" pitchFamily="18" charset="0"/>
                        </a:rPr>
                        <m:t>𝛁</m:t>
                      </m:r>
                      <m:r>
                        <a:rPr lang="en-GB" b="1" i="1" smtClean="0">
                          <a:latin typeface="Cambria Math" panose="02040503050406030204" pitchFamily="18" charset="0"/>
                        </a:rPr>
                        <m:t>𝒇</m:t>
                      </m:r>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𝟐</m:t>
                              </m:r>
                            </m:sub>
                          </m:sSub>
                        </m:e>
                      </m:d>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𝝀</m:t>
                              </m:r>
                            </m:e>
                            <m:sub>
                              <m:r>
                                <a:rPr lang="en-GB" b="1" i="1" smtClean="0">
                                  <a:latin typeface="Cambria Math" panose="02040503050406030204" pitchFamily="18" charset="0"/>
                                </a:rPr>
                                <m:t>𝟏</m:t>
                              </m:r>
                            </m:sub>
                          </m:sSub>
                          <m:r>
                            <a:rPr lang="en-GB" b="1" i="1" smtClean="0">
                              <a:latin typeface="Cambria Math" panose="02040503050406030204" pitchFamily="18" charset="0"/>
                            </a:rPr>
                            <m:t>𝒙</m:t>
                          </m:r>
                        </m:e>
                        <m:sub>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i="1">
                              <a:latin typeface="Cambria Math" panose="02040503050406030204" pitchFamily="18" charset="0"/>
                            </a:rPr>
                          </m:ctrlPr>
                        </m:sSubPr>
                        <m:e>
                          <m:sSub>
                            <m:sSubPr>
                              <m:ctrlPr>
                                <a:rPr lang="en-GB" i="1">
                                  <a:latin typeface="Cambria Math" panose="02040503050406030204" pitchFamily="18" charset="0"/>
                                </a:rPr>
                              </m:ctrlPr>
                            </m:sSubPr>
                            <m:e>
                              <m:r>
                                <a:rPr lang="en-GB" i="1">
                                  <a:latin typeface="Cambria Math" panose="02040503050406030204" pitchFamily="18" charset="0"/>
                                </a:rPr>
                                <m:t>𝝀</m:t>
                              </m:r>
                            </m:e>
                            <m:sub>
                              <m:r>
                                <a:rPr lang="en-GB" b="1" i="1" smtClean="0">
                                  <a:latin typeface="Cambria Math" panose="02040503050406030204" pitchFamily="18" charset="0"/>
                                </a:rPr>
                                <m:t>𝟐</m:t>
                              </m:r>
                            </m:sub>
                          </m:sSub>
                          <m:r>
                            <a:rPr lang="en-GB" i="1">
                              <a:latin typeface="Cambria Math" panose="02040503050406030204" pitchFamily="18" charset="0"/>
                            </a:rPr>
                            <m:t>𝒙</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i="1">
                          <a:latin typeface="Cambria Math" panose="02040503050406030204" pitchFamily="18" charset="0"/>
                        </a:rPr>
                        <m:t>,∀</m:t>
                      </m:r>
                      <m:d>
                        <m:dPr>
                          <m:ctrlPr>
                            <a:rPr lang="en-GB" b="1" i="1" smtClean="0">
                              <a:latin typeface="Cambria Math" panose="02040503050406030204" pitchFamily="18" charset="0"/>
                            </a:rPr>
                          </m:ctrlPr>
                        </m:dPr>
                        <m:e>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𝟐</m:t>
                              </m:r>
                            </m:sub>
                          </m:sSub>
                        </m:e>
                      </m:d>
                      <m:r>
                        <a:rPr lang="en-GB" b="1" i="1" smtClean="0">
                          <a:latin typeface="Cambria Math" panose="02040503050406030204" pitchFamily="18" charset="0"/>
                        </a:rPr>
                        <m:t>∈</m:t>
                      </m:r>
                      <m:sSup>
                        <m:sSupPr>
                          <m:ctrlPr>
                            <a:rPr lang="en-GB" i="1" dirty="0">
                              <a:latin typeface="Cambria Math" panose="02040503050406030204" pitchFamily="18" charset="0"/>
                              <a:ea typeface="Cambria Math" panose="02040503050406030204" pitchFamily="18" charset="0"/>
                            </a:rPr>
                          </m:ctrlPr>
                        </m:sSupPr>
                        <m:e>
                          <m:r>
                            <a:rPr lang="en-GB" i="1" dirty="0">
                              <a:latin typeface="Cambria Math" panose="02040503050406030204" pitchFamily="18" charset="0"/>
                              <a:ea typeface="Cambria Math" panose="02040503050406030204" pitchFamily="18" charset="0"/>
                            </a:rPr>
                            <m:t>ℝ</m:t>
                          </m:r>
                        </m:e>
                        <m:sup>
                          <m:r>
                            <a:rPr lang="en-GB" i="1" dirty="0">
                              <a:latin typeface="Cambria Math" panose="02040503050406030204" pitchFamily="18" charset="0"/>
                              <a:ea typeface="Cambria Math" panose="02040503050406030204" pitchFamily="18" charset="0"/>
                            </a:rPr>
                            <m:t>𝟐</m:t>
                          </m:r>
                        </m:sup>
                      </m:sSup>
                    </m:oMath>
                  </m:oMathPara>
                </a14:m>
                <a:endParaRPr lang="en-IN" dirty="0"/>
              </a:p>
              <a:p>
                <a:pPr marL="0" indent="0">
                  <a:buNone/>
                </a:pPr>
                <a:endParaRPr lang="en-IN" dirty="0"/>
              </a:p>
              <a:p>
                <a:r>
                  <a:rPr lang="en-GB" dirty="0"/>
                  <a:t>If we run gradient descent with a constant step size </a:t>
                </a:r>
                <a14:m>
                  <m:oMath xmlns:m="http://schemas.openxmlformats.org/officeDocument/2006/math">
                    <m:r>
                      <a:rPr lang="en-GB" i="1" dirty="0" smtClean="0">
                        <a:latin typeface="Cambria Math" panose="02040503050406030204" pitchFamily="18" charset="0"/>
                      </a:rPr>
                      <m:t>𝛼</m:t>
                    </m:r>
                    <m:r>
                      <a:rPr lang="en-GB" i="1" dirty="0" smtClean="0">
                        <a:latin typeface="Cambria Math" panose="02040503050406030204" pitchFamily="18" charset="0"/>
                      </a:rPr>
                      <m:t> &gt; 0</m:t>
                    </m:r>
                  </m:oMath>
                </a14:m>
                <a:r>
                  <a:rPr lang="en-GB" dirty="0"/>
                  <a:t>, the relation between iterates </a:t>
                </a:r>
                <a14:m>
                  <m:oMath xmlns:m="http://schemas.openxmlformats.org/officeDocument/2006/math">
                    <m:sSup>
                      <m:sSupPr>
                        <m:ctrlPr>
                          <a:rPr lang="en-GB" b="1" i="1" dirty="0" smtClean="0">
                            <a:latin typeface="Cambria Math" panose="02040503050406030204" pitchFamily="18" charset="0"/>
                          </a:rPr>
                        </m:ctrlPr>
                      </m:sSupPr>
                      <m:e>
                        <m:r>
                          <a:rPr lang="en-GB" i="1" dirty="0" smtClean="0">
                            <a:latin typeface="Cambria Math" panose="02040503050406030204" pitchFamily="18" charset="0"/>
                          </a:rPr>
                          <m:t>𝑥</m:t>
                        </m:r>
                      </m:e>
                      <m:sup>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𝒕</m:t>
                            </m:r>
                          </m:e>
                        </m:d>
                      </m:sup>
                    </m:sSup>
                    <m:r>
                      <a:rPr lang="en-GB" i="1" dirty="0" smtClean="0">
                        <a:latin typeface="Cambria Math" panose="02040503050406030204" pitchFamily="18" charset="0"/>
                      </a:rPr>
                      <m:t> = (</m:t>
                    </m:r>
                    <m:sSubSup>
                      <m:sSubSupPr>
                        <m:ctrlPr>
                          <a:rPr lang="en-GB" b="1" i="1" dirty="0" smtClean="0">
                            <a:latin typeface="Cambria Math" panose="02040503050406030204" pitchFamily="18" charset="0"/>
                          </a:rPr>
                        </m:ctrlPr>
                      </m:sSubSupPr>
                      <m:e>
                        <m:r>
                          <a:rPr lang="en-GB" i="1" dirty="0">
                            <a:latin typeface="Cambria Math" panose="02040503050406030204" pitchFamily="18" charset="0"/>
                          </a:rPr>
                          <m:t>𝑥</m:t>
                        </m:r>
                      </m:e>
                      <m:sub>
                        <m:r>
                          <a:rPr lang="en-GB" b="1" i="1" dirty="0" smtClean="0">
                            <a:latin typeface="Cambria Math" panose="02040503050406030204" pitchFamily="18" charset="0"/>
                          </a:rPr>
                          <m:t>𝟏</m:t>
                        </m:r>
                      </m:sub>
                      <m:sup>
                        <m:d>
                          <m:dPr>
                            <m:ctrlPr>
                              <a:rPr lang="en-GB" i="1" dirty="0">
                                <a:latin typeface="Cambria Math" panose="02040503050406030204" pitchFamily="18" charset="0"/>
                              </a:rPr>
                            </m:ctrlPr>
                          </m:dPr>
                          <m:e>
                            <m:r>
                              <a:rPr lang="en-GB" i="1" dirty="0">
                                <a:latin typeface="Cambria Math" panose="02040503050406030204" pitchFamily="18" charset="0"/>
                              </a:rPr>
                              <m:t>𝒕</m:t>
                            </m:r>
                          </m:e>
                        </m:d>
                      </m:sup>
                    </m:sSubSup>
                    <m:r>
                      <a:rPr lang="en-GB" i="1" dirty="0" smtClean="0">
                        <a:latin typeface="Cambria Math" panose="02040503050406030204" pitchFamily="18" charset="0"/>
                      </a:rPr>
                      <m:t>,</m:t>
                    </m:r>
                    <m:sSubSup>
                      <m:sSubSupPr>
                        <m:ctrlPr>
                          <a:rPr lang="en-GB" b="1" i="1" dirty="0" smtClean="0">
                            <a:latin typeface="Cambria Math" panose="02040503050406030204" pitchFamily="18" charset="0"/>
                          </a:rPr>
                        </m:ctrlPr>
                      </m:sSubSupPr>
                      <m:e>
                        <m:r>
                          <a:rPr lang="en-GB" i="1" dirty="0">
                            <a:latin typeface="Cambria Math" panose="02040503050406030204" pitchFamily="18" charset="0"/>
                          </a:rPr>
                          <m:t>𝑥</m:t>
                        </m:r>
                      </m:e>
                      <m:sub>
                        <m:r>
                          <a:rPr lang="en-GB" b="1" i="1" dirty="0" smtClean="0">
                            <a:latin typeface="Cambria Math" panose="02040503050406030204" pitchFamily="18" charset="0"/>
                          </a:rPr>
                          <m:t>𝟐</m:t>
                        </m:r>
                      </m:sub>
                      <m:sup>
                        <m:d>
                          <m:dPr>
                            <m:ctrlPr>
                              <a:rPr lang="en-GB" i="1" dirty="0">
                                <a:latin typeface="Cambria Math" panose="02040503050406030204" pitchFamily="18" charset="0"/>
                              </a:rPr>
                            </m:ctrlPr>
                          </m:dPr>
                          <m:e>
                            <m:r>
                              <a:rPr lang="en-GB" i="1" dirty="0">
                                <a:latin typeface="Cambria Math" panose="02040503050406030204" pitchFamily="18" charset="0"/>
                              </a:rPr>
                              <m:t>𝒕</m:t>
                            </m:r>
                          </m:e>
                        </m:d>
                      </m:sup>
                    </m:sSubSup>
                    <m:r>
                      <a:rPr lang="en-GB" i="1" dirty="0" smtClean="0">
                        <a:latin typeface="Cambria Math" panose="02040503050406030204" pitchFamily="18" charset="0"/>
                      </a:rPr>
                      <m:t>) </m:t>
                    </m:r>
                  </m:oMath>
                </a14:m>
                <a:r>
                  <a:rPr lang="en-GB" dirty="0"/>
                  <a:t>and </a:t>
                </a:r>
                <a14:m>
                  <m:oMath xmlns:m="http://schemas.openxmlformats.org/officeDocument/2006/math">
                    <m:sSup>
                      <m:sSupPr>
                        <m:ctrlPr>
                          <a:rPr lang="en-GB" i="1" dirty="0">
                            <a:latin typeface="Cambria Math" panose="02040503050406030204" pitchFamily="18" charset="0"/>
                          </a:rPr>
                        </m:ctrlPr>
                      </m:sSupPr>
                      <m:e>
                        <m:r>
                          <a:rPr lang="en-GB" i="1" dirty="0">
                            <a:latin typeface="Cambria Math" panose="02040503050406030204" pitchFamily="18" charset="0"/>
                          </a:rPr>
                          <m:t>𝑥</m:t>
                        </m:r>
                      </m:e>
                      <m:sup>
                        <m:d>
                          <m:dPr>
                            <m:ctrlPr>
                              <a:rPr lang="en-GB" i="1" dirty="0">
                                <a:latin typeface="Cambria Math" panose="02040503050406030204" pitchFamily="18" charset="0"/>
                              </a:rPr>
                            </m:ctrlPr>
                          </m:dPr>
                          <m:e>
                            <m:r>
                              <a:rPr lang="en-GB" i="1" dirty="0">
                                <a:latin typeface="Cambria Math" panose="02040503050406030204" pitchFamily="18" charset="0"/>
                              </a:rPr>
                              <m:t>𝒕</m:t>
                            </m:r>
                            <m:r>
                              <a:rPr lang="en-GB" b="1" i="1" dirty="0" smtClean="0">
                                <a:latin typeface="Cambria Math" panose="02040503050406030204" pitchFamily="18" charset="0"/>
                              </a:rPr>
                              <m:t>+</m:t>
                            </m:r>
                            <m:r>
                              <a:rPr lang="en-GB" b="1" i="1" dirty="0" smtClean="0">
                                <a:latin typeface="Cambria Math" panose="02040503050406030204" pitchFamily="18" charset="0"/>
                              </a:rPr>
                              <m:t>𝟏</m:t>
                            </m:r>
                          </m:e>
                        </m:d>
                      </m:sup>
                    </m:sSup>
                    <m:r>
                      <a:rPr lang="en-GB" i="1" dirty="0">
                        <a:latin typeface="Cambria Math" panose="02040503050406030204" pitchFamily="18" charset="0"/>
                      </a:rPr>
                      <m:t> = (</m:t>
                    </m:r>
                    <m:sSubSup>
                      <m:sSubSupPr>
                        <m:ctrlPr>
                          <a:rPr lang="en-GB" i="1" dirty="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𝟏</m:t>
                        </m:r>
                      </m:sub>
                      <m:sup>
                        <m:d>
                          <m:dPr>
                            <m:ctrlPr>
                              <a:rPr lang="en-GB" i="1" dirty="0">
                                <a:latin typeface="Cambria Math" panose="02040503050406030204" pitchFamily="18" charset="0"/>
                              </a:rPr>
                            </m:ctrlPr>
                          </m:dPr>
                          <m:e>
                            <m:r>
                              <a:rPr lang="en-GB" i="1" dirty="0">
                                <a:latin typeface="Cambria Math" panose="02040503050406030204" pitchFamily="18" charset="0"/>
                              </a:rPr>
                              <m:t>𝒕</m:t>
                            </m:r>
                            <m:r>
                              <a:rPr lang="en-GB" b="1" i="1" dirty="0" smtClean="0">
                                <a:latin typeface="Cambria Math" panose="02040503050406030204" pitchFamily="18" charset="0"/>
                              </a:rPr>
                              <m:t>+</m:t>
                            </m:r>
                            <m:r>
                              <a:rPr lang="en-GB" b="1" i="1" dirty="0" smtClean="0">
                                <a:latin typeface="Cambria Math" panose="02040503050406030204" pitchFamily="18" charset="0"/>
                              </a:rPr>
                              <m:t>𝟏</m:t>
                            </m:r>
                          </m:e>
                        </m:d>
                      </m:sup>
                    </m:sSubSup>
                    <m:r>
                      <a:rPr lang="en-GB" i="1" dirty="0">
                        <a:latin typeface="Cambria Math" panose="02040503050406030204" pitchFamily="18" charset="0"/>
                      </a:rPr>
                      <m:t>,</m:t>
                    </m:r>
                    <m:sSubSup>
                      <m:sSubSupPr>
                        <m:ctrlPr>
                          <a:rPr lang="en-GB" i="1" dirty="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𝟐</m:t>
                        </m:r>
                      </m:sub>
                      <m:sup>
                        <m:d>
                          <m:dPr>
                            <m:ctrlPr>
                              <a:rPr lang="en-GB" i="1" dirty="0">
                                <a:latin typeface="Cambria Math" panose="02040503050406030204" pitchFamily="18" charset="0"/>
                              </a:rPr>
                            </m:ctrlPr>
                          </m:dPr>
                          <m:e>
                            <m:r>
                              <a:rPr lang="en-GB" i="1" dirty="0">
                                <a:latin typeface="Cambria Math" panose="02040503050406030204" pitchFamily="18" charset="0"/>
                              </a:rPr>
                              <m:t>𝒕</m:t>
                            </m:r>
                            <m:r>
                              <a:rPr lang="en-GB" b="1" i="1" dirty="0" smtClean="0">
                                <a:latin typeface="Cambria Math" panose="02040503050406030204" pitchFamily="18" charset="0"/>
                              </a:rPr>
                              <m:t>+</m:t>
                            </m:r>
                            <m:r>
                              <a:rPr lang="en-GB" b="1" i="1" dirty="0" smtClean="0">
                                <a:latin typeface="Cambria Math" panose="02040503050406030204" pitchFamily="18" charset="0"/>
                              </a:rPr>
                              <m:t>𝟐</m:t>
                            </m:r>
                          </m:e>
                        </m:d>
                      </m:sup>
                    </m:sSubSup>
                    <m:r>
                      <a:rPr lang="en-GB" i="1" dirty="0">
                        <a:latin typeface="Cambria Math" panose="02040503050406030204" pitchFamily="18" charset="0"/>
                      </a:rPr>
                      <m:t>) </m:t>
                    </m:r>
                  </m:oMath>
                </a14:m>
                <a:r>
                  <a:rPr lang="en-IN" dirty="0"/>
                  <a:t>is</a:t>
                </a:r>
              </a:p>
              <a:p>
                <a:endParaRPr lang="en-IN" dirty="0"/>
              </a:p>
              <a:p>
                <a:pPr marL="0" indent="0">
                  <a:buNone/>
                </a:pPr>
                <a14:m>
                  <m:oMathPara xmlns:m="http://schemas.openxmlformats.org/officeDocument/2006/math">
                    <m:oMathParaPr>
                      <m:jc m:val="centerGroup"/>
                    </m:oMathParaPr>
                    <m:oMath xmlns:m="http://schemas.openxmlformats.org/officeDocument/2006/math">
                      <m:d>
                        <m:dPr>
                          <m:ctrlPr>
                            <a:rPr lang="en-GB" i="1" dirty="0">
                              <a:latin typeface="Cambria Math" panose="02040503050406030204" pitchFamily="18" charset="0"/>
                            </a:rPr>
                          </m:ctrlPr>
                        </m:dPr>
                        <m:e>
                          <m:sSubSup>
                            <m:sSubSupPr>
                              <m:ctrlPr>
                                <a:rPr lang="en-GB" i="1" dirty="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𝟏</m:t>
                              </m:r>
                            </m:sub>
                            <m:sup>
                              <m:d>
                                <m:dPr>
                                  <m:ctrlPr>
                                    <a:rPr lang="en-GB" i="1" dirty="0">
                                      <a:latin typeface="Cambria Math" panose="02040503050406030204" pitchFamily="18" charset="0"/>
                                    </a:rPr>
                                  </m:ctrlPr>
                                </m:dPr>
                                <m:e>
                                  <m:r>
                                    <a:rPr lang="en-GB" i="1" dirty="0">
                                      <a:latin typeface="Cambria Math" panose="02040503050406030204" pitchFamily="18" charset="0"/>
                                    </a:rPr>
                                    <m:t>𝒕</m:t>
                                  </m:r>
                                  <m:r>
                                    <a:rPr lang="en-GB" i="1" dirty="0">
                                      <a:latin typeface="Cambria Math" panose="02040503050406030204" pitchFamily="18" charset="0"/>
                                    </a:rPr>
                                    <m:t>+</m:t>
                                  </m:r>
                                  <m:r>
                                    <a:rPr lang="en-GB" i="1" dirty="0">
                                      <a:latin typeface="Cambria Math" panose="02040503050406030204" pitchFamily="18" charset="0"/>
                                    </a:rPr>
                                    <m:t>𝟏</m:t>
                                  </m:r>
                                </m:e>
                              </m:d>
                            </m:sup>
                          </m:sSubSup>
                          <m:r>
                            <a:rPr lang="en-GB" i="1" dirty="0">
                              <a:latin typeface="Cambria Math" panose="02040503050406030204" pitchFamily="18" charset="0"/>
                            </a:rPr>
                            <m:t>,</m:t>
                          </m:r>
                          <m:sSubSup>
                            <m:sSubSupPr>
                              <m:ctrlPr>
                                <a:rPr lang="en-GB" i="1" dirty="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𝟐</m:t>
                              </m:r>
                            </m:sub>
                            <m:sup>
                              <m:d>
                                <m:dPr>
                                  <m:ctrlPr>
                                    <a:rPr lang="en-GB" i="1" dirty="0">
                                      <a:latin typeface="Cambria Math" panose="02040503050406030204" pitchFamily="18" charset="0"/>
                                    </a:rPr>
                                  </m:ctrlPr>
                                </m:dPr>
                                <m:e>
                                  <m:r>
                                    <a:rPr lang="en-GB" i="1" dirty="0">
                                      <a:latin typeface="Cambria Math" panose="02040503050406030204" pitchFamily="18" charset="0"/>
                                    </a:rPr>
                                    <m:t>𝒕</m:t>
                                  </m:r>
                                  <m:r>
                                    <a:rPr lang="en-GB" i="1" dirty="0">
                                      <a:latin typeface="Cambria Math" panose="02040503050406030204" pitchFamily="18" charset="0"/>
                                    </a:rPr>
                                    <m:t>+</m:t>
                                  </m:r>
                                  <m:r>
                                    <a:rPr lang="en-GB" i="1" dirty="0">
                                      <a:latin typeface="Cambria Math" panose="02040503050406030204" pitchFamily="18" charset="0"/>
                                    </a:rPr>
                                    <m:t>𝟐</m:t>
                                  </m:r>
                                </m:e>
                              </m:d>
                            </m:sup>
                          </m:sSubSup>
                        </m:e>
                      </m:d>
                      <m:r>
                        <a:rPr lang="en-GB" b="1" i="1" dirty="0" smtClean="0">
                          <a:latin typeface="Cambria Math" panose="02040503050406030204" pitchFamily="18" charset="0"/>
                        </a:rPr>
                        <m:t>=</m:t>
                      </m:r>
                      <m:sSup>
                        <m:sSupPr>
                          <m:ctrlPr>
                            <a:rPr lang="en-GB" i="1" dirty="0">
                              <a:latin typeface="Cambria Math" panose="02040503050406030204" pitchFamily="18" charset="0"/>
                            </a:rPr>
                          </m:ctrlPr>
                        </m:sSupPr>
                        <m:e>
                          <m:r>
                            <a:rPr lang="en-GB" i="1" dirty="0">
                              <a:latin typeface="Cambria Math" panose="02040503050406030204" pitchFamily="18" charset="0"/>
                            </a:rPr>
                            <m:t>𝑥</m:t>
                          </m:r>
                        </m:e>
                        <m:sup>
                          <m:d>
                            <m:dPr>
                              <m:ctrlPr>
                                <a:rPr lang="en-GB" i="1" dirty="0">
                                  <a:latin typeface="Cambria Math" panose="02040503050406030204" pitchFamily="18" charset="0"/>
                                </a:rPr>
                              </m:ctrlPr>
                            </m:dPr>
                            <m:e>
                              <m:r>
                                <a:rPr lang="en-GB" i="1" dirty="0">
                                  <a:latin typeface="Cambria Math" panose="02040503050406030204" pitchFamily="18" charset="0"/>
                                </a:rPr>
                                <m:t>𝒕</m:t>
                              </m:r>
                            </m:e>
                          </m:d>
                        </m:sup>
                      </m:sSup>
                      <m:r>
                        <a:rPr lang="en-GB" b="1" i="1" dirty="0" smtClean="0">
                          <a:latin typeface="Cambria Math" panose="02040503050406030204" pitchFamily="18" charset="0"/>
                        </a:rPr>
                        <m:t>−</m:t>
                      </m:r>
                      <m:r>
                        <a:rPr lang="en-GB" b="1" i="0" dirty="0" smtClean="0">
                          <a:latin typeface="Cambria Math" panose="02040503050406030204" pitchFamily="18" charset="0"/>
                        </a:rPr>
                        <m:t>𝛁</m:t>
                      </m:r>
                      <m:r>
                        <a:rPr lang="en-GB" b="1" i="0" dirty="0" smtClean="0">
                          <a:latin typeface="Cambria Math" panose="02040503050406030204" pitchFamily="18" charset="0"/>
                        </a:rPr>
                        <m:t>𝐟</m:t>
                      </m:r>
                      <m:d>
                        <m:dPr>
                          <m:ctrlPr>
                            <a:rPr lang="en-GB" b="1" i="1" dirty="0" smtClean="0">
                              <a:latin typeface="Cambria Math" panose="02040503050406030204" pitchFamily="18" charset="0"/>
                            </a:rPr>
                          </m:ctrlPr>
                        </m:dPr>
                        <m:e>
                          <m:sSup>
                            <m:sSupPr>
                              <m:ctrlPr>
                                <a:rPr lang="en-GB" b="1" i="1" dirty="0" smtClean="0">
                                  <a:latin typeface="Cambria Math" panose="02040503050406030204" pitchFamily="18" charset="0"/>
                                </a:rPr>
                              </m:ctrlPr>
                            </m:sSupPr>
                            <m:e>
                              <m:r>
                                <a:rPr lang="en-GB" b="1" i="0" dirty="0" smtClean="0">
                                  <a:latin typeface="Cambria Math" panose="02040503050406030204" pitchFamily="18" charset="0"/>
                                </a:rPr>
                                <m:t>𝐱</m:t>
                              </m:r>
                            </m:e>
                            <m:sup>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𝒕</m:t>
                                  </m:r>
                                </m:e>
                              </m:d>
                            </m:sup>
                          </m:sSup>
                        </m:e>
                      </m:d>
                    </m:oMath>
                  </m:oMathPara>
                </a14:m>
                <a:endParaRPr lang="en-IN" dirty="0"/>
              </a:p>
            </p:txBody>
          </p:sp>
        </mc:Choice>
        <mc:Fallback>
          <p:sp>
            <p:nvSpPr>
              <p:cNvPr id="3" name="Content Placeholder 2">
                <a:extLst>
                  <a:ext uri="{FF2B5EF4-FFF2-40B4-BE49-F238E27FC236}">
                    <a16:creationId xmlns:a16="http://schemas.microsoft.com/office/drawing/2014/main" id="{2DD95F3E-6BE4-1534-E362-3F8E193C0260}"/>
                  </a:ext>
                </a:extLst>
              </p:cNvPr>
              <p:cNvSpPr>
                <a:spLocks noGrp="1" noRot="1" noChangeAspect="1" noMove="1" noResize="1" noEditPoints="1" noAdjustHandles="1" noChangeArrowheads="1" noChangeShapeType="1" noTextEdit="1"/>
              </p:cNvSpPr>
              <p:nvPr>
                <p:ph idx="1"/>
              </p:nvPr>
            </p:nvSpPr>
            <p:spPr>
              <a:xfrm>
                <a:off x="1758321" y="1647826"/>
                <a:ext cx="6557893" cy="4048244"/>
              </a:xfrm>
              <a:blipFill>
                <a:blip r:embed="rId2"/>
                <a:stretch>
                  <a:fillRect l="-1394" t="-3765" r="-1673"/>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A54E58B4-31F0-5BA1-356F-560B51B7C86B}"/>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26</a:t>
            </a:fld>
            <a:endParaRPr lang="en-US"/>
          </a:p>
        </p:txBody>
      </p:sp>
    </p:spTree>
    <p:extLst>
      <p:ext uri="{BB962C8B-B14F-4D97-AF65-F5344CB8AC3E}">
        <p14:creationId xmlns:p14="http://schemas.microsoft.com/office/powerpoint/2010/main" val="884408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3FDC-957D-4F23-9F0E-3A3554F5D990}"/>
              </a:ext>
            </a:extLst>
          </p:cNvPr>
          <p:cNvSpPr>
            <a:spLocks noGrp="1"/>
          </p:cNvSpPr>
          <p:nvPr>
            <p:ph type="title"/>
          </p:nvPr>
        </p:nvSpPr>
        <p:spPr/>
        <p:txBody>
          <a:bodyPr>
            <a:normAutofit fontScale="90000"/>
          </a:bodyPr>
          <a:lstStyle/>
          <a:p>
            <a:r>
              <a:rPr lang="en-IN" dirty="0"/>
              <a:t>Motivation of momentum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D95F3E-6BE4-1534-E362-3F8E193C0260}"/>
                  </a:ext>
                </a:extLst>
              </p:cNvPr>
              <p:cNvSpPr>
                <a:spLocks noGrp="1"/>
              </p:cNvSpPr>
              <p:nvPr>
                <p:ph idx="1"/>
              </p:nvPr>
            </p:nvSpPr>
            <p:spPr>
              <a:xfrm>
                <a:off x="1758321" y="1647826"/>
                <a:ext cx="6557893" cy="4048244"/>
              </a:xfrm>
            </p:spPr>
            <p:txBody>
              <a:bodyPr>
                <a:normAutofit fontScale="85000" lnSpcReduction="20000"/>
              </a:bodyPr>
              <a:lstStyle/>
              <a:p>
                <a:pPr marL="0" indent="0">
                  <a:buNone/>
                </a:pPr>
                <a:endParaRPr lang="en-IN" dirty="0"/>
              </a:p>
              <a:p>
                <a:pPr marL="0" indent="0">
                  <a:buNone/>
                </a:pPr>
                <a14:m>
                  <m:oMathPara xmlns:m="http://schemas.openxmlformats.org/officeDocument/2006/math">
                    <m:oMathParaPr>
                      <m:jc m:val="left"/>
                    </m:oMathParaPr>
                    <m:oMath xmlns:m="http://schemas.openxmlformats.org/officeDocument/2006/math">
                      <m:d>
                        <m:dPr>
                          <m:ctrlPr>
                            <a:rPr lang="en-GB" i="1" dirty="0">
                              <a:latin typeface="Cambria Math" panose="02040503050406030204" pitchFamily="18" charset="0"/>
                            </a:rPr>
                          </m:ctrlPr>
                        </m:dPr>
                        <m:e>
                          <m:sSubSup>
                            <m:sSubSupPr>
                              <m:ctrlPr>
                                <a:rPr lang="en-GB" i="1" dirty="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𝟏</m:t>
                              </m:r>
                            </m:sub>
                            <m:sup>
                              <m:d>
                                <m:dPr>
                                  <m:ctrlPr>
                                    <a:rPr lang="en-GB" i="1" dirty="0">
                                      <a:latin typeface="Cambria Math" panose="02040503050406030204" pitchFamily="18" charset="0"/>
                                    </a:rPr>
                                  </m:ctrlPr>
                                </m:dPr>
                                <m:e>
                                  <m:r>
                                    <a:rPr lang="en-GB" i="1" dirty="0">
                                      <a:latin typeface="Cambria Math" panose="02040503050406030204" pitchFamily="18" charset="0"/>
                                    </a:rPr>
                                    <m:t>𝒕</m:t>
                                  </m:r>
                                  <m:r>
                                    <a:rPr lang="en-GB" i="1" dirty="0">
                                      <a:latin typeface="Cambria Math" panose="02040503050406030204" pitchFamily="18" charset="0"/>
                                    </a:rPr>
                                    <m:t>+</m:t>
                                  </m:r>
                                  <m:r>
                                    <a:rPr lang="en-GB" i="1" dirty="0">
                                      <a:latin typeface="Cambria Math" panose="02040503050406030204" pitchFamily="18" charset="0"/>
                                    </a:rPr>
                                    <m:t>𝟏</m:t>
                                  </m:r>
                                </m:e>
                              </m:d>
                            </m:sup>
                          </m:sSubSup>
                          <m:r>
                            <a:rPr lang="en-GB" i="1" dirty="0">
                              <a:latin typeface="Cambria Math" panose="02040503050406030204" pitchFamily="18" charset="0"/>
                            </a:rPr>
                            <m:t>,</m:t>
                          </m:r>
                          <m:sSubSup>
                            <m:sSubSupPr>
                              <m:ctrlPr>
                                <a:rPr lang="en-GB" i="1" dirty="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𝟐</m:t>
                              </m:r>
                            </m:sub>
                            <m:sup>
                              <m:d>
                                <m:dPr>
                                  <m:ctrlPr>
                                    <a:rPr lang="en-GB" i="1" dirty="0">
                                      <a:latin typeface="Cambria Math" panose="02040503050406030204" pitchFamily="18" charset="0"/>
                                    </a:rPr>
                                  </m:ctrlPr>
                                </m:dPr>
                                <m:e>
                                  <m:r>
                                    <a:rPr lang="en-GB" i="1" dirty="0">
                                      <a:latin typeface="Cambria Math" panose="02040503050406030204" pitchFamily="18" charset="0"/>
                                    </a:rPr>
                                    <m:t>𝒕</m:t>
                                  </m:r>
                                  <m:r>
                                    <a:rPr lang="en-GB" i="1" dirty="0">
                                      <a:latin typeface="Cambria Math" panose="02040503050406030204" pitchFamily="18" charset="0"/>
                                    </a:rPr>
                                    <m:t>+</m:t>
                                  </m:r>
                                  <m:r>
                                    <a:rPr lang="en-GB" b="1" i="1" dirty="0" smtClean="0">
                                      <a:latin typeface="Cambria Math" panose="02040503050406030204" pitchFamily="18" charset="0"/>
                                    </a:rPr>
                                    <m:t>𝟏</m:t>
                                  </m:r>
                                </m:e>
                              </m:d>
                            </m:sup>
                          </m:sSubSup>
                        </m:e>
                      </m:d>
                      <m:r>
                        <a:rPr lang="en-GB" b="1" i="1" dirty="0" smtClean="0">
                          <a:latin typeface="Cambria Math" panose="02040503050406030204" pitchFamily="18" charset="0"/>
                        </a:rPr>
                        <m:t>=</m:t>
                      </m:r>
                      <m:sSup>
                        <m:sSupPr>
                          <m:ctrlPr>
                            <a:rPr lang="en-GB" i="1" dirty="0">
                              <a:latin typeface="Cambria Math" panose="02040503050406030204" pitchFamily="18" charset="0"/>
                            </a:rPr>
                          </m:ctrlPr>
                        </m:sSupPr>
                        <m:e>
                          <m:r>
                            <a:rPr lang="en-GB" i="1" dirty="0">
                              <a:latin typeface="Cambria Math" panose="02040503050406030204" pitchFamily="18" charset="0"/>
                            </a:rPr>
                            <m:t>𝑥</m:t>
                          </m:r>
                        </m:e>
                        <m:sup>
                          <m:d>
                            <m:dPr>
                              <m:ctrlPr>
                                <a:rPr lang="en-GB" i="1" dirty="0">
                                  <a:latin typeface="Cambria Math" panose="02040503050406030204" pitchFamily="18" charset="0"/>
                                </a:rPr>
                              </m:ctrlPr>
                            </m:dPr>
                            <m:e>
                              <m:r>
                                <a:rPr lang="en-GB" i="1" dirty="0">
                                  <a:latin typeface="Cambria Math" panose="02040503050406030204" pitchFamily="18" charset="0"/>
                                </a:rPr>
                                <m:t>𝒕</m:t>
                              </m:r>
                            </m:e>
                          </m:d>
                        </m:sup>
                      </m:sSup>
                      <m:r>
                        <a:rPr lang="en-GB" b="1" i="1" dirty="0" smtClean="0">
                          <a:latin typeface="Cambria Math" panose="02040503050406030204" pitchFamily="18" charset="0"/>
                        </a:rPr>
                        <m:t>−</m:t>
                      </m:r>
                      <m:r>
                        <a:rPr lang="en-GB" b="1" i="1" dirty="0" smtClean="0">
                          <a:latin typeface="Cambria Math" panose="02040503050406030204" pitchFamily="18" charset="0"/>
                        </a:rPr>
                        <m:t>𝜶</m:t>
                      </m:r>
                      <m:r>
                        <a:rPr lang="en-GB" b="1" i="0" dirty="0" smtClean="0">
                          <a:latin typeface="Cambria Math" panose="02040503050406030204" pitchFamily="18" charset="0"/>
                        </a:rPr>
                        <m:t>𝛁</m:t>
                      </m:r>
                      <m:r>
                        <a:rPr lang="en-GB" b="1" i="0" dirty="0" smtClean="0">
                          <a:latin typeface="Cambria Math" panose="02040503050406030204" pitchFamily="18" charset="0"/>
                        </a:rPr>
                        <m:t>𝐟</m:t>
                      </m:r>
                      <m:d>
                        <m:dPr>
                          <m:ctrlPr>
                            <a:rPr lang="en-GB" b="1" i="1" dirty="0" smtClean="0">
                              <a:latin typeface="Cambria Math" panose="02040503050406030204" pitchFamily="18" charset="0"/>
                            </a:rPr>
                          </m:ctrlPr>
                        </m:dPr>
                        <m:e>
                          <m:sSup>
                            <m:sSupPr>
                              <m:ctrlPr>
                                <a:rPr lang="en-GB" b="1" i="1" dirty="0" smtClean="0">
                                  <a:latin typeface="Cambria Math" panose="02040503050406030204" pitchFamily="18" charset="0"/>
                                </a:rPr>
                              </m:ctrlPr>
                            </m:sSupPr>
                            <m:e>
                              <m:r>
                                <a:rPr lang="en-GB" b="1" i="0" dirty="0" smtClean="0">
                                  <a:latin typeface="Cambria Math" panose="02040503050406030204" pitchFamily="18" charset="0"/>
                                </a:rPr>
                                <m:t>𝐱</m:t>
                              </m:r>
                            </m:e>
                            <m:sup>
                              <m:d>
                                <m:dPr>
                                  <m:ctrlPr>
                                    <a:rPr lang="en-GB" b="1" i="1" dirty="0" smtClean="0">
                                      <a:latin typeface="Cambria Math" panose="02040503050406030204" pitchFamily="18" charset="0"/>
                                    </a:rPr>
                                  </m:ctrlPr>
                                </m:dPr>
                                <m:e>
                                  <m:r>
                                    <a:rPr lang="en-GB" b="1" i="1" dirty="0" smtClean="0">
                                      <a:latin typeface="Cambria Math" panose="02040503050406030204" pitchFamily="18" charset="0"/>
                                    </a:rPr>
                                    <m:t>𝒕</m:t>
                                  </m:r>
                                </m:e>
                              </m:d>
                            </m:sup>
                          </m:sSup>
                        </m:e>
                      </m:d>
                    </m:oMath>
                  </m:oMathPara>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GB" b="1" i="1" dirty="0" smtClean="0">
                          <a:latin typeface="Cambria Math" panose="02040503050406030204" pitchFamily="18" charset="0"/>
                        </a:rPr>
                        <m:t>                              =</m:t>
                      </m:r>
                      <m:r>
                        <a:rPr lang="en-GB" i="1" dirty="0">
                          <a:latin typeface="Cambria Math" panose="02040503050406030204" pitchFamily="18" charset="0"/>
                        </a:rPr>
                        <m:t>(</m:t>
                      </m:r>
                      <m:sSubSup>
                        <m:sSubSupPr>
                          <m:ctrlPr>
                            <a:rPr lang="en-GB" i="1" dirty="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𝟏</m:t>
                          </m:r>
                        </m:sub>
                        <m:sup>
                          <m:d>
                            <m:dPr>
                              <m:ctrlPr>
                                <a:rPr lang="en-GB" i="1" dirty="0">
                                  <a:latin typeface="Cambria Math" panose="02040503050406030204" pitchFamily="18" charset="0"/>
                                </a:rPr>
                              </m:ctrlPr>
                            </m:dPr>
                            <m:e>
                              <m:r>
                                <a:rPr lang="en-GB" i="1" dirty="0">
                                  <a:latin typeface="Cambria Math" panose="02040503050406030204" pitchFamily="18" charset="0"/>
                                </a:rPr>
                                <m:t>𝒕</m:t>
                              </m:r>
                            </m:e>
                          </m:d>
                        </m:sup>
                      </m:sSubSup>
                      <m:r>
                        <a:rPr lang="en-GB" i="1" dirty="0">
                          <a:latin typeface="Cambria Math" panose="02040503050406030204" pitchFamily="18" charset="0"/>
                        </a:rPr>
                        <m:t>,</m:t>
                      </m:r>
                      <m:sSubSup>
                        <m:sSubSupPr>
                          <m:ctrlPr>
                            <a:rPr lang="en-GB" i="1" dirty="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𝟐</m:t>
                          </m:r>
                        </m:sub>
                        <m:sup>
                          <m:d>
                            <m:dPr>
                              <m:ctrlPr>
                                <a:rPr lang="en-GB" i="1" dirty="0">
                                  <a:latin typeface="Cambria Math" panose="02040503050406030204" pitchFamily="18" charset="0"/>
                                </a:rPr>
                              </m:ctrlPr>
                            </m:dPr>
                            <m:e>
                              <m:r>
                                <a:rPr lang="en-GB" i="1" dirty="0">
                                  <a:latin typeface="Cambria Math" panose="02040503050406030204" pitchFamily="18" charset="0"/>
                                </a:rPr>
                                <m:t>𝒕</m:t>
                              </m:r>
                            </m:e>
                          </m:d>
                        </m:sup>
                      </m:sSubSup>
                      <m:r>
                        <a:rPr lang="en-GB" i="1" dirty="0">
                          <a:latin typeface="Cambria Math" panose="02040503050406030204" pitchFamily="18" charset="0"/>
                        </a:rPr>
                        <m:t>)</m:t>
                      </m:r>
                      <m:r>
                        <a:rPr lang="en-GB" b="1" i="1" dirty="0" smtClean="0">
                          <a:latin typeface="Cambria Math" panose="02040503050406030204" pitchFamily="18" charset="0"/>
                        </a:rPr>
                        <m:t>−</m:t>
                      </m:r>
                      <m:r>
                        <a:rPr lang="en-GB" b="1" i="1" dirty="0" smtClean="0">
                          <a:latin typeface="Cambria Math" panose="02040503050406030204" pitchFamily="18" charset="0"/>
                        </a:rPr>
                        <m:t>𝜶</m:t>
                      </m:r>
                      <m:r>
                        <a:rPr lang="en-GB" i="1">
                          <a:latin typeface="Cambria Math" panose="02040503050406030204" pitchFamily="18" charset="0"/>
                        </a:rPr>
                        <m:t>(</m:t>
                      </m:r>
                      <m:sSub>
                        <m:sSubPr>
                          <m:ctrlPr>
                            <a:rPr lang="en-GB" i="1">
                              <a:latin typeface="Cambria Math" panose="02040503050406030204" pitchFamily="18" charset="0"/>
                            </a:rPr>
                          </m:ctrlPr>
                        </m:sSubPr>
                        <m:e>
                          <m:sSub>
                            <m:sSubPr>
                              <m:ctrlPr>
                                <a:rPr lang="en-GB" i="1">
                                  <a:latin typeface="Cambria Math" panose="02040503050406030204" pitchFamily="18" charset="0"/>
                                </a:rPr>
                              </m:ctrlPr>
                            </m:sSubPr>
                            <m:e>
                              <m:r>
                                <a:rPr lang="en-GB" i="1">
                                  <a:latin typeface="Cambria Math" panose="02040503050406030204" pitchFamily="18" charset="0"/>
                                </a:rPr>
                                <m:t>𝝀</m:t>
                              </m:r>
                            </m:e>
                            <m:sub>
                              <m:r>
                                <a:rPr lang="en-GB" i="1">
                                  <a:latin typeface="Cambria Math" panose="02040503050406030204" pitchFamily="18" charset="0"/>
                                </a:rPr>
                                <m:t>𝟏</m:t>
                              </m:r>
                            </m:sub>
                          </m:sSub>
                          <m:r>
                            <a:rPr lang="en-GB" i="1">
                              <a:latin typeface="Cambria Math" panose="02040503050406030204" pitchFamily="18" charset="0"/>
                            </a:rPr>
                            <m:t>𝒙</m:t>
                          </m:r>
                        </m:e>
                        <m:sub>
                          <m:r>
                            <a:rPr lang="en-GB" i="1">
                              <a:latin typeface="Cambria Math" panose="02040503050406030204" pitchFamily="18" charset="0"/>
                            </a:rPr>
                            <m:t>𝟏</m:t>
                          </m:r>
                        </m:sub>
                      </m:sSub>
                      <m:r>
                        <a:rPr lang="en-GB" i="1">
                          <a:latin typeface="Cambria Math" panose="02040503050406030204" pitchFamily="18" charset="0"/>
                        </a:rPr>
                        <m:t>,,</m:t>
                      </m:r>
                      <m:sSub>
                        <m:sSubPr>
                          <m:ctrlPr>
                            <a:rPr lang="en-GB" i="1">
                              <a:latin typeface="Cambria Math" panose="02040503050406030204" pitchFamily="18" charset="0"/>
                            </a:rPr>
                          </m:ctrlPr>
                        </m:sSubPr>
                        <m:e>
                          <m:sSub>
                            <m:sSubPr>
                              <m:ctrlPr>
                                <a:rPr lang="en-GB" i="1">
                                  <a:latin typeface="Cambria Math" panose="02040503050406030204" pitchFamily="18" charset="0"/>
                                </a:rPr>
                              </m:ctrlPr>
                            </m:sSubPr>
                            <m:e>
                              <m:r>
                                <a:rPr lang="en-GB" i="1">
                                  <a:latin typeface="Cambria Math" panose="02040503050406030204" pitchFamily="18" charset="0"/>
                                </a:rPr>
                                <m:t>𝝀</m:t>
                              </m:r>
                            </m:e>
                            <m:sub>
                              <m:r>
                                <a:rPr lang="en-GB" i="1">
                                  <a:latin typeface="Cambria Math" panose="02040503050406030204" pitchFamily="18" charset="0"/>
                                </a:rPr>
                                <m:t>𝟐</m:t>
                              </m:r>
                            </m:sub>
                          </m:sSub>
                          <m:r>
                            <a:rPr lang="en-GB" i="1">
                              <a:latin typeface="Cambria Math" panose="02040503050406030204" pitchFamily="18" charset="0"/>
                            </a:rPr>
                            <m:t>𝒙</m:t>
                          </m:r>
                        </m:e>
                        <m:sub>
                          <m:r>
                            <a:rPr lang="en-GB" i="1">
                              <a:latin typeface="Cambria Math" panose="02040503050406030204" pitchFamily="18" charset="0"/>
                            </a:rPr>
                            <m:t>𝟐</m:t>
                          </m:r>
                        </m:sub>
                      </m:sSub>
                      <m:r>
                        <a:rPr lang="en-GB" i="1">
                          <a:latin typeface="Cambria Math" panose="02040503050406030204" pitchFamily="18" charset="0"/>
                        </a:rPr>
                        <m:t>)</m:t>
                      </m:r>
                    </m:oMath>
                  </m:oMathPara>
                </a14:m>
                <a:endParaRPr lang="en-IN" dirty="0"/>
              </a:p>
              <a:p>
                <a:pPr marL="0" indent="0">
                  <a:buNone/>
                </a:pPr>
                <a:endParaRPr lang="en-IN" dirty="0"/>
              </a:p>
              <a:p>
                <a:pPr marL="0" indent="0">
                  <a:buNone/>
                </a:pPr>
                <a14:m>
                  <m:oMathPara xmlns:m="http://schemas.openxmlformats.org/officeDocument/2006/math">
                    <m:oMathParaPr>
                      <m:jc m:val="left"/>
                    </m:oMathParaPr>
                    <m:oMath xmlns:m="http://schemas.openxmlformats.org/officeDocument/2006/math">
                      <m:r>
                        <a:rPr lang="en-GB" b="1" i="1" dirty="0" smtClean="0">
                          <a:latin typeface="Cambria Math" panose="02040503050406030204" pitchFamily="18" charset="0"/>
                        </a:rPr>
                        <m:t>                              =</m:t>
                      </m:r>
                      <m:d>
                        <m:dPr>
                          <m:ctrlPr>
                            <a:rPr lang="en-GB" b="1" i="1" dirty="0" smtClean="0">
                              <a:latin typeface="Cambria Math" panose="02040503050406030204" pitchFamily="18" charset="0"/>
                            </a:rPr>
                          </m:ctrlPr>
                        </m:dPr>
                        <m:e>
                          <m:d>
                            <m:dPr>
                              <m:ctrlPr>
                                <a:rPr lang="en-GB" b="1" i="1" dirty="0">
                                  <a:latin typeface="Cambria Math" panose="02040503050406030204" pitchFamily="18" charset="0"/>
                                </a:rPr>
                              </m:ctrlPr>
                            </m:dPr>
                            <m:e>
                              <m:r>
                                <a:rPr lang="en-GB" b="1" i="1" dirty="0" smtClean="0">
                                  <a:latin typeface="Cambria Math" panose="02040503050406030204" pitchFamily="18" charset="0"/>
                                </a:rPr>
                                <m:t>𝟏</m:t>
                              </m:r>
                              <m:r>
                                <a:rPr lang="en-GB" b="1" i="1" dirty="0" smtClean="0">
                                  <a:latin typeface="Cambria Math" panose="02040503050406030204" pitchFamily="18" charset="0"/>
                                </a:rPr>
                                <m:t>−</m:t>
                              </m:r>
                              <m:r>
                                <a:rPr lang="en-GB" b="1" i="1" dirty="0" smtClean="0">
                                  <a:latin typeface="Cambria Math" panose="02040503050406030204" pitchFamily="18" charset="0"/>
                                </a:rPr>
                                <m:t>𝜶</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𝝀</m:t>
                                  </m:r>
                                </m:e>
                                <m:sub>
                                  <m:r>
                                    <a:rPr lang="en-GB" b="1" i="1" dirty="0" smtClean="0">
                                      <a:latin typeface="Cambria Math" panose="02040503050406030204" pitchFamily="18" charset="0"/>
                                    </a:rPr>
                                    <m:t>𝟏</m:t>
                                  </m:r>
                                </m:sub>
                              </m:sSub>
                            </m:e>
                          </m:d>
                          <m:sSubSup>
                            <m:sSubSupPr>
                              <m:ctrlPr>
                                <a:rPr lang="en-GB" i="1" dirty="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𝟏</m:t>
                              </m:r>
                            </m:sub>
                            <m:sup>
                              <m:d>
                                <m:dPr>
                                  <m:ctrlPr>
                                    <a:rPr lang="en-GB" i="1" dirty="0">
                                      <a:latin typeface="Cambria Math" panose="02040503050406030204" pitchFamily="18" charset="0"/>
                                    </a:rPr>
                                  </m:ctrlPr>
                                </m:dPr>
                                <m:e>
                                  <m:r>
                                    <a:rPr lang="en-GB" i="1" dirty="0">
                                      <a:latin typeface="Cambria Math" panose="02040503050406030204" pitchFamily="18" charset="0"/>
                                    </a:rPr>
                                    <m:t>𝒕</m:t>
                                  </m:r>
                                </m:e>
                              </m:d>
                            </m:sup>
                          </m:sSubSup>
                          <m:r>
                            <a:rPr lang="en-GB" b="1" i="1" dirty="0" smtClean="0">
                              <a:latin typeface="Cambria Math" panose="02040503050406030204" pitchFamily="18" charset="0"/>
                            </a:rPr>
                            <m:t>,</m:t>
                          </m:r>
                          <m:r>
                            <a:rPr lang="en-GB" i="1" dirty="0">
                              <a:latin typeface="Cambria Math" panose="02040503050406030204" pitchFamily="18" charset="0"/>
                            </a:rPr>
                            <m:t>(</m:t>
                          </m:r>
                          <m:r>
                            <a:rPr lang="en-GB" i="1" dirty="0">
                              <a:latin typeface="Cambria Math" panose="02040503050406030204" pitchFamily="18" charset="0"/>
                            </a:rPr>
                            <m:t>𝟏</m:t>
                          </m:r>
                          <m:r>
                            <a:rPr lang="en-GB" i="1" dirty="0">
                              <a:latin typeface="Cambria Math" panose="02040503050406030204" pitchFamily="18" charset="0"/>
                            </a:rPr>
                            <m:t>−</m:t>
                          </m:r>
                          <m:r>
                            <a:rPr lang="en-GB" i="1" dirty="0">
                              <a:latin typeface="Cambria Math" panose="02040503050406030204" pitchFamily="18" charset="0"/>
                            </a:rPr>
                            <m:t>𝜶</m:t>
                          </m:r>
                          <m:sSub>
                            <m:sSubPr>
                              <m:ctrlPr>
                                <a:rPr lang="en-GB" i="1" dirty="0">
                                  <a:latin typeface="Cambria Math" panose="02040503050406030204" pitchFamily="18" charset="0"/>
                                </a:rPr>
                              </m:ctrlPr>
                            </m:sSubPr>
                            <m:e>
                              <m:r>
                                <a:rPr lang="en-GB" i="1" dirty="0">
                                  <a:latin typeface="Cambria Math" panose="02040503050406030204" pitchFamily="18" charset="0"/>
                                </a:rPr>
                                <m:t>𝝀</m:t>
                              </m:r>
                            </m:e>
                            <m:sub>
                              <m:r>
                                <a:rPr lang="en-GB" b="1" i="1" dirty="0" smtClean="0">
                                  <a:latin typeface="Cambria Math" panose="02040503050406030204" pitchFamily="18" charset="0"/>
                                </a:rPr>
                                <m:t>𝟐</m:t>
                              </m:r>
                            </m:sub>
                          </m:sSub>
                          <m:r>
                            <a:rPr lang="en-GB" i="1" dirty="0">
                              <a:latin typeface="Cambria Math" panose="02040503050406030204" pitchFamily="18" charset="0"/>
                            </a:rPr>
                            <m:t>)</m:t>
                          </m:r>
                          <m:sSubSup>
                            <m:sSubSupPr>
                              <m:ctrlPr>
                                <a:rPr lang="en-GB" i="1" dirty="0">
                                  <a:latin typeface="Cambria Math" panose="02040503050406030204" pitchFamily="18" charset="0"/>
                                </a:rPr>
                              </m:ctrlPr>
                            </m:sSubSupPr>
                            <m:e>
                              <m:r>
                                <a:rPr lang="en-GB" i="1" dirty="0">
                                  <a:latin typeface="Cambria Math" panose="02040503050406030204" pitchFamily="18" charset="0"/>
                                </a:rPr>
                                <m:t>𝑥</m:t>
                              </m:r>
                            </m:e>
                            <m:sub>
                              <m:r>
                                <a:rPr lang="en-GB" b="1" i="1" dirty="0" smtClean="0">
                                  <a:latin typeface="Cambria Math" panose="02040503050406030204" pitchFamily="18" charset="0"/>
                                </a:rPr>
                                <m:t>𝟐</m:t>
                              </m:r>
                            </m:sub>
                            <m:sup>
                              <m:d>
                                <m:dPr>
                                  <m:ctrlPr>
                                    <a:rPr lang="en-GB" i="1" dirty="0">
                                      <a:latin typeface="Cambria Math" panose="02040503050406030204" pitchFamily="18" charset="0"/>
                                    </a:rPr>
                                  </m:ctrlPr>
                                </m:dPr>
                                <m:e>
                                  <m:r>
                                    <a:rPr lang="en-GB" i="1" dirty="0">
                                      <a:latin typeface="Cambria Math" panose="02040503050406030204" pitchFamily="18" charset="0"/>
                                    </a:rPr>
                                    <m:t>𝒕</m:t>
                                  </m:r>
                                </m:e>
                              </m:d>
                            </m:sup>
                          </m:sSubSup>
                        </m:e>
                      </m:d>
                      <m:r>
                        <a:rPr lang="en-GB" b="1" i="1" dirty="0" smtClean="0">
                          <a:latin typeface="Cambria Math" panose="02040503050406030204" pitchFamily="18" charset="0"/>
                        </a:rPr>
                        <m:t> </m:t>
                      </m:r>
                    </m:oMath>
                  </m:oMathPara>
                </a14:m>
                <a:endParaRPr lang="en-IN" dirty="0"/>
              </a:p>
              <a:p>
                <a:r>
                  <a:rPr lang="en-GB" dirty="0"/>
                  <a:t>Since we want the iterates to go as fast as possible to zero, we would like to choose </a:t>
                </a:r>
                <a14:m>
                  <m:oMath xmlns:m="http://schemas.openxmlformats.org/officeDocument/2006/math">
                    <m:r>
                      <a:rPr lang="en-GB" i="1" dirty="0" smtClean="0">
                        <a:latin typeface="Cambria Math" panose="02040503050406030204" pitchFamily="18" charset="0"/>
                      </a:rPr>
                      <m:t>𝛼</m:t>
                    </m:r>
                  </m:oMath>
                </a14:m>
                <a:r>
                  <a:rPr lang="en-GB" dirty="0"/>
                  <a:t> such that</a:t>
                </a:r>
              </a:p>
              <a:p>
                <a:pPr marL="0" indent="0" algn="ctr">
                  <a:buNone/>
                </a:pPr>
                <a14:m>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𝟏</m:t>
                    </m:r>
                    <m:r>
                      <a:rPr lang="en-GB" b="1" i="1" smtClean="0">
                        <a:latin typeface="Cambria Math" panose="02040503050406030204" pitchFamily="18" charset="0"/>
                      </a:rPr>
                      <m:t>−</m:t>
                    </m:r>
                    <m:r>
                      <a:rPr lang="en-GB" b="1" i="1" smtClean="0">
                        <a:latin typeface="Cambria Math" panose="02040503050406030204" pitchFamily="18" charset="0"/>
                      </a:rPr>
                      <m:t>𝜶</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𝝀</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𝟏</m:t>
                    </m:r>
                  </m:oMath>
                </a14:m>
                <a:r>
                  <a:rPr lang="en-IN" dirty="0"/>
                  <a:t> and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𝟏</m:t>
                    </m:r>
                    <m:r>
                      <a:rPr lang="en-GB" i="1">
                        <a:latin typeface="Cambria Math" panose="02040503050406030204" pitchFamily="18" charset="0"/>
                      </a:rPr>
                      <m:t>−</m:t>
                    </m:r>
                    <m:r>
                      <a:rPr lang="en-GB" i="1">
                        <a:latin typeface="Cambria Math" panose="02040503050406030204" pitchFamily="18" charset="0"/>
                      </a:rPr>
                      <m:t>𝜶</m:t>
                    </m:r>
                    <m:sSub>
                      <m:sSubPr>
                        <m:ctrlPr>
                          <a:rPr lang="en-GB" i="1">
                            <a:latin typeface="Cambria Math" panose="02040503050406030204" pitchFamily="18" charset="0"/>
                          </a:rPr>
                        </m:ctrlPr>
                      </m:sSubPr>
                      <m:e>
                        <m:r>
                          <a:rPr lang="en-GB" i="1">
                            <a:latin typeface="Cambria Math" panose="02040503050406030204" pitchFamily="18" charset="0"/>
                          </a:rPr>
                          <m:t>𝝀</m:t>
                        </m:r>
                      </m:e>
                      <m:sub>
                        <m:r>
                          <a:rPr lang="en-GB" b="1" i="1" smtClean="0">
                            <a:latin typeface="Cambria Math" panose="02040503050406030204" pitchFamily="18" charset="0"/>
                          </a:rPr>
                          <m:t>𝟐</m:t>
                        </m:r>
                      </m:sub>
                    </m:sSub>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𝟏</m:t>
                    </m:r>
                  </m:oMath>
                </a14:m>
                <a:r>
                  <a:rPr lang="en-IN" dirty="0"/>
                  <a:t> </a:t>
                </a:r>
              </a:p>
            </p:txBody>
          </p:sp>
        </mc:Choice>
        <mc:Fallback>
          <p:sp>
            <p:nvSpPr>
              <p:cNvPr id="3" name="Content Placeholder 2">
                <a:extLst>
                  <a:ext uri="{FF2B5EF4-FFF2-40B4-BE49-F238E27FC236}">
                    <a16:creationId xmlns:a16="http://schemas.microsoft.com/office/drawing/2014/main" id="{2DD95F3E-6BE4-1534-E362-3F8E193C0260}"/>
                  </a:ext>
                </a:extLst>
              </p:cNvPr>
              <p:cNvSpPr>
                <a:spLocks noGrp="1" noRot="1" noChangeAspect="1" noMove="1" noResize="1" noEditPoints="1" noAdjustHandles="1" noChangeArrowheads="1" noChangeShapeType="1" noTextEdit="1"/>
              </p:cNvSpPr>
              <p:nvPr>
                <p:ph idx="1"/>
              </p:nvPr>
            </p:nvSpPr>
            <p:spPr>
              <a:xfrm>
                <a:off x="1758321" y="1647826"/>
                <a:ext cx="6557893" cy="4048244"/>
              </a:xfrm>
              <a:blipFill>
                <a:blip r:embed="rId2"/>
                <a:stretch>
                  <a:fillRect l="-1208" r="-1487"/>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A54E58B4-31F0-5BA1-356F-560B51B7C86B}"/>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27</a:t>
            </a:fld>
            <a:endParaRPr lang="en-US"/>
          </a:p>
        </p:txBody>
      </p:sp>
    </p:spTree>
    <p:extLst>
      <p:ext uri="{BB962C8B-B14F-4D97-AF65-F5344CB8AC3E}">
        <p14:creationId xmlns:p14="http://schemas.microsoft.com/office/powerpoint/2010/main" val="3513921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3FDC-957D-4F23-9F0E-3A3554F5D990}"/>
              </a:ext>
            </a:extLst>
          </p:cNvPr>
          <p:cNvSpPr>
            <a:spLocks noGrp="1"/>
          </p:cNvSpPr>
          <p:nvPr>
            <p:ph type="title"/>
          </p:nvPr>
        </p:nvSpPr>
        <p:spPr/>
        <p:txBody>
          <a:bodyPr>
            <a:normAutofit fontScale="90000"/>
          </a:bodyPr>
          <a:lstStyle/>
          <a:p>
            <a:r>
              <a:rPr lang="en-IN" dirty="0"/>
              <a:t>Motivation of momentum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D95F3E-6BE4-1534-E362-3F8E193C0260}"/>
                  </a:ext>
                </a:extLst>
              </p:cNvPr>
              <p:cNvSpPr>
                <a:spLocks noGrp="1"/>
              </p:cNvSpPr>
              <p:nvPr>
                <p:ph idx="1"/>
              </p:nvPr>
            </p:nvSpPr>
            <p:spPr>
              <a:xfrm>
                <a:off x="1758321" y="1647826"/>
                <a:ext cx="6557893" cy="4048244"/>
              </a:xfrm>
            </p:spPr>
            <p:txBody>
              <a:bodyPr>
                <a:normAutofit fontScale="85000" lnSpcReduction="20000"/>
              </a:bodyPr>
              <a:lstStyle/>
              <a:p>
                <a:pPr marL="0" indent="0" algn="ctr">
                  <a:buNone/>
                </a:pPr>
                <a14:m>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𝟏</m:t>
                    </m:r>
                    <m:r>
                      <a:rPr lang="en-GB" b="1" i="1" smtClean="0">
                        <a:latin typeface="Cambria Math" panose="02040503050406030204" pitchFamily="18" charset="0"/>
                      </a:rPr>
                      <m:t>−</m:t>
                    </m:r>
                    <m:r>
                      <a:rPr lang="en-GB" b="1" i="1" smtClean="0">
                        <a:latin typeface="Cambria Math" panose="02040503050406030204" pitchFamily="18" charset="0"/>
                      </a:rPr>
                      <m:t>𝜶</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𝝀</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𝟏</m:t>
                    </m:r>
                  </m:oMath>
                </a14:m>
                <a:r>
                  <a:rPr lang="en-IN" dirty="0"/>
                  <a:t> and </a:t>
                </a: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𝟏</m:t>
                    </m:r>
                    <m:r>
                      <a:rPr lang="en-GB" i="1">
                        <a:latin typeface="Cambria Math" panose="02040503050406030204" pitchFamily="18" charset="0"/>
                      </a:rPr>
                      <m:t>−</m:t>
                    </m:r>
                    <m:r>
                      <a:rPr lang="en-GB" i="1">
                        <a:latin typeface="Cambria Math" panose="02040503050406030204" pitchFamily="18" charset="0"/>
                      </a:rPr>
                      <m:t>𝜶</m:t>
                    </m:r>
                    <m:sSub>
                      <m:sSubPr>
                        <m:ctrlPr>
                          <a:rPr lang="en-GB" i="1">
                            <a:latin typeface="Cambria Math" panose="02040503050406030204" pitchFamily="18" charset="0"/>
                          </a:rPr>
                        </m:ctrlPr>
                      </m:sSubPr>
                      <m:e>
                        <m:r>
                          <a:rPr lang="en-GB" i="1">
                            <a:latin typeface="Cambria Math" panose="02040503050406030204" pitchFamily="18" charset="0"/>
                          </a:rPr>
                          <m:t>𝝀</m:t>
                        </m:r>
                      </m:e>
                      <m:sub>
                        <m:r>
                          <a:rPr lang="en-GB" b="1" i="1" smtClean="0">
                            <a:latin typeface="Cambria Math" panose="02040503050406030204" pitchFamily="18" charset="0"/>
                          </a:rPr>
                          <m:t>𝟐</m:t>
                        </m:r>
                      </m:sub>
                    </m:sSub>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𝟏</m:t>
                    </m:r>
                  </m:oMath>
                </a14:m>
                <a:r>
                  <a:rPr lang="en-IN" dirty="0"/>
                  <a:t> </a:t>
                </a:r>
              </a:p>
              <a:p>
                <a:pPr marL="0" indent="0" algn="ctr">
                  <a:buNone/>
                </a:pPr>
                <a:endParaRPr lang="en-IN" dirty="0"/>
              </a:p>
              <a:p>
                <a:pPr algn="l"/>
                <a:r>
                  <a:rPr lang="en-IN" dirty="0"/>
                  <a:t>If </a:t>
                </a:r>
                <a14:m>
                  <m:oMath xmlns:m="http://schemas.openxmlformats.org/officeDocument/2006/math">
                    <m:f>
                      <m:fPr>
                        <m:ctrlPr>
                          <a:rPr lang="en-IN" i="1" smtClean="0">
                            <a:latin typeface="Cambria Math" panose="02040503050406030204" pitchFamily="18" charset="0"/>
                          </a:rPr>
                        </m:ctrlPr>
                      </m:fPr>
                      <m:num>
                        <m:r>
                          <a:rPr lang="en-GB" b="1" i="1" smtClean="0">
                            <a:latin typeface="Cambria Math" panose="02040503050406030204" pitchFamily="18" charset="0"/>
                          </a:rPr>
                          <m:t>𝟏</m:t>
                        </m:r>
                      </m:num>
                      <m:den>
                        <m:sSub>
                          <m:sSubPr>
                            <m:ctrlPr>
                              <a:rPr lang="en-GB" b="1" i="1" smtClean="0">
                                <a:latin typeface="Cambria Math" panose="02040503050406030204" pitchFamily="18" charset="0"/>
                              </a:rPr>
                            </m:ctrlPr>
                          </m:sSubPr>
                          <m:e>
                            <m:r>
                              <a:rPr lang="en-GB" b="1" i="1" smtClean="0">
                                <a:latin typeface="Cambria Math" panose="02040503050406030204" pitchFamily="18" charset="0"/>
                              </a:rPr>
                              <m:t>𝝀</m:t>
                            </m:r>
                          </m:e>
                          <m:sub>
                            <m:r>
                              <a:rPr lang="en-GB" b="1" i="1" smtClean="0">
                                <a:latin typeface="Cambria Math" panose="02040503050406030204" pitchFamily="18" charset="0"/>
                              </a:rPr>
                              <m:t>𝟏</m:t>
                            </m:r>
                          </m:sub>
                        </m:sSub>
                      </m:den>
                    </m:f>
                    <m:r>
                      <a:rPr lang="en-GB" b="1" i="1" smtClean="0">
                        <a:latin typeface="Cambria Math" panose="02040503050406030204" pitchFamily="18" charset="0"/>
                      </a:rPr>
                      <m:t>~</m:t>
                    </m:r>
                    <m:f>
                      <m:fPr>
                        <m:ctrlPr>
                          <a:rPr lang="en-IN" i="1">
                            <a:latin typeface="Cambria Math" panose="02040503050406030204" pitchFamily="18" charset="0"/>
                          </a:rPr>
                        </m:ctrlPr>
                      </m:fPr>
                      <m:num>
                        <m:r>
                          <a:rPr lang="en-GB" i="1">
                            <a:latin typeface="Cambria Math" panose="02040503050406030204" pitchFamily="18" charset="0"/>
                          </a:rPr>
                          <m:t>𝟏</m:t>
                        </m:r>
                      </m:num>
                      <m:den>
                        <m:sSub>
                          <m:sSubPr>
                            <m:ctrlPr>
                              <a:rPr lang="en-GB" i="1">
                                <a:latin typeface="Cambria Math" panose="02040503050406030204" pitchFamily="18" charset="0"/>
                              </a:rPr>
                            </m:ctrlPr>
                          </m:sSubPr>
                          <m:e>
                            <m:r>
                              <a:rPr lang="en-GB" i="1">
                                <a:latin typeface="Cambria Math" panose="02040503050406030204" pitchFamily="18" charset="0"/>
                              </a:rPr>
                              <m:t>𝝀</m:t>
                            </m:r>
                          </m:e>
                          <m:sub>
                            <m:r>
                              <a:rPr lang="en-GB" b="1" i="1" smtClean="0">
                                <a:latin typeface="Cambria Math" panose="02040503050406030204" pitchFamily="18" charset="0"/>
                              </a:rPr>
                              <m:t>𝟐</m:t>
                            </m:r>
                          </m:sub>
                        </m:sSub>
                      </m:den>
                    </m:f>
                  </m:oMath>
                </a14:m>
                <a:r>
                  <a:rPr lang="en-IN" dirty="0"/>
                  <a:t>, this is fine, we can easily set </a:t>
                </a:r>
                <a14:m>
                  <m:oMath xmlns:m="http://schemas.openxmlformats.org/officeDocument/2006/math">
                    <m:r>
                      <a:rPr lang="en-GB" b="1" i="1" smtClean="0">
                        <a:latin typeface="Cambria Math" panose="02040503050406030204" pitchFamily="18" charset="0"/>
                      </a:rPr>
                      <m:t>𝜶</m:t>
                    </m:r>
                    <m:r>
                      <a:rPr lang="en-GB" b="1" i="1" smtClean="0">
                        <a:latin typeface="Cambria Math" panose="02040503050406030204" pitchFamily="18" charset="0"/>
                      </a:rPr>
                      <m:t> ~</m:t>
                    </m:r>
                    <m:f>
                      <m:fPr>
                        <m:ctrlPr>
                          <a:rPr lang="en-IN" i="1">
                            <a:latin typeface="Cambria Math" panose="02040503050406030204" pitchFamily="18" charset="0"/>
                          </a:rPr>
                        </m:ctrlPr>
                      </m:fPr>
                      <m:num>
                        <m:r>
                          <a:rPr lang="en-GB" i="1">
                            <a:latin typeface="Cambria Math" panose="02040503050406030204" pitchFamily="18" charset="0"/>
                          </a:rPr>
                          <m:t>𝟏</m:t>
                        </m:r>
                      </m:num>
                      <m:den>
                        <m:sSub>
                          <m:sSubPr>
                            <m:ctrlPr>
                              <a:rPr lang="en-GB" i="1">
                                <a:latin typeface="Cambria Math" panose="02040503050406030204" pitchFamily="18" charset="0"/>
                              </a:rPr>
                            </m:ctrlPr>
                          </m:sSubPr>
                          <m:e>
                            <m:r>
                              <a:rPr lang="en-GB" i="1">
                                <a:latin typeface="Cambria Math" panose="02040503050406030204" pitchFamily="18" charset="0"/>
                              </a:rPr>
                              <m:t>𝝀</m:t>
                            </m:r>
                          </m:e>
                          <m:sub>
                            <m:r>
                              <a:rPr lang="en-GB" i="1">
                                <a:latin typeface="Cambria Math" panose="02040503050406030204" pitchFamily="18" charset="0"/>
                              </a:rPr>
                              <m:t>𝟏</m:t>
                            </m:r>
                          </m:sub>
                        </m:sSub>
                      </m:den>
                    </m:f>
                    <m:r>
                      <a:rPr lang="en-GB" b="1" i="1" smtClean="0">
                        <a:latin typeface="Cambria Math" panose="02040503050406030204" pitchFamily="18" charset="0"/>
                      </a:rPr>
                      <m:t>~</m:t>
                    </m:r>
                    <m:f>
                      <m:fPr>
                        <m:ctrlPr>
                          <a:rPr lang="en-IN" i="1">
                            <a:latin typeface="Cambria Math" panose="02040503050406030204" pitchFamily="18" charset="0"/>
                          </a:rPr>
                        </m:ctrlPr>
                      </m:fPr>
                      <m:num>
                        <m:r>
                          <a:rPr lang="en-GB" i="1">
                            <a:latin typeface="Cambria Math" panose="02040503050406030204" pitchFamily="18" charset="0"/>
                          </a:rPr>
                          <m:t>𝟏</m:t>
                        </m:r>
                      </m:num>
                      <m:den>
                        <m:sSub>
                          <m:sSubPr>
                            <m:ctrlPr>
                              <a:rPr lang="en-GB" b="1" i="1" smtClean="0">
                                <a:latin typeface="Cambria Math" panose="02040503050406030204" pitchFamily="18" charset="0"/>
                              </a:rPr>
                            </m:ctrlPr>
                          </m:sSubPr>
                          <m:e>
                            <m:r>
                              <a:rPr lang="en-GB" b="1" i="1" smtClean="0">
                                <a:latin typeface="Cambria Math" panose="02040503050406030204" pitchFamily="18" charset="0"/>
                              </a:rPr>
                              <m:t>𝝀</m:t>
                            </m:r>
                          </m:e>
                          <m:sub>
                            <m:r>
                              <a:rPr lang="en-GB" b="1" i="1" smtClean="0">
                                <a:latin typeface="Cambria Math" panose="02040503050406030204" pitchFamily="18" charset="0"/>
                              </a:rPr>
                              <m:t>𝟐</m:t>
                            </m:r>
                          </m:sub>
                        </m:sSub>
                      </m:den>
                    </m:f>
                  </m:oMath>
                </a14:m>
                <a:endParaRPr lang="en-IN" dirty="0"/>
              </a:p>
              <a:p>
                <a:pPr algn="l"/>
                <a:r>
                  <a:rPr lang="en-GB" dirty="0"/>
                  <a:t>But if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𝜆</m:t>
                        </m:r>
                      </m:e>
                      <m:sub>
                        <m:r>
                          <a:rPr lang="en-GB" i="1" dirty="0" smtClean="0">
                            <a:latin typeface="Cambria Math" panose="02040503050406030204" pitchFamily="18" charset="0"/>
                          </a:rPr>
                          <m:t>1</m:t>
                        </m:r>
                      </m:sub>
                    </m:sSub>
                  </m:oMath>
                </a14:m>
                <a:r>
                  <a:rPr lang="en-GB" dirty="0"/>
                  <a:t> is much smaller than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𝜆</m:t>
                        </m:r>
                      </m:e>
                      <m:sub>
                        <m:r>
                          <a:rPr lang="en-GB" i="1" dirty="0" smtClean="0">
                            <a:latin typeface="Cambria Math" panose="02040503050406030204" pitchFamily="18" charset="0"/>
                          </a:rPr>
                          <m:t>2</m:t>
                        </m:r>
                      </m:sub>
                    </m:sSub>
                  </m:oMath>
                </a14:m>
                <a:r>
                  <a:rPr lang="en-IN" dirty="0"/>
                  <a:t> and if set </a:t>
                </a:r>
                <a14:m>
                  <m:oMath xmlns:m="http://schemas.openxmlformats.org/officeDocument/2006/math">
                    <m:r>
                      <a:rPr lang="en-GB" i="1">
                        <a:latin typeface="Cambria Math" panose="02040503050406030204" pitchFamily="18" charset="0"/>
                      </a:rPr>
                      <m:t>𝜶</m:t>
                    </m:r>
                    <m:r>
                      <a:rPr lang="en-GB" i="1" smtClean="0">
                        <a:latin typeface="Cambria Math" panose="02040503050406030204" pitchFamily="18" charset="0"/>
                        <a:ea typeface="Cambria Math" panose="02040503050406030204" pitchFamily="18" charset="0"/>
                      </a:rPr>
                      <m:t>≈</m:t>
                    </m:r>
                    <m:f>
                      <m:fPr>
                        <m:ctrlPr>
                          <a:rPr lang="en-IN" i="1">
                            <a:latin typeface="Cambria Math" panose="02040503050406030204" pitchFamily="18" charset="0"/>
                          </a:rPr>
                        </m:ctrlPr>
                      </m:fPr>
                      <m:num>
                        <m:r>
                          <a:rPr lang="en-GB" i="1">
                            <a:latin typeface="Cambria Math" panose="02040503050406030204" pitchFamily="18" charset="0"/>
                          </a:rPr>
                          <m:t>𝟏</m:t>
                        </m:r>
                      </m:num>
                      <m:den>
                        <m:sSub>
                          <m:sSubPr>
                            <m:ctrlPr>
                              <a:rPr lang="en-GB" i="1">
                                <a:latin typeface="Cambria Math" panose="02040503050406030204" pitchFamily="18" charset="0"/>
                              </a:rPr>
                            </m:ctrlPr>
                          </m:sSubPr>
                          <m:e>
                            <m:r>
                              <a:rPr lang="en-GB" i="1">
                                <a:latin typeface="Cambria Math" panose="02040503050406030204" pitchFamily="18" charset="0"/>
                              </a:rPr>
                              <m:t>𝝀</m:t>
                            </m:r>
                          </m:e>
                          <m:sub>
                            <m:r>
                              <a:rPr lang="en-GB" i="1">
                                <a:latin typeface="Cambria Math" panose="02040503050406030204" pitchFamily="18" charset="0"/>
                              </a:rPr>
                              <m:t>𝟏</m:t>
                            </m:r>
                          </m:sub>
                        </m:sSub>
                      </m:den>
                    </m:f>
                  </m:oMath>
                </a14:m>
                <a:r>
                  <a:rPr lang="en-IN" dirty="0"/>
                  <a:t>,</a:t>
                </a:r>
              </a:p>
              <a:p>
                <a:pPr marL="0" indent="0">
                  <a:buNone/>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r>
                        <a:rPr lang="en-GB" b="1" i="1" smtClean="0">
                          <a:latin typeface="Cambria Math" panose="02040503050406030204" pitchFamily="18" charset="0"/>
                        </a:rPr>
                        <m:t>−</m:t>
                      </m:r>
                      <m:r>
                        <a:rPr lang="en-GB" b="1" i="1" smtClean="0">
                          <a:latin typeface="Cambria Math" panose="02040503050406030204" pitchFamily="18" charset="0"/>
                        </a:rPr>
                        <m:t>𝜶</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𝝀</m:t>
                          </m:r>
                        </m:e>
                        <m:sub>
                          <m:r>
                            <a:rPr lang="en-GB" b="1" i="1" smtClean="0">
                              <a:latin typeface="Cambria Math" panose="02040503050406030204" pitchFamily="18" charset="0"/>
                            </a:rPr>
                            <m:t>𝟐</m:t>
                          </m:r>
                        </m:sub>
                      </m:sSub>
                      <m:r>
                        <a:rPr lang="en-GB" i="1">
                          <a:latin typeface="Cambria Math" panose="02040503050406030204" pitchFamily="18" charset="0"/>
                        </a:rPr>
                        <m:t>=</m:t>
                      </m:r>
                      <m:r>
                        <a:rPr lang="en-GB" i="1">
                          <a:latin typeface="Cambria Math" panose="02040503050406030204" pitchFamily="18" charset="0"/>
                        </a:rPr>
                        <m:t>𝟏</m:t>
                      </m:r>
                      <m:r>
                        <a:rPr lang="en-GB" i="1">
                          <a:latin typeface="Cambria Math" panose="02040503050406030204" pitchFamily="18" charset="0"/>
                        </a:rPr>
                        <m:t>−</m:t>
                      </m:r>
                      <m:f>
                        <m:fPr>
                          <m:ctrlPr>
                            <a:rPr lang="en-IN" i="1">
                              <a:latin typeface="Cambria Math" panose="02040503050406030204" pitchFamily="18" charset="0"/>
                            </a:rPr>
                          </m:ctrlPr>
                        </m:fPr>
                        <m:num>
                          <m:sSub>
                            <m:sSubPr>
                              <m:ctrlPr>
                                <a:rPr lang="en-GB" b="1" i="1" smtClean="0">
                                  <a:latin typeface="Cambria Math" panose="02040503050406030204" pitchFamily="18" charset="0"/>
                                </a:rPr>
                              </m:ctrlPr>
                            </m:sSubPr>
                            <m:e>
                              <m:r>
                                <a:rPr lang="en-GB" b="1" i="1" smtClean="0">
                                  <a:latin typeface="Cambria Math" panose="02040503050406030204" pitchFamily="18" charset="0"/>
                                </a:rPr>
                                <m:t>𝝀</m:t>
                              </m:r>
                            </m:e>
                            <m:sub>
                              <m:r>
                                <a:rPr lang="en-GB" b="1" i="1" smtClean="0">
                                  <a:latin typeface="Cambria Math" panose="02040503050406030204" pitchFamily="18" charset="0"/>
                                </a:rPr>
                                <m:t>𝟐</m:t>
                              </m:r>
                            </m:sub>
                          </m:sSub>
                        </m:num>
                        <m:den>
                          <m:sSub>
                            <m:sSubPr>
                              <m:ctrlPr>
                                <a:rPr lang="en-GB" i="1">
                                  <a:latin typeface="Cambria Math" panose="02040503050406030204" pitchFamily="18" charset="0"/>
                                </a:rPr>
                              </m:ctrlPr>
                            </m:sSubPr>
                            <m:e>
                              <m:r>
                                <a:rPr lang="en-GB" i="1">
                                  <a:latin typeface="Cambria Math" panose="02040503050406030204" pitchFamily="18" charset="0"/>
                                </a:rPr>
                                <m:t>𝝀</m:t>
                              </m:r>
                            </m:e>
                            <m:sub>
                              <m:r>
                                <a:rPr lang="en-GB" i="1">
                                  <a:latin typeface="Cambria Math" panose="02040503050406030204" pitchFamily="18" charset="0"/>
                                </a:rPr>
                                <m:t>𝟏</m:t>
                              </m:r>
                            </m:sub>
                          </m:sSub>
                        </m:den>
                      </m:f>
                      <m:r>
                        <a:rPr lang="en-GB" b="1" i="1" smtClean="0">
                          <a:latin typeface="Cambria Math" panose="02040503050406030204" pitchFamily="18" charset="0"/>
                        </a:rPr>
                        <m:t>&lt;−</m:t>
                      </m:r>
                      <m:r>
                        <a:rPr lang="en-GB" b="1" i="1" smtClean="0">
                          <a:latin typeface="Cambria Math" panose="02040503050406030204" pitchFamily="18" charset="0"/>
                        </a:rPr>
                        <m:t>𝟏</m:t>
                      </m:r>
                    </m:oMath>
                  </m:oMathPara>
                </a14:m>
                <a:endParaRPr lang="en-IN" dirty="0"/>
              </a:p>
              <a:p>
                <a:pPr marL="0" indent="0">
                  <a:buNone/>
                </a:pPr>
                <a:r>
                  <a:rPr lang="en-GB" dirty="0"/>
                  <a:t>and the second coordinate of the iterates, </a:t>
                </a:r>
                <a14:m>
                  <m:oMath xmlns:m="http://schemas.openxmlformats.org/officeDocument/2006/math">
                    <m:sSup>
                      <m:sSupPr>
                        <m:ctrlPr>
                          <a:rPr lang="en-GB" b="1"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b="1" i="1" dirty="0" smtClean="0">
                            <a:latin typeface="Cambria Math" panose="02040503050406030204" pitchFamily="18" charset="0"/>
                          </a:rPr>
                          <m:t>(</m:t>
                        </m:r>
                        <m:r>
                          <a:rPr lang="en-GB" b="1" i="1" dirty="0" smtClean="0">
                            <a:latin typeface="Cambria Math" panose="02040503050406030204" pitchFamily="18" charset="0"/>
                          </a:rPr>
                          <m:t>𝒕</m:t>
                        </m:r>
                        <m:r>
                          <a:rPr lang="en-GB" b="1" i="1" dirty="0" smtClean="0">
                            <a:latin typeface="Cambria Math" panose="02040503050406030204" pitchFamily="18" charset="0"/>
                          </a:rPr>
                          <m:t>)</m:t>
                        </m:r>
                      </m:sup>
                    </m:sSup>
                  </m:oMath>
                </a14:m>
                <a:r>
                  <a:rPr lang="en-GB" dirty="0"/>
                  <a:t>, diverges when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m:t>
                    </m:r>
                  </m:oMath>
                </a14:m>
                <a:r>
                  <a:rPr lang="en-GB" dirty="0"/>
                  <a:t>. Similar observation </a:t>
                </a:r>
                <a14:m>
                  <m:oMath xmlns:m="http://schemas.openxmlformats.org/officeDocument/2006/math">
                    <m:r>
                      <a:rPr lang="en-GB" i="1">
                        <a:latin typeface="Cambria Math" panose="02040503050406030204" pitchFamily="18" charset="0"/>
                      </a:rPr>
                      <m:t>𝜶</m:t>
                    </m:r>
                    <m:r>
                      <a:rPr lang="en-GB" i="1">
                        <a:latin typeface="Cambria Math" panose="02040503050406030204" pitchFamily="18" charset="0"/>
                        <a:ea typeface="Cambria Math" panose="02040503050406030204" pitchFamily="18" charset="0"/>
                      </a:rPr>
                      <m:t>≈</m:t>
                    </m:r>
                    <m:f>
                      <m:fPr>
                        <m:ctrlPr>
                          <a:rPr lang="en-IN" i="1">
                            <a:latin typeface="Cambria Math" panose="02040503050406030204" pitchFamily="18" charset="0"/>
                          </a:rPr>
                        </m:ctrlPr>
                      </m:fPr>
                      <m:num>
                        <m:r>
                          <a:rPr lang="en-GB" i="1">
                            <a:latin typeface="Cambria Math" panose="02040503050406030204" pitchFamily="18" charset="0"/>
                          </a:rPr>
                          <m:t>𝟏</m:t>
                        </m:r>
                      </m:num>
                      <m:den>
                        <m:sSub>
                          <m:sSubPr>
                            <m:ctrlPr>
                              <a:rPr lang="en-GB" i="1">
                                <a:latin typeface="Cambria Math" panose="02040503050406030204" pitchFamily="18" charset="0"/>
                              </a:rPr>
                            </m:ctrlPr>
                          </m:sSubPr>
                          <m:e>
                            <m:r>
                              <a:rPr lang="en-GB" i="1">
                                <a:latin typeface="Cambria Math" panose="02040503050406030204" pitchFamily="18" charset="0"/>
                              </a:rPr>
                              <m:t>𝝀</m:t>
                            </m:r>
                          </m:e>
                          <m:sub>
                            <m:r>
                              <a:rPr lang="en-GB" b="1" i="1" smtClean="0">
                                <a:latin typeface="Cambria Math" panose="02040503050406030204" pitchFamily="18" charset="0"/>
                              </a:rPr>
                              <m:t>𝟐</m:t>
                            </m:r>
                          </m:sub>
                        </m:sSub>
                      </m:den>
                    </m:f>
                  </m:oMath>
                </a14:m>
                <a:r>
                  <a:rPr lang="en-GB" dirty="0"/>
                  <a:t> </a:t>
                </a:r>
                <a:endParaRPr lang="en-IN" dirty="0"/>
              </a:p>
            </p:txBody>
          </p:sp>
        </mc:Choice>
        <mc:Fallback>
          <p:sp>
            <p:nvSpPr>
              <p:cNvPr id="3" name="Content Placeholder 2">
                <a:extLst>
                  <a:ext uri="{FF2B5EF4-FFF2-40B4-BE49-F238E27FC236}">
                    <a16:creationId xmlns:a16="http://schemas.microsoft.com/office/drawing/2014/main" id="{2DD95F3E-6BE4-1534-E362-3F8E193C0260}"/>
                  </a:ext>
                </a:extLst>
              </p:cNvPr>
              <p:cNvSpPr>
                <a:spLocks noGrp="1" noRot="1" noChangeAspect="1" noMove="1" noResize="1" noEditPoints="1" noAdjustHandles="1" noChangeArrowheads="1" noChangeShapeType="1" noTextEdit="1"/>
              </p:cNvSpPr>
              <p:nvPr>
                <p:ph idx="1"/>
              </p:nvPr>
            </p:nvSpPr>
            <p:spPr>
              <a:xfrm>
                <a:off x="1758321" y="1647826"/>
                <a:ext cx="6557893" cy="4048244"/>
              </a:xfrm>
              <a:blipFill>
                <a:blip r:embed="rId2"/>
                <a:stretch>
                  <a:fillRect l="-1394" t="-3464" r="-1487"/>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A54E58B4-31F0-5BA1-356F-560B51B7C86B}"/>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28</a:t>
            </a:fld>
            <a:endParaRPr lang="en-US"/>
          </a:p>
        </p:txBody>
      </p:sp>
    </p:spTree>
    <p:extLst>
      <p:ext uri="{BB962C8B-B14F-4D97-AF65-F5344CB8AC3E}">
        <p14:creationId xmlns:p14="http://schemas.microsoft.com/office/powerpoint/2010/main" val="1547439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3FDC-957D-4F23-9F0E-3A3554F5D990}"/>
              </a:ext>
            </a:extLst>
          </p:cNvPr>
          <p:cNvSpPr>
            <a:spLocks noGrp="1"/>
          </p:cNvSpPr>
          <p:nvPr>
            <p:ph type="title"/>
          </p:nvPr>
        </p:nvSpPr>
        <p:spPr/>
        <p:txBody>
          <a:bodyPr>
            <a:normAutofit fontScale="90000"/>
          </a:bodyPr>
          <a:lstStyle/>
          <a:p>
            <a:r>
              <a:rPr lang="en-IN" dirty="0"/>
              <a:t>Motivation of momentum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D95F3E-6BE4-1534-E362-3F8E193C0260}"/>
                  </a:ext>
                </a:extLst>
              </p:cNvPr>
              <p:cNvSpPr>
                <a:spLocks noGrp="1"/>
              </p:cNvSpPr>
              <p:nvPr>
                <p:ph idx="1"/>
              </p:nvPr>
            </p:nvSpPr>
            <p:spPr>
              <a:xfrm>
                <a:off x="1758321" y="1647826"/>
                <a:ext cx="6944283" cy="4048244"/>
              </a:xfrm>
            </p:spPr>
            <p:txBody>
              <a:bodyPr>
                <a:normAutofit fontScale="77500" lnSpcReduction="20000"/>
              </a:bodyPr>
              <a:lstStyle/>
              <a:p>
                <a:pPr algn="l"/>
                <a:r>
                  <a:rPr lang="en-GB" dirty="0"/>
                  <a:t> In this situation, gradient descent is slow. </a:t>
                </a:r>
              </a:p>
              <a:p>
                <a:pPr algn="l"/>
                <a:endParaRPr lang="en-GB" b="1" i="1" dirty="0">
                  <a:latin typeface="Cambria Math" panose="02040503050406030204" pitchFamily="18" charset="0"/>
                </a:endParaRPr>
              </a:p>
              <a:p>
                <a:pPr algn="l"/>
                <a:endParaRPr lang="en-GB" i="1" dirty="0">
                  <a:latin typeface="Cambria Math" panose="02040503050406030204" pitchFamily="18" charset="0"/>
                </a:endParaRPr>
              </a:p>
              <a:p>
                <a:pPr algn="l"/>
                <a:endParaRPr lang="en-GB" b="1" i="1" dirty="0">
                  <a:latin typeface="Cambria Math" panose="02040503050406030204" pitchFamily="18" charset="0"/>
                </a:endParaRPr>
              </a:p>
              <a:p>
                <a:pPr algn="l"/>
                <a:endParaRPr lang="en-GB" i="1" dirty="0">
                  <a:latin typeface="Cambria Math" panose="02040503050406030204" pitchFamily="18" charset="0"/>
                </a:endParaRPr>
              </a:p>
              <a:p>
                <a:pPr algn="l"/>
                <a:endParaRPr lang="en-GB" b="1" i="1" dirty="0">
                  <a:latin typeface="Cambria Math" panose="02040503050406030204" pitchFamily="18" charset="0"/>
                </a:endParaRPr>
              </a:p>
              <a:p>
                <a:pPr algn="l"/>
                <a:endParaRPr lang="en-GB" i="1" dirty="0">
                  <a:latin typeface="Cambria Math" panose="02040503050406030204" pitchFamily="18" charset="0"/>
                </a:endParaRPr>
              </a:p>
              <a:p>
                <a:pPr marL="0" indent="0">
                  <a:buNone/>
                </a:pPr>
                <a:r>
                  <a:rPr lang="en-GB" b="1" dirty="0"/>
                  <a:t>	</a:t>
                </a:r>
              </a:p>
              <a:p>
                <a:pPr algn="l"/>
                <a:r>
                  <a:rPr lang="en-GB" dirty="0"/>
                  <a:t>Till iteration 15 with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𝜆</m:t>
                        </m:r>
                      </m:e>
                      <m:sub>
                        <m:r>
                          <a:rPr lang="en-GB" i="1" dirty="0" smtClean="0">
                            <a:latin typeface="Cambria Math" panose="02040503050406030204" pitchFamily="18" charset="0"/>
                          </a:rPr>
                          <m:t>1</m:t>
                        </m:r>
                      </m:sub>
                    </m:sSub>
                    <m:r>
                      <a:rPr lang="en-GB" i="1" dirty="0" smtClean="0">
                        <a:latin typeface="Cambria Math" panose="02040503050406030204" pitchFamily="18" charset="0"/>
                      </a:rPr>
                      <m:t> = 0.1 </m:t>
                    </m:r>
                  </m:oMath>
                </a14:m>
                <a:r>
                  <a:rPr lang="en-GB" dirty="0"/>
                  <a:t>and </a:t>
                </a:r>
                <a14:m>
                  <m:oMath xmlns:m="http://schemas.openxmlformats.org/officeDocument/2006/math">
                    <m:sSub>
                      <m:sSubPr>
                        <m:ctrlPr>
                          <a:rPr lang="en-GB" b="1" i="1" dirty="0" smtClean="0">
                            <a:latin typeface="Cambria Math" panose="02040503050406030204" pitchFamily="18" charset="0"/>
                          </a:rPr>
                        </m:ctrlPr>
                      </m:sSubPr>
                      <m:e>
                        <m:r>
                          <a:rPr lang="en-GB" i="1" dirty="0" smtClean="0">
                            <a:latin typeface="Cambria Math" panose="02040503050406030204" pitchFamily="18" charset="0"/>
                          </a:rPr>
                          <m:t>𝜆</m:t>
                        </m:r>
                      </m:e>
                      <m:sub>
                        <m:r>
                          <a:rPr lang="en-GB" i="1" dirty="0" smtClean="0">
                            <a:latin typeface="Cambria Math" panose="02040503050406030204" pitchFamily="18" charset="0"/>
                          </a:rPr>
                          <m:t>2</m:t>
                        </m:r>
                      </m:sub>
                    </m:sSub>
                    <m:r>
                      <a:rPr lang="en-GB" i="1" dirty="0" smtClean="0">
                        <a:latin typeface="Cambria Math" panose="02040503050406030204" pitchFamily="18" charset="0"/>
                      </a:rPr>
                      <m:t> = 1</m:t>
                    </m:r>
                  </m:oMath>
                </a14:m>
                <a:r>
                  <a:rPr lang="en-GB" dirty="0"/>
                  <a:t>, for </a:t>
                </a:r>
                <a14:m>
                  <m:oMath xmlns:m="http://schemas.openxmlformats.org/officeDocument/2006/math">
                    <m:r>
                      <a:rPr lang="en-GB" i="1" dirty="0" smtClean="0">
                        <a:latin typeface="Cambria Math" panose="02040503050406030204" pitchFamily="18" charset="0"/>
                      </a:rPr>
                      <m:t>𝛼</m:t>
                    </m:r>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4</m:t>
                        </m:r>
                      </m:num>
                      <m:den>
                        <m:r>
                          <a:rPr lang="en-GB" i="1" dirty="0" smtClean="0">
                            <a:latin typeface="Cambria Math" panose="02040503050406030204" pitchFamily="18" charset="0"/>
                          </a:rPr>
                          <m:t>3</m:t>
                        </m:r>
                      </m:den>
                    </m:f>
                  </m:oMath>
                </a14:m>
                <a:endParaRPr lang="en-IN" dirty="0"/>
              </a:p>
              <a:p>
                <a:pPr algn="l"/>
                <a:r>
                  <a:rPr lang="en-IN" dirty="0"/>
                  <a:t>Now, the convergence will be too slow</a:t>
                </a:r>
              </a:p>
            </p:txBody>
          </p:sp>
        </mc:Choice>
        <mc:Fallback>
          <p:sp>
            <p:nvSpPr>
              <p:cNvPr id="3" name="Content Placeholder 2">
                <a:extLst>
                  <a:ext uri="{FF2B5EF4-FFF2-40B4-BE49-F238E27FC236}">
                    <a16:creationId xmlns:a16="http://schemas.microsoft.com/office/drawing/2014/main" id="{2DD95F3E-6BE4-1534-E362-3F8E193C0260}"/>
                  </a:ext>
                </a:extLst>
              </p:cNvPr>
              <p:cNvSpPr>
                <a:spLocks noGrp="1" noRot="1" noChangeAspect="1" noMove="1" noResize="1" noEditPoints="1" noAdjustHandles="1" noChangeArrowheads="1" noChangeShapeType="1" noTextEdit="1"/>
              </p:cNvSpPr>
              <p:nvPr>
                <p:ph idx="1"/>
              </p:nvPr>
            </p:nvSpPr>
            <p:spPr>
              <a:xfrm>
                <a:off x="1758321" y="1647826"/>
                <a:ext cx="6944283" cy="4048244"/>
              </a:xfrm>
              <a:blipFill>
                <a:blip r:embed="rId2"/>
                <a:stretch>
                  <a:fillRect l="-965" t="-3012"/>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A54E58B4-31F0-5BA1-356F-560B51B7C86B}"/>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29</a:t>
            </a:fld>
            <a:endParaRPr lang="en-US"/>
          </a:p>
        </p:txBody>
      </p:sp>
      <p:pic>
        <p:nvPicPr>
          <p:cNvPr id="6" name="Picture 5">
            <a:extLst>
              <a:ext uri="{FF2B5EF4-FFF2-40B4-BE49-F238E27FC236}">
                <a16:creationId xmlns:a16="http://schemas.microsoft.com/office/drawing/2014/main" id="{BF5EDCFC-79E2-1312-B311-82D04F3E0A4B}"/>
              </a:ext>
            </a:extLst>
          </p:cNvPr>
          <p:cNvPicPr>
            <a:picLocks noChangeAspect="1"/>
          </p:cNvPicPr>
          <p:nvPr/>
        </p:nvPicPr>
        <p:blipFill>
          <a:blip r:embed="rId3"/>
          <a:stretch>
            <a:fillRect/>
          </a:stretch>
        </p:blipFill>
        <p:spPr>
          <a:xfrm>
            <a:off x="2022847" y="2028087"/>
            <a:ext cx="5134192" cy="2801839"/>
          </a:xfrm>
          <a:prstGeom prst="rect">
            <a:avLst/>
          </a:prstGeom>
        </p:spPr>
      </p:pic>
    </p:spTree>
    <p:extLst>
      <p:ext uri="{BB962C8B-B14F-4D97-AF65-F5344CB8AC3E}">
        <p14:creationId xmlns:p14="http://schemas.microsoft.com/office/powerpoint/2010/main" val="397001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C3DD-2E89-C4E2-96E2-7BB23C948335}"/>
              </a:ext>
            </a:extLst>
          </p:cNvPr>
          <p:cNvSpPr>
            <a:spLocks noGrp="1"/>
          </p:cNvSpPr>
          <p:nvPr>
            <p:ph type="title"/>
          </p:nvPr>
        </p:nvSpPr>
        <p:spPr/>
        <p:txBody>
          <a:bodyPr>
            <a:normAutofit fontScale="90000"/>
          </a:bodyPr>
          <a:lstStyle/>
          <a:p>
            <a:r>
              <a:rPr lang="en-US" dirty="0"/>
              <a:t>Gradient Descent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A63660-24B9-EE6D-6D81-F6FCE7698422}"/>
                  </a:ext>
                </a:extLst>
              </p:cNvPr>
              <p:cNvSpPr>
                <a:spLocks noGrp="1"/>
              </p:cNvSpPr>
              <p:nvPr>
                <p:ph idx="1"/>
              </p:nvPr>
            </p:nvSpPr>
            <p:spPr/>
            <p:txBody>
              <a:bodyPr/>
              <a:lstStyle/>
              <a:p>
                <a:r>
                  <a:rPr lang="en-US" dirty="0"/>
                  <a:t>Gradient Descent Algorithm:</a:t>
                </a:r>
              </a:p>
              <a:p>
                <a:pPr marL="0" indent="0">
                  <a:buNone/>
                </a:pPr>
                <a:endParaRPr lang="en-US" sz="866" dirty="0"/>
              </a:p>
              <a:p>
                <a:pPr lvl="1"/>
                <a:r>
                  <a:rPr lang="en-US" dirty="0"/>
                  <a:t>Pick an initial point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a14:m>
                <a:endParaRPr lang="en-US" dirty="0"/>
              </a:p>
              <a:p>
                <a:pPr lvl="1"/>
                <a:endParaRPr lang="en-US" sz="536" dirty="0"/>
              </a:p>
              <a:p>
                <a:pPr lvl="1"/>
                <a:r>
                  <a:rPr lang="en-US" dirty="0"/>
                  <a:t>Iterate until convergence</a:t>
                </a:r>
              </a:p>
              <a:p>
                <a:pPr lvl="1"/>
                <a:endParaRPr lang="en-US" sz="536" dirty="0"/>
              </a:p>
              <a:p>
                <a:pPr marL="377183" lvl="1" indent="0" algn="ctr">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d>
                            <m:dPr>
                              <m:ctrlPr>
                                <a:rPr lang="en-GB" b="0" i="1" smtClean="0">
                                  <a:latin typeface="Cambria Math" panose="02040503050406030204" pitchFamily="18" charset="0"/>
                                </a:rPr>
                              </m:ctrlPr>
                            </m:dPr>
                            <m:e>
                              <m:r>
                                <a:rPr lang="en-US" b="0" i="1">
                                  <a:latin typeface="Cambria Math" panose="02040503050406030204" pitchFamily="18" charset="0"/>
                                </a:rPr>
                                <m:t>𝑡</m:t>
                              </m:r>
                              <m:r>
                                <a:rPr lang="en-US" b="0" i="1">
                                  <a:latin typeface="Cambria Math" panose="02040503050406030204" pitchFamily="18" charset="0"/>
                                </a:rPr>
                                <m:t>+1</m:t>
                              </m:r>
                            </m:e>
                          </m:d>
                        </m:sup>
                      </m:sSup>
                      <m:r>
                        <a:rPr lang="en-US" b="0" i="1" smtClean="0">
                          <a:latin typeface="Cambria Math" panose="02040503050406030204" pitchFamily="18" charset="0"/>
                        </a:rPr>
                        <m:t>=</m:t>
                      </m:r>
                      <m:sSup>
                        <m:sSupPr>
                          <m:ctrlPr>
                            <a:rPr lang="en-GB" b="0" i="1">
                              <a:latin typeface="Cambria Math" panose="02040503050406030204" pitchFamily="18" charset="0"/>
                            </a:rPr>
                          </m:ctrlPr>
                        </m:sSupPr>
                        <m:e>
                          <m:r>
                            <a:rPr lang="en-GB" b="0" i="1">
                              <a:latin typeface="Cambria Math" panose="02040503050406030204" pitchFamily="18" charset="0"/>
                            </a:rPr>
                            <m:t>𝑥</m:t>
                          </m:r>
                        </m:e>
                        <m:sup>
                          <m:d>
                            <m:dPr>
                              <m:ctrlPr>
                                <a:rPr lang="en-GB" b="0" i="1">
                                  <a:latin typeface="Cambria Math" panose="02040503050406030204" pitchFamily="18" charset="0"/>
                                </a:rPr>
                              </m:ctrlPr>
                            </m:dPr>
                            <m:e>
                              <m:r>
                                <a:rPr lang="en-US" b="0" i="1">
                                  <a:latin typeface="Cambria Math" panose="02040503050406030204" pitchFamily="18" charset="0"/>
                                </a:rPr>
                                <m:t>𝑡</m:t>
                              </m:r>
                            </m:e>
                          </m:d>
                        </m:sup>
                      </m:sSup>
                      <m:r>
                        <a:rPr lang="en-US"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𝛼</m:t>
                          </m:r>
                        </m:e>
                        <m:sup>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up>
                      </m:sSup>
                      <m:r>
                        <a:rPr lang="en-US" b="0" i="0"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p>
                        <m:sSupPr>
                          <m:ctrlPr>
                            <a:rPr lang="en-GB" b="0" i="1">
                              <a:latin typeface="Cambria Math" panose="02040503050406030204" pitchFamily="18" charset="0"/>
                            </a:rPr>
                          </m:ctrlPr>
                        </m:sSupPr>
                        <m:e>
                          <m:r>
                            <a:rPr lang="en-GB" b="0" i="1">
                              <a:latin typeface="Cambria Math" panose="02040503050406030204" pitchFamily="18" charset="0"/>
                            </a:rPr>
                            <m:t>𝑥</m:t>
                          </m:r>
                        </m:e>
                        <m:sup>
                          <m:d>
                            <m:dPr>
                              <m:ctrlPr>
                                <a:rPr lang="en-GB" b="0" i="1">
                                  <a:latin typeface="Cambria Math" panose="02040503050406030204" pitchFamily="18" charset="0"/>
                                </a:rPr>
                              </m:ctrlPr>
                            </m:dPr>
                            <m:e>
                              <m:r>
                                <a:rPr lang="en-US" b="0" i="1">
                                  <a:latin typeface="Cambria Math" panose="02040503050406030204" pitchFamily="18" charset="0"/>
                                </a:rPr>
                                <m:t>𝑡</m:t>
                              </m:r>
                            </m:e>
                          </m:d>
                        </m:sup>
                      </m:sSup>
                      <m:r>
                        <a:rPr lang="en-US" b="0" i="1" smtClean="0">
                          <a:latin typeface="Cambria Math" panose="02040503050406030204" pitchFamily="18" charset="0"/>
                        </a:rPr>
                        <m:t>)</m:t>
                      </m:r>
                    </m:oMath>
                  </m:oMathPara>
                </a14:m>
                <a:endParaRPr lang="en-US" dirty="0"/>
              </a:p>
              <a:p>
                <a:pPr marL="377183" lvl="1" indent="0">
                  <a:buNone/>
                </a:pPr>
                <a:endParaRPr lang="en-US" sz="536" dirty="0"/>
              </a:p>
              <a:p>
                <a:pPr marL="377183" lvl="1" indent="0">
                  <a:buNone/>
                </a:pPr>
                <a:r>
                  <a:rPr lang="en-US" dirty="0"/>
                  <a:t>     where </a:t>
                </a:r>
                <a14:m>
                  <m:oMath xmlns:m="http://schemas.openxmlformats.org/officeDocument/2006/math">
                    <m:sSup>
                      <m:sSupPr>
                        <m:ctrlPr>
                          <a:rPr lang="en-GB" b="0" i="1">
                            <a:latin typeface="Cambria Math" panose="02040503050406030204" pitchFamily="18" charset="0"/>
                          </a:rPr>
                        </m:ctrlPr>
                      </m:sSupPr>
                      <m:e>
                        <m:r>
                          <a:rPr lang="en-GB" b="0" i="1">
                            <a:latin typeface="Cambria Math" panose="02040503050406030204" pitchFamily="18" charset="0"/>
                          </a:rPr>
                          <m:t>𝛼</m:t>
                        </m:r>
                      </m:e>
                      <m:sup>
                        <m:r>
                          <a:rPr lang="en-GB" b="0" i="1">
                            <a:latin typeface="Cambria Math" panose="02040503050406030204" pitchFamily="18" charset="0"/>
                          </a:rPr>
                          <m:t>(</m:t>
                        </m:r>
                        <m:r>
                          <a:rPr lang="en-GB" b="0" i="1">
                            <a:latin typeface="Cambria Math" panose="02040503050406030204" pitchFamily="18" charset="0"/>
                          </a:rPr>
                          <m:t>𝑡</m:t>
                        </m:r>
                        <m:r>
                          <a:rPr lang="en-GB" b="0" i="1">
                            <a:latin typeface="Cambria Math" panose="02040503050406030204" pitchFamily="18" charset="0"/>
                          </a:rPr>
                          <m:t>)</m:t>
                        </m:r>
                      </m:sup>
                    </m:sSup>
                  </m:oMath>
                </a14:m>
                <a:r>
                  <a:rPr lang="en-US" dirty="0"/>
                  <a:t> is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𝑡h</m:t>
                        </m:r>
                      </m:sup>
                    </m:sSup>
                  </m:oMath>
                </a14:m>
                <a:r>
                  <a:rPr lang="en-US" dirty="0"/>
                  <a:t> step size (learning rate)</a:t>
                </a:r>
              </a:p>
              <a:p>
                <a:endParaRPr lang="en-US" dirty="0"/>
              </a:p>
            </p:txBody>
          </p:sp>
        </mc:Choice>
        <mc:Fallback xmlns="">
          <p:sp>
            <p:nvSpPr>
              <p:cNvPr id="3" name="Content Placeholder 2">
                <a:extLst>
                  <a:ext uri="{FF2B5EF4-FFF2-40B4-BE49-F238E27FC236}">
                    <a16:creationId xmlns:a16="http://schemas.microsoft.com/office/drawing/2014/main" id="{10A63660-24B9-EE6D-6D81-F6FCE7698422}"/>
                  </a:ext>
                </a:extLst>
              </p:cNvPr>
              <p:cNvSpPr>
                <a:spLocks noGrp="1" noRot="1" noChangeAspect="1" noMove="1" noResize="1" noEditPoints="1" noAdjustHandles="1" noChangeArrowheads="1" noChangeShapeType="1" noTextEdit="1"/>
              </p:cNvSpPr>
              <p:nvPr>
                <p:ph idx="1"/>
              </p:nvPr>
            </p:nvSpPr>
            <p:spPr>
              <a:blipFill>
                <a:blip r:embed="rId2"/>
                <a:stretch>
                  <a:fillRect l="-1575" t="-1988"/>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740730B4-CC9D-EE16-C8C6-A8DE38F6AE10}"/>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3</a:t>
            </a:fld>
            <a:endParaRPr lang="en-US"/>
          </a:p>
        </p:txBody>
      </p:sp>
      <p:sp>
        <p:nvSpPr>
          <p:cNvPr id="5" name="TextBox 4">
            <a:extLst>
              <a:ext uri="{FF2B5EF4-FFF2-40B4-BE49-F238E27FC236}">
                <a16:creationId xmlns:a16="http://schemas.microsoft.com/office/drawing/2014/main" id="{DE0F6435-300C-9EE9-FC6E-B38756AFB22C}"/>
              </a:ext>
            </a:extLst>
          </p:cNvPr>
          <p:cNvSpPr txBox="1"/>
          <p:nvPr/>
        </p:nvSpPr>
        <p:spPr>
          <a:xfrm>
            <a:off x="3083269" y="3975197"/>
            <a:ext cx="1823256" cy="600164"/>
          </a:xfrm>
          <a:prstGeom prst="rect">
            <a:avLst/>
          </a:prstGeom>
          <a:noFill/>
        </p:spPr>
        <p:txBody>
          <a:bodyPr wrap="none" rtlCol="0">
            <a:spAutoFit/>
          </a:bodyPr>
          <a:lstStyle/>
          <a:p>
            <a:r>
              <a:rPr lang="en-US" sz="1650" b="1" dirty="0">
                <a:solidFill>
                  <a:srgbClr val="0070C0"/>
                </a:solidFill>
              </a:rPr>
              <a:t>When do we stop?</a:t>
            </a:r>
          </a:p>
          <a:p>
            <a:endParaRPr lang="en-US" sz="1650" b="1" dirty="0">
              <a:solidFill>
                <a:srgbClr val="0070C0"/>
              </a:solidFill>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BF41A11-80E1-C661-363B-B16E7E0819FA}"/>
                  </a:ext>
                </a:extLst>
              </p:cNvPr>
              <p:cNvSpPr txBox="1"/>
              <p:nvPr/>
            </p:nvSpPr>
            <p:spPr>
              <a:xfrm>
                <a:off x="3036716" y="4423053"/>
                <a:ext cx="4461631" cy="632802"/>
              </a:xfrm>
              <a:prstGeom prst="rect">
                <a:avLst/>
              </a:prstGeom>
              <a:noFill/>
            </p:spPr>
            <p:txBody>
              <a:bodyPr wrap="square" rtlCol="0">
                <a:spAutoFit/>
              </a:bodyPr>
              <a:lstStyle/>
              <a:p>
                <a:pPr algn="ctr"/>
                <a:r>
                  <a:rPr lang="en-US" sz="1650" b="1" dirty="0">
                    <a:solidFill>
                      <a:srgbClr val="0070C0"/>
                    </a:solidFill>
                  </a:rPr>
                  <a:t>Possible Stopping Criteria:  iterate until </a:t>
                </a:r>
                <a14:m>
                  <m:oMath xmlns:m="http://schemas.openxmlformats.org/officeDocument/2006/math">
                    <m:d>
                      <m:dPr>
                        <m:begChr m:val="‖"/>
                        <m:endChr m:val="‖"/>
                        <m:ctrlPr>
                          <a:rPr lang="en-US" sz="1650" b="1" i="1">
                            <a:solidFill>
                              <a:srgbClr val="0070C0"/>
                            </a:solidFill>
                            <a:latin typeface="Cambria Math" panose="02040503050406030204" pitchFamily="18" charset="0"/>
                          </a:rPr>
                        </m:ctrlPr>
                      </m:dPr>
                      <m:e>
                        <m:r>
                          <a:rPr lang="en-US" sz="1650" b="1">
                            <a:solidFill>
                              <a:srgbClr val="0070C0"/>
                            </a:solidFill>
                            <a:latin typeface="Cambria Math" panose="02040503050406030204" pitchFamily="18" charset="0"/>
                          </a:rPr>
                          <m:t>𝛁</m:t>
                        </m:r>
                        <m:r>
                          <a:rPr lang="en-US" sz="1650" b="1" i="1">
                            <a:solidFill>
                              <a:srgbClr val="0070C0"/>
                            </a:solidFill>
                            <a:latin typeface="Cambria Math" panose="02040503050406030204" pitchFamily="18" charset="0"/>
                          </a:rPr>
                          <m:t>𝒇</m:t>
                        </m:r>
                        <m:r>
                          <a:rPr lang="en-US" sz="1650" b="1" i="1">
                            <a:solidFill>
                              <a:srgbClr val="0070C0"/>
                            </a:solidFill>
                            <a:latin typeface="Cambria Math" panose="02040503050406030204" pitchFamily="18" charset="0"/>
                          </a:rPr>
                          <m:t>(</m:t>
                        </m:r>
                        <m:sSup>
                          <m:sSupPr>
                            <m:ctrlPr>
                              <a:rPr lang="en-GB" sz="1650" b="1" i="1">
                                <a:solidFill>
                                  <a:srgbClr val="0070C0"/>
                                </a:solidFill>
                                <a:latin typeface="Cambria Math" panose="02040503050406030204" pitchFamily="18" charset="0"/>
                              </a:rPr>
                            </m:ctrlPr>
                          </m:sSupPr>
                          <m:e>
                            <m:r>
                              <a:rPr lang="en-GB" sz="1650" b="1" i="1">
                                <a:solidFill>
                                  <a:srgbClr val="0070C0"/>
                                </a:solidFill>
                                <a:latin typeface="Cambria Math" panose="02040503050406030204" pitchFamily="18" charset="0"/>
                              </a:rPr>
                              <m:t>𝒙</m:t>
                            </m:r>
                          </m:e>
                          <m:sup>
                            <m:r>
                              <a:rPr lang="en-GB" sz="1650" b="1" i="1">
                                <a:solidFill>
                                  <a:srgbClr val="0070C0"/>
                                </a:solidFill>
                                <a:latin typeface="Cambria Math" panose="02040503050406030204" pitchFamily="18" charset="0"/>
                              </a:rPr>
                              <m:t>(</m:t>
                            </m:r>
                            <m:r>
                              <a:rPr lang="en-GB" sz="1650" b="1" i="1">
                                <a:solidFill>
                                  <a:srgbClr val="0070C0"/>
                                </a:solidFill>
                                <a:latin typeface="Cambria Math" panose="02040503050406030204" pitchFamily="18" charset="0"/>
                              </a:rPr>
                              <m:t>𝒕</m:t>
                            </m:r>
                            <m:r>
                              <a:rPr lang="en-GB" sz="1650" b="1" i="1">
                                <a:solidFill>
                                  <a:srgbClr val="0070C0"/>
                                </a:solidFill>
                                <a:latin typeface="Cambria Math" panose="02040503050406030204" pitchFamily="18" charset="0"/>
                              </a:rPr>
                              <m:t>)</m:t>
                            </m:r>
                          </m:sup>
                        </m:sSup>
                        <m:r>
                          <a:rPr lang="en-US" sz="1650" b="1" i="1">
                            <a:solidFill>
                              <a:srgbClr val="0070C0"/>
                            </a:solidFill>
                            <a:latin typeface="Cambria Math" panose="02040503050406030204" pitchFamily="18" charset="0"/>
                          </a:rPr>
                          <m:t>)</m:t>
                        </m:r>
                      </m:e>
                    </m:d>
                    <m:r>
                      <a:rPr lang="en-US" sz="1650" b="1" i="1">
                        <a:solidFill>
                          <a:srgbClr val="0070C0"/>
                        </a:solidFill>
                        <a:latin typeface="Cambria Math" panose="02040503050406030204" pitchFamily="18" charset="0"/>
                      </a:rPr>
                      <m:t>≤</m:t>
                    </m:r>
                    <m:r>
                      <a:rPr lang="en-US" sz="1650" b="1" i="1">
                        <a:solidFill>
                          <a:srgbClr val="0070C0"/>
                        </a:solidFill>
                        <a:latin typeface="Cambria Math" panose="02040503050406030204" pitchFamily="18" charset="0"/>
                      </a:rPr>
                      <m:t>𝝐</m:t>
                    </m:r>
                  </m:oMath>
                </a14:m>
                <a:r>
                  <a:rPr lang="en-US" sz="1650" b="1" dirty="0">
                    <a:solidFill>
                      <a:srgbClr val="0070C0"/>
                    </a:solidFill>
                  </a:rPr>
                  <a:t> for some </a:t>
                </a:r>
                <a14:m>
                  <m:oMath xmlns:m="http://schemas.openxmlformats.org/officeDocument/2006/math">
                    <m:r>
                      <a:rPr lang="en-US" sz="1650" b="1" i="1">
                        <a:solidFill>
                          <a:srgbClr val="0070C0"/>
                        </a:solidFill>
                        <a:latin typeface="Cambria Math" panose="02040503050406030204" pitchFamily="18" charset="0"/>
                      </a:rPr>
                      <m:t>𝝐</m:t>
                    </m:r>
                    <m:r>
                      <a:rPr lang="en-US" sz="1650" b="1" i="1">
                        <a:solidFill>
                          <a:srgbClr val="0070C0"/>
                        </a:solidFill>
                        <a:latin typeface="Cambria Math" panose="02040503050406030204" pitchFamily="18" charset="0"/>
                      </a:rPr>
                      <m:t>&gt;</m:t>
                    </m:r>
                    <m:r>
                      <a:rPr lang="en-US" sz="1650" b="1" i="1">
                        <a:solidFill>
                          <a:srgbClr val="0070C0"/>
                        </a:solidFill>
                        <a:latin typeface="Cambria Math" panose="02040503050406030204" pitchFamily="18" charset="0"/>
                      </a:rPr>
                      <m:t>𝟎</m:t>
                    </m:r>
                  </m:oMath>
                </a14:m>
                <a:endParaRPr lang="en-US" sz="1650" b="1" dirty="0">
                  <a:solidFill>
                    <a:srgbClr val="0070C0"/>
                  </a:solidFill>
                </a:endParaRPr>
              </a:p>
            </p:txBody>
          </p:sp>
        </mc:Choice>
        <mc:Fallback>
          <p:sp>
            <p:nvSpPr>
              <p:cNvPr id="6" name="TextBox 5">
                <a:extLst>
                  <a:ext uri="{FF2B5EF4-FFF2-40B4-BE49-F238E27FC236}">
                    <a16:creationId xmlns:a16="http://schemas.microsoft.com/office/drawing/2014/main" id="{4BF41A11-80E1-C661-363B-B16E7E0819FA}"/>
                  </a:ext>
                </a:extLst>
              </p:cNvPr>
              <p:cNvSpPr txBox="1">
                <a:spLocks noRot="1" noChangeAspect="1" noMove="1" noResize="1" noEditPoints="1" noAdjustHandles="1" noChangeArrowheads="1" noChangeShapeType="1" noTextEdit="1"/>
              </p:cNvSpPr>
              <p:nvPr/>
            </p:nvSpPr>
            <p:spPr>
              <a:xfrm>
                <a:off x="3036716" y="4423053"/>
                <a:ext cx="4461631" cy="632802"/>
              </a:xfrm>
              <a:prstGeom prst="rect">
                <a:avLst/>
              </a:prstGeom>
              <a:blipFill>
                <a:blip r:embed="rId3"/>
                <a:stretch>
                  <a:fillRect t="-3883" b="-1068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8EDF6BB-C230-E20F-38C1-185FC15B92F1}"/>
                  </a:ext>
                </a:extLst>
              </p:cNvPr>
              <p:cNvSpPr txBox="1"/>
              <p:nvPr/>
            </p:nvSpPr>
            <p:spPr>
              <a:xfrm>
                <a:off x="3083270" y="5267694"/>
                <a:ext cx="2213555" cy="346249"/>
              </a:xfrm>
              <a:prstGeom prst="rect">
                <a:avLst/>
              </a:prstGeom>
              <a:noFill/>
            </p:spPr>
            <p:txBody>
              <a:bodyPr wrap="none" rtlCol="0">
                <a:spAutoFit/>
              </a:bodyPr>
              <a:lstStyle/>
              <a:p>
                <a:r>
                  <a:rPr lang="en-US" sz="1650" dirty="0">
                    <a:solidFill>
                      <a:srgbClr val="FF0000"/>
                    </a:solidFill>
                  </a:rPr>
                  <a:t>How small should </a:t>
                </a:r>
                <a14:m>
                  <m:oMath xmlns:m="http://schemas.openxmlformats.org/officeDocument/2006/math">
                    <m:r>
                      <a:rPr lang="en-US" sz="1650" i="1">
                        <a:solidFill>
                          <a:srgbClr val="FF0000"/>
                        </a:solidFill>
                        <a:latin typeface="Cambria Math" panose="02040503050406030204" pitchFamily="18" charset="0"/>
                      </a:rPr>
                      <m:t>𝜖</m:t>
                    </m:r>
                  </m:oMath>
                </a14:m>
                <a:r>
                  <a:rPr lang="en-US" sz="1650" dirty="0">
                    <a:solidFill>
                      <a:srgbClr val="FF0000"/>
                    </a:solidFill>
                  </a:rPr>
                  <a:t> be?</a:t>
                </a:r>
              </a:p>
            </p:txBody>
          </p:sp>
        </mc:Choice>
        <mc:Fallback>
          <p:sp>
            <p:nvSpPr>
              <p:cNvPr id="7" name="TextBox 6">
                <a:extLst>
                  <a:ext uri="{FF2B5EF4-FFF2-40B4-BE49-F238E27FC236}">
                    <a16:creationId xmlns:a16="http://schemas.microsoft.com/office/drawing/2014/main" id="{C8EDF6BB-C230-E20F-38C1-185FC15B92F1}"/>
                  </a:ext>
                </a:extLst>
              </p:cNvPr>
              <p:cNvSpPr txBox="1">
                <a:spLocks noRot="1" noChangeAspect="1" noMove="1" noResize="1" noEditPoints="1" noAdjustHandles="1" noChangeArrowheads="1" noChangeShapeType="1" noTextEdit="1"/>
              </p:cNvSpPr>
              <p:nvPr/>
            </p:nvSpPr>
            <p:spPr>
              <a:xfrm>
                <a:off x="3083270" y="5267694"/>
                <a:ext cx="2213555" cy="346249"/>
              </a:xfrm>
              <a:prstGeom prst="rect">
                <a:avLst/>
              </a:prstGeom>
              <a:blipFill>
                <a:blip r:embed="rId4"/>
                <a:stretch>
                  <a:fillRect l="-1653" t="-5263" r="-826" b="-22807"/>
                </a:stretch>
              </a:blipFill>
            </p:spPr>
            <p:txBody>
              <a:bodyPr/>
              <a:lstStyle/>
              <a:p>
                <a:r>
                  <a:rPr lang="en-IN">
                    <a:noFill/>
                  </a:rPr>
                  <a:t> </a:t>
                </a:r>
              </a:p>
            </p:txBody>
          </p:sp>
        </mc:Fallback>
      </mc:AlternateContent>
    </p:spTree>
    <p:extLst>
      <p:ext uri="{BB962C8B-B14F-4D97-AF65-F5344CB8AC3E}">
        <p14:creationId xmlns:p14="http://schemas.microsoft.com/office/powerpoint/2010/main" val="276275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0B58-1B6D-E264-0F7F-F26E11A38D54}"/>
              </a:ext>
            </a:extLst>
          </p:cNvPr>
          <p:cNvSpPr>
            <a:spLocks noGrp="1"/>
          </p:cNvSpPr>
          <p:nvPr>
            <p:ph type="title"/>
          </p:nvPr>
        </p:nvSpPr>
        <p:spPr/>
        <p:txBody>
          <a:bodyPr>
            <a:normAutofit fontScale="90000"/>
          </a:bodyPr>
          <a:lstStyle/>
          <a:p>
            <a:r>
              <a:rPr lang="en-IN" dirty="0"/>
              <a:t>Momentum based Gradient Descent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E73DF2-CC99-830E-DD9D-679C5AE3DE62}"/>
                  </a:ext>
                </a:extLst>
              </p:cNvPr>
              <p:cNvSpPr>
                <a:spLocks noGrp="1"/>
              </p:cNvSpPr>
              <p:nvPr>
                <p:ph idx="1"/>
              </p:nvPr>
            </p:nvSpPr>
            <p:spPr>
              <a:xfrm>
                <a:off x="1758315" y="1340768"/>
                <a:ext cx="5527520" cy="4355302"/>
              </a:xfrm>
            </p:spPr>
            <p:txBody>
              <a:bodyPr>
                <a:normAutofit fontScale="85000" lnSpcReduction="20000"/>
              </a:bodyPr>
              <a:lstStyle/>
              <a:p>
                <a:r>
                  <a:rPr lang="en-GB" dirty="0"/>
                  <a:t>A possible remedy to this slow convergence is to use the information given by the past gradients when we define </a:t>
                </a:r>
                <a14:m>
                  <m:oMath xmlns:m="http://schemas.openxmlformats.org/officeDocument/2006/math">
                    <m:sSup>
                      <m:sSupPr>
                        <m:ctrlPr>
                          <a:rPr lang="en-GB" i="1" dirty="0" smtClean="0">
                            <a:latin typeface="Cambria Math" panose="02040503050406030204" pitchFamily="18" charset="0"/>
                          </a:rPr>
                        </m:ctrlPr>
                      </m:sSupPr>
                      <m:e>
                        <m:r>
                          <a:rPr lang="en-GB" i="1" dirty="0">
                            <a:latin typeface="Cambria Math" panose="02040503050406030204" pitchFamily="18" charset="0"/>
                          </a:rPr>
                          <m:t>𝑥</m:t>
                        </m:r>
                      </m:e>
                      <m:sup>
                        <m:d>
                          <m:dPr>
                            <m:ctrlPr>
                              <a:rPr lang="en-GB" i="1" dirty="0">
                                <a:latin typeface="Cambria Math" panose="02040503050406030204" pitchFamily="18" charset="0"/>
                              </a:rPr>
                            </m:ctrlPr>
                          </m:dPr>
                          <m:e>
                            <m:r>
                              <a:rPr lang="en-GB" i="1" dirty="0">
                                <a:latin typeface="Cambria Math" panose="02040503050406030204" pitchFamily="18" charset="0"/>
                              </a:rPr>
                              <m:t>𝒕</m:t>
                            </m:r>
                            <m:r>
                              <a:rPr lang="en-GB" b="1" i="1" dirty="0" smtClean="0">
                                <a:latin typeface="Cambria Math" panose="02040503050406030204" pitchFamily="18" charset="0"/>
                              </a:rPr>
                              <m:t>+</m:t>
                            </m:r>
                            <m:r>
                              <a:rPr lang="en-GB" b="1" i="1" dirty="0" smtClean="0">
                                <a:latin typeface="Cambria Math" panose="02040503050406030204" pitchFamily="18" charset="0"/>
                              </a:rPr>
                              <m:t>𝟏</m:t>
                            </m:r>
                          </m:e>
                        </m:d>
                      </m:sup>
                    </m:sSup>
                    <m:r>
                      <a:rPr lang="en-GB" i="1" dirty="0">
                        <a:latin typeface="Cambria Math" panose="02040503050406030204" pitchFamily="18" charset="0"/>
                      </a:rPr>
                      <m:t> </m:t>
                    </m:r>
                  </m:oMath>
                </a14:m>
                <a:r>
                  <a:rPr lang="en-GB" dirty="0"/>
                  <a:t>from </a:t>
                </a:r>
                <a14:m>
                  <m:oMath xmlns:m="http://schemas.openxmlformats.org/officeDocument/2006/math">
                    <m:sSup>
                      <m:sSupPr>
                        <m:ctrlPr>
                          <a:rPr lang="en-GB" i="1" dirty="0">
                            <a:latin typeface="Cambria Math" panose="02040503050406030204" pitchFamily="18" charset="0"/>
                          </a:rPr>
                        </m:ctrlPr>
                      </m:sSupPr>
                      <m:e>
                        <m:r>
                          <a:rPr lang="en-GB" i="1" dirty="0">
                            <a:latin typeface="Cambria Math" panose="02040503050406030204" pitchFamily="18" charset="0"/>
                          </a:rPr>
                          <m:t>𝑥</m:t>
                        </m:r>
                      </m:e>
                      <m:sup>
                        <m:d>
                          <m:dPr>
                            <m:ctrlPr>
                              <a:rPr lang="en-GB" i="1" dirty="0">
                                <a:latin typeface="Cambria Math" panose="02040503050406030204" pitchFamily="18" charset="0"/>
                              </a:rPr>
                            </m:ctrlPr>
                          </m:dPr>
                          <m:e>
                            <m:r>
                              <a:rPr lang="en-GB" i="1" dirty="0">
                                <a:latin typeface="Cambria Math" panose="02040503050406030204" pitchFamily="18" charset="0"/>
                              </a:rPr>
                              <m:t>𝒕</m:t>
                            </m:r>
                          </m:e>
                        </m:d>
                      </m:sup>
                    </m:sSup>
                  </m:oMath>
                </a14:m>
                <a:r>
                  <a:rPr lang="en-GB" dirty="0"/>
                  <a:t>:</a:t>
                </a:r>
              </a:p>
              <a:p>
                <a:pPr lvl="1"/>
                <a:r>
                  <a:rPr lang="en-GB" dirty="0"/>
                  <a:t>instead of moving in the direction given by −</a:t>
                </a:r>
                <a14:m>
                  <m:oMath xmlns:m="http://schemas.openxmlformats.org/officeDocument/2006/math">
                    <m:r>
                      <m:rPr>
                        <m:sty m:val="p"/>
                      </m:rPr>
                      <a:rPr lang="en-GB" i="0" dirty="0" smtClean="0">
                        <a:latin typeface="Cambria Math" panose="02040503050406030204" pitchFamily="18" charset="0"/>
                      </a:rPr>
                      <m:t>∇</m:t>
                    </m:r>
                    <m:r>
                      <a:rPr lang="en-GB" i="1" dirty="0" smtClean="0">
                        <a:latin typeface="Cambria Math" panose="02040503050406030204" pitchFamily="18" charset="0"/>
                      </a:rPr>
                      <m:t>𝑓</m:t>
                    </m:r>
                    <m:d>
                      <m:dPr>
                        <m:ctrlPr>
                          <a:rPr lang="en-GB" i="1" dirty="0" smtClean="0">
                            <a:latin typeface="Cambria Math" panose="02040503050406030204" pitchFamily="18" charset="0"/>
                          </a:rPr>
                        </m:ctrlPr>
                      </m:dPr>
                      <m:e>
                        <m:sSup>
                          <m:sSupPr>
                            <m:ctrlPr>
                              <a:rPr lang="en-GB" i="1" dirty="0">
                                <a:latin typeface="Cambria Math" panose="02040503050406030204" pitchFamily="18" charset="0"/>
                              </a:rPr>
                            </m:ctrlPr>
                          </m:sSupPr>
                          <m:e>
                            <m:r>
                              <a:rPr lang="en-GB" i="1" dirty="0">
                                <a:latin typeface="Cambria Math" panose="02040503050406030204" pitchFamily="18" charset="0"/>
                              </a:rPr>
                              <m:t>𝑥</m:t>
                            </m:r>
                          </m:e>
                          <m:sup>
                            <m:d>
                              <m:dPr>
                                <m:ctrlPr>
                                  <a:rPr lang="en-GB" i="1" dirty="0">
                                    <a:latin typeface="Cambria Math" panose="02040503050406030204" pitchFamily="18" charset="0"/>
                                  </a:rPr>
                                </m:ctrlPr>
                              </m:dPr>
                              <m:e>
                                <m:r>
                                  <a:rPr lang="en-GB" i="1" dirty="0">
                                    <a:latin typeface="Cambria Math" panose="02040503050406030204" pitchFamily="18" charset="0"/>
                                  </a:rPr>
                                  <m:t>𝒕</m:t>
                                </m:r>
                              </m:e>
                            </m:d>
                          </m:sup>
                        </m:sSup>
                      </m:e>
                    </m:d>
                  </m:oMath>
                </a14:m>
                <a:r>
                  <a:rPr lang="en-GB" dirty="0"/>
                  <a:t>, we move in a direction </a:t>
                </a:r>
                <a14:m>
                  <m:oMath xmlns:m="http://schemas.openxmlformats.org/officeDocument/2006/math">
                    <m:sSup>
                      <m:sSupPr>
                        <m:ctrlPr>
                          <a:rPr lang="en-GB" b="1" i="1" dirty="0" smtClean="0">
                            <a:latin typeface="Cambria Math" panose="02040503050406030204" pitchFamily="18" charset="0"/>
                          </a:rPr>
                        </m:ctrlPr>
                      </m:sSupPr>
                      <m:e>
                        <m:r>
                          <a:rPr lang="en-GB" b="1" i="1" dirty="0" smtClean="0">
                            <a:latin typeface="Cambria Math" panose="02040503050406030204" pitchFamily="18" charset="0"/>
                          </a:rPr>
                          <m:t>𝒎</m:t>
                        </m:r>
                      </m:e>
                      <m:sup>
                        <m:r>
                          <a:rPr lang="en-GB" b="1" i="1" dirty="0" smtClean="0">
                            <a:latin typeface="Cambria Math" panose="02040503050406030204" pitchFamily="18" charset="0"/>
                          </a:rPr>
                          <m:t>(</m:t>
                        </m:r>
                        <m:r>
                          <a:rPr lang="en-GB" b="1" i="1" dirty="0" smtClean="0">
                            <a:latin typeface="Cambria Math" panose="02040503050406030204" pitchFamily="18" charset="0"/>
                          </a:rPr>
                          <m:t>𝒕</m:t>
                        </m:r>
                        <m:r>
                          <a:rPr lang="en-GB" b="1" i="1" dirty="0" smtClean="0">
                            <a:latin typeface="Cambria Math" panose="02040503050406030204" pitchFamily="18" charset="0"/>
                          </a:rPr>
                          <m:t>+</m:t>
                        </m:r>
                        <m:r>
                          <a:rPr lang="en-GB" b="1" i="1" dirty="0" smtClean="0">
                            <a:latin typeface="Cambria Math" panose="02040503050406030204" pitchFamily="18" charset="0"/>
                          </a:rPr>
                          <m:t>𝟏</m:t>
                        </m:r>
                        <m:r>
                          <a:rPr lang="en-GB" b="1" i="1" dirty="0" smtClean="0">
                            <a:latin typeface="Cambria Math" panose="02040503050406030204" pitchFamily="18" charset="0"/>
                          </a:rPr>
                          <m:t>)</m:t>
                        </m:r>
                      </m:sup>
                    </m:sSup>
                  </m:oMath>
                </a14:m>
                <a:r>
                  <a:rPr lang="en-GB" dirty="0"/>
                  <a:t> which is a (weighted) average between −</a:t>
                </a:r>
                <a14:m>
                  <m:oMath xmlns:m="http://schemas.openxmlformats.org/officeDocument/2006/math">
                    <m:r>
                      <m:rPr>
                        <m:sty m:val="p"/>
                      </m:rPr>
                      <a:rPr lang="en-GB" dirty="0">
                        <a:latin typeface="Cambria Math" panose="02040503050406030204" pitchFamily="18" charset="0"/>
                      </a:rPr>
                      <m:t>∇</m:t>
                    </m:r>
                    <m:r>
                      <a:rPr lang="en-GB" i="1" dirty="0">
                        <a:latin typeface="Cambria Math" panose="02040503050406030204" pitchFamily="18" charset="0"/>
                      </a:rPr>
                      <m:t>𝑓</m:t>
                    </m:r>
                    <m:d>
                      <m:dPr>
                        <m:ctrlPr>
                          <a:rPr lang="en-GB" i="1" dirty="0">
                            <a:latin typeface="Cambria Math" panose="02040503050406030204" pitchFamily="18" charset="0"/>
                          </a:rPr>
                        </m:ctrlPr>
                      </m:dPr>
                      <m:e>
                        <m:sSup>
                          <m:sSupPr>
                            <m:ctrlPr>
                              <a:rPr lang="en-GB" i="1" dirty="0">
                                <a:latin typeface="Cambria Math" panose="02040503050406030204" pitchFamily="18" charset="0"/>
                              </a:rPr>
                            </m:ctrlPr>
                          </m:sSupPr>
                          <m:e>
                            <m:r>
                              <a:rPr lang="en-GB" i="1" dirty="0">
                                <a:latin typeface="Cambria Math" panose="02040503050406030204" pitchFamily="18" charset="0"/>
                              </a:rPr>
                              <m:t>𝑥</m:t>
                            </m:r>
                          </m:e>
                          <m:sup>
                            <m:d>
                              <m:dPr>
                                <m:ctrlPr>
                                  <a:rPr lang="en-GB" i="1" dirty="0">
                                    <a:latin typeface="Cambria Math" panose="02040503050406030204" pitchFamily="18" charset="0"/>
                                  </a:rPr>
                                </m:ctrlPr>
                              </m:dPr>
                              <m:e>
                                <m:r>
                                  <a:rPr lang="en-GB" i="1" dirty="0">
                                    <a:latin typeface="Cambria Math" panose="02040503050406030204" pitchFamily="18" charset="0"/>
                                  </a:rPr>
                                  <m:t>𝒕</m:t>
                                </m:r>
                              </m:e>
                            </m:d>
                          </m:sup>
                        </m:sSup>
                      </m:e>
                    </m:d>
                  </m:oMath>
                </a14:m>
                <a:r>
                  <a:rPr lang="en-GB" dirty="0"/>
                  <a:t> and the previous gradients −</a:t>
                </a:r>
                <a14:m>
                  <m:oMath xmlns:m="http://schemas.openxmlformats.org/officeDocument/2006/math">
                    <m:r>
                      <m:rPr>
                        <m:sty m:val="p"/>
                      </m:rPr>
                      <a:rPr lang="en-GB" dirty="0">
                        <a:latin typeface="Cambria Math" panose="02040503050406030204" pitchFamily="18" charset="0"/>
                      </a:rPr>
                      <m:t>∇</m:t>
                    </m:r>
                    <m:r>
                      <a:rPr lang="en-GB" i="1" dirty="0">
                        <a:latin typeface="Cambria Math" panose="02040503050406030204" pitchFamily="18" charset="0"/>
                      </a:rPr>
                      <m:t>𝑓</m:t>
                    </m:r>
                    <m:d>
                      <m:dPr>
                        <m:ctrlPr>
                          <a:rPr lang="en-GB" i="1" dirty="0">
                            <a:latin typeface="Cambria Math" panose="02040503050406030204" pitchFamily="18" charset="0"/>
                          </a:rPr>
                        </m:ctrlPr>
                      </m:dPr>
                      <m:e>
                        <m:sSup>
                          <m:sSupPr>
                            <m:ctrlPr>
                              <a:rPr lang="en-GB" i="1" dirty="0">
                                <a:latin typeface="Cambria Math" panose="02040503050406030204" pitchFamily="18" charset="0"/>
                              </a:rPr>
                            </m:ctrlPr>
                          </m:sSupPr>
                          <m:e>
                            <m:r>
                              <a:rPr lang="en-GB" i="1" dirty="0">
                                <a:latin typeface="Cambria Math" panose="02040503050406030204" pitchFamily="18" charset="0"/>
                              </a:rPr>
                              <m:t>𝑥</m:t>
                            </m:r>
                          </m:e>
                          <m:sup>
                            <m:d>
                              <m:dPr>
                                <m:ctrlPr>
                                  <a:rPr lang="en-GB" i="1" dirty="0">
                                    <a:latin typeface="Cambria Math" panose="02040503050406030204" pitchFamily="18" charset="0"/>
                                  </a:rPr>
                                </m:ctrlPr>
                              </m:dPr>
                              <m:e>
                                <m:r>
                                  <a:rPr lang="en-GB" b="1" i="1" dirty="0" smtClean="0">
                                    <a:latin typeface="Cambria Math" panose="02040503050406030204" pitchFamily="18" charset="0"/>
                                  </a:rPr>
                                  <m:t>𝟎</m:t>
                                </m:r>
                              </m:e>
                            </m:d>
                          </m:sup>
                        </m:sSup>
                      </m:e>
                    </m:d>
                    <m:r>
                      <a:rPr lang="en-GB" b="1" i="1" dirty="0" smtClean="0">
                        <a:latin typeface="Cambria Math" panose="02040503050406030204" pitchFamily="18" charset="0"/>
                      </a:rPr>
                      <m:t>,</m:t>
                    </m:r>
                    <m:r>
                      <m:rPr>
                        <m:nor/>
                      </m:rPr>
                      <a:rPr lang="en-GB" dirty="0"/>
                      <m:t>−</m:t>
                    </m:r>
                    <m:r>
                      <m:rPr>
                        <m:sty m:val="p"/>
                      </m:rPr>
                      <a:rPr lang="en-GB" dirty="0">
                        <a:latin typeface="Cambria Math" panose="02040503050406030204" pitchFamily="18" charset="0"/>
                      </a:rPr>
                      <m:t>∇</m:t>
                    </m:r>
                    <m:r>
                      <a:rPr lang="en-GB" i="1" dirty="0">
                        <a:latin typeface="Cambria Math" panose="02040503050406030204" pitchFamily="18" charset="0"/>
                      </a:rPr>
                      <m:t>𝑓</m:t>
                    </m:r>
                    <m:d>
                      <m:dPr>
                        <m:ctrlPr>
                          <a:rPr lang="en-GB" i="1" dirty="0">
                            <a:latin typeface="Cambria Math" panose="02040503050406030204" pitchFamily="18" charset="0"/>
                          </a:rPr>
                        </m:ctrlPr>
                      </m:dPr>
                      <m:e>
                        <m:r>
                          <a:rPr lang="en-GB" b="1" i="1" dirty="0" smtClean="0">
                            <a:latin typeface="Cambria Math" panose="02040503050406030204" pitchFamily="18" charset="0"/>
                          </a:rPr>
                          <m:t>𝟏</m:t>
                        </m:r>
                      </m:e>
                    </m:d>
                    <m:r>
                      <a:rPr lang="en-GB" i="1" dirty="0" smtClean="0">
                        <a:latin typeface="Cambria Math" panose="02040503050406030204" pitchFamily="18" charset="0"/>
                      </a:rPr>
                      <m:t>, …,</m:t>
                    </m:r>
                    <m:r>
                      <m:rPr>
                        <m:nor/>
                      </m:rPr>
                      <a:rPr lang="en-GB" dirty="0"/>
                      <m:t>−</m:t>
                    </m:r>
                    <m:r>
                      <m:rPr>
                        <m:sty m:val="p"/>
                      </m:rPr>
                      <a:rPr lang="en-GB" dirty="0">
                        <a:latin typeface="Cambria Math" panose="02040503050406030204" pitchFamily="18" charset="0"/>
                      </a:rPr>
                      <m:t>∇</m:t>
                    </m:r>
                    <m:r>
                      <a:rPr lang="en-GB" i="1" dirty="0">
                        <a:latin typeface="Cambria Math" panose="02040503050406030204" pitchFamily="18" charset="0"/>
                      </a:rPr>
                      <m:t>𝑓</m:t>
                    </m:r>
                    <m:d>
                      <m:dPr>
                        <m:ctrlPr>
                          <a:rPr lang="en-GB" i="1" dirty="0">
                            <a:latin typeface="Cambria Math" panose="02040503050406030204" pitchFamily="18" charset="0"/>
                          </a:rPr>
                        </m:ctrlPr>
                      </m:dPr>
                      <m:e>
                        <m:sSup>
                          <m:sSupPr>
                            <m:ctrlPr>
                              <a:rPr lang="en-GB" i="1" dirty="0">
                                <a:latin typeface="Cambria Math" panose="02040503050406030204" pitchFamily="18" charset="0"/>
                              </a:rPr>
                            </m:ctrlPr>
                          </m:sSupPr>
                          <m:e>
                            <m:r>
                              <a:rPr lang="en-GB" i="1" dirty="0">
                                <a:latin typeface="Cambria Math" panose="02040503050406030204" pitchFamily="18" charset="0"/>
                              </a:rPr>
                              <m:t>𝑥</m:t>
                            </m:r>
                          </m:e>
                          <m:sup>
                            <m:d>
                              <m:dPr>
                                <m:ctrlPr>
                                  <a:rPr lang="en-GB" i="1" dirty="0">
                                    <a:latin typeface="Cambria Math" panose="02040503050406030204" pitchFamily="18" charset="0"/>
                                  </a:rPr>
                                </m:ctrlPr>
                              </m:dPr>
                              <m:e>
                                <m:r>
                                  <a:rPr lang="en-GB" i="1" dirty="0">
                                    <a:latin typeface="Cambria Math" panose="02040503050406030204" pitchFamily="18" charset="0"/>
                                  </a:rPr>
                                  <m:t>𝒕</m:t>
                                </m:r>
                                <m:r>
                                  <a:rPr lang="en-GB" b="1" i="1" dirty="0" smtClean="0">
                                    <a:latin typeface="Cambria Math" panose="02040503050406030204" pitchFamily="18" charset="0"/>
                                  </a:rPr>
                                  <m:t>−</m:t>
                                </m:r>
                                <m:r>
                                  <a:rPr lang="en-GB" b="1" i="1" dirty="0" smtClean="0">
                                    <a:latin typeface="Cambria Math" panose="02040503050406030204" pitchFamily="18" charset="0"/>
                                  </a:rPr>
                                  <m:t>𝟏</m:t>
                                </m:r>
                              </m:e>
                            </m:d>
                          </m:sup>
                        </m:sSup>
                      </m:e>
                    </m:d>
                    <m:r>
                      <a:rPr lang="en-GB" i="1" dirty="0" smtClean="0">
                        <a:latin typeface="Cambria Math" panose="02040503050406030204" pitchFamily="18" charset="0"/>
                      </a:rPr>
                      <m:t>. </m:t>
                    </m:r>
                  </m:oMath>
                </a14:m>
                <a:endParaRPr lang="en-GB" dirty="0"/>
              </a:p>
              <a:p>
                <a:r>
                  <a:rPr lang="en-GB" dirty="0"/>
                  <a:t>Concretely, this yields the following iteration formula:</a:t>
                </a:r>
              </a:p>
              <a:p>
                <a:pPr marL="377183" lvl="1" indent="0">
                  <a:buNone/>
                </a:pPr>
                <a14:m>
                  <m:oMathPara xmlns:m="http://schemas.openxmlformats.org/officeDocument/2006/math">
                    <m:oMathParaPr>
                      <m:jc m:val="centerGroup"/>
                    </m:oMathParaPr>
                    <m:oMath xmlns:m="http://schemas.openxmlformats.org/officeDocument/2006/math">
                      <m:sSup>
                        <m:sSupPr>
                          <m:ctrlPr>
                            <a:rPr lang="en-GB" i="1" dirty="0">
                              <a:latin typeface="Cambria Math" panose="02040503050406030204" pitchFamily="18" charset="0"/>
                            </a:rPr>
                          </m:ctrlPr>
                        </m:sSupPr>
                        <m:e>
                          <m:r>
                            <a:rPr lang="en-GB" i="1" dirty="0">
                              <a:latin typeface="Cambria Math" panose="02040503050406030204" pitchFamily="18" charset="0"/>
                            </a:rPr>
                            <m:t>𝒎</m:t>
                          </m:r>
                        </m:e>
                        <m:sup>
                          <m:r>
                            <a:rPr lang="en-GB" i="1" dirty="0">
                              <a:latin typeface="Cambria Math" panose="02040503050406030204" pitchFamily="18" charset="0"/>
                            </a:rPr>
                            <m:t>(</m:t>
                          </m:r>
                          <m:r>
                            <a:rPr lang="en-GB" i="1" dirty="0">
                              <a:latin typeface="Cambria Math" panose="02040503050406030204" pitchFamily="18" charset="0"/>
                            </a:rPr>
                            <m:t>𝒕</m:t>
                          </m:r>
                          <m:r>
                            <a:rPr lang="en-GB" i="1" dirty="0">
                              <a:latin typeface="Cambria Math" panose="02040503050406030204" pitchFamily="18" charset="0"/>
                            </a:rPr>
                            <m:t>+</m:t>
                          </m:r>
                          <m:r>
                            <a:rPr lang="en-GB" i="1" dirty="0">
                              <a:latin typeface="Cambria Math" panose="02040503050406030204" pitchFamily="18" charset="0"/>
                            </a:rPr>
                            <m:t>𝟏</m:t>
                          </m:r>
                          <m:r>
                            <a:rPr lang="en-GB" i="1" dirty="0">
                              <a:latin typeface="Cambria Math" panose="02040503050406030204" pitchFamily="18" charset="0"/>
                            </a:rPr>
                            <m:t>)</m:t>
                          </m:r>
                        </m:sup>
                      </m:sSup>
                      <m:r>
                        <a:rPr lang="en-GB" b="1" i="1" dirty="0" smtClean="0">
                          <a:latin typeface="Cambria Math" panose="02040503050406030204" pitchFamily="18" charset="0"/>
                        </a:rPr>
                        <m:t>=</m:t>
                      </m:r>
                      <m:sSup>
                        <m:sSupPr>
                          <m:ctrlPr>
                            <a:rPr lang="en-GB" i="1" dirty="0">
                              <a:latin typeface="Cambria Math" panose="02040503050406030204" pitchFamily="18" charset="0"/>
                            </a:rPr>
                          </m:ctrlPr>
                        </m:sSupPr>
                        <m:e>
                          <m:sSup>
                            <m:sSupPr>
                              <m:ctrlPr>
                                <a:rPr lang="en-GB" b="1" i="1" dirty="0" smtClean="0">
                                  <a:latin typeface="Cambria Math" panose="02040503050406030204" pitchFamily="18" charset="0"/>
                                </a:rPr>
                              </m:ctrlPr>
                            </m:sSupPr>
                            <m:e>
                              <m:r>
                                <a:rPr lang="en-GB" b="1" i="1" dirty="0" smtClean="0">
                                  <a:latin typeface="Cambria Math" panose="02040503050406030204" pitchFamily="18" charset="0"/>
                                </a:rPr>
                                <m:t>𝜸</m:t>
                              </m:r>
                            </m:e>
                            <m:sup>
                              <m:r>
                                <a:rPr lang="en-GB" b="1" i="1" dirty="0" smtClean="0">
                                  <a:latin typeface="Cambria Math" panose="02040503050406030204" pitchFamily="18" charset="0"/>
                                </a:rPr>
                                <m:t>(</m:t>
                              </m:r>
                              <m:r>
                                <a:rPr lang="en-GB" b="1" i="1" dirty="0" smtClean="0">
                                  <a:latin typeface="Cambria Math" panose="02040503050406030204" pitchFamily="18" charset="0"/>
                                </a:rPr>
                                <m:t>𝒕</m:t>
                              </m:r>
                              <m:r>
                                <a:rPr lang="en-GB" b="1" i="1" dirty="0" smtClean="0">
                                  <a:latin typeface="Cambria Math" panose="02040503050406030204" pitchFamily="18" charset="0"/>
                                </a:rPr>
                                <m:t>)</m:t>
                              </m:r>
                            </m:sup>
                          </m:sSup>
                          <m:r>
                            <a:rPr lang="en-GB" i="1" dirty="0">
                              <a:latin typeface="Cambria Math" panose="02040503050406030204" pitchFamily="18" charset="0"/>
                            </a:rPr>
                            <m:t>𝒎</m:t>
                          </m:r>
                        </m:e>
                        <m:sup>
                          <m:r>
                            <a:rPr lang="en-GB" i="1" dirty="0">
                              <a:latin typeface="Cambria Math" panose="02040503050406030204" pitchFamily="18" charset="0"/>
                            </a:rPr>
                            <m:t>(</m:t>
                          </m:r>
                          <m:r>
                            <a:rPr lang="en-GB" i="1" dirty="0">
                              <a:latin typeface="Cambria Math" panose="02040503050406030204" pitchFamily="18" charset="0"/>
                            </a:rPr>
                            <m:t>𝒕</m:t>
                          </m:r>
                          <m:r>
                            <a:rPr lang="en-GB" i="1" dirty="0">
                              <a:latin typeface="Cambria Math" panose="02040503050406030204" pitchFamily="18" charset="0"/>
                            </a:rPr>
                            <m:t>)</m:t>
                          </m:r>
                        </m:sup>
                      </m:sSup>
                      <m:r>
                        <a:rPr lang="en-GB" b="1" i="1" dirty="0" smtClean="0">
                          <a:latin typeface="Cambria Math" panose="02040503050406030204" pitchFamily="18" charset="0"/>
                        </a:rPr>
                        <m:t>+</m:t>
                      </m:r>
                      <m:d>
                        <m:dPr>
                          <m:ctrlPr>
                            <a:rPr lang="en-GB" b="1" i="1" dirty="0" smtClean="0">
                              <a:latin typeface="Cambria Math" panose="02040503050406030204" pitchFamily="18" charset="0"/>
                            </a:rPr>
                          </m:ctrlPr>
                        </m:dPr>
                        <m:e>
                          <m:sSup>
                            <m:sSupPr>
                              <m:ctrlPr>
                                <a:rPr lang="en-GB" i="1" dirty="0">
                                  <a:latin typeface="Cambria Math" panose="02040503050406030204" pitchFamily="18" charset="0"/>
                                </a:rPr>
                              </m:ctrlPr>
                            </m:sSupPr>
                            <m:e>
                              <m:r>
                                <a:rPr lang="en-GB" b="1" i="1" dirty="0" smtClean="0">
                                  <a:latin typeface="Cambria Math" panose="02040503050406030204" pitchFamily="18" charset="0"/>
                                </a:rPr>
                                <m:t>𝟏</m:t>
                              </m:r>
                              <m:r>
                                <a:rPr lang="en-GB" b="1" i="1" dirty="0" smtClean="0">
                                  <a:latin typeface="Cambria Math" panose="02040503050406030204" pitchFamily="18" charset="0"/>
                                </a:rPr>
                                <m:t>−</m:t>
                              </m:r>
                              <m:r>
                                <a:rPr lang="en-GB" i="1" dirty="0">
                                  <a:latin typeface="Cambria Math" panose="02040503050406030204" pitchFamily="18" charset="0"/>
                                </a:rPr>
                                <m:t>𝜸</m:t>
                              </m:r>
                            </m:e>
                            <m:sup>
                              <m:r>
                                <a:rPr lang="en-GB" i="1" dirty="0">
                                  <a:latin typeface="Cambria Math" panose="02040503050406030204" pitchFamily="18" charset="0"/>
                                </a:rPr>
                                <m:t>(</m:t>
                              </m:r>
                              <m:r>
                                <a:rPr lang="en-GB" i="1" dirty="0">
                                  <a:latin typeface="Cambria Math" panose="02040503050406030204" pitchFamily="18" charset="0"/>
                                </a:rPr>
                                <m:t>𝒕</m:t>
                              </m:r>
                              <m:r>
                                <a:rPr lang="en-GB" i="1" dirty="0">
                                  <a:latin typeface="Cambria Math" panose="02040503050406030204" pitchFamily="18" charset="0"/>
                                </a:rPr>
                                <m:t>)</m:t>
                              </m:r>
                            </m:sup>
                          </m:sSup>
                        </m:e>
                      </m:d>
                      <m:r>
                        <m:rPr>
                          <m:sty m:val="p"/>
                        </m:rPr>
                        <a:rPr lang="en-GB" dirty="0">
                          <a:latin typeface="Cambria Math" panose="02040503050406030204" pitchFamily="18" charset="0"/>
                        </a:rPr>
                        <m:t>∇</m:t>
                      </m:r>
                      <m:r>
                        <a:rPr lang="en-GB" i="1" dirty="0">
                          <a:latin typeface="Cambria Math" panose="02040503050406030204" pitchFamily="18" charset="0"/>
                        </a:rPr>
                        <m:t>𝑓</m:t>
                      </m:r>
                      <m:d>
                        <m:dPr>
                          <m:ctrlPr>
                            <a:rPr lang="en-GB" i="1" dirty="0">
                              <a:latin typeface="Cambria Math" panose="02040503050406030204" pitchFamily="18" charset="0"/>
                            </a:rPr>
                          </m:ctrlPr>
                        </m:dPr>
                        <m:e>
                          <m:sSup>
                            <m:sSupPr>
                              <m:ctrlPr>
                                <a:rPr lang="en-GB" i="1" dirty="0">
                                  <a:latin typeface="Cambria Math" panose="02040503050406030204" pitchFamily="18" charset="0"/>
                                </a:rPr>
                              </m:ctrlPr>
                            </m:sSupPr>
                            <m:e>
                              <m:r>
                                <a:rPr lang="en-GB" i="1" dirty="0">
                                  <a:latin typeface="Cambria Math" panose="02040503050406030204" pitchFamily="18" charset="0"/>
                                </a:rPr>
                                <m:t>𝑥</m:t>
                              </m:r>
                            </m:e>
                            <m:sup>
                              <m:d>
                                <m:dPr>
                                  <m:ctrlPr>
                                    <a:rPr lang="en-GB" i="1" dirty="0">
                                      <a:latin typeface="Cambria Math" panose="02040503050406030204" pitchFamily="18" charset="0"/>
                                    </a:rPr>
                                  </m:ctrlPr>
                                </m:dPr>
                                <m:e>
                                  <m:r>
                                    <a:rPr lang="en-GB" i="1" dirty="0">
                                      <a:latin typeface="Cambria Math" panose="02040503050406030204" pitchFamily="18" charset="0"/>
                                    </a:rPr>
                                    <m:t>𝒕</m:t>
                                  </m:r>
                                </m:e>
                              </m:d>
                            </m:sup>
                          </m:sSup>
                        </m:e>
                      </m:d>
                    </m:oMath>
                  </m:oMathPara>
                </a14:m>
                <a:endParaRPr lang="en-IN" dirty="0"/>
              </a:p>
              <a:p>
                <a:pPr marL="377183" lvl="1" indent="0">
                  <a:buNone/>
                </a:pPr>
                <a:endParaRPr lang="en-IN" dirty="0"/>
              </a:p>
              <a:p>
                <a:pPr marL="377183" lvl="1" indent="0">
                  <a:buNone/>
                </a:pPr>
                <a14:m>
                  <m:oMathPara xmlns:m="http://schemas.openxmlformats.org/officeDocument/2006/math">
                    <m:oMathParaPr>
                      <m:jc m:val="centerGroup"/>
                    </m:oMathParaPr>
                    <m:oMath xmlns:m="http://schemas.openxmlformats.org/officeDocument/2006/math">
                      <m:d>
                        <m:dPr>
                          <m:ctrlPr>
                            <a:rPr lang="en-GB" i="1" dirty="0" smtClean="0">
                              <a:latin typeface="Cambria Math" panose="02040503050406030204" pitchFamily="18" charset="0"/>
                            </a:rPr>
                          </m:ctrlPr>
                        </m:dPr>
                        <m:e>
                          <m:sSubSup>
                            <m:sSubSupPr>
                              <m:ctrlPr>
                                <a:rPr lang="en-GB" i="1" dirty="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𝟏</m:t>
                              </m:r>
                            </m:sub>
                            <m:sup>
                              <m:d>
                                <m:dPr>
                                  <m:ctrlPr>
                                    <a:rPr lang="en-GB" i="1" dirty="0">
                                      <a:latin typeface="Cambria Math" panose="02040503050406030204" pitchFamily="18" charset="0"/>
                                    </a:rPr>
                                  </m:ctrlPr>
                                </m:dPr>
                                <m:e>
                                  <m:r>
                                    <a:rPr lang="en-GB" i="1" dirty="0">
                                      <a:latin typeface="Cambria Math" panose="02040503050406030204" pitchFamily="18" charset="0"/>
                                    </a:rPr>
                                    <m:t>𝒕</m:t>
                                  </m:r>
                                  <m:r>
                                    <a:rPr lang="en-GB" i="1" dirty="0">
                                      <a:latin typeface="Cambria Math" panose="02040503050406030204" pitchFamily="18" charset="0"/>
                                    </a:rPr>
                                    <m:t>+</m:t>
                                  </m:r>
                                  <m:r>
                                    <a:rPr lang="en-GB" i="1" dirty="0">
                                      <a:latin typeface="Cambria Math" panose="02040503050406030204" pitchFamily="18" charset="0"/>
                                    </a:rPr>
                                    <m:t>𝟏</m:t>
                                  </m:r>
                                </m:e>
                              </m:d>
                            </m:sup>
                          </m:sSubSup>
                          <m:r>
                            <a:rPr lang="en-GB" i="1" dirty="0">
                              <a:latin typeface="Cambria Math" panose="02040503050406030204" pitchFamily="18" charset="0"/>
                            </a:rPr>
                            <m:t>,</m:t>
                          </m:r>
                          <m:sSubSup>
                            <m:sSubSupPr>
                              <m:ctrlPr>
                                <a:rPr lang="en-GB" i="1" dirty="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𝟐</m:t>
                              </m:r>
                            </m:sub>
                            <m:sup>
                              <m:d>
                                <m:dPr>
                                  <m:ctrlPr>
                                    <a:rPr lang="en-GB" i="1" dirty="0">
                                      <a:latin typeface="Cambria Math" panose="02040503050406030204" pitchFamily="18" charset="0"/>
                                    </a:rPr>
                                  </m:ctrlPr>
                                </m:dPr>
                                <m:e>
                                  <m:r>
                                    <a:rPr lang="en-GB" i="1" dirty="0">
                                      <a:latin typeface="Cambria Math" panose="02040503050406030204" pitchFamily="18" charset="0"/>
                                    </a:rPr>
                                    <m:t>𝒕</m:t>
                                  </m:r>
                                  <m:r>
                                    <a:rPr lang="en-GB" i="1" dirty="0">
                                      <a:latin typeface="Cambria Math" panose="02040503050406030204" pitchFamily="18" charset="0"/>
                                    </a:rPr>
                                    <m:t>+</m:t>
                                  </m:r>
                                  <m:r>
                                    <a:rPr lang="en-GB" i="1" dirty="0">
                                      <a:latin typeface="Cambria Math" panose="02040503050406030204" pitchFamily="18" charset="0"/>
                                    </a:rPr>
                                    <m:t>𝟐</m:t>
                                  </m:r>
                                </m:e>
                              </m:d>
                            </m:sup>
                          </m:sSubSup>
                        </m:e>
                      </m:d>
                      <m:r>
                        <a:rPr lang="en-GB" b="1" i="1" dirty="0" smtClean="0">
                          <a:latin typeface="Cambria Math" panose="02040503050406030204" pitchFamily="18" charset="0"/>
                        </a:rPr>
                        <m:t>=</m:t>
                      </m:r>
                      <m:sSup>
                        <m:sSupPr>
                          <m:ctrlPr>
                            <a:rPr lang="en-GB" i="1" dirty="0">
                              <a:latin typeface="Cambria Math" panose="02040503050406030204" pitchFamily="18" charset="0"/>
                            </a:rPr>
                          </m:ctrlPr>
                        </m:sSupPr>
                        <m:e>
                          <m:r>
                            <a:rPr lang="en-GB" i="1" dirty="0">
                              <a:latin typeface="Cambria Math" panose="02040503050406030204" pitchFamily="18" charset="0"/>
                            </a:rPr>
                            <m:t>𝑥</m:t>
                          </m:r>
                        </m:e>
                        <m:sup>
                          <m:d>
                            <m:dPr>
                              <m:ctrlPr>
                                <a:rPr lang="en-GB" i="1" dirty="0">
                                  <a:latin typeface="Cambria Math" panose="02040503050406030204" pitchFamily="18" charset="0"/>
                                </a:rPr>
                              </m:ctrlPr>
                            </m:dPr>
                            <m:e>
                              <m:r>
                                <a:rPr lang="en-GB" i="1" dirty="0">
                                  <a:latin typeface="Cambria Math" panose="02040503050406030204" pitchFamily="18" charset="0"/>
                                </a:rPr>
                                <m:t>𝒕</m:t>
                              </m:r>
                            </m:e>
                          </m:d>
                        </m:sup>
                      </m:sSup>
                      <m:r>
                        <a:rPr lang="en-GB" b="1" i="1" dirty="0" smtClean="0">
                          <a:latin typeface="Cambria Math" panose="02040503050406030204" pitchFamily="18" charset="0"/>
                        </a:rPr>
                        <m:t>−</m:t>
                      </m:r>
                      <m:sSup>
                        <m:sSupPr>
                          <m:ctrlPr>
                            <a:rPr lang="en-GB" b="1" i="1" dirty="0" smtClean="0">
                              <a:latin typeface="Cambria Math" panose="02040503050406030204" pitchFamily="18" charset="0"/>
                            </a:rPr>
                          </m:ctrlPr>
                        </m:sSupPr>
                        <m:e>
                          <m:r>
                            <a:rPr lang="en-GB" b="1" i="1" dirty="0" smtClean="0">
                              <a:latin typeface="Cambria Math" panose="02040503050406030204" pitchFamily="18" charset="0"/>
                            </a:rPr>
                            <m:t>𝜶</m:t>
                          </m:r>
                        </m:e>
                        <m:sup>
                          <m:r>
                            <a:rPr lang="en-GB" b="1" i="1" dirty="0" smtClean="0">
                              <a:latin typeface="Cambria Math" panose="02040503050406030204" pitchFamily="18" charset="0"/>
                            </a:rPr>
                            <m:t>(</m:t>
                          </m:r>
                          <m:r>
                            <a:rPr lang="en-GB" b="1" i="1" dirty="0" smtClean="0">
                              <a:latin typeface="Cambria Math" panose="02040503050406030204" pitchFamily="18" charset="0"/>
                            </a:rPr>
                            <m:t>𝒕</m:t>
                          </m:r>
                          <m:r>
                            <a:rPr lang="en-GB" b="1" i="1" dirty="0" smtClean="0">
                              <a:latin typeface="Cambria Math" panose="02040503050406030204" pitchFamily="18" charset="0"/>
                            </a:rPr>
                            <m:t>)</m:t>
                          </m:r>
                        </m:sup>
                      </m:sSup>
                      <m:sSup>
                        <m:sSupPr>
                          <m:ctrlPr>
                            <a:rPr lang="en-GB" i="1" dirty="0">
                              <a:latin typeface="Cambria Math" panose="02040503050406030204" pitchFamily="18" charset="0"/>
                            </a:rPr>
                          </m:ctrlPr>
                        </m:sSupPr>
                        <m:e>
                          <m:r>
                            <a:rPr lang="en-GB" i="1" dirty="0">
                              <a:latin typeface="Cambria Math" panose="02040503050406030204" pitchFamily="18" charset="0"/>
                            </a:rPr>
                            <m:t>𝒎</m:t>
                          </m:r>
                        </m:e>
                        <m:sup>
                          <m:r>
                            <a:rPr lang="en-GB" i="1" dirty="0">
                              <a:latin typeface="Cambria Math" panose="02040503050406030204" pitchFamily="18" charset="0"/>
                            </a:rPr>
                            <m:t>(</m:t>
                          </m:r>
                          <m:r>
                            <a:rPr lang="en-GB" i="1" dirty="0">
                              <a:latin typeface="Cambria Math" panose="02040503050406030204" pitchFamily="18" charset="0"/>
                            </a:rPr>
                            <m:t>𝒕</m:t>
                          </m:r>
                          <m:r>
                            <a:rPr lang="en-GB" i="1" dirty="0">
                              <a:latin typeface="Cambria Math" panose="02040503050406030204" pitchFamily="18" charset="0"/>
                            </a:rPr>
                            <m:t>+</m:t>
                          </m:r>
                          <m:r>
                            <a:rPr lang="en-GB" i="1" dirty="0">
                              <a:latin typeface="Cambria Math" panose="02040503050406030204" pitchFamily="18" charset="0"/>
                            </a:rPr>
                            <m:t>𝟏</m:t>
                          </m:r>
                          <m:r>
                            <a:rPr lang="en-GB" i="1" dirty="0">
                              <a:latin typeface="Cambria Math" panose="02040503050406030204" pitchFamily="18" charset="0"/>
                            </a:rPr>
                            <m:t>)</m:t>
                          </m:r>
                        </m:sup>
                      </m:sSup>
                    </m:oMath>
                  </m:oMathPara>
                </a14:m>
                <a:endParaRPr lang="en-IN" dirty="0"/>
              </a:p>
            </p:txBody>
          </p:sp>
        </mc:Choice>
        <mc:Fallback>
          <p:sp>
            <p:nvSpPr>
              <p:cNvPr id="3" name="Content Placeholder 2">
                <a:extLst>
                  <a:ext uri="{FF2B5EF4-FFF2-40B4-BE49-F238E27FC236}">
                    <a16:creationId xmlns:a16="http://schemas.microsoft.com/office/drawing/2014/main" id="{09E73DF2-CC99-830E-DD9D-679C5AE3DE62}"/>
                  </a:ext>
                </a:extLst>
              </p:cNvPr>
              <p:cNvSpPr>
                <a:spLocks noGrp="1" noRot="1" noChangeAspect="1" noMove="1" noResize="1" noEditPoints="1" noAdjustHandles="1" noChangeArrowheads="1" noChangeShapeType="1" noTextEdit="1"/>
              </p:cNvSpPr>
              <p:nvPr>
                <p:ph idx="1"/>
              </p:nvPr>
            </p:nvSpPr>
            <p:spPr>
              <a:xfrm>
                <a:off x="1758315" y="1340768"/>
                <a:ext cx="5527520" cy="4355302"/>
              </a:xfrm>
              <a:blipFill>
                <a:blip r:embed="rId2"/>
                <a:stretch>
                  <a:fillRect l="-1433" t="-3221" r="-1764"/>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2ECCCA91-B67A-9DE4-CB3E-C045C4CF2D96}"/>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30</a:t>
            </a:fld>
            <a:endParaRPr lang="en-US"/>
          </a:p>
        </p:txBody>
      </p:sp>
      <p:pic>
        <p:nvPicPr>
          <p:cNvPr id="6" name="Picture 5">
            <a:extLst>
              <a:ext uri="{FF2B5EF4-FFF2-40B4-BE49-F238E27FC236}">
                <a16:creationId xmlns:a16="http://schemas.microsoft.com/office/drawing/2014/main" id="{54DA9131-F6A5-9C40-2633-08B87AB6D777}"/>
              </a:ext>
            </a:extLst>
          </p:cNvPr>
          <p:cNvPicPr>
            <a:picLocks noChangeAspect="1"/>
          </p:cNvPicPr>
          <p:nvPr/>
        </p:nvPicPr>
        <p:blipFill>
          <a:blip r:embed="rId3"/>
          <a:stretch>
            <a:fillRect/>
          </a:stretch>
        </p:blipFill>
        <p:spPr>
          <a:xfrm>
            <a:off x="7488236" y="3730229"/>
            <a:ext cx="2945455" cy="1994590"/>
          </a:xfrm>
          <a:prstGeom prst="rect">
            <a:avLst/>
          </a:prstGeom>
        </p:spPr>
      </p:pic>
    </p:spTree>
    <p:extLst>
      <p:ext uri="{BB962C8B-B14F-4D97-AF65-F5344CB8AC3E}">
        <p14:creationId xmlns:p14="http://schemas.microsoft.com/office/powerpoint/2010/main" val="13417767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662C-9B9E-886D-A93D-DEF2A29EC11B}"/>
              </a:ext>
            </a:extLst>
          </p:cNvPr>
          <p:cNvSpPr>
            <a:spLocks noGrp="1"/>
          </p:cNvSpPr>
          <p:nvPr>
            <p:ph type="title"/>
          </p:nvPr>
        </p:nvSpPr>
        <p:spPr/>
        <p:txBody>
          <a:bodyPr>
            <a:normAutofit fontScale="90000"/>
          </a:bodyPr>
          <a:lstStyle/>
          <a:p>
            <a:r>
              <a:rPr lang="en-IN" dirty="0"/>
              <a:t>Some observations and questions</a:t>
            </a:r>
          </a:p>
        </p:txBody>
      </p:sp>
      <p:sp>
        <p:nvSpPr>
          <p:cNvPr id="3" name="Content Placeholder 2">
            <a:extLst>
              <a:ext uri="{FF2B5EF4-FFF2-40B4-BE49-F238E27FC236}">
                <a16:creationId xmlns:a16="http://schemas.microsoft.com/office/drawing/2014/main" id="{CA88F7A5-D2B1-62F4-2309-850C5FFA6916}"/>
              </a:ext>
            </a:extLst>
          </p:cNvPr>
          <p:cNvSpPr>
            <a:spLocks noGrp="1"/>
          </p:cNvSpPr>
          <p:nvPr>
            <p:ph idx="1"/>
          </p:nvPr>
        </p:nvSpPr>
        <p:spPr>
          <a:xfrm>
            <a:off x="1569721" y="1371606"/>
            <a:ext cx="7040880" cy="4525963"/>
          </a:xfrm>
        </p:spPr>
        <p:txBody>
          <a:bodyPr>
            <a:normAutofit lnSpcReduction="10000"/>
          </a:bodyPr>
          <a:lstStyle/>
          <a:p>
            <a:pPr algn="just"/>
            <a:r>
              <a:rPr lang="en-GB" dirty="0"/>
              <a:t>Even in the regions having gentle slopes, momentum-based gradient descent can take large steps because the momentum carries it along </a:t>
            </a:r>
          </a:p>
          <a:p>
            <a:pPr algn="just"/>
            <a:r>
              <a:rPr lang="en-GB" dirty="0"/>
              <a:t>Is moving fast always good? Would there be a situation where momentum would cause us to run pass our goal? </a:t>
            </a:r>
          </a:p>
          <a:p>
            <a:pPr lvl="1" algn="just"/>
            <a:r>
              <a:rPr lang="en-GB" dirty="0"/>
              <a:t>Momentum based gradient descent oscillates in and out of the minima valley as the momentum carries it out of the valley</a:t>
            </a:r>
          </a:p>
          <a:p>
            <a:pPr lvl="1" algn="just"/>
            <a:r>
              <a:rPr lang="en-GB" dirty="0"/>
              <a:t>Despite oscillations, it still converges faster than vanilla gradient descent</a:t>
            </a:r>
          </a:p>
        </p:txBody>
      </p:sp>
      <p:sp>
        <p:nvSpPr>
          <p:cNvPr id="4" name="Slide Number Placeholder 3">
            <a:extLst>
              <a:ext uri="{FF2B5EF4-FFF2-40B4-BE49-F238E27FC236}">
                <a16:creationId xmlns:a16="http://schemas.microsoft.com/office/drawing/2014/main" id="{35326098-8CD4-A561-E90B-E2953D19224A}"/>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31</a:t>
            </a:fld>
            <a:endParaRPr lang="en-US"/>
          </a:p>
        </p:txBody>
      </p:sp>
    </p:spTree>
    <p:extLst>
      <p:ext uri="{BB962C8B-B14F-4D97-AF65-F5344CB8AC3E}">
        <p14:creationId xmlns:p14="http://schemas.microsoft.com/office/powerpoint/2010/main" val="3036171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07C1-64DD-DADB-C9D1-918DAA10F709}"/>
              </a:ext>
            </a:extLst>
          </p:cNvPr>
          <p:cNvSpPr>
            <a:spLocks noGrp="1"/>
          </p:cNvSpPr>
          <p:nvPr>
            <p:ph type="title"/>
          </p:nvPr>
        </p:nvSpPr>
        <p:spPr/>
        <p:txBody>
          <a:bodyPr>
            <a:normAutofit fontScale="90000"/>
          </a:bodyPr>
          <a:lstStyle/>
          <a:p>
            <a:r>
              <a:rPr lang="en-IN" dirty="0"/>
              <a:t>Adaptive Sub-Gradient Method</a:t>
            </a:r>
          </a:p>
        </p:txBody>
      </p:sp>
      <p:sp>
        <p:nvSpPr>
          <p:cNvPr id="3" name="Content Placeholder 2">
            <a:extLst>
              <a:ext uri="{FF2B5EF4-FFF2-40B4-BE49-F238E27FC236}">
                <a16:creationId xmlns:a16="http://schemas.microsoft.com/office/drawing/2014/main" id="{45716B67-E1F9-EDDC-CE59-9976961842C5}"/>
              </a:ext>
            </a:extLst>
          </p:cNvPr>
          <p:cNvSpPr>
            <a:spLocks noGrp="1"/>
          </p:cNvSpPr>
          <p:nvPr>
            <p:ph idx="1"/>
          </p:nvPr>
        </p:nvSpPr>
        <p:spPr/>
        <p:txBody>
          <a:bodyPr>
            <a:normAutofit fontScale="85000" lnSpcReduction="20000"/>
          </a:bodyPr>
          <a:lstStyle/>
          <a:p>
            <a:r>
              <a:rPr lang="en-GB" dirty="0"/>
              <a:t>Adaptive methods adjust the learning rate for each parameter individually based on the history of the gradients. </a:t>
            </a:r>
          </a:p>
          <a:p>
            <a:r>
              <a:rPr lang="en-GB" dirty="0"/>
              <a:t>The idea is to give frequently occurring features a smaller learning rate and infrequent features a larger learning rate.</a:t>
            </a:r>
          </a:p>
          <a:p>
            <a:r>
              <a:rPr lang="en-GB" b="1" dirty="0"/>
              <a:t>Variants:</a:t>
            </a:r>
            <a:endParaRPr lang="en-GB" dirty="0"/>
          </a:p>
          <a:p>
            <a:pPr lvl="1"/>
            <a:r>
              <a:rPr lang="en-GB" b="1" dirty="0" err="1"/>
              <a:t>AdaGrad</a:t>
            </a:r>
            <a:r>
              <a:rPr lang="en-GB" b="1" dirty="0"/>
              <a:t>:</a:t>
            </a:r>
            <a:r>
              <a:rPr lang="en-GB" dirty="0"/>
              <a:t> Accumulates the square of the gradients over time and uses this information to scale the learning rate for each parameter. It works well for sparse data but tends to make the learning rate too small over time.</a:t>
            </a:r>
          </a:p>
          <a:p>
            <a:pPr lvl="1"/>
            <a:r>
              <a:rPr lang="en-GB" b="1" dirty="0" err="1"/>
              <a:t>RMSProp</a:t>
            </a:r>
            <a:r>
              <a:rPr lang="en-GB" b="1" dirty="0"/>
              <a:t>:</a:t>
            </a:r>
            <a:r>
              <a:rPr lang="en-GB" dirty="0"/>
              <a:t> Modifies </a:t>
            </a:r>
            <a:r>
              <a:rPr lang="en-GB" dirty="0" err="1"/>
              <a:t>AdaGrad</a:t>
            </a:r>
            <a:r>
              <a:rPr lang="en-GB" dirty="0"/>
              <a:t> by using an exponentially decaying average of squared gradients instead of a cumulative sum, which helps to prevent the learning rate from decaying too much.</a:t>
            </a:r>
          </a:p>
          <a:p>
            <a:pPr lvl="1"/>
            <a:r>
              <a:rPr lang="en-GB" b="1" dirty="0"/>
              <a:t>Adam:</a:t>
            </a:r>
            <a:r>
              <a:rPr lang="en-GB" dirty="0"/>
              <a:t> Combines the ideas of momentum and </a:t>
            </a:r>
            <a:r>
              <a:rPr lang="en-GB" dirty="0" err="1"/>
              <a:t>RMSProp</a:t>
            </a:r>
            <a:r>
              <a:rPr lang="en-GB" dirty="0"/>
              <a:t>. It uses running averages of both the gradients and their squares, making it one of the most widely used optimizers.</a:t>
            </a:r>
          </a:p>
          <a:p>
            <a:endParaRPr lang="en-IN" dirty="0"/>
          </a:p>
        </p:txBody>
      </p:sp>
      <p:sp>
        <p:nvSpPr>
          <p:cNvPr id="4" name="Slide Number Placeholder 3">
            <a:extLst>
              <a:ext uri="{FF2B5EF4-FFF2-40B4-BE49-F238E27FC236}">
                <a16:creationId xmlns:a16="http://schemas.microsoft.com/office/drawing/2014/main" id="{E78112C4-4340-DA1F-593D-06CDCCAC5155}"/>
              </a:ext>
            </a:extLst>
          </p:cNvPr>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32</a:t>
            </a:fld>
            <a:endParaRPr lang="en-US"/>
          </a:p>
        </p:txBody>
      </p:sp>
    </p:spTree>
    <p:extLst>
      <p:ext uri="{BB962C8B-B14F-4D97-AF65-F5344CB8AC3E}">
        <p14:creationId xmlns:p14="http://schemas.microsoft.com/office/powerpoint/2010/main" val="4006632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by “</a:t>
            </a:r>
            <a:r>
              <a:rPr lang="en-US" altLang="zh-TW" b="1" i="1" dirty="0"/>
              <a:t>average” gradient</a:t>
            </a:r>
          </a:p>
          <a:p>
            <a:pPr marL="0" indent="0">
              <a:buNone/>
            </a:pPr>
            <a:endParaRPr lang="zh-TW" altLang="en-US" dirty="0"/>
          </a:p>
        </p:txBody>
      </p:sp>
      <mc:AlternateContent xmlns:mc="http://schemas.openxmlformats.org/markup-compatibility/2006">
        <mc:Choice xmlns:a14="http://schemas.microsoft.com/office/drawing/2010/main" Requires="a14">
          <p:sp>
            <p:nvSpPr>
              <p:cNvPr id="12" name="文字方塊 11"/>
              <p:cNvSpPr txBox="1"/>
              <p:nvPr/>
            </p:nvSpPr>
            <p:spPr>
              <a:xfrm>
                <a:off x="3403192" y="2852936"/>
                <a:ext cx="2381742" cy="60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r>
                            <a:rPr lang="zh-TW" altLang="en-US" sz="2310" i="1">
                              <a:latin typeface="Cambria Math" panose="02040503050406030204" pitchFamily="18" charset="0"/>
                            </a:rPr>
                            <m:t>𝜎</m:t>
                          </m:r>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𝑡</m:t>
                          </m:r>
                        </m:sup>
                      </m:sSup>
                    </m:oMath>
                  </m:oMathPara>
                </a14:m>
                <a:endParaRPr lang="zh-TW" altLang="en-US" sz="2310" dirty="0"/>
              </a:p>
            </p:txBody>
          </p:sp>
        </mc:Choice>
        <mc:Fallback>
          <p:sp>
            <p:nvSpPr>
              <p:cNvPr id="12" name="文字方塊 11"/>
              <p:cNvSpPr txBox="1">
                <a:spLocks noRot="1" noChangeAspect="1" noMove="1" noResize="1" noEditPoints="1" noAdjustHandles="1" noChangeArrowheads="1" noChangeShapeType="1" noTextEdit="1"/>
              </p:cNvSpPr>
              <p:nvPr/>
            </p:nvSpPr>
            <p:spPr>
              <a:xfrm>
                <a:off x="3403192" y="2852936"/>
                <a:ext cx="2381742" cy="608756"/>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文字方塊 5"/>
              <p:cNvSpPr txBox="1"/>
              <p:nvPr/>
            </p:nvSpPr>
            <p:spPr>
              <a:xfrm>
                <a:off x="4341771" y="3705206"/>
                <a:ext cx="2240688" cy="701731"/>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zh-TW" altLang="en-US" sz="1980" i="1">
                        <a:latin typeface="Cambria Math" panose="02040503050406030204" pitchFamily="18" charset="0"/>
                      </a:rPr>
                      <m:t>𝜎</m:t>
                    </m:r>
                  </m:oMath>
                </a14:m>
                <a:r>
                  <a:rPr lang="en-US" altLang="zh-TW" sz="1980" dirty="0"/>
                  <a:t>: Average gradient of parameter w</a:t>
                </a:r>
                <a:endParaRPr lang="zh-TW" altLang="en-US" sz="1980" dirty="0"/>
              </a:p>
            </p:txBody>
          </p:sp>
        </mc:Choice>
        <mc:Fallback>
          <p:sp>
            <p:nvSpPr>
              <p:cNvPr id="6" name="文字方塊 5"/>
              <p:cNvSpPr txBox="1">
                <a:spLocks noRot="1" noChangeAspect="1" noMove="1" noResize="1" noEditPoints="1" noAdjustHandles="1" noChangeArrowheads="1" noChangeShapeType="1" noTextEdit="1"/>
              </p:cNvSpPr>
              <p:nvPr/>
            </p:nvSpPr>
            <p:spPr>
              <a:xfrm>
                <a:off x="4341771" y="3705206"/>
                <a:ext cx="2240688" cy="701731"/>
              </a:xfrm>
              <a:prstGeom prst="rect">
                <a:avLst/>
              </a:prstGeom>
              <a:blipFill>
                <a:blip r:embed="rId3"/>
                <a:stretch>
                  <a:fillRect l="-2717" t="-3478" r="-2989" b="-13913"/>
                </a:stretch>
              </a:blipFill>
            </p:spPr>
            <p:txBody>
              <a:bodyPr/>
              <a:lstStyle/>
              <a:p>
                <a:r>
                  <a:rPr lang="en-IN">
                    <a:noFill/>
                  </a:rPr>
                  <a:t> </a:t>
                </a:r>
              </a:p>
            </p:txBody>
          </p:sp>
        </mc:Fallback>
      </mc:AlternateContent>
      <p:sp>
        <p:nvSpPr>
          <p:cNvPr id="7" name="文字方塊 6"/>
          <p:cNvSpPr txBox="1"/>
          <p:nvPr/>
        </p:nvSpPr>
        <p:spPr>
          <a:xfrm>
            <a:off x="7155961" y="4845238"/>
            <a:ext cx="2599917" cy="397032"/>
          </a:xfrm>
          <a:prstGeom prst="rect">
            <a:avLst/>
          </a:prstGeom>
          <a:noFill/>
        </p:spPr>
        <p:txBody>
          <a:bodyPr wrap="square" rtlCol="0">
            <a:spAutoFit/>
          </a:bodyPr>
          <a:lstStyle/>
          <a:p>
            <a:r>
              <a:rPr lang="en-US" altLang="zh-TW" sz="1980" dirty="0"/>
              <a:t>Larger learning rate</a:t>
            </a:r>
            <a:endParaRPr lang="zh-TW" altLang="en-US" sz="1980" dirty="0"/>
          </a:p>
        </p:txBody>
      </p:sp>
      <mc:AlternateContent xmlns:mc="http://schemas.openxmlformats.org/markup-compatibility/2006">
        <mc:Choice xmlns:a14="http://schemas.microsoft.com/office/drawing/2010/main" Requires="a14">
          <p:sp>
            <p:nvSpPr>
              <p:cNvPr id="15" name="文字方塊 14"/>
              <p:cNvSpPr txBox="1"/>
              <p:nvPr/>
            </p:nvSpPr>
            <p:spPr>
              <a:xfrm>
                <a:off x="2853336" y="4845239"/>
                <a:ext cx="3613615" cy="397032"/>
              </a:xfrm>
              <a:prstGeom prst="rect">
                <a:avLst/>
              </a:prstGeom>
              <a:noFill/>
            </p:spPr>
            <p:txBody>
              <a:bodyPr wrap="square" rtlCol="0">
                <a:spAutoFit/>
              </a:bodyPr>
              <a:lstStyle/>
              <a:p>
                <a:r>
                  <a:rPr lang="en-US" altLang="zh-TW" sz="1980" dirty="0"/>
                  <a:t>If </a:t>
                </a:r>
                <a14:m>
                  <m:oMath xmlns:m="http://schemas.openxmlformats.org/officeDocument/2006/math">
                    <m:r>
                      <a:rPr lang="en-US" altLang="zh-TW" sz="1980" i="1">
                        <a:latin typeface="Cambria Math" panose="02040503050406030204" pitchFamily="18" charset="0"/>
                      </a:rPr>
                      <m:t>𝑤</m:t>
                    </m:r>
                  </m:oMath>
                </a14:m>
                <a:r>
                  <a:rPr lang="zh-TW" altLang="en-US" sz="1980" dirty="0"/>
                  <a:t> </a:t>
                </a:r>
                <a:r>
                  <a:rPr lang="en-US" altLang="zh-TW" sz="1980" dirty="0"/>
                  <a:t>has small average gradient </a:t>
                </a:r>
                <a14:m>
                  <m:oMath xmlns:m="http://schemas.openxmlformats.org/officeDocument/2006/math">
                    <m:r>
                      <a:rPr lang="zh-TW" altLang="en-US" sz="1980" i="1">
                        <a:latin typeface="Cambria Math" panose="02040503050406030204" pitchFamily="18" charset="0"/>
                      </a:rPr>
                      <m:t>𝜎</m:t>
                    </m:r>
                  </m:oMath>
                </a14:m>
                <a:endParaRPr lang="zh-TW" altLang="en-US" sz="1980" dirty="0"/>
              </a:p>
            </p:txBody>
          </p:sp>
        </mc:Choice>
        <mc:Fallback>
          <p:sp>
            <p:nvSpPr>
              <p:cNvPr id="15" name="文字方塊 14"/>
              <p:cNvSpPr txBox="1">
                <a:spLocks noRot="1" noChangeAspect="1" noMove="1" noResize="1" noEditPoints="1" noAdjustHandles="1" noChangeArrowheads="1" noChangeShapeType="1" noTextEdit="1"/>
              </p:cNvSpPr>
              <p:nvPr/>
            </p:nvSpPr>
            <p:spPr>
              <a:xfrm>
                <a:off x="2853336" y="4845239"/>
                <a:ext cx="3613615" cy="397032"/>
              </a:xfrm>
              <a:prstGeom prst="rect">
                <a:avLst/>
              </a:prstGeom>
              <a:blipFill>
                <a:blip r:embed="rId4"/>
                <a:stretch>
                  <a:fillRect l="-1686" t="-6154" b="-26154"/>
                </a:stretch>
              </a:blipFill>
            </p:spPr>
            <p:txBody>
              <a:bodyPr/>
              <a:lstStyle/>
              <a:p>
                <a:r>
                  <a:rPr lang="en-IN">
                    <a:noFill/>
                  </a:rPr>
                  <a:t> </a:t>
                </a:r>
              </a:p>
            </p:txBody>
          </p:sp>
        </mc:Fallback>
      </mc:AlternateContent>
      <p:sp>
        <p:nvSpPr>
          <p:cNvPr id="16" name="文字方塊 15"/>
          <p:cNvSpPr txBox="1"/>
          <p:nvPr/>
        </p:nvSpPr>
        <p:spPr>
          <a:xfrm>
            <a:off x="7167935" y="5392883"/>
            <a:ext cx="2599917" cy="397032"/>
          </a:xfrm>
          <a:prstGeom prst="rect">
            <a:avLst/>
          </a:prstGeom>
          <a:noFill/>
        </p:spPr>
        <p:txBody>
          <a:bodyPr wrap="square" rtlCol="0">
            <a:spAutoFit/>
          </a:bodyPr>
          <a:lstStyle/>
          <a:p>
            <a:r>
              <a:rPr lang="en-US" altLang="zh-TW" sz="1980" dirty="0"/>
              <a:t>Smaller learning rate</a:t>
            </a:r>
            <a:endParaRPr lang="zh-TW" altLang="en-US" sz="1980" dirty="0"/>
          </a:p>
        </p:txBody>
      </p:sp>
      <mc:AlternateContent xmlns:mc="http://schemas.openxmlformats.org/markup-compatibility/2006">
        <mc:Choice xmlns:a14="http://schemas.microsoft.com/office/drawing/2010/main" Requires="a14">
          <p:sp>
            <p:nvSpPr>
              <p:cNvPr id="17" name="文字方塊 16"/>
              <p:cNvSpPr txBox="1"/>
              <p:nvPr/>
            </p:nvSpPr>
            <p:spPr>
              <a:xfrm>
                <a:off x="2853330" y="5387710"/>
                <a:ext cx="3632372" cy="397032"/>
              </a:xfrm>
              <a:prstGeom prst="rect">
                <a:avLst/>
              </a:prstGeom>
              <a:noFill/>
            </p:spPr>
            <p:txBody>
              <a:bodyPr wrap="square" rtlCol="0">
                <a:spAutoFit/>
              </a:bodyPr>
              <a:lstStyle/>
              <a:p>
                <a:r>
                  <a:rPr lang="en-US" altLang="zh-TW" sz="1980" dirty="0"/>
                  <a:t>If </a:t>
                </a:r>
                <a14:m>
                  <m:oMath xmlns:m="http://schemas.openxmlformats.org/officeDocument/2006/math">
                    <m:r>
                      <a:rPr lang="en-US" altLang="zh-TW" sz="1980" i="1">
                        <a:latin typeface="Cambria Math" panose="02040503050406030204" pitchFamily="18" charset="0"/>
                      </a:rPr>
                      <m:t>𝑤</m:t>
                    </m:r>
                  </m:oMath>
                </a14:m>
                <a:r>
                  <a:rPr lang="zh-TW" altLang="en-US" sz="1980" dirty="0"/>
                  <a:t> </a:t>
                </a:r>
                <a:r>
                  <a:rPr lang="en-US" altLang="zh-TW" sz="1980" dirty="0"/>
                  <a:t>has large average gradient </a:t>
                </a:r>
                <a14:m>
                  <m:oMath xmlns:m="http://schemas.openxmlformats.org/officeDocument/2006/math">
                    <m:r>
                      <a:rPr lang="zh-TW" altLang="en-US" sz="1980" i="1">
                        <a:latin typeface="Cambria Math" panose="02040503050406030204" pitchFamily="18" charset="0"/>
                      </a:rPr>
                      <m:t>𝜎</m:t>
                    </m:r>
                  </m:oMath>
                </a14:m>
                <a:endParaRPr lang="zh-TW" altLang="en-US" sz="1980" dirty="0"/>
              </a:p>
            </p:txBody>
          </p:sp>
        </mc:Choice>
        <mc:Fallback>
          <p:sp>
            <p:nvSpPr>
              <p:cNvPr id="17" name="文字方塊 16"/>
              <p:cNvSpPr txBox="1">
                <a:spLocks noRot="1" noChangeAspect="1" noMove="1" noResize="1" noEditPoints="1" noAdjustHandles="1" noChangeArrowheads="1" noChangeShapeType="1" noTextEdit="1"/>
              </p:cNvSpPr>
              <p:nvPr/>
            </p:nvSpPr>
            <p:spPr>
              <a:xfrm>
                <a:off x="2853330" y="5387710"/>
                <a:ext cx="3632372" cy="397032"/>
              </a:xfrm>
              <a:prstGeom prst="rect">
                <a:avLst/>
              </a:prstGeom>
              <a:blipFill>
                <a:blip r:embed="rId5"/>
                <a:stretch>
                  <a:fillRect l="-1678" t="-6154" b="-26154"/>
                </a:stretch>
              </a:blipFill>
            </p:spPr>
            <p:txBody>
              <a:bodyPr/>
              <a:lstStyle/>
              <a:p>
                <a:r>
                  <a:rPr lang="en-IN">
                    <a:noFill/>
                  </a:rPr>
                  <a:t> </a:t>
                </a:r>
              </a:p>
            </p:txBody>
          </p:sp>
        </mc:Fallback>
      </mc:AlternateContent>
      <p:sp>
        <p:nvSpPr>
          <p:cNvPr id="19" name="文字方塊 18"/>
          <p:cNvSpPr txBox="1"/>
          <p:nvPr/>
        </p:nvSpPr>
        <p:spPr>
          <a:xfrm>
            <a:off x="6938557" y="3705207"/>
            <a:ext cx="2685607" cy="1006429"/>
          </a:xfrm>
          <a:prstGeom prst="rect">
            <a:avLst/>
          </a:prstGeom>
          <a:solidFill>
            <a:schemeClr val="accent4">
              <a:lumMod val="20000"/>
              <a:lumOff val="80000"/>
            </a:schemeClr>
          </a:solidFill>
        </p:spPr>
        <p:txBody>
          <a:bodyPr wrap="square" rtlCol="0">
            <a:spAutoFit/>
          </a:bodyPr>
          <a:lstStyle/>
          <a:p>
            <a:r>
              <a:rPr lang="en-US" altLang="zh-TW" sz="1980" dirty="0"/>
              <a:t>Estimated while updating the parameters</a:t>
            </a:r>
            <a:endParaRPr lang="zh-TW" altLang="en-US" sz="1980" dirty="0"/>
          </a:p>
        </p:txBody>
      </p:sp>
      <p:sp>
        <p:nvSpPr>
          <p:cNvPr id="8" name="向右箭號 7"/>
          <p:cNvSpPr/>
          <p:nvPr/>
        </p:nvSpPr>
        <p:spPr>
          <a:xfrm>
            <a:off x="6434699" y="4845236"/>
            <a:ext cx="633701" cy="3808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p>
        </p:txBody>
      </p:sp>
      <p:sp>
        <p:nvSpPr>
          <p:cNvPr id="22" name="向右箭號 21"/>
          <p:cNvSpPr/>
          <p:nvPr/>
        </p:nvSpPr>
        <p:spPr>
          <a:xfrm>
            <a:off x="6446673" y="5404975"/>
            <a:ext cx="633701" cy="3808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p>
        </p:txBody>
      </p:sp>
      <p:sp>
        <p:nvSpPr>
          <p:cNvPr id="5" name="TextBox 4">
            <a:extLst>
              <a:ext uri="{FF2B5EF4-FFF2-40B4-BE49-F238E27FC236}">
                <a16:creationId xmlns:a16="http://schemas.microsoft.com/office/drawing/2014/main" id="{9EB503B6-D79C-926B-C6D4-F31427E6D6DB}"/>
              </a:ext>
            </a:extLst>
          </p:cNvPr>
          <p:cNvSpPr txBox="1"/>
          <p:nvPr/>
        </p:nvSpPr>
        <p:spPr>
          <a:xfrm>
            <a:off x="1939681" y="1734384"/>
            <a:ext cx="7180656" cy="1200329"/>
          </a:xfrm>
          <a:prstGeom prst="rect">
            <a:avLst/>
          </a:prstGeom>
          <a:noFill/>
        </p:spPr>
        <p:txBody>
          <a:bodyPr wrap="square">
            <a:spAutoFit/>
          </a:bodyPr>
          <a:lstStyle/>
          <a:p>
            <a:pPr marL="285745" indent="-285745" algn="just">
              <a:buFont typeface="Arial" panose="020B0604020202020204" pitchFamily="34" charset="0"/>
              <a:buChar char="•"/>
            </a:pPr>
            <a:r>
              <a:rPr lang="en-GB" b="1" dirty="0">
                <a:solidFill>
                  <a:srgbClr val="002060"/>
                </a:solidFill>
                <a:highlight>
                  <a:srgbClr val="FFFFFF"/>
                </a:highlight>
                <a:latin typeface="source-serif-pro"/>
              </a:rPr>
              <a:t>High-dimensional non-convex nature of neural networks optimization could lead to different sensitivity on each dimension. </a:t>
            </a:r>
          </a:p>
          <a:p>
            <a:pPr marL="285745" indent="-285745" algn="just">
              <a:buFont typeface="Arial" panose="020B0604020202020204" pitchFamily="34" charset="0"/>
              <a:buChar char="•"/>
            </a:pPr>
            <a:r>
              <a:rPr lang="en-GB" b="1" dirty="0">
                <a:solidFill>
                  <a:srgbClr val="002060"/>
                </a:solidFill>
                <a:highlight>
                  <a:srgbClr val="FFFFFF"/>
                </a:highlight>
                <a:latin typeface="source-serif-pro"/>
              </a:rPr>
              <a:t>The learning rate could be too small in some dimension and could be too large in another dimension.</a:t>
            </a:r>
            <a:endParaRPr lang="en-IN" b="1" dirty="0">
              <a:solidFill>
                <a:srgbClr val="002060"/>
              </a:solidFill>
            </a:endParaRPr>
          </a:p>
        </p:txBody>
      </p:sp>
    </p:spTree>
    <p:extLst>
      <p:ext uri="{BB962C8B-B14F-4D97-AF65-F5344CB8AC3E}">
        <p14:creationId xmlns:p14="http://schemas.microsoft.com/office/powerpoint/2010/main" val="277046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animBg="1"/>
      <p:bldP spid="7" grpId="0"/>
      <p:bldP spid="15" grpId="0"/>
      <p:bldP spid="16" grpId="0"/>
      <p:bldP spid="17" grpId="0"/>
      <p:bldP spid="19" grpId="0" animBg="1"/>
      <p:bldP spid="8" grpId="0" animBg="1"/>
      <p:bldP spid="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Adagrad</a:t>
            </a:r>
            <a:endParaRPr lang="zh-TW" altLang="en-US" dirty="0"/>
          </a:p>
        </p:txBody>
      </p:sp>
      <mc:AlternateContent xmlns:mc="http://schemas.openxmlformats.org/markup-compatibility/2006">
        <mc:Choice xmlns:a14="http://schemas.microsoft.com/office/drawing/2010/main" Requires="a14">
          <p:sp>
            <p:nvSpPr>
              <p:cNvPr id="23" name="文字方塊 22"/>
              <p:cNvSpPr txBox="1"/>
              <p:nvPr/>
            </p:nvSpPr>
            <p:spPr>
              <a:xfrm>
                <a:off x="2575854" y="1766399"/>
                <a:ext cx="2314608" cy="60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0</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0</m:t>
                              </m:r>
                            </m:sup>
                          </m:sSup>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0</m:t>
                          </m:r>
                        </m:sup>
                      </m:sSup>
                    </m:oMath>
                  </m:oMathPara>
                </a14:m>
                <a:endParaRPr lang="zh-TW" altLang="en-US" sz="2310" dirty="0"/>
              </a:p>
            </p:txBody>
          </p:sp>
        </mc:Choice>
        <mc:Fallback>
          <p:sp>
            <p:nvSpPr>
              <p:cNvPr id="23" name="文字方塊 22"/>
              <p:cNvSpPr txBox="1">
                <a:spLocks noRot="1" noChangeAspect="1" noMove="1" noResize="1" noEditPoints="1" noAdjustHandles="1" noChangeArrowheads="1" noChangeShapeType="1" noTextEdit="1"/>
              </p:cNvSpPr>
              <p:nvPr/>
            </p:nvSpPr>
            <p:spPr>
              <a:xfrm>
                <a:off x="2575854" y="1766399"/>
                <a:ext cx="2314608" cy="60875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4" name="文字方塊 23"/>
              <p:cNvSpPr txBox="1"/>
              <p:nvPr/>
            </p:nvSpPr>
            <p:spPr>
              <a:xfrm rot="5400000">
                <a:off x="3644250" y="4496443"/>
                <a:ext cx="562333" cy="355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310" i="1">
                          <a:latin typeface="Cambria Math" panose="02040503050406030204" pitchFamily="18" charset="0"/>
                          <a:ea typeface="Cambria Math" panose="02040503050406030204" pitchFamily="18" charset="0"/>
                        </a:rPr>
                        <m:t>……</m:t>
                      </m:r>
                    </m:oMath>
                  </m:oMathPara>
                </a14:m>
                <a:endParaRPr lang="zh-TW" altLang="en-US" sz="2310" dirty="0"/>
              </a:p>
            </p:txBody>
          </p:sp>
        </mc:Choice>
        <mc:Fallback>
          <p:sp>
            <p:nvSpPr>
              <p:cNvPr id="24" name="文字方塊 23"/>
              <p:cNvSpPr txBox="1">
                <a:spLocks noRot="1" noChangeAspect="1" noMove="1" noResize="1" noEditPoints="1" noAdjustHandles="1" noChangeArrowheads="1" noChangeShapeType="1" noTextEdit="1"/>
              </p:cNvSpPr>
              <p:nvPr/>
            </p:nvSpPr>
            <p:spPr>
              <a:xfrm rot="5400000">
                <a:off x="3644250" y="4496443"/>
                <a:ext cx="562333" cy="35548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5" name="文字方塊 24"/>
              <p:cNvSpPr txBox="1"/>
              <p:nvPr/>
            </p:nvSpPr>
            <p:spPr>
              <a:xfrm>
                <a:off x="2575856" y="2579093"/>
                <a:ext cx="2301912" cy="60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2</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1</m:t>
                              </m:r>
                            </m:sup>
                          </m:sSup>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1</m:t>
                          </m:r>
                        </m:sup>
                      </m:sSup>
                    </m:oMath>
                  </m:oMathPara>
                </a14:m>
                <a:endParaRPr lang="zh-TW" altLang="en-US" sz="2310" dirty="0"/>
              </a:p>
            </p:txBody>
          </p:sp>
        </mc:Choice>
        <mc:Fallback>
          <p:sp>
            <p:nvSpPr>
              <p:cNvPr id="25" name="文字方塊 24"/>
              <p:cNvSpPr txBox="1">
                <a:spLocks noRot="1" noChangeAspect="1" noMove="1" noResize="1" noEditPoints="1" noAdjustHandles="1" noChangeArrowheads="1" noChangeShapeType="1" noTextEdit="1"/>
              </p:cNvSpPr>
              <p:nvPr/>
            </p:nvSpPr>
            <p:spPr>
              <a:xfrm>
                <a:off x="2575856" y="2579093"/>
                <a:ext cx="2301912" cy="60875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6" name="文字方塊 25"/>
              <p:cNvSpPr txBox="1"/>
              <p:nvPr/>
            </p:nvSpPr>
            <p:spPr>
              <a:xfrm>
                <a:off x="2608014" y="5187782"/>
                <a:ext cx="2498248" cy="60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𝑡</m:t>
                              </m:r>
                            </m:sup>
                          </m:sSup>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𝑡</m:t>
                          </m:r>
                        </m:sup>
                      </m:sSup>
                    </m:oMath>
                  </m:oMathPara>
                </a14:m>
                <a:endParaRPr lang="zh-TW" altLang="en-US" sz="2310" dirty="0"/>
              </a:p>
            </p:txBody>
          </p:sp>
        </mc:Choice>
        <mc:Fallback>
          <p:sp>
            <p:nvSpPr>
              <p:cNvPr id="26" name="文字方塊 25"/>
              <p:cNvSpPr txBox="1">
                <a:spLocks noRot="1" noChangeAspect="1" noMove="1" noResize="1" noEditPoints="1" noAdjustHandles="1" noChangeArrowheads="1" noChangeShapeType="1" noTextEdit="1"/>
              </p:cNvSpPr>
              <p:nvPr/>
            </p:nvSpPr>
            <p:spPr>
              <a:xfrm>
                <a:off x="2608014" y="5187782"/>
                <a:ext cx="2498248" cy="60875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7" name="文字方塊 26"/>
              <p:cNvSpPr txBox="1"/>
              <p:nvPr/>
            </p:nvSpPr>
            <p:spPr>
              <a:xfrm>
                <a:off x="5425439" y="1903806"/>
                <a:ext cx="1141338" cy="355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0</m:t>
                          </m:r>
                        </m:sup>
                      </m:sSup>
                      <m:r>
                        <a:rPr lang="en-US" altLang="zh-TW" sz="2310">
                          <a:latin typeface="Cambria Math" panose="02040503050406030204" pitchFamily="18" charset="0"/>
                        </a:rPr>
                        <m:t>=</m:t>
                      </m:r>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0</m:t>
                          </m:r>
                        </m:sup>
                      </m:sSup>
                    </m:oMath>
                  </m:oMathPara>
                </a14:m>
                <a:endParaRPr lang="zh-TW" altLang="en-US" sz="2310" dirty="0"/>
              </a:p>
            </p:txBody>
          </p:sp>
        </mc:Choice>
        <mc:Fallback>
          <p:sp>
            <p:nvSpPr>
              <p:cNvPr id="27" name="文字方塊 26"/>
              <p:cNvSpPr txBox="1">
                <a:spLocks noRot="1" noChangeAspect="1" noMove="1" noResize="1" noEditPoints="1" noAdjustHandles="1" noChangeArrowheads="1" noChangeShapeType="1" noTextEdit="1"/>
              </p:cNvSpPr>
              <p:nvPr/>
            </p:nvSpPr>
            <p:spPr>
              <a:xfrm>
                <a:off x="5425439" y="1903806"/>
                <a:ext cx="1141338" cy="355482"/>
              </a:xfrm>
              <a:prstGeom prst="rect">
                <a:avLst/>
              </a:prstGeom>
              <a:blipFill>
                <a:blip r:embed="rId7"/>
                <a:stretch>
                  <a:fillRect l="-1604" t="-1695" b="-22034"/>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8" name="文字方塊 27"/>
              <p:cNvSpPr txBox="1"/>
              <p:nvPr/>
            </p:nvSpPr>
            <p:spPr>
              <a:xfrm>
                <a:off x="5425446" y="2286393"/>
                <a:ext cx="3218253" cy="10502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1</m:t>
                          </m:r>
                        </m:sup>
                      </m:sSup>
                      <m:r>
                        <a:rPr lang="en-US" altLang="zh-TW" sz="2310">
                          <a:latin typeface="Cambria Math" panose="02040503050406030204" pitchFamily="18" charset="0"/>
                        </a:rPr>
                        <m:t>=</m:t>
                      </m:r>
                      <m:rad>
                        <m:radPr>
                          <m:degHide m:val="on"/>
                          <m:ctrlPr>
                            <a:rPr lang="en-US" altLang="zh-TW" sz="2310" i="1">
                              <a:latin typeface="Cambria Math" panose="02040503050406030204" pitchFamily="18" charset="0"/>
                            </a:rPr>
                          </m:ctrlPr>
                        </m:radPr>
                        <m:deg/>
                        <m:e>
                          <m:f>
                            <m:fPr>
                              <m:ctrlPr>
                                <a:rPr lang="en-US" altLang="zh-TW" sz="2310" i="1">
                                  <a:latin typeface="Cambria Math" panose="02040503050406030204" pitchFamily="18" charset="0"/>
                                </a:rPr>
                              </m:ctrlPr>
                            </m:fPr>
                            <m:num>
                              <m:r>
                                <a:rPr lang="en-US" altLang="zh-TW" sz="2310" i="1">
                                  <a:latin typeface="Cambria Math" panose="02040503050406030204" pitchFamily="18" charset="0"/>
                                </a:rPr>
                                <m:t>1</m:t>
                              </m:r>
                            </m:num>
                            <m:den>
                              <m:r>
                                <a:rPr lang="en-US" altLang="zh-TW" sz="2310" i="1">
                                  <a:latin typeface="Cambria Math" panose="02040503050406030204" pitchFamily="18" charset="0"/>
                                </a:rPr>
                                <m:t>2</m:t>
                              </m:r>
                            </m:den>
                          </m:f>
                          <m:d>
                            <m:dPr>
                              <m:begChr m:val="["/>
                              <m:endChr m:val="]"/>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0</m:t>
                                          </m:r>
                                        </m:sup>
                                      </m:sSup>
                                    </m:e>
                                  </m:d>
                                </m:e>
                                <m:sup>
                                  <m:r>
                                    <a:rPr lang="en-US" altLang="zh-TW" sz="2310" i="1">
                                      <a:latin typeface="Cambria Math" panose="02040503050406030204" pitchFamily="18" charset="0"/>
                                    </a:rPr>
                                    <m:t>2</m:t>
                                  </m:r>
                                </m:sup>
                              </m:sSup>
                              <m:r>
                                <a:rPr lang="en-US" altLang="zh-TW" sz="2310" i="1">
                                  <a:latin typeface="Cambria Math" panose="02040503050406030204" pitchFamily="18" charset="0"/>
                                </a:rPr>
                                <m:t>+</m:t>
                              </m:r>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1</m:t>
                                          </m:r>
                                        </m:sup>
                                      </m:sSup>
                                    </m:e>
                                  </m:d>
                                </m:e>
                                <m:sup>
                                  <m:r>
                                    <a:rPr lang="en-US" altLang="zh-TW" sz="2310" i="1">
                                      <a:latin typeface="Cambria Math" panose="02040503050406030204" pitchFamily="18" charset="0"/>
                                    </a:rPr>
                                    <m:t>2</m:t>
                                  </m:r>
                                </m:sup>
                              </m:sSup>
                            </m:e>
                          </m:d>
                        </m:e>
                      </m:rad>
                    </m:oMath>
                  </m:oMathPara>
                </a14:m>
                <a:endParaRPr lang="zh-TW" altLang="en-US" sz="2310" dirty="0"/>
              </a:p>
            </p:txBody>
          </p:sp>
        </mc:Choice>
        <mc:Fallback>
          <p:sp>
            <p:nvSpPr>
              <p:cNvPr id="28" name="文字方塊 27"/>
              <p:cNvSpPr txBox="1">
                <a:spLocks noRot="1" noChangeAspect="1" noMove="1" noResize="1" noEditPoints="1" noAdjustHandles="1" noChangeArrowheads="1" noChangeShapeType="1" noTextEdit="1"/>
              </p:cNvSpPr>
              <p:nvPr/>
            </p:nvSpPr>
            <p:spPr>
              <a:xfrm>
                <a:off x="5425446" y="2286393"/>
                <a:ext cx="3218253" cy="1050288"/>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9" name="文字方塊 28"/>
              <p:cNvSpPr txBox="1"/>
              <p:nvPr/>
            </p:nvSpPr>
            <p:spPr>
              <a:xfrm>
                <a:off x="5559462" y="4725151"/>
                <a:ext cx="2767745" cy="1382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𝑡</m:t>
                          </m:r>
                        </m:sup>
                      </m:sSup>
                      <m:r>
                        <a:rPr lang="en-US" altLang="zh-TW" sz="2310">
                          <a:latin typeface="Cambria Math" panose="02040503050406030204" pitchFamily="18" charset="0"/>
                        </a:rPr>
                        <m:t>=</m:t>
                      </m:r>
                      <m:rad>
                        <m:radPr>
                          <m:degHide m:val="on"/>
                          <m:ctrlPr>
                            <a:rPr lang="en-US" altLang="zh-TW" sz="2310" i="1">
                              <a:latin typeface="Cambria Math" panose="02040503050406030204" pitchFamily="18" charset="0"/>
                            </a:rPr>
                          </m:ctrlPr>
                        </m:radPr>
                        <m:deg/>
                        <m:e>
                          <m:f>
                            <m:fPr>
                              <m:ctrlPr>
                                <a:rPr lang="en-US" altLang="zh-TW" sz="2310" i="1">
                                  <a:latin typeface="Cambria Math" panose="02040503050406030204" pitchFamily="18" charset="0"/>
                                </a:rPr>
                              </m:ctrlPr>
                            </m:fPr>
                            <m:num>
                              <m:r>
                                <a:rPr lang="en-US" altLang="zh-TW" sz="2310" i="1">
                                  <a:latin typeface="Cambria Math" panose="02040503050406030204" pitchFamily="18" charset="0"/>
                                </a:rPr>
                                <m:t>1</m:t>
                              </m:r>
                            </m:num>
                            <m:den>
                              <m:r>
                                <a:rPr lang="en-US" altLang="zh-TW" sz="2310" i="1">
                                  <a:latin typeface="Cambria Math" panose="02040503050406030204" pitchFamily="18" charset="0"/>
                                </a:rPr>
                                <m:t>𝑡</m:t>
                              </m:r>
                              <m:r>
                                <a:rPr lang="en-US" altLang="zh-TW" sz="2310" i="1">
                                  <a:latin typeface="Cambria Math" panose="02040503050406030204" pitchFamily="18" charset="0"/>
                                </a:rPr>
                                <m:t>+1</m:t>
                              </m:r>
                            </m:den>
                          </m:f>
                          <m:nary>
                            <m:naryPr>
                              <m:chr m:val="∑"/>
                              <m:ctrlPr>
                                <a:rPr lang="en-US" altLang="zh-TW" sz="2310" i="1">
                                  <a:latin typeface="Cambria Math" panose="02040503050406030204" pitchFamily="18" charset="0"/>
                                </a:rPr>
                              </m:ctrlPr>
                            </m:naryPr>
                            <m:sub>
                              <m:r>
                                <a:rPr lang="en-US" altLang="zh-TW" sz="2310" i="1">
                                  <a:latin typeface="Cambria Math" panose="02040503050406030204" pitchFamily="18" charset="0"/>
                                </a:rPr>
                                <m:t>𝑖</m:t>
                              </m:r>
                              <m:r>
                                <a:rPr lang="en-US" altLang="zh-TW" sz="2310" i="1">
                                  <a:latin typeface="Cambria Math" panose="02040503050406030204" pitchFamily="18" charset="0"/>
                                </a:rPr>
                                <m:t>=0</m:t>
                              </m:r>
                            </m:sub>
                            <m:sup>
                              <m:r>
                                <a:rPr lang="en-US" altLang="zh-TW" sz="2310" i="1">
                                  <a:latin typeface="Cambria Math" panose="02040503050406030204" pitchFamily="18" charset="0"/>
                                </a:rPr>
                                <m:t>𝑡</m:t>
                              </m:r>
                            </m:sup>
                            <m:e>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𝑖</m:t>
                                          </m:r>
                                        </m:sup>
                                      </m:sSup>
                                    </m:e>
                                  </m:d>
                                </m:e>
                                <m:sup>
                                  <m:r>
                                    <a:rPr lang="en-US" altLang="zh-TW" sz="2310" i="1">
                                      <a:latin typeface="Cambria Math" panose="02040503050406030204" pitchFamily="18" charset="0"/>
                                    </a:rPr>
                                    <m:t>2</m:t>
                                  </m:r>
                                </m:sup>
                              </m:sSup>
                            </m:e>
                          </m:nary>
                        </m:e>
                      </m:rad>
                    </m:oMath>
                  </m:oMathPara>
                </a14:m>
                <a:endParaRPr lang="zh-TW" altLang="en-US" sz="2310" dirty="0"/>
              </a:p>
            </p:txBody>
          </p:sp>
        </mc:Choice>
        <mc:Fallback>
          <p:sp>
            <p:nvSpPr>
              <p:cNvPr id="29" name="文字方塊 28"/>
              <p:cNvSpPr txBox="1">
                <a:spLocks noRot="1" noChangeAspect="1" noMove="1" noResize="1" noEditPoints="1" noAdjustHandles="1" noChangeArrowheads="1" noChangeShapeType="1" noTextEdit="1"/>
              </p:cNvSpPr>
              <p:nvPr/>
            </p:nvSpPr>
            <p:spPr>
              <a:xfrm>
                <a:off x="5559462" y="4725151"/>
                <a:ext cx="2767745" cy="1382943"/>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0" name="文字方塊 29"/>
              <p:cNvSpPr txBox="1"/>
              <p:nvPr/>
            </p:nvSpPr>
            <p:spPr>
              <a:xfrm>
                <a:off x="2609050" y="3530288"/>
                <a:ext cx="2320956" cy="60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3</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2</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2</m:t>
                              </m:r>
                            </m:sup>
                          </m:sSup>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2</m:t>
                          </m:r>
                        </m:sup>
                      </m:sSup>
                    </m:oMath>
                  </m:oMathPara>
                </a14:m>
                <a:endParaRPr lang="zh-TW" altLang="en-US" sz="2310" dirty="0"/>
              </a:p>
            </p:txBody>
          </p:sp>
        </mc:Choice>
        <mc:Fallback>
          <p:sp>
            <p:nvSpPr>
              <p:cNvPr id="30" name="文字方塊 29"/>
              <p:cNvSpPr txBox="1">
                <a:spLocks noRot="1" noChangeAspect="1" noMove="1" noResize="1" noEditPoints="1" noAdjustHandles="1" noChangeArrowheads="1" noChangeShapeType="1" noTextEdit="1"/>
              </p:cNvSpPr>
              <p:nvPr/>
            </p:nvSpPr>
            <p:spPr>
              <a:xfrm>
                <a:off x="2609050" y="3530288"/>
                <a:ext cx="2320956" cy="608756"/>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31" name="文字方塊 30"/>
              <p:cNvSpPr txBox="1"/>
              <p:nvPr/>
            </p:nvSpPr>
            <p:spPr>
              <a:xfrm>
                <a:off x="5425440" y="3310324"/>
                <a:ext cx="4284250" cy="10502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2</m:t>
                          </m:r>
                        </m:sup>
                      </m:sSup>
                      <m:r>
                        <a:rPr lang="en-US" altLang="zh-TW" sz="2310">
                          <a:latin typeface="Cambria Math" panose="02040503050406030204" pitchFamily="18" charset="0"/>
                        </a:rPr>
                        <m:t>=</m:t>
                      </m:r>
                      <m:rad>
                        <m:radPr>
                          <m:degHide m:val="on"/>
                          <m:ctrlPr>
                            <a:rPr lang="en-US" altLang="zh-TW" sz="2310" i="1">
                              <a:latin typeface="Cambria Math" panose="02040503050406030204" pitchFamily="18" charset="0"/>
                            </a:rPr>
                          </m:ctrlPr>
                        </m:radPr>
                        <m:deg/>
                        <m:e>
                          <m:f>
                            <m:fPr>
                              <m:ctrlPr>
                                <a:rPr lang="en-US" altLang="zh-TW" sz="2310" i="1">
                                  <a:latin typeface="Cambria Math" panose="02040503050406030204" pitchFamily="18" charset="0"/>
                                </a:rPr>
                              </m:ctrlPr>
                            </m:fPr>
                            <m:num>
                              <m:r>
                                <a:rPr lang="en-US" altLang="zh-TW" sz="2310" i="1">
                                  <a:latin typeface="Cambria Math" panose="02040503050406030204" pitchFamily="18" charset="0"/>
                                </a:rPr>
                                <m:t>1</m:t>
                              </m:r>
                            </m:num>
                            <m:den>
                              <m:r>
                                <a:rPr lang="en-US" altLang="zh-TW" sz="2310" i="1">
                                  <a:latin typeface="Cambria Math" panose="02040503050406030204" pitchFamily="18" charset="0"/>
                                </a:rPr>
                                <m:t>3</m:t>
                              </m:r>
                            </m:den>
                          </m:f>
                          <m:d>
                            <m:dPr>
                              <m:begChr m:val="["/>
                              <m:endChr m:val="]"/>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0</m:t>
                                          </m:r>
                                        </m:sup>
                                      </m:sSup>
                                    </m:e>
                                  </m:d>
                                </m:e>
                                <m:sup>
                                  <m:r>
                                    <a:rPr lang="en-US" altLang="zh-TW" sz="2310" i="1">
                                      <a:latin typeface="Cambria Math" panose="02040503050406030204" pitchFamily="18" charset="0"/>
                                    </a:rPr>
                                    <m:t>2</m:t>
                                  </m:r>
                                </m:sup>
                              </m:sSup>
                              <m:r>
                                <a:rPr lang="en-US" altLang="zh-TW" sz="2310" i="1">
                                  <a:latin typeface="Cambria Math" panose="02040503050406030204" pitchFamily="18" charset="0"/>
                                </a:rPr>
                                <m:t>+</m:t>
                              </m:r>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1</m:t>
                                          </m:r>
                                        </m:sup>
                                      </m:sSup>
                                    </m:e>
                                  </m:d>
                                </m:e>
                                <m:sup>
                                  <m:r>
                                    <a:rPr lang="en-US" altLang="zh-TW" sz="2310" i="1">
                                      <a:latin typeface="Cambria Math" panose="02040503050406030204" pitchFamily="18" charset="0"/>
                                    </a:rPr>
                                    <m:t>2</m:t>
                                  </m:r>
                                </m:sup>
                              </m:sSup>
                              <m:r>
                                <a:rPr lang="en-US" altLang="zh-TW" sz="2310" i="1">
                                  <a:latin typeface="Cambria Math" panose="02040503050406030204" pitchFamily="18" charset="0"/>
                                </a:rPr>
                                <m:t>+</m:t>
                              </m:r>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2</m:t>
                                          </m:r>
                                        </m:sup>
                                      </m:sSup>
                                    </m:e>
                                  </m:d>
                                </m:e>
                                <m:sup>
                                  <m:r>
                                    <a:rPr lang="en-US" altLang="zh-TW" sz="2310" i="1">
                                      <a:latin typeface="Cambria Math" panose="02040503050406030204" pitchFamily="18" charset="0"/>
                                    </a:rPr>
                                    <m:t>2</m:t>
                                  </m:r>
                                </m:sup>
                              </m:sSup>
                            </m:e>
                          </m:d>
                        </m:e>
                      </m:rad>
                    </m:oMath>
                  </m:oMathPara>
                </a14:m>
                <a:endParaRPr lang="zh-TW" altLang="en-US" sz="2310" dirty="0"/>
              </a:p>
            </p:txBody>
          </p:sp>
        </mc:Choice>
        <mc:Fallback>
          <p:sp>
            <p:nvSpPr>
              <p:cNvPr id="31" name="文字方塊 30"/>
              <p:cNvSpPr txBox="1">
                <a:spLocks noRot="1" noChangeAspect="1" noMove="1" noResize="1" noEditPoints="1" noAdjustHandles="1" noChangeArrowheads="1" noChangeShapeType="1" noTextEdit="1"/>
              </p:cNvSpPr>
              <p:nvPr/>
            </p:nvSpPr>
            <p:spPr>
              <a:xfrm>
                <a:off x="5425440" y="3310324"/>
                <a:ext cx="4284250" cy="1050288"/>
              </a:xfrm>
              <a:prstGeom prst="rect">
                <a:avLst/>
              </a:prstGeom>
              <a:blipFill>
                <a:blip r:embed="rId11"/>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74710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by “</a:t>
            </a:r>
            <a:r>
              <a:rPr lang="en-US" altLang="zh-TW" b="1" i="1" dirty="0"/>
              <a:t>average” gradient</a:t>
            </a:r>
          </a:p>
          <a:p>
            <a:pPr lvl="1"/>
            <a:r>
              <a:rPr lang="en-US" altLang="zh-TW" dirty="0"/>
              <a:t>The “average” gradient is obtained while updating the parameters</a:t>
            </a:r>
          </a:p>
          <a:p>
            <a:pPr marL="0" indent="0">
              <a:buNone/>
            </a:pPr>
            <a:endParaRPr lang="zh-TW" altLang="en-US" dirty="0"/>
          </a:p>
        </p:txBody>
      </p:sp>
      <mc:AlternateContent xmlns:mc="http://schemas.openxmlformats.org/markup-compatibility/2006">
        <mc:Choice xmlns:a14="http://schemas.microsoft.com/office/drawing/2010/main" Requires="a14">
          <p:sp>
            <p:nvSpPr>
              <p:cNvPr id="22" name="文字方塊 21"/>
              <p:cNvSpPr txBox="1"/>
              <p:nvPr/>
            </p:nvSpPr>
            <p:spPr>
              <a:xfrm>
                <a:off x="3206685" y="4651492"/>
                <a:ext cx="1593385" cy="675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310" i="1">
                              <a:latin typeface="Cambria Math" panose="02040503050406030204" pitchFamily="18" charset="0"/>
                            </a:rPr>
                          </m:ctrlPr>
                        </m:sSubPr>
                        <m:e>
                          <m:r>
                            <a:rPr lang="zh-TW" altLang="en-US" sz="2310" i="1">
                              <a:latin typeface="Cambria Math" panose="02040503050406030204" pitchFamily="18" charset="0"/>
                            </a:rPr>
                            <m:t>𝜂</m:t>
                          </m:r>
                        </m:e>
                        <m:sub>
                          <m:r>
                            <a:rPr lang="en-US" altLang="zh-TW" sz="2310" i="1">
                              <a:latin typeface="Cambria Math" panose="02040503050406030204" pitchFamily="18" charset="0"/>
                            </a:rPr>
                            <m:t>𝑡</m:t>
                          </m:r>
                        </m:sub>
                      </m:sSub>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rad>
                            <m:radPr>
                              <m:degHide m:val="on"/>
                              <m:ctrlPr>
                                <a:rPr lang="en-US" altLang="zh-TW" sz="2310" i="1">
                                  <a:latin typeface="Cambria Math" panose="02040503050406030204" pitchFamily="18" charset="0"/>
                                </a:rPr>
                              </m:ctrlPr>
                            </m:radPr>
                            <m:deg/>
                            <m:e>
                              <m:r>
                                <a:rPr lang="en-US" altLang="zh-TW" sz="2310" i="1">
                                  <a:latin typeface="Cambria Math" panose="02040503050406030204" pitchFamily="18" charset="0"/>
                                </a:rPr>
                                <m:t>𝑡</m:t>
                              </m:r>
                              <m:r>
                                <a:rPr lang="en-US" altLang="zh-TW" sz="2310" i="1">
                                  <a:latin typeface="Cambria Math" panose="02040503050406030204" pitchFamily="18" charset="0"/>
                                </a:rPr>
                                <m:t>+1</m:t>
                              </m:r>
                            </m:e>
                          </m:rad>
                        </m:den>
                      </m:f>
                    </m:oMath>
                  </m:oMathPara>
                </a14:m>
                <a:endParaRPr lang="zh-TW" altLang="en-US" sz="2310" dirty="0"/>
              </a:p>
            </p:txBody>
          </p:sp>
        </mc:Choice>
        <mc:Fallback>
          <p:sp>
            <p:nvSpPr>
              <p:cNvPr id="22" name="文字方塊 21"/>
              <p:cNvSpPr txBox="1">
                <a:spLocks noRot="1" noChangeAspect="1" noMove="1" noResize="1" noEditPoints="1" noAdjustHandles="1" noChangeArrowheads="1" noChangeShapeType="1" noTextEdit="1"/>
              </p:cNvSpPr>
              <p:nvPr/>
            </p:nvSpPr>
            <p:spPr>
              <a:xfrm>
                <a:off x="3206685" y="4651492"/>
                <a:ext cx="1593385" cy="675185"/>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3" name="文字方塊 22"/>
              <p:cNvSpPr txBox="1"/>
              <p:nvPr/>
            </p:nvSpPr>
            <p:spPr>
              <a:xfrm>
                <a:off x="5475829" y="4651492"/>
                <a:ext cx="3662798" cy="10508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rad>
                            <m:radPr>
                              <m:degHide m:val="on"/>
                              <m:ctrlPr>
                                <a:rPr lang="en-US" altLang="zh-TW" sz="2310" i="1">
                                  <a:latin typeface="Cambria Math" panose="02040503050406030204" pitchFamily="18" charset="0"/>
                                </a:rPr>
                              </m:ctrlPr>
                            </m:radPr>
                            <m:deg/>
                            <m:e>
                              <m:nary>
                                <m:naryPr>
                                  <m:chr m:val="∑"/>
                                  <m:ctrlPr>
                                    <a:rPr lang="en-US" altLang="zh-TW" sz="2310" i="1">
                                      <a:latin typeface="Cambria Math" panose="02040503050406030204" pitchFamily="18" charset="0"/>
                                    </a:rPr>
                                  </m:ctrlPr>
                                </m:naryPr>
                                <m:sub>
                                  <m:r>
                                    <a:rPr lang="en-US" altLang="zh-TW" sz="2310" i="1">
                                      <a:latin typeface="Cambria Math" panose="02040503050406030204" pitchFamily="18" charset="0"/>
                                    </a:rPr>
                                    <m:t>𝑖</m:t>
                                  </m:r>
                                  <m:r>
                                    <a:rPr lang="en-US" altLang="zh-TW" sz="2310" i="1">
                                      <a:latin typeface="Cambria Math" panose="02040503050406030204" pitchFamily="18" charset="0"/>
                                    </a:rPr>
                                    <m:t>=0</m:t>
                                  </m:r>
                                </m:sub>
                                <m:sup>
                                  <m:r>
                                    <a:rPr lang="en-US" altLang="zh-TW" sz="2310" i="1">
                                      <a:latin typeface="Cambria Math" panose="02040503050406030204" pitchFamily="18" charset="0"/>
                                    </a:rPr>
                                    <m:t>𝑡</m:t>
                                  </m:r>
                                </m:sup>
                                <m:e>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𝑖</m:t>
                                              </m:r>
                                            </m:sup>
                                          </m:sSup>
                                        </m:e>
                                      </m:d>
                                    </m:e>
                                    <m:sup>
                                      <m:r>
                                        <a:rPr lang="en-US" altLang="zh-TW" sz="2310" i="1">
                                          <a:latin typeface="Cambria Math" panose="02040503050406030204" pitchFamily="18" charset="0"/>
                                        </a:rPr>
                                        <m:t>2</m:t>
                                      </m:r>
                                    </m:sup>
                                  </m:sSup>
                                </m:e>
                              </m:nary>
                            </m:e>
                          </m:rad>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𝑡</m:t>
                          </m:r>
                        </m:sup>
                      </m:sSup>
                    </m:oMath>
                  </m:oMathPara>
                </a14:m>
                <a:endParaRPr lang="zh-TW" altLang="en-US" sz="2310" dirty="0"/>
              </a:p>
            </p:txBody>
          </p:sp>
        </mc:Choice>
        <mc:Fallback>
          <p:sp>
            <p:nvSpPr>
              <p:cNvPr id="23" name="文字方塊 22"/>
              <p:cNvSpPr txBox="1">
                <a:spLocks noRot="1" noChangeAspect="1" noMove="1" noResize="1" noEditPoints="1" noAdjustHandles="1" noChangeArrowheads="1" noChangeShapeType="1" noTextEdit="1"/>
              </p:cNvSpPr>
              <p:nvPr/>
            </p:nvSpPr>
            <p:spPr>
              <a:xfrm>
                <a:off x="5475829" y="4651492"/>
                <a:ext cx="3662798" cy="1050865"/>
              </a:xfrm>
              <a:prstGeom prst="rect">
                <a:avLst/>
              </a:prstGeom>
              <a:blipFill>
                <a:blip r:embed="rId4"/>
                <a:stretch>
                  <a:fillRect/>
                </a:stretch>
              </a:blipFill>
            </p:spPr>
            <p:txBody>
              <a:bodyPr/>
              <a:lstStyle/>
              <a:p>
                <a:r>
                  <a:rPr lang="en-IN">
                    <a:noFill/>
                  </a:rPr>
                  <a:t> </a:t>
                </a:r>
              </a:p>
            </p:txBody>
          </p:sp>
        </mc:Fallback>
      </mc:AlternateContent>
      <p:sp>
        <p:nvSpPr>
          <p:cNvPr id="6" name="文字方塊 5"/>
          <p:cNvSpPr txBox="1"/>
          <p:nvPr/>
        </p:nvSpPr>
        <p:spPr>
          <a:xfrm>
            <a:off x="3063410" y="5426520"/>
            <a:ext cx="2048472" cy="397032"/>
          </a:xfrm>
          <a:prstGeom prst="rect">
            <a:avLst/>
          </a:prstGeom>
          <a:noFill/>
        </p:spPr>
        <p:txBody>
          <a:bodyPr wrap="square" rtlCol="0">
            <a:spAutoFit/>
          </a:bodyPr>
          <a:lstStyle/>
          <a:p>
            <a:pPr algn="ctr"/>
            <a:r>
              <a:rPr lang="en-US" altLang="zh-TW" sz="1980" dirty="0">
                <a:solidFill>
                  <a:srgbClr val="0000FF"/>
                </a:solidFill>
              </a:rPr>
              <a:t>1/t decay</a:t>
            </a:r>
            <a:endParaRPr lang="zh-TW" altLang="en-US" sz="1980" dirty="0">
              <a:solidFill>
                <a:srgbClr val="0000FF"/>
              </a:solidFill>
            </a:endParaRPr>
          </a:p>
        </p:txBody>
      </p:sp>
      <mc:AlternateContent xmlns:mc="http://schemas.openxmlformats.org/markup-compatibility/2006">
        <mc:Choice xmlns:a14="http://schemas.microsoft.com/office/drawing/2010/main" Requires="a14">
          <p:sp>
            <p:nvSpPr>
              <p:cNvPr id="10" name="文字方塊 9"/>
              <p:cNvSpPr txBox="1"/>
              <p:nvPr/>
            </p:nvSpPr>
            <p:spPr>
              <a:xfrm>
                <a:off x="3191685" y="3381988"/>
                <a:ext cx="2498248" cy="60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𝑡</m:t>
                              </m:r>
                            </m:sup>
                          </m:sSup>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𝑡</m:t>
                          </m:r>
                        </m:sup>
                      </m:sSup>
                    </m:oMath>
                  </m:oMathPara>
                </a14:m>
                <a:endParaRPr lang="zh-TW" altLang="en-US" sz="2310" dirty="0"/>
              </a:p>
            </p:txBody>
          </p:sp>
        </mc:Choice>
        <mc:Fallback>
          <p:sp>
            <p:nvSpPr>
              <p:cNvPr id="10" name="文字方塊 9"/>
              <p:cNvSpPr txBox="1">
                <a:spLocks noRot="1" noChangeAspect="1" noMove="1" noResize="1" noEditPoints="1" noAdjustHandles="1" noChangeArrowheads="1" noChangeShapeType="1" noTextEdit="1"/>
              </p:cNvSpPr>
              <p:nvPr/>
            </p:nvSpPr>
            <p:spPr>
              <a:xfrm>
                <a:off x="3191685" y="3381988"/>
                <a:ext cx="2498248" cy="60875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文字方塊 11"/>
              <p:cNvSpPr txBox="1"/>
              <p:nvPr/>
            </p:nvSpPr>
            <p:spPr>
              <a:xfrm>
                <a:off x="6002511" y="2928361"/>
                <a:ext cx="2767745" cy="1382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𝑡</m:t>
                          </m:r>
                        </m:sup>
                      </m:sSup>
                      <m:r>
                        <a:rPr lang="en-US" altLang="zh-TW" sz="2310">
                          <a:latin typeface="Cambria Math" panose="02040503050406030204" pitchFamily="18" charset="0"/>
                        </a:rPr>
                        <m:t>=</m:t>
                      </m:r>
                      <m:rad>
                        <m:radPr>
                          <m:degHide m:val="on"/>
                          <m:ctrlPr>
                            <a:rPr lang="en-US" altLang="zh-TW" sz="2310" i="1">
                              <a:latin typeface="Cambria Math" panose="02040503050406030204" pitchFamily="18" charset="0"/>
                            </a:rPr>
                          </m:ctrlPr>
                        </m:radPr>
                        <m:deg/>
                        <m:e>
                          <m:f>
                            <m:fPr>
                              <m:ctrlPr>
                                <a:rPr lang="en-US" altLang="zh-TW" sz="2310" i="1">
                                  <a:latin typeface="Cambria Math" panose="02040503050406030204" pitchFamily="18" charset="0"/>
                                </a:rPr>
                              </m:ctrlPr>
                            </m:fPr>
                            <m:num>
                              <m:r>
                                <a:rPr lang="en-US" altLang="zh-TW" sz="2310" i="1">
                                  <a:latin typeface="Cambria Math" panose="02040503050406030204" pitchFamily="18" charset="0"/>
                                </a:rPr>
                                <m:t>1</m:t>
                              </m:r>
                            </m:num>
                            <m:den>
                              <m:r>
                                <a:rPr lang="en-US" altLang="zh-TW" sz="2310" i="1">
                                  <a:latin typeface="Cambria Math" panose="02040503050406030204" pitchFamily="18" charset="0"/>
                                </a:rPr>
                                <m:t>𝑡</m:t>
                              </m:r>
                              <m:r>
                                <a:rPr lang="en-US" altLang="zh-TW" sz="2310" i="1">
                                  <a:latin typeface="Cambria Math" panose="02040503050406030204" pitchFamily="18" charset="0"/>
                                </a:rPr>
                                <m:t>+1</m:t>
                              </m:r>
                            </m:den>
                          </m:f>
                          <m:nary>
                            <m:naryPr>
                              <m:chr m:val="∑"/>
                              <m:ctrlPr>
                                <a:rPr lang="en-US" altLang="zh-TW" sz="2310" i="1">
                                  <a:latin typeface="Cambria Math" panose="02040503050406030204" pitchFamily="18" charset="0"/>
                                </a:rPr>
                              </m:ctrlPr>
                            </m:naryPr>
                            <m:sub>
                              <m:r>
                                <a:rPr lang="en-US" altLang="zh-TW" sz="2310" i="1">
                                  <a:latin typeface="Cambria Math" panose="02040503050406030204" pitchFamily="18" charset="0"/>
                                </a:rPr>
                                <m:t>𝑖</m:t>
                              </m:r>
                              <m:r>
                                <a:rPr lang="en-US" altLang="zh-TW" sz="2310" i="1">
                                  <a:latin typeface="Cambria Math" panose="02040503050406030204" pitchFamily="18" charset="0"/>
                                </a:rPr>
                                <m:t>=0</m:t>
                              </m:r>
                            </m:sub>
                            <m:sup>
                              <m:r>
                                <a:rPr lang="en-US" altLang="zh-TW" sz="2310" i="1">
                                  <a:latin typeface="Cambria Math" panose="02040503050406030204" pitchFamily="18" charset="0"/>
                                </a:rPr>
                                <m:t>𝑡</m:t>
                              </m:r>
                            </m:sup>
                            <m:e>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𝑖</m:t>
                                          </m:r>
                                        </m:sup>
                                      </m:sSup>
                                    </m:e>
                                  </m:d>
                                </m:e>
                                <m:sup>
                                  <m:r>
                                    <a:rPr lang="en-US" altLang="zh-TW" sz="2310" i="1">
                                      <a:latin typeface="Cambria Math" panose="02040503050406030204" pitchFamily="18" charset="0"/>
                                    </a:rPr>
                                    <m:t>2</m:t>
                                  </m:r>
                                </m:sup>
                              </m:sSup>
                            </m:e>
                          </m:nary>
                        </m:e>
                      </m:rad>
                    </m:oMath>
                  </m:oMathPara>
                </a14:m>
                <a:endParaRPr lang="zh-TW" altLang="en-US" sz="2310" dirty="0"/>
              </a:p>
            </p:txBody>
          </p:sp>
        </mc:Choice>
        <mc:Fallback>
          <p:sp>
            <p:nvSpPr>
              <p:cNvPr id="12" name="文字方塊 11"/>
              <p:cNvSpPr txBox="1">
                <a:spLocks noRot="1" noChangeAspect="1" noMove="1" noResize="1" noEditPoints="1" noAdjustHandles="1" noChangeArrowheads="1" noChangeShapeType="1" noTextEdit="1"/>
              </p:cNvSpPr>
              <p:nvPr/>
            </p:nvSpPr>
            <p:spPr>
              <a:xfrm>
                <a:off x="6002511" y="2928361"/>
                <a:ext cx="2767745" cy="138294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4" name="文字方塊 3"/>
              <p:cNvSpPr txBox="1"/>
              <p:nvPr/>
            </p:nvSpPr>
            <p:spPr>
              <a:xfrm>
                <a:off x="4907311" y="3214945"/>
                <a:ext cx="409155" cy="44781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310" i="1">
                              <a:latin typeface="Cambria Math" panose="02040503050406030204" pitchFamily="18" charset="0"/>
                            </a:rPr>
                          </m:ctrlPr>
                        </m:sSubPr>
                        <m:e>
                          <m:r>
                            <a:rPr lang="zh-TW" altLang="en-US" sz="2310" i="1">
                              <a:latin typeface="Cambria Math" panose="02040503050406030204" pitchFamily="18" charset="0"/>
                            </a:rPr>
                            <m:t>𝜂</m:t>
                          </m:r>
                        </m:e>
                        <m:sub>
                          <m:r>
                            <a:rPr lang="en-US" altLang="zh-TW" sz="2310" i="1">
                              <a:latin typeface="Cambria Math" panose="02040503050406030204" pitchFamily="18" charset="0"/>
                            </a:rPr>
                            <m:t>𝑡</m:t>
                          </m:r>
                        </m:sub>
                      </m:sSub>
                    </m:oMath>
                  </m:oMathPara>
                </a14:m>
                <a:endParaRPr lang="zh-TW" altLang="en-US" sz="2310" dirty="0"/>
              </a:p>
            </p:txBody>
          </p:sp>
        </mc:Choice>
        <mc:Fallback>
          <p:sp>
            <p:nvSpPr>
              <p:cNvPr id="4" name="文字方塊 3"/>
              <p:cNvSpPr txBox="1">
                <a:spLocks noRot="1" noChangeAspect="1" noMove="1" noResize="1" noEditPoints="1" noAdjustHandles="1" noChangeArrowheads="1" noChangeShapeType="1" noTextEdit="1"/>
              </p:cNvSpPr>
              <p:nvPr/>
            </p:nvSpPr>
            <p:spPr>
              <a:xfrm>
                <a:off x="4907311" y="3214945"/>
                <a:ext cx="409155" cy="447815"/>
              </a:xfrm>
              <a:prstGeom prst="rect">
                <a:avLst/>
              </a:prstGeom>
              <a:blipFill>
                <a:blip r:embed="rId7"/>
                <a:stretch>
                  <a:fillRect l="-2941" b="-6667"/>
                </a:stretch>
              </a:blipFill>
              <a:ln/>
            </p:spPr>
            <p:txBody>
              <a:bodyPr/>
              <a:lstStyle/>
              <a:p>
                <a:r>
                  <a:rPr lang="en-IN">
                    <a:noFill/>
                  </a:rPr>
                  <a:t> </a:t>
                </a:r>
              </a:p>
            </p:txBody>
          </p:sp>
        </mc:Fallback>
      </mc:AlternateContent>
    </p:spTree>
    <p:extLst>
      <p:ext uri="{BB962C8B-B14F-4D97-AF65-F5344CB8AC3E}">
        <p14:creationId xmlns:p14="http://schemas.microsoft.com/office/powerpoint/2010/main" val="398231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6" grpId="0"/>
      <p:bldP spid="10" grpId="0"/>
      <p:bldP spid="12" grpId="0"/>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err="1"/>
              <a:t>Adagrad</a:t>
            </a:r>
            <a:endParaRPr lang="zh-TW" altLang="en-US" dirty="0"/>
          </a:p>
        </p:txBody>
      </p:sp>
      <p:sp>
        <p:nvSpPr>
          <p:cNvPr id="6" name="文字方塊 5"/>
          <p:cNvSpPr txBox="1"/>
          <p:nvPr/>
        </p:nvSpPr>
        <p:spPr>
          <a:xfrm>
            <a:off x="6043736" y="3460681"/>
            <a:ext cx="3540294" cy="8032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310" dirty="0"/>
              <a:t>Parameter dependent learning rate</a:t>
            </a:r>
          </a:p>
        </p:txBody>
      </p:sp>
      <mc:AlternateContent xmlns:mc="http://schemas.openxmlformats.org/markup-compatibility/2006">
        <mc:Choice xmlns:a14="http://schemas.microsoft.com/office/drawing/2010/main" Requires="a14">
          <p:sp>
            <p:nvSpPr>
              <p:cNvPr id="24" name="文字方塊 23"/>
              <p:cNvSpPr txBox="1"/>
              <p:nvPr/>
            </p:nvSpPr>
            <p:spPr>
              <a:xfrm>
                <a:off x="3249325" y="2787736"/>
                <a:ext cx="2501647" cy="355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sup>
                      </m:sSup>
                      <m:r>
                        <a:rPr lang="en-US" altLang="zh-TW" sz="2310" i="1">
                          <a:latin typeface="Cambria Math" panose="02040503050406030204" pitchFamily="18" charset="0"/>
                        </a:rPr>
                        <m:t>−</m:t>
                      </m:r>
                      <m:sSub>
                        <m:sSubPr>
                          <m:ctrlPr>
                            <a:rPr lang="en-US" altLang="zh-TW" sz="2310" i="1">
                              <a:latin typeface="Cambria Math" panose="02040503050406030204" pitchFamily="18" charset="0"/>
                            </a:rPr>
                          </m:ctrlPr>
                        </m:sSubPr>
                        <m:e>
                          <m:r>
                            <m:rPr>
                              <m:nor/>
                            </m:rPr>
                            <a:rPr lang="zh-TW" altLang="en-US" sz="2310">
                              <a:latin typeface="Cambria Math" panose="02040503050406030204" pitchFamily="18" charset="0"/>
                            </a:rPr>
                            <m:t>𝜂</m:t>
                          </m:r>
                        </m:e>
                        <m:sub>
                          <m:r>
                            <a:rPr lang="en-US" altLang="zh-TW" sz="2310" i="1">
                              <a:latin typeface="Cambria Math" panose="02040503050406030204" pitchFamily="18" charset="0"/>
                            </a:rPr>
                            <m:t>𝑤</m:t>
                          </m:r>
                        </m:sub>
                      </m:sSub>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𝑡</m:t>
                          </m:r>
                        </m:sup>
                      </m:sSup>
                    </m:oMath>
                  </m:oMathPara>
                </a14:m>
                <a:endParaRPr lang="zh-TW" altLang="en-US" sz="2310" dirty="0"/>
              </a:p>
            </p:txBody>
          </p:sp>
        </mc:Choice>
        <mc:Fallback>
          <p:sp>
            <p:nvSpPr>
              <p:cNvPr id="24" name="文字方塊 23"/>
              <p:cNvSpPr txBox="1">
                <a:spLocks noRot="1" noChangeAspect="1" noMove="1" noResize="1" noEditPoints="1" noAdjustHandles="1" noChangeArrowheads="1" noChangeShapeType="1" noTextEdit="1"/>
              </p:cNvSpPr>
              <p:nvPr/>
            </p:nvSpPr>
            <p:spPr>
              <a:xfrm>
                <a:off x="3249325" y="2787736"/>
                <a:ext cx="2501647" cy="355482"/>
              </a:xfrm>
              <a:prstGeom prst="rect">
                <a:avLst/>
              </a:prstGeom>
              <a:blipFill>
                <a:blip r:embed="rId2"/>
                <a:stretch>
                  <a:fillRect l="-488" t="-1695" b="-22034"/>
                </a:stretch>
              </a:blipFill>
            </p:spPr>
            <p:txBody>
              <a:bodyPr/>
              <a:lstStyle/>
              <a:p>
                <a:r>
                  <a:rPr lang="en-IN">
                    <a:noFill/>
                  </a:rPr>
                  <a:t> </a:t>
                </a:r>
              </a:p>
            </p:txBody>
          </p:sp>
        </mc:Fallback>
      </mc:AlternateContent>
      <p:sp>
        <p:nvSpPr>
          <p:cNvPr id="13" name="文字方塊 12"/>
          <p:cNvSpPr txBox="1"/>
          <p:nvPr/>
        </p:nvSpPr>
        <p:spPr>
          <a:xfrm>
            <a:off x="6043738" y="4493427"/>
            <a:ext cx="1645430" cy="44781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310" dirty="0"/>
              <a:t>constant</a:t>
            </a:r>
          </a:p>
        </p:txBody>
      </p:sp>
      <p:cxnSp>
        <p:nvCxnSpPr>
          <p:cNvPr id="8" name="直線單箭頭接點 7"/>
          <p:cNvCxnSpPr>
            <a:cxnSpLocks/>
            <a:endCxn id="6" idx="1"/>
          </p:cNvCxnSpPr>
          <p:nvPr/>
        </p:nvCxnSpPr>
        <p:spPr>
          <a:xfrm>
            <a:off x="5140174" y="3220971"/>
            <a:ext cx="903565" cy="6413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矩形 15"/>
              <p:cNvSpPr/>
              <p:nvPr/>
            </p:nvSpPr>
            <p:spPr>
              <a:xfrm>
                <a:off x="6075957" y="1663817"/>
                <a:ext cx="2834559" cy="397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latin typeface="Cambria Math" panose="02040503050406030204" pitchFamily="18" charset="0"/>
                            </a:rPr>
                          </m:ctrlPr>
                        </m:sSupPr>
                        <m:e>
                          <m:r>
                            <a:rPr lang="zh-TW" altLang="en-US" sz="1980" i="1">
                              <a:latin typeface="Cambria Math" panose="02040503050406030204" pitchFamily="18" charset="0"/>
                            </a:rPr>
                            <m:t>𝜃</m:t>
                          </m:r>
                        </m:e>
                        <m:sup>
                          <m:r>
                            <a:rPr lang="en-US" altLang="zh-TW" sz="1980" i="1">
                              <a:latin typeface="Cambria Math" panose="02040503050406030204" pitchFamily="18" charset="0"/>
                            </a:rPr>
                            <m:t>𝑡</m:t>
                          </m:r>
                        </m:sup>
                      </m:sSup>
                      <m:r>
                        <a:rPr lang="en-US" altLang="zh-TW" sz="1980" i="1">
                          <a:latin typeface="Cambria Math" panose="02040503050406030204" pitchFamily="18" charset="0"/>
                          <a:ea typeface="Cambria Math" panose="02040503050406030204" pitchFamily="18" charset="0"/>
                        </a:rPr>
                        <m:t>←</m:t>
                      </m:r>
                      <m:sSup>
                        <m:sSupPr>
                          <m:ctrlPr>
                            <a:rPr lang="en-US" altLang="zh-TW" sz="1980" i="1">
                              <a:latin typeface="Cambria Math" panose="02040503050406030204" pitchFamily="18" charset="0"/>
                            </a:rPr>
                          </m:ctrlPr>
                        </m:sSupPr>
                        <m:e>
                          <m:r>
                            <a:rPr lang="zh-TW" altLang="en-US" sz="1980" i="1">
                              <a:latin typeface="Cambria Math" panose="02040503050406030204" pitchFamily="18" charset="0"/>
                            </a:rPr>
                            <m:t>𝜃</m:t>
                          </m:r>
                        </m:e>
                        <m:sup>
                          <m:r>
                            <a:rPr lang="en-US" altLang="zh-TW" sz="1980" i="1">
                              <a:latin typeface="Cambria Math" panose="02040503050406030204" pitchFamily="18" charset="0"/>
                            </a:rPr>
                            <m:t>𝑡</m:t>
                          </m:r>
                          <m:r>
                            <a:rPr lang="en-US" altLang="zh-TW" sz="1980" i="1">
                              <a:latin typeface="Cambria Math" panose="02040503050406030204" pitchFamily="18" charset="0"/>
                            </a:rPr>
                            <m:t>−1</m:t>
                          </m:r>
                        </m:sup>
                      </m:sSup>
                      <m:r>
                        <a:rPr lang="en-US" altLang="zh-TW" sz="1980" i="1">
                          <a:latin typeface="Cambria Math" panose="02040503050406030204" pitchFamily="18" charset="0"/>
                        </a:rPr>
                        <m:t>−</m:t>
                      </m:r>
                      <m:r>
                        <a:rPr lang="zh-TW" altLang="en-US" sz="1980" i="1">
                          <a:latin typeface="Cambria Math" panose="02040503050406030204" pitchFamily="18" charset="0"/>
                        </a:rPr>
                        <m:t>𝜂𝛻</m:t>
                      </m:r>
                      <m:r>
                        <a:rPr lang="en-US" altLang="zh-TW" sz="1980" i="1">
                          <a:latin typeface="Cambria Math" panose="02040503050406030204" pitchFamily="18" charset="0"/>
                        </a:rPr>
                        <m:t>𝐶</m:t>
                      </m:r>
                      <m:d>
                        <m:dPr>
                          <m:ctrlPr>
                            <a:rPr lang="en-US" altLang="zh-TW" sz="1980" i="1">
                              <a:latin typeface="Cambria Math" panose="02040503050406030204" pitchFamily="18" charset="0"/>
                            </a:rPr>
                          </m:ctrlPr>
                        </m:dPr>
                        <m:e>
                          <m:sSup>
                            <m:sSupPr>
                              <m:ctrlPr>
                                <a:rPr lang="en-US" altLang="zh-TW" sz="1980" i="1">
                                  <a:latin typeface="Cambria Math" panose="02040503050406030204" pitchFamily="18" charset="0"/>
                                </a:rPr>
                              </m:ctrlPr>
                            </m:sSupPr>
                            <m:e>
                              <m:r>
                                <a:rPr lang="zh-TW" altLang="en-US" sz="1980" i="1">
                                  <a:latin typeface="Cambria Math" panose="02040503050406030204" pitchFamily="18" charset="0"/>
                                </a:rPr>
                                <m:t>𝜃</m:t>
                              </m:r>
                            </m:e>
                            <m:sup>
                              <m:r>
                                <a:rPr lang="en-US" altLang="zh-TW" sz="1980" i="1">
                                  <a:latin typeface="Cambria Math" panose="02040503050406030204" pitchFamily="18" charset="0"/>
                                </a:rPr>
                                <m:t>𝑡</m:t>
                              </m:r>
                              <m:r>
                                <a:rPr lang="en-US" altLang="zh-TW" sz="1980" i="1">
                                  <a:latin typeface="Cambria Math" panose="02040503050406030204" pitchFamily="18" charset="0"/>
                                </a:rPr>
                                <m:t>−1</m:t>
                              </m:r>
                            </m:sup>
                          </m:sSup>
                        </m:e>
                      </m:d>
                    </m:oMath>
                  </m:oMathPara>
                </a14:m>
                <a:endParaRPr lang="zh-TW" altLang="en-US" sz="1980" dirty="0"/>
              </a:p>
            </p:txBody>
          </p:sp>
        </mc:Choice>
        <mc:Fallback>
          <p:sp>
            <p:nvSpPr>
              <p:cNvPr id="16" name="矩形 15"/>
              <p:cNvSpPr>
                <a:spLocks noRot="1" noChangeAspect="1" noMove="1" noResize="1" noEditPoints="1" noAdjustHandles="1" noChangeArrowheads="1" noChangeShapeType="1" noTextEdit="1"/>
              </p:cNvSpPr>
              <p:nvPr/>
            </p:nvSpPr>
            <p:spPr>
              <a:xfrm>
                <a:off x="6075957" y="1663817"/>
                <a:ext cx="2834559" cy="397032"/>
              </a:xfrm>
              <a:prstGeom prst="rect">
                <a:avLst/>
              </a:prstGeom>
              <a:blipFill>
                <a:blip r:embed="rId3"/>
                <a:stretch>
                  <a:fillRect b="-13846"/>
                </a:stretch>
              </a:blipFill>
            </p:spPr>
            <p:txBody>
              <a:bodyPr/>
              <a:lstStyle/>
              <a:p>
                <a:r>
                  <a:rPr lang="en-IN">
                    <a:noFill/>
                  </a:rPr>
                  <a:t> </a:t>
                </a:r>
              </a:p>
            </p:txBody>
          </p:sp>
        </mc:Fallback>
      </mc:AlternateContent>
      <p:sp>
        <p:nvSpPr>
          <p:cNvPr id="17" name="文字方塊 16"/>
          <p:cNvSpPr txBox="1"/>
          <p:nvPr/>
        </p:nvSpPr>
        <p:spPr>
          <a:xfrm>
            <a:off x="5750135" y="1211357"/>
            <a:ext cx="2834109" cy="397032"/>
          </a:xfrm>
          <a:prstGeom prst="rect">
            <a:avLst/>
          </a:prstGeom>
          <a:noFill/>
        </p:spPr>
        <p:txBody>
          <a:bodyPr wrap="none" rtlCol="0">
            <a:spAutoFit/>
          </a:bodyPr>
          <a:lstStyle/>
          <a:p>
            <a:r>
              <a:rPr lang="en-US" altLang="zh-TW" sz="1980" dirty="0"/>
              <a:t>Original Gradient Descent</a:t>
            </a:r>
            <a:endParaRPr lang="zh-TW" altLang="en-US" sz="1980" dirty="0"/>
          </a:p>
        </p:txBody>
      </p:sp>
      <p:sp>
        <p:nvSpPr>
          <p:cNvPr id="19" name="文字方塊 18"/>
          <p:cNvSpPr txBox="1"/>
          <p:nvPr/>
        </p:nvSpPr>
        <p:spPr>
          <a:xfrm>
            <a:off x="2974192" y="2057155"/>
            <a:ext cx="5514971" cy="447815"/>
          </a:xfrm>
          <a:prstGeom prst="rect">
            <a:avLst/>
          </a:prstGeom>
          <a:noFill/>
        </p:spPr>
        <p:txBody>
          <a:bodyPr wrap="none" rtlCol="0">
            <a:spAutoFit/>
          </a:bodyPr>
          <a:lstStyle/>
          <a:p>
            <a:r>
              <a:rPr lang="en-US" altLang="zh-TW" sz="2310" dirty="0"/>
              <a:t>Each parameter w are considered separately</a:t>
            </a:r>
            <a:endParaRPr lang="zh-TW" altLang="en-US" sz="2310" dirty="0"/>
          </a:p>
        </p:txBody>
      </p:sp>
      <mc:AlternateContent xmlns:mc="http://schemas.openxmlformats.org/markup-compatibility/2006">
        <mc:Choice xmlns:a14="http://schemas.microsoft.com/office/drawing/2010/main" Requires="a14">
          <p:sp>
            <p:nvSpPr>
              <p:cNvPr id="22" name="文字方塊 21"/>
              <p:cNvSpPr txBox="1"/>
              <p:nvPr/>
            </p:nvSpPr>
            <p:spPr>
              <a:xfrm>
                <a:off x="6327613" y="2550751"/>
                <a:ext cx="1683025" cy="709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𝑡</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m:t>
                          </m:r>
                          <m:r>
                            <a:rPr lang="en-US" altLang="zh-TW" sz="2310" i="1">
                              <a:latin typeface="Cambria Math" panose="02040503050406030204" pitchFamily="18" charset="0"/>
                            </a:rPr>
                            <m:t>𝐶</m:t>
                          </m:r>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ea typeface="Cambria Math" panose="02040503050406030204" pitchFamily="18" charset="0"/>
                                    </a:rPr>
                                  </m:ctrlPr>
                                </m:sSupPr>
                                <m:e>
                                  <m:r>
                                    <a:rPr lang="zh-TW" altLang="en-US" sz="2310" i="1">
                                      <a:latin typeface="Cambria Math" panose="02040503050406030204" pitchFamily="18" charset="0"/>
                                      <a:ea typeface="Cambria Math" panose="02040503050406030204" pitchFamily="18" charset="0"/>
                                    </a:rPr>
                                    <m:t>𝜃</m:t>
                                  </m:r>
                                </m:e>
                                <m:sup>
                                  <m:r>
                                    <a:rPr lang="en-US" altLang="zh-TW" sz="2310" i="1">
                                      <a:latin typeface="Cambria Math" panose="02040503050406030204" pitchFamily="18" charset="0"/>
                                      <a:ea typeface="Cambria Math" panose="02040503050406030204" pitchFamily="18" charset="0"/>
                                    </a:rPr>
                                    <m:t>𝑡</m:t>
                                  </m:r>
                                </m:sup>
                              </m:sSup>
                            </m:e>
                          </m:d>
                        </m:num>
                        <m:den>
                          <m:r>
                            <a:rPr lang="zh-TW" altLang="en-US" sz="2310" i="1">
                              <a:latin typeface="Cambria Math" panose="02040503050406030204" pitchFamily="18" charset="0"/>
                            </a:rPr>
                            <m:t>𝜕</m:t>
                          </m:r>
                          <m:r>
                            <a:rPr lang="en-US" altLang="zh-TW" sz="2310" i="1">
                              <a:latin typeface="Cambria Math" panose="02040503050406030204" pitchFamily="18" charset="0"/>
                            </a:rPr>
                            <m:t>𝑤</m:t>
                          </m:r>
                        </m:den>
                      </m:f>
                    </m:oMath>
                  </m:oMathPara>
                </a14:m>
                <a:endParaRPr lang="zh-TW" altLang="en-US" sz="2310" dirty="0"/>
              </a:p>
            </p:txBody>
          </p:sp>
        </mc:Choice>
        <mc:Fallback>
          <p:sp>
            <p:nvSpPr>
              <p:cNvPr id="22" name="文字方塊 21"/>
              <p:cNvSpPr txBox="1">
                <a:spLocks noRot="1" noChangeAspect="1" noMove="1" noResize="1" noEditPoints="1" noAdjustHandles="1" noChangeArrowheads="1" noChangeShapeType="1" noTextEdit="1"/>
              </p:cNvSpPr>
              <p:nvPr/>
            </p:nvSpPr>
            <p:spPr>
              <a:xfrm>
                <a:off x="6327613" y="2550751"/>
                <a:ext cx="1683025" cy="709040"/>
              </a:xfrm>
              <a:prstGeom prst="rect">
                <a:avLst/>
              </a:prstGeom>
              <a:blipFill>
                <a:blip r:embed="rId4"/>
                <a:stretch>
                  <a:fillRect/>
                </a:stretch>
              </a:blipFill>
            </p:spPr>
            <p:txBody>
              <a:bodyPr/>
              <a:lstStyle/>
              <a:p>
                <a:r>
                  <a:rPr lang="en-IN">
                    <a:noFill/>
                  </a:rPr>
                  <a:t> </a:t>
                </a:r>
              </a:p>
            </p:txBody>
          </p:sp>
        </mc:Fallback>
      </mc:AlternateContent>
      <p:cxnSp>
        <p:nvCxnSpPr>
          <p:cNvPr id="12" name="直線接點 11"/>
          <p:cNvCxnSpPr/>
          <p:nvPr/>
        </p:nvCxnSpPr>
        <p:spPr>
          <a:xfrm>
            <a:off x="5387099" y="3156687"/>
            <a:ext cx="289155"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6348569" y="3143217"/>
            <a:ext cx="289155"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文字方塊 27"/>
              <p:cNvSpPr txBox="1"/>
              <p:nvPr/>
            </p:nvSpPr>
            <p:spPr>
              <a:xfrm>
                <a:off x="3069245" y="4673514"/>
                <a:ext cx="2687748" cy="10508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310" i="1">
                              <a:latin typeface="Cambria Math" panose="02040503050406030204" pitchFamily="18" charset="0"/>
                            </a:rPr>
                          </m:ctrlPr>
                        </m:sSubPr>
                        <m:e>
                          <m:r>
                            <m:rPr>
                              <m:nor/>
                            </m:rPr>
                            <a:rPr lang="zh-TW" altLang="en-US" sz="2310">
                              <a:latin typeface="Cambria Math" panose="02040503050406030204" pitchFamily="18" charset="0"/>
                            </a:rPr>
                            <m:t>𝜂</m:t>
                          </m:r>
                        </m:e>
                        <m:sub>
                          <m:r>
                            <a:rPr lang="en-US" altLang="zh-TW" sz="2310" i="1">
                              <a:latin typeface="Cambria Math" panose="02040503050406030204" pitchFamily="18" charset="0"/>
                            </a:rPr>
                            <m:t>𝑤</m:t>
                          </m:r>
                        </m:sub>
                      </m:sSub>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rad>
                            <m:radPr>
                              <m:degHide m:val="on"/>
                              <m:ctrlPr>
                                <a:rPr lang="en-US" altLang="zh-TW" sz="2310" i="1">
                                  <a:latin typeface="Cambria Math" panose="02040503050406030204" pitchFamily="18" charset="0"/>
                                </a:rPr>
                              </m:ctrlPr>
                            </m:radPr>
                            <m:deg/>
                            <m:e>
                              <m:nary>
                                <m:naryPr>
                                  <m:chr m:val="∑"/>
                                  <m:ctrlPr>
                                    <a:rPr lang="en-US" altLang="zh-TW" sz="2310" i="1">
                                      <a:latin typeface="Cambria Math" panose="02040503050406030204" pitchFamily="18" charset="0"/>
                                    </a:rPr>
                                  </m:ctrlPr>
                                </m:naryPr>
                                <m:sub>
                                  <m:r>
                                    <a:rPr lang="en-US" altLang="zh-TW" sz="2310" i="1">
                                      <a:latin typeface="Cambria Math" panose="02040503050406030204" pitchFamily="18" charset="0"/>
                                    </a:rPr>
                                    <m:t>𝑖</m:t>
                                  </m:r>
                                  <m:r>
                                    <a:rPr lang="en-US" altLang="zh-TW" sz="2310" i="1">
                                      <a:latin typeface="Cambria Math" panose="02040503050406030204" pitchFamily="18" charset="0"/>
                                    </a:rPr>
                                    <m:t>=0</m:t>
                                  </m:r>
                                </m:sub>
                                <m:sup>
                                  <m:r>
                                    <a:rPr lang="en-US" altLang="zh-TW" sz="2310" i="1">
                                      <a:latin typeface="Cambria Math" panose="02040503050406030204" pitchFamily="18" charset="0"/>
                                    </a:rPr>
                                    <m:t>𝑡</m:t>
                                  </m:r>
                                </m:sup>
                                <m:e>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𝑖</m:t>
                                              </m:r>
                                            </m:sup>
                                          </m:sSup>
                                        </m:e>
                                      </m:d>
                                    </m:e>
                                    <m:sup>
                                      <m:r>
                                        <a:rPr lang="en-US" altLang="zh-TW" sz="2310" i="1">
                                          <a:latin typeface="Cambria Math" panose="02040503050406030204" pitchFamily="18" charset="0"/>
                                        </a:rPr>
                                        <m:t>2</m:t>
                                      </m:r>
                                    </m:sup>
                                  </m:sSup>
                                </m:e>
                              </m:nary>
                            </m:e>
                          </m:rad>
                        </m:den>
                      </m:f>
                    </m:oMath>
                  </m:oMathPara>
                </a14:m>
                <a:endParaRPr lang="zh-TW" altLang="en-US" sz="2310" dirty="0"/>
              </a:p>
            </p:txBody>
          </p:sp>
        </mc:Choice>
        <mc:Fallback>
          <p:sp>
            <p:nvSpPr>
              <p:cNvPr id="28" name="文字方塊 27"/>
              <p:cNvSpPr txBox="1">
                <a:spLocks noRot="1" noChangeAspect="1" noMove="1" noResize="1" noEditPoints="1" noAdjustHandles="1" noChangeArrowheads="1" noChangeShapeType="1" noTextEdit="1"/>
              </p:cNvSpPr>
              <p:nvPr/>
            </p:nvSpPr>
            <p:spPr>
              <a:xfrm>
                <a:off x="3069245" y="4673514"/>
                <a:ext cx="2687748" cy="1050865"/>
              </a:xfrm>
              <a:prstGeom prst="rect">
                <a:avLst/>
              </a:prstGeom>
              <a:blipFill>
                <a:blip r:embed="rId5"/>
                <a:stretch>
                  <a:fillRect/>
                </a:stretch>
              </a:blipFill>
            </p:spPr>
            <p:txBody>
              <a:bodyPr/>
              <a:lstStyle/>
              <a:p>
                <a:r>
                  <a:rPr lang="en-IN">
                    <a:noFill/>
                  </a:rPr>
                  <a:t> </a:t>
                </a:r>
              </a:p>
            </p:txBody>
          </p:sp>
        </mc:Fallback>
      </mc:AlternateContent>
      <p:sp>
        <p:nvSpPr>
          <p:cNvPr id="29" name="文字方塊 28"/>
          <p:cNvSpPr txBox="1"/>
          <p:nvPr/>
        </p:nvSpPr>
        <p:spPr>
          <a:xfrm>
            <a:off x="6043737" y="5005431"/>
            <a:ext cx="4228728" cy="8032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310" dirty="0"/>
              <a:t>Summation of the square of the previous derivatives</a:t>
            </a:r>
          </a:p>
        </p:txBody>
      </p:sp>
      <p:cxnSp>
        <p:nvCxnSpPr>
          <p:cNvPr id="31" name="直線單箭頭接點 30"/>
          <p:cNvCxnSpPr>
            <a:endCxn id="13" idx="1"/>
          </p:cNvCxnSpPr>
          <p:nvPr/>
        </p:nvCxnSpPr>
        <p:spPr>
          <a:xfrm flipV="1">
            <a:off x="4894586" y="4717335"/>
            <a:ext cx="1149155" cy="952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cxnSpLocks/>
            <a:endCxn id="29" idx="1"/>
          </p:cNvCxnSpPr>
          <p:nvPr/>
        </p:nvCxnSpPr>
        <p:spPr>
          <a:xfrm>
            <a:off x="5492961" y="5407075"/>
            <a:ext cx="550779" cy="2"/>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4265937" y="5150185"/>
            <a:ext cx="1227025" cy="482957"/>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p>
        </p:txBody>
      </p:sp>
      <p:sp>
        <p:nvSpPr>
          <p:cNvPr id="39" name="矩形 38"/>
          <p:cNvSpPr/>
          <p:nvPr/>
        </p:nvSpPr>
        <p:spPr>
          <a:xfrm>
            <a:off x="4981957" y="2739060"/>
            <a:ext cx="349761" cy="4829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p>
        </p:txBody>
      </p:sp>
    </p:spTree>
    <p:extLst>
      <p:ext uri="{BB962C8B-B14F-4D97-AF65-F5344CB8AC3E}">
        <p14:creationId xmlns:p14="http://schemas.microsoft.com/office/powerpoint/2010/main" val="16360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13" grpId="0" animBg="1"/>
      <p:bldP spid="19" grpId="0"/>
      <p:bldP spid="22" grpId="0" animBg="1"/>
      <p:bldP spid="28" grpId="0" animBg="1"/>
      <p:bldP spid="29" grpId="0" animBg="1"/>
      <p:bldP spid="35" grpId="0" animBg="1"/>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67CF-229B-4E28-8787-4E5D27C0F3B5}"/>
              </a:ext>
            </a:extLst>
          </p:cNvPr>
          <p:cNvSpPr>
            <a:spLocks noGrp="1"/>
          </p:cNvSpPr>
          <p:nvPr>
            <p:ph type="title"/>
          </p:nvPr>
        </p:nvSpPr>
        <p:spPr/>
        <p:txBody>
          <a:bodyPr>
            <a:normAutofit fontScale="90000"/>
          </a:bodyPr>
          <a:lstStyle/>
          <a:p>
            <a:r>
              <a:rPr lang="en-US" dirty="0"/>
              <a:t>Acknowledgement</a:t>
            </a:r>
            <a:endParaRPr lang="en-IN" dirty="0"/>
          </a:p>
        </p:txBody>
      </p:sp>
      <p:sp>
        <p:nvSpPr>
          <p:cNvPr id="3" name="Content Placeholder 2">
            <a:extLst>
              <a:ext uri="{FF2B5EF4-FFF2-40B4-BE49-F238E27FC236}">
                <a16:creationId xmlns:a16="http://schemas.microsoft.com/office/drawing/2014/main" id="{547E2F43-704C-469C-9972-36AC730A05D3}"/>
              </a:ext>
            </a:extLst>
          </p:cNvPr>
          <p:cNvSpPr>
            <a:spLocks noGrp="1"/>
          </p:cNvSpPr>
          <p:nvPr>
            <p:ph idx="1"/>
          </p:nvPr>
        </p:nvSpPr>
        <p:spPr>
          <a:xfrm>
            <a:off x="1569727" y="1371606"/>
            <a:ext cx="9278807" cy="4525963"/>
          </a:xfrm>
        </p:spPr>
        <p:txBody>
          <a:bodyPr>
            <a:normAutofit fontScale="77500" lnSpcReduction="20000"/>
          </a:bodyPr>
          <a:lstStyle/>
          <a:p>
            <a:pPr algn="just"/>
            <a:r>
              <a:rPr lang="en-IN" dirty="0">
                <a:hlinkClick r:id="rId2">
                  <a:extLst>
                    <a:ext uri="{A12FA001-AC4F-418D-AE19-62706E023703}">
                      <ahyp:hlinkClr xmlns:ahyp="http://schemas.microsoft.com/office/drawing/2018/hyperlinkcolor" val="tx"/>
                    </a:ext>
                  </a:extLst>
                </a:hlinkClick>
              </a:rPr>
              <a:t>http://wavelab.uwaterloo.ca/wp-content/uploads/2017/04/Lecture_3.pdf</a:t>
            </a:r>
            <a:endParaRPr lang="en-IN" dirty="0"/>
          </a:p>
          <a:p>
            <a:pPr algn="just"/>
            <a:r>
              <a:rPr lang="en-IN" dirty="0">
                <a:hlinkClick r:id="rId3">
                  <a:extLst>
                    <a:ext uri="{A12FA001-AC4F-418D-AE19-62706E023703}">
                      <ahyp:hlinkClr xmlns:ahyp="http://schemas.microsoft.com/office/drawing/2018/hyperlinkcolor" val="tx"/>
                    </a:ext>
                  </a:extLst>
                </a:hlinkClick>
              </a:rPr>
              <a:t>https://heartbeat.fritz.ai/deep-learning-best-practices-regularization-techniques-for-better-performance-of-neural-network-94f978a4e518</a:t>
            </a:r>
            <a:endParaRPr lang="en-IN" dirty="0"/>
          </a:p>
          <a:p>
            <a:pPr algn="just"/>
            <a:r>
              <a:rPr lang="en-IN" dirty="0">
                <a:hlinkClick r:id="rId4">
                  <a:extLst>
                    <a:ext uri="{A12FA001-AC4F-418D-AE19-62706E023703}">
                      <ahyp:hlinkClr xmlns:ahyp="http://schemas.microsoft.com/office/drawing/2018/hyperlinkcolor" val="tx"/>
                    </a:ext>
                  </a:extLst>
                </a:hlinkClick>
              </a:rPr>
              <a:t>https://cedar.buffalo.edu/~srihari/CSE676/7.12%20Dropout.pdf</a:t>
            </a:r>
            <a:endParaRPr lang="en-IN" dirty="0"/>
          </a:p>
          <a:p>
            <a:pPr algn="just"/>
            <a:r>
              <a:rPr lang="en-IN" dirty="0">
                <a:hlinkClick r:id="rId5"/>
              </a:rPr>
              <a:t>http://speech.ee.ntu.edu.tw/~tlkagk/courses/ML_2017/Lecture/DNN%20tip.pptx</a:t>
            </a:r>
            <a:endParaRPr lang="en-IN" dirty="0"/>
          </a:p>
          <a:p>
            <a:pPr algn="just"/>
            <a:r>
              <a:rPr lang="en-US" b="1" dirty="0"/>
              <a:t>Accelerating Deep Network Training by Reducing Internal Covariate Shift</a:t>
            </a:r>
            <a:r>
              <a:rPr lang="en-IN" b="1" dirty="0"/>
              <a:t>, Jude W. Shavlik</a:t>
            </a:r>
          </a:p>
          <a:p>
            <a:pPr algn="just"/>
            <a:r>
              <a:rPr lang="en-IN" b="1" dirty="0">
                <a:hlinkClick r:id="rId6"/>
              </a:rPr>
              <a:t>http://speech.ee.ntu.edu.tw/~tlkagk/courses/MLDS_2018/Lecture/ForDeep.pptx</a:t>
            </a:r>
            <a:endParaRPr lang="en-IN" b="1" dirty="0"/>
          </a:p>
          <a:p>
            <a:pPr algn="just"/>
            <a:r>
              <a:rPr lang="en-US" dirty="0"/>
              <a:t>Deep Learning Tutorial. Prof. Hung-</a:t>
            </a:r>
            <a:r>
              <a:rPr lang="en-US" dirty="0" err="1"/>
              <a:t>yi</a:t>
            </a:r>
            <a:r>
              <a:rPr lang="en-US" dirty="0"/>
              <a:t> Lee, NTU.</a:t>
            </a:r>
          </a:p>
          <a:p>
            <a:pPr algn="just"/>
            <a:r>
              <a:rPr lang="en-US" b="1" dirty="0"/>
              <a:t>On Predictive and Generative Deep Neural Architectures, </a:t>
            </a:r>
            <a:r>
              <a:rPr lang="en-US" dirty="0"/>
              <a:t>Prof. </a:t>
            </a:r>
            <a:r>
              <a:rPr lang="en-US" dirty="0" err="1"/>
              <a:t>Swagatam</a:t>
            </a:r>
            <a:r>
              <a:rPr lang="en-US" dirty="0"/>
              <a:t> Das, ISICAL</a:t>
            </a:r>
            <a:endParaRPr lang="en-IN" dirty="0"/>
          </a:p>
        </p:txBody>
      </p:sp>
    </p:spTree>
    <p:extLst>
      <p:ext uri="{BB962C8B-B14F-4D97-AF65-F5344CB8AC3E}">
        <p14:creationId xmlns:p14="http://schemas.microsoft.com/office/powerpoint/2010/main" val="326468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a:t>
            </a:r>
          </a:p>
        </p:txBody>
      </p:sp>
      <p:sp>
        <p:nvSpPr>
          <p:cNvPr id="4" name="Slide Number Placeholder 3"/>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4</a:t>
            </a:fld>
            <a:endParaRPr lang="en-US"/>
          </a:p>
        </p:txBody>
      </p:sp>
      <p:pic>
        <p:nvPicPr>
          <p:cNvPr id="7" name="Picture 6"/>
          <p:cNvPicPr>
            <a:picLocks noChangeAspect="1"/>
          </p:cNvPicPr>
          <p:nvPr/>
        </p:nvPicPr>
        <p:blipFill>
          <a:blip r:embed="rId2"/>
          <a:stretch>
            <a:fillRect/>
          </a:stretch>
        </p:blipFill>
        <p:spPr>
          <a:xfrm>
            <a:off x="2423597" y="1913878"/>
            <a:ext cx="7225015" cy="3758515"/>
          </a:xfrm>
          <a:prstGeom prst="rect">
            <a:avLst/>
          </a:prstGeom>
        </p:spPr>
      </p:pic>
      <p:sp>
        <p:nvSpPr>
          <p:cNvPr id="8" name="Oval 7"/>
          <p:cNvSpPr/>
          <p:nvPr/>
        </p:nvSpPr>
        <p:spPr>
          <a:xfrm>
            <a:off x="4767093" y="4514791"/>
            <a:ext cx="124898" cy="112837"/>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p>
        </p:txBody>
      </p:sp>
      <mc:AlternateContent xmlns:mc="http://schemas.openxmlformats.org/markup-compatibility/2006">
        <mc:Choice xmlns:a14="http://schemas.microsoft.com/office/drawing/2010/main" Requires="a14">
          <p:sp>
            <p:nvSpPr>
              <p:cNvPr id="9" name="TextBox 8"/>
              <p:cNvSpPr txBox="1"/>
              <p:nvPr/>
            </p:nvSpPr>
            <p:spPr>
              <a:xfrm>
                <a:off x="2738764" y="1544304"/>
                <a:ext cx="1184027" cy="3208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85" i="1">
                          <a:latin typeface="Cambria Math" panose="02040503050406030204" pitchFamily="18" charset="0"/>
                        </a:rPr>
                        <m:t>𝑓</m:t>
                      </m:r>
                      <m:d>
                        <m:dPr>
                          <m:ctrlPr>
                            <a:rPr lang="en-US" sz="1485" i="1">
                              <a:latin typeface="Cambria Math" panose="02040503050406030204" pitchFamily="18" charset="0"/>
                            </a:rPr>
                          </m:ctrlPr>
                        </m:dPr>
                        <m:e>
                          <m:r>
                            <a:rPr lang="en-US" sz="1485" i="1">
                              <a:latin typeface="Cambria Math" panose="02040503050406030204" pitchFamily="18" charset="0"/>
                            </a:rPr>
                            <m:t>𝑥</m:t>
                          </m:r>
                        </m:e>
                      </m:d>
                      <m:r>
                        <a:rPr lang="en-US" sz="1485" i="1">
                          <a:latin typeface="Cambria Math" panose="02040503050406030204" pitchFamily="18" charset="0"/>
                        </a:rPr>
                        <m:t>=</m:t>
                      </m:r>
                      <m:sSup>
                        <m:sSupPr>
                          <m:ctrlPr>
                            <a:rPr lang="en-US" sz="1485" i="1">
                              <a:latin typeface="Cambria Math" panose="02040503050406030204" pitchFamily="18" charset="0"/>
                            </a:rPr>
                          </m:ctrlPr>
                        </m:sSupPr>
                        <m:e>
                          <m:r>
                            <a:rPr lang="en-US" sz="1485" i="1">
                              <a:latin typeface="Cambria Math" panose="02040503050406030204" pitchFamily="18" charset="0"/>
                            </a:rPr>
                            <m:t>𝑥</m:t>
                          </m:r>
                        </m:e>
                        <m:sup>
                          <m:r>
                            <a:rPr lang="en-US" sz="1485" i="1">
                              <a:latin typeface="Cambria Math" panose="02040503050406030204" pitchFamily="18" charset="0"/>
                            </a:rPr>
                            <m:t>2</m:t>
                          </m:r>
                        </m:sup>
                      </m:sSup>
                    </m:oMath>
                  </m:oMathPara>
                </a14:m>
                <a:endParaRPr lang="en-US" sz="1485" dirty="0"/>
              </a:p>
            </p:txBody>
          </p:sp>
        </mc:Choice>
        <mc:Fallback>
          <p:sp>
            <p:nvSpPr>
              <p:cNvPr id="9" name="TextBox 8"/>
              <p:cNvSpPr txBox="1">
                <a:spLocks noRot="1" noChangeAspect="1" noMove="1" noResize="1" noEditPoints="1" noAdjustHandles="1" noChangeArrowheads="1" noChangeShapeType="1" noTextEdit="1"/>
              </p:cNvSpPr>
              <p:nvPr/>
            </p:nvSpPr>
            <p:spPr>
              <a:xfrm>
                <a:off x="2738764" y="1544304"/>
                <a:ext cx="1184027" cy="320857"/>
              </a:xfrm>
              <a:prstGeom prst="rect">
                <a:avLst/>
              </a:prstGeom>
              <a:blipFill>
                <a:blip r:embed="rId3"/>
                <a:stretch>
                  <a:fillRect b="-1132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847534" y="3005023"/>
                <a:ext cx="1063817"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rgbClr val="C00000"/>
                              </a:solidFill>
                              <a:latin typeface="Cambria Math" panose="02040503050406030204" pitchFamily="18" charset="0"/>
                            </a:rPr>
                          </m:ctrlPr>
                        </m:sSupPr>
                        <m:e>
                          <m:r>
                            <a:rPr lang="en-US" sz="1485" i="1">
                              <a:solidFill>
                                <a:srgbClr val="C00000"/>
                              </a:solidFill>
                              <a:latin typeface="Cambria Math" panose="02040503050406030204" pitchFamily="18" charset="0"/>
                            </a:rPr>
                            <m:t>𝑥</m:t>
                          </m:r>
                        </m:e>
                        <m:sup>
                          <m:r>
                            <a:rPr lang="en-US" sz="1485" i="1">
                              <a:solidFill>
                                <a:srgbClr val="C00000"/>
                              </a:solidFill>
                              <a:latin typeface="Cambria Math" panose="02040503050406030204" pitchFamily="18" charset="0"/>
                            </a:rPr>
                            <m:t>(0)</m:t>
                          </m:r>
                        </m:sup>
                      </m:sSup>
                      <m:r>
                        <a:rPr lang="en-US" sz="1485" i="1">
                          <a:solidFill>
                            <a:srgbClr val="C00000"/>
                          </a:solidFill>
                          <a:latin typeface="Cambria Math" panose="02040503050406030204" pitchFamily="18" charset="0"/>
                        </a:rPr>
                        <m:t>=−4</m:t>
                      </m:r>
                    </m:oMath>
                  </m:oMathPara>
                </a14:m>
                <a:endParaRPr lang="en-US" sz="1485" dirty="0">
                  <a:solidFill>
                    <a:srgbClr val="C0000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1847534" y="3005023"/>
                <a:ext cx="1063817" cy="33041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847533" y="2720905"/>
                <a:ext cx="1136914" cy="320857"/>
              </a:xfrm>
              <a:prstGeom prst="rect">
                <a:avLst/>
              </a:prstGeom>
              <a:noFill/>
            </p:spPr>
            <p:txBody>
              <a:bodyPr wrap="none" rtlCol="0">
                <a:spAutoFit/>
              </a:bodyPr>
              <a:lstStyle/>
              <a:p>
                <a:r>
                  <a:rPr lang="en-US" sz="1485" dirty="0"/>
                  <a:t>Step size:  </a:t>
                </a:r>
                <a14:m>
                  <m:oMath xmlns:m="http://schemas.openxmlformats.org/officeDocument/2006/math">
                    <m:r>
                      <a:rPr lang="en-US" sz="1485" i="1">
                        <a:latin typeface="Cambria Math" panose="02040503050406030204" pitchFamily="18" charset="0"/>
                      </a:rPr>
                      <m:t>.8</m:t>
                    </m:r>
                  </m:oMath>
                </a14:m>
                <a:endParaRPr lang="en-US" sz="1485" dirty="0"/>
              </a:p>
            </p:txBody>
          </p:sp>
        </mc:Choice>
        <mc:Fallback>
          <p:sp>
            <p:nvSpPr>
              <p:cNvPr id="11" name="TextBox 10"/>
              <p:cNvSpPr txBox="1">
                <a:spLocks noRot="1" noChangeAspect="1" noMove="1" noResize="1" noEditPoints="1" noAdjustHandles="1" noChangeArrowheads="1" noChangeShapeType="1" noTextEdit="1"/>
              </p:cNvSpPr>
              <p:nvPr/>
            </p:nvSpPr>
            <p:spPr>
              <a:xfrm>
                <a:off x="1847533" y="2720905"/>
                <a:ext cx="1136914" cy="320857"/>
              </a:xfrm>
              <a:prstGeom prst="rect">
                <a:avLst/>
              </a:prstGeom>
              <a:blipFill>
                <a:blip r:embed="rId5"/>
                <a:stretch>
                  <a:fillRect l="-2139" t="-3774" b="-20755"/>
                </a:stretch>
              </a:blipFill>
            </p:spPr>
            <p:txBody>
              <a:bodyPr/>
              <a:lstStyle/>
              <a:p>
                <a:r>
                  <a:rPr lang="en-IN">
                    <a:noFill/>
                  </a:rPr>
                  <a:t> </a:t>
                </a:r>
              </a:p>
            </p:txBody>
          </p:sp>
        </mc:Fallback>
      </mc:AlternateContent>
    </p:spTree>
    <p:extLst>
      <p:ext uri="{BB962C8B-B14F-4D97-AF65-F5344CB8AC3E}">
        <p14:creationId xmlns:p14="http://schemas.microsoft.com/office/powerpoint/2010/main" val="62568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a:t>
            </a:r>
          </a:p>
        </p:txBody>
      </p:sp>
      <p:sp>
        <p:nvSpPr>
          <p:cNvPr id="4" name="Slide Number Placeholder 3"/>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5</a:t>
            </a:fld>
            <a:endParaRPr lang="en-US"/>
          </a:p>
        </p:txBody>
      </p:sp>
      <p:pic>
        <p:nvPicPr>
          <p:cNvPr id="7" name="Picture 6"/>
          <p:cNvPicPr>
            <a:picLocks noChangeAspect="1"/>
          </p:cNvPicPr>
          <p:nvPr/>
        </p:nvPicPr>
        <p:blipFill>
          <a:blip r:embed="rId2"/>
          <a:stretch>
            <a:fillRect/>
          </a:stretch>
        </p:blipFill>
        <p:spPr>
          <a:xfrm>
            <a:off x="2455994" y="1913878"/>
            <a:ext cx="7225015" cy="3758515"/>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2738764" y="1544304"/>
                <a:ext cx="1184027" cy="3208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85" i="1">
                          <a:latin typeface="Cambria Math" panose="02040503050406030204" pitchFamily="18" charset="0"/>
                        </a:rPr>
                        <m:t>𝑓</m:t>
                      </m:r>
                      <m:d>
                        <m:dPr>
                          <m:ctrlPr>
                            <a:rPr lang="en-US" sz="1485" i="1">
                              <a:latin typeface="Cambria Math" panose="02040503050406030204" pitchFamily="18" charset="0"/>
                            </a:rPr>
                          </m:ctrlPr>
                        </m:dPr>
                        <m:e>
                          <m:r>
                            <a:rPr lang="en-US" sz="1485" i="1">
                              <a:latin typeface="Cambria Math" panose="02040503050406030204" pitchFamily="18" charset="0"/>
                            </a:rPr>
                            <m:t>𝑥</m:t>
                          </m:r>
                        </m:e>
                      </m:d>
                      <m:r>
                        <a:rPr lang="en-US" sz="1485" i="1">
                          <a:latin typeface="Cambria Math" panose="02040503050406030204" pitchFamily="18" charset="0"/>
                        </a:rPr>
                        <m:t>=</m:t>
                      </m:r>
                      <m:sSup>
                        <m:sSupPr>
                          <m:ctrlPr>
                            <a:rPr lang="en-US" sz="1485" i="1">
                              <a:latin typeface="Cambria Math" panose="02040503050406030204" pitchFamily="18" charset="0"/>
                            </a:rPr>
                          </m:ctrlPr>
                        </m:sSupPr>
                        <m:e>
                          <m:r>
                            <a:rPr lang="en-US" sz="1485" i="1">
                              <a:latin typeface="Cambria Math" panose="02040503050406030204" pitchFamily="18" charset="0"/>
                            </a:rPr>
                            <m:t>𝑥</m:t>
                          </m:r>
                        </m:e>
                        <m:sup>
                          <m:r>
                            <a:rPr lang="en-US" sz="1485" i="1">
                              <a:latin typeface="Cambria Math" panose="02040503050406030204" pitchFamily="18" charset="0"/>
                            </a:rPr>
                            <m:t>2</m:t>
                          </m:r>
                        </m:sup>
                      </m:sSup>
                    </m:oMath>
                  </m:oMathPara>
                </a14:m>
                <a:endParaRPr lang="en-US" sz="1485" dirty="0"/>
              </a:p>
            </p:txBody>
          </p:sp>
        </mc:Choice>
        <mc:Fallback>
          <p:sp>
            <p:nvSpPr>
              <p:cNvPr id="9" name="TextBox 8"/>
              <p:cNvSpPr txBox="1">
                <a:spLocks noRot="1" noChangeAspect="1" noMove="1" noResize="1" noEditPoints="1" noAdjustHandles="1" noChangeArrowheads="1" noChangeShapeType="1" noTextEdit="1"/>
              </p:cNvSpPr>
              <p:nvPr/>
            </p:nvSpPr>
            <p:spPr>
              <a:xfrm>
                <a:off x="2738764" y="1544304"/>
                <a:ext cx="1184027" cy="320857"/>
              </a:xfrm>
              <a:prstGeom prst="rect">
                <a:avLst/>
              </a:prstGeom>
              <a:blipFill>
                <a:blip r:embed="rId3"/>
                <a:stretch>
                  <a:fillRect b="-1132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1847533" y="3316895"/>
                <a:ext cx="2266711"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rgbClr val="C00000"/>
                              </a:solidFill>
                              <a:latin typeface="Cambria Math" panose="02040503050406030204" pitchFamily="18" charset="0"/>
                            </a:rPr>
                          </m:ctrlPr>
                        </m:sSupPr>
                        <m:e>
                          <m:r>
                            <a:rPr lang="en-US" sz="1485" i="1">
                              <a:solidFill>
                                <a:srgbClr val="C00000"/>
                              </a:solidFill>
                              <a:latin typeface="Cambria Math" panose="02040503050406030204" pitchFamily="18" charset="0"/>
                            </a:rPr>
                            <m:t>𝑥</m:t>
                          </m:r>
                        </m:e>
                        <m:sup>
                          <m:r>
                            <a:rPr lang="en-US" sz="1485" i="1">
                              <a:solidFill>
                                <a:srgbClr val="C00000"/>
                              </a:solidFill>
                              <a:latin typeface="Cambria Math" panose="02040503050406030204" pitchFamily="18" charset="0"/>
                            </a:rPr>
                            <m:t>(1)</m:t>
                          </m:r>
                        </m:sup>
                      </m:sSup>
                      <m:r>
                        <a:rPr lang="en-US" sz="1485" i="1">
                          <a:solidFill>
                            <a:srgbClr val="C00000"/>
                          </a:solidFill>
                          <a:latin typeface="Cambria Math" panose="02040503050406030204" pitchFamily="18" charset="0"/>
                        </a:rPr>
                        <m:t>=−4− .8⋅2⋅(−4)</m:t>
                      </m:r>
                    </m:oMath>
                  </m:oMathPara>
                </a14:m>
                <a:endParaRPr lang="en-US" sz="1485" dirty="0">
                  <a:solidFill>
                    <a:srgbClr val="C00000"/>
                  </a:solidFill>
                </a:endParaRPr>
              </a:p>
            </p:txBody>
          </p:sp>
        </mc:Choice>
        <mc:Fallback>
          <p:sp>
            <p:nvSpPr>
              <p:cNvPr id="10" name="TextBox 9"/>
              <p:cNvSpPr txBox="1">
                <a:spLocks noRot="1" noChangeAspect="1" noMove="1" noResize="1" noEditPoints="1" noAdjustHandles="1" noChangeArrowheads="1" noChangeShapeType="1" noTextEdit="1"/>
              </p:cNvSpPr>
              <p:nvPr/>
            </p:nvSpPr>
            <p:spPr>
              <a:xfrm>
                <a:off x="1847533" y="3316895"/>
                <a:ext cx="2266711" cy="330411"/>
              </a:xfrm>
              <a:prstGeom prst="rect">
                <a:avLst/>
              </a:prstGeom>
              <a:blipFill>
                <a:blip r:embed="rId4"/>
                <a:stretch>
                  <a:fillRect b="-12963"/>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1847534" y="3005023"/>
                <a:ext cx="1063817"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chemeClr val="accent6">
                                  <a:lumMod val="75000"/>
                                </a:schemeClr>
                              </a:solidFill>
                              <a:latin typeface="Cambria Math" panose="02040503050406030204" pitchFamily="18" charset="0"/>
                            </a:rPr>
                          </m:ctrlPr>
                        </m:sSupPr>
                        <m:e>
                          <m:r>
                            <a:rPr lang="en-US" sz="1485" i="1">
                              <a:solidFill>
                                <a:schemeClr val="accent6">
                                  <a:lumMod val="75000"/>
                                </a:schemeClr>
                              </a:solidFill>
                              <a:latin typeface="Cambria Math" panose="02040503050406030204" pitchFamily="18" charset="0"/>
                            </a:rPr>
                            <m:t>𝑥</m:t>
                          </m:r>
                        </m:e>
                        <m:sup>
                          <m:r>
                            <a:rPr lang="en-US" sz="1485" i="1">
                              <a:solidFill>
                                <a:schemeClr val="accent6">
                                  <a:lumMod val="75000"/>
                                </a:schemeClr>
                              </a:solidFill>
                              <a:latin typeface="Cambria Math" panose="02040503050406030204" pitchFamily="18" charset="0"/>
                            </a:rPr>
                            <m:t>(0)</m:t>
                          </m:r>
                        </m:sup>
                      </m:sSup>
                      <m:r>
                        <a:rPr lang="en-US" sz="1485" i="1">
                          <a:solidFill>
                            <a:schemeClr val="accent6">
                              <a:lumMod val="75000"/>
                            </a:schemeClr>
                          </a:solidFill>
                          <a:latin typeface="Cambria Math" panose="02040503050406030204" pitchFamily="18" charset="0"/>
                        </a:rPr>
                        <m:t>=−4</m:t>
                      </m:r>
                    </m:oMath>
                  </m:oMathPara>
                </a14:m>
                <a:endParaRPr lang="en-US" sz="1485" dirty="0">
                  <a:solidFill>
                    <a:srgbClr val="FFC000"/>
                  </a:solidFill>
                </a:endParaRPr>
              </a:p>
            </p:txBody>
          </p:sp>
        </mc:Choice>
        <mc:Fallback>
          <p:sp>
            <p:nvSpPr>
              <p:cNvPr id="11" name="TextBox 10"/>
              <p:cNvSpPr txBox="1">
                <a:spLocks noRot="1" noChangeAspect="1" noMove="1" noResize="1" noEditPoints="1" noAdjustHandles="1" noChangeArrowheads="1" noChangeShapeType="1" noTextEdit="1"/>
              </p:cNvSpPr>
              <p:nvPr/>
            </p:nvSpPr>
            <p:spPr>
              <a:xfrm>
                <a:off x="1847534" y="3005023"/>
                <a:ext cx="1063817" cy="330411"/>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847533" y="2720905"/>
                <a:ext cx="1136914" cy="320857"/>
              </a:xfrm>
              <a:prstGeom prst="rect">
                <a:avLst/>
              </a:prstGeom>
              <a:noFill/>
            </p:spPr>
            <p:txBody>
              <a:bodyPr wrap="none" rtlCol="0">
                <a:spAutoFit/>
              </a:bodyPr>
              <a:lstStyle/>
              <a:p>
                <a:r>
                  <a:rPr lang="en-US" sz="1485" dirty="0"/>
                  <a:t>Step size:  </a:t>
                </a:r>
                <a14:m>
                  <m:oMath xmlns:m="http://schemas.openxmlformats.org/officeDocument/2006/math">
                    <m:r>
                      <a:rPr lang="en-US" sz="1485" i="1">
                        <a:latin typeface="Cambria Math" panose="02040503050406030204" pitchFamily="18" charset="0"/>
                      </a:rPr>
                      <m:t>.8</m:t>
                    </m:r>
                  </m:oMath>
                </a14:m>
                <a:endParaRPr lang="en-US" sz="1485" dirty="0"/>
              </a:p>
            </p:txBody>
          </p:sp>
        </mc:Choice>
        <mc:Fallback>
          <p:sp>
            <p:nvSpPr>
              <p:cNvPr id="12" name="TextBox 11"/>
              <p:cNvSpPr txBox="1">
                <a:spLocks noRot="1" noChangeAspect="1" noMove="1" noResize="1" noEditPoints="1" noAdjustHandles="1" noChangeArrowheads="1" noChangeShapeType="1" noTextEdit="1"/>
              </p:cNvSpPr>
              <p:nvPr/>
            </p:nvSpPr>
            <p:spPr>
              <a:xfrm>
                <a:off x="1847533" y="2720905"/>
                <a:ext cx="1136914" cy="320857"/>
              </a:xfrm>
              <a:prstGeom prst="rect">
                <a:avLst/>
              </a:prstGeom>
              <a:blipFill>
                <a:blip r:embed="rId6"/>
                <a:stretch>
                  <a:fillRect l="-2139" t="-3774" b="-20755"/>
                </a:stretch>
              </a:blipFill>
            </p:spPr>
            <p:txBody>
              <a:bodyPr/>
              <a:lstStyle/>
              <a:p>
                <a:r>
                  <a:rPr lang="en-IN">
                    <a:noFill/>
                  </a:rPr>
                  <a:t> </a:t>
                </a:r>
              </a:p>
            </p:txBody>
          </p:sp>
        </mc:Fallback>
      </mc:AlternateContent>
      <p:sp>
        <p:nvSpPr>
          <p:cNvPr id="13" name="Oval 12"/>
          <p:cNvSpPr/>
          <p:nvPr/>
        </p:nvSpPr>
        <p:spPr>
          <a:xfrm>
            <a:off x="4767093" y="4514791"/>
            <a:ext cx="124898" cy="112837"/>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solidFill>
                <a:schemeClr val="accent6">
                  <a:lumMod val="75000"/>
                </a:schemeClr>
              </a:solidFill>
            </a:endParaRPr>
          </a:p>
        </p:txBody>
      </p:sp>
      <p:sp>
        <p:nvSpPr>
          <p:cNvPr id="14" name="Oval 13"/>
          <p:cNvSpPr/>
          <p:nvPr/>
        </p:nvSpPr>
        <p:spPr>
          <a:xfrm>
            <a:off x="6816350" y="4944133"/>
            <a:ext cx="124898" cy="112837"/>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p>
        </p:txBody>
      </p:sp>
    </p:spTree>
    <p:extLst>
      <p:ext uri="{BB962C8B-B14F-4D97-AF65-F5344CB8AC3E}">
        <p14:creationId xmlns:p14="http://schemas.microsoft.com/office/powerpoint/2010/main" val="2657954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a:t>
            </a:r>
          </a:p>
        </p:txBody>
      </p:sp>
      <p:sp>
        <p:nvSpPr>
          <p:cNvPr id="4" name="Slide Number Placeholder 3"/>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6</a:t>
            </a:fld>
            <a:endParaRPr lang="en-US"/>
          </a:p>
        </p:txBody>
      </p:sp>
      <p:pic>
        <p:nvPicPr>
          <p:cNvPr id="7" name="Picture 6"/>
          <p:cNvPicPr>
            <a:picLocks noChangeAspect="1"/>
          </p:cNvPicPr>
          <p:nvPr/>
        </p:nvPicPr>
        <p:blipFill>
          <a:blip r:embed="rId2"/>
          <a:stretch>
            <a:fillRect/>
          </a:stretch>
        </p:blipFill>
        <p:spPr>
          <a:xfrm>
            <a:off x="2455994" y="1913878"/>
            <a:ext cx="7225015" cy="3758515"/>
          </a:xfrm>
          <a:prstGeom prst="rect">
            <a:avLst/>
          </a:prstGeom>
        </p:spPr>
      </p:pic>
      <p:sp>
        <p:nvSpPr>
          <p:cNvPr id="8" name="Oval 7"/>
          <p:cNvSpPr/>
          <p:nvPr/>
        </p:nvSpPr>
        <p:spPr>
          <a:xfrm>
            <a:off x="4767093" y="4514791"/>
            <a:ext cx="124898" cy="112837"/>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solidFill>
                <a:srgbClr val="FFC000"/>
              </a:solidFill>
            </a:endParaRPr>
          </a:p>
        </p:txBody>
      </p:sp>
      <mc:AlternateContent xmlns:mc="http://schemas.openxmlformats.org/markup-compatibility/2006">
        <mc:Choice xmlns:a14="http://schemas.microsoft.com/office/drawing/2010/main" Requires="a14">
          <p:sp>
            <p:nvSpPr>
              <p:cNvPr id="9" name="TextBox 8"/>
              <p:cNvSpPr txBox="1"/>
              <p:nvPr/>
            </p:nvSpPr>
            <p:spPr>
              <a:xfrm>
                <a:off x="2738764" y="1544304"/>
                <a:ext cx="1184027" cy="3208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85" i="1">
                          <a:latin typeface="Cambria Math" panose="02040503050406030204" pitchFamily="18" charset="0"/>
                        </a:rPr>
                        <m:t>𝑓</m:t>
                      </m:r>
                      <m:d>
                        <m:dPr>
                          <m:ctrlPr>
                            <a:rPr lang="en-US" sz="1485" i="1">
                              <a:latin typeface="Cambria Math" panose="02040503050406030204" pitchFamily="18" charset="0"/>
                            </a:rPr>
                          </m:ctrlPr>
                        </m:dPr>
                        <m:e>
                          <m:r>
                            <a:rPr lang="en-US" sz="1485" i="1">
                              <a:latin typeface="Cambria Math" panose="02040503050406030204" pitchFamily="18" charset="0"/>
                            </a:rPr>
                            <m:t>𝑥</m:t>
                          </m:r>
                        </m:e>
                      </m:d>
                      <m:r>
                        <a:rPr lang="en-US" sz="1485" i="1">
                          <a:latin typeface="Cambria Math" panose="02040503050406030204" pitchFamily="18" charset="0"/>
                        </a:rPr>
                        <m:t>=</m:t>
                      </m:r>
                      <m:sSup>
                        <m:sSupPr>
                          <m:ctrlPr>
                            <a:rPr lang="en-US" sz="1485" i="1">
                              <a:latin typeface="Cambria Math" panose="02040503050406030204" pitchFamily="18" charset="0"/>
                            </a:rPr>
                          </m:ctrlPr>
                        </m:sSupPr>
                        <m:e>
                          <m:r>
                            <a:rPr lang="en-US" sz="1485" i="1">
                              <a:latin typeface="Cambria Math" panose="02040503050406030204" pitchFamily="18" charset="0"/>
                            </a:rPr>
                            <m:t>𝑥</m:t>
                          </m:r>
                        </m:e>
                        <m:sup>
                          <m:r>
                            <a:rPr lang="en-US" sz="1485" i="1">
                              <a:latin typeface="Cambria Math" panose="02040503050406030204" pitchFamily="18" charset="0"/>
                            </a:rPr>
                            <m:t>2</m:t>
                          </m:r>
                        </m:sup>
                      </m:sSup>
                    </m:oMath>
                  </m:oMathPara>
                </a14:m>
                <a:endParaRPr lang="en-US" sz="1485" dirty="0"/>
              </a:p>
            </p:txBody>
          </p:sp>
        </mc:Choice>
        <mc:Fallback>
          <p:sp>
            <p:nvSpPr>
              <p:cNvPr id="9" name="TextBox 8"/>
              <p:cNvSpPr txBox="1">
                <a:spLocks noRot="1" noChangeAspect="1" noMove="1" noResize="1" noEditPoints="1" noAdjustHandles="1" noChangeArrowheads="1" noChangeShapeType="1" noTextEdit="1"/>
              </p:cNvSpPr>
              <p:nvPr/>
            </p:nvSpPr>
            <p:spPr>
              <a:xfrm>
                <a:off x="2738764" y="1544304"/>
                <a:ext cx="1184027" cy="320857"/>
              </a:xfrm>
              <a:prstGeom prst="rect">
                <a:avLst/>
              </a:prstGeom>
              <a:blipFill>
                <a:blip r:embed="rId3"/>
                <a:stretch>
                  <a:fillRect b="-1132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847529" y="3316895"/>
                <a:ext cx="1065420"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rgbClr val="C00000"/>
                              </a:solidFill>
                              <a:latin typeface="Cambria Math" panose="02040503050406030204" pitchFamily="18" charset="0"/>
                            </a:rPr>
                          </m:ctrlPr>
                        </m:sSupPr>
                        <m:e>
                          <m:r>
                            <a:rPr lang="en-US" sz="1485" i="1">
                              <a:solidFill>
                                <a:srgbClr val="C00000"/>
                              </a:solidFill>
                              <a:latin typeface="Cambria Math" panose="02040503050406030204" pitchFamily="18" charset="0"/>
                            </a:rPr>
                            <m:t>𝑥</m:t>
                          </m:r>
                        </m:e>
                        <m:sup>
                          <m:r>
                            <a:rPr lang="en-US" sz="1485" i="1">
                              <a:solidFill>
                                <a:srgbClr val="C00000"/>
                              </a:solidFill>
                              <a:latin typeface="Cambria Math" panose="02040503050406030204" pitchFamily="18" charset="0"/>
                            </a:rPr>
                            <m:t>(1)</m:t>
                          </m:r>
                        </m:sup>
                      </m:sSup>
                      <m:r>
                        <a:rPr lang="en-US" sz="1485" i="1">
                          <a:solidFill>
                            <a:srgbClr val="C00000"/>
                          </a:solidFill>
                          <a:latin typeface="Cambria Math" panose="02040503050406030204" pitchFamily="18" charset="0"/>
                        </a:rPr>
                        <m:t>=2.4</m:t>
                      </m:r>
                    </m:oMath>
                  </m:oMathPara>
                </a14:m>
                <a:endParaRPr lang="en-US" sz="1485" dirty="0">
                  <a:solidFill>
                    <a:srgbClr val="C00000"/>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1847529" y="3316895"/>
                <a:ext cx="1065420" cy="33041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847534" y="3005023"/>
                <a:ext cx="1063817"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chemeClr val="accent6">
                                  <a:lumMod val="75000"/>
                                </a:schemeClr>
                              </a:solidFill>
                              <a:latin typeface="Cambria Math" panose="02040503050406030204" pitchFamily="18" charset="0"/>
                            </a:rPr>
                          </m:ctrlPr>
                        </m:sSupPr>
                        <m:e>
                          <m:r>
                            <a:rPr lang="en-US" sz="1485" i="1">
                              <a:solidFill>
                                <a:schemeClr val="accent6">
                                  <a:lumMod val="75000"/>
                                </a:schemeClr>
                              </a:solidFill>
                              <a:latin typeface="Cambria Math" panose="02040503050406030204" pitchFamily="18" charset="0"/>
                            </a:rPr>
                            <m:t>𝑥</m:t>
                          </m:r>
                        </m:e>
                        <m:sup>
                          <m:r>
                            <a:rPr lang="en-US" sz="1485" i="1">
                              <a:solidFill>
                                <a:schemeClr val="accent6">
                                  <a:lumMod val="75000"/>
                                </a:schemeClr>
                              </a:solidFill>
                              <a:latin typeface="Cambria Math" panose="02040503050406030204" pitchFamily="18" charset="0"/>
                            </a:rPr>
                            <m:t>(0)</m:t>
                          </m:r>
                        </m:sup>
                      </m:sSup>
                      <m:r>
                        <a:rPr lang="en-US" sz="1485" i="1">
                          <a:solidFill>
                            <a:schemeClr val="accent6">
                              <a:lumMod val="75000"/>
                            </a:schemeClr>
                          </a:solidFill>
                          <a:latin typeface="Cambria Math" panose="02040503050406030204" pitchFamily="18" charset="0"/>
                        </a:rPr>
                        <m:t>=−4</m:t>
                      </m:r>
                    </m:oMath>
                  </m:oMathPara>
                </a14:m>
                <a:endParaRPr lang="en-US" sz="1485" dirty="0">
                  <a:solidFill>
                    <a:srgbClr val="FFC000"/>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1847534" y="3005023"/>
                <a:ext cx="1063817" cy="330411"/>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1847533" y="2720905"/>
                <a:ext cx="1136914" cy="320857"/>
              </a:xfrm>
              <a:prstGeom prst="rect">
                <a:avLst/>
              </a:prstGeom>
              <a:noFill/>
            </p:spPr>
            <p:txBody>
              <a:bodyPr wrap="none" rtlCol="0">
                <a:spAutoFit/>
              </a:bodyPr>
              <a:lstStyle/>
              <a:p>
                <a:r>
                  <a:rPr lang="en-US" sz="1485" dirty="0"/>
                  <a:t>Step size:  </a:t>
                </a:r>
                <a14:m>
                  <m:oMath xmlns:m="http://schemas.openxmlformats.org/officeDocument/2006/math">
                    <m:r>
                      <a:rPr lang="en-US" sz="1485" i="1">
                        <a:latin typeface="Cambria Math" panose="02040503050406030204" pitchFamily="18" charset="0"/>
                      </a:rPr>
                      <m:t>.8</m:t>
                    </m:r>
                  </m:oMath>
                </a14:m>
                <a:endParaRPr lang="en-US" sz="1485" dirty="0"/>
              </a:p>
            </p:txBody>
          </p:sp>
        </mc:Choice>
        <mc:Fallback>
          <p:sp>
            <p:nvSpPr>
              <p:cNvPr id="14" name="TextBox 13"/>
              <p:cNvSpPr txBox="1">
                <a:spLocks noRot="1" noChangeAspect="1" noMove="1" noResize="1" noEditPoints="1" noAdjustHandles="1" noChangeArrowheads="1" noChangeShapeType="1" noTextEdit="1"/>
              </p:cNvSpPr>
              <p:nvPr/>
            </p:nvSpPr>
            <p:spPr>
              <a:xfrm>
                <a:off x="1847533" y="2720905"/>
                <a:ext cx="1136914" cy="320857"/>
              </a:xfrm>
              <a:prstGeom prst="rect">
                <a:avLst/>
              </a:prstGeom>
              <a:blipFill>
                <a:blip r:embed="rId6"/>
                <a:stretch>
                  <a:fillRect l="-2139" t="-3774" b="-20755"/>
                </a:stretch>
              </a:blipFill>
            </p:spPr>
            <p:txBody>
              <a:bodyPr/>
              <a:lstStyle/>
              <a:p>
                <a:r>
                  <a:rPr lang="en-IN">
                    <a:noFill/>
                  </a:rPr>
                  <a:t> </a:t>
                </a:r>
              </a:p>
            </p:txBody>
          </p:sp>
        </mc:Fallback>
      </mc:AlternateContent>
      <p:sp>
        <p:nvSpPr>
          <p:cNvPr id="15" name="Oval 14">
            <a:extLst>
              <a:ext uri="{FF2B5EF4-FFF2-40B4-BE49-F238E27FC236}">
                <a16:creationId xmlns:a16="http://schemas.microsoft.com/office/drawing/2014/main" id="{FB275486-9B37-4EFD-8B2E-FE9198C668B0}"/>
              </a:ext>
            </a:extLst>
          </p:cNvPr>
          <p:cNvSpPr/>
          <p:nvPr/>
        </p:nvSpPr>
        <p:spPr>
          <a:xfrm>
            <a:off x="6816350" y="4944133"/>
            <a:ext cx="124898" cy="112837"/>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p>
        </p:txBody>
      </p:sp>
    </p:spTree>
    <p:extLst>
      <p:ext uri="{BB962C8B-B14F-4D97-AF65-F5344CB8AC3E}">
        <p14:creationId xmlns:p14="http://schemas.microsoft.com/office/powerpoint/2010/main" val="204277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a:t>
            </a:r>
          </a:p>
        </p:txBody>
      </p:sp>
      <p:sp>
        <p:nvSpPr>
          <p:cNvPr id="4" name="Slide Number Placeholder 3"/>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7</a:t>
            </a:fld>
            <a:endParaRPr lang="en-US"/>
          </a:p>
        </p:txBody>
      </p:sp>
      <p:pic>
        <p:nvPicPr>
          <p:cNvPr id="7" name="Picture 6"/>
          <p:cNvPicPr>
            <a:picLocks noChangeAspect="1"/>
          </p:cNvPicPr>
          <p:nvPr/>
        </p:nvPicPr>
        <p:blipFill>
          <a:blip r:embed="rId3"/>
          <a:stretch>
            <a:fillRect/>
          </a:stretch>
        </p:blipFill>
        <p:spPr>
          <a:xfrm>
            <a:off x="2455994" y="1913878"/>
            <a:ext cx="7225015" cy="3758515"/>
          </a:xfrm>
          <a:prstGeom prst="rect">
            <a:avLst/>
          </a:prstGeom>
        </p:spPr>
      </p:pic>
      <p:sp>
        <p:nvSpPr>
          <p:cNvPr id="8" name="Oval 7"/>
          <p:cNvSpPr/>
          <p:nvPr/>
        </p:nvSpPr>
        <p:spPr>
          <a:xfrm>
            <a:off x="4767093" y="4514791"/>
            <a:ext cx="124898" cy="112837"/>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solidFill>
                <a:srgbClr val="FFC000"/>
              </a:solidFill>
            </a:endParaRPr>
          </a:p>
        </p:txBody>
      </p:sp>
      <mc:AlternateContent xmlns:mc="http://schemas.openxmlformats.org/markup-compatibility/2006">
        <mc:Choice xmlns:a14="http://schemas.microsoft.com/office/drawing/2010/main" Requires="a14">
          <p:sp>
            <p:nvSpPr>
              <p:cNvPr id="9" name="TextBox 8"/>
              <p:cNvSpPr txBox="1"/>
              <p:nvPr/>
            </p:nvSpPr>
            <p:spPr>
              <a:xfrm>
                <a:off x="2738764" y="1544304"/>
                <a:ext cx="1184027" cy="3208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85" i="1">
                          <a:latin typeface="Cambria Math" panose="02040503050406030204" pitchFamily="18" charset="0"/>
                        </a:rPr>
                        <m:t>𝑓</m:t>
                      </m:r>
                      <m:d>
                        <m:dPr>
                          <m:ctrlPr>
                            <a:rPr lang="en-US" sz="1485" i="1">
                              <a:latin typeface="Cambria Math" panose="02040503050406030204" pitchFamily="18" charset="0"/>
                            </a:rPr>
                          </m:ctrlPr>
                        </m:dPr>
                        <m:e>
                          <m:r>
                            <a:rPr lang="en-US" sz="1485" i="1">
                              <a:latin typeface="Cambria Math" panose="02040503050406030204" pitchFamily="18" charset="0"/>
                            </a:rPr>
                            <m:t>𝑥</m:t>
                          </m:r>
                        </m:e>
                      </m:d>
                      <m:r>
                        <a:rPr lang="en-US" sz="1485" i="1">
                          <a:latin typeface="Cambria Math" panose="02040503050406030204" pitchFamily="18" charset="0"/>
                        </a:rPr>
                        <m:t>=</m:t>
                      </m:r>
                      <m:sSup>
                        <m:sSupPr>
                          <m:ctrlPr>
                            <a:rPr lang="en-US" sz="1485" i="1">
                              <a:latin typeface="Cambria Math" panose="02040503050406030204" pitchFamily="18" charset="0"/>
                            </a:rPr>
                          </m:ctrlPr>
                        </m:sSupPr>
                        <m:e>
                          <m:r>
                            <a:rPr lang="en-US" sz="1485" i="1">
                              <a:latin typeface="Cambria Math" panose="02040503050406030204" pitchFamily="18" charset="0"/>
                            </a:rPr>
                            <m:t>𝑥</m:t>
                          </m:r>
                        </m:e>
                        <m:sup>
                          <m:r>
                            <a:rPr lang="en-US" sz="1485" i="1">
                              <a:latin typeface="Cambria Math" panose="02040503050406030204" pitchFamily="18" charset="0"/>
                            </a:rPr>
                            <m:t>2</m:t>
                          </m:r>
                        </m:sup>
                      </m:sSup>
                    </m:oMath>
                  </m:oMathPara>
                </a14:m>
                <a:endParaRPr lang="en-US" sz="1485" dirty="0"/>
              </a:p>
            </p:txBody>
          </p:sp>
        </mc:Choice>
        <mc:Fallback>
          <p:sp>
            <p:nvSpPr>
              <p:cNvPr id="9" name="TextBox 8"/>
              <p:cNvSpPr txBox="1">
                <a:spLocks noRot="1" noChangeAspect="1" noMove="1" noResize="1" noEditPoints="1" noAdjustHandles="1" noChangeArrowheads="1" noChangeShapeType="1" noTextEdit="1"/>
              </p:cNvSpPr>
              <p:nvPr/>
            </p:nvSpPr>
            <p:spPr>
              <a:xfrm>
                <a:off x="2738764" y="1544304"/>
                <a:ext cx="1184027" cy="320857"/>
              </a:xfrm>
              <a:prstGeom prst="rect">
                <a:avLst/>
              </a:prstGeom>
              <a:blipFill>
                <a:blip r:embed="rId4"/>
                <a:stretch>
                  <a:fillRect b="-1132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6316654" y="5302914"/>
                <a:ext cx="1065420"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latin typeface="Cambria Math" panose="02040503050406030204" pitchFamily="18" charset="0"/>
                            </a:rPr>
                          </m:ctrlPr>
                        </m:sSupPr>
                        <m:e>
                          <m:r>
                            <a:rPr lang="en-US" sz="1485" i="1">
                              <a:latin typeface="Cambria Math" panose="02040503050406030204" pitchFamily="18" charset="0"/>
                            </a:rPr>
                            <m:t>𝑥</m:t>
                          </m:r>
                        </m:e>
                        <m:sup>
                          <m:r>
                            <a:rPr lang="en-US" sz="1485" i="1">
                              <a:latin typeface="Cambria Math" panose="02040503050406030204" pitchFamily="18" charset="0"/>
                            </a:rPr>
                            <m:t>(1)</m:t>
                          </m:r>
                        </m:sup>
                      </m:sSup>
                      <m:r>
                        <a:rPr lang="en-US" sz="1485" i="1">
                          <a:latin typeface="Cambria Math" panose="02040503050406030204" pitchFamily="18" charset="0"/>
                        </a:rPr>
                        <m:t>=0.4</m:t>
                      </m:r>
                    </m:oMath>
                  </m:oMathPara>
                </a14:m>
                <a:endParaRPr lang="en-US" sz="1485" dirty="0"/>
              </a:p>
            </p:txBody>
          </p:sp>
        </mc:Choice>
        <mc:Fallback>
          <p:sp>
            <p:nvSpPr>
              <p:cNvPr id="10" name="TextBox 9"/>
              <p:cNvSpPr txBox="1">
                <a:spLocks noRot="1" noChangeAspect="1" noMove="1" noResize="1" noEditPoints="1" noAdjustHandles="1" noChangeArrowheads="1" noChangeShapeType="1" noTextEdit="1"/>
              </p:cNvSpPr>
              <p:nvPr/>
            </p:nvSpPr>
            <p:spPr>
              <a:xfrm>
                <a:off x="6316654" y="5302914"/>
                <a:ext cx="1065420" cy="330411"/>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1847529" y="3628767"/>
                <a:ext cx="2112822"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rgbClr val="C00000"/>
                              </a:solidFill>
                              <a:latin typeface="Cambria Math" panose="02040503050406030204" pitchFamily="18" charset="0"/>
                            </a:rPr>
                          </m:ctrlPr>
                        </m:sSupPr>
                        <m:e>
                          <m:r>
                            <a:rPr lang="en-US" sz="1485" i="1">
                              <a:solidFill>
                                <a:srgbClr val="C00000"/>
                              </a:solidFill>
                              <a:latin typeface="Cambria Math" panose="02040503050406030204" pitchFamily="18" charset="0"/>
                            </a:rPr>
                            <m:t>𝑥</m:t>
                          </m:r>
                        </m:e>
                        <m:sup>
                          <m:r>
                            <a:rPr lang="en-US" sz="1485" i="1">
                              <a:solidFill>
                                <a:srgbClr val="C00000"/>
                              </a:solidFill>
                              <a:latin typeface="Cambria Math" panose="02040503050406030204" pitchFamily="18" charset="0"/>
                            </a:rPr>
                            <m:t>(2)</m:t>
                          </m:r>
                        </m:sup>
                      </m:sSup>
                      <m:r>
                        <a:rPr lang="en-US" sz="1485" i="1">
                          <a:solidFill>
                            <a:srgbClr val="C00000"/>
                          </a:solidFill>
                          <a:latin typeface="Cambria Math" panose="02040503050406030204" pitchFamily="18" charset="0"/>
                        </a:rPr>
                        <m:t>=2.4− .8⋅2⋅2.4</m:t>
                      </m:r>
                    </m:oMath>
                  </m:oMathPara>
                </a14:m>
                <a:endParaRPr lang="en-US" sz="1485" dirty="0">
                  <a:solidFill>
                    <a:srgbClr val="C00000"/>
                  </a:solidFill>
                </a:endParaRPr>
              </a:p>
            </p:txBody>
          </p:sp>
        </mc:Choice>
        <mc:Fallback>
          <p:sp>
            <p:nvSpPr>
              <p:cNvPr id="12" name="TextBox 11"/>
              <p:cNvSpPr txBox="1">
                <a:spLocks noRot="1" noChangeAspect="1" noMove="1" noResize="1" noEditPoints="1" noAdjustHandles="1" noChangeArrowheads="1" noChangeShapeType="1" noTextEdit="1"/>
              </p:cNvSpPr>
              <p:nvPr/>
            </p:nvSpPr>
            <p:spPr>
              <a:xfrm>
                <a:off x="1847529" y="3628767"/>
                <a:ext cx="2112822" cy="330411"/>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3" name="TextBox 12"/>
              <p:cNvSpPr txBox="1"/>
              <p:nvPr/>
            </p:nvSpPr>
            <p:spPr>
              <a:xfrm>
                <a:off x="1851027" y="3316895"/>
                <a:ext cx="1065420"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chemeClr val="accent6">
                                  <a:lumMod val="75000"/>
                                </a:schemeClr>
                              </a:solidFill>
                              <a:latin typeface="Cambria Math" panose="02040503050406030204" pitchFamily="18" charset="0"/>
                            </a:rPr>
                          </m:ctrlPr>
                        </m:sSupPr>
                        <m:e>
                          <m:r>
                            <a:rPr lang="en-US" sz="1485" i="1">
                              <a:solidFill>
                                <a:schemeClr val="accent6">
                                  <a:lumMod val="75000"/>
                                </a:schemeClr>
                              </a:solidFill>
                              <a:latin typeface="Cambria Math" panose="02040503050406030204" pitchFamily="18" charset="0"/>
                            </a:rPr>
                            <m:t>𝑥</m:t>
                          </m:r>
                        </m:e>
                        <m:sup>
                          <m:r>
                            <a:rPr lang="en-US" sz="1485" i="1">
                              <a:solidFill>
                                <a:schemeClr val="accent6">
                                  <a:lumMod val="75000"/>
                                </a:schemeClr>
                              </a:solidFill>
                              <a:latin typeface="Cambria Math" panose="02040503050406030204" pitchFamily="18" charset="0"/>
                            </a:rPr>
                            <m:t>(1)</m:t>
                          </m:r>
                        </m:sup>
                      </m:sSup>
                      <m:r>
                        <a:rPr lang="en-US" sz="1485" i="1">
                          <a:solidFill>
                            <a:schemeClr val="accent6">
                              <a:lumMod val="75000"/>
                            </a:schemeClr>
                          </a:solidFill>
                          <a:latin typeface="Cambria Math" panose="02040503050406030204" pitchFamily="18" charset="0"/>
                        </a:rPr>
                        <m:t>=2.4</m:t>
                      </m:r>
                    </m:oMath>
                  </m:oMathPara>
                </a14:m>
                <a:endParaRPr lang="en-US" sz="1485" dirty="0">
                  <a:solidFill>
                    <a:schemeClr val="accent6">
                      <a:lumMod val="75000"/>
                    </a:schemeClr>
                  </a:solidFill>
                </a:endParaRPr>
              </a:p>
            </p:txBody>
          </p:sp>
        </mc:Choice>
        <mc:Fallback>
          <p:sp>
            <p:nvSpPr>
              <p:cNvPr id="13" name="TextBox 12"/>
              <p:cNvSpPr txBox="1">
                <a:spLocks noRot="1" noChangeAspect="1" noMove="1" noResize="1" noEditPoints="1" noAdjustHandles="1" noChangeArrowheads="1" noChangeShapeType="1" noTextEdit="1"/>
              </p:cNvSpPr>
              <p:nvPr/>
            </p:nvSpPr>
            <p:spPr>
              <a:xfrm>
                <a:off x="1851027" y="3316895"/>
                <a:ext cx="1065420" cy="330411"/>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4" name="TextBox 13"/>
              <p:cNvSpPr txBox="1"/>
              <p:nvPr/>
            </p:nvSpPr>
            <p:spPr>
              <a:xfrm>
                <a:off x="1851033" y="3005023"/>
                <a:ext cx="1063817"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chemeClr val="accent6">
                                  <a:lumMod val="75000"/>
                                </a:schemeClr>
                              </a:solidFill>
                              <a:latin typeface="Cambria Math" panose="02040503050406030204" pitchFamily="18" charset="0"/>
                            </a:rPr>
                          </m:ctrlPr>
                        </m:sSupPr>
                        <m:e>
                          <m:r>
                            <a:rPr lang="en-US" sz="1485" i="1">
                              <a:solidFill>
                                <a:schemeClr val="accent6">
                                  <a:lumMod val="75000"/>
                                </a:schemeClr>
                              </a:solidFill>
                              <a:latin typeface="Cambria Math" panose="02040503050406030204" pitchFamily="18" charset="0"/>
                            </a:rPr>
                            <m:t>𝑥</m:t>
                          </m:r>
                        </m:e>
                        <m:sup>
                          <m:r>
                            <a:rPr lang="en-US" sz="1485" i="1">
                              <a:solidFill>
                                <a:schemeClr val="accent6">
                                  <a:lumMod val="75000"/>
                                </a:schemeClr>
                              </a:solidFill>
                              <a:latin typeface="Cambria Math" panose="02040503050406030204" pitchFamily="18" charset="0"/>
                            </a:rPr>
                            <m:t>(0)</m:t>
                          </m:r>
                        </m:sup>
                      </m:sSup>
                      <m:r>
                        <a:rPr lang="en-US" sz="1485" i="1">
                          <a:solidFill>
                            <a:schemeClr val="accent6">
                              <a:lumMod val="75000"/>
                            </a:schemeClr>
                          </a:solidFill>
                          <a:latin typeface="Cambria Math" panose="02040503050406030204" pitchFamily="18" charset="0"/>
                        </a:rPr>
                        <m:t>=−4</m:t>
                      </m:r>
                    </m:oMath>
                  </m:oMathPara>
                </a14:m>
                <a:endParaRPr lang="en-US" sz="1485" dirty="0">
                  <a:solidFill>
                    <a:schemeClr val="accent6">
                      <a:lumMod val="75000"/>
                    </a:schemeClr>
                  </a:solidFill>
                </a:endParaRPr>
              </a:p>
            </p:txBody>
          </p:sp>
        </mc:Choice>
        <mc:Fallback>
          <p:sp>
            <p:nvSpPr>
              <p:cNvPr id="14" name="TextBox 13"/>
              <p:cNvSpPr txBox="1">
                <a:spLocks noRot="1" noChangeAspect="1" noMove="1" noResize="1" noEditPoints="1" noAdjustHandles="1" noChangeArrowheads="1" noChangeShapeType="1" noTextEdit="1"/>
              </p:cNvSpPr>
              <p:nvPr/>
            </p:nvSpPr>
            <p:spPr>
              <a:xfrm>
                <a:off x="1851033" y="3005023"/>
                <a:ext cx="1063817" cy="330411"/>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851032" y="2720905"/>
                <a:ext cx="1136914" cy="320857"/>
              </a:xfrm>
              <a:prstGeom prst="rect">
                <a:avLst/>
              </a:prstGeom>
              <a:noFill/>
            </p:spPr>
            <p:txBody>
              <a:bodyPr wrap="none" rtlCol="0">
                <a:spAutoFit/>
              </a:bodyPr>
              <a:lstStyle/>
              <a:p>
                <a:r>
                  <a:rPr lang="en-US" sz="1485" dirty="0"/>
                  <a:t>Step size:  </a:t>
                </a:r>
                <a14:m>
                  <m:oMath xmlns:m="http://schemas.openxmlformats.org/officeDocument/2006/math">
                    <m:r>
                      <a:rPr lang="en-US" sz="1485" i="1">
                        <a:latin typeface="Cambria Math" panose="02040503050406030204" pitchFamily="18" charset="0"/>
                      </a:rPr>
                      <m:t>.8</m:t>
                    </m:r>
                  </m:oMath>
                </a14:m>
                <a:endParaRPr lang="en-US" sz="1485" dirty="0"/>
              </a:p>
            </p:txBody>
          </p:sp>
        </mc:Choice>
        <mc:Fallback>
          <p:sp>
            <p:nvSpPr>
              <p:cNvPr id="15" name="TextBox 14"/>
              <p:cNvSpPr txBox="1">
                <a:spLocks noRot="1" noChangeAspect="1" noMove="1" noResize="1" noEditPoints="1" noAdjustHandles="1" noChangeArrowheads="1" noChangeShapeType="1" noTextEdit="1"/>
              </p:cNvSpPr>
              <p:nvPr/>
            </p:nvSpPr>
            <p:spPr>
              <a:xfrm>
                <a:off x="1851032" y="2720905"/>
                <a:ext cx="1136914" cy="320857"/>
              </a:xfrm>
              <a:prstGeom prst="rect">
                <a:avLst/>
              </a:prstGeom>
              <a:blipFill>
                <a:blip r:embed="rId9"/>
                <a:stretch>
                  <a:fillRect l="-2151" t="-3774" b="-20755"/>
                </a:stretch>
              </a:blipFill>
            </p:spPr>
            <p:txBody>
              <a:bodyPr/>
              <a:lstStyle/>
              <a:p>
                <a:r>
                  <a:rPr lang="en-IN">
                    <a:noFill/>
                  </a:rPr>
                  <a:t> </a:t>
                </a:r>
              </a:p>
            </p:txBody>
          </p:sp>
        </mc:Fallback>
      </mc:AlternateContent>
      <p:sp>
        <p:nvSpPr>
          <p:cNvPr id="17" name="Oval 16"/>
          <p:cNvSpPr/>
          <p:nvPr/>
        </p:nvSpPr>
        <p:spPr>
          <a:xfrm>
            <a:off x="5600646" y="5087524"/>
            <a:ext cx="124898" cy="112837"/>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p>
        </p:txBody>
      </p:sp>
      <p:sp>
        <p:nvSpPr>
          <p:cNvPr id="18" name="Oval 17">
            <a:extLst>
              <a:ext uri="{FF2B5EF4-FFF2-40B4-BE49-F238E27FC236}">
                <a16:creationId xmlns:a16="http://schemas.microsoft.com/office/drawing/2014/main" id="{87C9D5C4-7F48-4E5C-972F-2D99C3A37AA4}"/>
              </a:ext>
            </a:extLst>
          </p:cNvPr>
          <p:cNvSpPr/>
          <p:nvPr/>
        </p:nvSpPr>
        <p:spPr>
          <a:xfrm>
            <a:off x="6816350" y="4944133"/>
            <a:ext cx="124898" cy="112837"/>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p>
        </p:txBody>
      </p:sp>
    </p:spTree>
    <p:extLst>
      <p:ext uri="{BB962C8B-B14F-4D97-AF65-F5344CB8AC3E}">
        <p14:creationId xmlns:p14="http://schemas.microsoft.com/office/powerpoint/2010/main" val="43727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a:t>
            </a:r>
          </a:p>
        </p:txBody>
      </p:sp>
      <p:sp>
        <p:nvSpPr>
          <p:cNvPr id="4" name="Slide Number Placeholder 3"/>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8</a:t>
            </a:fld>
            <a:endParaRPr lang="en-US"/>
          </a:p>
        </p:txBody>
      </p:sp>
      <p:pic>
        <p:nvPicPr>
          <p:cNvPr id="7" name="Picture 6"/>
          <p:cNvPicPr>
            <a:picLocks noChangeAspect="1"/>
          </p:cNvPicPr>
          <p:nvPr/>
        </p:nvPicPr>
        <p:blipFill>
          <a:blip r:embed="rId2"/>
          <a:stretch>
            <a:fillRect/>
          </a:stretch>
        </p:blipFill>
        <p:spPr>
          <a:xfrm>
            <a:off x="2455994" y="1913878"/>
            <a:ext cx="7225015" cy="3758515"/>
          </a:xfrm>
          <a:prstGeom prst="rect">
            <a:avLst/>
          </a:prstGeom>
        </p:spPr>
      </p:pic>
      <p:sp>
        <p:nvSpPr>
          <p:cNvPr id="8" name="Oval 7"/>
          <p:cNvSpPr/>
          <p:nvPr/>
        </p:nvSpPr>
        <p:spPr>
          <a:xfrm>
            <a:off x="4767093" y="4514791"/>
            <a:ext cx="124898" cy="112837"/>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solidFill>
                <a:srgbClr val="FFC000"/>
              </a:solidFill>
            </a:endParaRPr>
          </a:p>
        </p:txBody>
      </p:sp>
      <mc:AlternateContent xmlns:mc="http://schemas.openxmlformats.org/markup-compatibility/2006">
        <mc:Choice xmlns:a14="http://schemas.microsoft.com/office/drawing/2010/main" Requires="a14">
          <p:sp>
            <p:nvSpPr>
              <p:cNvPr id="9" name="TextBox 8"/>
              <p:cNvSpPr txBox="1"/>
              <p:nvPr/>
            </p:nvSpPr>
            <p:spPr>
              <a:xfrm>
                <a:off x="2738764" y="1544304"/>
                <a:ext cx="1184027" cy="3208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85" i="1">
                          <a:latin typeface="Cambria Math" panose="02040503050406030204" pitchFamily="18" charset="0"/>
                        </a:rPr>
                        <m:t>𝑓</m:t>
                      </m:r>
                      <m:d>
                        <m:dPr>
                          <m:ctrlPr>
                            <a:rPr lang="en-US" sz="1485" i="1">
                              <a:latin typeface="Cambria Math" panose="02040503050406030204" pitchFamily="18" charset="0"/>
                            </a:rPr>
                          </m:ctrlPr>
                        </m:dPr>
                        <m:e>
                          <m:r>
                            <a:rPr lang="en-US" sz="1485" i="1">
                              <a:latin typeface="Cambria Math" panose="02040503050406030204" pitchFamily="18" charset="0"/>
                            </a:rPr>
                            <m:t>𝑥</m:t>
                          </m:r>
                        </m:e>
                      </m:d>
                      <m:r>
                        <a:rPr lang="en-US" sz="1485" i="1">
                          <a:latin typeface="Cambria Math" panose="02040503050406030204" pitchFamily="18" charset="0"/>
                        </a:rPr>
                        <m:t>=</m:t>
                      </m:r>
                      <m:sSup>
                        <m:sSupPr>
                          <m:ctrlPr>
                            <a:rPr lang="en-US" sz="1485" i="1">
                              <a:latin typeface="Cambria Math" panose="02040503050406030204" pitchFamily="18" charset="0"/>
                            </a:rPr>
                          </m:ctrlPr>
                        </m:sSupPr>
                        <m:e>
                          <m:r>
                            <a:rPr lang="en-US" sz="1485" i="1">
                              <a:latin typeface="Cambria Math" panose="02040503050406030204" pitchFamily="18" charset="0"/>
                            </a:rPr>
                            <m:t>𝑥</m:t>
                          </m:r>
                        </m:e>
                        <m:sup>
                          <m:r>
                            <a:rPr lang="en-US" sz="1485" i="1">
                              <a:latin typeface="Cambria Math" panose="02040503050406030204" pitchFamily="18" charset="0"/>
                            </a:rPr>
                            <m:t>2</m:t>
                          </m:r>
                        </m:sup>
                      </m:sSup>
                    </m:oMath>
                  </m:oMathPara>
                </a14:m>
                <a:endParaRPr lang="en-US" sz="1485" dirty="0"/>
              </a:p>
            </p:txBody>
          </p:sp>
        </mc:Choice>
        <mc:Fallback>
          <p:sp>
            <p:nvSpPr>
              <p:cNvPr id="9" name="TextBox 8"/>
              <p:cNvSpPr txBox="1">
                <a:spLocks noRot="1" noChangeAspect="1" noMove="1" noResize="1" noEditPoints="1" noAdjustHandles="1" noChangeArrowheads="1" noChangeShapeType="1" noTextEdit="1"/>
              </p:cNvSpPr>
              <p:nvPr/>
            </p:nvSpPr>
            <p:spPr>
              <a:xfrm>
                <a:off x="2738764" y="1544304"/>
                <a:ext cx="1184027" cy="320857"/>
              </a:xfrm>
              <a:prstGeom prst="rect">
                <a:avLst/>
              </a:prstGeom>
              <a:blipFill>
                <a:blip r:embed="rId3"/>
                <a:stretch>
                  <a:fillRect b="-1132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847528" y="3628767"/>
                <a:ext cx="1313886"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rgbClr val="C00000"/>
                              </a:solidFill>
                              <a:latin typeface="Cambria Math" panose="02040503050406030204" pitchFamily="18" charset="0"/>
                            </a:rPr>
                          </m:ctrlPr>
                        </m:sSupPr>
                        <m:e>
                          <m:r>
                            <a:rPr lang="en-US" sz="1485" i="1">
                              <a:solidFill>
                                <a:srgbClr val="C00000"/>
                              </a:solidFill>
                              <a:latin typeface="Cambria Math" panose="02040503050406030204" pitchFamily="18" charset="0"/>
                            </a:rPr>
                            <m:t>𝑥</m:t>
                          </m:r>
                        </m:e>
                        <m:sup>
                          <m:r>
                            <a:rPr lang="en-US" sz="1485" i="1">
                              <a:solidFill>
                                <a:srgbClr val="C00000"/>
                              </a:solidFill>
                              <a:latin typeface="Cambria Math" panose="02040503050406030204" pitchFamily="18" charset="0"/>
                            </a:rPr>
                            <m:t>(2)</m:t>
                          </m:r>
                        </m:sup>
                      </m:sSup>
                      <m:r>
                        <a:rPr lang="en-US" sz="1485" i="1">
                          <a:solidFill>
                            <a:srgbClr val="C00000"/>
                          </a:solidFill>
                          <a:latin typeface="Cambria Math" panose="02040503050406030204" pitchFamily="18" charset="0"/>
                        </a:rPr>
                        <m:t>=−1.44</m:t>
                      </m:r>
                    </m:oMath>
                  </m:oMathPara>
                </a14:m>
                <a:endParaRPr lang="en-US" sz="1485" dirty="0">
                  <a:solidFill>
                    <a:srgbClr val="C0000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1847528" y="3628767"/>
                <a:ext cx="1313886" cy="33041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1851027" y="3316895"/>
                <a:ext cx="1065420"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chemeClr val="accent6">
                                  <a:lumMod val="75000"/>
                                </a:schemeClr>
                              </a:solidFill>
                              <a:latin typeface="Cambria Math" panose="02040503050406030204" pitchFamily="18" charset="0"/>
                            </a:rPr>
                          </m:ctrlPr>
                        </m:sSupPr>
                        <m:e>
                          <m:r>
                            <a:rPr lang="en-US" sz="1485" i="1">
                              <a:solidFill>
                                <a:schemeClr val="accent6">
                                  <a:lumMod val="75000"/>
                                </a:schemeClr>
                              </a:solidFill>
                              <a:latin typeface="Cambria Math" panose="02040503050406030204" pitchFamily="18" charset="0"/>
                            </a:rPr>
                            <m:t>𝑥</m:t>
                          </m:r>
                        </m:e>
                        <m:sup>
                          <m:r>
                            <a:rPr lang="en-US" sz="1485" i="1">
                              <a:solidFill>
                                <a:schemeClr val="accent6">
                                  <a:lumMod val="75000"/>
                                </a:schemeClr>
                              </a:solidFill>
                              <a:latin typeface="Cambria Math" panose="02040503050406030204" pitchFamily="18" charset="0"/>
                            </a:rPr>
                            <m:t>(1)</m:t>
                          </m:r>
                        </m:sup>
                      </m:sSup>
                      <m:r>
                        <a:rPr lang="en-US" sz="1485" i="1">
                          <a:solidFill>
                            <a:schemeClr val="accent6">
                              <a:lumMod val="75000"/>
                            </a:schemeClr>
                          </a:solidFill>
                          <a:latin typeface="Cambria Math" panose="02040503050406030204" pitchFamily="18" charset="0"/>
                        </a:rPr>
                        <m:t>=2.4</m:t>
                      </m:r>
                    </m:oMath>
                  </m:oMathPara>
                </a14:m>
                <a:endParaRPr lang="en-US" sz="1485" dirty="0">
                  <a:solidFill>
                    <a:schemeClr val="accent6">
                      <a:lumMod val="75000"/>
                    </a:schemeClr>
                  </a:solidFill>
                </a:endParaRPr>
              </a:p>
            </p:txBody>
          </p:sp>
        </mc:Choice>
        <mc:Fallback>
          <p:sp>
            <p:nvSpPr>
              <p:cNvPr id="16" name="TextBox 15"/>
              <p:cNvSpPr txBox="1">
                <a:spLocks noRot="1" noChangeAspect="1" noMove="1" noResize="1" noEditPoints="1" noAdjustHandles="1" noChangeArrowheads="1" noChangeShapeType="1" noTextEdit="1"/>
              </p:cNvSpPr>
              <p:nvPr/>
            </p:nvSpPr>
            <p:spPr>
              <a:xfrm>
                <a:off x="1851027" y="3316895"/>
                <a:ext cx="1065420" cy="330411"/>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1851033" y="3005023"/>
                <a:ext cx="1063817"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chemeClr val="accent6">
                                  <a:lumMod val="75000"/>
                                </a:schemeClr>
                              </a:solidFill>
                              <a:latin typeface="Cambria Math" panose="02040503050406030204" pitchFamily="18" charset="0"/>
                            </a:rPr>
                          </m:ctrlPr>
                        </m:sSupPr>
                        <m:e>
                          <m:r>
                            <a:rPr lang="en-US" sz="1485" i="1">
                              <a:solidFill>
                                <a:schemeClr val="accent6">
                                  <a:lumMod val="75000"/>
                                </a:schemeClr>
                              </a:solidFill>
                              <a:latin typeface="Cambria Math" panose="02040503050406030204" pitchFamily="18" charset="0"/>
                            </a:rPr>
                            <m:t>𝑥</m:t>
                          </m:r>
                        </m:e>
                        <m:sup>
                          <m:r>
                            <a:rPr lang="en-US" sz="1485" i="1">
                              <a:solidFill>
                                <a:schemeClr val="accent6">
                                  <a:lumMod val="75000"/>
                                </a:schemeClr>
                              </a:solidFill>
                              <a:latin typeface="Cambria Math" panose="02040503050406030204" pitchFamily="18" charset="0"/>
                            </a:rPr>
                            <m:t>(0)</m:t>
                          </m:r>
                        </m:sup>
                      </m:sSup>
                      <m:r>
                        <a:rPr lang="en-US" sz="1485" i="1">
                          <a:solidFill>
                            <a:schemeClr val="accent6">
                              <a:lumMod val="75000"/>
                            </a:schemeClr>
                          </a:solidFill>
                          <a:latin typeface="Cambria Math" panose="02040503050406030204" pitchFamily="18" charset="0"/>
                        </a:rPr>
                        <m:t>=−4</m:t>
                      </m:r>
                    </m:oMath>
                  </m:oMathPara>
                </a14:m>
                <a:endParaRPr lang="en-US" sz="1485" dirty="0">
                  <a:solidFill>
                    <a:schemeClr val="accent6">
                      <a:lumMod val="75000"/>
                    </a:schemeClr>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1851033" y="3005023"/>
                <a:ext cx="1063817" cy="330411"/>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1851032" y="2720905"/>
                <a:ext cx="1136914" cy="320857"/>
              </a:xfrm>
              <a:prstGeom prst="rect">
                <a:avLst/>
              </a:prstGeom>
              <a:noFill/>
            </p:spPr>
            <p:txBody>
              <a:bodyPr wrap="none" rtlCol="0">
                <a:spAutoFit/>
              </a:bodyPr>
              <a:lstStyle/>
              <a:p>
                <a:r>
                  <a:rPr lang="en-US" sz="1485" dirty="0"/>
                  <a:t>Step size:  </a:t>
                </a:r>
                <a14:m>
                  <m:oMath xmlns:m="http://schemas.openxmlformats.org/officeDocument/2006/math">
                    <m:r>
                      <a:rPr lang="en-US" sz="1485" i="1">
                        <a:latin typeface="Cambria Math" panose="02040503050406030204" pitchFamily="18" charset="0"/>
                      </a:rPr>
                      <m:t>.8</m:t>
                    </m:r>
                  </m:oMath>
                </a14:m>
                <a:endParaRPr lang="en-US" sz="1485" dirty="0"/>
              </a:p>
            </p:txBody>
          </p:sp>
        </mc:Choice>
        <mc:Fallback>
          <p:sp>
            <p:nvSpPr>
              <p:cNvPr id="18" name="TextBox 17"/>
              <p:cNvSpPr txBox="1">
                <a:spLocks noRot="1" noChangeAspect="1" noMove="1" noResize="1" noEditPoints="1" noAdjustHandles="1" noChangeArrowheads="1" noChangeShapeType="1" noTextEdit="1"/>
              </p:cNvSpPr>
              <p:nvPr/>
            </p:nvSpPr>
            <p:spPr>
              <a:xfrm>
                <a:off x="1851032" y="2720905"/>
                <a:ext cx="1136914" cy="320857"/>
              </a:xfrm>
              <a:prstGeom prst="rect">
                <a:avLst/>
              </a:prstGeom>
              <a:blipFill>
                <a:blip r:embed="rId7"/>
                <a:stretch>
                  <a:fillRect l="-2151" t="-3774" b="-20755"/>
                </a:stretch>
              </a:blipFill>
            </p:spPr>
            <p:txBody>
              <a:bodyPr/>
              <a:lstStyle/>
              <a:p>
                <a:r>
                  <a:rPr lang="en-IN">
                    <a:noFill/>
                  </a:rPr>
                  <a:t> </a:t>
                </a:r>
              </a:p>
            </p:txBody>
          </p:sp>
        </mc:Fallback>
      </mc:AlternateContent>
      <p:sp>
        <p:nvSpPr>
          <p:cNvPr id="13" name="Oval 12">
            <a:extLst>
              <a:ext uri="{FF2B5EF4-FFF2-40B4-BE49-F238E27FC236}">
                <a16:creationId xmlns:a16="http://schemas.microsoft.com/office/drawing/2014/main" id="{D5A63351-6833-43B4-B67C-5B281830AC1F}"/>
              </a:ext>
            </a:extLst>
          </p:cNvPr>
          <p:cNvSpPr/>
          <p:nvPr/>
        </p:nvSpPr>
        <p:spPr>
          <a:xfrm>
            <a:off x="6816350" y="4944133"/>
            <a:ext cx="124898" cy="112837"/>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p>
        </p:txBody>
      </p:sp>
      <p:sp>
        <p:nvSpPr>
          <p:cNvPr id="19" name="Oval 18">
            <a:extLst>
              <a:ext uri="{FF2B5EF4-FFF2-40B4-BE49-F238E27FC236}">
                <a16:creationId xmlns:a16="http://schemas.microsoft.com/office/drawing/2014/main" id="{26BE55D9-DA2D-4853-B3C5-7E0EDFD290C4}"/>
              </a:ext>
            </a:extLst>
          </p:cNvPr>
          <p:cNvSpPr/>
          <p:nvPr/>
        </p:nvSpPr>
        <p:spPr>
          <a:xfrm>
            <a:off x="5600646" y="5087524"/>
            <a:ext cx="124898" cy="112837"/>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p>
        </p:txBody>
      </p:sp>
    </p:spTree>
    <p:extLst>
      <p:ext uri="{BB962C8B-B14F-4D97-AF65-F5344CB8AC3E}">
        <p14:creationId xmlns:p14="http://schemas.microsoft.com/office/powerpoint/2010/main" val="2787310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Gradient Descent</a:t>
            </a:r>
          </a:p>
        </p:txBody>
      </p:sp>
      <p:sp>
        <p:nvSpPr>
          <p:cNvPr id="4" name="Slide Number Placeholder 3"/>
          <p:cNvSpPr>
            <a:spLocks noGrp="1"/>
          </p:cNvSpPr>
          <p:nvPr>
            <p:ph type="sldNum" sz="quarter" idx="12"/>
          </p:nvPr>
        </p:nvSpPr>
        <p:spPr>
          <a:xfrm>
            <a:off x="9677400" y="6407155"/>
            <a:ext cx="2743200" cy="365125"/>
          </a:xfrm>
          <a:prstGeom prst="rect">
            <a:avLst/>
          </a:prstGeom>
        </p:spPr>
        <p:txBody>
          <a:bodyPr vert="horz" lIns="91440" tIns="45720" rIns="91440" bIns="45720" rtlCol="0" anchor="ctr"/>
          <a:lstStyle>
            <a:defPPr>
              <a:defRPr lang="en-US"/>
            </a:defPPr>
            <a:lvl1pPr marL="0" algn="r" defTabSz="914384" rtl="0" eaLnBrk="1" latinLnBrk="0" hangingPunct="1">
              <a:defRPr sz="1200" kern="1200">
                <a:solidFill>
                  <a:schemeClr val="tx1">
                    <a:tint val="75000"/>
                  </a:schemeClr>
                </a:solidFill>
                <a:latin typeface="+mn-lt"/>
                <a:ea typeface="+mn-ea"/>
                <a:cs typeface="+mn-cs"/>
              </a:defRPr>
            </a:lvl1pPr>
            <a:lvl2pPr marL="457192" algn="l" defTabSz="914384" rtl="0" eaLnBrk="1" latinLnBrk="0" hangingPunct="1">
              <a:defRPr sz="1800" kern="1200">
                <a:solidFill>
                  <a:schemeClr val="tx1"/>
                </a:solidFill>
                <a:latin typeface="+mn-lt"/>
                <a:ea typeface="+mn-ea"/>
                <a:cs typeface="+mn-cs"/>
              </a:defRPr>
            </a:lvl2pPr>
            <a:lvl3pPr marL="914384" algn="l" defTabSz="914384" rtl="0" eaLnBrk="1" latinLnBrk="0" hangingPunct="1">
              <a:defRPr sz="1800" kern="1200">
                <a:solidFill>
                  <a:schemeClr val="tx1"/>
                </a:solidFill>
                <a:latin typeface="+mn-lt"/>
                <a:ea typeface="+mn-ea"/>
                <a:cs typeface="+mn-cs"/>
              </a:defRPr>
            </a:lvl3pPr>
            <a:lvl4pPr marL="1371576" algn="l" defTabSz="914384" rtl="0" eaLnBrk="1" latinLnBrk="0" hangingPunct="1">
              <a:defRPr sz="1800" kern="1200">
                <a:solidFill>
                  <a:schemeClr val="tx1"/>
                </a:solidFill>
                <a:latin typeface="+mn-lt"/>
                <a:ea typeface="+mn-ea"/>
                <a:cs typeface="+mn-cs"/>
              </a:defRPr>
            </a:lvl4pPr>
            <a:lvl5pPr marL="1828768" algn="l" defTabSz="914384" rtl="0" eaLnBrk="1" latinLnBrk="0" hangingPunct="1">
              <a:defRPr sz="1800" kern="1200">
                <a:solidFill>
                  <a:schemeClr val="tx1"/>
                </a:solidFill>
                <a:latin typeface="+mn-lt"/>
                <a:ea typeface="+mn-ea"/>
                <a:cs typeface="+mn-cs"/>
              </a:defRPr>
            </a:lvl5pPr>
            <a:lvl6pPr marL="2285960" algn="l" defTabSz="914384" rtl="0" eaLnBrk="1" latinLnBrk="0" hangingPunct="1">
              <a:defRPr sz="1800" kern="1200">
                <a:solidFill>
                  <a:schemeClr val="tx1"/>
                </a:solidFill>
                <a:latin typeface="+mn-lt"/>
                <a:ea typeface="+mn-ea"/>
                <a:cs typeface="+mn-cs"/>
              </a:defRPr>
            </a:lvl6pPr>
            <a:lvl7pPr marL="2743152" algn="l" defTabSz="914384" rtl="0" eaLnBrk="1" latinLnBrk="0" hangingPunct="1">
              <a:defRPr sz="1800" kern="1200">
                <a:solidFill>
                  <a:schemeClr val="tx1"/>
                </a:solidFill>
                <a:latin typeface="+mn-lt"/>
                <a:ea typeface="+mn-ea"/>
                <a:cs typeface="+mn-cs"/>
              </a:defRPr>
            </a:lvl7pPr>
            <a:lvl8pPr marL="3200344" algn="l" defTabSz="914384" rtl="0" eaLnBrk="1" latinLnBrk="0" hangingPunct="1">
              <a:defRPr sz="1800" kern="1200">
                <a:solidFill>
                  <a:schemeClr val="tx1"/>
                </a:solidFill>
                <a:latin typeface="+mn-lt"/>
                <a:ea typeface="+mn-ea"/>
                <a:cs typeface="+mn-cs"/>
              </a:defRPr>
            </a:lvl8pPr>
            <a:lvl9pPr marL="3657536" algn="l" defTabSz="914384" rtl="0" eaLnBrk="1" latinLnBrk="0" hangingPunct="1">
              <a:defRPr sz="1800" kern="1200">
                <a:solidFill>
                  <a:schemeClr val="tx1"/>
                </a:solidFill>
                <a:latin typeface="+mn-lt"/>
                <a:ea typeface="+mn-ea"/>
                <a:cs typeface="+mn-cs"/>
              </a:defRPr>
            </a:lvl9pPr>
          </a:lstStyle>
          <a:p>
            <a:fld id="{7A40C488-C8CC-47D5-8871-7D5F905AB6AC}" type="slidenum">
              <a:rPr lang="en-US" smtClean="0"/>
              <a:pPr/>
              <a:t>9</a:t>
            </a:fld>
            <a:endParaRPr lang="en-US"/>
          </a:p>
        </p:txBody>
      </p:sp>
      <p:pic>
        <p:nvPicPr>
          <p:cNvPr id="7" name="Picture 6"/>
          <p:cNvPicPr>
            <a:picLocks noChangeAspect="1"/>
          </p:cNvPicPr>
          <p:nvPr/>
        </p:nvPicPr>
        <p:blipFill>
          <a:blip r:embed="rId3"/>
          <a:stretch>
            <a:fillRect/>
          </a:stretch>
        </p:blipFill>
        <p:spPr>
          <a:xfrm>
            <a:off x="2455994" y="1913878"/>
            <a:ext cx="7225015" cy="3758515"/>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2738764" y="1544304"/>
                <a:ext cx="1184027" cy="3208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85" i="1">
                          <a:latin typeface="Cambria Math" panose="02040503050406030204" pitchFamily="18" charset="0"/>
                        </a:rPr>
                        <m:t>𝑓</m:t>
                      </m:r>
                      <m:d>
                        <m:dPr>
                          <m:ctrlPr>
                            <a:rPr lang="en-US" sz="1485" i="1">
                              <a:latin typeface="Cambria Math" panose="02040503050406030204" pitchFamily="18" charset="0"/>
                            </a:rPr>
                          </m:ctrlPr>
                        </m:dPr>
                        <m:e>
                          <m:r>
                            <a:rPr lang="en-US" sz="1485" i="1">
                              <a:latin typeface="Cambria Math" panose="02040503050406030204" pitchFamily="18" charset="0"/>
                            </a:rPr>
                            <m:t>𝑥</m:t>
                          </m:r>
                        </m:e>
                      </m:d>
                      <m:r>
                        <a:rPr lang="en-US" sz="1485" i="1">
                          <a:latin typeface="Cambria Math" panose="02040503050406030204" pitchFamily="18" charset="0"/>
                        </a:rPr>
                        <m:t>=</m:t>
                      </m:r>
                      <m:sSup>
                        <m:sSupPr>
                          <m:ctrlPr>
                            <a:rPr lang="en-US" sz="1485" i="1">
                              <a:latin typeface="Cambria Math" panose="02040503050406030204" pitchFamily="18" charset="0"/>
                            </a:rPr>
                          </m:ctrlPr>
                        </m:sSupPr>
                        <m:e>
                          <m:r>
                            <a:rPr lang="en-US" sz="1485" i="1">
                              <a:latin typeface="Cambria Math" panose="02040503050406030204" pitchFamily="18" charset="0"/>
                            </a:rPr>
                            <m:t>𝑥</m:t>
                          </m:r>
                        </m:e>
                        <m:sup>
                          <m:r>
                            <a:rPr lang="en-US" sz="1485" i="1">
                              <a:latin typeface="Cambria Math" panose="02040503050406030204" pitchFamily="18" charset="0"/>
                            </a:rPr>
                            <m:t>2</m:t>
                          </m:r>
                        </m:sup>
                      </m:sSup>
                    </m:oMath>
                  </m:oMathPara>
                </a14:m>
                <a:endParaRPr lang="en-US" sz="1485" dirty="0"/>
              </a:p>
            </p:txBody>
          </p:sp>
        </mc:Choice>
        <mc:Fallback>
          <p:sp>
            <p:nvSpPr>
              <p:cNvPr id="9" name="TextBox 8"/>
              <p:cNvSpPr txBox="1">
                <a:spLocks noRot="1" noChangeAspect="1" noMove="1" noResize="1" noEditPoints="1" noAdjustHandles="1" noChangeArrowheads="1" noChangeShapeType="1" noTextEdit="1"/>
              </p:cNvSpPr>
              <p:nvPr/>
            </p:nvSpPr>
            <p:spPr>
              <a:xfrm>
                <a:off x="2738764" y="1544304"/>
                <a:ext cx="1184027" cy="320857"/>
              </a:xfrm>
              <a:prstGeom prst="rect">
                <a:avLst/>
              </a:prstGeom>
              <a:blipFill>
                <a:blip r:embed="rId4"/>
                <a:stretch>
                  <a:fillRect b="-11321"/>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5" name="TextBox 14"/>
              <p:cNvSpPr txBox="1"/>
              <p:nvPr/>
            </p:nvSpPr>
            <p:spPr>
              <a:xfrm>
                <a:off x="1847529" y="3628767"/>
                <a:ext cx="1227324" cy="330411"/>
              </a:xfrm>
              <a:prstGeom prst="rect">
                <a:avLst/>
              </a:prstGeom>
              <a:noFill/>
            </p:spPr>
            <p:txBody>
              <a:bodyPr wrap="none" rtlCol="0">
                <a:spAutoFit/>
              </a:bodyPr>
              <a:lstStyle/>
              <a:p>
                <a14:m>
                  <m:oMath xmlns:m="http://schemas.openxmlformats.org/officeDocument/2006/math">
                    <m:sSup>
                      <m:sSupPr>
                        <m:ctrlPr>
                          <a:rPr lang="en-US" sz="1485" i="1">
                            <a:solidFill>
                              <a:schemeClr val="accent6">
                                <a:lumMod val="75000"/>
                              </a:schemeClr>
                            </a:solidFill>
                            <a:latin typeface="Cambria Math" panose="02040503050406030204" pitchFamily="18" charset="0"/>
                          </a:rPr>
                        </m:ctrlPr>
                      </m:sSupPr>
                      <m:e>
                        <m:r>
                          <a:rPr lang="en-US" sz="1485" i="1">
                            <a:solidFill>
                              <a:schemeClr val="accent6">
                                <a:lumMod val="75000"/>
                              </a:schemeClr>
                            </a:solidFill>
                            <a:latin typeface="Cambria Math" panose="02040503050406030204" pitchFamily="18" charset="0"/>
                          </a:rPr>
                          <m:t>𝑥</m:t>
                        </m:r>
                      </m:e>
                      <m:sup>
                        <m:r>
                          <a:rPr lang="en-US" sz="1485" i="1">
                            <a:solidFill>
                              <a:schemeClr val="accent6">
                                <a:lumMod val="75000"/>
                              </a:schemeClr>
                            </a:solidFill>
                            <a:latin typeface="Cambria Math" panose="02040503050406030204" pitchFamily="18" charset="0"/>
                          </a:rPr>
                          <m:t>(2)</m:t>
                        </m:r>
                      </m:sup>
                    </m:sSup>
                    <m:r>
                      <a:rPr lang="en-US" sz="1485" i="1">
                        <a:solidFill>
                          <a:schemeClr val="accent6">
                            <a:lumMod val="75000"/>
                          </a:schemeClr>
                        </a:solidFill>
                        <a:latin typeface="Cambria Math" panose="02040503050406030204" pitchFamily="18" charset="0"/>
                      </a:rPr>
                      <m:t>=−</m:t>
                    </m:r>
                  </m:oMath>
                </a14:m>
                <a:r>
                  <a:rPr lang="en-US" sz="1485" dirty="0">
                    <a:solidFill>
                      <a:schemeClr val="accent6">
                        <a:lumMod val="75000"/>
                      </a:schemeClr>
                    </a:solidFill>
                  </a:rPr>
                  <a:t>1.44</a:t>
                </a:r>
              </a:p>
            </p:txBody>
          </p:sp>
        </mc:Choice>
        <mc:Fallback>
          <p:sp>
            <p:nvSpPr>
              <p:cNvPr id="15" name="TextBox 14"/>
              <p:cNvSpPr txBox="1">
                <a:spLocks noRot="1" noChangeAspect="1" noMove="1" noResize="1" noEditPoints="1" noAdjustHandles="1" noChangeArrowheads="1" noChangeShapeType="1" noTextEdit="1"/>
              </p:cNvSpPr>
              <p:nvPr/>
            </p:nvSpPr>
            <p:spPr>
              <a:xfrm>
                <a:off x="1847529" y="3628767"/>
                <a:ext cx="1227324" cy="330411"/>
              </a:xfrm>
              <a:prstGeom prst="rect">
                <a:avLst/>
              </a:prstGeom>
              <a:blipFill>
                <a:blip r:embed="rId5"/>
                <a:stretch>
                  <a:fillRect r="-1990" b="-22222"/>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6" name="TextBox 15"/>
              <p:cNvSpPr txBox="1"/>
              <p:nvPr/>
            </p:nvSpPr>
            <p:spPr>
              <a:xfrm>
                <a:off x="1851028" y="3316895"/>
                <a:ext cx="1065420"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chemeClr val="accent6">
                                  <a:lumMod val="75000"/>
                                </a:schemeClr>
                              </a:solidFill>
                              <a:latin typeface="Cambria Math" panose="02040503050406030204" pitchFamily="18" charset="0"/>
                            </a:rPr>
                          </m:ctrlPr>
                        </m:sSupPr>
                        <m:e>
                          <m:r>
                            <a:rPr lang="en-US" sz="1485" i="1">
                              <a:solidFill>
                                <a:schemeClr val="accent6">
                                  <a:lumMod val="75000"/>
                                </a:schemeClr>
                              </a:solidFill>
                              <a:latin typeface="Cambria Math" panose="02040503050406030204" pitchFamily="18" charset="0"/>
                            </a:rPr>
                            <m:t>𝑥</m:t>
                          </m:r>
                        </m:e>
                        <m:sup>
                          <m:r>
                            <a:rPr lang="en-US" sz="1485" i="1">
                              <a:solidFill>
                                <a:schemeClr val="accent6">
                                  <a:lumMod val="75000"/>
                                </a:schemeClr>
                              </a:solidFill>
                              <a:latin typeface="Cambria Math" panose="02040503050406030204" pitchFamily="18" charset="0"/>
                            </a:rPr>
                            <m:t>(1)</m:t>
                          </m:r>
                        </m:sup>
                      </m:sSup>
                      <m:r>
                        <a:rPr lang="en-US" sz="1485" i="1">
                          <a:solidFill>
                            <a:schemeClr val="accent6">
                              <a:lumMod val="75000"/>
                            </a:schemeClr>
                          </a:solidFill>
                          <a:latin typeface="Cambria Math" panose="02040503050406030204" pitchFamily="18" charset="0"/>
                        </a:rPr>
                        <m:t>=2.4</m:t>
                      </m:r>
                    </m:oMath>
                  </m:oMathPara>
                </a14:m>
                <a:endParaRPr lang="en-US" sz="1485" dirty="0">
                  <a:solidFill>
                    <a:schemeClr val="accent6">
                      <a:lumMod val="75000"/>
                    </a:schemeClr>
                  </a:solidFill>
                </a:endParaRPr>
              </a:p>
            </p:txBody>
          </p:sp>
        </mc:Choice>
        <mc:Fallback>
          <p:sp>
            <p:nvSpPr>
              <p:cNvPr id="16" name="TextBox 15"/>
              <p:cNvSpPr txBox="1">
                <a:spLocks noRot="1" noChangeAspect="1" noMove="1" noResize="1" noEditPoints="1" noAdjustHandles="1" noChangeArrowheads="1" noChangeShapeType="1" noTextEdit="1"/>
              </p:cNvSpPr>
              <p:nvPr/>
            </p:nvSpPr>
            <p:spPr>
              <a:xfrm>
                <a:off x="1851028" y="3316895"/>
                <a:ext cx="1065420" cy="330411"/>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1851034" y="3005023"/>
                <a:ext cx="1063817"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chemeClr val="accent6">
                                  <a:lumMod val="75000"/>
                                </a:schemeClr>
                              </a:solidFill>
                              <a:latin typeface="Cambria Math" panose="02040503050406030204" pitchFamily="18" charset="0"/>
                            </a:rPr>
                          </m:ctrlPr>
                        </m:sSupPr>
                        <m:e>
                          <m:r>
                            <a:rPr lang="en-US" sz="1485" i="1">
                              <a:solidFill>
                                <a:schemeClr val="accent6">
                                  <a:lumMod val="75000"/>
                                </a:schemeClr>
                              </a:solidFill>
                              <a:latin typeface="Cambria Math" panose="02040503050406030204" pitchFamily="18" charset="0"/>
                            </a:rPr>
                            <m:t>𝑥</m:t>
                          </m:r>
                        </m:e>
                        <m:sup>
                          <m:r>
                            <a:rPr lang="en-US" sz="1485" i="1">
                              <a:solidFill>
                                <a:schemeClr val="accent6">
                                  <a:lumMod val="75000"/>
                                </a:schemeClr>
                              </a:solidFill>
                              <a:latin typeface="Cambria Math" panose="02040503050406030204" pitchFamily="18" charset="0"/>
                            </a:rPr>
                            <m:t>(0)</m:t>
                          </m:r>
                        </m:sup>
                      </m:sSup>
                      <m:r>
                        <a:rPr lang="en-US" sz="1485" i="1">
                          <a:solidFill>
                            <a:schemeClr val="accent6">
                              <a:lumMod val="75000"/>
                            </a:schemeClr>
                          </a:solidFill>
                          <a:latin typeface="Cambria Math" panose="02040503050406030204" pitchFamily="18" charset="0"/>
                        </a:rPr>
                        <m:t>=−4</m:t>
                      </m:r>
                    </m:oMath>
                  </m:oMathPara>
                </a14:m>
                <a:endParaRPr lang="en-US" sz="1485" dirty="0">
                  <a:solidFill>
                    <a:schemeClr val="accent6">
                      <a:lumMod val="75000"/>
                    </a:schemeClr>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1851034" y="3005023"/>
                <a:ext cx="1063817" cy="330411"/>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1847533" y="4539530"/>
                <a:ext cx="1488613"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chemeClr val="accent6">
                                  <a:lumMod val="75000"/>
                                </a:schemeClr>
                              </a:solidFill>
                              <a:latin typeface="Cambria Math" panose="02040503050406030204" pitchFamily="18" charset="0"/>
                            </a:rPr>
                          </m:ctrlPr>
                        </m:sSupPr>
                        <m:e>
                          <m:r>
                            <a:rPr lang="en-US" sz="1485" i="1">
                              <a:solidFill>
                                <a:schemeClr val="accent6">
                                  <a:lumMod val="75000"/>
                                </a:schemeClr>
                              </a:solidFill>
                              <a:latin typeface="Cambria Math" panose="02040503050406030204" pitchFamily="18" charset="0"/>
                            </a:rPr>
                            <m:t>𝑥</m:t>
                          </m:r>
                        </m:e>
                        <m:sup>
                          <m:r>
                            <a:rPr lang="en-US" sz="1485" i="1">
                              <a:solidFill>
                                <a:schemeClr val="accent6">
                                  <a:lumMod val="75000"/>
                                </a:schemeClr>
                              </a:solidFill>
                              <a:latin typeface="Cambria Math" panose="02040503050406030204" pitchFamily="18" charset="0"/>
                            </a:rPr>
                            <m:t>(5)</m:t>
                          </m:r>
                        </m:sup>
                      </m:sSup>
                      <m:r>
                        <a:rPr lang="en-US" sz="1485" i="1">
                          <a:solidFill>
                            <a:schemeClr val="accent6">
                              <a:lumMod val="75000"/>
                            </a:schemeClr>
                          </a:solidFill>
                          <a:latin typeface="Cambria Math" panose="02040503050406030204" pitchFamily="18" charset="0"/>
                        </a:rPr>
                        <m:t>=0.31104</m:t>
                      </m:r>
                    </m:oMath>
                  </m:oMathPara>
                </a14:m>
                <a:endParaRPr lang="en-US" sz="1485" dirty="0">
                  <a:solidFill>
                    <a:schemeClr val="accent6">
                      <a:lumMod val="75000"/>
                    </a:schemeClr>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1847533" y="4539530"/>
                <a:ext cx="1488613" cy="330411"/>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1851027" y="4227657"/>
                <a:ext cx="1525482"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chemeClr val="accent6">
                                  <a:lumMod val="75000"/>
                                </a:schemeClr>
                              </a:solidFill>
                              <a:latin typeface="Cambria Math" panose="02040503050406030204" pitchFamily="18" charset="0"/>
                            </a:rPr>
                          </m:ctrlPr>
                        </m:sSupPr>
                        <m:e>
                          <m:r>
                            <a:rPr lang="en-US" sz="1485" i="1">
                              <a:solidFill>
                                <a:schemeClr val="accent6">
                                  <a:lumMod val="75000"/>
                                </a:schemeClr>
                              </a:solidFill>
                              <a:latin typeface="Cambria Math" panose="02040503050406030204" pitchFamily="18" charset="0"/>
                            </a:rPr>
                            <m:t>𝑥</m:t>
                          </m:r>
                        </m:e>
                        <m:sup>
                          <m:r>
                            <a:rPr lang="en-US" sz="1485" i="1">
                              <a:solidFill>
                                <a:schemeClr val="accent6">
                                  <a:lumMod val="75000"/>
                                </a:schemeClr>
                              </a:solidFill>
                              <a:latin typeface="Cambria Math" panose="02040503050406030204" pitchFamily="18" charset="0"/>
                            </a:rPr>
                            <m:t>(4)</m:t>
                          </m:r>
                        </m:sup>
                      </m:sSup>
                      <m:r>
                        <a:rPr lang="en-US" sz="1485" i="1">
                          <a:solidFill>
                            <a:schemeClr val="accent6">
                              <a:lumMod val="75000"/>
                            </a:schemeClr>
                          </a:solidFill>
                          <a:latin typeface="Cambria Math" panose="02040503050406030204" pitchFamily="18" charset="0"/>
                        </a:rPr>
                        <m:t>=−0.5184</m:t>
                      </m:r>
                    </m:oMath>
                  </m:oMathPara>
                </a14:m>
                <a:endParaRPr lang="en-US" sz="1485" dirty="0">
                  <a:solidFill>
                    <a:schemeClr val="accent6">
                      <a:lumMod val="75000"/>
                    </a:schemeClr>
                  </a:solidFill>
                </a:endParaRPr>
              </a:p>
            </p:txBody>
          </p:sp>
        </mc:Choice>
        <mc:Fallback>
          <p:sp>
            <p:nvSpPr>
              <p:cNvPr id="20" name="TextBox 19"/>
              <p:cNvSpPr txBox="1">
                <a:spLocks noRot="1" noChangeAspect="1" noMove="1" noResize="1" noEditPoints="1" noAdjustHandles="1" noChangeArrowheads="1" noChangeShapeType="1" noTextEdit="1"/>
              </p:cNvSpPr>
              <p:nvPr/>
            </p:nvSpPr>
            <p:spPr>
              <a:xfrm>
                <a:off x="1851027" y="4227657"/>
                <a:ext cx="1525482" cy="330411"/>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1851028" y="3915786"/>
                <a:ext cx="1171218"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chemeClr val="accent6">
                                  <a:lumMod val="75000"/>
                                </a:schemeClr>
                              </a:solidFill>
                              <a:latin typeface="Cambria Math" panose="02040503050406030204" pitchFamily="18" charset="0"/>
                            </a:rPr>
                          </m:ctrlPr>
                        </m:sSupPr>
                        <m:e>
                          <m:r>
                            <a:rPr lang="en-US" sz="1485" i="1">
                              <a:solidFill>
                                <a:schemeClr val="accent6">
                                  <a:lumMod val="75000"/>
                                </a:schemeClr>
                              </a:solidFill>
                              <a:latin typeface="Cambria Math" panose="02040503050406030204" pitchFamily="18" charset="0"/>
                            </a:rPr>
                            <m:t>𝑥</m:t>
                          </m:r>
                        </m:e>
                        <m:sup>
                          <m:r>
                            <a:rPr lang="en-US" sz="1485" i="1">
                              <a:solidFill>
                                <a:schemeClr val="accent6">
                                  <a:lumMod val="75000"/>
                                </a:schemeClr>
                              </a:solidFill>
                              <a:latin typeface="Cambria Math" panose="02040503050406030204" pitchFamily="18" charset="0"/>
                            </a:rPr>
                            <m:t>(3)</m:t>
                          </m:r>
                        </m:sup>
                      </m:sSup>
                      <m:r>
                        <a:rPr lang="en-US" sz="1485" i="1">
                          <a:solidFill>
                            <a:schemeClr val="accent6">
                              <a:lumMod val="75000"/>
                            </a:schemeClr>
                          </a:solidFill>
                          <a:latin typeface="Cambria Math" panose="02040503050406030204" pitchFamily="18" charset="0"/>
                        </a:rPr>
                        <m:t>=.864</m:t>
                      </m:r>
                    </m:oMath>
                  </m:oMathPara>
                </a14:m>
                <a:endParaRPr lang="en-US" sz="1485" dirty="0">
                  <a:solidFill>
                    <a:schemeClr val="accent6">
                      <a:lumMod val="75000"/>
                    </a:schemeClr>
                  </a:solidFill>
                </a:endParaRPr>
              </a:p>
            </p:txBody>
          </p:sp>
        </mc:Choice>
        <mc:Fallback>
          <p:sp>
            <p:nvSpPr>
              <p:cNvPr id="21" name="TextBox 20"/>
              <p:cNvSpPr txBox="1">
                <a:spLocks noRot="1" noChangeAspect="1" noMove="1" noResize="1" noEditPoints="1" noAdjustHandles="1" noChangeArrowheads="1" noChangeShapeType="1" noTextEdit="1"/>
              </p:cNvSpPr>
              <p:nvPr/>
            </p:nvSpPr>
            <p:spPr>
              <a:xfrm>
                <a:off x="1851028" y="3915786"/>
                <a:ext cx="1171218" cy="330411"/>
              </a:xfrm>
              <a:prstGeom prst="rect">
                <a:avLst/>
              </a:prstGeom>
              <a:blipFill>
                <a:blip r:embed="rId10"/>
                <a:stretch>
                  <a:fillRect/>
                </a:stretch>
              </a:blipFill>
            </p:spPr>
            <p:txBody>
              <a:bodyPr/>
              <a:lstStyle/>
              <a:p>
                <a:r>
                  <a:rPr lang="en-IN">
                    <a:noFill/>
                  </a:rPr>
                  <a:t> </a:t>
                </a:r>
              </a:p>
            </p:txBody>
          </p:sp>
        </mc:Fallback>
      </mc:AlternateContent>
      <p:sp>
        <p:nvSpPr>
          <p:cNvPr id="22" name="Oval 21"/>
          <p:cNvSpPr/>
          <p:nvPr/>
        </p:nvSpPr>
        <p:spPr>
          <a:xfrm>
            <a:off x="4767093" y="4514791"/>
            <a:ext cx="124898" cy="112837"/>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solidFill>
                <a:srgbClr val="FFC000"/>
              </a:solidFill>
            </a:endParaRPr>
          </a:p>
        </p:txBody>
      </p:sp>
      <p:sp>
        <p:nvSpPr>
          <p:cNvPr id="23" name="Oval 22"/>
          <p:cNvSpPr/>
          <p:nvPr/>
        </p:nvSpPr>
        <p:spPr>
          <a:xfrm>
            <a:off x="6341559" y="5139188"/>
            <a:ext cx="124898" cy="112837"/>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p>
        </p:txBody>
      </p:sp>
      <p:sp>
        <p:nvSpPr>
          <p:cNvPr id="24" name="Oval 23"/>
          <p:cNvSpPr/>
          <p:nvPr/>
        </p:nvSpPr>
        <p:spPr>
          <a:xfrm>
            <a:off x="5877931" y="5172560"/>
            <a:ext cx="124898" cy="112837"/>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p>
        </p:txBody>
      </p:sp>
      <p:sp>
        <p:nvSpPr>
          <p:cNvPr id="25" name="Oval 24"/>
          <p:cNvSpPr/>
          <p:nvPr/>
        </p:nvSpPr>
        <p:spPr>
          <a:xfrm>
            <a:off x="6155216" y="5178388"/>
            <a:ext cx="124898" cy="112837"/>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p>
        </p:txBody>
      </p:sp>
      <mc:AlternateContent xmlns:mc="http://schemas.openxmlformats.org/markup-compatibility/2006">
        <mc:Choice xmlns:a14="http://schemas.microsoft.com/office/drawing/2010/main" Requires="a14">
          <p:sp>
            <p:nvSpPr>
              <p:cNvPr id="26" name="TextBox 25"/>
              <p:cNvSpPr txBox="1"/>
              <p:nvPr/>
            </p:nvSpPr>
            <p:spPr>
              <a:xfrm>
                <a:off x="2410546" y="5580184"/>
                <a:ext cx="2249077" cy="3304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485" i="1">
                              <a:solidFill>
                                <a:srgbClr val="C00000"/>
                              </a:solidFill>
                              <a:latin typeface="Cambria Math" panose="02040503050406030204" pitchFamily="18" charset="0"/>
                            </a:rPr>
                          </m:ctrlPr>
                        </m:sSupPr>
                        <m:e>
                          <m:r>
                            <a:rPr lang="en-US" sz="1485" i="1">
                              <a:solidFill>
                                <a:srgbClr val="C00000"/>
                              </a:solidFill>
                              <a:latin typeface="Cambria Math" panose="02040503050406030204" pitchFamily="18" charset="0"/>
                            </a:rPr>
                            <m:t>𝑥</m:t>
                          </m:r>
                        </m:e>
                        <m:sup>
                          <m:r>
                            <a:rPr lang="en-US" sz="1485" i="1">
                              <a:solidFill>
                                <a:srgbClr val="C00000"/>
                              </a:solidFill>
                              <a:latin typeface="Cambria Math" panose="02040503050406030204" pitchFamily="18" charset="0"/>
                            </a:rPr>
                            <m:t>(30)</m:t>
                          </m:r>
                        </m:sup>
                      </m:sSup>
                      <m:r>
                        <a:rPr lang="en-US" sz="1485" i="1">
                          <a:solidFill>
                            <a:srgbClr val="C00000"/>
                          </a:solidFill>
                          <a:latin typeface="Cambria Math" panose="02040503050406030204" pitchFamily="18" charset="0"/>
                        </a:rPr>
                        <m:t>=−8.84296</m:t>
                      </m:r>
                      <m:r>
                        <a:rPr lang="en-US" sz="1485" i="1">
                          <a:solidFill>
                            <a:srgbClr val="C00000"/>
                          </a:solidFill>
                          <a:latin typeface="Cambria Math" panose="02040503050406030204" pitchFamily="18" charset="0"/>
                        </a:rPr>
                        <m:t>𝑒</m:t>
                      </m:r>
                      <m:r>
                        <a:rPr lang="en-US" sz="1485" i="1">
                          <a:solidFill>
                            <a:srgbClr val="C00000"/>
                          </a:solidFill>
                          <a:latin typeface="Cambria Math" panose="02040503050406030204" pitchFamily="18" charset="0"/>
                        </a:rPr>
                        <m:t>−07</m:t>
                      </m:r>
                    </m:oMath>
                  </m:oMathPara>
                </a14:m>
                <a:endParaRPr lang="en-US" sz="1485" dirty="0">
                  <a:solidFill>
                    <a:srgbClr val="C00000"/>
                  </a:solidFill>
                </a:endParaRPr>
              </a:p>
            </p:txBody>
          </p:sp>
        </mc:Choice>
        <mc:Fallback>
          <p:sp>
            <p:nvSpPr>
              <p:cNvPr id="26" name="TextBox 25"/>
              <p:cNvSpPr txBox="1">
                <a:spLocks noRot="1" noChangeAspect="1" noMove="1" noResize="1" noEditPoints="1" noAdjustHandles="1" noChangeArrowheads="1" noChangeShapeType="1" noTextEdit="1"/>
              </p:cNvSpPr>
              <p:nvPr/>
            </p:nvSpPr>
            <p:spPr>
              <a:xfrm>
                <a:off x="2410546" y="5580184"/>
                <a:ext cx="2249077" cy="330411"/>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27" name="TextBox 26"/>
              <p:cNvSpPr txBox="1"/>
              <p:nvPr/>
            </p:nvSpPr>
            <p:spPr>
              <a:xfrm>
                <a:off x="1851033" y="2720905"/>
                <a:ext cx="1136914" cy="320857"/>
              </a:xfrm>
              <a:prstGeom prst="rect">
                <a:avLst/>
              </a:prstGeom>
              <a:noFill/>
            </p:spPr>
            <p:txBody>
              <a:bodyPr wrap="none" rtlCol="0">
                <a:spAutoFit/>
              </a:bodyPr>
              <a:lstStyle/>
              <a:p>
                <a:r>
                  <a:rPr lang="en-US" sz="1485" dirty="0"/>
                  <a:t>Step size:  </a:t>
                </a:r>
                <a14:m>
                  <m:oMath xmlns:m="http://schemas.openxmlformats.org/officeDocument/2006/math">
                    <m:r>
                      <a:rPr lang="en-US" sz="1485" i="1">
                        <a:latin typeface="Cambria Math" panose="02040503050406030204" pitchFamily="18" charset="0"/>
                      </a:rPr>
                      <m:t>.8</m:t>
                    </m:r>
                  </m:oMath>
                </a14:m>
                <a:endParaRPr lang="en-US" sz="1485" dirty="0"/>
              </a:p>
            </p:txBody>
          </p:sp>
        </mc:Choice>
        <mc:Fallback>
          <p:sp>
            <p:nvSpPr>
              <p:cNvPr id="27" name="TextBox 26"/>
              <p:cNvSpPr txBox="1">
                <a:spLocks noRot="1" noChangeAspect="1" noMove="1" noResize="1" noEditPoints="1" noAdjustHandles="1" noChangeArrowheads="1" noChangeShapeType="1" noTextEdit="1"/>
              </p:cNvSpPr>
              <p:nvPr/>
            </p:nvSpPr>
            <p:spPr>
              <a:xfrm>
                <a:off x="1851033" y="2720905"/>
                <a:ext cx="1136914" cy="320857"/>
              </a:xfrm>
              <a:prstGeom prst="rect">
                <a:avLst/>
              </a:prstGeom>
              <a:blipFill>
                <a:blip r:embed="rId12"/>
                <a:stretch>
                  <a:fillRect l="-2151" t="-3774" b="-20755"/>
                </a:stretch>
              </a:blipFill>
            </p:spPr>
            <p:txBody>
              <a:bodyPr/>
              <a:lstStyle/>
              <a:p>
                <a:r>
                  <a:rPr lang="en-IN">
                    <a:noFill/>
                  </a:rPr>
                  <a:t> </a:t>
                </a:r>
              </a:p>
            </p:txBody>
          </p:sp>
        </mc:Fallback>
      </mc:AlternateContent>
      <p:sp>
        <p:nvSpPr>
          <p:cNvPr id="28" name="Oval 27">
            <a:extLst>
              <a:ext uri="{FF2B5EF4-FFF2-40B4-BE49-F238E27FC236}">
                <a16:creationId xmlns:a16="http://schemas.microsoft.com/office/drawing/2014/main" id="{756A2789-01C1-42FB-BF8C-F3F860366CD1}"/>
              </a:ext>
            </a:extLst>
          </p:cNvPr>
          <p:cNvSpPr/>
          <p:nvPr/>
        </p:nvSpPr>
        <p:spPr>
          <a:xfrm>
            <a:off x="6816350" y="4944133"/>
            <a:ext cx="124898" cy="112837"/>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p>
        </p:txBody>
      </p:sp>
      <p:sp>
        <p:nvSpPr>
          <p:cNvPr id="29" name="Oval 28">
            <a:extLst>
              <a:ext uri="{FF2B5EF4-FFF2-40B4-BE49-F238E27FC236}">
                <a16:creationId xmlns:a16="http://schemas.microsoft.com/office/drawing/2014/main" id="{52631670-D1D2-4E3E-8A9A-D47205C01203}"/>
              </a:ext>
            </a:extLst>
          </p:cNvPr>
          <p:cNvSpPr/>
          <p:nvPr/>
        </p:nvSpPr>
        <p:spPr>
          <a:xfrm>
            <a:off x="5600646" y="5087524"/>
            <a:ext cx="124898" cy="112837"/>
          </a:xfrm>
          <a:prstGeom prst="ellipse">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p>
        </p:txBody>
      </p:sp>
      <p:sp>
        <p:nvSpPr>
          <p:cNvPr id="30" name="Oval 29">
            <a:extLst>
              <a:ext uri="{FF2B5EF4-FFF2-40B4-BE49-F238E27FC236}">
                <a16:creationId xmlns:a16="http://schemas.microsoft.com/office/drawing/2014/main" id="{ED347954-70BA-4FFD-BF19-DFDCE287CC19}"/>
              </a:ext>
            </a:extLst>
          </p:cNvPr>
          <p:cNvSpPr/>
          <p:nvPr/>
        </p:nvSpPr>
        <p:spPr>
          <a:xfrm>
            <a:off x="6058601" y="5180672"/>
            <a:ext cx="124898" cy="112837"/>
          </a:xfrm>
          <a:prstGeom prst="ellipse">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85"/>
          </a:p>
        </p:txBody>
      </p:sp>
    </p:spTree>
    <p:extLst>
      <p:ext uri="{BB962C8B-B14F-4D97-AF65-F5344CB8AC3E}">
        <p14:creationId xmlns:p14="http://schemas.microsoft.com/office/powerpoint/2010/main" val="1459331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22303</TotalTime>
  <Words>2059</Words>
  <Application>Microsoft Office PowerPoint</Application>
  <PresentationFormat>Widescreen</PresentationFormat>
  <Paragraphs>294</Paragraphs>
  <Slides>37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source-serif-pro</vt:lpstr>
      <vt:lpstr>Office Theme</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Gradient Descent</vt:lpstr>
      <vt:lpstr>Line Search</vt:lpstr>
      <vt:lpstr>Backtracking Line Search</vt:lpstr>
      <vt:lpstr>Backtracking Line Search</vt:lpstr>
      <vt:lpstr>Backtracking Line Search</vt:lpstr>
      <vt:lpstr>Backtracking Line Search</vt:lpstr>
      <vt:lpstr>Stochastic Gradient Descent</vt:lpstr>
      <vt:lpstr>Stochastic Gradient Descent</vt:lpstr>
      <vt:lpstr>Mini-batching</vt:lpstr>
      <vt:lpstr>Complexity</vt:lpstr>
      <vt:lpstr>Some observations about gradient descent</vt:lpstr>
      <vt:lpstr>Momentum based Gradient Descent</vt:lpstr>
      <vt:lpstr>Motivation of momentum</vt:lpstr>
      <vt:lpstr>Motivation of momentum</vt:lpstr>
      <vt:lpstr>Motivation of momentum</vt:lpstr>
      <vt:lpstr>Motivation of momentum</vt:lpstr>
      <vt:lpstr>Motivation of momentum</vt:lpstr>
      <vt:lpstr>Momentum based Gradient Descent</vt:lpstr>
      <vt:lpstr>Some observations and questions</vt:lpstr>
      <vt:lpstr>Adaptive Sub-Gradient Method</vt:lpstr>
      <vt:lpstr>Adagrad</vt:lpstr>
      <vt:lpstr>Adagrad</vt:lpstr>
      <vt:lpstr>Adagrad</vt:lpstr>
      <vt:lpstr>Adagrad</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Vikas Kumar</cp:lastModifiedBy>
  <cp:revision>843</cp:revision>
  <dcterms:created xsi:type="dcterms:W3CDTF">2018-08-09T05:48:18Z</dcterms:created>
  <dcterms:modified xsi:type="dcterms:W3CDTF">2025-01-27T04:22:20Z</dcterms:modified>
</cp:coreProperties>
</file>