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8" r:id="rId2"/>
    <p:sldId id="380" r:id="rId3"/>
    <p:sldId id="385" r:id="rId4"/>
    <p:sldId id="386" r:id="rId5"/>
    <p:sldId id="382" r:id="rId6"/>
    <p:sldId id="389" r:id="rId7"/>
    <p:sldId id="390" r:id="rId8"/>
    <p:sldId id="393" r:id="rId9"/>
    <p:sldId id="401" r:id="rId10"/>
    <p:sldId id="430" r:id="rId11"/>
    <p:sldId id="383" r:id="rId12"/>
    <p:sldId id="391" r:id="rId13"/>
    <p:sldId id="394" r:id="rId14"/>
    <p:sldId id="384" r:id="rId15"/>
    <p:sldId id="379" r:id="rId16"/>
    <p:sldId id="395" r:id="rId17"/>
    <p:sldId id="396" r:id="rId18"/>
    <p:sldId id="397" r:id="rId19"/>
    <p:sldId id="398" r:id="rId20"/>
    <p:sldId id="399" r:id="rId21"/>
    <p:sldId id="400" r:id="rId22"/>
    <p:sldId id="327" r:id="rId23"/>
    <p:sldId id="402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1" r:id="rId34"/>
    <p:sldId id="432" r:id="rId35"/>
    <p:sldId id="433" r:id="rId36"/>
    <p:sldId id="434" r:id="rId37"/>
    <p:sldId id="436" r:id="rId38"/>
    <p:sldId id="437" r:id="rId39"/>
    <p:sldId id="439" r:id="rId40"/>
    <p:sldId id="438" r:id="rId41"/>
    <p:sldId id="440" r:id="rId42"/>
    <p:sldId id="441" r:id="rId43"/>
    <p:sldId id="442" r:id="rId44"/>
    <p:sldId id="443" r:id="rId45"/>
    <p:sldId id="33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deolectures.net/adam_coates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1" u="sng" dirty="0"/>
              <a:t>Fully Connected Feedforward Network </a:t>
            </a:r>
            <a:endParaRPr lang="zh-TW" altLang="en-US" b="1" i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You can always connect the neurons in your own way.</a:t>
            </a:r>
            <a:endParaRPr lang="zh-TW" altLang="en-US" sz="1200" dirty="0">
              <a:solidFill>
                <a:srgbClr val="0000FF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“+” is ignored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Each dimension corresponds to a digit (10 dimension is needed)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>
                <a:solidFill>
                  <a:prstClr val="black"/>
                </a:solidFill>
              </a:rPr>
              <a:pPr/>
              <a:t>22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4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Ignore</a:t>
            </a:r>
            <a:r>
              <a:rPr lang="en-US" altLang="zh-TW" baseline="0" dirty="0"/>
              <a:t> 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>
                <a:solidFill>
                  <a:prstClr val="black"/>
                </a:solidFill>
              </a:rPr>
              <a:pPr/>
              <a:t>24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4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example,</a:t>
            </a:r>
            <a:r>
              <a:rPr lang="en-US" altLang="zh-TW" baseline="0" dirty="0"/>
              <a:t> if we modify “1” to “2”, then we have another 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>
                <a:solidFill>
                  <a:prstClr val="black"/>
                </a:solidFill>
              </a:rPr>
              <a:pPr/>
              <a:t>26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7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sure you know how to do it</a:t>
            </a: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author: 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Adam Coates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Baidu, Inc. </a:t>
            </a:r>
            <a:endParaRPr lang="en-US" altLang="zh-TW" dirty="0"/>
          </a:p>
          <a:p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(hopefully faster)</a:t>
            </a:r>
          </a:p>
          <a:p>
            <a:endParaRPr lang="en-US" altLang="zh-TW" dirty="0"/>
          </a:p>
          <a:p>
            <a:r>
              <a:rPr lang="en-US" altLang="zh-TW" dirty="0"/>
              <a:t>http://videolectures.net/deeplearning2015_coates_deep_learning/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>
                <a:solidFill>
                  <a:prstClr val="black"/>
                </a:solidFill>
              </a:rPr>
              <a:pPr/>
              <a:t>27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4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Draw it?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>
                <a:solidFill>
                  <a:prstClr val="black"/>
                </a:solidFill>
              </a:rPr>
              <a:pPr/>
              <a:t>28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80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6968706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9/17/24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2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3.png"/><Relationship Id="rId7" Type="http://schemas.openxmlformats.org/officeDocument/2006/relationships/image" Target="../media/image4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48.wmf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60.png"/><Relationship Id="rId5" Type="http://schemas.openxmlformats.org/officeDocument/2006/relationships/image" Target="../media/image47.wmf"/><Relationship Id="rId10" Type="http://schemas.openxmlformats.org/officeDocument/2006/relationships/image" Target="../media/image59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image" Target="NULL"/><Relationship Id="rId5" Type="http://schemas.openxmlformats.org/officeDocument/2006/relationships/oleObject" Target="../embeddings/oleObject10.bin"/><Relationship Id="rId10" Type="http://schemas.openxmlformats.org/officeDocument/2006/relationships/image" Target="NULL"/><Relationship Id="rId4" Type="http://schemas.openxmlformats.org/officeDocument/2006/relationships/image" Target="../media/image2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4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56.png"/><Relationship Id="rId4" Type="http://schemas.openxmlformats.org/officeDocument/2006/relationships/image" Target="../media/image74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85.png"/><Relationship Id="rId3" Type="http://schemas.openxmlformats.org/officeDocument/2006/relationships/image" Target="../media/image73.png"/><Relationship Id="rId7" Type="http://schemas.openxmlformats.org/officeDocument/2006/relationships/image" Target="../media/image55.png"/><Relationship Id="rId12" Type="http://schemas.openxmlformats.org/officeDocument/2006/relationships/image" Target="../media/image8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3.png"/><Relationship Id="rId5" Type="http://schemas.openxmlformats.org/officeDocument/2006/relationships/image" Target="../media/image75.png"/><Relationship Id="rId10" Type="http://schemas.openxmlformats.org/officeDocument/2006/relationships/image" Target="../media/image82.png"/><Relationship Id="rId4" Type="http://schemas.openxmlformats.org/officeDocument/2006/relationships/image" Target="../media/image74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6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7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0.png"/><Relationship Id="rId7" Type="http://schemas.openxmlformats.org/officeDocument/2006/relationships/image" Target="../media/image9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2.png"/><Relationship Id="rId9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0.png"/><Relationship Id="rId7" Type="http://schemas.openxmlformats.org/officeDocument/2006/relationships/image" Target="../media/image9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2.png"/><Relationship Id="rId9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3.png"/><Relationship Id="rId21" Type="http://schemas.openxmlformats.org/officeDocument/2006/relationships/image" Target="../media/image133.png"/><Relationship Id="rId7" Type="http://schemas.openxmlformats.org/officeDocument/2006/relationships/image" Target="../media/image117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2.png"/><Relationship Id="rId16" Type="http://schemas.openxmlformats.org/officeDocument/2006/relationships/image" Target="../media/image127.png"/><Relationship Id="rId20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2.png"/><Relationship Id="rId5" Type="http://schemas.openxmlformats.org/officeDocument/2006/relationships/image" Target="../media/image115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5.png"/><Relationship Id="rId22" Type="http://schemas.openxmlformats.org/officeDocument/2006/relationships/image" Target="../media/image1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emf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7" Type="http://schemas.openxmlformats.org/officeDocument/2006/relationships/image" Target="../media/image139.emf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emf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emf"/><Relationship Id="rId4" Type="http://schemas.openxmlformats.org/officeDocument/2006/relationships/image" Target="../media/image1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emf"/><Relationship Id="rId4" Type="http://schemas.openxmlformats.org/officeDocument/2006/relationships/image" Target="../media/image14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emf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emf"/><Relationship Id="rId4" Type="http://schemas.openxmlformats.org/officeDocument/2006/relationships/image" Target="../media/image1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emf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beat.fritz.ai/deep-learning-best-practices-regularization-techniques-for-better-performance-of-neural-network-94f978a4e518" TargetMode="External"/><Relationship Id="rId2" Type="http://schemas.openxmlformats.org/officeDocument/2006/relationships/hyperlink" Target="http://wavelab.uwaterloo.ca/wp-content/uploads/2017/04/Lecture_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peech.ee.ntu.edu.tw/~tlkagk/courses/MLDS_2018/Lecture/ForDeep.pptx" TargetMode="External"/><Relationship Id="rId5" Type="http://schemas.openxmlformats.org/officeDocument/2006/relationships/hyperlink" Target="http://speech.ee.ntu.edu.tw/~tlkagk/courses/ML_2017/Lecture/DNN%20tip.pptx" TargetMode="External"/><Relationship Id="rId4" Type="http://schemas.openxmlformats.org/officeDocument/2006/relationships/hyperlink" Target="https://cedar.buffalo.edu/~srihari/CSE676/7.12%20Dropout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A1FF-6062-0CFA-1726-8B31E071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654" y="3010146"/>
            <a:ext cx="9522691" cy="837708"/>
          </a:xfrm>
        </p:spPr>
        <p:txBody>
          <a:bodyPr>
            <a:normAutofit fontScale="90000"/>
          </a:bodyPr>
          <a:lstStyle/>
          <a:p>
            <a:r>
              <a:rPr lang="en-GB" dirty="0"/>
              <a:t>From Linear Models to Multi-layer </a:t>
            </a:r>
            <a:r>
              <a:rPr lang="en-GB" dirty="0" err="1"/>
              <a:t>Perceptrons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041AE-D2BA-2AA7-13AC-950F1EC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0541F-C240-118B-CC81-02748386E730}"/>
              </a:ext>
            </a:extLst>
          </p:cNvPr>
          <p:cNvSpPr txBox="1"/>
          <p:nvPr/>
        </p:nvSpPr>
        <p:spPr>
          <a:xfrm>
            <a:off x="0" y="6581001"/>
            <a:ext cx="97917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The content of these slides has been gathered from various online sources. We extend our sincere gratitude to everyone who has contributed their work.</a:t>
            </a:r>
          </a:p>
        </p:txBody>
      </p:sp>
    </p:spTree>
    <p:extLst>
      <p:ext uri="{BB962C8B-B14F-4D97-AF65-F5344CB8AC3E}">
        <p14:creationId xmlns:p14="http://schemas.microsoft.com/office/powerpoint/2010/main" val="359919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939-AEF4-343E-A11A-BB37704F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6367-A2B6-FF8C-983C-B33509CA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1984"/>
            <a:ext cx="6008037" cy="4906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perceptron is a mathematical model of a biological neuron</a:t>
            </a:r>
          </a:p>
          <a:p>
            <a:r>
              <a:rPr lang="en-GB" dirty="0"/>
              <a:t>While in actual neurons the dendrite receives electrical signals from the axons of other neurons, in the perceptron these electrical signals are represented as numerical values.</a:t>
            </a:r>
          </a:p>
          <a:p>
            <a:r>
              <a:rPr lang="en-GB" dirty="0"/>
              <a:t>At the synapses between the dendrite and axons, electrical signals are modulated in various amounts.</a:t>
            </a:r>
          </a:p>
          <a:p>
            <a:r>
              <a:rPr lang="en-GB" dirty="0"/>
              <a:t>This is also modeled in the perceptron by multiplying each input value by a value called the weight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2F9B-C591-B0FF-15EE-96C55D9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AAD64-0793-58AF-E1DB-F4D6560E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26" y="2065675"/>
            <a:ext cx="4554298" cy="1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4E4B49-16F0-7BAA-1096-7F266C9E75D1}"/>
                  </a:ext>
                </a:extLst>
              </p:cNvPr>
              <p:cNvSpPr/>
              <p:nvPr/>
            </p:nvSpPr>
            <p:spPr>
              <a:xfrm>
                <a:off x="7933038" y="2822335"/>
                <a:ext cx="308920" cy="332199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4E4B49-16F0-7BAA-1096-7F266C9E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038" y="2822335"/>
                <a:ext cx="308920" cy="3321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7AB5F-0000-7D33-DDD2-A76A5088D824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166919" y="2988435"/>
            <a:ext cx="766119" cy="37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125B7-8402-16A9-1735-36ED23F5265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436550" y="2988435"/>
            <a:ext cx="496488" cy="720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E7C721-4582-65D9-4310-F67949B2F8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722972" y="2988435"/>
            <a:ext cx="210066" cy="8859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A124DC-5C95-750E-F8E6-1E6091E4FED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436550" y="2342489"/>
            <a:ext cx="496488" cy="6459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1D2037-787C-877D-F9E1-F7DDC76AF7C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265772" y="2988435"/>
            <a:ext cx="667266" cy="3854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AEDFE7-41B5-4889-2BE4-7B4A129779C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265772" y="2602993"/>
            <a:ext cx="667266" cy="3854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0C39D-1A90-178E-67D5-36C0F4BD7F56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7828005" y="2102502"/>
            <a:ext cx="105033" cy="88593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08401A5-1572-05CC-D08C-A3BD728E89E1}"/>
              </a:ext>
            </a:extLst>
          </p:cNvPr>
          <p:cNvSpPr/>
          <p:nvPr/>
        </p:nvSpPr>
        <p:spPr>
          <a:xfrm>
            <a:off x="9447981" y="2805725"/>
            <a:ext cx="380586" cy="36541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26" name="Curved Connector 52">
            <a:extLst>
              <a:ext uri="{FF2B5EF4-FFF2-40B4-BE49-F238E27FC236}">
                <a16:creationId xmlns:a16="http://schemas.microsoft.com/office/drawing/2014/main" id="{78B75B9B-0F0E-E099-A159-6704E0FFB86C}"/>
              </a:ext>
            </a:extLst>
          </p:cNvPr>
          <p:cNvCxnSpPr>
            <a:cxnSpLocks/>
          </p:cNvCxnSpPr>
          <p:nvPr/>
        </p:nvCxnSpPr>
        <p:spPr>
          <a:xfrm flipV="1">
            <a:off x="9508775" y="2853763"/>
            <a:ext cx="234050" cy="280978"/>
          </a:xfrm>
          <a:prstGeom prst="curved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856177-3470-119B-47AE-9223B4E53C0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8241958" y="2988435"/>
            <a:ext cx="120602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6C7943-B89F-82F4-585A-FA0E648DC556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9828567" y="2979639"/>
            <a:ext cx="1205699" cy="87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31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939-AEF4-343E-A11A-BB37704F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F6367-A2B6-FF8C-983C-B33509CA27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41984"/>
                <a:ext cx="6008037" cy="4906963"/>
              </a:xfrm>
            </p:spPr>
            <p:txBody>
              <a:bodyPr/>
              <a:lstStyle/>
              <a:p>
                <a:r>
                  <a:rPr lang="en-IN" dirty="0"/>
                  <a:t>Let’s start with input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IN" dirty="0"/>
                  <a:t>, which can be seen as signal transmitted by d numbers of connected perceptron.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DF6367-A2B6-FF8C-983C-B33509CA2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41984"/>
                <a:ext cx="6008037" cy="4906963"/>
              </a:xfrm>
              <a:blipFill>
                <a:blip r:embed="rId2"/>
                <a:stretch>
                  <a:fillRect l="-1724" t="-1739" r="-2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2F9B-C591-B0FF-15EE-96C55D9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D6AD-09F6-5F7C-0B5B-F2F0DE17CA40}"/>
              </a:ext>
            </a:extLst>
          </p:cNvPr>
          <p:cNvSpPr txBox="1"/>
          <p:nvPr/>
        </p:nvSpPr>
        <p:spPr>
          <a:xfrm>
            <a:off x="1165162" y="5580397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82866-71BF-5C52-CD93-19846628BF55}"/>
              </a:ext>
            </a:extLst>
          </p:cNvPr>
          <p:cNvSpPr txBox="1"/>
          <p:nvPr/>
        </p:nvSpPr>
        <p:spPr>
          <a:xfrm>
            <a:off x="2126056" y="5581741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8FE0D-4532-9329-64B2-3988B1B585B5}"/>
              </a:ext>
            </a:extLst>
          </p:cNvPr>
          <p:cNvSpPr txBox="1"/>
          <p:nvPr/>
        </p:nvSpPr>
        <p:spPr>
          <a:xfrm>
            <a:off x="3505403" y="5580397"/>
            <a:ext cx="6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35C1A-A1A3-9401-571D-4E620930EB6E}"/>
              </a:ext>
            </a:extLst>
          </p:cNvPr>
          <p:cNvSpPr txBox="1"/>
          <p:nvPr/>
        </p:nvSpPr>
        <p:spPr>
          <a:xfrm>
            <a:off x="4255020" y="5581741"/>
            <a:ext cx="14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F78A5-4BD3-BD8B-3FFE-3BD5B022B5E0}"/>
              </a:ext>
            </a:extLst>
          </p:cNvPr>
          <p:cNvSpPr txBox="1"/>
          <p:nvPr/>
        </p:nvSpPr>
        <p:spPr>
          <a:xfrm>
            <a:off x="5812601" y="5580397"/>
            <a:ext cx="8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/>
              <p:nvPr/>
            </p:nvSpPr>
            <p:spPr>
              <a:xfrm>
                <a:off x="7393020" y="3527717"/>
                <a:ext cx="3960779" cy="131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20" y="3527717"/>
                <a:ext cx="3960779" cy="1312603"/>
              </a:xfrm>
              <a:prstGeom prst="rect">
                <a:avLst/>
              </a:prstGeom>
              <a:blipFill>
                <a:blip r:embed="rId3"/>
                <a:stretch>
                  <a:fillRect t="-99048" b="-15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12B7F08-77EE-58BB-F7B3-A0206EECE47C}"/>
              </a:ext>
            </a:extLst>
          </p:cNvPr>
          <p:cNvSpPr txBox="1"/>
          <p:nvPr/>
        </p:nvSpPr>
        <p:spPr>
          <a:xfrm>
            <a:off x="7681189" y="5269501"/>
            <a:ext cx="23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Non-Linearity Activation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24B93F-F401-3977-5E79-7900B7BF17B9}"/>
              </a:ext>
            </a:extLst>
          </p:cNvPr>
          <p:cNvSpPr txBox="1"/>
          <p:nvPr/>
        </p:nvSpPr>
        <p:spPr>
          <a:xfrm>
            <a:off x="7680997" y="2702634"/>
            <a:ext cx="10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830A7-CE74-8799-C945-C9102586D484}"/>
              </a:ext>
            </a:extLst>
          </p:cNvPr>
          <p:cNvSpPr txBox="1"/>
          <p:nvPr/>
        </p:nvSpPr>
        <p:spPr>
          <a:xfrm>
            <a:off x="8914548" y="2552023"/>
            <a:ext cx="209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Linear Combination of input features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4060E1-EF42-8530-5C1A-50F66BDCF97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961131" y="3198354"/>
            <a:ext cx="0" cy="599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15EAC1-03A9-FE8C-6ED4-6533BE7B08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227779" y="3071966"/>
            <a:ext cx="0" cy="9401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D165D6-E4D2-35DE-EB6A-9A2B7C54949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847526" y="4598419"/>
            <a:ext cx="0" cy="67108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/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29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/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9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/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blipFill>
                <a:blip r:embed="rId6"/>
                <a:stretch>
                  <a:fillRect l="-3191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4DBE4E5-9FF8-D08A-C1B4-481934A29132}"/>
              </a:ext>
            </a:extLst>
          </p:cNvPr>
          <p:cNvSpPr txBox="1"/>
          <p:nvPr/>
        </p:nvSpPr>
        <p:spPr>
          <a:xfrm>
            <a:off x="1371467" y="4486597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/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blipFill>
                <a:blip r:embed="rId7"/>
                <a:stretch>
                  <a:fillRect l="-1063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8241B-73EE-5237-95F8-7D280A8B0306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1759834" y="3335988"/>
            <a:ext cx="1671208" cy="9575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E6A36-E053-B9A0-E5D5-AE1221AD237C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1757924" y="4262021"/>
            <a:ext cx="1673118" cy="315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F8AEC-92AA-D685-FECD-2E4DAB5322B0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1757924" y="4293563"/>
            <a:ext cx="1673118" cy="10338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6777ACD-EC26-8692-396B-081AF1AE1693}"/>
              </a:ext>
            </a:extLst>
          </p:cNvPr>
          <p:cNvSpPr/>
          <p:nvPr/>
        </p:nvSpPr>
        <p:spPr>
          <a:xfrm>
            <a:off x="4660693" y="4012085"/>
            <a:ext cx="576384" cy="5863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/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solidFill>
                <a:srgbClr val="FACC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731BBE7-E495-2FA0-763F-2B121967D87A}"/>
              </a:ext>
            </a:extLst>
          </p:cNvPr>
          <p:cNvCxnSpPr>
            <a:cxnSpLocks/>
          </p:cNvCxnSpPr>
          <p:nvPr/>
        </p:nvCxnSpPr>
        <p:spPr>
          <a:xfrm flipV="1">
            <a:off x="4750411" y="4141078"/>
            <a:ext cx="376940" cy="339984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B03A87-5167-99F6-755D-F1FDB5B5FA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007426" y="4305252"/>
            <a:ext cx="6532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31ACC7-5856-E92B-7AF5-568E960BF4AC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5237077" y="4305252"/>
            <a:ext cx="656749" cy="503"/>
          </a:xfrm>
          <a:prstGeom prst="straightConnector1">
            <a:avLst/>
          </a:prstGeom>
          <a:ln w="38100">
            <a:solidFill>
              <a:srgbClr val="FACC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/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/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/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4" grpId="0"/>
      <p:bldP spid="17" grpId="0"/>
      <p:bldP spid="18" grpId="0"/>
      <p:bldP spid="19" grpId="0"/>
      <p:bldP spid="34" grpId="0" animBg="1"/>
      <p:bldP spid="38" grpId="0" animBg="1"/>
      <p:bldP spid="39" grpId="0" animBg="1"/>
      <p:bldP spid="40" grpId="0"/>
      <p:bldP spid="41" grpId="0" animBg="1"/>
      <p:bldP spid="50" grpId="0" animBg="1"/>
      <p:bldP spid="51" grpId="0" animBg="1"/>
      <p:bldP spid="67" grpId="0"/>
      <p:bldP spid="68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939-AEF4-343E-A11A-BB37704F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6367-A2B6-FF8C-983C-B33509CA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1984"/>
            <a:ext cx="5985111" cy="4906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2F9B-C591-B0FF-15EE-96C55D9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D6AD-09F6-5F7C-0B5B-F2F0DE17CA40}"/>
              </a:ext>
            </a:extLst>
          </p:cNvPr>
          <p:cNvSpPr txBox="1"/>
          <p:nvPr/>
        </p:nvSpPr>
        <p:spPr>
          <a:xfrm>
            <a:off x="1165162" y="5580397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82866-71BF-5C52-CD93-19846628BF55}"/>
              </a:ext>
            </a:extLst>
          </p:cNvPr>
          <p:cNvSpPr txBox="1"/>
          <p:nvPr/>
        </p:nvSpPr>
        <p:spPr>
          <a:xfrm>
            <a:off x="2126056" y="5581741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8FE0D-4532-9329-64B2-3988B1B585B5}"/>
              </a:ext>
            </a:extLst>
          </p:cNvPr>
          <p:cNvSpPr txBox="1"/>
          <p:nvPr/>
        </p:nvSpPr>
        <p:spPr>
          <a:xfrm>
            <a:off x="3505403" y="5580397"/>
            <a:ext cx="6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35C1A-A1A3-9401-571D-4E620930EB6E}"/>
              </a:ext>
            </a:extLst>
          </p:cNvPr>
          <p:cNvSpPr txBox="1"/>
          <p:nvPr/>
        </p:nvSpPr>
        <p:spPr>
          <a:xfrm>
            <a:off x="4255020" y="5581741"/>
            <a:ext cx="14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F78A5-4BD3-BD8B-3FFE-3BD5B022B5E0}"/>
              </a:ext>
            </a:extLst>
          </p:cNvPr>
          <p:cNvSpPr txBox="1"/>
          <p:nvPr/>
        </p:nvSpPr>
        <p:spPr>
          <a:xfrm>
            <a:off x="5812601" y="5580397"/>
            <a:ext cx="8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/>
              <p:nvPr/>
            </p:nvSpPr>
            <p:spPr>
              <a:xfrm>
                <a:off x="7831932" y="3564293"/>
                <a:ext cx="3960779" cy="1312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932" y="3564293"/>
                <a:ext cx="3960779" cy="1312603"/>
              </a:xfrm>
              <a:prstGeom prst="rect">
                <a:avLst/>
              </a:prstGeom>
              <a:blipFill>
                <a:blip r:embed="rId3"/>
                <a:stretch>
                  <a:fillRect t="-100000" b="-15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12B7F08-77EE-58BB-F7B3-A0206EECE47C}"/>
              </a:ext>
            </a:extLst>
          </p:cNvPr>
          <p:cNvSpPr txBox="1"/>
          <p:nvPr/>
        </p:nvSpPr>
        <p:spPr>
          <a:xfrm>
            <a:off x="7681189" y="5269501"/>
            <a:ext cx="233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Non-Linearity Activation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24B93F-F401-3977-5E79-7900B7BF17B9}"/>
              </a:ext>
            </a:extLst>
          </p:cNvPr>
          <p:cNvSpPr txBox="1"/>
          <p:nvPr/>
        </p:nvSpPr>
        <p:spPr>
          <a:xfrm>
            <a:off x="7680997" y="2702634"/>
            <a:ext cx="109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7830A7-CE74-8799-C945-C9102586D484}"/>
              </a:ext>
            </a:extLst>
          </p:cNvPr>
          <p:cNvSpPr txBox="1"/>
          <p:nvPr/>
        </p:nvSpPr>
        <p:spPr>
          <a:xfrm>
            <a:off x="9737508" y="2552023"/>
            <a:ext cx="209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Linear Combination of input features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4060E1-EF42-8530-5C1A-50F66BDCF97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784091" y="3198354"/>
            <a:ext cx="0" cy="5997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15EAC1-03A9-FE8C-6ED4-6533BE7B081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227779" y="3071966"/>
            <a:ext cx="0" cy="9401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D165D6-E4D2-35DE-EB6A-9A2B7C54949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8847526" y="4598419"/>
            <a:ext cx="0" cy="67108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/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29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/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9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/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blipFill>
                <a:blip r:embed="rId6"/>
                <a:stretch>
                  <a:fillRect l="-3191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4DBE4E5-9FF8-D08A-C1B4-481934A29132}"/>
              </a:ext>
            </a:extLst>
          </p:cNvPr>
          <p:cNvSpPr txBox="1"/>
          <p:nvPr/>
        </p:nvSpPr>
        <p:spPr>
          <a:xfrm>
            <a:off x="1371467" y="4486597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/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blipFill>
                <a:blip r:embed="rId7"/>
                <a:stretch>
                  <a:fillRect l="-1063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8241B-73EE-5237-95F8-7D280A8B0306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1759834" y="3335988"/>
            <a:ext cx="1671208" cy="9575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E6A36-E053-B9A0-E5D5-AE1221AD237C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1757924" y="4262021"/>
            <a:ext cx="1673118" cy="315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F8AEC-92AA-D685-FECD-2E4DAB5322B0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1757924" y="4293563"/>
            <a:ext cx="1673118" cy="10338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6777ACD-EC26-8692-396B-081AF1AE1693}"/>
              </a:ext>
            </a:extLst>
          </p:cNvPr>
          <p:cNvSpPr/>
          <p:nvPr/>
        </p:nvSpPr>
        <p:spPr>
          <a:xfrm>
            <a:off x="4660693" y="4012085"/>
            <a:ext cx="576384" cy="5863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/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solidFill>
                <a:srgbClr val="FACC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731BBE7-E495-2FA0-763F-2B121967D87A}"/>
              </a:ext>
            </a:extLst>
          </p:cNvPr>
          <p:cNvCxnSpPr>
            <a:cxnSpLocks/>
          </p:cNvCxnSpPr>
          <p:nvPr/>
        </p:nvCxnSpPr>
        <p:spPr>
          <a:xfrm flipV="1">
            <a:off x="4750411" y="4141078"/>
            <a:ext cx="376940" cy="339984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B03A87-5167-99F6-755D-F1FDB5B5FA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007426" y="4305252"/>
            <a:ext cx="6532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31ACC7-5856-E92B-7AF5-568E960BF4AC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5237077" y="4305252"/>
            <a:ext cx="656749" cy="503"/>
          </a:xfrm>
          <a:prstGeom prst="straightConnector1">
            <a:avLst/>
          </a:prstGeom>
          <a:ln w="38100">
            <a:solidFill>
              <a:srgbClr val="FACC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/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/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/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785861-9DD0-CC3C-8C1B-F74FB78E4140}"/>
                  </a:ext>
                </a:extLst>
              </p:cNvPr>
              <p:cNvSpPr/>
              <p:nvPr/>
            </p:nvSpPr>
            <p:spPr>
              <a:xfrm>
                <a:off x="1165162" y="2050288"/>
                <a:ext cx="576384" cy="5863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785861-9DD0-CC3C-8C1B-F74FB78E4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050288"/>
                <a:ext cx="576384" cy="586334"/>
              </a:xfrm>
              <a:prstGeom prst="ellipse">
                <a:avLst/>
              </a:prstGeom>
              <a:blipFill>
                <a:blip r:embed="rId12"/>
                <a:stretch>
                  <a:fillRect l="-10638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3E333B-20BD-663D-4097-BDA29A6DF707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40092" y="2427897"/>
            <a:ext cx="1690950" cy="18656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B6671-7EBB-48EF-708F-779904B993C1}"/>
                  </a:ext>
                </a:extLst>
              </p:cNvPr>
              <p:cNvSpPr txBox="1"/>
              <p:nvPr/>
            </p:nvSpPr>
            <p:spPr>
              <a:xfrm>
                <a:off x="1749036" y="2477805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B6671-7EBB-48EF-708F-779904B9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36" y="2477805"/>
                <a:ext cx="10228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973A721-AB60-71B9-FCA4-D8FB4CDD0E75}"/>
              </a:ext>
            </a:extLst>
          </p:cNvPr>
          <p:cNvSpPr txBox="1"/>
          <p:nvPr/>
        </p:nvSpPr>
        <p:spPr>
          <a:xfrm>
            <a:off x="9617755" y="5094590"/>
            <a:ext cx="67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7317F7-C9E9-CC59-AAD2-3994634B08A3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454896" y="4481062"/>
            <a:ext cx="502054" cy="6135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939-AEF4-343E-A11A-BB37704F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6367-A2B6-FF8C-983C-B33509CA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1984"/>
            <a:ext cx="5985111" cy="4906963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2F9B-C591-B0FF-15EE-96C55D95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CD6AD-09F6-5F7C-0B5B-F2F0DE17CA40}"/>
              </a:ext>
            </a:extLst>
          </p:cNvPr>
          <p:cNvSpPr txBox="1"/>
          <p:nvPr/>
        </p:nvSpPr>
        <p:spPr>
          <a:xfrm>
            <a:off x="1165162" y="5580397"/>
            <a:ext cx="69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782866-71BF-5C52-CD93-19846628BF55}"/>
              </a:ext>
            </a:extLst>
          </p:cNvPr>
          <p:cNvSpPr txBox="1"/>
          <p:nvPr/>
        </p:nvSpPr>
        <p:spPr>
          <a:xfrm>
            <a:off x="2126056" y="5581741"/>
            <a:ext cx="102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8FE0D-4532-9329-64B2-3988B1B585B5}"/>
              </a:ext>
            </a:extLst>
          </p:cNvPr>
          <p:cNvSpPr txBox="1"/>
          <p:nvPr/>
        </p:nvSpPr>
        <p:spPr>
          <a:xfrm>
            <a:off x="3505403" y="5580397"/>
            <a:ext cx="69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535C1A-A1A3-9401-571D-4E620930EB6E}"/>
              </a:ext>
            </a:extLst>
          </p:cNvPr>
          <p:cNvSpPr txBox="1"/>
          <p:nvPr/>
        </p:nvSpPr>
        <p:spPr>
          <a:xfrm>
            <a:off x="4255020" y="5581741"/>
            <a:ext cx="147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Non-Linearity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F78A5-4BD3-BD8B-3FFE-3BD5B022B5E0}"/>
              </a:ext>
            </a:extLst>
          </p:cNvPr>
          <p:cNvSpPr txBox="1"/>
          <p:nvPr/>
        </p:nvSpPr>
        <p:spPr>
          <a:xfrm>
            <a:off x="5812601" y="5580397"/>
            <a:ext cx="8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/>
              <p:nvPr/>
            </p:nvSpPr>
            <p:spPr>
              <a:xfrm>
                <a:off x="7802775" y="2302498"/>
                <a:ext cx="3960779" cy="3797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DBF7-3110-0801-D496-A0138CF21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775" y="2302498"/>
                <a:ext cx="3960779" cy="3797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/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A7FC10A-F976-C054-29A4-B19D7F41E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042821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291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/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814A30A-5689-70AC-DD06-85ABB98C7B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3968854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97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/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455019-48EA-AD1D-2114-013119C7D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034274"/>
                <a:ext cx="576384" cy="586334"/>
              </a:xfrm>
              <a:prstGeom prst="ellipse">
                <a:avLst/>
              </a:prstGeom>
              <a:blipFill>
                <a:blip r:embed="rId6"/>
                <a:stretch>
                  <a:fillRect l="-3191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4DBE4E5-9FF8-D08A-C1B4-481934A29132}"/>
              </a:ext>
            </a:extLst>
          </p:cNvPr>
          <p:cNvSpPr txBox="1"/>
          <p:nvPr/>
        </p:nvSpPr>
        <p:spPr>
          <a:xfrm>
            <a:off x="1371467" y="4486597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/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46AF20C-9C73-F4B0-54AA-9EC6FAA44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42" y="4000396"/>
                <a:ext cx="576384" cy="586334"/>
              </a:xfrm>
              <a:prstGeom prst="ellipse">
                <a:avLst/>
              </a:prstGeom>
              <a:blipFill>
                <a:blip r:embed="rId7"/>
                <a:stretch>
                  <a:fillRect l="-1063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68241B-73EE-5237-95F8-7D280A8B0306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>
            <a:off x="1759834" y="3335988"/>
            <a:ext cx="1671208" cy="95757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FE6A36-E053-B9A0-E5D5-AE1221AD237C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1757924" y="4262021"/>
            <a:ext cx="1673118" cy="3154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4F8AEC-92AA-D685-FECD-2E4DAB5322B0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1757924" y="4293563"/>
            <a:ext cx="1673118" cy="103387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B6777ACD-EC26-8692-396B-081AF1AE1693}"/>
              </a:ext>
            </a:extLst>
          </p:cNvPr>
          <p:cNvSpPr/>
          <p:nvPr/>
        </p:nvSpPr>
        <p:spPr>
          <a:xfrm>
            <a:off x="4660693" y="4012085"/>
            <a:ext cx="576384" cy="5863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/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solidFill>
                <a:srgbClr val="FACC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4343B30-9023-CF95-2666-ADCB281712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826" y="4012588"/>
                <a:ext cx="576384" cy="58633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731BBE7-E495-2FA0-763F-2B121967D87A}"/>
              </a:ext>
            </a:extLst>
          </p:cNvPr>
          <p:cNvCxnSpPr>
            <a:cxnSpLocks/>
          </p:cNvCxnSpPr>
          <p:nvPr/>
        </p:nvCxnSpPr>
        <p:spPr>
          <a:xfrm flipV="1">
            <a:off x="4750411" y="4141078"/>
            <a:ext cx="376940" cy="339984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B03A87-5167-99F6-755D-F1FDB5B5FA7A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007426" y="4305252"/>
            <a:ext cx="65326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D31ACC7-5856-E92B-7AF5-568E960BF4AC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5237077" y="4305252"/>
            <a:ext cx="656749" cy="503"/>
          </a:xfrm>
          <a:prstGeom prst="straightConnector1">
            <a:avLst/>
          </a:prstGeom>
          <a:ln w="38100">
            <a:solidFill>
              <a:srgbClr val="FACC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/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2CF9DEE-CEC3-52BD-266F-F9CB04FF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169148"/>
                <a:ext cx="10228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/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F9B30A-636D-7BBA-BE2C-9D52CEAE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3923116"/>
                <a:ext cx="1022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/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C45487-E887-B5CB-0BE2-C426CCA4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03" y="4548540"/>
                <a:ext cx="10228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785861-9DD0-CC3C-8C1B-F74FB78E4140}"/>
                  </a:ext>
                </a:extLst>
              </p:cNvPr>
              <p:cNvSpPr/>
              <p:nvPr/>
            </p:nvSpPr>
            <p:spPr>
              <a:xfrm>
                <a:off x="1165162" y="2050288"/>
                <a:ext cx="576384" cy="5863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785861-9DD0-CC3C-8C1B-F74FB78E4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050288"/>
                <a:ext cx="576384" cy="586334"/>
              </a:xfrm>
              <a:prstGeom prst="ellipse">
                <a:avLst/>
              </a:prstGeom>
              <a:blipFill>
                <a:blip r:embed="rId12"/>
                <a:stretch>
                  <a:fillRect l="-10638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3E333B-20BD-663D-4097-BDA29A6DF707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40092" y="2427897"/>
            <a:ext cx="1690950" cy="186566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B6671-7EBB-48EF-708F-779904B993C1}"/>
                  </a:ext>
                </a:extLst>
              </p:cNvPr>
              <p:cNvSpPr txBox="1"/>
              <p:nvPr/>
            </p:nvSpPr>
            <p:spPr>
              <a:xfrm>
                <a:off x="1749036" y="2477805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B6671-7EBB-48EF-708F-779904B9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36" y="2477805"/>
                <a:ext cx="102288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72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FE65-6A0D-7BE6-130D-2587D197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Building Neural Networks with </a:t>
            </a:r>
            <a:r>
              <a:rPr lang="en-IN" sz="4000" dirty="0"/>
              <a:t>Perceptron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8C4F-5092-3832-4CEA-23758B22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Perceptron: Simplified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07FE-5651-CA0E-54F6-15104219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EEB01-3AEF-12F9-AFD9-A326FCBB9364}"/>
                  </a:ext>
                </a:extLst>
              </p:cNvPr>
              <p:cNvSpPr txBox="1"/>
              <p:nvPr/>
            </p:nvSpPr>
            <p:spPr>
              <a:xfrm>
                <a:off x="2571562" y="1877198"/>
                <a:ext cx="3960779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1EEB01-3AEF-12F9-AFD9-A326FCBB9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62" y="1877198"/>
                <a:ext cx="3960779" cy="578685"/>
              </a:xfrm>
              <a:prstGeom prst="rect">
                <a:avLst/>
              </a:prstGeom>
              <a:blipFill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EF05404-6DB4-A391-C3FC-F067F6D406AA}"/>
                  </a:ext>
                </a:extLst>
              </p:cNvPr>
              <p:cNvSpPr/>
              <p:nvPr/>
            </p:nvSpPr>
            <p:spPr>
              <a:xfrm>
                <a:off x="1183450" y="331926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EF05404-6DB4-A391-C3FC-F067F6D40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319266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167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2BE28D-8F54-7F50-496A-FEDB0B53C480}"/>
                  </a:ext>
                </a:extLst>
              </p:cNvPr>
              <p:cNvSpPr/>
              <p:nvPr/>
            </p:nvSpPr>
            <p:spPr>
              <a:xfrm>
                <a:off x="1181540" y="42452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2BE28D-8F54-7F50-496A-FEDB0B53C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2452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29787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9CFBACE-4162-14AD-F32C-F17F8236C0B0}"/>
                  </a:ext>
                </a:extLst>
              </p:cNvPr>
              <p:cNvSpPr/>
              <p:nvPr/>
            </p:nvSpPr>
            <p:spPr>
              <a:xfrm>
                <a:off x="1181540" y="531071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9CFBACE-4162-14AD-F32C-F17F8236C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310719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3191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3F37AF-B867-AF5B-0090-91BEC9CC9781}"/>
              </a:ext>
            </a:extLst>
          </p:cNvPr>
          <p:cNvSpPr txBox="1"/>
          <p:nvPr/>
        </p:nvSpPr>
        <p:spPr>
          <a:xfrm>
            <a:off x="1371467" y="476304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E47FF-B1E9-B7B6-940C-8352B701A26D}"/>
              </a:ext>
            </a:extLst>
          </p:cNvPr>
          <p:cNvSpPr/>
          <p:nvPr/>
        </p:nvSpPr>
        <p:spPr>
          <a:xfrm>
            <a:off x="3394105" y="3787746"/>
            <a:ext cx="576384" cy="58633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585F83-CDB4-64D3-BBE0-AD83B073575E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1759834" y="3612433"/>
            <a:ext cx="1634271" cy="46848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E0BB3-CE5B-1337-8333-FC6DBAE0A68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1757924" y="4080913"/>
            <a:ext cx="1636181" cy="45755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BB7CA-9349-A2FC-7ED1-9F70E3AB641E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757924" y="4080913"/>
            <a:ext cx="1636181" cy="152297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0229B2-CBDE-365D-3F13-6F1C820B4329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970489" y="4080913"/>
            <a:ext cx="2189306" cy="1168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ACE48F-0023-E3FB-41F2-72214BC9DF37}"/>
                  </a:ext>
                </a:extLst>
              </p:cNvPr>
              <p:cNvSpPr txBox="1"/>
              <p:nvPr/>
            </p:nvSpPr>
            <p:spPr>
              <a:xfrm>
                <a:off x="1739973" y="3211678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8ACE48F-0023-E3FB-41F2-72214BC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73" y="3211678"/>
                <a:ext cx="10228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27BD78-4F67-8128-0370-FEC77C7BB7FD}"/>
                  </a:ext>
                </a:extLst>
              </p:cNvPr>
              <p:cNvSpPr txBox="1"/>
              <p:nvPr/>
            </p:nvSpPr>
            <p:spPr>
              <a:xfrm>
                <a:off x="1739973" y="3965646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27BD78-4F67-8128-0370-FEC77C7BB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73" y="3965646"/>
                <a:ext cx="10228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1ECE73-3049-A915-9DF6-981F50356DBF}"/>
                  </a:ext>
                </a:extLst>
              </p:cNvPr>
              <p:cNvSpPr txBox="1"/>
              <p:nvPr/>
            </p:nvSpPr>
            <p:spPr>
              <a:xfrm>
                <a:off x="1739973" y="4591070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1ECE73-3049-A915-9DF6-981F5035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73" y="4591070"/>
                <a:ext cx="10228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B9699D3-C1E1-C7BA-B3D9-F4750CCD002D}"/>
                  </a:ext>
                </a:extLst>
              </p:cNvPr>
              <p:cNvSpPr/>
              <p:nvPr/>
            </p:nvSpPr>
            <p:spPr>
              <a:xfrm>
                <a:off x="1165162" y="2326733"/>
                <a:ext cx="576384" cy="58633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B9699D3-C1E1-C7BA-B3D9-F4750CCD0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326733"/>
                <a:ext cx="576384" cy="586334"/>
              </a:xfrm>
              <a:prstGeom prst="ellipse">
                <a:avLst/>
              </a:prstGeom>
              <a:blipFill>
                <a:blip r:embed="rId9"/>
                <a:stretch>
                  <a:fillRect l="-10638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0F1BE1-7085-8432-CCE8-8831DCBD1BF6}"/>
              </a:ext>
            </a:extLst>
          </p:cNvPr>
          <p:cNvCxnSpPr>
            <a:cxnSpLocks/>
            <a:stCxn id="27" idx="6"/>
            <a:endCxn id="15" idx="2"/>
          </p:cNvCxnSpPr>
          <p:nvPr/>
        </p:nvCxnSpPr>
        <p:spPr>
          <a:xfrm>
            <a:off x="1741546" y="2619900"/>
            <a:ext cx="1652559" cy="14610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784A7-F9CB-808F-8612-CE87761DCE73}"/>
                  </a:ext>
                </a:extLst>
              </p:cNvPr>
              <p:cNvSpPr txBox="1"/>
              <p:nvPr/>
            </p:nvSpPr>
            <p:spPr>
              <a:xfrm>
                <a:off x="1706506" y="2520335"/>
                <a:ext cx="1022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1784A7-F9CB-808F-8612-CE87761DC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506" y="2520335"/>
                <a:ext cx="10228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EB9B9F-52CC-7810-CDCE-2609DF88727F}"/>
                  </a:ext>
                </a:extLst>
              </p:cNvPr>
              <p:cNvSpPr txBox="1"/>
              <p:nvPr/>
            </p:nvSpPr>
            <p:spPr>
              <a:xfrm>
                <a:off x="4120488" y="3518827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EB9B9F-52CC-7810-CDCE-2609DF88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88" y="3518827"/>
                <a:ext cx="2039307" cy="523220"/>
              </a:xfrm>
              <a:prstGeom prst="rect">
                <a:avLst/>
              </a:prstGeom>
              <a:blipFill>
                <a:blip r:embed="rId11"/>
                <a:stretch>
                  <a:fillRect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772322-1469-ED86-B8E9-8C859C386461}"/>
                  </a:ext>
                </a:extLst>
              </p:cNvPr>
              <p:cNvSpPr txBox="1"/>
              <p:nvPr/>
            </p:nvSpPr>
            <p:spPr>
              <a:xfrm>
                <a:off x="2576014" y="4716589"/>
                <a:ext cx="2989672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772322-1469-ED86-B8E9-8C859C386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014" y="4716589"/>
                <a:ext cx="2989672" cy="13926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0F69F-7F60-1AC4-83D6-BA9A741FD4A5}"/>
                  </a:ext>
                </a:extLst>
              </p:cNvPr>
              <p:cNvSpPr txBox="1"/>
              <p:nvPr/>
            </p:nvSpPr>
            <p:spPr>
              <a:xfrm>
                <a:off x="3387311" y="3922186"/>
                <a:ext cx="326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C80F69F-7F60-1AC4-83D6-BA9A741F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311" y="3922186"/>
                <a:ext cx="326962" cy="369332"/>
              </a:xfrm>
              <a:prstGeom prst="rect">
                <a:avLst/>
              </a:prstGeom>
              <a:blipFill>
                <a:blip r:embed="rId13"/>
                <a:stretch>
                  <a:fillRect l="-7407" r="-1111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10DB997-986D-210E-55D0-CDD52CDFA44B}"/>
              </a:ext>
            </a:extLst>
          </p:cNvPr>
          <p:cNvCxnSpPr>
            <a:cxnSpLocks/>
          </p:cNvCxnSpPr>
          <p:nvPr/>
        </p:nvCxnSpPr>
        <p:spPr>
          <a:xfrm flipV="1">
            <a:off x="3706538" y="4028832"/>
            <a:ext cx="212773" cy="179989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1DB158-DFAE-A76E-5925-50B76BE93204}"/>
              </a:ext>
            </a:extLst>
          </p:cNvPr>
          <p:cNvCxnSpPr>
            <a:cxnSpLocks/>
            <a:stCxn id="15" idx="0"/>
          </p:cNvCxnSpPr>
          <p:nvPr/>
        </p:nvCxnSpPr>
        <p:spPr>
          <a:xfrm flipH="1">
            <a:off x="3655360" y="3787746"/>
            <a:ext cx="26937" cy="586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77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136219" cy="4906963"/>
          </a:xfrm>
        </p:spPr>
        <p:txBody>
          <a:bodyPr/>
          <a:lstStyle/>
          <a:p>
            <a:r>
              <a:rPr lang="en-IN" dirty="0"/>
              <a:t>This is a particular class called “feedforward” networks.</a:t>
            </a:r>
          </a:p>
          <a:p>
            <a:pPr lvl="1"/>
            <a:r>
              <a:rPr lang="en-IN" dirty="0"/>
              <a:t>Cascade neurons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0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136219" cy="4906963"/>
          </a:xfrm>
        </p:spPr>
        <p:txBody>
          <a:bodyPr/>
          <a:lstStyle/>
          <a:p>
            <a:r>
              <a:rPr lang="en-IN" dirty="0"/>
              <a:t>Inputs multiplied by initial set of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9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9071345" cy="4906963"/>
          </a:xfrm>
        </p:spPr>
        <p:txBody>
          <a:bodyPr/>
          <a:lstStyle/>
          <a:p>
            <a:r>
              <a:rPr lang="en-IN" dirty="0"/>
              <a:t>Intermediate “predictions” computed at first hidden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360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9369057" cy="4906963"/>
          </a:xfrm>
        </p:spPr>
        <p:txBody>
          <a:bodyPr/>
          <a:lstStyle/>
          <a:p>
            <a:r>
              <a:rPr lang="en-IN" dirty="0"/>
              <a:t>Intermediate “predictions” computed at first hidden layer</a:t>
            </a:r>
          </a:p>
          <a:p>
            <a:r>
              <a:rPr lang="en-IN" dirty="0"/>
              <a:t>Predictions are fed forward through the network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816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9369057" cy="4906963"/>
          </a:xfrm>
        </p:spPr>
        <p:txBody>
          <a:bodyPr/>
          <a:lstStyle/>
          <a:p>
            <a:r>
              <a:rPr lang="en-IN" dirty="0"/>
              <a:t>Compute second set of intermediate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1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EDC3-268D-EA66-14DF-8ADCC29C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Limitations of Linear Models: The XOR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B7D3-83C0-C393-E681-DA6F04C40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6838950" cy="4906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The hypothesis class of linear (and log-linear) models is severely restricted. </a:t>
                </a:r>
              </a:p>
              <a:p>
                <a:r>
                  <a:rPr lang="en-GB" dirty="0"/>
                  <a:t>For example, it cannot represent the XOR function, defined as:</a:t>
                </a:r>
              </a:p>
              <a:p>
                <a:pPr lvl="1"/>
                <a:r>
                  <a:rPr lang="en-GB" dirty="0"/>
                  <a:t>Let,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Then,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𝑿𝑶𝑹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𝑿𝑶𝑹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𝑿𝑶𝑹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𝑿𝑶𝑹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That is, there is no parameterization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such that: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C3B7D3-83C0-C393-E681-DA6F04C40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6838950" cy="4906963"/>
              </a:xfrm>
              <a:blipFill>
                <a:blip r:embed="rId2"/>
                <a:stretch>
                  <a:fillRect l="-1427" t="-3106" r="-16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393FB-139E-4F9A-255E-308636EE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7057D-A44A-52DC-33DE-68B62752A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4506178"/>
            <a:ext cx="2415756" cy="16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18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9369057" cy="4906963"/>
          </a:xfrm>
        </p:spPr>
        <p:txBody>
          <a:bodyPr/>
          <a:lstStyle/>
          <a:p>
            <a:r>
              <a:rPr lang="en-IN" dirty="0"/>
              <a:t>Aggregate all the computations in the output </a:t>
            </a:r>
          </a:p>
          <a:p>
            <a:pPr lvl="1"/>
            <a:r>
              <a:rPr lang="en-IN" dirty="0"/>
              <a:t>e.g. probability of a particular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05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4A1B-C699-DE76-108D-FF55A9F3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B1-3F46-ED07-1E14-14F3D4AB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9369057" cy="4906963"/>
          </a:xfrm>
        </p:spPr>
        <p:txBody>
          <a:bodyPr/>
          <a:lstStyle/>
          <a:p>
            <a:r>
              <a:rPr lang="en-IN" dirty="0"/>
              <a:t>Aggregate all the computations in the output </a:t>
            </a:r>
          </a:p>
          <a:p>
            <a:pPr lvl="1"/>
            <a:r>
              <a:rPr lang="en-IN" dirty="0"/>
              <a:t>e.g. probability of a particular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D0C4-0140-D45A-E795-259BD275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/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22342B2-9AF2-E6C7-49A3-79DB72EA1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450" y="3574446"/>
                <a:ext cx="576384" cy="586334"/>
              </a:xfrm>
              <a:prstGeom prst="ellipse">
                <a:avLst/>
              </a:prstGeom>
              <a:blipFill>
                <a:blip r:embed="rId2"/>
                <a:stretch>
                  <a:fillRect l="-29167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/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901A7F-C948-6A6A-0CF5-BC22D3B9F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4500479"/>
                <a:ext cx="576384" cy="586334"/>
              </a:xfrm>
              <a:prstGeom prst="ellipse">
                <a:avLst/>
              </a:prstGeom>
              <a:blipFill>
                <a:blip r:embed="rId3"/>
                <a:stretch>
                  <a:fillRect l="-29787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/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F0948C7-24A0-3289-B31B-33E83E5CE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40" y="5565899"/>
                <a:ext cx="576384" cy="586334"/>
              </a:xfrm>
              <a:prstGeom prst="ellipse">
                <a:avLst/>
              </a:prstGeom>
              <a:blipFill>
                <a:blip r:embed="rId4"/>
                <a:stretch>
                  <a:fillRect l="-31915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29FF4A-B7DF-E050-8CEB-777A734D62F1}"/>
              </a:ext>
            </a:extLst>
          </p:cNvPr>
          <p:cNvSpPr txBox="1"/>
          <p:nvPr/>
        </p:nvSpPr>
        <p:spPr>
          <a:xfrm>
            <a:off x="1371467" y="5018222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359696-0130-C7FF-A1FD-74EB37B5B57C}"/>
              </a:ext>
            </a:extLst>
          </p:cNvPr>
          <p:cNvCxnSpPr>
            <a:cxnSpLocks/>
            <a:stCxn id="6" idx="6"/>
            <a:endCxn id="38" idx="1"/>
          </p:cNvCxnSpPr>
          <p:nvPr/>
        </p:nvCxnSpPr>
        <p:spPr>
          <a:xfrm flipV="1">
            <a:off x="1759834" y="2872316"/>
            <a:ext cx="1916788" cy="9952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B4F95-A64A-B759-9812-F8B509E443CB}"/>
              </a:ext>
            </a:extLst>
          </p:cNvPr>
          <p:cNvCxnSpPr>
            <a:cxnSpLocks/>
            <a:stCxn id="7" idx="6"/>
            <a:endCxn id="38" idx="1"/>
          </p:cNvCxnSpPr>
          <p:nvPr/>
        </p:nvCxnSpPr>
        <p:spPr>
          <a:xfrm flipV="1">
            <a:off x="1757924" y="2872316"/>
            <a:ext cx="1918698" cy="1921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25E964-7B90-91D4-6D13-9EC62BBA8DCE}"/>
              </a:ext>
            </a:extLst>
          </p:cNvPr>
          <p:cNvCxnSpPr>
            <a:cxnSpLocks/>
            <a:stCxn id="8" idx="6"/>
            <a:endCxn id="38" idx="1"/>
          </p:cNvCxnSpPr>
          <p:nvPr/>
        </p:nvCxnSpPr>
        <p:spPr>
          <a:xfrm flipV="1">
            <a:off x="1757924" y="2872316"/>
            <a:ext cx="1918698" cy="29867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145AD-59B8-C7D3-C73D-E09B43D050B8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9186984" y="4199429"/>
            <a:ext cx="216294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/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60FA8C7-D6AD-929A-EF74-805D6DC5E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62" y="2581913"/>
                <a:ext cx="576384" cy="586334"/>
              </a:xfrm>
              <a:prstGeom prst="ellipse">
                <a:avLst/>
              </a:prstGeom>
              <a:blipFill>
                <a:blip r:embed="rId5"/>
                <a:stretch>
                  <a:fillRect l="-234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10C6BA-7475-C9E3-4F67-34A5AD0D94C1}"/>
              </a:ext>
            </a:extLst>
          </p:cNvPr>
          <p:cNvCxnSpPr>
            <a:cxnSpLocks/>
            <a:stCxn id="18" idx="6"/>
            <a:endCxn id="38" idx="1"/>
          </p:cNvCxnSpPr>
          <p:nvPr/>
        </p:nvCxnSpPr>
        <p:spPr>
          <a:xfrm flipV="1">
            <a:off x="1741546" y="2872316"/>
            <a:ext cx="1935076" cy="27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/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25E582-1B2C-3E14-4A97-E9253252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74" y="3634485"/>
                <a:ext cx="2039307" cy="523220"/>
              </a:xfrm>
              <a:prstGeom prst="rect">
                <a:avLst/>
              </a:prstGeom>
              <a:blipFill>
                <a:blip r:embed="rId6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>
            <a:extLst>
              <a:ext uri="{FF2B5EF4-FFF2-40B4-BE49-F238E27FC236}">
                <a16:creationId xmlns:a16="http://schemas.microsoft.com/office/drawing/2014/main" id="{2EB13461-9134-8B57-32D9-F7CB9F694A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2578120"/>
            <a:ext cx="576384" cy="5883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ECB48F4-8FCE-D592-098F-B157143194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6622" y="3569313"/>
            <a:ext cx="576384" cy="58839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61372E5-5811-62D0-3613-90ACCB1BC2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4493625"/>
            <a:ext cx="576384" cy="588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15F6F70-F445-7B2C-207D-41F201497DBB}"/>
              </a:ext>
            </a:extLst>
          </p:cNvPr>
          <p:cNvSpPr txBox="1"/>
          <p:nvPr/>
        </p:nvSpPr>
        <p:spPr>
          <a:xfrm>
            <a:off x="3864676" y="515060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F9FDF03-E80D-C9F5-C953-14CB7C97C0E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74712" y="5626246"/>
            <a:ext cx="576384" cy="588392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A0BBD9-8108-4A1E-8BC6-F3D6DD42DE25}"/>
              </a:ext>
            </a:extLst>
          </p:cNvPr>
          <p:cNvCxnSpPr>
            <a:cxnSpLocks/>
            <a:stCxn id="6" idx="6"/>
            <a:endCxn id="55" idx="1"/>
          </p:cNvCxnSpPr>
          <p:nvPr/>
        </p:nvCxnSpPr>
        <p:spPr>
          <a:xfrm flipV="1">
            <a:off x="1759834" y="3863509"/>
            <a:ext cx="1916788" cy="410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22F92-116C-4822-12D8-55A35F1DE3CC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 flipV="1">
            <a:off x="1757924" y="3863509"/>
            <a:ext cx="1918698" cy="93013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A18B12-D5A2-E43B-CABC-3BE2D8208D63}"/>
              </a:ext>
            </a:extLst>
          </p:cNvPr>
          <p:cNvCxnSpPr>
            <a:cxnSpLocks/>
            <a:stCxn id="8" idx="6"/>
            <a:endCxn id="55" idx="1"/>
          </p:cNvCxnSpPr>
          <p:nvPr/>
        </p:nvCxnSpPr>
        <p:spPr>
          <a:xfrm flipV="1">
            <a:off x="1757924" y="3863509"/>
            <a:ext cx="1918698" cy="199555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1D0FAD8-1E2E-D3B8-B1FD-62B3E5243017}"/>
              </a:ext>
            </a:extLst>
          </p:cNvPr>
          <p:cNvCxnSpPr>
            <a:cxnSpLocks/>
            <a:stCxn id="18" idx="6"/>
            <a:endCxn id="55" idx="1"/>
          </p:cNvCxnSpPr>
          <p:nvPr/>
        </p:nvCxnSpPr>
        <p:spPr>
          <a:xfrm>
            <a:off x="1741546" y="2875080"/>
            <a:ext cx="1935076" cy="9884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DF4C38-02D2-A308-90FF-DB3243D6BCDF}"/>
              </a:ext>
            </a:extLst>
          </p:cNvPr>
          <p:cNvCxnSpPr>
            <a:cxnSpLocks/>
            <a:stCxn id="6" idx="6"/>
            <a:endCxn id="56" idx="1"/>
          </p:cNvCxnSpPr>
          <p:nvPr/>
        </p:nvCxnSpPr>
        <p:spPr>
          <a:xfrm>
            <a:off x="1759834" y="3867613"/>
            <a:ext cx="1914878" cy="92020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9AE7F85-041A-8235-D798-BF60CF125429}"/>
              </a:ext>
            </a:extLst>
          </p:cNvPr>
          <p:cNvCxnSpPr>
            <a:cxnSpLocks/>
            <a:stCxn id="7" idx="6"/>
            <a:endCxn id="56" idx="1"/>
          </p:cNvCxnSpPr>
          <p:nvPr/>
        </p:nvCxnSpPr>
        <p:spPr>
          <a:xfrm flipV="1">
            <a:off x="1757924" y="4787821"/>
            <a:ext cx="1916788" cy="5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8919B-1916-DCFE-DBB4-21BA6C4B858E}"/>
              </a:ext>
            </a:extLst>
          </p:cNvPr>
          <p:cNvCxnSpPr>
            <a:cxnSpLocks/>
            <a:stCxn id="8" idx="6"/>
            <a:endCxn id="56" idx="1"/>
          </p:cNvCxnSpPr>
          <p:nvPr/>
        </p:nvCxnSpPr>
        <p:spPr>
          <a:xfrm flipV="1">
            <a:off x="1757924" y="4787821"/>
            <a:ext cx="1916788" cy="10712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E81C96D-3E89-DCED-5B55-FD634EB38A88}"/>
              </a:ext>
            </a:extLst>
          </p:cNvPr>
          <p:cNvCxnSpPr>
            <a:cxnSpLocks/>
            <a:stCxn id="18" idx="6"/>
            <a:endCxn id="56" idx="1"/>
          </p:cNvCxnSpPr>
          <p:nvPr/>
        </p:nvCxnSpPr>
        <p:spPr>
          <a:xfrm>
            <a:off x="1741546" y="2875080"/>
            <a:ext cx="1933166" cy="19127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D803B8-1C9F-8CF9-362B-BFE3AF22A5EB}"/>
              </a:ext>
            </a:extLst>
          </p:cNvPr>
          <p:cNvCxnSpPr>
            <a:cxnSpLocks/>
            <a:stCxn id="6" idx="6"/>
            <a:endCxn id="58" idx="1"/>
          </p:cNvCxnSpPr>
          <p:nvPr/>
        </p:nvCxnSpPr>
        <p:spPr>
          <a:xfrm>
            <a:off x="1759834" y="3867613"/>
            <a:ext cx="1914878" cy="205282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DED3FEC-6E5C-1DEA-35E1-987A803184B3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757924" y="4793646"/>
            <a:ext cx="1916788" cy="11267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2D6E5A6-C53A-979C-A019-C44970AD553C}"/>
              </a:ext>
            </a:extLst>
          </p:cNvPr>
          <p:cNvCxnSpPr>
            <a:cxnSpLocks/>
            <a:stCxn id="8" idx="6"/>
            <a:endCxn id="58" idx="1"/>
          </p:cNvCxnSpPr>
          <p:nvPr/>
        </p:nvCxnSpPr>
        <p:spPr>
          <a:xfrm>
            <a:off x="1757924" y="5859066"/>
            <a:ext cx="1916788" cy="613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F23EA2F-0E2F-C464-B2FE-5404133E14B1}"/>
              </a:ext>
            </a:extLst>
          </p:cNvPr>
          <p:cNvCxnSpPr>
            <a:cxnSpLocks/>
            <a:stCxn id="18" idx="6"/>
            <a:endCxn id="58" idx="1"/>
          </p:cNvCxnSpPr>
          <p:nvPr/>
        </p:nvCxnSpPr>
        <p:spPr>
          <a:xfrm>
            <a:off x="1741546" y="2875080"/>
            <a:ext cx="1933166" cy="3045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68F5D5-C289-9150-1BC0-D95CE2632DB9}"/>
              </a:ext>
            </a:extLst>
          </p:cNvPr>
          <p:cNvCxnSpPr>
            <a:cxnSpLocks/>
            <a:stCxn id="55" idx="3"/>
            <a:endCxn id="116" idx="1"/>
          </p:cNvCxnSpPr>
          <p:nvPr/>
        </p:nvCxnSpPr>
        <p:spPr>
          <a:xfrm flipV="1">
            <a:off x="4253006" y="2854596"/>
            <a:ext cx="2085298" cy="10089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1EF19FB-0CBC-E6BA-85D6-E3E4A7A29628}"/>
              </a:ext>
            </a:extLst>
          </p:cNvPr>
          <p:cNvCxnSpPr>
            <a:cxnSpLocks/>
            <a:stCxn id="56" idx="3"/>
            <a:endCxn id="116" idx="1"/>
          </p:cNvCxnSpPr>
          <p:nvPr/>
        </p:nvCxnSpPr>
        <p:spPr>
          <a:xfrm flipV="1">
            <a:off x="4251096" y="2854596"/>
            <a:ext cx="2087208" cy="1933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B5F874-2808-9224-2410-FEF61AC82B64}"/>
              </a:ext>
            </a:extLst>
          </p:cNvPr>
          <p:cNvCxnSpPr>
            <a:cxnSpLocks/>
            <a:stCxn id="58" idx="3"/>
            <a:endCxn id="116" idx="1"/>
          </p:cNvCxnSpPr>
          <p:nvPr/>
        </p:nvCxnSpPr>
        <p:spPr>
          <a:xfrm flipV="1">
            <a:off x="4251096" y="2854596"/>
            <a:ext cx="2087208" cy="30658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4A302AC-81F5-CCE8-890C-68CAED51101B}"/>
              </a:ext>
            </a:extLst>
          </p:cNvPr>
          <p:cNvCxnSpPr>
            <a:cxnSpLocks/>
            <a:stCxn id="38" idx="3"/>
            <a:endCxn id="116" idx="1"/>
          </p:cNvCxnSpPr>
          <p:nvPr/>
        </p:nvCxnSpPr>
        <p:spPr>
          <a:xfrm flipV="1">
            <a:off x="4253006" y="2854596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958E356-9B0D-A26F-9AD1-6483E61F06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2560400"/>
            <a:ext cx="576384" cy="58839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DF7CB0F-1237-5A82-421A-BEBE2AAF6F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8304" y="3551593"/>
            <a:ext cx="576384" cy="58839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4599EC34-A57F-670D-50E6-E2BFD55F7C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4475905"/>
            <a:ext cx="576384" cy="588392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BD327AD-01DC-400A-DEED-3CBBE9B9A827}"/>
              </a:ext>
            </a:extLst>
          </p:cNvPr>
          <p:cNvSpPr txBox="1"/>
          <p:nvPr/>
        </p:nvSpPr>
        <p:spPr>
          <a:xfrm>
            <a:off x="6526358" y="5132888"/>
            <a:ext cx="3470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4B1C4D76-5407-1ADD-711D-8EDD995D3F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36394" y="5608526"/>
            <a:ext cx="576384" cy="588392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2618AD2-CB16-566B-9331-711A04897650}"/>
              </a:ext>
            </a:extLst>
          </p:cNvPr>
          <p:cNvCxnSpPr>
            <a:cxnSpLocks/>
            <a:stCxn id="55" idx="3"/>
            <a:endCxn id="117" idx="1"/>
          </p:cNvCxnSpPr>
          <p:nvPr/>
        </p:nvCxnSpPr>
        <p:spPr>
          <a:xfrm flipV="1">
            <a:off x="4253006" y="3845789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4EB81FF-379A-548C-78B9-3726640D2725}"/>
              </a:ext>
            </a:extLst>
          </p:cNvPr>
          <p:cNvCxnSpPr>
            <a:cxnSpLocks/>
            <a:stCxn id="56" idx="3"/>
            <a:endCxn id="117" idx="1"/>
          </p:cNvCxnSpPr>
          <p:nvPr/>
        </p:nvCxnSpPr>
        <p:spPr>
          <a:xfrm flipV="1">
            <a:off x="4251096" y="3845789"/>
            <a:ext cx="2087208" cy="9420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09748B2-8AFD-884D-AA4C-631079B7ED11}"/>
              </a:ext>
            </a:extLst>
          </p:cNvPr>
          <p:cNvCxnSpPr>
            <a:cxnSpLocks/>
            <a:stCxn id="58" idx="3"/>
            <a:endCxn id="117" idx="1"/>
          </p:cNvCxnSpPr>
          <p:nvPr/>
        </p:nvCxnSpPr>
        <p:spPr>
          <a:xfrm flipV="1">
            <a:off x="4251096" y="3845789"/>
            <a:ext cx="2087208" cy="20746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4C1E2C-00F6-ECA8-90B6-75431C75651D}"/>
              </a:ext>
            </a:extLst>
          </p:cNvPr>
          <p:cNvCxnSpPr>
            <a:cxnSpLocks/>
            <a:stCxn id="38" idx="3"/>
            <a:endCxn id="117" idx="1"/>
          </p:cNvCxnSpPr>
          <p:nvPr/>
        </p:nvCxnSpPr>
        <p:spPr>
          <a:xfrm>
            <a:off x="4253006" y="2872316"/>
            <a:ext cx="2085298" cy="97347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8AE8EE2-4128-CA9D-5C6F-10F5E44BD1D5}"/>
              </a:ext>
            </a:extLst>
          </p:cNvPr>
          <p:cNvCxnSpPr>
            <a:cxnSpLocks/>
            <a:stCxn id="55" idx="3"/>
            <a:endCxn id="118" idx="1"/>
          </p:cNvCxnSpPr>
          <p:nvPr/>
        </p:nvCxnSpPr>
        <p:spPr>
          <a:xfrm>
            <a:off x="4253006" y="3863509"/>
            <a:ext cx="2083388" cy="90659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785BB1F-A014-66AE-80B8-B3FC9E8B6B2C}"/>
              </a:ext>
            </a:extLst>
          </p:cNvPr>
          <p:cNvCxnSpPr>
            <a:cxnSpLocks/>
            <a:stCxn id="56" idx="3"/>
            <a:endCxn id="118" idx="1"/>
          </p:cNvCxnSpPr>
          <p:nvPr/>
        </p:nvCxnSpPr>
        <p:spPr>
          <a:xfrm flipV="1">
            <a:off x="4251096" y="4770101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B73A066-69FC-15D1-7848-A6D917323633}"/>
              </a:ext>
            </a:extLst>
          </p:cNvPr>
          <p:cNvCxnSpPr>
            <a:cxnSpLocks/>
            <a:stCxn id="58" idx="3"/>
            <a:endCxn id="118" idx="1"/>
          </p:cNvCxnSpPr>
          <p:nvPr/>
        </p:nvCxnSpPr>
        <p:spPr>
          <a:xfrm flipV="1">
            <a:off x="4251096" y="4770101"/>
            <a:ext cx="2085298" cy="115034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41C6B8-8F29-4BC1-040F-9FD5CB67622C}"/>
              </a:ext>
            </a:extLst>
          </p:cNvPr>
          <p:cNvCxnSpPr>
            <a:cxnSpLocks/>
            <a:stCxn id="38" idx="3"/>
            <a:endCxn id="118" idx="1"/>
          </p:cNvCxnSpPr>
          <p:nvPr/>
        </p:nvCxnSpPr>
        <p:spPr>
          <a:xfrm>
            <a:off x="4253006" y="2872316"/>
            <a:ext cx="2083388" cy="18977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652F8E-1AC8-73CA-7D13-97EC31E69BEF}"/>
              </a:ext>
            </a:extLst>
          </p:cNvPr>
          <p:cNvCxnSpPr>
            <a:cxnSpLocks/>
            <a:stCxn id="55" idx="3"/>
            <a:endCxn id="120" idx="1"/>
          </p:cNvCxnSpPr>
          <p:nvPr/>
        </p:nvCxnSpPr>
        <p:spPr>
          <a:xfrm>
            <a:off x="4253006" y="3863509"/>
            <a:ext cx="2083388" cy="20392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10EE034-0DFB-7A06-1F1E-31EEFB5EB937}"/>
              </a:ext>
            </a:extLst>
          </p:cNvPr>
          <p:cNvCxnSpPr>
            <a:cxnSpLocks/>
            <a:stCxn id="56" idx="3"/>
            <a:endCxn id="120" idx="1"/>
          </p:cNvCxnSpPr>
          <p:nvPr/>
        </p:nvCxnSpPr>
        <p:spPr>
          <a:xfrm>
            <a:off x="4251096" y="4787821"/>
            <a:ext cx="2085298" cy="11149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3A2995C-2227-A880-0F96-BB3D87A32192}"/>
              </a:ext>
            </a:extLst>
          </p:cNvPr>
          <p:cNvCxnSpPr>
            <a:cxnSpLocks/>
            <a:stCxn id="58" idx="3"/>
            <a:endCxn id="120" idx="1"/>
          </p:cNvCxnSpPr>
          <p:nvPr/>
        </p:nvCxnSpPr>
        <p:spPr>
          <a:xfrm flipV="1">
            <a:off x="4251096" y="5902722"/>
            <a:ext cx="2085298" cy="177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836460-81CD-D04E-A386-A62A7A8439B8}"/>
              </a:ext>
            </a:extLst>
          </p:cNvPr>
          <p:cNvCxnSpPr>
            <a:cxnSpLocks/>
            <a:stCxn id="38" idx="3"/>
            <a:endCxn id="120" idx="1"/>
          </p:cNvCxnSpPr>
          <p:nvPr/>
        </p:nvCxnSpPr>
        <p:spPr>
          <a:xfrm>
            <a:off x="4253006" y="2872316"/>
            <a:ext cx="2083388" cy="303040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D56FCA2-AA93-EB96-24A8-A111B415C0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10600" y="3905233"/>
            <a:ext cx="576384" cy="588392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93C8A41-0BF5-DEB9-A10D-647C630B6738}"/>
              </a:ext>
            </a:extLst>
          </p:cNvPr>
          <p:cNvCxnSpPr>
            <a:cxnSpLocks/>
            <a:stCxn id="116" idx="3"/>
            <a:endCxn id="155" idx="1"/>
          </p:cNvCxnSpPr>
          <p:nvPr/>
        </p:nvCxnSpPr>
        <p:spPr>
          <a:xfrm>
            <a:off x="6914688" y="2854596"/>
            <a:ext cx="1695912" cy="13448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4F98A4A-556E-DEA6-C26A-570A1923CA8C}"/>
              </a:ext>
            </a:extLst>
          </p:cNvPr>
          <p:cNvCxnSpPr>
            <a:cxnSpLocks/>
            <a:stCxn id="117" idx="3"/>
            <a:endCxn id="155" idx="1"/>
          </p:cNvCxnSpPr>
          <p:nvPr/>
        </p:nvCxnSpPr>
        <p:spPr>
          <a:xfrm>
            <a:off x="6914688" y="3845789"/>
            <a:ext cx="1695912" cy="35364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1D8CF28-35AD-B07E-08D4-EC6DBB889A93}"/>
              </a:ext>
            </a:extLst>
          </p:cNvPr>
          <p:cNvCxnSpPr>
            <a:cxnSpLocks/>
            <a:stCxn id="118" idx="3"/>
            <a:endCxn id="155" idx="1"/>
          </p:cNvCxnSpPr>
          <p:nvPr/>
        </p:nvCxnSpPr>
        <p:spPr>
          <a:xfrm flipV="1">
            <a:off x="6912778" y="4199429"/>
            <a:ext cx="1697822" cy="57067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20888E3-BF90-6878-0373-3F9A60721542}"/>
              </a:ext>
            </a:extLst>
          </p:cNvPr>
          <p:cNvCxnSpPr>
            <a:cxnSpLocks/>
            <a:stCxn id="120" idx="3"/>
            <a:endCxn id="155" idx="1"/>
          </p:cNvCxnSpPr>
          <p:nvPr/>
        </p:nvCxnSpPr>
        <p:spPr>
          <a:xfrm flipV="1">
            <a:off x="6912778" y="4199429"/>
            <a:ext cx="1697822" cy="17032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67A847-B04F-8AAE-E7E3-CF6E9A3B5FBD}"/>
              </a:ext>
            </a:extLst>
          </p:cNvPr>
          <p:cNvSpPr txBox="1"/>
          <p:nvPr/>
        </p:nvSpPr>
        <p:spPr>
          <a:xfrm rot="16200000" flipH="1">
            <a:off x="1048820" y="4063791"/>
            <a:ext cx="325980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Weight to learn!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F227-2209-C731-83EB-D7FB5C084B5F}"/>
              </a:ext>
            </a:extLst>
          </p:cNvPr>
          <p:cNvSpPr txBox="1"/>
          <p:nvPr/>
        </p:nvSpPr>
        <p:spPr>
          <a:xfrm rot="16200000" flipH="1">
            <a:off x="3663841" y="4042526"/>
            <a:ext cx="325980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Weight to learn!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84147E-6AE9-0896-8B36-D3D577665617}"/>
              </a:ext>
            </a:extLst>
          </p:cNvPr>
          <p:cNvSpPr txBox="1"/>
          <p:nvPr/>
        </p:nvSpPr>
        <p:spPr>
          <a:xfrm rot="16200000" flipH="1">
            <a:off x="6091245" y="4042525"/>
            <a:ext cx="3259808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Weight to learn!</a:t>
            </a:r>
          </a:p>
        </p:txBody>
      </p:sp>
    </p:spTree>
    <p:extLst>
      <p:ext uri="{BB962C8B-B14F-4D97-AF65-F5344CB8AC3E}">
        <p14:creationId xmlns:p14="http://schemas.microsoft.com/office/powerpoint/2010/main" val="364673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Feedforward Neural Networks</a:t>
            </a:r>
            <a:endParaRPr lang="zh-TW" altLang="en-US" dirty="0"/>
          </a:p>
        </p:txBody>
      </p:sp>
      <p:sp>
        <p:nvSpPr>
          <p:cNvPr id="81" name="文字方塊 63">
            <a:extLst>
              <a:ext uri="{FF2B5EF4-FFF2-40B4-BE49-F238E27FC236}">
                <a16:creationId xmlns:a16="http://schemas.microsoft.com/office/drawing/2014/main" id="{FA460E6B-D9D2-CD6E-33AC-6165300E46EC}"/>
              </a:ext>
            </a:extLst>
          </p:cNvPr>
          <p:cNvSpPr txBox="1"/>
          <p:nvPr/>
        </p:nvSpPr>
        <p:spPr>
          <a:xfrm>
            <a:off x="5316779" y="4841150"/>
            <a:ext cx="123131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b="1" dirty="0">
                <a:solidFill>
                  <a:prstClr val="black"/>
                </a:solidFill>
              </a:rPr>
              <a:t>Output Layer</a:t>
            </a:r>
            <a:endParaRPr lang="zh-TW" altLang="en-US" sz="1980" b="1" dirty="0">
              <a:solidFill>
                <a:prstClr val="black"/>
              </a:solidFill>
            </a:endParaRPr>
          </a:p>
        </p:txBody>
      </p:sp>
      <p:sp>
        <p:nvSpPr>
          <p:cNvPr id="82" name="文字方塊 64">
            <a:extLst>
              <a:ext uri="{FF2B5EF4-FFF2-40B4-BE49-F238E27FC236}">
                <a16:creationId xmlns:a16="http://schemas.microsoft.com/office/drawing/2014/main" id="{F0B98DFF-8309-C90C-AFF6-781A83D4EA2B}"/>
              </a:ext>
            </a:extLst>
          </p:cNvPr>
          <p:cNvSpPr txBox="1"/>
          <p:nvPr/>
        </p:nvSpPr>
        <p:spPr>
          <a:xfrm>
            <a:off x="2890861" y="4867041"/>
            <a:ext cx="170498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b="1" dirty="0">
                <a:solidFill>
                  <a:prstClr val="black"/>
                </a:solidFill>
              </a:rPr>
              <a:t>Hidden Layers</a:t>
            </a:r>
            <a:endParaRPr lang="zh-TW" altLang="en-US" sz="1980" b="1" dirty="0">
              <a:solidFill>
                <a:prstClr val="black"/>
              </a:solidFill>
            </a:endParaRPr>
          </a:p>
        </p:txBody>
      </p:sp>
      <p:sp>
        <p:nvSpPr>
          <p:cNvPr id="83" name="右大括弧 65">
            <a:extLst>
              <a:ext uri="{FF2B5EF4-FFF2-40B4-BE49-F238E27FC236}">
                <a16:creationId xmlns:a16="http://schemas.microsoft.com/office/drawing/2014/main" id="{FF3151D7-7BC4-7985-291A-2A22B5B720BB}"/>
              </a:ext>
            </a:extLst>
          </p:cNvPr>
          <p:cNvSpPr/>
          <p:nvPr/>
        </p:nvSpPr>
        <p:spPr>
          <a:xfrm rot="5400000">
            <a:off x="3683620" y="3508041"/>
            <a:ext cx="149926" cy="2424914"/>
          </a:xfrm>
          <a:prstGeom prst="rightBrace">
            <a:avLst>
              <a:gd name="adj1" fmla="val 175868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84" name="矩形 58">
            <a:extLst>
              <a:ext uri="{FF2B5EF4-FFF2-40B4-BE49-F238E27FC236}">
                <a16:creationId xmlns:a16="http://schemas.microsoft.com/office/drawing/2014/main" id="{E35937E1-AD70-27E8-2770-F7C1CC3E372D}"/>
              </a:ext>
            </a:extLst>
          </p:cNvPr>
          <p:cNvSpPr/>
          <p:nvPr/>
        </p:nvSpPr>
        <p:spPr>
          <a:xfrm>
            <a:off x="1601838" y="2458398"/>
            <a:ext cx="411635" cy="216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85" name="文字方塊 59">
            <a:extLst>
              <a:ext uri="{FF2B5EF4-FFF2-40B4-BE49-F238E27FC236}">
                <a16:creationId xmlns:a16="http://schemas.microsoft.com/office/drawing/2014/main" id="{7E3AEC8E-7DAD-8848-AC0D-89B7752A4CD5}"/>
              </a:ext>
            </a:extLst>
          </p:cNvPr>
          <p:cNvSpPr txBox="1"/>
          <p:nvPr/>
        </p:nvSpPr>
        <p:spPr>
          <a:xfrm>
            <a:off x="986179" y="4802909"/>
            <a:ext cx="1231316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b="1" dirty="0">
                <a:solidFill>
                  <a:prstClr val="black"/>
                </a:solidFill>
              </a:rPr>
              <a:t>Input Layer</a:t>
            </a:r>
            <a:endParaRPr lang="zh-TW" altLang="en-US" sz="1980" b="1" dirty="0">
              <a:solidFill>
                <a:prstClr val="black"/>
              </a:solidFill>
            </a:endParaRPr>
          </a:p>
        </p:txBody>
      </p:sp>
      <p:sp>
        <p:nvSpPr>
          <p:cNvPr id="86" name="文字方塊 6">
            <a:extLst>
              <a:ext uri="{FF2B5EF4-FFF2-40B4-BE49-F238E27FC236}">
                <a16:creationId xmlns:a16="http://schemas.microsoft.com/office/drawing/2014/main" id="{877DE33E-6BF1-FC0D-B89B-8533A434BC42}"/>
              </a:ext>
            </a:extLst>
          </p:cNvPr>
          <p:cNvSpPr txBox="1"/>
          <p:nvPr/>
        </p:nvSpPr>
        <p:spPr>
          <a:xfrm>
            <a:off x="1331661" y="2060927"/>
            <a:ext cx="9360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Input</a:t>
            </a:r>
          </a:p>
        </p:txBody>
      </p:sp>
      <p:sp>
        <p:nvSpPr>
          <p:cNvPr id="87" name="文字方塊 7">
            <a:extLst>
              <a:ext uri="{FF2B5EF4-FFF2-40B4-BE49-F238E27FC236}">
                <a16:creationId xmlns:a16="http://schemas.microsoft.com/office/drawing/2014/main" id="{D818F503-F0DC-2EC3-A132-107B03F1D4DA}"/>
              </a:ext>
            </a:extLst>
          </p:cNvPr>
          <p:cNvSpPr txBox="1"/>
          <p:nvPr/>
        </p:nvSpPr>
        <p:spPr>
          <a:xfrm>
            <a:off x="6400496" y="2060927"/>
            <a:ext cx="112339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Output</a:t>
            </a:r>
          </a:p>
        </p:txBody>
      </p:sp>
      <p:cxnSp>
        <p:nvCxnSpPr>
          <p:cNvPr id="88" name="直線單箭頭接點 10">
            <a:extLst>
              <a:ext uri="{FF2B5EF4-FFF2-40B4-BE49-F238E27FC236}">
                <a16:creationId xmlns:a16="http://schemas.microsoft.com/office/drawing/2014/main" id="{12C64432-DCA4-D736-6080-2724AAB0CDF9}"/>
              </a:ext>
            </a:extLst>
          </p:cNvPr>
          <p:cNvCxnSpPr/>
          <p:nvPr/>
        </p:nvCxnSpPr>
        <p:spPr>
          <a:xfrm>
            <a:off x="5819464" y="3300541"/>
            <a:ext cx="840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11">
            <a:extLst>
              <a:ext uri="{FF2B5EF4-FFF2-40B4-BE49-F238E27FC236}">
                <a16:creationId xmlns:a16="http://schemas.microsoft.com/office/drawing/2014/main" id="{9F00CF4B-7DBE-D3E0-63B0-A8CFF1E995EA}"/>
              </a:ext>
            </a:extLst>
          </p:cNvPr>
          <p:cNvCxnSpPr/>
          <p:nvPr/>
        </p:nvCxnSpPr>
        <p:spPr>
          <a:xfrm>
            <a:off x="5909648" y="4328400"/>
            <a:ext cx="7472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12">
            <a:extLst>
              <a:ext uri="{FF2B5EF4-FFF2-40B4-BE49-F238E27FC236}">
                <a16:creationId xmlns:a16="http://schemas.microsoft.com/office/drawing/2014/main" id="{DDDC203C-C4B5-0FF4-69AC-DF9308531924}"/>
              </a:ext>
            </a:extLst>
          </p:cNvPr>
          <p:cNvCxnSpPr/>
          <p:nvPr/>
        </p:nvCxnSpPr>
        <p:spPr>
          <a:xfrm>
            <a:off x="5799759" y="2658028"/>
            <a:ext cx="866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13">
            <a:extLst>
              <a:ext uri="{FF2B5EF4-FFF2-40B4-BE49-F238E27FC236}">
                <a16:creationId xmlns:a16="http://schemas.microsoft.com/office/drawing/2014/main" id="{E0B1EF69-44D9-B65A-F7FF-BCC22CF6B437}"/>
              </a:ext>
            </a:extLst>
          </p:cNvPr>
          <p:cNvSpPr/>
          <p:nvPr/>
        </p:nvSpPr>
        <p:spPr>
          <a:xfrm>
            <a:off x="1658257" y="3050496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92" name="矩形 14">
            <a:extLst>
              <a:ext uri="{FF2B5EF4-FFF2-40B4-BE49-F238E27FC236}">
                <a16:creationId xmlns:a16="http://schemas.microsoft.com/office/drawing/2014/main" id="{02ECC59B-0879-D818-2358-A2EAA7DAD0D2}"/>
              </a:ext>
            </a:extLst>
          </p:cNvPr>
          <p:cNvSpPr/>
          <p:nvPr/>
        </p:nvSpPr>
        <p:spPr>
          <a:xfrm>
            <a:off x="1663057" y="2579974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aphicFrame>
        <p:nvGraphicFramePr>
          <p:cNvPr id="93" name="Object 12">
            <a:extLst>
              <a:ext uri="{FF2B5EF4-FFF2-40B4-BE49-F238E27FC236}">
                <a16:creationId xmlns:a16="http://schemas.microsoft.com/office/drawing/2014/main" id="{3A40B393-0947-799A-EFAC-2D3D3BBEC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245010"/>
              </p:ext>
            </p:extLst>
          </p:nvPr>
        </p:nvGraphicFramePr>
        <p:xfrm>
          <a:off x="1673533" y="2501393"/>
          <a:ext cx="268486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533" y="2501393"/>
                        <a:ext cx="268486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12">
            <a:extLst>
              <a:ext uri="{FF2B5EF4-FFF2-40B4-BE49-F238E27FC236}">
                <a16:creationId xmlns:a16="http://schemas.microsoft.com/office/drawing/2014/main" id="{62C8C075-9ABD-EB51-1479-F3EB2C3C7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213126"/>
              </p:ext>
            </p:extLst>
          </p:nvPr>
        </p:nvGraphicFramePr>
        <p:xfrm>
          <a:off x="1677904" y="2982146"/>
          <a:ext cx="290751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04" y="2982146"/>
                        <a:ext cx="290751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群組 77">
            <a:extLst>
              <a:ext uri="{FF2B5EF4-FFF2-40B4-BE49-F238E27FC236}">
                <a16:creationId xmlns:a16="http://schemas.microsoft.com/office/drawing/2014/main" id="{1E4365C2-9782-E93D-6EE3-8E274A61B545}"/>
              </a:ext>
            </a:extLst>
          </p:cNvPr>
          <p:cNvGrpSpPr/>
          <p:nvPr/>
        </p:nvGrpSpPr>
        <p:grpSpPr>
          <a:xfrm>
            <a:off x="2435644" y="2060929"/>
            <a:ext cx="936085" cy="2582259"/>
            <a:chOff x="2332137" y="1770729"/>
            <a:chExt cx="1134648" cy="3130011"/>
          </a:xfrm>
        </p:grpSpPr>
        <p:sp>
          <p:nvSpPr>
            <p:cNvPr id="96" name="矩形 60">
              <a:extLst>
                <a:ext uri="{FF2B5EF4-FFF2-40B4-BE49-F238E27FC236}">
                  <a16:creationId xmlns:a16="http://schemas.microsoft.com/office/drawing/2014/main" id="{36F9F540-BB53-253B-CF4D-6FC1C1A61944}"/>
                </a:ext>
              </a:extLst>
            </p:cNvPr>
            <p:cNvSpPr/>
            <p:nvPr/>
          </p:nvSpPr>
          <p:spPr>
            <a:xfrm>
              <a:off x="2504565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97" name="文字方塊 3">
              <a:extLst>
                <a:ext uri="{FF2B5EF4-FFF2-40B4-BE49-F238E27FC236}">
                  <a16:creationId xmlns:a16="http://schemas.microsoft.com/office/drawing/2014/main" id="{E1F7ED14-02AD-8F6D-EB10-1923CB95E34B}"/>
                </a:ext>
              </a:extLst>
            </p:cNvPr>
            <p:cNvSpPr txBox="1"/>
            <p:nvPr/>
          </p:nvSpPr>
          <p:spPr>
            <a:xfrm>
              <a:off x="2332137" y="1770729"/>
              <a:ext cx="1134648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Layer 1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p:sp>
          <p:nvSpPr>
            <p:cNvPr id="98" name="橢圓 17">
              <a:extLst>
                <a:ext uri="{FF2B5EF4-FFF2-40B4-BE49-F238E27FC236}">
                  <a16:creationId xmlns:a16="http://schemas.microsoft.com/office/drawing/2014/main" id="{5D8F3F0C-63C5-FE12-BBCC-A8CBE392D358}"/>
                </a:ext>
              </a:extLst>
            </p:cNvPr>
            <p:cNvSpPr/>
            <p:nvPr/>
          </p:nvSpPr>
          <p:spPr>
            <a:xfrm>
              <a:off x="2601675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99" name="橢圓 18">
              <a:extLst>
                <a:ext uri="{FF2B5EF4-FFF2-40B4-BE49-F238E27FC236}">
                  <a16:creationId xmlns:a16="http://schemas.microsoft.com/office/drawing/2014/main" id="{410581A2-C97D-6FBD-5237-C8C31AFC5436}"/>
                </a:ext>
              </a:extLst>
            </p:cNvPr>
            <p:cNvSpPr/>
            <p:nvPr/>
          </p:nvSpPr>
          <p:spPr>
            <a:xfrm>
              <a:off x="2604017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00" name="橢圓 19">
              <a:extLst>
                <a:ext uri="{FF2B5EF4-FFF2-40B4-BE49-F238E27FC236}">
                  <a16:creationId xmlns:a16="http://schemas.microsoft.com/office/drawing/2014/main" id="{D1938A7D-DD53-BAE4-AA2C-4BB44C28BAF2}"/>
                </a:ext>
              </a:extLst>
            </p:cNvPr>
            <p:cNvSpPr/>
            <p:nvPr/>
          </p:nvSpPr>
          <p:spPr>
            <a:xfrm>
              <a:off x="2592384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01" name="文字方塊 20">
              <a:extLst>
                <a:ext uri="{FF2B5EF4-FFF2-40B4-BE49-F238E27FC236}">
                  <a16:creationId xmlns:a16="http://schemas.microsoft.com/office/drawing/2014/main" id="{8CC50D02-A0E9-79FF-63D0-0CB980A9869B}"/>
                </a:ext>
              </a:extLst>
            </p:cNvPr>
            <p:cNvSpPr txBox="1"/>
            <p:nvPr/>
          </p:nvSpPr>
          <p:spPr>
            <a:xfrm rot="5400000">
              <a:off x="2589637" y="3654957"/>
              <a:ext cx="769257" cy="54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10" dirty="0">
                  <a:solidFill>
                    <a:prstClr val="black"/>
                  </a:solidFill>
                </a:rPr>
                <a:t>……</a:t>
              </a:r>
              <a:endParaRPr lang="zh-TW" altLang="en-US" sz="2310" dirty="0">
                <a:solidFill>
                  <a:prstClr val="black"/>
                </a:solidFill>
              </a:endParaRPr>
            </a:p>
          </p:txBody>
        </p:sp>
      </p:grpSp>
      <p:sp>
        <p:nvSpPr>
          <p:cNvPr id="102" name="矩形 21">
            <a:extLst>
              <a:ext uri="{FF2B5EF4-FFF2-40B4-BE49-F238E27FC236}">
                <a16:creationId xmlns:a16="http://schemas.microsoft.com/office/drawing/2014/main" id="{B47D748B-AF38-B9A2-7E85-78E84B95F581}"/>
              </a:ext>
            </a:extLst>
          </p:cNvPr>
          <p:cNvSpPr/>
          <p:nvPr/>
        </p:nvSpPr>
        <p:spPr>
          <a:xfrm>
            <a:off x="1666115" y="4203645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aphicFrame>
        <p:nvGraphicFramePr>
          <p:cNvPr id="103" name="Object 12">
            <a:extLst>
              <a:ext uri="{FF2B5EF4-FFF2-40B4-BE49-F238E27FC236}">
                <a16:creationId xmlns:a16="http://schemas.microsoft.com/office/drawing/2014/main" id="{475E0A72-FED0-99C4-FF26-19897CEA1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672030"/>
              </p:ext>
            </p:extLst>
          </p:nvPr>
        </p:nvGraphicFramePr>
        <p:xfrm>
          <a:off x="1663544" y="4124235"/>
          <a:ext cx="336590" cy="40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544" y="4124235"/>
                        <a:ext cx="336590" cy="403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文字方塊 23">
            <a:extLst>
              <a:ext uri="{FF2B5EF4-FFF2-40B4-BE49-F238E27FC236}">
                <a16:creationId xmlns:a16="http://schemas.microsoft.com/office/drawing/2014/main" id="{17CADFB9-6A87-F191-B41D-583C844B020D}"/>
              </a:ext>
            </a:extLst>
          </p:cNvPr>
          <p:cNvSpPr txBox="1"/>
          <p:nvPr/>
        </p:nvSpPr>
        <p:spPr>
          <a:xfrm rot="5400000">
            <a:off x="1563761" y="3605643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grpSp>
        <p:nvGrpSpPr>
          <p:cNvPr id="105" name="群組 78">
            <a:extLst>
              <a:ext uri="{FF2B5EF4-FFF2-40B4-BE49-F238E27FC236}">
                <a16:creationId xmlns:a16="http://schemas.microsoft.com/office/drawing/2014/main" id="{B5E10A7A-88DD-0DA2-6324-0A139A1E61D1}"/>
              </a:ext>
            </a:extLst>
          </p:cNvPr>
          <p:cNvGrpSpPr/>
          <p:nvPr/>
        </p:nvGrpSpPr>
        <p:grpSpPr>
          <a:xfrm>
            <a:off x="3528685" y="2060927"/>
            <a:ext cx="936085" cy="2568773"/>
            <a:chOff x="3657035" y="1770729"/>
            <a:chExt cx="1134648" cy="3113664"/>
          </a:xfrm>
        </p:grpSpPr>
        <p:sp>
          <p:nvSpPr>
            <p:cNvPr id="106" name="矩形 61">
              <a:extLst>
                <a:ext uri="{FF2B5EF4-FFF2-40B4-BE49-F238E27FC236}">
                  <a16:creationId xmlns:a16="http://schemas.microsoft.com/office/drawing/2014/main" id="{5711D9E7-998C-F7E6-585D-96334F393B7A}"/>
                </a:ext>
              </a:extLst>
            </p:cNvPr>
            <p:cNvSpPr/>
            <p:nvPr/>
          </p:nvSpPr>
          <p:spPr>
            <a:xfrm>
              <a:off x="3830151" y="2208525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07" name="文字方塊 4">
              <a:extLst>
                <a:ext uri="{FF2B5EF4-FFF2-40B4-BE49-F238E27FC236}">
                  <a16:creationId xmlns:a16="http://schemas.microsoft.com/office/drawing/2014/main" id="{C3E8BED7-2DEE-C801-A835-6F2154B84598}"/>
                </a:ext>
              </a:extLst>
            </p:cNvPr>
            <p:cNvSpPr txBox="1"/>
            <p:nvPr/>
          </p:nvSpPr>
          <p:spPr>
            <a:xfrm>
              <a:off x="3657035" y="1770729"/>
              <a:ext cx="1134648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Layer 2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p:sp>
          <p:nvSpPr>
            <p:cNvPr id="108" name="橢圓 24">
              <a:extLst>
                <a:ext uri="{FF2B5EF4-FFF2-40B4-BE49-F238E27FC236}">
                  <a16:creationId xmlns:a16="http://schemas.microsoft.com/office/drawing/2014/main" id="{58102946-0D02-6A6A-A64A-D1456AB5EC54}"/>
                </a:ext>
              </a:extLst>
            </p:cNvPr>
            <p:cNvSpPr/>
            <p:nvPr/>
          </p:nvSpPr>
          <p:spPr>
            <a:xfrm>
              <a:off x="3917237" y="223587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09" name="橢圓 25">
              <a:extLst>
                <a:ext uri="{FF2B5EF4-FFF2-40B4-BE49-F238E27FC236}">
                  <a16:creationId xmlns:a16="http://schemas.microsoft.com/office/drawing/2014/main" id="{9503F65A-1881-CE29-B41B-A180E12DFEDE}"/>
                </a:ext>
              </a:extLst>
            </p:cNvPr>
            <p:cNvSpPr/>
            <p:nvPr/>
          </p:nvSpPr>
          <p:spPr>
            <a:xfrm>
              <a:off x="3919579" y="3014444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0" name="橢圓 26">
              <a:extLst>
                <a:ext uri="{FF2B5EF4-FFF2-40B4-BE49-F238E27FC236}">
                  <a16:creationId xmlns:a16="http://schemas.microsoft.com/office/drawing/2014/main" id="{BDA35A09-0845-15AA-D4D5-456510BEE62C}"/>
                </a:ext>
              </a:extLst>
            </p:cNvPr>
            <p:cNvSpPr/>
            <p:nvPr/>
          </p:nvSpPr>
          <p:spPr>
            <a:xfrm>
              <a:off x="3907946" y="4242456"/>
              <a:ext cx="574158" cy="57415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1" name="文字方塊 27">
              <a:extLst>
                <a:ext uri="{FF2B5EF4-FFF2-40B4-BE49-F238E27FC236}">
                  <a16:creationId xmlns:a16="http://schemas.microsoft.com/office/drawing/2014/main" id="{8C23FA99-E769-5B63-9A23-A92006441712}"/>
                </a:ext>
              </a:extLst>
            </p:cNvPr>
            <p:cNvSpPr txBox="1"/>
            <p:nvPr/>
          </p:nvSpPr>
          <p:spPr>
            <a:xfrm rot="5400000">
              <a:off x="3905198" y="3654957"/>
              <a:ext cx="769257" cy="54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10" dirty="0">
                  <a:solidFill>
                    <a:prstClr val="black"/>
                  </a:solidFill>
                </a:rPr>
                <a:t>……</a:t>
              </a:r>
              <a:endParaRPr lang="zh-TW" altLang="en-US" sz="231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2" name="群組 79">
            <a:extLst>
              <a:ext uri="{FF2B5EF4-FFF2-40B4-BE49-F238E27FC236}">
                <a16:creationId xmlns:a16="http://schemas.microsoft.com/office/drawing/2014/main" id="{A9C0EEF6-2A7A-B6CB-C357-1491AC8BAB70}"/>
              </a:ext>
            </a:extLst>
          </p:cNvPr>
          <p:cNvGrpSpPr/>
          <p:nvPr/>
        </p:nvGrpSpPr>
        <p:grpSpPr>
          <a:xfrm>
            <a:off x="5353045" y="2060929"/>
            <a:ext cx="936085" cy="2582259"/>
            <a:chOff x="5868381" y="1770729"/>
            <a:chExt cx="1134648" cy="3130011"/>
          </a:xfrm>
        </p:grpSpPr>
        <p:sp>
          <p:nvSpPr>
            <p:cNvPr id="113" name="矩形 62">
              <a:extLst>
                <a:ext uri="{FF2B5EF4-FFF2-40B4-BE49-F238E27FC236}">
                  <a16:creationId xmlns:a16="http://schemas.microsoft.com/office/drawing/2014/main" id="{FA9249C4-320B-D097-553A-4EF2CC570AD4}"/>
                </a:ext>
              </a:extLst>
            </p:cNvPr>
            <p:cNvSpPr/>
            <p:nvPr/>
          </p:nvSpPr>
          <p:spPr>
            <a:xfrm>
              <a:off x="6046929" y="2224872"/>
              <a:ext cx="746342" cy="26758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4" name="文字方塊 5">
              <a:extLst>
                <a:ext uri="{FF2B5EF4-FFF2-40B4-BE49-F238E27FC236}">
                  <a16:creationId xmlns:a16="http://schemas.microsoft.com/office/drawing/2014/main" id="{68FDCD1B-764D-AD2A-1B6C-7305B610D81E}"/>
                </a:ext>
              </a:extLst>
            </p:cNvPr>
            <p:cNvSpPr txBox="1"/>
            <p:nvPr/>
          </p:nvSpPr>
          <p:spPr>
            <a:xfrm>
              <a:off x="5868381" y="1770729"/>
              <a:ext cx="1134648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Layer L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p:sp>
          <p:nvSpPr>
            <p:cNvPr id="115" name="橢圓 28">
              <a:extLst>
                <a:ext uri="{FF2B5EF4-FFF2-40B4-BE49-F238E27FC236}">
                  <a16:creationId xmlns:a16="http://schemas.microsoft.com/office/drawing/2014/main" id="{D21340FD-AFA2-71DF-7740-75691D49B60E}"/>
                </a:ext>
              </a:extLst>
            </p:cNvPr>
            <p:cNvSpPr/>
            <p:nvPr/>
          </p:nvSpPr>
          <p:spPr>
            <a:xfrm>
              <a:off x="6122773" y="2216766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6" name="橢圓 29">
              <a:extLst>
                <a:ext uri="{FF2B5EF4-FFF2-40B4-BE49-F238E27FC236}">
                  <a16:creationId xmlns:a16="http://schemas.microsoft.com/office/drawing/2014/main" id="{6FAE880B-0574-5E08-9488-E4695E1D81A9}"/>
                </a:ext>
              </a:extLst>
            </p:cNvPr>
            <p:cNvSpPr/>
            <p:nvPr/>
          </p:nvSpPr>
          <p:spPr>
            <a:xfrm>
              <a:off x="6125115" y="2976675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7" name="橢圓 30">
              <a:extLst>
                <a:ext uri="{FF2B5EF4-FFF2-40B4-BE49-F238E27FC236}">
                  <a16:creationId xmlns:a16="http://schemas.microsoft.com/office/drawing/2014/main" id="{D30B0B40-6C22-07B4-2AB9-615DD8E8C288}"/>
                </a:ext>
              </a:extLst>
            </p:cNvPr>
            <p:cNvSpPr/>
            <p:nvPr/>
          </p:nvSpPr>
          <p:spPr>
            <a:xfrm>
              <a:off x="6132143" y="4223348"/>
              <a:ext cx="574158" cy="57415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sp>
          <p:nvSpPr>
            <p:cNvPr id="118" name="文字方塊 31">
              <a:extLst>
                <a:ext uri="{FF2B5EF4-FFF2-40B4-BE49-F238E27FC236}">
                  <a16:creationId xmlns:a16="http://schemas.microsoft.com/office/drawing/2014/main" id="{B36D0F75-121C-89CB-0F11-B5ED3C32AEBF}"/>
                </a:ext>
              </a:extLst>
            </p:cNvPr>
            <p:cNvSpPr txBox="1"/>
            <p:nvPr/>
          </p:nvSpPr>
          <p:spPr>
            <a:xfrm rot="5400000">
              <a:off x="6129396" y="3632686"/>
              <a:ext cx="769257" cy="542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10" dirty="0">
                  <a:solidFill>
                    <a:prstClr val="black"/>
                  </a:solidFill>
                </a:rPr>
                <a:t>……</a:t>
              </a:r>
              <a:endParaRPr lang="zh-TW" altLang="en-US" sz="2310" dirty="0">
                <a:solidFill>
                  <a:prstClr val="black"/>
                </a:solidFill>
              </a:endParaRPr>
            </a:p>
          </p:txBody>
        </p:sp>
      </p:grpSp>
      <p:sp>
        <p:nvSpPr>
          <p:cNvPr id="119" name="文字方塊 32">
            <a:extLst>
              <a:ext uri="{FF2B5EF4-FFF2-40B4-BE49-F238E27FC236}">
                <a16:creationId xmlns:a16="http://schemas.microsoft.com/office/drawing/2014/main" id="{75537B12-63E7-405D-8968-D83A7EE1BEA2}"/>
              </a:ext>
            </a:extLst>
          </p:cNvPr>
          <p:cNvSpPr txBox="1"/>
          <p:nvPr/>
        </p:nvSpPr>
        <p:spPr>
          <a:xfrm>
            <a:off x="4306734" y="2408363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20" name="文字方塊 33">
            <a:extLst>
              <a:ext uri="{FF2B5EF4-FFF2-40B4-BE49-F238E27FC236}">
                <a16:creationId xmlns:a16="http://schemas.microsoft.com/office/drawing/2014/main" id="{6A0A1286-18E8-E419-A991-A61A4EA0CD65}"/>
              </a:ext>
            </a:extLst>
          </p:cNvPr>
          <p:cNvSpPr txBox="1"/>
          <p:nvPr/>
        </p:nvSpPr>
        <p:spPr>
          <a:xfrm>
            <a:off x="4312467" y="3036177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21" name="文字方塊 34">
            <a:extLst>
              <a:ext uri="{FF2B5EF4-FFF2-40B4-BE49-F238E27FC236}">
                <a16:creationId xmlns:a16="http://schemas.microsoft.com/office/drawing/2014/main" id="{5A8EF478-DFBC-1E9A-95E6-6DC9EAF78DB3}"/>
              </a:ext>
            </a:extLst>
          </p:cNvPr>
          <p:cNvSpPr txBox="1"/>
          <p:nvPr/>
        </p:nvSpPr>
        <p:spPr>
          <a:xfrm>
            <a:off x="4336405" y="4038828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grpSp>
        <p:nvGrpSpPr>
          <p:cNvPr id="122" name="群組 80">
            <a:extLst>
              <a:ext uri="{FF2B5EF4-FFF2-40B4-BE49-F238E27FC236}">
                <a16:creationId xmlns:a16="http://schemas.microsoft.com/office/drawing/2014/main" id="{3655C1CD-9D11-D302-DB3C-B5926285B659}"/>
              </a:ext>
            </a:extLst>
          </p:cNvPr>
          <p:cNvGrpSpPr/>
          <p:nvPr/>
        </p:nvGrpSpPr>
        <p:grpSpPr>
          <a:xfrm>
            <a:off x="3124029" y="2681512"/>
            <a:ext cx="2431802" cy="1661323"/>
            <a:chOff x="969592" y="2522945"/>
            <a:chExt cx="2947645" cy="2013729"/>
          </a:xfrm>
        </p:grpSpPr>
        <p:cxnSp>
          <p:nvCxnSpPr>
            <p:cNvPr id="123" name="直線單箭頭接點 35">
              <a:extLst>
                <a:ext uri="{FF2B5EF4-FFF2-40B4-BE49-F238E27FC236}">
                  <a16:creationId xmlns:a16="http://schemas.microsoft.com/office/drawing/2014/main" id="{368574D5-9762-7829-DA8A-A1AFF9F03D3A}"/>
                </a:ext>
              </a:extLst>
            </p:cNvPr>
            <p:cNvCxnSpPr>
              <a:stCxn id="98" idx="6"/>
              <a:endCxn id="108" idx="2"/>
            </p:cNvCxnSpPr>
            <p:nvPr/>
          </p:nvCxnSpPr>
          <p:spPr>
            <a:xfrm flipV="1">
              <a:off x="978883" y="2522945"/>
              <a:ext cx="741405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36">
              <a:extLst>
                <a:ext uri="{FF2B5EF4-FFF2-40B4-BE49-F238E27FC236}">
                  <a16:creationId xmlns:a16="http://schemas.microsoft.com/office/drawing/2014/main" id="{3E7C0DE4-C236-C38B-1EF5-865CAD9CB092}"/>
                </a:ext>
              </a:extLst>
            </p:cNvPr>
            <p:cNvCxnSpPr/>
            <p:nvPr/>
          </p:nvCxnSpPr>
          <p:spPr>
            <a:xfrm>
              <a:off x="3175833" y="331470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37">
              <a:extLst>
                <a:ext uri="{FF2B5EF4-FFF2-40B4-BE49-F238E27FC236}">
                  <a16:creationId xmlns:a16="http://schemas.microsoft.com/office/drawing/2014/main" id="{E87F576D-1CB9-87CB-D84F-DCDE621C2CB3}"/>
                </a:ext>
              </a:extLst>
            </p:cNvPr>
            <p:cNvCxnSpPr/>
            <p:nvPr/>
          </p:nvCxnSpPr>
          <p:spPr>
            <a:xfrm>
              <a:off x="3166542" y="453667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38">
              <a:extLst>
                <a:ext uri="{FF2B5EF4-FFF2-40B4-BE49-F238E27FC236}">
                  <a16:creationId xmlns:a16="http://schemas.microsoft.com/office/drawing/2014/main" id="{0A18875A-A265-7579-8B09-D5C3C23373D2}"/>
                </a:ext>
              </a:extLst>
            </p:cNvPr>
            <p:cNvCxnSpPr>
              <a:stCxn id="99" idx="6"/>
              <a:endCxn id="108" idx="2"/>
            </p:cNvCxnSpPr>
            <p:nvPr/>
          </p:nvCxnSpPr>
          <p:spPr>
            <a:xfrm flipV="1">
              <a:off x="981225" y="2522945"/>
              <a:ext cx="739063" cy="7785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39">
              <a:extLst>
                <a:ext uri="{FF2B5EF4-FFF2-40B4-BE49-F238E27FC236}">
                  <a16:creationId xmlns:a16="http://schemas.microsoft.com/office/drawing/2014/main" id="{04594D75-AABD-E76C-044F-4E0E5058F4D9}"/>
                </a:ext>
              </a:extLst>
            </p:cNvPr>
            <p:cNvCxnSpPr>
              <a:stCxn id="98" idx="6"/>
              <a:endCxn id="109" idx="2"/>
            </p:cNvCxnSpPr>
            <p:nvPr/>
          </p:nvCxnSpPr>
          <p:spPr>
            <a:xfrm>
              <a:off x="978883" y="2522947"/>
              <a:ext cx="743747" cy="7785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40">
              <a:extLst>
                <a:ext uri="{FF2B5EF4-FFF2-40B4-BE49-F238E27FC236}">
                  <a16:creationId xmlns:a16="http://schemas.microsoft.com/office/drawing/2014/main" id="{F6BB50AF-57FC-FCDE-8128-AA453634AFD5}"/>
                </a:ext>
              </a:extLst>
            </p:cNvPr>
            <p:cNvCxnSpPr>
              <a:stCxn id="98" idx="6"/>
              <a:endCxn id="110" idx="2"/>
            </p:cNvCxnSpPr>
            <p:nvPr/>
          </p:nvCxnSpPr>
          <p:spPr>
            <a:xfrm>
              <a:off x="978883" y="2522947"/>
              <a:ext cx="732114" cy="20065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41">
              <a:extLst>
                <a:ext uri="{FF2B5EF4-FFF2-40B4-BE49-F238E27FC236}">
                  <a16:creationId xmlns:a16="http://schemas.microsoft.com/office/drawing/2014/main" id="{1CF3EAA2-F2B0-AD31-E7C6-CD28B9D6EDD2}"/>
                </a:ext>
              </a:extLst>
            </p:cNvPr>
            <p:cNvCxnSpPr>
              <a:stCxn id="99" idx="6"/>
              <a:endCxn id="110" idx="2"/>
            </p:cNvCxnSpPr>
            <p:nvPr/>
          </p:nvCxnSpPr>
          <p:spPr>
            <a:xfrm>
              <a:off x="981225" y="3301519"/>
              <a:ext cx="729772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42">
              <a:extLst>
                <a:ext uri="{FF2B5EF4-FFF2-40B4-BE49-F238E27FC236}">
                  <a16:creationId xmlns:a16="http://schemas.microsoft.com/office/drawing/2014/main" id="{55AE4BDC-2555-3711-45BF-F813EE1211A5}"/>
                </a:ext>
              </a:extLst>
            </p:cNvPr>
            <p:cNvCxnSpPr>
              <a:stCxn id="100" idx="6"/>
              <a:endCxn id="108" idx="2"/>
            </p:cNvCxnSpPr>
            <p:nvPr/>
          </p:nvCxnSpPr>
          <p:spPr>
            <a:xfrm flipV="1">
              <a:off x="969592" y="2522945"/>
              <a:ext cx="750696" cy="2006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43">
              <a:extLst>
                <a:ext uri="{FF2B5EF4-FFF2-40B4-BE49-F238E27FC236}">
                  <a16:creationId xmlns:a16="http://schemas.microsoft.com/office/drawing/2014/main" id="{6A3CC65E-58A0-BDFD-6227-55E2B06C1C96}"/>
                </a:ext>
              </a:extLst>
            </p:cNvPr>
            <p:cNvCxnSpPr>
              <a:stCxn id="100" idx="6"/>
              <a:endCxn id="109" idx="2"/>
            </p:cNvCxnSpPr>
            <p:nvPr/>
          </p:nvCxnSpPr>
          <p:spPr>
            <a:xfrm flipV="1">
              <a:off x="969592" y="3301516"/>
              <a:ext cx="753038" cy="12280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單箭頭接點 44">
            <a:extLst>
              <a:ext uri="{FF2B5EF4-FFF2-40B4-BE49-F238E27FC236}">
                <a16:creationId xmlns:a16="http://schemas.microsoft.com/office/drawing/2014/main" id="{495A23EB-224C-C454-49A6-3F395D6D7CA4}"/>
              </a:ext>
            </a:extLst>
          </p:cNvPr>
          <p:cNvCxnSpPr>
            <a:endCxn id="98" idx="2"/>
          </p:cNvCxnSpPr>
          <p:nvPr/>
        </p:nvCxnSpPr>
        <p:spPr>
          <a:xfrm flipV="1">
            <a:off x="1949008" y="2681513"/>
            <a:ext cx="709005" cy="24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45">
            <a:extLst>
              <a:ext uri="{FF2B5EF4-FFF2-40B4-BE49-F238E27FC236}">
                <a16:creationId xmlns:a16="http://schemas.microsoft.com/office/drawing/2014/main" id="{1980C78F-2EC1-99F5-9F15-96171809368A}"/>
              </a:ext>
            </a:extLst>
          </p:cNvPr>
          <p:cNvCxnSpPr>
            <a:stCxn id="92" idx="3"/>
            <a:endCxn id="99" idx="2"/>
          </p:cNvCxnSpPr>
          <p:nvPr/>
        </p:nvCxnSpPr>
        <p:spPr>
          <a:xfrm>
            <a:off x="1945951" y="2721420"/>
            <a:ext cx="713995" cy="602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46">
            <a:extLst>
              <a:ext uri="{FF2B5EF4-FFF2-40B4-BE49-F238E27FC236}">
                <a16:creationId xmlns:a16="http://schemas.microsoft.com/office/drawing/2014/main" id="{88C18EE7-4696-1DD0-303E-4C260D847F87}"/>
              </a:ext>
            </a:extLst>
          </p:cNvPr>
          <p:cNvCxnSpPr>
            <a:stCxn id="92" idx="3"/>
            <a:endCxn id="100" idx="2"/>
          </p:cNvCxnSpPr>
          <p:nvPr/>
        </p:nvCxnSpPr>
        <p:spPr>
          <a:xfrm>
            <a:off x="1945949" y="2721420"/>
            <a:ext cx="704398" cy="16155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47">
            <a:extLst>
              <a:ext uri="{FF2B5EF4-FFF2-40B4-BE49-F238E27FC236}">
                <a16:creationId xmlns:a16="http://schemas.microsoft.com/office/drawing/2014/main" id="{ECD92245-D53E-6891-6C12-DDB2444AF09C}"/>
              </a:ext>
            </a:extLst>
          </p:cNvPr>
          <p:cNvCxnSpPr>
            <a:stCxn id="94" idx="3"/>
            <a:endCxn id="98" idx="2"/>
          </p:cNvCxnSpPr>
          <p:nvPr/>
        </p:nvCxnSpPr>
        <p:spPr>
          <a:xfrm flipV="1">
            <a:off x="1968655" y="2681511"/>
            <a:ext cx="689359" cy="491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48">
            <a:extLst>
              <a:ext uri="{FF2B5EF4-FFF2-40B4-BE49-F238E27FC236}">
                <a16:creationId xmlns:a16="http://schemas.microsoft.com/office/drawing/2014/main" id="{0D1A0C55-1F80-48E0-C428-7C0966FFCEE9}"/>
              </a:ext>
            </a:extLst>
          </p:cNvPr>
          <p:cNvCxnSpPr>
            <a:stCxn id="91" idx="3"/>
            <a:endCxn id="99" idx="2"/>
          </p:cNvCxnSpPr>
          <p:nvPr/>
        </p:nvCxnSpPr>
        <p:spPr>
          <a:xfrm>
            <a:off x="1941151" y="3191943"/>
            <a:ext cx="718795" cy="13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49">
            <a:extLst>
              <a:ext uri="{FF2B5EF4-FFF2-40B4-BE49-F238E27FC236}">
                <a16:creationId xmlns:a16="http://schemas.microsoft.com/office/drawing/2014/main" id="{DB78E481-7167-6721-6AD6-04AB528FF3AE}"/>
              </a:ext>
            </a:extLst>
          </p:cNvPr>
          <p:cNvCxnSpPr>
            <a:stCxn id="91" idx="3"/>
            <a:endCxn id="100" idx="2"/>
          </p:cNvCxnSpPr>
          <p:nvPr/>
        </p:nvCxnSpPr>
        <p:spPr>
          <a:xfrm>
            <a:off x="1941149" y="3191943"/>
            <a:ext cx="709198" cy="114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50">
            <a:extLst>
              <a:ext uri="{FF2B5EF4-FFF2-40B4-BE49-F238E27FC236}">
                <a16:creationId xmlns:a16="http://schemas.microsoft.com/office/drawing/2014/main" id="{D43FFCBF-E2BC-AEC1-93CF-48EADB5A5BA0}"/>
              </a:ext>
            </a:extLst>
          </p:cNvPr>
          <p:cNvCxnSpPr>
            <a:stCxn id="103" idx="3"/>
            <a:endCxn id="98" idx="2"/>
          </p:cNvCxnSpPr>
          <p:nvPr/>
        </p:nvCxnSpPr>
        <p:spPr>
          <a:xfrm flipV="1">
            <a:off x="2000134" y="2681512"/>
            <a:ext cx="657878" cy="164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51">
            <a:extLst>
              <a:ext uri="{FF2B5EF4-FFF2-40B4-BE49-F238E27FC236}">
                <a16:creationId xmlns:a16="http://schemas.microsoft.com/office/drawing/2014/main" id="{681E9A02-BD23-4EAD-B587-37A114F58995}"/>
              </a:ext>
            </a:extLst>
          </p:cNvPr>
          <p:cNvCxnSpPr>
            <a:stCxn id="103" idx="3"/>
            <a:endCxn id="99" idx="2"/>
          </p:cNvCxnSpPr>
          <p:nvPr/>
        </p:nvCxnSpPr>
        <p:spPr>
          <a:xfrm flipV="1">
            <a:off x="1978381" y="3323831"/>
            <a:ext cx="681565" cy="1002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52">
            <a:extLst>
              <a:ext uri="{FF2B5EF4-FFF2-40B4-BE49-F238E27FC236}">
                <a16:creationId xmlns:a16="http://schemas.microsoft.com/office/drawing/2014/main" id="{509C4282-EC01-D898-D572-EC498AEE0E4E}"/>
              </a:ext>
            </a:extLst>
          </p:cNvPr>
          <p:cNvCxnSpPr>
            <a:stCxn id="103" idx="3"/>
            <a:endCxn id="100" idx="2"/>
          </p:cNvCxnSpPr>
          <p:nvPr/>
        </p:nvCxnSpPr>
        <p:spPr>
          <a:xfrm>
            <a:off x="1978381" y="4325881"/>
            <a:ext cx="671967" cy="1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字方塊 53">
            <a:extLst>
              <a:ext uri="{FF2B5EF4-FFF2-40B4-BE49-F238E27FC236}">
                <a16:creationId xmlns:a16="http://schemas.microsoft.com/office/drawing/2014/main" id="{FF12D0D7-272B-031A-AC73-3A10C3C4C4B3}"/>
              </a:ext>
            </a:extLst>
          </p:cNvPr>
          <p:cNvSpPr txBox="1"/>
          <p:nvPr/>
        </p:nvSpPr>
        <p:spPr>
          <a:xfrm rot="5400000">
            <a:off x="6618624" y="3622593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42" name="文字方塊 54">
            <a:extLst>
              <a:ext uri="{FF2B5EF4-FFF2-40B4-BE49-F238E27FC236}">
                <a16:creationId xmlns:a16="http://schemas.microsoft.com/office/drawing/2014/main" id="{3A4D4736-452A-84C9-BF94-AA821C77808D}"/>
              </a:ext>
            </a:extLst>
          </p:cNvPr>
          <p:cNvSpPr txBox="1"/>
          <p:nvPr/>
        </p:nvSpPr>
        <p:spPr>
          <a:xfrm>
            <a:off x="6675624" y="2377646"/>
            <a:ext cx="52063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>
                <a:solidFill>
                  <a:prstClr val="black"/>
                </a:solidFill>
              </a:rPr>
              <a:t>1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143" name="文字方塊 55">
            <a:extLst>
              <a:ext uri="{FF2B5EF4-FFF2-40B4-BE49-F238E27FC236}">
                <a16:creationId xmlns:a16="http://schemas.microsoft.com/office/drawing/2014/main" id="{14C7C490-4F08-C2C3-7F33-EC6720E47B11}"/>
              </a:ext>
            </a:extLst>
          </p:cNvPr>
          <p:cNvSpPr txBox="1"/>
          <p:nvPr/>
        </p:nvSpPr>
        <p:spPr>
          <a:xfrm>
            <a:off x="6666316" y="3036177"/>
            <a:ext cx="52063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>
                <a:solidFill>
                  <a:prstClr val="black"/>
                </a:solidFill>
              </a:rPr>
              <a:t>2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144" name="文字方塊 56">
            <a:extLst>
              <a:ext uri="{FF2B5EF4-FFF2-40B4-BE49-F238E27FC236}">
                <a16:creationId xmlns:a16="http://schemas.microsoft.com/office/drawing/2014/main" id="{B8AE8FD9-798F-B726-905C-ECCA9C78B156}"/>
              </a:ext>
            </a:extLst>
          </p:cNvPr>
          <p:cNvSpPr txBox="1"/>
          <p:nvPr/>
        </p:nvSpPr>
        <p:spPr>
          <a:xfrm>
            <a:off x="6666316" y="4080818"/>
            <a:ext cx="615731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 err="1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 err="1">
                <a:solidFill>
                  <a:prstClr val="black"/>
                </a:solidFill>
              </a:rPr>
              <a:t>M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145" name="文字方塊 67">
            <a:extLst>
              <a:ext uri="{FF2B5EF4-FFF2-40B4-BE49-F238E27FC236}">
                <a16:creationId xmlns:a16="http://schemas.microsoft.com/office/drawing/2014/main" id="{CB07CB77-6C54-1B66-5BE5-F0E08C96351E}"/>
              </a:ext>
            </a:extLst>
          </p:cNvPr>
          <p:cNvSpPr txBox="1"/>
          <p:nvPr/>
        </p:nvSpPr>
        <p:spPr>
          <a:xfrm>
            <a:off x="1850370" y="5614564"/>
            <a:ext cx="5249358" cy="4478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white"/>
                </a:solidFill>
              </a:rPr>
              <a:t>Deep means many hidden layers</a:t>
            </a:r>
            <a:endParaRPr lang="zh-TW" altLang="en-US" sz="2310" dirty="0">
              <a:solidFill>
                <a:prstClr val="white"/>
              </a:solidFill>
            </a:endParaRPr>
          </a:p>
        </p:txBody>
      </p:sp>
      <p:grpSp>
        <p:nvGrpSpPr>
          <p:cNvPr id="146" name="群組 81">
            <a:extLst>
              <a:ext uri="{FF2B5EF4-FFF2-40B4-BE49-F238E27FC236}">
                <a16:creationId xmlns:a16="http://schemas.microsoft.com/office/drawing/2014/main" id="{96654A32-480B-CA4E-2AD2-5870B153D74E}"/>
              </a:ext>
            </a:extLst>
          </p:cNvPr>
          <p:cNvGrpSpPr/>
          <p:nvPr/>
        </p:nvGrpSpPr>
        <p:grpSpPr>
          <a:xfrm>
            <a:off x="4931234" y="2675623"/>
            <a:ext cx="621256" cy="1661320"/>
            <a:chOff x="5357094" y="2515814"/>
            <a:chExt cx="753037" cy="2013721"/>
          </a:xfrm>
        </p:grpSpPr>
        <p:cxnSp>
          <p:nvCxnSpPr>
            <p:cNvPr id="147" name="直線單箭頭接點 66">
              <a:extLst>
                <a:ext uri="{FF2B5EF4-FFF2-40B4-BE49-F238E27FC236}">
                  <a16:creationId xmlns:a16="http://schemas.microsoft.com/office/drawing/2014/main" id="{CEC5BDB1-EAA8-59FA-F0C9-732334977213}"/>
                </a:ext>
              </a:extLst>
            </p:cNvPr>
            <p:cNvCxnSpPr/>
            <p:nvPr/>
          </p:nvCxnSpPr>
          <p:spPr>
            <a:xfrm>
              <a:off x="5366385" y="2515814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69">
              <a:extLst>
                <a:ext uri="{FF2B5EF4-FFF2-40B4-BE49-F238E27FC236}">
                  <a16:creationId xmlns:a16="http://schemas.microsoft.com/office/drawing/2014/main" id="{1C885550-1F01-BAFE-87B6-DF9ECA38B588}"/>
                </a:ext>
              </a:extLst>
            </p:cNvPr>
            <p:cNvCxnSpPr/>
            <p:nvPr/>
          </p:nvCxnSpPr>
          <p:spPr>
            <a:xfrm>
              <a:off x="5366385" y="3307566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單箭頭接點 70">
              <a:extLst>
                <a:ext uri="{FF2B5EF4-FFF2-40B4-BE49-F238E27FC236}">
                  <a16:creationId xmlns:a16="http://schemas.microsoft.com/office/drawing/2014/main" id="{E747A6F1-35D7-732B-AD32-108FA2682189}"/>
                </a:ext>
              </a:extLst>
            </p:cNvPr>
            <p:cNvCxnSpPr/>
            <p:nvPr/>
          </p:nvCxnSpPr>
          <p:spPr>
            <a:xfrm>
              <a:off x="5357094" y="4529535"/>
              <a:ext cx="7414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71">
              <a:extLst>
                <a:ext uri="{FF2B5EF4-FFF2-40B4-BE49-F238E27FC236}">
                  <a16:creationId xmlns:a16="http://schemas.microsoft.com/office/drawing/2014/main" id="{D47D0DBC-78E9-70B5-37BD-FE7DD8DF3CE7}"/>
                </a:ext>
              </a:extLst>
            </p:cNvPr>
            <p:cNvCxnSpPr/>
            <p:nvPr/>
          </p:nvCxnSpPr>
          <p:spPr>
            <a:xfrm flipV="1">
              <a:off x="5368727" y="2515814"/>
              <a:ext cx="739062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72">
              <a:extLst>
                <a:ext uri="{FF2B5EF4-FFF2-40B4-BE49-F238E27FC236}">
                  <a16:creationId xmlns:a16="http://schemas.microsoft.com/office/drawing/2014/main" id="{2EA917BC-46DE-0220-6499-A8C98B231050}"/>
                </a:ext>
              </a:extLst>
            </p:cNvPr>
            <p:cNvCxnSpPr/>
            <p:nvPr/>
          </p:nvCxnSpPr>
          <p:spPr>
            <a:xfrm>
              <a:off x="5366385" y="2515814"/>
              <a:ext cx="743746" cy="7785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單箭頭接點 73">
              <a:extLst>
                <a:ext uri="{FF2B5EF4-FFF2-40B4-BE49-F238E27FC236}">
                  <a16:creationId xmlns:a16="http://schemas.microsoft.com/office/drawing/2014/main" id="{701B2FD4-9A2D-1D6B-E765-14C6C081F1AF}"/>
                </a:ext>
              </a:extLst>
            </p:cNvPr>
            <p:cNvCxnSpPr/>
            <p:nvPr/>
          </p:nvCxnSpPr>
          <p:spPr>
            <a:xfrm>
              <a:off x="5366385" y="2515814"/>
              <a:ext cx="732113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單箭頭接點 74">
              <a:extLst>
                <a:ext uri="{FF2B5EF4-FFF2-40B4-BE49-F238E27FC236}">
                  <a16:creationId xmlns:a16="http://schemas.microsoft.com/office/drawing/2014/main" id="{539512F9-E991-D6AD-4D79-0421ED34EB7E}"/>
                </a:ext>
              </a:extLst>
            </p:cNvPr>
            <p:cNvCxnSpPr/>
            <p:nvPr/>
          </p:nvCxnSpPr>
          <p:spPr>
            <a:xfrm>
              <a:off x="5368727" y="3294384"/>
              <a:ext cx="729771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75">
              <a:extLst>
                <a:ext uri="{FF2B5EF4-FFF2-40B4-BE49-F238E27FC236}">
                  <a16:creationId xmlns:a16="http://schemas.microsoft.com/office/drawing/2014/main" id="{A7A652CA-6225-2117-89CF-E8D5C49D836A}"/>
                </a:ext>
              </a:extLst>
            </p:cNvPr>
            <p:cNvCxnSpPr/>
            <p:nvPr/>
          </p:nvCxnSpPr>
          <p:spPr>
            <a:xfrm flipV="1">
              <a:off x="5357094" y="2515814"/>
              <a:ext cx="750695" cy="20065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76">
              <a:extLst>
                <a:ext uri="{FF2B5EF4-FFF2-40B4-BE49-F238E27FC236}">
                  <a16:creationId xmlns:a16="http://schemas.microsoft.com/office/drawing/2014/main" id="{4CC76B2A-94E3-8764-855F-57242E17772B}"/>
                </a:ext>
              </a:extLst>
            </p:cNvPr>
            <p:cNvCxnSpPr/>
            <p:nvPr/>
          </p:nvCxnSpPr>
          <p:spPr>
            <a:xfrm flipV="1">
              <a:off x="5357094" y="3294384"/>
              <a:ext cx="753037" cy="122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字方塊 2">
            <a:extLst>
              <a:ext uri="{FF2B5EF4-FFF2-40B4-BE49-F238E27FC236}">
                <a16:creationId xmlns:a16="http://schemas.microsoft.com/office/drawing/2014/main" id="{3560C2F6-D0FD-77D3-A5A8-C4A3C83C45F8}"/>
              </a:ext>
            </a:extLst>
          </p:cNvPr>
          <p:cNvSpPr txBox="1"/>
          <p:nvPr/>
        </p:nvSpPr>
        <p:spPr>
          <a:xfrm>
            <a:off x="4464769" y="1561897"/>
            <a:ext cx="1134090" cy="3970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white"/>
                </a:solidFill>
              </a:rPr>
              <a:t>neuron</a:t>
            </a:r>
            <a:endParaRPr lang="zh-TW" altLang="en-US" sz="1980" dirty="0">
              <a:solidFill>
                <a:prstClr val="white"/>
              </a:solidFill>
            </a:endParaRPr>
          </a:p>
        </p:txBody>
      </p:sp>
      <p:cxnSp>
        <p:nvCxnSpPr>
          <p:cNvPr id="157" name="直線單箭頭接點 9">
            <a:extLst>
              <a:ext uri="{FF2B5EF4-FFF2-40B4-BE49-F238E27FC236}">
                <a16:creationId xmlns:a16="http://schemas.microsoft.com/office/drawing/2014/main" id="{68902B24-F91F-7321-F0B2-5D2A74EBD0B1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3943320" y="1958929"/>
            <a:ext cx="1088494" cy="76249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8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 animBg="1"/>
      <p:bldP spid="84" grpId="0" animBg="1"/>
      <p:bldP spid="85" grpId="0"/>
      <p:bldP spid="86" grpId="0"/>
      <p:bldP spid="87" grpId="0"/>
      <p:bldP spid="91" grpId="0" animBg="1"/>
      <p:bldP spid="92" grpId="0" animBg="1"/>
      <p:bldP spid="102" grpId="0" animBg="1"/>
      <p:bldP spid="104" grpId="0"/>
      <p:bldP spid="119" grpId="0"/>
      <p:bldP spid="120" grpId="0"/>
      <p:bldP spid="121" grpId="0"/>
      <p:bldP spid="141" grpId="0"/>
      <p:bldP spid="142" grpId="0"/>
      <p:bldP spid="143" grpId="0"/>
      <p:bldP spid="144" grpId="0"/>
      <p:bldP spid="145" grpId="0" animBg="1"/>
      <p:bldP spid="15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C0FB-B073-8070-0CB6-11EAA18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train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A4692-59A6-925A-1F8B-5CD415FBE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propagation:</a:t>
            </a:r>
          </a:p>
          <a:p>
            <a:pPr lvl="1"/>
            <a:r>
              <a:rPr lang="en-US" dirty="0"/>
              <a:t>In this phase, the inputs for a training instance are fed into the neural network. This results in a forward cascade of computations across the layers, using the current set of weights. </a:t>
            </a:r>
          </a:p>
          <a:p>
            <a:r>
              <a:rPr lang="en-US" dirty="0"/>
              <a:t>Backpropagation</a:t>
            </a:r>
          </a:p>
          <a:p>
            <a:pPr lvl="1"/>
            <a:r>
              <a:rPr lang="en-US" dirty="0"/>
              <a:t>Way of computing the partial derivatives of a loss function with respect to the parameters of a network.</a:t>
            </a:r>
          </a:p>
          <a:p>
            <a:pPr lvl="1"/>
            <a:r>
              <a:rPr lang="en-US" dirty="0"/>
              <a:t>The method traverses the network in reverse order, from the output to the input layer, according to the chain rule from calculus.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F7D88-35C7-8768-B643-D2518EAD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32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128"/>
          <p:cNvGrpSpPr/>
          <p:nvPr/>
        </p:nvGrpSpPr>
        <p:grpSpPr>
          <a:xfrm>
            <a:off x="5996896" y="3746608"/>
            <a:ext cx="378087" cy="686356"/>
            <a:chOff x="10102194" y="1939763"/>
            <a:chExt cx="458287" cy="831947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104"/>
          <p:cNvGrpSpPr/>
          <p:nvPr/>
        </p:nvGrpSpPr>
        <p:grpSpPr>
          <a:xfrm>
            <a:off x="4157194" y="3724068"/>
            <a:ext cx="378087" cy="686356"/>
            <a:chOff x="10102194" y="1939763"/>
            <a:chExt cx="458287" cy="831947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Example: Forward Pass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587057" y="3707752"/>
            <a:ext cx="540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587054" y="2338585"/>
            <a:ext cx="535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17104" y="2243198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91329" y="359766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2547560" y="216461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38252" y="3441464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365383" y="2139290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380994" y="3436748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42180" y="2116824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6176574" y="3436748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pSp>
        <p:nvGrpSpPr>
          <p:cNvPr id="8" name="群組 83"/>
          <p:cNvGrpSpPr/>
          <p:nvPr/>
        </p:nvGrpSpPr>
        <p:grpSpPr>
          <a:xfrm>
            <a:off x="1214192" y="2392504"/>
            <a:ext cx="1310823" cy="1351598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群組 84"/>
          <p:cNvGrpSpPr/>
          <p:nvPr/>
        </p:nvGrpSpPr>
        <p:grpSpPr>
          <a:xfrm>
            <a:off x="3044295" y="2380387"/>
            <a:ext cx="1310823" cy="1351598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90"/>
          <p:cNvGrpSpPr/>
          <p:nvPr/>
        </p:nvGrpSpPr>
        <p:grpSpPr>
          <a:xfrm>
            <a:off x="4859244" y="2363954"/>
            <a:ext cx="1310823" cy="1351598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群組 2"/>
          <p:cNvGrpSpPr/>
          <p:nvPr/>
        </p:nvGrpSpPr>
        <p:grpSpPr>
          <a:xfrm>
            <a:off x="3282106" y="4383505"/>
            <a:ext cx="4370614" cy="1715088"/>
            <a:chOff x="3615463" y="4585976"/>
            <a:chExt cx="5297714" cy="2078894"/>
          </a:xfrm>
        </p:grpSpPr>
        <p:sp>
          <p:nvSpPr>
            <p:cNvPr id="137" name="圓角矩形圖說文字 136"/>
            <p:cNvSpPr/>
            <p:nvPr/>
          </p:nvSpPr>
          <p:spPr>
            <a:xfrm>
              <a:off x="3615463" y="4585976"/>
              <a:ext cx="5297714" cy="2078894"/>
            </a:xfrm>
            <a:prstGeom prst="wedgeRoundRectCallout">
              <a:avLst>
                <a:gd name="adj1" fmla="val -59656"/>
                <a:gd name="adj2" fmla="val -163051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white"/>
                </a:solidFill>
              </a:endParaRPr>
            </a:p>
          </p:txBody>
        </p:sp>
        <p:grpSp>
          <p:nvGrpSpPr>
            <p:cNvPr id="19" name="群組 3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6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4" imgW="317160" imgH="215640" progId="Equation.3">
                      <p:embed/>
                    </p:oleObj>
                  </mc:Choice>
                  <mc:Fallback>
                    <p:oleObj name="方程式" r:id="rId4" imgW="317160" imgH="215640" progId="Equation.3">
                      <p:embed/>
                      <p:pic>
                        <p:nvPicPr>
                          <p:cNvPr id="6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方程式" r:id="rId6" imgW="126720" imgH="126720" progId="Equation.3">
                      <p:embed/>
                    </p:oleObj>
                  </mc:Choice>
                  <mc:Fallback>
                    <p:oleObj name="方程式" r:id="rId6" imgW="126720" imgH="126720" progId="Equation.3">
                      <p:embed/>
                      <p:pic>
                        <p:nvPicPr>
                          <p:cNvPr id="7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9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8" imgW="863280" imgH="393480" progId="Equation.3">
                    <p:embed/>
                  </p:oleObj>
                </mc:Choice>
                <mc:Fallback>
                  <p:oleObj name="方程式" r:id="rId8" imgW="863280" imgH="393480" progId="Equation.3">
                    <p:embed/>
                    <p:pic>
                      <p:nvPicPr>
                        <p:cNvPr id="7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文字方塊 102"/>
            <p:cNvSpPr txBox="1"/>
            <p:nvPr/>
          </p:nvSpPr>
          <p:spPr>
            <a:xfrm>
              <a:off x="3800520" y="4795570"/>
              <a:ext cx="2463800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980" dirty="0">
                  <a:solidFill>
                    <a:prstClr val="black"/>
                  </a:solidFill>
                </a:rPr>
                <a:t>Sigmoid Function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sp>
        <p:nvSpPr>
          <p:cNvPr id="104" name="手繪多邊形 103"/>
          <p:cNvSpPr/>
          <p:nvPr/>
        </p:nvSpPr>
        <p:spPr>
          <a:xfrm>
            <a:off x="2592962" y="3545261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577609" y="2233972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416469" y="2243198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4429953" y="3499945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6189346" y="2192527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6228192" y="3527529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1" name="文字方塊 110"/>
          <p:cNvSpPr txBox="1"/>
          <p:nvPr/>
        </p:nvSpPr>
        <p:spPr>
          <a:xfrm>
            <a:off x="927143" y="2232098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839872" y="3551628"/>
            <a:ext cx="4753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-1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8309" y="1997031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46159" y="2482393"/>
            <a:ext cx="48304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96765" y="373402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2395" y="326351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338051" y="2792637"/>
            <a:ext cx="378087" cy="370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525243" y="2476496"/>
            <a:ext cx="0" cy="316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356900" y="2781979"/>
            <a:ext cx="3643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345909" y="4070841"/>
            <a:ext cx="378087" cy="370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533101" y="3754700"/>
            <a:ext cx="0" cy="316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359611" y="4065512"/>
            <a:ext cx="3643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0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287958" y="1953867"/>
            <a:ext cx="35480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4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193877" y="3277057"/>
            <a:ext cx="5632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-2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2864315" y="1921748"/>
            <a:ext cx="774882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0.98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82729" y="3246311"/>
            <a:ext cx="825181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0.12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grpSp>
        <p:nvGrpSpPr>
          <p:cNvPr id="22" name="群組 96"/>
          <p:cNvGrpSpPr/>
          <p:nvPr/>
        </p:nvGrpSpPr>
        <p:grpSpPr>
          <a:xfrm>
            <a:off x="4155232" y="2466502"/>
            <a:ext cx="378087" cy="686356"/>
            <a:chOff x="10102194" y="1939763"/>
            <a:chExt cx="458287" cy="831947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124"/>
          <p:cNvGrpSpPr/>
          <p:nvPr/>
        </p:nvGrpSpPr>
        <p:grpSpPr>
          <a:xfrm>
            <a:off x="5952280" y="2462219"/>
            <a:ext cx="378087" cy="686356"/>
            <a:chOff x="10102194" y="1939763"/>
            <a:chExt cx="458287" cy="831947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70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 animBg="1"/>
      <p:bldP spid="13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Example: Forward Pass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587069" y="3707752"/>
            <a:ext cx="540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587066" y="2338585"/>
            <a:ext cx="535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547572" y="216461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38264" y="3441464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365395" y="2139290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381006" y="3436748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42192" y="2116824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6176586" y="3436748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pSp>
        <p:nvGrpSpPr>
          <p:cNvPr id="3" name="群組 83"/>
          <p:cNvGrpSpPr/>
          <p:nvPr/>
        </p:nvGrpSpPr>
        <p:grpSpPr>
          <a:xfrm>
            <a:off x="1214204" y="2392504"/>
            <a:ext cx="1310823" cy="1351598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群組 84"/>
          <p:cNvGrpSpPr/>
          <p:nvPr/>
        </p:nvGrpSpPr>
        <p:grpSpPr>
          <a:xfrm>
            <a:off x="3044307" y="2380387"/>
            <a:ext cx="1310823" cy="1351598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群組 90"/>
          <p:cNvGrpSpPr/>
          <p:nvPr/>
        </p:nvGrpSpPr>
        <p:grpSpPr>
          <a:xfrm>
            <a:off x="4859256" y="2363954"/>
            <a:ext cx="1310823" cy="1351598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592974" y="3545261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577621" y="2233972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416481" y="2243198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4429965" y="3499945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6189358" y="2192527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6228204" y="3527529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8321" y="1997031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46171" y="2482393"/>
            <a:ext cx="47510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96777" y="373402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2407" y="326351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grpSp>
        <p:nvGrpSpPr>
          <p:cNvPr id="9" name="群組 122"/>
          <p:cNvGrpSpPr/>
          <p:nvPr/>
        </p:nvGrpSpPr>
        <p:grpSpPr>
          <a:xfrm>
            <a:off x="2338063" y="2476496"/>
            <a:ext cx="378087" cy="707842"/>
            <a:chOff x="10102194" y="1939763"/>
            <a:chExt cx="458287" cy="857991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1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群組 130"/>
          <p:cNvGrpSpPr/>
          <p:nvPr/>
        </p:nvGrpSpPr>
        <p:grpSpPr>
          <a:xfrm>
            <a:off x="2345921" y="3754700"/>
            <a:ext cx="378087" cy="707842"/>
            <a:chOff x="10102194" y="1939763"/>
            <a:chExt cx="458287" cy="857991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sp>
        <p:nvSpPr>
          <p:cNvPr id="135" name="文字方塊 134"/>
          <p:cNvSpPr txBox="1"/>
          <p:nvPr/>
        </p:nvSpPr>
        <p:spPr>
          <a:xfrm>
            <a:off x="2287970" y="1953867"/>
            <a:ext cx="35480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4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193889" y="3277057"/>
            <a:ext cx="5632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-2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2864328" y="1921748"/>
            <a:ext cx="760455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0.98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82741" y="3246311"/>
            <a:ext cx="790509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0.12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560782" y="1979825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698633" y="2465187"/>
            <a:ext cx="478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449238" y="3716819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574869" y="3246311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353325" y="1980582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3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491176" y="2465943"/>
            <a:ext cx="502040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241781" y="371757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4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367411" y="324706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632951" y="1974062"/>
            <a:ext cx="774728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0.86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4651365" y="3298625"/>
            <a:ext cx="756314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0.11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491624" y="1941690"/>
            <a:ext cx="787923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0.62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6510036" y="3266253"/>
            <a:ext cx="769510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0.83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grpSp>
        <p:nvGrpSpPr>
          <p:cNvPr id="11" name="群組 96"/>
          <p:cNvGrpSpPr/>
          <p:nvPr/>
        </p:nvGrpSpPr>
        <p:grpSpPr>
          <a:xfrm>
            <a:off x="4155244" y="2466501"/>
            <a:ext cx="378087" cy="707842"/>
            <a:chOff x="10102194" y="1939763"/>
            <a:chExt cx="458287" cy="857991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群組 104"/>
          <p:cNvGrpSpPr/>
          <p:nvPr/>
        </p:nvGrpSpPr>
        <p:grpSpPr>
          <a:xfrm>
            <a:off x="4157206" y="3724067"/>
            <a:ext cx="378087" cy="707842"/>
            <a:chOff x="10102194" y="1939763"/>
            <a:chExt cx="458287" cy="857991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群組 124"/>
          <p:cNvGrpSpPr/>
          <p:nvPr/>
        </p:nvGrpSpPr>
        <p:grpSpPr>
          <a:xfrm>
            <a:off x="5952292" y="2462218"/>
            <a:ext cx="378087" cy="1012542"/>
            <a:chOff x="10102194" y="1939763"/>
            <a:chExt cx="458287" cy="1227323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850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-2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群組 128"/>
          <p:cNvGrpSpPr/>
          <p:nvPr/>
        </p:nvGrpSpPr>
        <p:grpSpPr>
          <a:xfrm>
            <a:off x="5996908" y="3746607"/>
            <a:ext cx="378087" cy="707842"/>
            <a:chOff x="10102194" y="1939763"/>
            <a:chExt cx="458287" cy="857991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2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917116" y="2243198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91341" y="359766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927155" y="2232098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839884" y="3551628"/>
            <a:ext cx="40321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-1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4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4" grpId="0" animBg="1"/>
      <p:bldP spid="1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Example: Forward Pass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587064" y="3707752"/>
            <a:ext cx="540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587061" y="2338585"/>
            <a:ext cx="535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547567" y="216461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38259" y="3441464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365390" y="2139290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381001" y="3436748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42187" y="2116824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6176581" y="3436748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pSp>
        <p:nvGrpSpPr>
          <p:cNvPr id="3" name="群組 83"/>
          <p:cNvGrpSpPr/>
          <p:nvPr/>
        </p:nvGrpSpPr>
        <p:grpSpPr>
          <a:xfrm>
            <a:off x="1214199" y="2392504"/>
            <a:ext cx="1310823" cy="1351598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群組 84"/>
          <p:cNvGrpSpPr/>
          <p:nvPr/>
        </p:nvGrpSpPr>
        <p:grpSpPr>
          <a:xfrm>
            <a:off x="3044302" y="2380387"/>
            <a:ext cx="1310823" cy="1351598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90"/>
          <p:cNvGrpSpPr/>
          <p:nvPr/>
        </p:nvGrpSpPr>
        <p:grpSpPr>
          <a:xfrm>
            <a:off x="4859251" y="2363954"/>
            <a:ext cx="1310823" cy="1351598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手繪多邊形 103"/>
          <p:cNvSpPr/>
          <p:nvPr/>
        </p:nvSpPr>
        <p:spPr>
          <a:xfrm>
            <a:off x="2592969" y="3545261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577616" y="2233972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416476" y="2243198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4429960" y="3499945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6189353" y="2192527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6228199" y="3527529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708316" y="1997031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846166" y="2482393"/>
            <a:ext cx="46799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96772" y="373402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22402" y="326351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grpSp>
        <p:nvGrpSpPr>
          <p:cNvPr id="10" name="群組 122"/>
          <p:cNvGrpSpPr/>
          <p:nvPr/>
        </p:nvGrpSpPr>
        <p:grpSpPr>
          <a:xfrm>
            <a:off x="2338058" y="2476496"/>
            <a:ext cx="378087" cy="707842"/>
            <a:chOff x="10102194" y="1939763"/>
            <a:chExt cx="458287" cy="857991"/>
          </a:xfrm>
        </p:grpSpPr>
        <p:sp>
          <p:nvSpPr>
            <p:cNvPr id="117" name="矩形 116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19" name="直線單箭頭接點 11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字方塊 119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1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群組 130"/>
          <p:cNvGrpSpPr/>
          <p:nvPr/>
        </p:nvGrpSpPr>
        <p:grpSpPr>
          <a:xfrm>
            <a:off x="2345916" y="3754700"/>
            <a:ext cx="378087" cy="707842"/>
            <a:chOff x="10102194" y="1939763"/>
            <a:chExt cx="458287" cy="857991"/>
          </a:xfrm>
        </p:grpSpPr>
        <p:sp>
          <p:nvSpPr>
            <p:cNvPr id="132" name="矩形 131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sp>
        <p:nvSpPr>
          <p:cNvPr id="138" name="文字方塊 137"/>
          <p:cNvSpPr txBox="1"/>
          <p:nvPr/>
        </p:nvSpPr>
        <p:spPr>
          <a:xfrm>
            <a:off x="2864322" y="1921748"/>
            <a:ext cx="795460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0.73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36530" y="3246311"/>
            <a:ext cx="823253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0.5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3560777" y="1979825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698628" y="2465187"/>
            <a:ext cx="47227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449233" y="3716819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574864" y="3246311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-2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5353320" y="1980582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3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5491171" y="2465943"/>
            <a:ext cx="51942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5241776" y="371757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4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367406" y="324706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-1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4602231" y="1884202"/>
            <a:ext cx="840371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0.72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4651361" y="3298625"/>
            <a:ext cx="777499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0.12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6519976" y="1899140"/>
            <a:ext cx="840371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0.51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6587061" y="3263518"/>
            <a:ext cx="773282" cy="3970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0.85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grpSp>
        <p:nvGrpSpPr>
          <p:cNvPr id="12" name="群組 96"/>
          <p:cNvGrpSpPr/>
          <p:nvPr/>
        </p:nvGrpSpPr>
        <p:grpSpPr>
          <a:xfrm>
            <a:off x="4155239" y="2466501"/>
            <a:ext cx="378087" cy="707842"/>
            <a:chOff x="10102194" y="1939763"/>
            <a:chExt cx="458287" cy="857991"/>
          </a:xfrm>
        </p:grpSpPr>
        <p:sp>
          <p:nvSpPr>
            <p:cNvPr id="98" name="矩形 9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99" name="直線單箭頭接點 98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字方塊 101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群組 104"/>
          <p:cNvGrpSpPr/>
          <p:nvPr/>
        </p:nvGrpSpPr>
        <p:grpSpPr>
          <a:xfrm>
            <a:off x="4157201" y="3724067"/>
            <a:ext cx="378087" cy="707842"/>
            <a:chOff x="10102194" y="1939763"/>
            <a:chExt cx="458287" cy="857991"/>
          </a:xfrm>
        </p:grpSpPr>
        <p:sp>
          <p:nvSpPr>
            <p:cNvPr id="118" name="矩形 117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2" name="直線單箭頭接點 121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字方塊 123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0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群組 124"/>
          <p:cNvGrpSpPr/>
          <p:nvPr/>
        </p:nvGrpSpPr>
        <p:grpSpPr>
          <a:xfrm>
            <a:off x="5952287" y="2462218"/>
            <a:ext cx="378087" cy="1012542"/>
            <a:chOff x="10102194" y="1939763"/>
            <a:chExt cx="458287" cy="1227323"/>
          </a:xfrm>
        </p:grpSpPr>
        <p:sp>
          <p:nvSpPr>
            <p:cNvPr id="126" name="矩形 125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27" name="直線單箭頭接點 126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27"/>
            <p:cNvSpPr txBox="1"/>
            <p:nvPr/>
          </p:nvSpPr>
          <p:spPr>
            <a:xfrm>
              <a:off x="10118802" y="2316503"/>
              <a:ext cx="441679" cy="850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-2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群組 128"/>
          <p:cNvGrpSpPr/>
          <p:nvPr/>
        </p:nvGrpSpPr>
        <p:grpSpPr>
          <a:xfrm>
            <a:off x="5996903" y="3746607"/>
            <a:ext cx="378087" cy="707842"/>
            <a:chOff x="10102194" y="1939763"/>
            <a:chExt cx="458287" cy="857991"/>
          </a:xfrm>
        </p:grpSpPr>
        <p:sp>
          <p:nvSpPr>
            <p:cNvPr id="130" name="矩形 129"/>
            <p:cNvSpPr/>
            <p:nvPr/>
          </p:nvSpPr>
          <p:spPr>
            <a:xfrm>
              <a:off x="10102194" y="2322963"/>
              <a:ext cx="458287" cy="4487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485">
                <a:solidFill>
                  <a:prstClr val="black"/>
                </a:solidFill>
              </a:endParaRPr>
            </a:p>
          </p:txBody>
        </p:sp>
        <p:cxnSp>
          <p:nvCxnSpPr>
            <p:cNvPr id="148" name="直線單箭頭接點 147"/>
            <p:cNvCxnSpPr/>
            <p:nvPr/>
          </p:nvCxnSpPr>
          <p:spPr>
            <a:xfrm flipV="1">
              <a:off x="10329096" y="1939763"/>
              <a:ext cx="0" cy="3841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字方塊 148"/>
            <p:cNvSpPr txBox="1"/>
            <p:nvPr/>
          </p:nvSpPr>
          <p:spPr>
            <a:xfrm>
              <a:off x="10118802" y="2316503"/>
              <a:ext cx="441679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2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/>
              <p:cNvSpPr txBox="1"/>
              <p:nvPr/>
            </p:nvSpPr>
            <p:spPr>
              <a:xfrm>
                <a:off x="5101810" y="4679613"/>
                <a:ext cx="2149563" cy="599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31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31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TW" sz="231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31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3" name="文字方塊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10" y="4679613"/>
                <a:ext cx="2149563" cy="599972"/>
              </a:xfrm>
              <a:prstGeom prst="rect">
                <a:avLst/>
              </a:prstGeom>
              <a:blipFill>
                <a:blip r:embed="rId3"/>
                <a:stretch>
                  <a:fillRect l="-2924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901654" y="5539761"/>
            <a:ext cx="6927473" cy="4478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white"/>
                </a:solidFill>
              </a:rPr>
              <a:t>Different parameters define different function </a:t>
            </a:r>
            <a:endParaRPr lang="zh-TW" altLang="en-US" sz="231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字方塊 120"/>
              <p:cNvSpPr txBox="1"/>
              <p:nvPr/>
            </p:nvSpPr>
            <p:spPr>
              <a:xfrm>
                <a:off x="2549566" y="4694045"/>
                <a:ext cx="2370777" cy="59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31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sz="231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sz="231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TW" sz="231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.62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0.83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1" name="文字方塊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566" y="4694045"/>
                <a:ext cx="2370777" cy="592726"/>
              </a:xfrm>
              <a:prstGeom prst="rect">
                <a:avLst/>
              </a:prstGeom>
              <a:blipFill>
                <a:blip r:embed="rId4"/>
                <a:stretch>
                  <a:fillRect l="-319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字方塊 136"/>
              <p:cNvSpPr txBox="1"/>
              <p:nvPr/>
            </p:nvSpPr>
            <p:spPr>
              <a:xfrm>
                <a:off x="667459" y="4609008"/>
                <a:ext cx="1487587" cy="35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31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7" name="文字方塊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59" y="4609008"/>
                <a:ext cx="1487587" cy="355482"/>
              </a:xfrm>
              <a:prstGeom prst="rect">
                <a:avLst/>
              </a:prstGeom>
              <a:blipFill>
                <a:blip r:embed="rId5"/>
                <a:stretch>
                  <a:fillRect l="-5085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矩形 134"/>
          <p:cNvSpPr/>
          <p:nvPr/>
        </p:nvSpPr>
        <p:spPr>
          <a:xfrm>
            <a:off x="917111" y="2243198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891336" y="359766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927150" y="2232098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53" name="文字方塊 152"/>
          <p:cNvSpPr txBox="1"/>
          <p:nvPr/>
        </p:nvSpPr>
        <p:spPr>
          <a:xfrm>
            <a:off x="839879" y="3551628"/>
            <a:ext cx="40321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8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50" grpId="0" animBg="1"/>
      <p:bldP spid="151" grpId="0" animBg="1"/>
      <p:bldP spid="154" grpId="0" animBg="1"/>
      <p:bldP spid="155" grpId="0" animBg="1"/>
      <p:bldP spid="103" grpId="0" animBg="1"/>
      <p:bldP spid="4" grpId="0" animBg="1"/>
      <p:bldP spid="121" grpId="0" animBg="1"/>
      <p:bldP spid="137" grpId="0" animBg="1"/>
      <p:bldP spid="152" grpId="0"/>
      <p:bldP spid="1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87840" y="4785646"/>
                <a:ext cx="4145174" cy="35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</m:t>
                          </m:r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40" y="4785646"/>
                <a:ext cx="4145174" cy="355482"/>
              </a:xfrm>
              <a:prstGeom prst="rect">
                <a:avLst/>
              </a:prstGeom>
              <a:blipFill>
                <a:blip r:embed="rId3"/>
                <a:stretch>
                  <a:fillRect t="-6897" b="-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Forward Pass: </a:t>
            </a:r>
            <a:r>
              <a:rPr lang="en-US" altLang="zh-TW" dirty="0"/>
              <a:t>Matrix Operation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6570688" y="3707752"/>
            <a:ext cx="54091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6570685" y="2338585"/>
            <a:ext cx="535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/>
          <p:cNvSpPr/>
          <p:nvPr/>
        </p:nvSpPr>
        <p:spPr>
          <a:xfrm>
            <a:off x="2531191" y="216461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1" name="橢圓 20"/>
          <p:cNvSpPr/>
          <p:nvPr/>
        </p:nvSpPr>
        <p:spPr>
          <a:xfrm>
            <a:off x="2521883" y="3441464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4349014" y="2139290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28" name="橢圓 27"/>
          <p:cNvSpPr/>
          <p:nvPr/>
        </p:nvSpPr>
        <p:spPr>
          <a:xfrm>
            <a:off x="4364625" y="3436748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6125811" y="2116824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6160205" y="3436748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pSp>
        <p:nvGrpSpPr>
          <p:cNvPr id="4" name="群組 83"/>
          <p:cNvGrpSpPr/>
          <p:nvPr/>
        </p:nvGrpSpPr>
        <p:grpSpPr>
          <a:xfrm>
            <a:off x="1197823" y="2392504"/>
            <a:ext cx="1310823" cy="1351598"/>
            <a:chOff x="1013669" y="3459098"/>
            <a:chExt cx="1588876" cy="1638300"/>
          </a:xfrm>
        </p:grpSpPr>
        <p:cxnSp>
          <p:nvCxnSpPr>
            <p:cNvPr id="50" name="直線單箭頭接點 49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群組 8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48" name="直線單箭頭接點 4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單箭頭接點 50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群組 84"/>
          <p:cNvGrpSpPr/>
          <p:nvPr/>
        </p:nvGrpSpPr>
        <p:grpSpPr>
          <a:xfrm>
            <a:off x="3027926" y="2380387"/>
            <a:ext cx="1310823" cy="1351598"/>
            <a:chOff x="1013669" y="3459098"/>
            <a:chExt cx="1588876" cy="1638300"/>
          </a:xfrm>
        </p:grpSpPr>
        <p:cxnSp>
          <p:nvCxnSpPr>
            <p:cNvPr id="86" name="直線單箭頭接點 85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群組 86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88" name="直線單箭頭接點 87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單箭頭接點 88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單箭頭接點 89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群組 90"/>
          <p:cNvGrpSpPr/>
          <p:nvPr/>
        </p:nvGrpSpPr>
        <p:grpSpPr>
          <a:xfrm>
            <a:off x="4842875" y="2363954"/>
            <a:ext cx="1310823" cy="1351598"/>
            <a:chOff x="1013669" y="3459098"/>
            <a:chExt cx="1588876" cy="1638300"/>
          </a:xfrm>
        </p:grpSpPr>
        <p:cxnSp>
          <p:nvCxnSpPr>
            <p:cNvPr id="92" name="直線單箭頭接點 91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群組 92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94" name="直線單箭頭接點 93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單箭頭接點 94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單箭頭接點 95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205038"/>
              </p:ext>
            </p:extLst>
          </p:nvPr>
        </p:nvGraphicFramePr>
        <p:xfrm>
          <a:off x="7137016" y="3483030"/>
          <a:ext cx="313015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7480" imgH="215640" progId="Equation.3">
                  <p:embed/>
                </p:oleObj>
              </mc:Choice>
              <mc:Fallback>
                <p:oleObj name="方程式" r:id="rId4" imgW="177480" imgH="215640" progId="Equation.3">
                  <p:embed/>
                  <p:pic>
                    <p:nvPicPr>
                      <p:cNvPr id="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016" y="3483030"/>
                        <a:ext cx="313015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400679"/>
              </p:ext>
            </p:extLst>
          </p:nvPr>
        </p:nvGraphicFramePr>
        <p:xfrm>
          <a:off x="7147055" y="2116713"/>
          <a:ext cx="290751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10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055" y="2116713"/>
                        <a:ext cx="290751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手繪多邊形 103"/>
          <p:cNvSpPr/>
          <p:nvPr/>
        </p:nvSpPr>
        <p:spPr>
          <a:xfrm>
            <a:off x="2576593" y="3545261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6" name="手繪多邊形 105"/>
          <p:cNvSpPr/>
          <p:nvPr/>
        </p:nvSpPr>
        <p:spPr>
          <a:xfrm>
            <a:off x="2561240" y="2233972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7" name="手繪多邊形 106"/>
          <p:cNvSpPr/>
          <p:nvPr/>
        </p:nvSpPr>
        <p:spPr>
          <a:xfrm>
            <a:off x="4400100" y="2243198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8" name="手繪多邊形 107"/>
          <p:cNvSpPr/>
          <p:nvPr/>
        </p:nvSpPr>
        <p:spPr>
          <a:xfrm>
            <a:off x="4413584" y="3499945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09" name="手繪多邊形 108"/>
          <p:cNvSpPr/>
          <p:nvPr/>
        </p:nvSpPr>
        <p:spPr>
          <a:xfrm>
            <a:off x="6172977" y="2192527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6211823" y="3527529"/>
            <a:ext cx="387668" cy="292118"/>
          </a:xfrm>
          <a:custGeom>
            <a:avLst/>
            <a:gdLst>
              <a:gd name="connsiteX0" fmla="*/ 469900 w 469900"/>
              <a:gd name="connsiteY0" fmla="*/ 5192 h 354083"/>
              <a:gd name="connsiteX1" fmla="*/ 254000 w 469900"/>
              <a:gd name="connsiteY1" fmla="*/ 43292 h 354083"/>
              <a:gd name="connsiteX2" fmla="*/ 139700 w 469900"/>
              <a:gd name="connsiteY2" fmla="*/ 322692 h 354083"/>
              <a:gd name="connsiteX3" fmla="*/ 0 w 469900"/>
              <a:gd name="connsiteY3" fmla="*/ 335392 h 35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900" h="354083">
                <a:moveTo>
                  <a:pt x="469900" y="5192"/>
                </a:moveTo>
                <a:cubicBezTo>
                  <a:pt x="389466" y="-2217"/>
                  <a:pt x="309033" y="-9625"/>
                  <a:pt x="254000" y="43292"/>
                </a:cubicBezTo>
                <a:cubicBezTo>
                  <a:pt x="198967" y="96209"/>
                  <a:pt x="182033" y="274009"/>
                  <a:pt x="139700" y="322692"/>
                </a:cubicBezTo>
                <a:cubicBezTo>
                  <a:pt x="97367" y="371375"/>
                  <a:pt x="48683" y="353383"/>
                  <a:pt x="0" y="335392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1691940" y="1997031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C000"/>
                </a:solidFill>
              </a:rPr>
              <a:t>1</a:t>
            </a:r>
            <a:endParaRPr lang="zh-TW" altLang="en-US" sz="1980" dirty="0">
              <a:solidFill>
                <a:srgbClr val="FFC000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1712719" y="2482394"/>
            <a:ext cx="481458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C000"/>
                </a:solidFill>
              </a:rPr>
              <a:t>-2</a:t>
            </a:r>
            <a:endParaRPr lang="zh-TW" altLang="en-US" sz="1980" dirty="0">
              <a:solidFill>
                <a:srgbClr val="FFC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1580396" y="3734025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C000"/>
                </a:solidFill>
              </a:rPr>
              <a:t>1</a:t>
            </a:r>
            <a:endParaRPr lang="zh-TW" altLang="en-US" sz="1980" dirty="0">
              <a:solidFill>
                <a:srgbClr val="FFC000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706026" y="3263518"/>
            <a:ext cx="590236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C000"/>
                </a:solidFill>
              </a:rPr>
              <a:t>-1</a:t>
            </a:r>
            <a:endParaRPr lang="zh-TW" altLang="en-US" sz="1980" dirty="0">
              <a:solidFill>
                <a:srgbClr val="FFC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2321682" y="2792637"/>
            <a:ext cx="378087" cy="370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cxnSp>
        <p:nvCxnSpPr>
          <p:cNvPr id="119" name="直線單箭頭接點 118"/>
          <p:cNvCxnSpPr/>
          <p:nvPr/>
        </p:nvCxnSpPr>
        <p:spPr>
          <a:xfrm flipV="1">
            <a:off x="2508874" y="2476496"/>
            <a:ext cx="0" cy="316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2335384" y="2787307"/>
            <a:ext cx="3643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B050"/>
                </a:solidFill>
              </a:rPr>
              <a:t>1</a:t>
            </a:r>
            <a:endParaRPr lang="zh-TW" altLang="en-US" sz="1980" dirty="0">
              <a:solidFill>
                <a:srgbClr val="00B050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329540" y="4070841"/>
            <a:ext cx="378087" cy="370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 flipV="1">
            <a:off x="2516732" y="3754700"/>
            <a:ext cx="0" cy="316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133"/>
          <p:cNvSpPr txBox="1"/>
          <p:nvPr/>
        </p:nvSpPr>
        <p:spPr>
          <a:xfrm>
            <a:off x="2343242" y="4065512"/>
            <a:ext cx="364385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B050"/>
                </a:solidFill>
              </a:rPr>
              <a:t>0</a:t>
            </a:r>
            <a:endParaRPr lang="zh-TW" altLang="en-US" sz="1980" dirty="0">
              <a:solidFill>
                <a:srgbClr val="00B050"/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2271589" y="1953867"/>
            <a:ext cx="35480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4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2177508" y="3277057"/>
            <a:ext cx="56323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FF0000"/>
                </a:solidFill>
              </a:rPr>
              <a:t>-2</a:t>
            </a:r>
            <a:endParaRPr lang="zh-TW" altLang="en-US" sz="198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2847947" y="1921748"/>
            <a:ext cx="84951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0.98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66360" y="3246311"/>
            <a:ext cx="87877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0.12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282130" y="4669417"/>
                <a:ext cx="668388" cy="59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130" y="4669417"/>
                <a:ext cx="668388" cy="590418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1826657" y="4668185"/>
                <a:ext cx="1386213" cy="59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31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31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657" y="4668185"/>
                <a:ext cx="1386213" cy="590418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111803" y="4795406"/>
                <a:ext cx="288541" cy="355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31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803" y="4795406"/>
                <a:ext cx="288541" cy="355482"/>
              </a:xfrm>
              <a:prstGeom prst="rect">
                <a:avLst/>
              </a:prstGeom>
              <a:blipFill>
                <a:blip r:embed="rId10"/>
                <a:stretch>
                  <a:fillRect l="-26087" r="-2173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4525027" y="4660707"/>
                <a:ext cx="447174" cy="59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27" y="4660707"/>
                <a:ext cx="447174" cy="592726"/>
              </a:xfrm>
              <a:prstGeom prst="rect">
                <a:avLst/>
              </a:prstGeom>
              <a:blipFill>
                <a:blip r:embed="rId11"/>
                <a:stretch>
                  <a:fillRect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5859078" y="4658714"/>
                <a:ext cx="835100" cy="592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sz="231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.98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0.12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078" y="4658714"/>
                <a:ext cx="835100" cy="592726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0256" y="4739254"/>
                <a:ext cx="473206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256" y="4739254"/>
                <a:ext cx="473206" cy="4478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/>
          <p:cNvSpPr/>
          <p:nvPr/>
        </p:nvSpPr>
        <p:spPr>
          <a:xfrm>
            <a:off x="900735" y="2243198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874960" y="359766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910774" y="2232098"/>
            <a:ext cx="28289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831084" y="3543588"/>
            <a:ext cx="40321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0" dirty="0">
                <a:solidFill>
                  <a:srgbClr val="0000FF"/>
                </a:solidFill>
              </a:rPr>
              <a:t>-1</a:t>
            </a:r>
            <a:endParaRPr lang="zh-TW" altLang="en-US" sz="198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/>
              <p:cNvSpPr txBox="1"/>
              <p:nvPr/>
            </p:nvSpPr>
            <p:spPr>
              <a:xfrm>
                <a:off x="3152427" y="5544030"/>
                <a:ext cx="668388" cy="5891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31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31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31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31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31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字方塊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427" y="5544030"/>
                <a:ext cx="668388" cy="589136"/>
              </a:xfrm>
              <a:prstGeom prst="rect">
                <a:avLst/>
              </a:prstGeom>
              <a:blipFill>
                <a:blip r:embed="rId14"/>
                <a:stretch>
                  <a:fillRect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弧 8"/>
          <p:cNvSpPr/>
          <p:nvPr/>
        </p:nvSpPr>
        <p:spPr>
          <a:xfrm rot="5400000">
            <a:off x="3417278" y="3628565"/>
            <a:ext cx="124782" cy="3425541"/>
          </a:xfrm>
          <a:prstGeom prst="rightBrace">
            <a:avLst>
              <a:gd name="adj1" fmla="val 11539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3" grpId="0"/>
      <p:bldP spid="114" grpId="0"/>
      <p:bldP spid="115" grpId="0"/>
      <p:bldP spid="116" grpId="0"/>
      <p:bldP spid="120" grpId="0"/>
      <p:bldP spid="134" grpId="0"/>
      <p:bldP spid="135" grpId="0"/>
      <p:bldP spid="136" grpId="0"/>
      <p:bldP spid="138" grpId="0"/>
      <p:bldP spid="139" grpId="0"/>
      <p:bldP spid="3" grpId="0" animBg="1"/>
      <p:bldP spid="70" grpId="0" animBg="1"/>
      <p:bldP spid="71" grpId="0" animBg="1"/>
      <p:bldP spid="67" grpId="0" animBg="1"/>
      <p:bldP spid="68" grpId="0" animBg="1"/>
      <p:bldP spid="5" grpId="0" animBg="1"/>
      <p:bldP spid="81" grpId="0"/>
      <p:bldP spid="82" grpId="0"/>
      <p:bldP spid="9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6598510" y="1882204"/>
            <a:ext cx="411635" cy="216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174395" y="1925450"/>
            <a:ext cx="615732" cy="2207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268003" y="1911964"/>
            <a:ext cx="615732" cy="2207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432540" y="1925450"/>
            <a:ext cx="615732" cy="2207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2198337" y="1948253"/>
            <a:ext cx="411635" cy="21656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cxnSp>
        <p:nvCxnSpPr>
          <p:cNvPr id="93" name="直線單箭頭接點 92"/>
          <p:cNvCxnSpPr/>
          <p:nvPr/>
        </p:nvCxnSpPr>
        <p:spPr>
          <a:xfrm>
            <a:off x="5751657" y="2790396"/>
            <a:ext cx="8403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>
            <a:off x="5841841" y="3818255"/>
            <a:ext cx="7472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/>
          <p:nvPr/>
        </p:nvCxnSpPr>
        <p:spPr>
          <a:xfrm>
            <a:off x="5731952" y="2147883"/>
            <a:ext cx="866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254756" y="254035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259556" y="2069829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aphicFrame>
        <p:nvGraphicFramePr>
          <p:cNvPr id="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543152"/>
              </p:ext>
            </p:extLst>
          </p:nvPr>
        </p:nvGraphicFramePr>
        <p:xfrm>
          <a:off x="2270032" y="1991248"/>
          <a:ext cx="268486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52280" imgH="215640" progId="Equation.3">
                  <p:embed/>
                </p:oleObj>
              </mc:Choice>
              <mc:Fallback>
                <p:oleObj name="方程式" r:id="rId3" imgW="152280" imgH="215640" progId="Equation.3">
                  <p:embed/>
                  <p:pic>
                    <p:nvPicPr>
                      <p:cNvPr id="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032" y="1991248"/>
                        <a:ext cx="268486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97050"/>
              </p:ext>
            </p:extLst>
          </p:nvPr>
        </p:nvGraphicFramePr>
        <p:xfrm>
          <a:off x="2274403" y="2472001"/>
          <a:ext cx="290751" cy="381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64880" imgH="215640" progId="Equation.3">
                  <p:embed/>
                </p:oleObj>
              </mc:Choice>
              <mc:Fallback>
                <p:oleObj name="方程式" r:id="rId5" imgW="164880" imgH="215640" progId="Equation.3">
                  <p:embed/>
                  <p:pic>
                    <p:nvPicPr>
                      <p:cNvPr id="9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403" y="2472001"/>
                        <a:ext cx="290751" cy="3811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/>
          <p:cNvSpPr/>
          <p:nvPr/>
        </p:nvSpPr>
        <p:spPr>
          <a:xfrm>
            <a:off x="3254511" y="193452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3256443" y="257684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3246846" y="3589956"/>
            <a:ext cx="473680" cy="4736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 rot="5400000">
            <a:off x="3244582" y="3105269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62614" y="3693500"/>
            <a:ext cx="282893" cy="2828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graphicFrame>
        <p:nvGraphicFramePr>
          <p:cNvPr id="1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30351"/>
              </p:ext>
            </p:extLst>
          </p:nvPr>
        </p:nvGraphicFramePr>
        <p:xfrm>
          <a:off x="2260043" y="3614089"/>
          <a:ext cx="336590" cy="40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0440" imgH="228600" progId="Equation.3">
                  <p:embed/>
                </p:oleObj>
              </mc:Choice>
              <mc:Fallback>
                <p:oleObj name="方程式" r:id="rId7" imgW="190440" imgH="228600" progId="Equation.3">
                  <p:embed/>
                  <p:pic>
                    <p:nvPicPr>
                      <p:cNvPr id="10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043" y="3614089"/>
                        <a:ext cx="336590" cy="403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文字方塊 105"/>
          <p:cNvSpPr txBox="1"/>
          <p:nvPr/>
        </p:nvSpPr>
        <p:spPr>
          <a:xfrm rot="5400000">
            <a:off x="2160259" y="3095498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07" name="橢圓 106"/>
          <p:cNvSpPr/>
          <p:nvPr/>
        </p:nvSpPr>
        <p:spPr>
          <a:xfrm>
            <a:off x="4339850" y="1934526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08" name="橢圓 107"/>
          <p:cNvSpPr/>
          <p:nvPr/>
        </p:nvSpPr>
        <p:spPr>
          <a:xfrm>
            <a:off x="4341782" y="2576846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09" name="橢圓 108"/>
          <p:cNvSpPr/>
          <p:nvPr/>
        </p:nvSpPr>
        <p:spPr>
          <a:xfrm>
            <a:off x="4332184" y="3589956"/>
            <a:ext cx="473680" cy="4736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10" name="文字方塊 109"/>
          <p:cNvSpPr txBox="1"/>
          <p:nvPr/>
        </p:nvSpPr>
        <p:spPr>
          <a:xfrm rot="5400000">
            <a:off x="4329920" y="3105269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11" name="橢圓 110"/>
          <p:cNvSpPr/>
          <p:nvPr/>
        </p:nvSpPr>
        <p:spPr>
          <a:xfrm>
            <a:off x="5495111" y="1918762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12" name="橢圓 111"/>
          <p:cNvSpPr/>
          <p:nvPr/>
        </p:nvSpPr>
        <p:spPr>
          <a:xfrm>
            <a:off x="5497043" y="2545687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13" name="橢圓 112"/>
          <p:cNvSpPr/>
          <p:nvPr/>
        </p:nvSpPr>
        <p:spPr>
          <a:xfrm>
            <a:off x="5502841" y="3574192"/>
            <a:ext cx="473680" cy="4736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black"/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 rot="5400000">
            <a:off x="5500577" y="3086896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4811789" y="1886196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4826328" y="2534232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4836376" y="3570673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cxnSp>
        <p:nvCxnSpPr>
          <p:cNvPr id="118" name="直線單箭頭接點 117"/>
          <p:cNvCxnSpPr>
            <a:stCxn id="100" idx="6"/>
            <a:endCxn id="107" idx="2"/>
          </p:cNvCxnSpPr>
          <p:nvPr/>
        </p:nvCxnSpPr>
        <p:spPr>
          <a:xfrm>
            <a:off x="3728191" y="2171366"/>
            <a:ext cx="6116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/>
          <p:cNvCxnSpPr/>
          <p:nvPr/>
        </p:nvCxnSpPr>
        <p:spPr>
          <a:xfrm>
            <a:off x="3728191" y="2824561"/>
            <a:ext cx="6116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720526" y="3832686"/>
            <a:ext cx="6116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>
            <a:stCxn id="101" idx="6"/>
            <a:endCxn id="107" idx="2"/>
          </p:cNvCxnSpPr>
          <p:nvPr/>
        </p:nvCxnSpPr>
        <p:spPr>
          <a:xfrm flipV="1">
            <a:off x="3730123" y="2171366"/>
            <a:ext cx="609726" cy="642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100" idx="6"/>
            <a:endCxn id="108" idx="2"/>
          </p:cNvCxnSpPr>
          <p:nvPr/>
        </p:nvCxnSpPr>
        <p:spPr>
          <a:xfrm>
            <a:off x="3728191" y="2171366"/>
            <a:ext cx="613590" cy="642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>
            <a:stCxn id="100" idx="6"/>
            <a:endCxn id="109" idx="2"/>
          </p:cNvCxnSpPr>
          <p:nvPr/>
        </p:nvCxnSpPr>
        <p:spPr>
          <a:xfrm>
            <a:off x="3728193" y="2171366"/>
            <a:ext cx="603993" cy="1655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01" idx="6"/>
            <a:endCxn id="109" idx="2"/>
          </p:cNvCxnSpPr>
          <p:nvPr/>
        </p:nvCxnSpPr>
        <p:spPr>
          <a:xfrm>
            <a:off x="3730125" y="2813686"/>
            <a:ext cx="602061" cy="1013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02" idx="6"/>
            <a:endCxn id="107" idx="2"/>
          </p:cNvCxnSpPr>
          <p:nvPr/>
        </p:nvCxnSpPr>
        <p:spPr>
          <a:xfrm flipV="1">
            <a:off x="3720528" y="2171366"/>
            <a:ext cx="619323" cy="1655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102" idx="6"/>
            <a:endCxn id="108" idx="2"/>
          </p:cNvCxnSpPr>
          <p:nvPr/>
        </p:nvCxnSpPr>
        <p:spPr>
          <a:xfrm flipV="1">
            <a:off x="3720527" y="2813686"/>
            <a:ext cx="621256" cy="1013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endCxn id="100" idx="2"/>
          </p:cNvCxnSpPr>
          <p:nvPr/>
        </p:nvCxnSpPr>
        <p:spPr>
          <a:xfrm flipV="1">
            <a:off x="2545507" y="2171367"/>
            <a:ext cx="709005" cy="247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97" idx="3"/>
            <a:endCxn id="101" idx="2"/>
          </p:cNvCxnSpPr>
          <p:nvPr/>
        </p:nvCxnSpPr>
        <p:spPr>
          <a:xfrm>
            <a:off x="2542450" y="2211274"/>
            <a:ext cx="713995" cy="602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97" idx="3"/>
            <a:endCxn id="102" idx="2"/>
          </p:cNvCxnSpPr>
          <p:nvPr/>
        </p:nvCxnSpPr>
        <p:spPr>
          <a:xfrm>
            <a:off x="2542448" y="2211274"/>
            <a:ext cx="704398" cy="16155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99" idx="3"/>
            <a:endCxn id="100" idx="2"/>
          </p:cNvCxnSpPr>
          <p:nvPr/>
        </p:nvCxnSpPr>
        <p:spPr>
          <a:xfrm flipV="1">
            <a:off x="2565154" y="2171366"/>
            <a:ext cx="689359" cy="491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/>
          <p:cNvCxnSpPr>
            <a:stCxn id="96" idx="3"/>
            <a:endCxn id="101" idx="2"/>
          </p:cNvCxnSpPr>
          <p:nvPr/>
        </p:nvCxnSpPr>
        <p:spPr>
          <a:xfrm>
            <a:off x="2537650" y="2681797"/>
            <a:ext cx="718795" cy="131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/>
          <p:cNvCxnSpPr>
            <a:stCxn id="96" idx="3"/>
            <a:endCxn id="102" idx="2"/>
          </p:cNvCxnSpPr>
          <p:nvPr/>
        </p:nvCxnSpPr>
        <p:spPr>
          <a:xfrm>
            <a:off x="2537648" y="2681797"/>
            <a:ext cx="709198" cy="114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/>
          <p:cNvCxnSpPr>
            <a:stCxn id="105" idx="3"/>
            <a:endCxn id="100" idx="2"/>
          </p:cNvCxnSpPr>
          <p:nvPr/>
        </p:nvCxnSpPr>
        <p:spPr>
          <a:xfrm flipV="1">
            <a:off x="2596633" y="2171367"/>
            <a:ext cx="657878" cy="1644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/>
          <p:cNvCxnSpPr>
            <a:stCxn id="105" idx="3"/>
            <a:endCxn id="101" idx="2"/>
          </p:cNvCxnSpPr>
          <p:nvPr/>
        </p:nvCxnSpPr>
        <p:spPr>
          <a:xfrm flipV="1">
            <a:off x="2574880" y="2813686"/>
            <a:ext cx="681565" cy="10020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/>
          <p:cNvCxnSpPr>
            <a:stCxn id="105" idx="3"/>
            <a:endCxn id="102" idx="2"/>
          </p:cNvCxnSpPr>
          <p:nvPr/>
        </p:nvCxnSpPr>
        <p:spPr>
          <a:xfrm>
            <a:off x="2574879" y="3815736"/>
            <a:ext cx="671967" cy="110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 rot="5400000">
            <a:off x="6550817" y="3112448"/>
            <a:ext cx="63463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310" dirty="0">
                <a:solidFill>
                  <a:prstClr val="black"/>
                </a:solidFill>
              </a:rPr>
              <a:t>……</a:t>
            </a:r>
            <a:endParaRPr lang="zh-TW" altLang="en-US" sz="2310" dirty="0">
              <a:solidFill>
                <a:prstClr val="black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6607818" y="1867500"/>
            <a:ext cx="52063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>
                <a:solidFill>
                  <a:prstClr val="black"/>
                </a:solidFill>
              </a:rPr>
              <a:t>1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6598509" y="2526032"/>
            <a:ext cx="520632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>
                <a:solidFill>
                  <a:prstClr val="black"/>
                </a:solidFill>
              </a:rPr>
              <a:t>2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598509" y="3570673"/>
            <a:ext cx="646833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310" dirty="0" err="1">
                <a:solidFill>
                  <a:prstClr val="black"/>
                </a:solidFill>
              </a:rPr>
              <a:t>y</a:t>
            </a:r>
            <a:r>
              <a:rPr lang="en-US" altLang="zh-TW" sz="2310" baseline="-25000" dirty="0" err="1">
                <a:solidFill>
                  <a:prstClr val="black"/>
                </a:solidFill>
              </a:rPr>
              <a:t>M</a:t>
            </a:r>
            <a:endParaRPr lang="zh-TW" altLang="en-US" sz="2310" baseline="-25000" dirty="0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Forward Pass: </a:t>
            </a:r>
            <a:r>
              <a:rPr lang="en-US" altLang="zh-TW" dirty="0"/>
              <a:t>Matrix Operation</a:t>
            </a:r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2587671" y="2403348"/>
            <a:ext cx="666470" cy="686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W</a:t>
            </a:r>
            <a:r>
              <a:rPr lang="en-US" altLang="zh-TW" sz="1980" baseline="30000" dirty="0">
                <a:solidFill>
                  <a:prstClr val="black"/>
                </a:solidFill>
              </a:rPr>
              <a:t>1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732939" y="2410117"/>
            <a:ext cx="666470" cy="686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W</a:t>
            </a:r>
            <a:r>
              <a:rPr lang="en-US" altLang="zh-TW" sz="1980" baseline="30000" dirty="0">
                <a:solidFill>
                  <a:prstClr val="black"/>
                </a:solidFill>
              </a:rPr>
              <a:t>2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42393" y="2404425"/>
            <a:ext cx="666470" cy="6867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W</a:t>
            </a:r>
            <a:r>
              <a:rPr lang="en-US" altLang="zh-TW" sz="1980" baseline="30000" dirty="0">
                <a:solidFill>
                  <a:prstClr val="black"/>
                </a:solidFill>
              </a:rPr>
              <a:t>L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240708" y="2685167"/>
            <a:ext cx="468433" cy="705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b</a:t>
            </a:r>
            <a:r>
              <a:rPr lang="en-US" altLang="zh-TW" sz="1980" baseline="30000" dirty="0">
                <a:solidFill>
                  <a:prstClr val="black"/>
                </a:solidFill>
              </a:rPr>
              <a:t>2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69875" y="2665774"/>
            <a:ext cx="446557" cy="705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 err="1">
                <a:solidFill>
                  <a:prstClr val="black"/>
                </a:solidFill>
              </a:rPr>
              <a:t>b</a:t>
            </a:r>
            <a:r>
              <a:rPr lang="en-US" altLang="zh-TW" sz="1980" baseline="30000" dirty="0" err="1">
                <a:solidFill>
                  <a:prstClr val="black"/>
                </a:solidFill>
              </a:rPr>
              <a:t>L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515179" y="3554424"/>
            <a:ext cx="364121" cy="7235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x</a:t>
            </a:r>
            <a:endParaRPr lang="zh-TW" altLang="en-US" sz="1980" dirty="0">
              <a:solidFill>
                <a:prstClr val="black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595444" y="3554424"/>
            <a:ext cx="464082" cy="7235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a</a:t>
            </a:r>
            <a:r>
              <a:rPr lang="en-US" altLang="zh-TW" sz="1980" baseline="30000" dirty="0">
                <a:solidFill>
                  <a:prstClr val="black"/>
                </a:solidFill>
              </a:rPr>
              <a:t>1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4696921" y="3565759"/>
            <a:ext cx="459686" cy="7235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a</a:t>
            </a:r>
            <a:r>
              <a:rPr lang="en-US" altLang="zh-TW" sz="1980" baseline="30000" dirty="0">
                <a:solidFill>
                  <a:prstClr val="black"/>
                </a:solidFill>
              </a:rPr>
              <a:t>2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6008354" y="3561587"/>
            <a:ext cx="364121" cy="7235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y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808830" y="4577277"/>
            <a:ext cx="2475678" cy="723588"/>
            <a:chOff x="522337" y="4911258"/>
            <a:chExt cx="3000822" cy="877076"/>
          </a:xfrm>
        </p:grpSpPr>
        <p:sp>
          <p:nvSpPr>
            <p:cNvPr id="71" name="矩形 70"/>
            <p:cNvSpPr/>
            <p:nvPr/>
          </p:nvSpPr>
          <p:spPr>
            <a:xfrm>
              <a:off x="2705344" y="4913060"/>
              <a:ext cx="568252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b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1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W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1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x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p:sp>
          <p:nvSpPr>
            <p:cNvPr id="3" name="文字方塊 2"/>
            <p:cNvSpPr txBox="1"/>
            <p:nvPr/>
          </p:nvSpPr>
          <p:spPr>
            <a:xfrm>
              <a:off x="2384389" y="5106862"/>
              <a:ext cx="360621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+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字方塊 144"/>
                <p:cNvSpPr txBox="1"/>
                <p:nvPr/>
              </p:nvSpPr>
              <p:spPr>
                <a:xfrm>
                  <a:off x="522337" y="5165129"/>
                  <a:ext cx="3000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9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198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文字方塊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29"/>
                  <a:ext cx="300082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46" b="-2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群組 158"/>
          <p:cNvGrpSpPr/>
          <p:nvPr/>
        </p:nvGrpSpPr>
        <p:grpSpPr>
          <a:xfrm>
            <a:off x="3285883" y="4883634"/>
            <a:ext cx="2475678" cy="723588"/>
            <a:chOff x="522337" y="4911258"/>
            <a:chExt cx="3000822" cy="877076"/>
          </a:xfrm>
        </p:grpSpPr>
        <p:sp>
          <p:nvSpPr>
            <p:cNvPr id="160" name="矩形 159"/>
            <p:cNvSpPr/>
            <p:nvPr/>
          </p:nvSpPr>
          <p:spPr>
            <a:xfrm>
              <a:off x="2715016" y="4913060"/>
              <a:ext cx="598628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b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2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W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2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1883749" y="4911258"/>
              <a:ext cx="547238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a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1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3" name="文字方塊 162"/>
            <p:cNvSpPr txBox="1"/>
            <p:nvPr/>
          </p:nvSpPr>
          <p:spPr>
            <a:xfrm>
              <a:off x="2384389" y="5106862"/>
              <a:ext cx="360621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+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字方塊 163"/>
                <p:cNvSpPr txBox="1"/>
                <p:nvPr/>
              </p:nvSpPr>
              <p:spPr>
                <a:xfrm>
                  <a:off x="522337" y="5165129"/>
                  <a:ext cx="3000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9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198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文字方塊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29"/>
                  <a:ext cx="300082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93" b="-2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群組 164"/>
          <p:cNvGrpSpPr/>
          <p:nvPr/>
        </p:nvGrpSpPr>
        <p:grpSpPr>
          <a:xfrm>
            <a:off x="5627660" y="5372320"/>
            <a:ext cx="2419573" cy="723588"/>
            <a:chOff x="522337" y="4911258"/>
            <a:chExt cx="2932816" cy="877076"/>
          </a:xfrm>
        </p:grpSpPr>
        <p:sp>
          <p:nvSpPr>
            <p:cNvPr id="166" name="矩形 165"/>
            <p:cNvSpPr/>
            <p:nvPr/>
          </p:nvSpPr>
          <p:spPr>
            <a:xfrm>
              <a:off x="2669537" y="4913060"/>
              <a:ext cx="669520" cy="85455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 err="1">
                  <a:solidFill>
                    <a:prstClr val="black"/>
                  </a:solidFill>
                </a:rPr>
                <a:t>b</a:t>
              </a:r>
              <a:r>
                <a:rPr lang="en-US" altLang="zh-TW" sz="1980" baseline="30000" dirty="0" err="1">
                  <a:solidFill>
                    <a:prstClr val="black"/>
                  </a:solidFill>
                </a:rPr>
                <a:t>L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982807" y="4935213"/>
              <a:ext cx="807843" cy="8323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W</a:t>
              </a:r>
              <a:r>
                <a:rPr lang="en-US" altLang="zh-TW" sz="1980" baseline="30000" dirty="0">
                  <a:solidFill>
                    <a:prstClr val="black"/>
                  </a:solidFill>
                </a:rPr>
                <a:t>L</a:t>
              </a:r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883749" y="4911258"/>
              <a:ext cx="441359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980" baseline="30000" dirty="0">
                <a:solidFill>
                  <a:prstClr val="black"/>
                </a:solidFill>
              </a:endParaRPr>
            </a:p>
          </p:txBody>
        </p:sp>
        <p:sp>
          <p:nvSpPr>
            <p:cNvPr id="169" name="文字方塊 168"/>
            <p:cNvSpPr txBox="1"/>
            <p:nvPr/>
          </p:nvSpPr>
          <p:spPr>
            <a:xfrm>
              <a:off x="2384390" y="5106862"/>
              <a:ext cx="360621" cy="481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0" dirty="0">
                  <a:solidFill>
                    <a:prstClr val="black"/>
                  </a:solidFill>
                </a:rPr>
                <a:t>+</a:t>
              </a:r>
              <a:endParaRPr lang="zh-TW" altLang="en-US" sz="1980" dirty="0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文字方塊 169"/>
                <p:cNvSpPr txBox="1"/>
                <p:nvPr/>
              </p:nvSpPr>
              <p:spPr>
                <a:xfrm>
                  <a:off x="522337" y="5165129"/>
                  <a:ext cx="29328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98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98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198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文字方塊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37" y="5165129"/>
                  <a:ext cx="293281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單箭頭接點 6"/>
          <p:cNvCxnSpPr>
            <a:cxnSpLocks/>
            <a:stCxn id="145" idx="3"/>
            <a:endCxn id="89" idx="2"/>
          </p:cNvCxnSpPr>
          <p:nvPr/>
        </p:nvCxnSpPr>
        <p:spPr>
          <a:xfrm flipV="1">
            <a:off x="3284509" y="4278013"/>
            <a:ext cx="542977" cy="661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86568" y="5537866"/>
            <a:ext cx="514885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a</a:t>
            </a:r>
            <a:r>
              <a:rPr lang="en-US" altLang="zh-TW" sz="1980" baseline="30000" dirty="0">
                <a:solidFill>
                  <a:prstClr val="black"/>
                </a:solidFill>
              </a:rPr>
              <a:t>L-1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3051699" y="2688719"/>
            <a:ext cx="458393" cy="705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0" dirty="0">
                <a:solidFill>
                  <a:prstClr val="black"/>
                </a:solidFill>
              </a:rPr>
              <a:t>b</a:t>
            </a:r>
            <a:r>
              <a:rPr lang="en-US" altLang="zh-TW" sz="1980" baseline="30000" dirty="0">
                <a:solidFill>
                  <a:prstClr val="black"/>
                </a:solidFill>
              </a:rPr>
              <a:t>1</a:t>
            </a:r>
            <a:endParaRPr lang="zh-TW" altLang="en-US" sz="1980" baseline="30000" dirty="0">
              <a:solidFill>
                <a:prstClr val="black"/>
              </a:solidFill>
            </a:endParaRPr>
          </a:p>
        </p:txBody>
      </p:sp>
      <p:sp>
        <p:nvSpPr>
          <p:cNvPr id="24" name="手繪多邊形 23"/>
          <p:cNvSpPr/>
          <p:nvPr/>
        </p:nvSpPr>
        <p:spPr>
          <a:xfrm>
            <a:off x="5089852" y="4260674"/>
            <a:ext cx="728271" cy="964616"/>
          </a:xfrm>
          <a:custGeom>
            <a:avLst/>
            <a:gdLst>
              <a:gd name="connsiteX0" fmla="*/ 749508 w 882753"/>
              <a:gd name="connsiteY0" fmla="*/ 1169232 h 1169232"/>
              <a:gd name="connsiteX1" fmla="*/ 824459 w 882753"/>
              <a:gd name="connsiteY1" fmla="*/ 779488 h 1169232"/>
              <a:gd name="connsiteX2" fmla="*/ 0 w 882753"/>
              <a:gd name="connsiteY2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753" h="1169232">
                <a:moveTo>
                  <a:pt x="749508" y="1169232"/>
                </a:moveTo>
                <a:cubicBezTo>
                  <a:pt x="849442" y="1071796"/>
                  <a:pt x="949377" y="974360"/>
                  <a:pt x="824459" y="779488"/>
                </a:cubicBezTo>
                <a:cubicBezTo>
                  <a:pt x="699541" y="584616"/>
                  <a:pt x="349770" y="292308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  <p:sp>
        <p:nvSpPr>
          <p:cNvPr id="25" name="手繪多邊形 24"/>
          <p:cNvSpPr/>
          <p:nvPr/>
        </p:nvSpPr>
        <p:spPr>
          <a:xfrm>
            <a:off x="6388374" y="4235939"/>
            <a:ext cx="1673053" cy="1471660"/>
          </a:xfrm>
          <a:custGeom>
            <a:avLst/>
            <a:gdLst>
              <a:gd name="connsiteX0" fmla="*/ 1933731 w 2027943"/>
              <a:gd name="connsiteY0" fmla="*/ 1783830 h 1783830"/>
              <a:gd name="connsiteX1" fmla="*/ 1993692 w 2027943"/>
              <a:gd name="connsiteY1" fmla="*/ 1319135 h 1783830"/>
              <a:gd name="connsiteX2" fmla="*/ 1469036 w 2027943"/>
              <a:gd name="connsiteY2" fmla="*/ 449705 h 1783830"/>
              <a:gd name="connsiteX3" fmla="*/ 0 w 2027943"/>
              <a:gd name="connsiteY3" fmla="*/ 0 h 178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7943" h="1783830">
                <a:moveTo>
                  <a:pt x="1933731" y="1783830"/>
                </a:moveTo>
                <a:cubicBezTo>
                  <a:pt x="2002436" y="1662659"/>
                  <a:pt x="2071141" y="1541489"/>
                  <a:pt x="1993692" y="1319135"/>
                </a:cubicBezTo>
                <a:cubicBezTo>
                  <a:pt x="1916243" y="1096781"/>
                  <a:pt x="1801318" y="669561"/>
                  <a:pt x="1469036" y="449705"/>
                </a:cubicBezTo>
                <a:cubicBezTo>
                  <a:pt x="1136754" y="229849"/>
                  <a:pt x="568377" y="114924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85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39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9" grpId="0" animBg="1"/>
      <p:bldP spid="80" grpId="0" animBg="1"/>
      <p:bldP spid="82" grpId="0" animBg="1"/>
      <p:bldP spid="83" grpId="0" animBg="1"/>
      <p:bldP spid="88" grpId="0" animBg="1"/>
      <p:bldP spid="89" grpId="0" animBg="1"/>
      <p:bldP spid="90" grpId="0" animBg="1"/>
      <p:bldP spid="92" grpId="0" animBg="1"/>
      <p:bldP spid="14" grpId="0"/>
      <p:bldP spid="17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0211-D818-1C95-248D-D9B63B29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Computational Graph of Forward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F109B-AAAB-0211-DCC2-5B6B9C227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Gradient of this </a:t>
                </a:r>
                <a:r>
                  <a:rPr lang="en-US" dirty="0" err="1"/>
                  <a:t>w.r.t.</a:t>
                </a:r>
                <a:r>
                  <a:rPr lang="en-US" dirty="0"/>
                  <a:t> the parameters can be calculated by expanding the expression out.</a:t>
                </a:r>
              </a:p>
              <a:p>
                <a:r>
                  <a:rPr lang="en-US" dirty="0"/>
                  <a:t>However, the computation can be simplified by visualizing the computation as a graph.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F109B-AAAB-0211-DCC2-5B6B9C227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62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43C78-C66F-F942-5A40-684742E2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C160660-0577-BE6F-3B0F-EE64FB49104A}"/>
                  </a:ext>
                </a:extLst>
              </p:cNvPr>
              <p:cNvSpPr/>
              <p:nvPr/>
            </p:nvSpPr>
            <p:spPr>
              <a:xfrm>
                <a:off x="1776895" y="3544579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C160660-0577-BE6F-3B0F-EE64FB4910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3544579"/>
                <a:ext cx="787400" cy="797719"/>
              </a:xfrm>
              <a:prstGeom prst="ellipse">
                <a:avLst/>
              </a:prstGeom>
              <a:blipFill>
                <a:blip r:embed="rId3"/>
                <a:stretch>
                  <a:fillRect l="-156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B78E3A5-AC6A-0C2B-F7CE-B98353BA0A95}"/>
                  </a:ext>
                </a:extLst>
              </p:cNvPr>
              <p:cNvSpPr/>
              <p:nvPr/>
            </p:nvSpPr>
            <p:spPr>
              <a:xfrm>
                <a:off x="1776895" y="4525411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B78E3A5-AC6A-0C2B-F7CE-B98353BA0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4525411"/>
                <a:ext cx="787400" cy="797719"/>
              </a:xfrm>
              <a:prstGeom prst="ellipse">
                <a:avLst/>
              </a:prstGeom>
              <a:blipFill>
                <a:blip r:embed="rId4"/>
                <a:stretch>
                  <a:fillRect l="-156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5B4715B-28D1-9B26-6F3B-D62131D0816C}"/>
                  </a:ext>
                </a:extLst>
              </p:cNvPr>
              <p:cNvSpPr/>
              <p:nvPr/>
            </p:nvSpPr>
            <p:spPr>
              <a:xfrm>
                <a:off x="1776895" y="5506244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5B4715B-28D1-9B26-6F3B-D62131D08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5506244"/>
                <a:ext cx="787400" cy="797719"/>
              </a:xfrm>
              <a:prstGeom prst="ellipse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752487-DBD3-24B4-FF5B-BCACA1BAB9BF}"/>
                  </a:ext>
                </a:extLst>
              </p:cNvPr>
              <p:cNvSpPr/>
              <p:nvPr/>
            </p:nvSpPr>
            <p:spPr>
              <a:xfrm>
                <a:off x="4398200" y="3943438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752487-DBD3-24B4-FF5B-BCACA1BAB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00" y="3943438"/>
                <a:ext cx="787400" cy="79771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012624-3D5A-0673-ECF2-1B9A0C6DE48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564295" y="3943439"/>
            <a:ext cx="1833905" cy="398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EE0576-391E-EFD1-0F16-83FC7DE9180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564295" y="4342298"/>
            <a:ext cx="1833905" cy="581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69A6F-6EE4-1374-C595-D2152D6D2A65}"/>
                  </a:ext>
                </a:extLst>
              </p:cNvPr>
              <p:cNvSpPr txBox="1"/>
              <p:nvPr/>
            </p:nvSpPr>
            <p:spPr>
              <a:xfrm rot="1895106">
                <a:off x="6023159" y="4656227"/>
                <a:ext cx="119877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7A69A6F-6EE4-1374-C595-D2152D6D2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5106">
                <a:off x="6023159" y="4656227"/>
                <a:ext cx="11987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91061EB-EB8A-3EDC-12ED-3E2F89ACD23C}"/>
                  </a:ext>
                </a:extLst>
              </p:cNvPr>
              <p:cNvSpPr/>
              <p:nvPr/>
            </p:nvSpPr>
            <p:spPr>
              <a:xfrm>
                <a:off x="7823200" y="5506244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91061EB-EB8A-3EDC-12ED-3E2F89ACD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5506244"/>
                <a:ext cx="787400" cy="797719"/>
              </a:xfrm>
              <a:prstGeom prst="ellipse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B3E45-E876-DA31-91B6-5278BE8CA546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5185600" y="4342298"/>
            <a:ext cx="2637600" cy="1562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30F2CA-B020-F315-63C7-9B72C46AB6F3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564295" y="5905104"/>
            <a:ext cx="52589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0D4D4E-BC80-8353-9DC1-5752BFD31BAC}"/>
              </a:ext>
            </a:extLst>
          </p:cNvPr>
          <p:cNvCxnSpPr>
            <a:cxnSpLocks/>
            <a:endCxn id="17" idx="6"/>
          </p:cNvCxnSpPr>
          <p:nvPr/>
        </p:nvCxnSpPr>
        <p:spPr>
          <a:xfrm flipH="1">
            <a:off x="8610600" y="5905103"/>
            <a:ext cx="226280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8B0351-24CF-C9AF-0755-E5239B3ABB06}"/>
                  </a:ext>
                </a:extLst>
              </p:cNvPr>
              <p:cNvSpPr txBox="1"/>
              <p:nvPr/>
            </p:nvSpPr>
            <p:spPr>
              <a:xfrm>
                <a:off x="9142619" y="5400696"/>
                <a:ext cx="119877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8B0351-24CF-C9AF-0755-E5239B3A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9" y="5400696"/>
                <a:ext cx="119877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0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6B34-C92A-BE34-AB0B-2272D2B3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Nonlinear Input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9BB2-6F9A-805A-868B-D5233210B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/>
                  <a:t>However, if we transform the points by feeding each of them through the nonlinear function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dirty="0"/>
                  <a:t>the XOR problem becomes linearly separable.</a:t>
                </a:r>
              </a:p>
              <a:p>
                <a:r>
                  <a:rPr lang="en-GB" dirty="0"/>
                  <a:t>The function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GB" dirty="0"/>
                  <a:t> mapped the data into a representation that is suitable for linear classification. </a:t>
                </a:r>
              </a:p>
              <a:p>
                <a:r>
                  <a:rPr lang="en-GB" dirty="0"/>
                  <a:t>Knowing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GB" dirty="0"/>
                  <a:t>, we can easily train a linear classifier to solve the XOR problem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9BB2-6F9A-805A-868B-D5233210B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2733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CD4E0-EA5D-7CC2-C58D-E08E8AAB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0B145-5AAF-8707-F6CE-35A0BF80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4163187"/>
            <a:ext cx="3294186" cy="2013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A7DC9C-22A3-82C5-B5E5-D49C842390E9}"/>
                  </a:ext>
                </a:extLst>
              </p:cNvPr>
              <p:cNvSpPr txBox="1"/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A7DC9C-22A3-82C5-B5E5-D49C8423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CD565-75F2-D35F-743B-EA898C3BD500}"/>
                  </a:ext>
                </a:extLst>
              </p:cNvPr>
              <p:cNvSpPr txBox="1"/>
              <p:nvPr/>
            </p:nvSpPr>
            <p:spPr>
              <a:xfrm>
                <a:off x="8610600" y="280035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1CD565-75F2-D35F-743B-EA898C3B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800350"/>
                <a:ext cx="2743200" cy="810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7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9EC4-113F-3D98-7BDD-5FB2AB10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as a Computation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78F7-CCBF-BFE2-DB96-9D10EF5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54F9C5-3969-D645-20C1-2322BAC7E2F2}"/>
                  </a:ext>
                </a:extLst>
              </p:cNvPr>
              <p:cNvSpPr/>
              <p:nvPr/>
            </p:nvSpPr>
            <p:spPr>
              <a:xfrm>
                <a:off x="1776895" y="1477237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54F9C5-3969-D645-20C1-2322BAC7E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1477237"/>
                <a:ext cx="787400" cy="797719"/>
              </a:xfrm>
              <a:prstGeom prst="ellipse">
                <a:avLst/>
              </a:prstGeom>
              <a:blipFill>
                <a:blip r:embed="rId2"/>
                <a:stretch>
                  <a:fillRect l="-156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E7325-C244-ADD2-3DA1-E646E996FAC9}"/>
                  </a:ext>
                </a:extLst>
              </p:cNvPr>
              <p:cNvSpPr/>
              <p:nvPr/>
            </p:nvSpPr>
            <p:spPr>
              <a:xfrm>
                <a:off x="1776895" y="2458069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E7325-C244-ADD2-3DA1-E646E996F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2458069"/>
                <a:ext cx="787400" cy="797719"/>
              </a:xfrm>
              <a:prstGeom prst="ellipse">
                <a:avLst/>
              </a:prstGeom>
              <a:blipFill>
                <a:blip r:embed="rId3"/>
                <a:stretch>
                  <a:fillRect l="-156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63513E-F99B-AF88-0D0A-C68F4320CA24}"/>
                  </a:ext>
                </a:extLst>
              </p:cNvPr>
              <p:cNvSpPr/>
              <p:nvPr/>
            </p:nvSpPr>
            <p:spPr>
              <a:xfrm>
                <a:off x="1776895" y="3438902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63513E-F99B-AF88-0D0A-C68F4320C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3438902"/>
                <a:ext cx="787400" cy="797719"/>
              </a:xfrm>
              <a:prstGeom prst="ellipse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D43C28-A5D6-5C0F-6368-D3E9FECB8C38}"/>
                  </a:ext>
                </a:extLst>
              </p:cNvPr>
              <p:cNvSpPr/>
              <p:nvPr/>
            </p:nvSpPr>
            <p:spPr>
              <a:xfrm>
                <a:off x="4398200" y="1876096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D43C28-A5D6-5C0F-6368-D3E9FECB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00" y="1876096"/>
                <a:ext cx="787400" cy="79771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E59643-733E-2892-B1E8-2FA8BD15378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564295" y="1876097"/>
            <a:ext cx="1833905" cy="398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F8875-83ED-7577-B108-FC2CEAB158F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564295" y="2274956"/>
            <a:ext cx="1833905" cy="581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793CC-DA8B-3903-DD85-21474A142324}"/>
                  </a:ext>
                </a:extLst>
              </p:cNvPr>
              <p:cNvSpPr txBox="1"/>
              <p:nvPr/>
            </p:nvSpPr>
            <p:spPr>
              <a:xfrm rot="1895106">
                <a:off x="6023159" y="2588885"/>
                <a:ext cx="119877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A793CC-DA8B-3903-DD85-21474A14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5106">
                <a:off x="6023159" y="2588885"/>
                <a:ext cx="11987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CDE99-DC56-DB69-AF20-B981847116BE}"/>
                  </a:ext>
                </a:extLst>
              </p:cNvPr>
              <p:cNvSpPr/>
              <p:nvPr/>
            </p:nvSpPr>
            <p:spPr>
              <a:xfrm>
                <a:off x="7823200" y="3438902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CDE99-DC56-DB69-AF20-B9818471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3438902"/>
                <a:ext cx="787400" cy="797719"/>
              </a:xfrm>
              <a:prstGeom prst="ellipse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4D48E-FFC8-9BDB-0D2D-71B5CEDA41F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5185600" y="2274956"/>
            <a:ext cx="2637600" cy="1562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1ED26-67BB-386D-566E-33DEE2DF7B5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564295" y="3837762"/>
            <a:ext cx="52589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A83A8D-33F9-9B0D-A704-4F1DBFC58CB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8610600" y="3837761"/>
            <a:ext cx="226280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1CD94-C161-1822-66CE-9BCC475925F4}"/>
                  </a:ext>
                </a:extLst>
              </p:cNvPr>
              <p:cNvSpPr txBox="1"/>
              <p:nvPr/>
            </p:nvSpPr>
            <p:spPr>
              <a:xfrm>
                <a:off x="9142619" y="3333354"/>
                <a:ext cx="1198770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21CD94-C161-1822-66CE-9BCC4759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619" y="3333354"/>
                <a:ext cx="119877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89719C2-1D23-4777-5132-A7DE2C3C3B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3080" y="4323091"/>
            <a:ext cx="4343400" cy="901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E97DBC-EA31-C919-E5CE-B1EBDA7606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5521" y="4304041"/>
            <a:ext cx="4305300" cy="93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321F12-93C0-8AF3-5A83-826FC2774111}"/>
                  </a:ext>
                </a:extLst>
              </p:cNvPr>
              <p:cNvSpPr txBox="1"/>
              <p:nvPr/>
            </p:nvSpPr>
            <p:spPr>
              <a:xfrm>
                <a:off x="4605310" y="5498964"/>
                <a:ext cx="3400422" cy="773866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Want: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/>
                  <a:t>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/>
                  <a:t>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321F12-93C0-8AF3-5A83-826FC277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10" y="5498964"/>
                <a:ext cx="3400422" cy="773866"/>
              </a:xfrm>
              <a:prstGeom prst="rect">
                <a:avLst/>
              </a:prstGeom>
              <a:blipFill>
                <a:blip r:embed="rId11"/>
                <a:stretch>
                  <a:fillRect l="-3333" b="-317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9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9EC4-113F-3D98-7BDD-5FB2AB10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as a Computation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878F7-CCBF-BFE2-DB96-9D10EF51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54F9C5-3969-D645-20C1-2322BAC7E2F2}"/>
                  </a:ext>
                </a:extLst>
              </p:cNvPr>
              <p:cNvSpPr/>
              <p:nvPr/>
            </p:nvSpPr>
            <p:spPr>
              <a:xfrm>
                <a:off x="1776895" y="1477237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54F9C5-3969-D645-20C1-2322BAC7E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1477237"/>
                <a:ext cx="787400" cy="797719"/>
              </a:xfrm>
              <a:prstGeom prst="ellipse">
                <a:avLst/>
              </a:prstGeom>
              <a:blipFill>
                <a:blip r:embed="rId2"/>
                <a:stretch>
                  <a:fillRect l="-1563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E7325-C244-ADD2-3DA1-E646E996FAC9}"/>
                  </a:ext>
                </a:extLst>
              </p:cNvPr>
              <p:cNvSpPr/>
              <p:nvPr/>
            </p:nvSpPr>
            <p:spPr>
              <a:xfrm>
                <a:off x="1776895" y="2458069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88E7325-C244-ADD2-3DA1-E646E996F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2458069"/>
                <a:ext cx="787400" cy="797719"/>
              </a:xfrm>
              <a:prstGeom prst="ellipse">
                <a:avLst/>
              </a:prstGeom>
              <a:blipFill>
                <a:blip r:embed="rId3"/>
                <a:stretch>
                  <a:fillRect l="-1563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63513E-F99B-AF88-0D0A-C68F4320CA24}"/>
                  </a:ext>
                </a:extLst>
              </p:cNvPr>
              <p:cNvSpPr/>
              <p:nvPr/>
            </p:nvSpPr>
            <p:spPr>
              <a:xfrm>
                <a:off x="1776895" y="3438902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63513E-F99B-AF88-0D0A-C68F4320C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895" y="3438902"/>
                <a:ext cx="787400" cy="797719"/>
              </a:xfrm>
              <a:prstGeom prst="ellipse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D43C28-A5D6-5C0F-6368-D3E9FECB8C38}"/>
                  </a:ext>
                </a:extLst>
              </p:cNvPr>
              <p:cNvSpPr/>
              <p:nvPr/>
            </p:nvSpPr>
            <p:spPr>
              <a:xfrm>
                <a:off x="4398200" y="1876096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D43C28-A5D6-5C0F-6368-D3E9FECB8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00" y="1876096"/>
                <a:ext cx="787400" cy="79771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E59643-733E-2892-B1E8-2FA8BD15378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564295" y="1876097"/>
            <a:ext cx="1833905" cy="3988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1F8875-83ED-7577-B108-FC2CEAB158F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2564295" y="2274956"/>
            <a:ext cx="1833905" cy="5819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CDE99-DC56-DB69-AF20-B981847116BE}"/>
                  </a:ext>
                </a:extLst>
              </p:cNvPr>
              <p:cNvSpPr/>
              <p:nvPr/>
            </p:nvSpPr>
            <p:spPr>
              <a:xfrm>
                <a:off x="7823200" y="3438902"/>
                <a:ext cx="787400" cy="79771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CDE99-DC56-DB69-AF20-B9818471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200" y="3438902"/>
                <a:ext cx="787400" cy="797719"/>
              </a:xfrm>
              <a:prstGeom prst="ellipse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14D48E-FFC8-9BDB-0D2D-71B5CEDA41F0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5185600" y="2274956"/>
            <a:ext cx="2637600" cy="15628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11ED26-67BB-386D-566E-33DEE2DF7B51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564295" y="3837762"/>
            <a:ext cx="52589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A83A8D-33F9-9B0D-A704-4F1DBFC58CB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8610600" y="3837761"/>
            <a:ext cx="226280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89719C2-1D23-4777-5132-A7DE2C3C3B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3080" y="4323091"/>
            <a:ext cx="4343400" cy="901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E97DBC-EA31-C919-E5CE-B1EBDA7606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5521" y="4304041"/>
            <a:ext cx="4305300" cy="939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321F12-93C0-8AF3-5A83-826FC2774111}"/>
                  </a:ext>
                </a:extLst>
              </p:cNvPr>
              <p:cNvSpPr txBox="1"/>
              <p:nvPr/>
            </p:nvSpPr>
            <p:spPr>
              <a:xfrm>
                <a:off x="4605310" y="5498964"/>
                <a:ext cx="3400422" cy="773866"/>
              </a:xfrm>
              <a:prstGeom prst="rect">
                <a:avLst/>
              </a:prstGeom>
              <a:noFill/>
              <a:ln w="127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Want: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800" dirty="0"/>
                  <a:t>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800" dirty="0"/>
                  <a:t>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321F12-93C0-8AF3-5A83-826FC2774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310" y="5498964"/>
                <a:ext cx="3400422" cy="773866"/>
              </a:xfrm>
              <a:prstGeom prst="rect">
                <a:avLst/>
              </a:prstGeom>
              <a:blipFill>
                <a:blip r:embed="rId9"/>
                <a:stretch>
                  <a:fillRect l="-3333" b="-3175"/>
                </a:stretch>
              </a:blipFill>
              <a:ln w="12700"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0F394E-18A1-5381-BD54-882B472D7EDF}"/>
                  </a:ext>
                </a:extLst>
              </p:cNvPr>
              <p:cNvSpPr txBox="1"/>
              <p:nvPr/>
            </p:nvSpPr>
            <p:spPr>
              <a:xfrm>
                <a:off x="5404432" y="3052207"/>
                <a:ext cx="1107735" cy="7257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dirty="0"/>
                  <a:t>= q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0F394E-18A1-5381-BD54-882B472D7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432" y="3052207"/>
                <a:ext cx="1107735" cy="725776"/>
              </a:xfrm>
              <a:prstGeom prst="rect">
                <a:avLst/>
              </a:prstGeom>
              <a:blipFill>
                <a:blip r:embed="rId10"/>
                <a:stretch>
                  <a:fillRect l="-1124" r="-11236" b="-847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6DBA42-3576-4446-66C0-425E400ED1A4}"/>
                  </a:ext>
                </a:extLst>
              </p:cNvPr>
              <p:cNvSpPr txBox="1"/>
              <p:nvPr/>
            </p:nvSpPr>
            <p:spPr>
              <a:xfrm>
                <a:off x="8973685" y="3259776"/>
                <a:ext cx="616875" cy="52322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6DBA42-3576-4446-66C0-425E400ED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685" y="3259776"/>
                <a:ext cx="616875" cy="52322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2CF23F-20F9-3C91-2EE8-1AD88BAFE1E3}"/>
                  </a:ext>
                </a:extLst>
              </p:cNvPr>
              <p:cNvSpPr txBox="1"/>
              <p:nvPr/>
            </p:nvSpPr>
            <p:spPr>
              <a:xfrm>
                <a:off x="5416450" y="1556762"/>
                <a:ext cx="1063866" cy="77309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dirty="0"/>
                  <a:t>= z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2CF23F-20F9-3C91-2EE8-1AD88BAFE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50" y="1556762"/>
                <a:ext cx="1063866" cy="773097"/>
              </a:xfrm>
              <a:prstGeom prst="rect">
                <a:avLst/>
              </a:prstGeom>
              <a:blipFill>
                <a:blip r:embed="rId12"/>
                <a:stretch>
                  <a:fillRect l="-1163" r="-11628" b="-312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37EA8-9CD7-01D1-7801-E6A8F04C7079}"/>
                  </a:ext>
                </a:extLst>
              </p:cNvPr>
              <p:cNvSpPr txBox="1"/>
              <p:nvPr/>
            </p:nvSpPr>
            <p:spPr>
              <a:xfrm>
                <a:off x="2616243" y="1130090"/>
                <a:ext cx="1828590" cy="77309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= z.1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537EA8-9CD7-01D1-7801-E6A8F04C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43" y="1130090"/>
                <a:ext cx="1828590" cy="773097"/>
              </a:xfrm>
              <a:prstGeom prst="rect">
                <a:avLst/>
              </a:prstGeom>
              <a:blipFill>
                <a:blip r:embed="rId13"/>
                <a:stretch>
                  <a:fillRect r="-8219" b="-476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C96DF3-8716-84A6-A3C3-09D6AC416444}"/>
                  </a:ext>
                </a:extLst>
              </p:cNvPr>
              <p:cNvSpPr txBox="1"/>
              <p:nvPr/>
            </p:nvSpPr>
            <p:spPr>
              <a:xfrm>
                <a:off x="2616243" y="2852191"/>
                <a:ext cx="1828590" cy="773097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l-GR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dirty="0"/>
                  <a:t>= z.1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C96DF3-8716-84A6-A3C3-09D6AC41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243" y="2852191"/>
                <a:ext cx="1828590" cy="773097"/>
              </a:xfrm>
              <a:prstGeom prst="rect">
                <a:avLst/>
              </a:prstGeom>
              <a:blipFill>
                <a:blip r:embed="rId14"/>
                <a:stretch>
                  <a:fillRect r="-8904" b="-317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8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F6D4-09AF-A0F4-CCA4-DE4FCE90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as a Computation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ED6A7-DA7B-A252-DAAB-A898C6A2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11EC89-370B-1BC2-AE4A-EE2619ECC7E2}"/>
              </a:ext>
            </a:extLst>
          </p:cNvPr>
          <p:cNvSpPr/>
          <p:nvPr/>
        </p:nvSpPr>
        <p:spPr>
          <a:xfrm>
            <a:off x="4475924" y="1729405"/>
            <a:ext cx="4075044" cy="40352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D42477-14D8-1EE0-F828-9A605C5D3890}"/>
              </a:ext>
            </a:extLst>
          </p:cNvPr>
          <p:cNvCxnSpPr>
            <a:cxnSpLocks/>
          </p:cNvCxnSpPr>
          <p:nvPr/>
        </p:nvCxnSpPr>
        <p:spPr>
          <a:xfrm>
            <a:off x="1791342" y="2575081"/>
            <a:ext cx="2804770" cy="570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2DDD38-17E9-7D26-91E4-CEDF1A3BA755}"/>
              </a:ext>
            </a:extLst>
          </p:cNvPr>
          <p:cNvCxnSpPr>
            <a:cxnSpLocks/>
          </p:cNvCxnSpPr>
          <p:nvPr/>
        </p:nvCxnSpPr>
        <p:spPr>
          <a:xfrm flipV="1">
            <a:off x="1888437" y="4433581"/>
            <a:ext cx="2707675" cy="1018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21DD2-0DF2-752F-2D8B-9FBDB20F8338}"/>
                  </a:ext>
                </a:extLst>
              </p:cNvPr>
              <p:cNvSpPr txBox="1"/>
              <p:nvPr/>
            </p:nvSpPr>
            <p:spPr>
              <a:xfrm>
                <a:off x="1810598" y="2610517"/>
                <a:ext cx="4372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221DD2-0DF2-752F-2D8B-9FBDB20F8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98" y="2610517"/>
                <a:ext cx="43728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053D7-ADE6-5DF6-BB0E-CF8077CDA434}"/>
                  </a:ext>
                </a:extLst>
              </p:cNvPr>
              <p:cNvSpPr txBox="1"/>
              <p:nvPr/>
            </p:nvSpPr>
            <p:spPr>
              <a:xfrm>
                <a:off x="1791342" y="4879223"/>
                <a:ext cx="4372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053D7-ADE6-5DF6-BB0E-CF8077CD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2" y="4879223"/>
                <a:ext cx="4372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3DC663-B1AC-7CDF-C4CF-689B9D402209}"/>
                  </a:ext>
                </a:extLst>
              </p:cNvPr>
              <p:cNvSpPr txBox="1"/>
              <p:nvPr/>
            </p:nvSpPr>
            <p:spPr>
              <a:xfrm>
                <a:off x="6294805" y="3516215"/>
                <a:ext cx="4372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3DC663-B1AC-7CDF-C4CF-689B9D402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805" y="3516215"/>
                <a:ext cx="437282" cy="461665"/>
              </a:xfrm>
              <a:prstGeom prst="rect">
                <a:avLst/>
              </a:prstGeom>
              <a:blipFill>
                <a:blip r:embed="rId4"/>
                <a:stretch>
                  <a:fillRect l="-2857" r="-2857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F1E98C-8445-E9BF-5050-D7648268734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8550968" y="3747047"/>
            <a:ext cx="2587487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539C3B-F5BC-DFD3-3DAA-B986FE942854}"/>
                  </a:ext>
                </a:extLst>
              </p:cNvPr>
              <p:cNvSpPr txBox="1"/>
              <p:nvPr/>
            </p:nvSpPr>
            <p:spPr>
              <a:xfrm>
                <a:off x="9844711" y="3211320"/>
                <a:ext cx="43728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539C3B-F5BC-DFD3-3DAA-B986FE94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711" y="3211320"/>
                <a:ext cx="4372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24018F7-F624-002D-486A-FAF1355A24CF}"/>
              </a:ext>
            </a:extLst>
          </p:cNvPr>
          <p:cNvSpPr txBox="1"/>
          <p:nvPr/>
        </p:nvSpPr>
        <p:spPr>
          <a:xfrm>
            <a:off x="5527815" y="1974535"/>
            <a:ext cx="1971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Local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6BB59B-215A-50C3-7972-23FFBE735817}"/>
                  </a:ext>
                </a:extLst>
              </p:cNvPr>
              <p:cNvSpPr txBox="1"/>
              <p:nvPr/>
            </p:nvSpPr>
            <p:spPr>
              <a:xfrm>
                <a:off x="4920760" y="2690029"/>
                <a:ext cx="565938" cy="91140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6BB59B-215A-50C3-7972-23FFBE73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760" y="2690029"/>
                <a:ext cx="565938" cy="911403"/>
              </a:xfrm>
              <a:prstGeom prst="rect">
                <a:avLst/>
              </a:prstGeom>
              <a:blipFill>
                <a:blip r:embed="rId6"/>
                <a:stretch>
                  <a:fillRect l="-4255" b="-54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731EC-5338-E7AE-CEED-A2964C31E547}"/>
                  </a:ext>
                </a:extLst>
              </p:cNvPr>
              <p:cNvSpPr txBox="1"/>
              <p:nvPr/>
            </p:nvSpPr>
            <p:spPr>
              <a:xfrm>
                <a:off x="4918968" y="3977880"/>
                <a:ext cx="565938" cy="98507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731EC-5338-E7AE-CEED-A2964C31E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68" y="3977880"/>
                <a:ext cx="565938" cy="9850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24B277-A6B7-16F7-1977-4676E4C48D33}"/>
              </a:ext>
            </a:extLst>
          </p:cNvPr>
          <p:cNvCxnSpPr>
            <a:cxnSpLocks/>
          </p:cNvCxnSpPr>
          <p:nvPr/>
        </p:nvCxnSpPr>
        <p:spPr>
          <a:xfrm flipH="1">
            <a:off x="8550968" y="3998839"/>
            <a:ext cx="25874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736A2A-463C-954E-326B-1AA0CFA7F4A2}"/>
                  </a:ext>
                </a:extLst>
              </p:cNvPr>
              <p:cNvSpPr txBox="1"/>
              <p:nvPr/>
            </p:nvSpPr>
            <p:spPr>
              <a:xfrm>
                <a:off x="9699231" y="4143868"/>
                <a:ext cx="565938" cy="91140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736A2A-463C-954E-326B-1AA0CFA7F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9231" y="4143868"/>
                <a:ext cx="565938" cy="911403"/>
              </a:xfrm>
              <a:prstGeom prst="rect">
                <a:avLst/>
              </a:prstGeom>
              <a:blipFill>
                <a:blip r:embed="rId8"/>
                <a:stretch>
                  <a:fillRect l="-4255" r="-2128" b="-6757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E8E899-E9DE-940D-8B65-41390B5C3C76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1870868" y="2427399"/>
            <a:ext cx="2725244" cy="5121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85BDE2-1684-E2FF-FCC9-DDAE05547D44}"/>
              </a:ext>
            </a:extLst>
          </p:cNvPr>
          <p:cNvCxnSpPr>
            <a:cxnSpLocks/>
          </p:cNvCxnSpPr>
          <p:nvPr/>
        </p:nvCxnSpPr>
        <p:spPr>
          <a:xfrm flipH="1">
            <a:off x="1948071" y="4612825"/>
            <a:ext cx="2687158" cy="998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B3E92D-3487-23FB-F7CE-48554D7E7498}"/>
                  </a:ext>
                </a:extLst>
              </p:cNvPr>
              <p:cNvSpPr txBox="1"/>
              <p:nvPr/>
            </p:nvSpPr>
            <p:spPr>
              <a:xfrm>
                <a:off x="2647444" y="1457535"/>
                <a:ext cx="2240484" cy="911403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B3E92D-3487-23FB-F7CE-48554D7E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444" y="1457535"/>
                <a:ext cx="2240484" cy="911403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43BD28-3D29-A09E-0A93-1089C6BA4AB3}"/>
                  </a:ext>
                </a:extLst>
              </p:cNvPr>
              <p:cNvSpPr txBox="1"/>
              <p:nvPr/>
            </p:nvSpPr>
            <p:spPr>
              <a:xfrm>
                <a:off x="2647444" y="5388502"/>
                <a:ext cx="2240484" cy="985078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l-GR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43BD28-3D29-A09E-0A93-1089C6BA4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444" y="5388502"/>
                <a:ext cx="2240484" cy="985078"/>
              </a:xfrm>
              <a:prstGeom prst="rect">
                <a:avLst/>
              </a:prstGeom>
              <a:blipFill>
                <a:blip r:embed="rId10"/>
                <a:stretch>
                  <a:fillRect b="-4938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A02184AF-932C-058D-7DEB-05FAB2528F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876104">
            <a:off x="1124009" y="1301873"/>
            <a:ext cx="759118" cy="205967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13C176E-7C04-259D-C30B-700F92CEF8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781153">
            <a:off x="1256491" y="4659671"/>
            <a:ext cx="759118" cy="20596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B23D81-E301-D461-C2F9-1DBEF9BB8885}"/>
              </a:ext>
            </a:extLst>
          </p:cNvPr>
          <p:cNvSpPr txBox="1"/>
          <p:nvPr/>
        </p:nvSpPr>
        <p:spPr>
          <a:xfrm>
            <a:off x="5546265" y="5778989"/>
            <a:ext cx="1934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Activations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F857C5-BB2A-D9A1-1338-971226B75E3E}"/>
              </a:ext>
            </a:extLst>
          </p:cNvPr>
          <p:cNvSpPr txBox="1"/>
          <p:nvPr/>
        </p:nvSpPr>
        <p:spPr>
          <a:xfrm>
            <a:off x="9415647" y="5177548"/>
            <a:ext cx="132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gradient</a:t>
            </a:r>
          </a:p>
        </p:txBody>
      </p:sp>
    </p:spTree>
    <p:extLst>
      <p:ext uri="{BB962C8B-B14F-4D97-AF65-F5344CB8AC3E}">
        <p14:creationId xmlns:p14="http://schemas.microsoft.com/office/powerpoint/2010/main" val="1646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8" grpId="0" animBg="1"/>
      <p:bldP spid="39" grpId="0" animBg="1"/>
      <p:bldP spid="43" grpId="0" animBg="1"/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A84-B5BA-E094-78F4-845EED4E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One Neuron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Consider:</a:t>
                </a:r>
              </a:p>
              <a:p>
                <a:pPr lvl="1"/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Loss function to measure the deviation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the prediction corresponding to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𝟏𝐢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𝐝𝐢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62" r="-1457" b="-5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4CCA-76DC-CDBA-FA67-7BC1ED9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C9EF99-4A56-662D-9E79-9675D80197D1}"/>
              </a:ext>
            </a:extLst>
          </p:cNvPr>
          <p:cNvSpPr/>
          <p:nvPr/>
        </p:nvSpPr>
        <p:spPr>
          <a:xfrm>
            <a:off x="9807923" y="2117561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8B495-FDF1-6BAC-5DAA-06BA24A4B043}"/>
              </a:ext>
            </a:extLst>
          </p:cNvPr>
          <p:cNvSpPr/>
          <p:nvPr/>
        </p:nvSpPr>
        <p:spPr>
          <a:xfrm>
            <a:off x="11345541" y="3973599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984BC-92C5-63D0-5832-856C9DB31D0D}"/>
              </a:ext>
            </a:extLst>
          </p:cNvPr>
          <p:cNvSpPr/>
          <p:nvPr/>
        </p:nvSpPr>
        <p:spPr>
          <a:xfrm>
            <a:off x="9457795" y="4014080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207C1-E16D-B88A-28B7-280E29E4435A}"/>
              </a:ext>
            </a:extLst>
          </p:cNvPr>
          <p:cNvSpPr/>
          <p:nvPr/>
        </p:nvSpPr>
        <p:spPr>
          <a:xfrm>
            <a:off x="8207290" y="3973598"/>
            <a:ext cx="559014" cy="5675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00758-D195-E2B9-16E9-2B4149FD3462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486797" y="2644611"/>
            <a:ext cx="1583634" cy="1328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B2862-8E3C-9399-D2EE-54054A0E3026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720303" y="2644611"/>
            <a:ext cx="350128" cy="1369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C32BF0-F90C-D768-1774-E9FF4902C1F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0070431" y="2644611"/>
            <a:ext cx="1537618" cy="1328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FE069-7118-E8BD-A811-B23E51A9C74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070430" y="1524003"/>
            <a:ext cx="1" cy="593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/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/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blipFill>
                <a:blip r:embed="rId4"/>
                <a:stretch>
                  <a:fillRect r="-238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/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/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blipFill>
                <a:blip r:embed="rId6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/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/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/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blipFill>
                <a:blip r:embed="rId9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/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blipFill>
                <a:blip r:embed="rId10"/>
                <a:stretch>
                  <a:fillRect r="-731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7" grpId="0"/>
      <p:bldP spid="30" grpId="0"/>
      <p:bldP spid="31" grpId="0"/>
      <p:bldP spid="32" grpId="0"/>
      <p:bldP spid="33" grpId="0"/>
      <p:bldP spid="36" grpId="0"/>
      <p:bldP spid="37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A84-B5BA-E094-78F4-845EED4E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One Neuron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Want 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Update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Now, corresponding to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3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3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3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3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3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3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3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3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3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3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:endParaRPr lang="en-US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3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3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3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7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4CCA-76DC-CDBA-FA67-7BC1ED9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C9EF99-4A56-662D-9E79-9675D80197D1}"/>
              </a:ext>
            </a:extLst>
          </p:cNvPr>
          <p:cNvSpPr/>
          <p:nvPr/>
        </p:nvSpPr>
        <p:spPr>
          <a:xfrm>
            <a:off x="9807923" y="2117561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8B495-FDF1-6BAC-5DAA-06BA24A4B043}"/>
              </a:ext>
            </a:extLst>
          </p:cNvPr>
          <p:cNvSpPr/>
          <p:nvPr/>
        </p:nvSpPr>
        <p:spPr>
          <a:xfrm>
            <a:off x="11345541" y="3973599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984BC-92C5-63D0-5832-856C9DB31D0D}"/>
              </a:ext>
            </a:extLst>
          </p:cNvPr>
          <p:cNvSpPr/>
          <p:nvPr/>
        </p:nvSpPr>
        <p:spPr>
          <a:xfrm>
            <a:off x="9457795" y="4014080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207C1-E16D-B88A-28B7-280E29E4435A}"/>
              </a:ext>
            </a:extLst>
          </p:cNvPr>
          <p:cNvSpPr/>
          <p:nvPr/>
        </p:nvSpPr>
        <p:spPr>
          <a:xfrm>
            <a:off x="8207290" y="3973598"/>
            <a:ext cx="559014" cy="5675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00758-D195-E2B9-16E9-2B4149FD3462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486797" y="2644611"/>
            <a:ext cx="1583634" cy="1328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B2862-8E3C-9399-D2EE-54054A0E3026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720303" y="2644611"/>
            <a:ext cx="350128" cy="1369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C32BF0-F90C-D768-1774-E9FF4902C1F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0070431" y="2644611"/>
            <a:ext cx="1537618" cy="1328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FE069-7118-E8BD-A811-B23E51A9C74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070430" y="1524003"/>
            <a:ext cx="1" cy="593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/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/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blipFill>
                <a:blip r:embed="rId4"/>
                <a:stretch>
                  <a:fillRect r="-238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/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/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blipFill>
                <a:blip r:embed="rId6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/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/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/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blipFill>
                <a:blip r:embed="rId9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/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blipFill>
                <a:blip r:embed="rId10"/>
                <a:stretch>
                  <a:fillRect r="-731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5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A84-B5BA-E094-78F4-845EED4E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One Neuron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369090" cy="4906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3000" dirty="0"/>
                  <a:t>We have: </a:t>
                </a:r>
              </a:p>
              <a:p>
                <a:pPr marL="0" indent="0">
                  <a:buNone/>
                </a:pPr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0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3000" b="0" dirty="0"/>
              </a:p>
              <a:p>
                <a:endParaRPr lang="en-US" sz="3000" dirty="0"/>
              </a:p>
              <a:p>
                <a:r>
                  <a:rPr lang="en-US" sz="3000" dirty="0"/>
                  <a:t>Update Rule: </a:t>
                </a:r>
              </a:p>
              <a:p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000" b="0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sz="3000" b="0" dirty="0"/>
              </a:p>
              <a:p>
                <a:pPr marL="0" indent="0">
                  <a:buNone/>
                </a:pPr>
                <a:endParaRPr lang="en-US" sz="3000" dirty="0"/>
              </a:p>
              <a:p>
                <a:endParaRPr lang="en-US" sz="3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𝜂𝛿</m:t>
                    </m:r>
                    <m:sSub>
                      <m:sSub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sz="3000" dirty="0"/>
                  <a:t>, where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  <a:p>
                <a:pPr marL="0" indent="0"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56A67-FB12-3692-315F-9B3DE0846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369090" cy="4906963"/>
              </a:xfrm>
              <a:blipFill>
                <a:blip r:embed="rId2"/>
                <a:stretch>
                  <a:fillRect l="-1033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E4CCA-76DC-CDBA-FA67-7BC1ED99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C9EF99-4A56-662D-9E79-9675D80197D1}"/>
              </a:ext>
            </a:extLst>
          </p:cNvPr>
          <p:cNvSpPr/>
          <p:nvPr/>
        </p:nvSpPr>
        <p:spPr>
          <a:xfrm>
            <a:off x="9807923" y="2117561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58B495-FDF1-6BAC-5DAA-06BA24A4B043}"/>
              </a:ext>
            </a:extLst>
          </p:cNvPr>
          <p:cNvSpPr/>
          <p:nvPr/>
        </p:nvSpPr>
        <p:spPr>
          <a:xfrm>
            <a:off x="11345541" y="3973599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0984BC-92C5-63D0-5832-856C9DB31D0D}"/>
              </a:ext>
            </a:extLst>
          </p:cNvPr>
          <p:cNvSpPr/>
          <p:nvPr/>
        </p:nvSpPr>
        <p:spPr>
          <a:xfrm>
            <a:off x="9457795" y="4014080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207C1-E16D-B88A-28B7-280E29E4435A}"/>
              </a:ext>
            </a:extLst>
          </p:cNvPr>
          <p:cNvSpPr/>
          <p:nvPr/>
        </p:nvSpPr>
        <p:spPr>
          <a:xfrm>
            <a:off x="8207290" y="3973598"/>
            <a:ext cx="559014" cy="5675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100758-D195-E2B9-16E9-2B4149FD3462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486797" y="2644611"/>
            <a:ext cx="1583634" cy="1328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AB2862-8E3C-9399-D2EE-54054A0E3026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720303" y="2644611"/>
            <a:ext cx="350128" cy="13694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C32BF0-F90C-D768-1774-E9FF4902C1F1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0070431" y="2644611"/>
            <a:ext cx="1537618" cy="1328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FE069-7118-E8BD-A811-B23E51A9C74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10070430" y="1524003"/>
            <a:ext cx="1" cy="593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/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162984-1F77-47E7-C1A2-D706A293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3820" y="1532106"/>
                <a:ext cx="510736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/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B08A8-51CE-FD8E-E95A-BE0BF5A3F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417" y="4546355"/>
                <a:ext cx="510736" cy="461665"/>
              </a:xfrm>
              <a:prstGeom prst="rect">
                <a:avLst/>
              </a:prstGeom>
              <a:blipFill>
                <a:blip r:embed="rId4"/>
                <a:stretch>
                  <a:fillRect r="-238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/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2D8AEC-F1E2-9193-F506-D0B283BF5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453" y="3274304"/>
                <a:ext cx="51073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/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759787D-0330-61A4-3ECF-1FD148D00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1588" y="3261247"/>
                <a:ext cx="510736" cy="461665"/>
              </a:xfrm>
              <a:prstGeom prst="rect">
                <a:avLst/>
              </a:prstGeom>
              <a:blipFill>
                <a:blip r:embed="rId6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/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B71F1B-1C6B-B661-41A1-46AA3404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550" y="3274304"/>
                <a:ext cx="510736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/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E9D821-F61C-2911-1A99-F2C4E95B1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822" y="3972132"/>
                <a:ext cx="510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/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033316-F959-34E1-EF20-EA535D37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500" y="4541130"/>
                <a:ext cx="510736" cy="461665"/>
              </a:xfrm>
              <a:prstGeom prst="rect">
                <a:avLst/>
              </a:prstGeom>
              <a:blipFill>
                <a:blip r:embed="rId9"/>
                <a:stretch>
                  <a:fillRect r="-4878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/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5093DF-28AB-C38E-C638-81AF0CF91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00" y="4541130"/>
                <a:ext cx="510736" cy="461665"/>
              </a:xfrm>
              <a:prstGeom prst="rect">
                <a:avLst/>
              </a:prstGeom>
              <a:blipFill>
                <a:blip r:embed="rId10"/>
                <a:stretch>
                  <a:fillRect r="-731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1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1DA2B-DB46-4F69-96EB-EF246422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A10E4B-6230-297A-E8D2-2D26578C97D2}"/>
              </a:ext>
            </a:extLst>
          </p:cNvPr>
          <p:cNvSpPr/>
          <p:nvPr/>
        </p:nvSpPr>
        <p:spPr>
          <a:xfrm>
            <a:off x="7116006" y="3472386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88B477-C8B4-722B-0949-80E5D8632BFD}"/>
              </a:ext>
            </a:extLst>
          </p:cNvPr>
          <p:cNvSpPr/>
          <p:nvPr/>
        </p:nvSpPr>
        <p:spPr>
          <a:xfrm>
            <a:off x="11506910" y="5440253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D83E34-8713-13C4-A2AE-C1718336DE2D}"/>
              </a:ext>
            </a:extLst>
          </p:cNvPr>
          <p:cNvSpPr/>
          <p:nvPr/>
        </p:nvSpPr>
        <p:spPr>
          <a:xfrm>
            <a:off x="8634915" y="5396307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74EE42-BF60-B812-6661-99CC441BD06A}"/>
              </a:ext>
            </a:extLst>
          </p:cNvPr>
          <p:cNvSpPr/>
          <p:nvPr/>
        </p:nvSpPr>
        <p:spPr>
          <a:xfrm>
            <a:off x="5825605" y="5355826"/>
            <a:ext cx="559014" cy="56753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A022EF-10D9-3874-E21C-5CCC8F31B0D5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6105112" y="3999436"/>
            <a:ext cx="1273402" cy="1356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D8375-30C6-B26E-03F9-B01D26A46C67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7378514" y="3999436"/>
            <a:ext cx="1518909" cy="13968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2258E-2E15-26F9-0053-0495157E2E5F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7378514" y="3999436"/>
            <a:ext cx="4390904" cy="14408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C47EB-4133-F671-4117-880CD8DCD516}"/>
              </a:ext>
            </a:extLst>
          </p:cNvPr>
          <p:cNvCxnSpPr>
            <a:cxnSpLocks/>
            <a:stCxn id="5" idx="0"/>
            <a:endCxn id="60" idx="4"/>
          </p:cNvCxnSpPr>
          <p:nvPr/>
        </p:nvCxnSpPr>
        <p:spPr>
          <a:xfrm flipV="1">
            <a:off x="7378514" y="2259335"/>
            <a:ext cx="1376877" cy="12130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5C39D-41B5-284B-85CB-82FE4E315DFB}"/>
                  </a:ext>
                </a:extLst>
              </p:cNvPr>
              <p:cNvSpPr txBox="1"/>
              <p:nvPr/>
            </p:nvSpPr>
            <p:spPr>
              <a:xfrm>
                <a:off x="8922749" y="1162844"/>
                <a:ext cx="510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E5C39D-41B5-284B-85CB-82FE4E315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49" y="1162844"/>
                <a:ext cx="510736" cy="461665"/>
              </a:xfrm>
              <a:prstGeom prst="rect">
                <a:avLst/>
              </a:prstGeom>
              <a:blipFill>
                <a:blip r:embed="rId2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ACE537-440A-4EDD-0060-46315B47C266}"/>
                  </a:ext>
                </a:extLst>
              </p:cNvPr>
              <p:cNvSpPr txBox="1"/>
              <p:nvPr/>
            </p:nvSpPr>
            <p:spPr>
              <a:xfrm>
                <a:off x="5734732" y="5928583"/>
                <a:ext cx="510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ACE537-440A-4EDD-0060-46315B47C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732" y="5928583"/>
                <a:ext cx="5107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9DF843-1FD5-EF23-012C-0DA818CB683D}"/>
                  </a:ext>
                </a:extLst>
              </p:cNvPr>
              <p:cNvSpPr txBox="1"/>
              <p:nvPr/>
            </p:nvSpPr>
            <p:spPr>
              <a:xfrm>
                <a:off x="6399760" y="4211235"/>
                <a:ext cx="631476" cy="4382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9DF843-1FD5-EF23-012C-0DA818CB6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760" y="4211235"/>
                <a:ext cx="631476" cy="438262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4A04-8486-4273-E067-A3EF9C19B5E4}"/>
                  </a:ext>
                </a:extLst>
              </p:cNvPr>
              <p:cNvSpPr txBox="1"/>
              <p:nvPr/>
            </p:nvSpPr>
            <p:spPr>
              <a:xfrm>
                <a:off x="8667381" y="5923358"/>
                <a:ext cx="510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5324A04-8486-4273-E067-A3EF9C19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81" y="5923358"/>
                <a:ext cx="5107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71885-9169-C7BE-629E-E94474480E31}"/>
                  </a:ext>
                </a:extLst>
              </p:cNvPr>
              <p:cNvSpPr txBox="1"/>
              <p:nvPr/>
            </p:nvSpPr>
            <p:spPr>
              <a:xfrm>
                <a:off x="11481018" y="5923358"/>
                <a:ext cx="510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71885-9169-C7BE-629E-E94474480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1018" y="5923358"/>
                <a:ext cx="5107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51E3BD-AFC6-9F9D-B198-AAAFBCBE7072}"/>
                  </a:ext>
                </a:extLst>
              </p:cNvPr>
              <p:cNvSpPr txBox="1"/>
              <p:nvPr/>
            </p:nvSpPr>
            <p:spPr>
              <a:xfrm>
                <a:off x="10172311" y="5463741"/>
                <a:ext cx="510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51E3BD-AFC6-9F9D-B198-AAAFBCBE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311" y="5463741"/>
                <a:ext cx="5107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AD2BB102-D1BC-EA27-DA81-AA48025C1DFD}"/>
              </a:ext>
            </a:extLst>
          </p:cNvPr>
          <p:cNvSpPr/>
          <p:nvPr/>
        </p:nvSpPr>
        <p:spPr>
          <a:xfrm>
            <a:off x="10346478" y="3471248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F0C38-1460-8979-E456-356ED4F63D85}"/>
              </a:ext>
            </a:extLst>
          </p:cNvPr>
          <p:cNvCxnSpPr>
            <a:cxnSpLocks/>
            <a:stCxn id="8" idx="0"/>
            <a:endCxn id="44" idx="4"/>
          </p:cNvCxnSpPr>
          <p:nvPr/>
        </p:nvCxnSpPr>
        <p:spPr>
          <a:xfrm flipV="1">
            <a:off x="6105112" y="3998298"/>
            <a:ext cx="4503874" cy="135752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ACB046-793E-60A6-0A1D-06AEE7F614D5}"/>
              </a:ext>
            </a:extLst>
          </p:cNvPr>
          <p:cNvCxnSpPr>
            <a:cxnSpLocks/>
            <a:stCxn id="7" idx="0"/>
            <a:endCxn id="44" idx="4"/>
          </p:cNvCxnSpPr>
          <p:nvPr/>
        </p:nvCxnSpPr>
        <p:spPr>
          <a:xfrm flipV="1">
            <a:off x="8897423" y="3998298"/>
            <a:ext cx="1711563" cy="139800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E9C800-8123-171F-F260-EE46A250A843}"/>
              </a:ext>
            </a:extLst>
          </p:cNvPr>
          <p:cNvCxnSpPr>
            <a:cxnSpLocks/>
            <a:stCxn id="6" idx="0"/>
            <a:endCxn id="44" idx="4"/>
          </p:cNvCxnSpPr>
          <p:nvPr/>
        </p:nvCxnSpPr>
        <p:spPr>
          <a:xfrm flipH="1" flipV="1">
            <a:off x="10608986" y="3998298"/>
            <a:ext cx="1160432" cy="14419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4971525-A4CB-50D0-2FF9-35DCA8E7EE58}"/>
              </a:ext>
            </a:extLst>
          </p:cNvPr>
          <p:cNvSpPr/>
          <p:nvPr/>
        </p:nvSpPr>
        <p:spPr>
          <a:xfrm>
            <a:off x="8492883" y="1732285"/>
            <a:ext cx="525015" cy="5270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DA15169-0272-4D04-31C4-D4AE37120A8E}"/>
              </a:ext>
            </a:extLst>
          </p:cNvPr>
          <p:cNvCxnSpPr>
            <a:cxnSpLocks/>
            <a:stCxn id="44" idx="0"/>
            <a:endCxn id="60" idx="4"/>
          </p:cNvCxnSpPr>
          <p:nvPr/>
        </p:nvCxnSpPr>
        <p:spPr>
          <a:xfrm flipH="1" flipV="1">
            <a:off x="8755391" y="2259335"/>
            <a:ext cx="1853595" cy="12119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B16146-95DD-C837-A07A-C96D4C201DFE}"/>
                  </a:ext>
                </a:extLst>
              </p:cNvPr>
              <p:cNvSpPr txBox="1"/>
              <p:nvPr/>
            </p:nvSpPr>
            <p:spPr>
              <a:xfrm>
                <a:off x="7224230" y="4220431"/>
                <a:ext cx="626219" cy="4385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AB16146-95DD-C837-A07A-C96D4C201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230" y="4220431"/>
                <a:ext cx="626219" cy="438518"/>
              </a:xfrm>
              <a:prstGeom prst="rect">
                <a:avLst/>
              </a:prstGeom>
              <a:blipFill>
                <a:blip r:embed="rId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30857E-CDD4-0B62-2753-93364831B85D}"/>
                  </a:ext>
                </a:extLst>
              </p:cNvPr>
              <p:cNvSpPr txBox="1"/>
              <p:nvPr/>
            </p:nvSpPr>
            <p:spPr>
              <a:xfrm>
                <a:off x="8051641" y="4156636"/>
                <a:ext cx="426047" cy="442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30857E-CDD4-0B62-2753-93364831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641" y="4156636"/>
                <a:ext cx="426047" cy="442878"/>
              </a:xfrm>
              <a:prstGeom prst="rect">
                <a:avLst/>
              </a:prstGeom>
              <a:blipFill>
                <a:blip r:embed="rId9"/>
                <a:stretch>
                  <a:fillRect r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3EB7735-347B-0C65-0B77-0D861B268BF3}"/>
              </a:ext>
            </a:extLst>
          </p:cNvPr>
          <p:cNvCxnSpPr>
            <a:cxnSpLocks/>
            <a:stCxn id="60" idx="0"/>
          </p:cNvCxnSpPr>
          <p:nvPr/>
        </p:nvCxnSpPr>
        <p:spPr>
          <a:xfrm flipH="1" flipV="1">
            <a:off x="8755390" y="1162844"/>
            <a:ext cx="1" cy="569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734564-0E32-FD88-F3DC-20827D29244E}"/>
                  </a:ext>
                </a:extLst>
              </p:cNvPr>
              <p:cNvSpPr txBox="1"/>
              <p:nvPr/>
            </p:nvSpPr>
            <p:spPr>
              <a:xfrm>
                <a:off x="9159813" y="4140179"/>
                <a:ext cx="601095" cy="442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9734564-0E32-FD88-F3DC-20827D292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13" y="4140179"/>
                <a:ext cx="601095" cy="442878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CFFE6E-0754-C2A2-4E7D-BA33E4EA2361}"/>
                  </a:ext>
                </a:extLst>
              </p:cNvPr>
              <p:cNvSpPr txBox="1"/>
              <p:nvPr/>
            </p:nvSpPr>
            <p:spPr>
              <a:xfrm>
                <a:off x="9995373" y="4197336"/>
                <a:ext cx="600444" cy="442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CFFE6E-0754-C2A2-4E7D-BA33E4EA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373" y="4197336"/>
                <a:ext cx="600444" cy="442878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7623C49-9192-AC0C-FD35-4F6839E12193}"/>
                  </a:ext>
                </a:extLst>
              </p:cNvPr>
              <p:cNvSpPr txBox="1"/>
              <p:nvPr/>
            </p:nvSpPr>
            <p:spPr>
              <a:xfrm>
                <a:off x="10763270" y="4209454"/>
                <a:ext cx="600444" cy="442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7623C49-9192-AC0C-FD35-4F6839E12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270" y="4209454"/>
                <a:ext cx="600444" cy="442878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D5AA7F-8575-BDC8-59C6-04FF4A97A912}"/>
                  </a:ext>
                </a:extLst>
              </p:cNvPr>
              <p:cNvSpPr txBox="1"/>
              <p:nvPr/>
            </p:nvSpPr>
            <p:spPr>
              <a:xfrm>
                <a:off x="7736850" y="2464258"/>
                <a:ext cx="631476" cy="4382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6D5AA7F-8575-BDC8-59C6-04FF4A97A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850" y="2464258"/>
                <a:ext cx="631476" cy="438262"/>
              </a:xfrm>
              <a:prstGeom prst="rect">
                <a:avLst/>
              </a:prstGeom>
              <a:blipFill>
                <a:blip r:embed="rId1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99CC6E1-5BDA-A7FD-8BDA-250C2CB7BD92}"/>
                  </a:ext>
                </a:extLst>
              </p:cNvPr>
              <p:cNvSpPr txBox="1"/>
              <p:nvPr/>
            </p:nvSpPr>
            <p:spPr>
              <a:xfrm>
                <a:off x="9309407" y="2506788"/>
                <a:ext cx="631476" cy="442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99CC6E1-5BDA-A7FD-8BDA-250C2CB7B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407" y="2506788"/>
                <a:ext cx="631476" cy="4428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4F0E6D-24AC-739F-6215-831FE0BC8B50}"/>
                  </a:ext>
                </a:extLst>
              </p:cNvPr>
              <p:cNvSpPr txBox="1"/>
              <p:nvPr/>
            </p:nvSpPr>
            <p:spPr>
              <a:xfrm>
                <a:off x="6445835" y="3491767"/>
                <a:ext cx="6314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4F0E6D-24AC-739F-6215-831FE0BC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835" y="3491767"/>
                <a:ext cx="63147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D6784B-6BAC-6F78-8539-EDFBCC40DCDC}"/>
                  </a:ext>
                </a:extLst>
              </p:cNvPr>
              <p:cNvSpPr txBox="1"/>
              <p:nvPr/>
            </p:nvSpPr>
            <p:spPr>
              <a:xfrm>
                <a:off x="10993611" y="3534297"/>
                <a:ext cx="63147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6D6784B-6BAC-6F78-8539-EDFBCC40D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3611" y="3534297"/>
                <a:ext cx="6314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17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901995" y="1969635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95" y="1969635"/>
                <a:ext cx="6683826" cy="1298432"/>
              </a:xfrm>
              <a:prstGeom prst="rect">
                <a:avLst/>
              </a:prstGeom>
              <a:blipFill>
                <a:blip r:embed="rId18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138D497-520D-BB9F-C6D2-89D6E6CEAF07}"/>
                  </a:ext>
                </a:extLst>
              </p:cNvPr>
              <p:cNvSpPr txBox="1"/>
              <p:nvPr/>
            </p:nvSpPr>
            <p:spPr>
              <a:xfrm>
                <a:off x="8678884" y="3534297"/>
                <a:ext cx="510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138D497-520D-BB9F-C6D2-89D6E6CEA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8884" y="3534297"/>
                <a:ext cx="51073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062337-BA6C-8109-60AD-AC10A4C9F648}"/>
                  </a:ext>
                </a:extLst>
              </p:cNvPr>
              <p:cNvSpPr txBox="1"/>
              <p:nvPr/>
            </p:nvSpPr>
            <p:spPr>
              <a:xfrm>
                <a:off x="893012" y="3573485"/>
                <a:ext cx="5047375" cy="76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want to find: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D062337-BA6C-8109-60AD-AC10A4C9F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573485"/>
                <a:ext cx="5047375" cy="768993"/>
              </a:xfrm>
              <a:prstGeom prst="rect">
                <a:avLst/>
              </a:prstGeom>
              <a:blipFill>
                <a:blip r:embed="rId20"/>
                <a:stretch>
                  <a:fillRect l="-201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3396EC9-DF61-D99C-DABB-362B314359DD}"/>
                  </a:ext>
                </a:extLst>
              </p:cNvPr>
              <p:cNvSpPr txBox="1"/>
              <p:nvPr/>
            </p:nvSpPr>
            <p:spPr>
              <a:xfrm>
                <a:off x="917983" y="4454023"/>
                <a:ext cx="5047375" cy="76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onsider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/>
                  <a:t> first,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3396EC9-DF61-D99C-DABB-362B31435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83" y="4454023"/>
                <a:ext cx="5047375" cy="768993"/>
              </a:xfrm>
              <a:prstGeom prst="rect">
                <a:avLst/>
              </a:prstGeom>
              <a:blipFill>
                <a:blip r:embed="rId21"/>
                <a:stretch>
                  <a:fillRect l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C1C4E6-AFA4-2A1B-4C3D-7D07ABCB5C9E}"/>
                  </a:ext>
                </a:extLst>
              </p:cNvPr>
              <p:cNvSpPr txBox="1"/>
              <p:nvPr/>
            </p:nvSpPr>
            <p:spPr>
              <a:xfrm>
                <a:off x="1183039" y="5270133"/>
                <a:ext cx="5047375" cy="100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2C1C4E6-AFA4-2A1B-4C3D-7D07ABCB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39" y="5270133"/>
                <a:ext cx="5047375" cy="1006686"/>
              </a:xfrm>
              <a:prstGeom prst="rect">
                <a:avLst/>
              </a:prstGeom>
              <a:blipFill>
                <a:blip r:embed="rId22"/>
                <a:stretch>
                  <a:fillRect l="-50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95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66" grpId="0" animBg="1"/>
      <p:bldP spid="69" grpId="0" animBg="1"/>
      <p:bldP spid="73" grpId="0" animBg="1"/>
      <p:bldP spid="75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/>
      <p:bldP spid="107" grpId="0"/>
      <p:bldP spid="109" grpId="0"/>
      <p:bldP spid="110" grpId="0"/>
      <p:bldP spid="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/>
              <p:nvPr/>
            </p:nvSpPr>
            <p:spPr>
              <a:xfrm>
                <a:off x="838200" y="3258379"/>
                <a:ext cx="5047375" cy="100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8379"/>
                <a:ext cx="5047375" cy="1006686"/>
              </a:xfrm>
              <a:prstGeom prst="rect">
                <a:avLst/>
              </a:prstGeom>
              <a:blipFill>
                <a:blip r:embed="rId4"/>
                <a:stretch>
                  <a:fillRect l="-50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3CA99-0E66-5B61-496A-47BF5E691D1B}"/>
                  </a:ext>
                </a:extLst>
              </p:cNvPr>
              <p:cNvSpPr txBox="1"/>
              <p:nvPr/>
            </p:nvSpPr>
            <p:spPr>
              <a:xfrm>
                <a:off x="759730" y="4379180"/>
                <a:ext cx="7164320" cy="909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3CA99-0E66-5B61-496A-47BF5E69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30" y="4379180"/>
                <a:ext cx="7164320" cy="909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09081F-1DC0-9B85-9308-19DBE4B33019}"/>
                  </a:ext>
                </a:extLst>
              </p:cNvPr>
              <p:cNvSpPr txBox="1"/>
              <p:nvPr/>
            </p:nvSpPr>
            <p:spPr>
              <a:xfrm>
                <a:off x="759730" y="5397920"/>
                <a:ext cx="7164320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09081F-1DC0-9B85-9308-19DBE4B33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30" y="5397920"/>
                <a:ext cx="7164320" cy="683457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FC1DFE16-E537-13AC-5700-6308A32EF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235" y="1145522"/>
            <a:ext cx="6324600" cy="523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06D566-F9A5-B069-10D4-19DC4AA981D4}"/>
              </a:ext>
            </a:extLst>
          </p:cNvPr>
          <p:cNvSpPr txBox="1"/>
          <p:nvPr/>
        </p:nvSpPr>
        <p:spPr>
          <a:xfrm>
            <a:off x="4328187" y="6185109"/>
            <a:ext cx="101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</a:t>
            </a:r>
          </a:p>
          <a:p>
            <a:pPr algn="ctr"/>
            <a:r>
              <a:rPr lang="en-US" dirty="0"/>
              <a:t>Gradient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8267C3-FB84-0988-EA6B-0479B818915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835082" y="5893904"/>
            <a:ext cx="0" cy="29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3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/>
              <p:nvPr/>
            </p:nvSpPr>
            <p:spPr>
              <a:xfrm>
                <a:off x="838200" y="3258379"/>
                <a:ext cx="5047375" cy="973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58379"/>
                <a:ext cx="5047375" cy="973793"/>
              </a:xfrm>
              <a:prstGeom prst="rect">
                <a:avLst/>
              </a:prstGeom>
              <a:blipFill>
                <a:blip r:embed="rId4"/>
                <a:stretch>
                  <a:fillRect l="-50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3CA99-0E66-5B61-496A-47BF5E691D1B}"/>
                  </a:ext>
                </a:extLst>
              </p:cNvPr>
              <p:cNvSpPr txBox="1"/>
              <p:nvPr/>
            </p:nvSpPr>
            <p:spPr>
              <a:xfrm>
                <a:off x="759729" y="4388537"/>
                <a:ext cx="8320475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23CA99-0E66-5B61-496A-47BF5E691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9" y="4388537"/>
                <a:ext cx="8320475" cy="683457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3C6FD-6269-EEB8-77BA-2B421368E2A7}"/>
                  </a:ext>
                </a:extLst>
              </p:cNvPr>
              <p:cNvSpPr txBox="1"/>
              <p:nvPr/>
            </p:nvSpPr>
            <p:spPr>
              <a:xfrm>
                <a:off x="759729" y="5302757"/>
                <a:ext cx="8320475" cy="683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Similarly,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93C6FD-6269-EEB8-77BA-2B421368E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29" y="5302757"/>
                <a:ext cx="8320475" cy="683457"/>
              </a:xfrm>
              <a:prstGeom prst="rect">
                <a:avLst/>
              </a:prstGeom>
              <a:blipFill>
                <a:blip r:embed="rId6"/>
                <a:stretch>
                  <a:fillRect l="-122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3A12061-DE7D-22E4-DED8-EBF0710FA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/>
              <p:nvPr/>
            </p:nvSpPr>
            <p:spPr>
              <a:xfrm>
                <a:off x="838200" y="3307147"/>
                <a:ext cx="6477000" cy="768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 far, we have computed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31E50C-609F-BFB9-6108-8F91273E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7147"/>
                <a:ext cx="6477000" cy="768993"/>
              </a:xfrm>
              <a:prstGeom prst="rect">
                <a:avLst/>
              </a:prstGeom>
              <a:blipFill>
                <a:blip r:embed="rId4"/>
                <a:stretch>
                  <a:fillRect l="-1569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38200" y="4211699"/>
                <a:ext cx="6477000" cy="1876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Now, we have to compute: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11699"/>
                <a:ext cx="6477000" cy="1876989"/>
              </a:xfrm>
              <a:prstGeom prst="rect">
                <a:avLst/>
              </a:prstGeom>
              <a:blipFill>
                <a:blip r:embed="rId5"/>
                <a:stretch>
                  <a:fillRect l="-1569" t="-2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3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6B34-C92A-BE34-AB0B-2272D2B3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Nonlinear Input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9BB2-6F9A-805A-868B-D5233210B6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Knowing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GB" dirty="0"/>
                  <a:t>, we can easily train a linear classifier to solve the XOR problem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IN" dirty="0"/>
              </a:p>
              <a:p>
                <a:r>
                  <a:rPr lang="en-GB" dirty="0"/>
                  <a:t>Problem: </a:t>
                </a:r>
              </a:p>
              <a:p>
                <a:pPr lvl="1"/>
                <a:r>
                  <a:rPr lang="en-GB" dirty="0"/>
                  <a:t>We need to manually define the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a process which is dependent on the particular dataset, and requires a lot of human intuition. </a:t>
                </a:r>
              </a:p>
              <a:p>
                <a:pPr lvl="1"/>
                <a:r>
                  <a:rPr lang="en-GB" dirty="0"/>
                  <a:t>Usually done through kernel function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59BB2-6F9A-805A-868B-D5233210B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CD4E0-EA5D-7CC2-C58D-E08E8AAB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D0B145-5AAF-8707-F6CE-35A0BF801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617" y="1270000"/>
            <a:ext cx="3522582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94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93012" y="3284894"/>
                <a:ext cx="6477000" cy="312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compute: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284894"/>
                <a:ext cx="6477000" cy="3123804"/>
              </a:xfrm>
              <a:prstGeom prst="rect">
                <a:avLst/>
              </a:prstGeom>
              <a:blipFill>
                <a:blip r:embed="rId4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93012" y="3284894"/>
                <a:ext cx="6477000" cy="20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compute: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284894"/>
                <a:ext cx="6477000" cy="2022285"/>
              </a:xfrm>
              <a:prstGeom prst="rect">
                <a:avLst/>
              </a:prstGeom>
              <a:blipFill>
                <a:blip r:embed="rId4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05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93012" y="3284894"/>
                <a:ext cx="6477000" cy="2022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compute: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284894"/>
                <a:ext cx="6477000" cy="2022285"/>
              </a:xfrm>
              <a:prstGeom prst="rect">
                <a:avLst/>
              </a:prstGeom>
              <a:blipFill>
                <a:blip r:embed="rId4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56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93012" y="3284894"/>
                <a:ext cx="6477000" cy="320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Let’s compute: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284894"/>
                <a:ext cx="6477000" cy="3207738"/>
              </a:xfrm>
              <a:prstGeom prst="rect">
                <a:avLst/>
              </a:prstGeom>
              <a:blipFill>
                <a:blip r:embed="rId4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505AD5-BB5C-B9D8-161E-58A5A05C81CC}"/>
              </a:ext>
            </a:extLst>
          </p:cNvPr>
          <p:cNvSpPr txBox="1"/>
          <p:nvPr/>
        </p:nvSpPr>
        <p:spPr>
          <a:xfrm>
            <a:off x="3592690" y="5662018"/>
            <a:ext cx="1013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 </a:t>
            </a:r>
          </a:p>
          <a:p>
            <a:pPr algn="ctr"/>
            <a:r>
              <a:rPr lang="en-US" dirty="0"/>
              <a:t>Gradient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70CBA2-724C-7D23-5DB5-819E160B7D99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329608" y="5774636"/>
            <a:ext cx="263082" cy="2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10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86F8-D075-F8AF-859D-9D289930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Backpropagation with Simple Feedforward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/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9CE50510-6F10-8171-8CF5-38BFF119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190614"/>
                <a:ext cx="5047375" cy="559769"/>
              </a:xfrm>
              <a:prstGeom prst="rect">
                <a:avLst/>
              </a:prstGeom>
              <a:blipFill>
                <a:blip r:embed="rId2"/>
                <a:stretch>
                  <a:fillRect l="-25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/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Similarly, 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’s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127EFA1-6B0C-3EC8-8939-8C4725C7A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1946368"/>
                <a:ext cx="6683826" cy="1298432"/>
              </a:xfrm>
              <a:prstGeom prst="rect">
                <a:avLst/>
              </a:prstGeom>
              <a:blipFill>
                <a:blip r:embed="rId3"/>
                <a:stretch>
                  <a:fillRect l="-151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/>
              <p:nvPr/>
            </p:nvSpPr>
            <p:spPr>
              <a:xfrm>
                <a:off x="893012" y="3284894"/>
                <a:ext cx="6477000" cy="3015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/>
                <a:endParaRPr lang="en-US" sz="2400" dirty="0"/>
              </a:p>
              <a:p>
                <a:pPr/>
                <a:r>
                  <a:rPr lang="en-US" sz="2400" dirty="0"/>
                  <a:t>Similarly,</a:t>
                </a:r>
              </a:p>
              <a:p>
                <a:pPr/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BCFA73-A255-0DE2-1512-C8148AB1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12" y="3284894"/>
                <a:ext cx="6477000" cy="3015505"/>
              </a:xfrm>
              <a:prstGeom prst="rect">
                <a:avLst/>
              </a:prstGeom>
              <a:blipFill>
                <a:blip r:embed="rId4"/>
                <a:stretch>
                  <a:fillRect l="-1566" t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6DF2325-0D2E-E291-6676-0B2F5A214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043" y="1145522"/>
            <a:ext cx="63246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6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270000"/>
            <a:ext cx="10876879" cy="4906963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/>
              <a:t>Neural Network Methods for Natural Language Processing, Yoav Goldberg</a:t>
            </a:r>
          </a:p>
          <a:p>
            <a:r>
              <a:rPr lang="en-GB" dirty="0"/>
              <a:t>Introduction to Deep Learning, Alexander </a:t>
            </a:r>
            <a:r>
              <a:rPr lang="en-GB" dirty="0" err="1"/>
              <a:t>Amini</a:t>
            </a:r>
            <a:r>
              <a:rPr lang="en-GB" dirty="0"/>
              <a:t>, MIT Introduction to Deep Learning</a:t>
            </a:r>
          </a:p>
          <a:p>
            <a:r>
              <a:rPr lang="en-US" b="1" dirty="0"/>
              <a:t>On Predictive and Generative Deep Neural Architectures, </a:t>
            </a:r>
            <a:r>
              <a:rPr lang="en-US" sz="2800" dirty="0"/>
              <a:t>Prof. </a:t>
            </a:r>
            <a:r>
              <a:rPr lang="en-US" sz="2800" dirty="0" err="1"/>
              <a:t>Swagatam</a:t>
            </a:r>
            <a:r>
              <a:rPr lang="en-US" sz="2800" dirty="0"/>
              <a:t> Das, ISICAL</a:t>
            </a:r>
            <a:endParaRPr lang="en-IN" dirty="0"/>
          </a:p>
          <a:p>
            <a:pPr algn="just"/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http://wavelab.uwaterloo.ca/wp-content/uploads/2017/04/Lecture_3.pdf</a:t>
            </a:r>
            <a:endParaRPr lang="en-IN" dirty="0"/>
          </a:p>
          <a:p>
            <a:pPr algn="just"/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https://heartbeat.fritz.ai/deep-learning-best-practices-regularization-techniques-for-better-performance-of-neural-network-94f978a4e518</a:t>
            </a:r>
            <a:endParaRPr lang="en-IN" dirty="0"/>
          </a:p>
          <a:p>
            <a:pPr algn="just"/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https://cedar.buffalo.edu/~srihari/CSE676/7.12%20Dropout.pdf</a:t>
            </a:r>
            <a:endParaRPr lang="en-IN" dirty="0"/>
          </a:p>
          <a:p>
            <a:pPr algn="just"/>
            <a:r>
              <a:rPr lang="en-IN" dirty="0">
                <a:hlinkClick r:id="rId5"/>
              </a:rPr>
              <a:t>http://speech.ee.ntu.edu.tw/~tlkagk/courses/ML_2017/Lecture/DNN%20tip.pptx</a:t>
            </a:r>
            <a:endParaRPr lang="en-IN" dirty="0"/>
          </a:p>
          <a:p>
            <a:pPr algn="just"/>
            <a:r>
              <a:rPr lang="en-US" b="1" dirty="0"/>
              <a:t>Accelerating Deep Network Training by Reducing Internal Covariate Shift</a:t>
            </a:r>
            <a:r>
              <a:rPr lang="en-IN" b="1" dirty="0"/>
              <a:t>, Jude W. Shavlik</a:t>
            </a:r>
          </a:p>
          <a:p>
            <a:pPr algn="just"/>
            <a:r>
              <a:rPr lang="en-IN" b="1" dirty="0">
                <a:hlinkClick r:id="rId6"/>
              </a:rPr>
              <a:t>http://speech.ee.ntu.edu.tw/~tlkagk/courses/MLDS_2018/Lecture/ForDeep.pptx</a:t>
            </a:r>
            <a:endParaRPr lang="en-IN" b="1" dirty="0"/>
          </a:p>
          <a:p>
            <a:pPr algn="just"/>
            <a:r>
              <a:rPr lang="en-US" sz="2800" dirty="0"/>
              <a:t>Deep Learning Tutorial. Prof. Hung-</a:t>
            </a:r>
            <a:r>
              <a:rPr lang="en-US" sz="2800" dirty="0" err="1"/>
              <a:t>yi</a:t>
            </a:r>
            <a:r>
              <a:rPr lang="en-US" sz="2800" dirty="0"/>
              <a:t> Lee, NTU.</a:t>
            </a:r>
          </a:p>
          <a:p>
            <a:pPr algn="just"/>
            <a:r>
              <a:rPr lang="en-US" sz="2800" dirty="0"/>
              <a:t>Lecture 4: Backpropagation and Neural Networks part 1, Fei-Fei Li &amp; Andrej </a:t>
            </a:r>
            <a:r>
              <a:rPr lang="en-US" sz="2800" dirty="0" err="1"/>
              <a:t>Karpathy</a:t>
            </a:r>
            <a:r>
              <a:rPr lang="en-US" sz="2800" dirty="0"/>
              <a:t> &amp; Justin Johnson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55D-7E46-83A3-4341-E9746862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Trainable Mapping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 different approach is to define a trainable nonlinear mapping function and train it in conjunction with the linear classifier.</a:t>
                </a:r>
              </a:p>
              <a:p>
                <a:r>
                  <a:rPr lang="en-GB" dirty="0"/>
                  <a:t>For example, the mapping function can take the form of a parameterized linear model, followed by a nonlinear activation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dirty="0"/>
                  <a:t> that is applied to each of the output dimensions: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5" t="-1988" r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1C25-5343-8FF3-D186-EA3626A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55D-7E46-83A3-4341-E9746862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Trainable Mapping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543800" cy="4906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  <a:p>
                <a:pPr marL="0" indent="0" algn="l">
                  <a:buNone/>
                </a:pPr>
                <a:endParaRPr lang="en-IN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 algn="l">
                  <a:buNone/>
                </a:pPr>
                <a:endParaRPr lang="en-IN" dirty="0"/>
              </a:p>
              <a:p>
                <a:pPr algn="l"/>
                <a:r>
                  <a:rPr lang="en-IN" dirty="0"/>
                  <a:t>By taking,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</a:t>
                </a:r>
                <a:br>
                  <a:rPr lang="en-IN" dirty="0"/>
                </a:br>
                <a:br>
                  <a:rPr lang="en-IN" dirty="0"/>
                </a:br>
                <a:r>
                  <a:rPr lang="en-IN" dirty="0"/>
                  <a:t>and </a:t>
                </a:r>
                <a:r>
                  <a:rPr lang="en-IN" b="0" dirty="0"/>
                  <a:t>b=0, </a:t>
                </a:r>
                <a:r>
                  <a:rPr lang="en-GB" dirty="0"/>
                  <a:t>we get an equivalent mapping to 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0" dirty="0"/>
                  <a:t>.</a:t>
                </a:r>
                <a:endParaRPr lang="en-IN" b="0" dirty="0"/>
              </a:p>
              <a:p>
                <a:pPr marL="0" indent="0" algn="l">
                  <a:buNone/>
                </a:pPr>
                <a:endParaRPr lang="en-IN" b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b="0" dirty="0"/>
                </a:br>
                <a:endParaRPr lang="en-IN" b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="0" dirty="0"/>
              </a:p>
              <a:p>
                <a:pPr algn="l"/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543800" cy="4906963"/>
              </a:xfrm>
              <a:blipFill>
                <a:blip r:embed="rId2"/>
                <a:stretch>
                  <a:fillRect l="-970" t="-1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1C25-5343-8FF3-D186-EA3626A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94B96-90DB-2828-1594-98E045031EC6}"/>
                  </a:ext>
                </a:extLst>
              </p:cNvPr>
              <p:cNvSpPr txBox="1"/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94B96-90DB-2828-1594-98E04503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6E7E6-6E28-76C1-7C0E-E15C1D60A7FA}"/>
                  </a:ext>
                </a:extLst>
              </p:cNvPr>
              <p:cNvSpPr txBox="1"/>
              <p:nvPr/>
            </p:nvSpPr>
            <p:spPr>
              <a:xfrm>
                <a:off x="8610600" y="234315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6E7E6-6E28-76C1-7C0E-E15C1D60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43150"/>
                <a:ext cx="2743200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64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055D-7E46-83A3-4341-E9746862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Trainable Mapping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0000"/>
                <a:ext cx="7543800" cy="4906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dirty="0"/>
              </a:p>
              <a:p>
                <a:pPr marL="0" indent="0" algn="l">
                  <a:buNone/>
                </a:pPr>
                <a:endParaRPr lang="en-IN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pPr marL="0" indent="0" algn="l">
                  <a:buNone/>
                </a:pPr>
                <a:endParaRPr lang="en-IN" dirty="0"/>
              </a:p>
              <a:p>
                <a:pPr algn="l"/>
                <a:r>
                  <a:rPr lang="en-IN" dirty="0"/>
                  <a:t>By taking,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</a:t>
                </a:r>
                <a:br>
                  <a:rPr lang="en-IN" dirty="0"/>
                </a:br>
                <a:br>
                  <a:rPr lang="en-IN" dirty="0"/>
                </a:br>
                <a:r>
                  <a:rPr lang="en-IN" dirty="0"/>
                  <a:t>and </a:t>
                </a:r>
                <a:r>
                  <a:rPr lang="en-IN" b="0" dirty="0"/>
                  <a:t>b=0, </a:t>
                </a:r>
                <a:r>
                  <a:rPr lang="en-GB" dirty="0"/>
                  <a:t>we get an equivalent mapping to </a:t>
                </a:r>
                <a:br>
                  <a:rPr lang="en-GB" dirty="0"/>
                </a:b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b="0" dirty="0"/>
                  <a:t>.</a:t>
                </a:r>
                <a:endParaRPr lang="en-IN" b="0" dirty="0"/>
              </a:p>
              <a:p>
                <a:pPr marL="0" indent="0" algn="l">
                  <a:buNone/>
                </a:pPr>
                <a:endParaRPr lang="en-IN" b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b="0" dirty="0"/>
                </a:br>
                <a:endParaRPr lang="en-IN" b="0" dirty="0"/>
              </a:p>
              <a:p>
                <a:pPr algn="l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b="0" dirty="0"/>
                  <a:t>: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b="0" i="1" dirty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="0" dirty="0"/>
              </a:p>
              <a:p>
                <a:pPr algn="l"/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489DC-F11B-606E-E0CE-C26BE4D30F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0000"/>
                <a:ext cx="7543800" cy="4906963"/>
              </a:xfrm>
              <a:blipFill>
                <a:blip r:embed="rId2"/>
                <a:stretch>
                  <a:fillRect l="-970" t="-1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1C25-5343-8FF3-D186-EA3626A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94B96-90DB-2828-1594-98E045031EC6}"/>
                  </a:ext>
                </a:extLst>
              </p:cNvPr>
              <p:cNvSpPr txBox="1"/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C94B96-90DB-2828-1594-98E04503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270000"/>
                <a:ext cx="2743200" cy="810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6E7E6-6E28-76C1-7C0E-E15C1D60A7FA}"/>
                  </a:ext>
                </a:extLst>
              </p:cNvPr>
              <p:cNvSpPr txBox="1"/>
              <p:nvPr/>
            </p:nvSpPr>
            <p:spPr>
              <a:xfrm>
                <a:off x="8610600" y="2343150"/>
                <a:ext cx="2743200" cy="81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66E7E6-6E28-76C1-7C0E-E15C1D60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343150"/>
                <a:ext cx="2743200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0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A1FF-6062-0CFA-1726-8B31E071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70" y="2771932"/>
            <a:ext cx="11861260" cy="824708"/>
          </a:xfrm>
        </p:spPr>
        <p:txBody>
          <a:bodyPr>
            <a:normAutofit/>
          </a:bodyPr>
          <a:lstStyle/>
          <a:p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 Light"/>
                <a:ea typeface="+mj-ea"/>
                <a:cs typeface="+mj-cs"/>
              </a:rPr>
              <a:t>The Perceptron: A mathematical model of neuron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041AE-D2BA-2AA7-13AC-950F1EC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8101-93DC-9E3C-5156-61485503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Biological Neurons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F2F8-45FB-E200-5674-4C8BB6B11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6121940" cy="4216400"/>
          </a:xfrm>
        </p:spPr>
        <p:txBody>
          <a:bodyPr/>
          <a:lstStyle/>
          <a:p>
            <a:r>
              <a:rPr lang="en-GB" dirty="0"/>
              <a:t>Dendrite: receives signals from other neurons</a:t>
            </a:r>
          </a:p>
          <a:p>
            <a:r>
              <a:rPr lang="en-GB" dirty="0"/>
              <a:t>Synapse: point of connection to other neurons</a:t>
            </a:r>
          </a:p>
          <a:p>
            <a:r>
              <a:rPr lang="en-IN" dirty="0"/>
              <a:t>Soma: processes the information</a:t>
            </a:r>
          </a:p>
          <a:p>
            <a:r>
              <a:rPr lang="en-GB" dirty="0"/>
              <a:t>Axon: transmits the output of this neuron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E13D-3F79-E2A1-C3F8-6611BF44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1DFBE1-A4D3-CAA2-9B72-83342A6BA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140" y="2136519"/>
            <a:ext cx="4554298" cy="1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65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24609</TotalTime>
  <Words>2428</Words>
  <Application>Microsoft Macintosh PowerPoint</Application>
  <PresentationFormat>Widescreen</PresentationFormat>
  <Paragraphs>705</Paragraphs>
  <Slides>45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方程式</vt:lpstr>
      <vt:lpstr>From Linear Models to Multi-layer Perceptrons</vt:lpstr>
      <vt:lpstr>Limitations of Linear Models: The XOR Problem</vt:lpstr>
      <vt:lpstr>Nonlinear Input Transformations</vt:lpstr>
      <vt:lpstr>Nonlinear Input Transformations</vt:lpstr>
      <vt:lpstr>Trainable Mapping Functions</vt:lpstr>
      <vt:lpstr>Trainable Mapping Functions</vt:lpstr>
      <vt:lpstr>Trainable Mapping Functions</vt:lpstr>
      <vt:lpstr>The Perceptron: A mathematical model of neuron</vt:lpstr>
      <vt:lpstr>Biological Neurons</vt:lpstr>
      <vt:lpstr>The perceptron</vt:lpstr>
      <vt:lpstr>The perceptron</vt:lpstr>
      <vt:lpstr>The perceptron</vt:lpstr>
      <vt:lpstr>The perceptron</vt:lpstr>
      <vt:lpstr>Building Neural Networks with Perceptron</vt:lpstr>
      <vt:lpstr>Feedforward Neural Networks</vt:lpstr>
      <vt:lpstr>Feedforward Neural Networks</vt:lpstr>
      <vt:lpstr>Feedforward Neural Networks</vt:lpstr>
      <vt:lpstr>Feedforward Neural Networks</vt:lpstr>
      <vt:lpstr>Feedforward Neural Networks</vt:lpstr>
      <vt:lpstr>Feedforward Neural Networks</vt:lpstr>
      <vt:lpstr>Feedforward Neural Networks</vt:lpstr>
      <vt:lpstr>Feedforward Neural Networks</vt:lpstr>
      <vt:lpstr>How to train Neural Networks?</vt:lpstr>
      <vt:lpstr>Example: Forward Pass</vt:lpstr>
      <vt:lpstr>Example: Forward Pass</vt:lpstr>
      <vt:lpstr>Example: Forward Pass</vt:lpstr>
      <vt:lpstr>Forward Pass: Matrix Operation</vt:lpstr>
      <vt:lpstr>Forward Pass: Matrix Operation</vt:lpstr>
      <vt:lpstr>Computational Graph of Forward Propagation</vt:lpstr>
      <vt:lpstr>Backpropagation as a Computation Graph</vt:lpstr>
      <vt:lpstr>Backpropagation as a Computation Graph</vt:lpstr>
      <vt:lpstr>Backpropagation as a Computation Graph</vt:lpstr>
      <vt:lpstr>Backpropagation with One Neuron  </vt:lpstr>
      <vt:lpstr>Backpropagation with One Neuron  </vt:lpstr>
      <vt:lpstr>Backpropagation with One Neuron  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Backpropagation with Simple Feedforward Network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993</cp:revision>
  <dcterms:created xsi:type="dcterms:W3CDTF">2018-08-09T05:48:18Z</dcterms:created>
  <dcterms:modified xsi:type="dcterms:W3CDTF">2024-09-17T11:46:41Z</dcterms:modified>
</cp:coreProperties>
</file>