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6.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7.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88" r:id="rId3"/>
    <p:sldMasterId id="2147483702" r:id="rId4"/>
    <p:sldMasterId id="2147483716" r:id="rId5"/>
    <p:sldMasterId id="2147483730" r:id="rId6"/>
    <p:sldMasterId id="2147483744" r:id="rId7"/>
    <p:sldMasterId id="2147483758" r:id="rId8"/>
  </p:sldMasterIdLst>
  <p:notesMasterIdLst>
    <p:notesMasterId r:id="rId69"/>
  </p:notesMasterIdLst>
  <p:handoutMasterIdLst>
    <p:handoutMasterId r:id="rId70"/>
  </p:handoutMasterIdLst>
  <p:sldIdLst>
    <p:sldId id="652" r:id="rId9"/>
    <p:sldId id="653" r:id="rId10"/>
    <p:sldId id="425" r:id="rId11"/>
    <p:sldId id="330" r:id="rId12"/>
    <p:sldId id="657" r:id="rId13"/>
    <p:sldId id="654" r:id="rId14"/>
    <p:sldId id="658" r:id="rId15"/>
    <p:sldId id="659" r:id="rId16"/>
    <p:sldId id="660" r:id="rId17"/>
    <p:sldId id="695" r:id="rId18"/>
    <p:sldId id="656" r:id="rId19"/>
    <p:sldId id="661" r:id="rId20"/>
    <p:sldId id="663" r:id="rId21"/>
    <p:sldId id="664" r:id="rId22"/>
    <p:sldId id="665" r:id="rId23"/>
    <p:sldId id="666" r:id="rId24"/>
    <p:sldId id="670" r:id="rId25"/>
    <p:sldId id="671" r:id="rId26"/>
    <p:sldId id="674" r:id="rId27"/>
    <p:sldId id="477" r:id="rId28"/>
    <p:sldId id="474" r:id="rId29"/>
    <p:sldId id="475" r:id="rId30"/>
    <p:sldId id="476" r:id="rId31"/>
    <p:sldId id="615" r:id="rId32"/>
    <p:sldId id="479" r:id="rId33"/>
    <p:sldId id="480" r:id="rId34"/>
    <p:sldId id="673" r:id="rId35"/>
    <p:sldId id="680" r:id="rId36"/>
    <p:sldId id="279" r:id="rId37"/>
    <p:sldId id="686" r:id="rId38"/>
    <p:sldId id="281" r:id="rId39"/>
    <p:sldId id="282" r:id="rId40"/>
    <p:sldId id="283" r:id="rId41"/>
    <p:sldId id="683" r:id="rId42"/>
    <p:sldId id="285" r:id="rId43"/>
    <p:sldId id="697" r:id="rId44"/>
    <p:sldId id="685" r:id="rId45"/>
    <p:sldId id="687" r:id="rId46"/>
    <p:sldId id="692" r:id="rId47"/>
    <p:sldId id="690" r:id="rId48"/>
    <p:sldId id="677" r:id="rId49"/>
    <p:sldId id="678" r:id="rId50"/>
    <p:sldId id="472" r:id="rId51"/>
    <p:sldId id="679" r:id="rId52"/>
    <p:sldId id="696" r:id="rId53"/>
    <p:sldId id="655" r:id="rId54"/>
    <p:sldId id="430" r:id="rId55"/>
    <p:sldId id="431" r:id="rId56"/>
    <p:sldId id="432" r:id="rId57"/>
    <p:sldId id="693" r:id="rId58"/>
    <p:sldId id="435" r:id="rId59"/>
    <p:sldId id="436" r:id="rId60"/>
    <p:sldId id="694" r:id="rId61"/>
    <p:sldId id="467" r:id="rId62"/>
    <p:sldId id="468" r:id="rId63"/>
    <p:sldId id="492" r:id="rId64"/>
    <p:sldId id="493" r:id="rId65"/>
    <p:sldId id="494" r:id="rId66"/>
    <p:sldId id="495" r:id="rId67"/>
    <p:sldId id="669" r:id="rId68"/>
  </p:sldIdLst>
  <p:sldSz cx="10058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68">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Zeynep"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70C0"/>
    <a:srgbClr val="D055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86421" autoAdjust="0"/>
  </p:normalViewPr>
  <p:slideViewPr>
    <p:cSldViewPr>
      <p:cViewPr varScale="1">
        <p:scale>
          <a:sx n="111" d="100"/>
          <a:sy n="111" d="100"/>
        </p:scale>
        <p:origin x="1416" y="96"/>
      </p:cViewPr>
      <p:guideLst>
        <p:guide orient="horz" pos="2160"/>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307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theme" Target="theme/theme1.xml"/><Relationship Id="rId5" Type="http://schemas.openxmlformats.org/officeDocument/2006/relationships/slideMaster" Target="slideMasters/slideMaster5.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 Type="http://schemas.openxmlformats.org/officeDocument/2006/relationships/slideMaster" Target="slideMasters/slideMaster7.xml"/><Relationship Id="rId7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DA0B13-3D2D-441F-B44F-B854341229DF}" type="datetimeFigureOut">
              <a:rPr lang="en-US" smtClean="0"/>
              <a:pPr/>
              <a:t>9/6/2024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C72E3B-4723-4BFF-9AE1-3CE3307BFA44}" type="slidenum">
              <a:rPr lang="en-US" smtClean="0"/>
              <a:pPr/>
              <a:t>‹#›</a:t>
            </a:fld>
            <a:endParaRPr lang="en-US"/>
          </a:p>
        </p:txBody>
      </p:sp>
    </p:spTree>
    <p:extLst>
      <p:ext uri="{BB962C8B-B14F-4D97-AF65-F5344CB8AC3E}">
        <p14:creationId xmlns:p14="http://schemas.microsoft.com/office/powerpoint/2010/main" val="24329441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791A8F-6BA6-4F68-B3AA-A984F364D39F}" type="datetimeFigureOut">
              <a:rPr lang="en-US" smtClean="0"/>
              <a:pPr/>
              <a:t>9/6/2024</a:t>
            </a:fld>
            <a:endParaRPr lang="en-US" dirty="0"/>
          </a:p>
        </p:txBody>
      </p:sp>
      <p:sp>
        <p:nvSpPr>
          <p:cNvPr id="4" name="Slide Image Placeholder 3"/>
          <p:cNvSpPr>
            <a:spLocks noGrp="1" noRot="1" noChangeAspect="1"/>
          </p:cNvSpPr>
          <p:nvPr>
            <p:ph type="sldImg" idx="2"/>
          </p:nvPr>
        </p:nvSpPr>
        <p:spPr>
          <a:xfrm>
            <a:off x="914400" y="685800"/>
            <a:ext cx="50292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495F5-FBD2-4B1D-BC9A-56832541316F}" type="slidenum">
              <a:rPr lang="en-US" smtClean="0"/>
              <a:pPr/>
              <a:t>‹#›</a:t>
            </a:fld>
            <a:endParaRPr lang="en-US" dirty="0"/>
          </a:p>
        </p:txBody>
      </p:sp>
    </p:spTree>
    <p:extLst>
      <p:ext uri="{BB962C8B-B14F-4D97-AF65-F5344CB8AC3E}">
        <p14:creationId xmlns:p14="http://schemas.microsoft.com/office/powerpoint/2010/main" val="315217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arxiv.org/abs/1502.01852"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4400" y="685800"/>
            <a:ext cx="5029200" cy="3429000"/>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E7A11710-6318-4617-9CDC-41D645B51453}" type="slidenum">
              <a:rPr lang="de-DE" smtClean="0">
                <a:solidFill>
                  <a:prstClr val="black"/>
                </a:solidFill>
              </a:rPr>
              <a:pPr>
                <a:defRPr/>
              </a:pPr>
              <a:t>1</a:t>
            </a:fld>
            <a:endParaRPr lang="de-DE" dirty="0">
              <a:solidFill>
                <a:prstClr val="black"/>
              </a:solidFill>
            </a:endParaRPr>
          </a:p>
        </p:txBody>
      </p:sp>
    </p:spTree>
    <p:extLst>
      <p:ext uri="{BB962C8B-B14F-4D97-AF65-F5344CB8AC3E}">
        <p14:creationId xmlns:p14="http://schemas.microsoft.com/office/powerpoint/2010/main" val="2926831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32</a:t>
            </a:fld>
            <a:endParaRPr lang="zh-TW" altLang="en-US"/>
          </a:p>
        </p:txBody>
      </p:sp>
    </p:spTree>
    <p:extLst>
      <p:ext uri="{BB962C8B-B14F-4D97-AF65-F5344CB8AC3E}">
        <p14:creationId xmlns:p14="http://schemas.microsoft.com/office/powerpoint/2010/main" val="240527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33</a:t>
            </a:fld>
            <a:endParaRPr lang="zh-TW" altLang="en-US"/>
          </a:p>
        </p:txBody>
      </p:sp>
    </p:spTree>
    <p:extLst>
      <p:ext uri="{BB962C8B-B14F-4D97-AF65-F5344CB8AC3E}">
        <p14:creationId xmlns:p14="http://schemas.microsoft.com/office/powerpoint/2010/main" val="413460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35</a:t>
            </a:fld>
            <a:endParaRPr lang="zh-TW" altLang="en-US"/>
          </a:p>
        </p:txBody>
      </p:sp>
    </p:spTree>
    <p:extLst>
      <p:ext uri="{BB962C8B-B14F-4D97-AF65-F5344CB8AC3E}">
        <p14:creationId xmlns:p14="http://schemas.microsoft.com/office/powerpoint/2010/main" val="512854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hlinkClick r:id="rId3"/>
              </a:rPr>
              <a:t>Parametric </a:t>
            </a:r>
            <a:r>
              <a:rPr lang="en-US" altLang="zh-TW" sz="1200" b="0" i="0" kern="1200" dirty="0" err="1">
                <a:solidFill>
                  <a:schemeClr val="tx1"/>
                </a:solidFill>
                <a:effectLst/>
                <a:latin typeface="+mn-lt"/>
                <a:ea typeface="+mn-ea"/>
                <a:cs typeface="+mn-cs"/>
                <a:hlinkClick r:id="rId3"/>
              </a:rPr>
              <a:t>ReLU</a:t>
            </a:r>
            <a:r>
              <a:rPr lang="en-US" altLang="zh-TW" sz="1200" b="0" i="0" kern="1200" dirty="0">
                <a:solidFill>
                  <a:schemeClr val="tx1"/>
                </a:solidFill>
                <a:effectLst/>
                <a:latin typeface="+mn-lt"/>
                <a:ea typeface="+mn-ea"/>
                <a:cs typeface="+mn-cs"/>
              </a:rPr>
              <a:t>, -&gt;</a:t>
            </a:r>
            <a:r>
              <a:rPr lang="en-US" altLang="zh-TW" sz="1200" b="0" i="0" kern="1200" baseline="0" dirty="0">
                <a:solidFill>
                  <a:schemeClr val="tx1"/>
                </a:solidFill>
                <a:effectLst/>
                <a:latin typeface="+mn-lt"/>
                <a:ea typeface="+mn-ea"/>
                <a:cs typeface="+mn-cs"/>
              </a:rPr>
              <a:t> </a:t>
            </a:r>
            <a:r>
              <a:rPr lang="en-US" altLang="zh-TW" sz="1200" b="0" i="0" kern="1200" baseline="0" dirty="0" err="1">
                <a:solidFill>
                  <a:schemeClr val="tx1"/>
                </a:solidFill>
                <a:effectLst/>
                <a:latin typeface="+mn-lt"/>
                <a:ea typeface="+mn-ea"/>
                <a:cs typeface="+mn-cs"/>
              </a:rPr>
              <a:t>PReLU</a:t>
            </a:r>
            <a:endParaRPr lang="en-US" altLang="zh-TW" sz="1200" b="0" i="0" kern="1200" baseline="0" dirty="0">
              <a:solidFill>
                <a:schemeClr val="tx1"/>
              </a:solidFill>
              <a:effectLst/>
              <a:latin typeface="+mn-lt"/>
              <a:ea typeface="+mn-ea"/>
              <a:cs typeface="+mn-cs"/>
            </a:endParaRPr>
          </a:p>
          <a:p>
            <a:endParaRPr lang="en-US" altLang="zh-TW"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222222"/>
                </a:solidFill>
                <a:latin typeface="Arial" panose="020B0604020202020204" pitchFamily="34" charset="0"/>
              </a:rPr>
              <a:t>Ref: </a:t>
            </a:r>
            <a:r>
              <a:rPr lang="en-US" altLang="zh-TW" dirty="0" err="1">
                <a:solidFill>
                  <a:srgbClr val="222222"/>
                </a:solidFill>
                <a:latin typeface="Arial" panose="020B0604020202020204" pitchFamily="34" charset="0"/>
              </a:rPr>
              <a:t>Glorot</a:t>
            </a:r>
            <a:r>
              <a:rPr lang="en-US" altLang="zh-TW" dirty="0">
                <a:solidFill>
                  <a:srgbClr val="222222"/>
                </a:solidFill>
                <a:latin typeface="Arial" panose="020B0604020202020204" pitchFamily="34" charset="0"/>
              </a:rPr>
              <a:t>, Xavier, Antoine </a:t>
            </a:r>
            <a:r>
              <a:rPr lang="en-US" altLang="zh-TW" dirty="0" err="1">
                <a:solidFill>
                  <a:srgbClr val="222222"/>
                </a:solidFill>
                <a:latin typeface="Arial" panose="020B0604020202020204" pitchFamily="34" charset="0"/>
              </a:rPr>
              <a:t>Bordes</a:t>
            </a:r>
            <a:r>
              <a:rPr lang="en-US" altLang="zh-TW" dirty="0">
                <a:solidFill>
                  <a:srgbClr val="222222"/>
                </a:solidFill>
                <a:latin typeface="Arial" panose="020B0604020202020204" pitchFamily="34" charset="0"/>
              </a:rPr>
              <a:t>, and </a:t>
            </a:r>
            <a:r>
              <a:rPr lang="en-US" altLang="zh-TW" dirty="0" err="1">
                <a:solidFill>
                  <a:srgbClr val="222222"/>
                </a:solidFill>
                <a:latin typeface="Arial" panose="020B0604020202020204" pitchFamily="34" charset="0"/>
              </a:rPr>
              <a:t>Yoshua</a:t>
            </a:r>
            <a:r>
              <a:rPr lang="en-US" altLang="zh-TW" dirty="0">
                <a:solidFill>
                  <a:srgbClr val="222222"/>
                </a:solidFill>
                <a:latin typeface="Arial" panose="020B0604020202020204" pitchFamily="34" charset="0"/>
              </a:rPr>
              <a:t> </a:t>
            </a:r>
            <a:r>
              <a:rPr lang="en-US" altLang="zh-TW" dirty="0" err="1">
                <a:solidFill>
                  <a:srgbClr val="222222"/>
                </a:solidFill>
                <a:latin typeface="Arial" panose="020B0604020202020204" pitchFamily="34" charset="0"/>
              </a:rPr>
              <a:t>Bengio</a:t>
            </a:r>
            <a:r>
              <a:rPr lang="en-US" altLang="zh-TW" dirty="0">
                <a:solidFill>
                  <a:srgbClr val="222222"/>
                </a:solidFill>
                <a:latin typeface="Arial" panose="020B0604020202020204" pitchFamily="34" charset="0"/>
              </a:rPr>
              <a:t>. "Deep sparse rectifier neural networks." </a:t>
            </a:r>
            <a:r>
              <a:rPr lang="en-US" altLang="zh-TW" i="1" dirty="0">
                <a:solidFill>
                  <a:srgbClr val="222222"/>
                </a:solidFill>
                <a:latin typeface="Arial" panose="020B0604020202020204" pitchFamily="34" charset="0"/>
              </a:rPr>
              <a:t>International Conference on Artificial Intelligence and Statistics</a:t>
            </a:r>
            <a:r>
              <a:rPr lang="en-US" altLang="zh-TW" dirty="0">
                <a:solidFill>
                  <a:srgbClr val="222222"/>
                </a:solidFill>
                <a:latin typeface="Arial" panose="020B0604020202020204" pitchFamily="34" charset="0"/>
              </a:rPr>
              <a:t>. 2011.</a:t>
            </a:r>
            <a:endParaRPr lang="zh-TW" altLang="en-US" dirty="0"/>
          </a:p>
          <a:p>
            <a:endParaRPr lang="en-US" altLang="zh-TW" dirty="0"/>
          </a:p>
          <a:p>
            <a:endParaRPr lang="en-US" altLang="zh-TW" dirty="0"/>
          </a:p>
          <a:p>
            <a:r>
              <a:rPr lang="en-US" altLang="zh-TW" dirty="0"/>
              <a:t>No </a:t>
            </a:r>
            <a:r>
              <a:rPr lang="en-US" altLang="zh-TW" dirty="0" err="1"/>
              <a:t>differentailalbe</a:t>
            </a:r>
            <a:r>
              <a:rPr lang="en-US" altLang="zh-TW" dirty="0"/>
              <a:t> how about 0</a:t>
            </a:r>
          </a:p>
          <a:p>
            <a:endParaRPr lang="en-US" altLang="zh-TW" dirty="0"/>
          </a:p>
          <a:p>
            <a:r>
              <a:rPr lang="en-US" altLang="zh-TW" dirty="0"/>
              <a:t>Benefit:</a:t>
            </a:r>
            <a:endParaRPr lang="en-US" altLang="zh-TW" baseline="0" dirty="0"/>
          </a:p>
          <a:p>
            <a:r>
              <a:rPr lang="en-US" altLang="zh-TW" baseline="0" dirty="0"/>
              <a:t>2011</a:t>
            </a:r>
          </a:p>
          <a:p>
            <a:r>
              <a:rPr lang="en-US" altLang="zh-TW" baseline="0" dirty="0"/>
              <a:t>Where does it come from?</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baseline="0" dirty="0"/>
              <a:t>	fast to compute</a:t>
            </a:r>
          </a:p>
          <a:p>
            <a:r>
              <a:rPr lang="en-US" altLang="zh-TW" baseline="0" dirty="0"/>
              <a:t>	biology?</a:t>
            </a:r>
          </a:p>
          <a:p>
            <a:r>
              <a:rPr lang="en-US" altLang="zh-TW" baseline="0" dirty="0"/>
              <a:t>	many sigmoid</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41</a:t>
            </a:fld>
            <a:endParaRPr lang="zh-TW" altLang="en-US"/>
          </a:p>
        </p:txBody>
      </p:sp>
    </p:spTree>
    <p:extLst>
      <p:ext uri="{BB962C8B-B14F-4D97-AF65-F5344CB8AC3E}">
        <p14:creationId xmlns:p14="http://schemas.microsoft.com/office/powerpoint/2010/main" val="79571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solidFill>
                  <a:prstClr val="black"/>
                </a:solidFill>
              </a:rPr>
              <a:pPr/>
              <a:t>46</a:t>
            </a:fld>
            <a:endParaRPr lang="de-DE">
              <a:solidFill>
                <a:prstClr val="black"/>
              </a:solidFill>
            </a:endParaRPr>
          </a:p>
        </p:txBody>
      </p:sp>
      <p:sp>
        <p:nvSpPr>
          <p:cNvPr id="83971" name="Rectangle 2"/>
          <p:cNvSpPr>
            <a:spLocks noGrp="1" noRot="1" noChangeAspect="1" noChangeArrowheads="1" noTextEdit="1"/>
          </p:cNvSpPr>
          <p:nvPr>
            <p:ph type="sldImg"/>
          </p:nvPr>
        </p:nvSpPr>
        <p:spPr>
          <a:xfrm>
            <a:off x="914400" y="685800"/>
            <a:ext cx="5029200" cy="3429000"/>
          </a:xfrm>
          <a:ln/>
        </p:spPr>
      </p:sp>
      <p:sp>
        <p:nvSpPr>
          <p:cNvPr id="83972"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2831826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Eta</a:t>
            </a:r>
          </a:p>
          <a:p>
            <a:endParaRPr lang="en-US" altLang="zh-TW" dirty="0"/>
          </a:p>
          <a:p>
            <a:r>
              <a:rPr lang="zh-TW" altLang="en-US" dirty="0"/>
              <a:t>人站在　ｔｈｅｔａ０　環顧四周　看看哪裡最低，那個方向就是　ｇｒａｄｉｅｎｔ</a:t>
            </a:r>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47</a:t>
            </a:fld>
            <a:endParaRPr lang="zh-TW" altLang="en-US">
              <a:solidFill>
                <a:prstClr val="black"/>
              </a:solidFill>
            </a:endParaRPr>
          </a:p>
        </p:txBody>
      </p:sp>
    </p:spTree>
    <p:extLst>
      <p:ext uri="{BB962C8B-B14F-4D97-AF65-F5344CB8AC3E}">
        <p14:creationId xmlns:p14="http://schemas.microsoft.com/office/powerpoint/2010/main" val="754089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Each time</a:t>
            </a:r>
            <a:r>
              <a:rPr lang="zh-TW" altLang="en-US" sz="1200" dirty="0"/>
              <a:t> </a:t>
            </a:r>
            <a:r>
              <a:rPr lang="en-US" altLang="zh-TW" sz="1200" dirty="0"/>
              <a:t>we update</a:t>
            </a:r>
            <a:r>
              <a:rPr lang="en-US" altLang="zh-TW" sz="1200" baseline="0" dirty="0"/>
              <a:t> </a:t>
            </a:r>
            <a:r>
              <a:rPr lang="en-US" altLang="zh-TW" sz="1200" baseline="0" dirty="0" err="1"/>
              <a:t>paramters</a:t>
            </a:r>
            <a:r>
              <a:rPr lang="en-US" altLang="zh-TW" sz="1200" baseline="0" dirty="0"/>
              <a:t>, we have different target</a:t>
            </a:r>
            <a:r>
              <a:rPr lang="zh-TW" altLang="en-US" sz="1200" baseline="0" dirty="0"/>
              <a:t> </a:t>
            </a:r>
            <a:r>
              <a:rPr lang="en-US" altLang="zh-TW" sz="1200" baseline="0" dirty="0"/>
              <a:t>-&gt; </a:t>
            </a:r>
            <a:r>
              <a:rPr lang="zh-TW" altLang="en-US" sz="1200" dirty="0"/>
              <a:t>不安</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51</a:t>
            </a:fld>
            <a:endParaRPr lang="zh-TW" altLang="en-US">
              <a:solidFill>
                <a:prstClr val="black"/>
              </a:solidFill>
            </a:endParaRPr>
          </a:p>
        </p:txBody>
      </p:sp>
    </p:spTree>
    <p:extLst>
      <p:ext uri="{BB962C8B-B14F-4D97-AF65-F5344CB8AC3E}">
        <p14:creationId xmlns:p14="http://schemas.microsoft.com/office/powerpoint/2010/main" val="1799940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a:t>Ｉｎ　ｏｐｅｎ　ｅｐｏｃｈ，　ｕｐｄａｔｅ　ｍａｎｙ　ｔｉｍｅｓ</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a:t>Shuffle data, and repeat above process</a:t>
            </a: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A220914F-BE26-43C4-8063-9E6C159BF45D}" type="slidenum">
              <a:rPr lang="zh-TW" altLang="en-US" smtClean="0">
                <a:solidFill>
                  <a:prstClr val="black"/>
                </a:solidFill>
              </a:rPr>
              <a:pPr/>
              <a:t>52</a:t>
            </a:fld>
            <a:endParaRPr lang="zh-TW" altLang="en-US">
              <a:solidFill>
                <a:prstClr val="black"/>
              </a:solidFill>
            </a:endParaRPr>
          </a:p>
        </p:txBody>
      </p:sp>
    </p:spTree>
    <p:extLst>
      <p:ext uri="{BB962C8B-B14F-4D97-AF65-F5344CB8AC3E}">
        <p14:creationId xmlns:p14="http://schemas.microsoft.com/office/powerpoint/2010/main" val="2686274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Why</a:t>
            </a:r>
            <a:r>
              <a:rPr lang="en-US" altLang="zh-TW" baseline="0" dirty="0"/>
              <a:t> square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57</a:t>
            </a:fld>
            <a:endParaRPr lang="zh-TW" altLang="en-US"/>
          </a:p>
        </p:txBody>
      </p:sp>
    </p:spTree>
    <p:extLst>
      <p:ext uri="{BB962C8B-B14F-4D97-AF65-F5344CB8AC3E}">
        <p14:creationId xmlns:p14="http://schemas.microsoft.com/office/powerpoint/2010/main" val="464898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58</a:t>
            </a:fld>
            <a:endParaRPr lang="zh-TW" altLang="en-US"/>
          </a:p>
        </p:txBody>
      </p:sp>
    </p:spTree>
    <p:extLst>
      <p:ext uri="{BB962C8B-B14F-4D97-AF65-F5344CB8AC3E}">
        <p14:creationId xmlns:p14="http://schemas.microsoft.com/office/powerpoint/2010/main" val="959891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8CA830DC-26CF-4CEE-A68F-B1B386B81B4D}" type="slidenum">
              <a:rPr lang="de-DE" smtClean="0">
                <a:solidFill>
                  <a:prstClr val="black"/>
                </a:solidFill>
              </a:rPr>
              <a:pPr/>
              <a:t>2</a:t>
            </a:fld>
            <a:endParaRPr lang="de-DE">
              <a:solidFill>
                <a:prstClr val="black"/>
              </a:solidFill>
            </a:endParaRPr>
          </a:p>
        </p:txBody>
      </p:sp>
      <p:sp>
        <p:nvSpPr>
          <p:cNvPr id="83971" name="Rectangle 2"/>
          <p:cNvSpPr>
            <a:spLocks noGrp="1" noRot="1" noChangeAspect="1" noChangeArrowheads="1" noTextEdit="1"/>
          </p:cNvSpPr>
          <p:nvPr>
            <p:ph type="sldImg"/>
          </p:nvPr>
        </p:nvSpPr>
        <p:spPr>
          <a:xfrm>
            <a:off x="914400" y="685800"/>
            <a:ext cx="5029200" cy="3429000"/>
          </a:xfrm>
          <a:ln/>
        </p:spPr>
      </p:sp>
      <p:sp>
        <p:nvSpPr>
          <p:cNvPr id="83972"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423994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Draw it?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solidFill>
                  <a:prstClr val="black"/>
                </a:solidFill>
              </a:rPr>
              <a:pPr/>
              <a:t>3</a:t>
            </a:fld>
            <a:endParaRPr lang="zh-TW" altLang="en-US">
              <a:solidFill>
                <a:prstClr val="black"/>
              </a:solidFill>
            </a:endParaRPr>
          </a:p>
        </p:txBody>
      </p:sp>
    </p:spTree>
    <p:extLst>
      <p:ext uri="{BB962C8B-B14F-4D97-AF65-F5344CB8AC3E}">
        <p14:creationId xmlns:p14="http://schemas.microsoft.com/office/powerpoint/2010/main" val="2553804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Why the weights should multiply p (dropout rate) at testing?</a:t>
            </a:r>
            <a:endParaRPr lang="zh-TW"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sz="1200"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solidFill>
                  <a:prstClr val="black"/>
                </a:solidFill>
              </a:rPr>
              <a:pPr/>
              <a:t>20</a:t>
            </a:fld>
            <a:endParaRPr lang="zh-TW" altLang="en-US">
              <a:solidFill>
                <a:prstClr val="black"/>
              </a:solidFill>
            </a:endParaRPr>
          </a:p>
        </p:txBody>
      </p:sp>
    </p:spTree>
    <p:extLst>
      <p:ext uri="{BB962C8B-B14F-4D97-AF65-F5344CB8AC3E}">
        <p14:creationId xmlns:p14="http://schemas.microsoft.com/office/powerpoint/2010/main" val="191987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Iteration</a:t>
            </a:r>
            <a:r>
              <a:rPr lang="en-US" altLang="zh-TW" baseline="0" dirty="0"/>
              <a:t> </a:t>
            </a:r>
            <a:r>
              <a:rPr lang="en-US" altLang="zh-TW" baseline="0" dirty="0" err="1"/>
              <a:t>v.s</a:t>
            </a:r>
            <a:r>
              <a:rPr lang="en-US" altLang="zh-TW" baseline="0" dirty="0"/>
              <a:t>. epoch!!!!!!!!</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solidFill>
                  <a:prstClr val="black"/>
                </a:solidFill>
              </a:rPr>
              <a:pPr/>
              <a:t>21</a:t>
            </a:fld>
            <a:endParaRPr lang="zh-TW" altLang="en-US">
              <a:solidFill>
                <a:prstClr val="black"/>
              </a:solidFill>
            </a:endParaRPr>
          </a:p>
        </p:txBody>
      </p:sp>
    </p:spTree>
    <p:extLst>
      <p:ext uri="{BB962C8B-B14F-4D97-AF65-F5344CB8AC3E}">
        <p14:creationId xmlns:p14="http://schemas.microsoft.com/office/powerpoint/2010/main" val="425618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 not worry that someone</a:t>
            </a:r>
            <a:r>
              <a:rPr lang="en-US" altLang="zh-TW" baseline="0" dirty="0"/>
              <a:t> will not update</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solidFill>
                  <a:prstClr val="black"/>
                </a:solidFill>
              </a:rPr>
              <a:pPr/>
              <a:t>22</a:t>
            </a:fld>
            <a:endParaRPr lang="zh-TW" altLang="en-US">
              <a:solidFill>
                <a:prstClr val="black"/>
              </a:solidFill>
            </a:endParaRPr>
          </a:p>
        </p:txBody>
      </p:sp>
    </p:spTree>
    <p:extLst>
      <p:ext uri="{BB962C8B-B14F-4D97-AF65-F5344CB8AC3E}">
        <p14:creationId xmlns:p14="http://schemas.microsoft.com/office/powerpoint/2010/main" val="3722496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Bias do not have to multiply !!!!!!!!!!!!!!!!!!!!!!!!!!!!!!!!!!!</a:t>
            </a:r>
          </a:p>
          <a:p>
            <a:r>
              <a:rPr lang="en-US" altLang="zh-TW" dirty="0"/>
              <a:t>Reasonable !!!!!!!!!!!!!!!!!!!!</a:t>
            </a:r>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solidFill>
                  <a:prstClr val="black"/>
                </a:solidFill>
              </a:rPr>
              <a:pPr/>
              <a:t>23</a:t>
            </a:fld>
            <a:endParaRPr lang="zh-TW" altLang="en-US">
              <a:solidFill>
                <a:prstClr val="black"/>
              </a:solidFill>
            </a:endParaRPr>
          </a:p>
        </p:txBody>
      </p:sp>
    </p:spTree>
    <p:extLst>
      <p:ext uri="{BB962C8B-B14F-4D97-AF65-F5344CB8AC3E}">
        <p14:creationId xmlns:p14="http://schemas.microsoft.com/office/powerpoint/2010/main" val="89118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Can we demo this???????????????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a:t>https://standardfrancis.wordpress.com/2015/04/16/batch-normalization/</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fld id="{D013B472-B66E-431C-811F-64FEA2AB6C54}" type="slidenum">
              <a:rPr lang="zh-TW" altLang="en-US" smtClean="0"/>
              <a:t>29</a:t>
            </a:fld>
            <a:endParaRPr lang="zh-TW" altLang="en-US"/>
          </a:p>
        </p:txBody>
      </p:sp>
    </p:spTree>
    <p:extLst>
      <p:ext uri="{BB962C8B-B14F-4D97-AF65-F5344CB8AC3E}">
        <p14:creationId xmlns:p14="http://schemas.microsoft.com/office/powerpoint/2010/main" val="227348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上學期好多人做</a:t>
            </a:r>
            <a:r>
              <a:rPr lang="en-US" altLang="zh-TW" dirty="0"/>
              <a:t>!</a:t>
            </a:r>
          </a:p>
          <a:p>
            <a:endParaRPr lang="en-US" altLang="zh-TW" dirty="0"/>
          </a:p>
          <a:p>
            <a:r>
              <a:rPr lang="en-US" altLang="zh-TW" dirty="0"/>
              <a:t>https://ntumlds.wordpress.com/2017/03/26/r05922005_rrrr/</a:t>
            </a:r>
            <a:endParaRPr lang="zh-TW" altLang="en-US" dirty="0"/>
          </a:p>
        </p:txBody>
      </p:sp>
      <p:sp>
        <p:nvSpPr>
          <p:cNvPr id="4" name="投影片編號版面配置區 3"/>
          <p:cNvSpPr>
            <a:spLocks noGrp="1"/>
          </p:cNvSpPr>
          <p:nvPr>
            <p:ph type="sldNum" sz="quarter" idx="10"/>
          </p:nvPr>
        </p:nvSpPr>
        <p:spPr/>
        <p:txBody>
          <a:bodyPr/>
          <a:lstStyle/>
          <a:p>
            <a:fld id="{5D76B85E-76DE-4769-AC39-05214A330808}" type="slidenum">
              <a:rPr lang="zh-TW" altLang="en-US" smtClean="0"/>
              <a:t>31</a:t>
            </a:fld>
            <a:endParaRPr lang="zh-TW" altLang="en-US"/>
          </a:p>
        </p:txBody>
      </p:sp>
    </p:spTree>
    <p:extLst>
      <p:ext uri="{BB962C8B-B14F-4D97-AF65-F5344CB8AC3E}">
        <p14:creationId xmlns:p14="http://schemas.microsoft.com/office/powerpoint/2010/main" val="4131820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9" name="Rectangle 8"/>
          <p:cNvSpPr/>
          <p:nvPr userDrawn="1"/>
        </p:nvSpPr>
        <p:spPr bwMode="auto">
          <a:xfrm>
            <a:off x="8538754" y="76200"/>
            <a:ext cx="1447800" cy="1123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489812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84616100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08310135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97584004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71316520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06440718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471290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567552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8634287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8198688" cy="1143000"/>
          </a:xfrm>
        </p:spPr>
        <p:txBody>
          <a:bodyPr/>
          <a:lstStyle/>
          <a:p>
            <a:r>
              <a:rPr lang="de-DE" dirty="0"/>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ooter Placeholder 7"/>
          <p:cNvSpPr>
            <a:spLocks noGrp="1" noChangeArrowheads="1"/>
          </p:cNvSpPr>
          <p:nvPr>
            <p:ph type="ftr" sz="quarter" idx="10"/>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67161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865086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FF0000"/>
                </a:solidFill>
                <a:latin typeface="Calibri" pitchFamily="34" charset="0"/>
              </a:defRPr>
            </a:lvl1pPr>
          </a:lstStyle>
          <a:p>
            <a:r>
              <a:rPr lang="de-DE" dirty="0"/>
              <a:t>Titelmasterformat durch Klicken bearbeiten</a:t>
            </a:r>
          </a:p>
        </p:txBody>
      </p:sp>
      <p:sp>
        <p:nvSpPr>
          <p:cNvPr id="3" name="Inhaltsplatzhalter 2"/>
          <p:cNvSpPr>
            <a:spLocks noGrp="1"/>
          </p:cNvSpPr>
          <p:nvPr>
            <p:ph idx="1"/>
          </p:nvPr>
        </p:nvSpPr>
        <p:spPr>
          <a:solidFill>
            <a:schemeClr val="bg1"/>
          </a:solidFill>
        </p:spPr>
        <p:txBody>
          <a:bodyPr/>
          <a:lstStyle>
            <a:lvl1pPr>
              <a:spcBef>
                <a:spcPts val="1200"/>
              </a:spcBef>
              <a:buFont typeface="Wingdings" pitchFamily="2" charset="2"/>
              <a:buChar char="§"/>
              <a:defRPr b="1">
                <a:latin typeface="Calibri" pitchFamily="34" charset="0"/>
              </a:defRPr>
            </a:lvl1pPr>
            <a:lvl2pPr>
              <a:defRPr>
                <a:solidFill>
                  <a:srgbClr val="00B050"/>
                </a:solidFill>
                <a:latin typeface="Calibri" pitchFamily="34" charset="0"/>
              </a:defRPr>
            </a:lvl2pPr>
            <a:lvl3pPr>
              <a:buFont typeface="Wingdings" pitchFamily="2" charset="2"/>
              <a:buChar char="§"/>
              <a:defRPr>
                <a:solidFill>
                  <a:srgbClr val="FFC000"/>
                </a:solidFill>
                <a:latin typeface="Calibri" pitchFamily="34" charset="0"/>
              </a:defRPr>
            </a:lvl3pPr>
            <a:lvl4pPr>
              <a:defRPr>
                <a:solidFill>
                  <a:srgbClr val="0070C0"/>
                </a:solidFill>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154650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221555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900284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8" name="Footer Placeholder 7"/>
          <p:cNvSpPr>
            <a:spLocks noGrp="1" noChangeArrowheads="1"/>
          </p:cNvSpPr>
          <p:nvPr>
            <p:ph type="ftr" sz="quarter" idx="10"/>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2176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9114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1" y="762000"/>
            <a:ext cx="7040880" cy="438150"/>
          </a:xfrm>
        </p:spPr>
        <p:txBody>
          <a:bodyPr/>
          <a:lstStyle>
            <a:lvl1pPr>
              <a:defRPr>
                <a:latin typeface="Calibri" pitchFamily="34" charset="0"/>
              </a:defRPr>
            </a:lvl1pPr>
          </a:lstStyle>
          <a:p>
            <a:r>
              <a:rPr lang="de-DE" dirty="0"/>
              <a:t>Titelmasterformat durch Klicken bearbeiten</a:t>
            </a:r>
          </a:p>
        </p:txBody>
      </p:sp>
      <p:sp>
        <p:nvSpPr>
          <p:cNvPr id="3" name="Inhaltsplatzhalter 2"/>
          <p:cNvSpPr>
            <a:spLocks noGrp="1"/>
          </p:cNvSpPr>
          <p:nvPr>
            <p:ph idx="1"/>
          </p:nvPr>
        </p:nvSpPr>
        <p:spPr>
          <a:xfrm>
            <a:off x="502921" y="1371600"/>
            <a:ext cx="9052560" cy="4525963"/>
          </a:xfrm>
        </p:spPr>
        <p:txBody>
          <a:bodyPr/>
          <a:lstStyle>
            <a:lvl1pPr>
              <a:spcBef>
                <a:spcPts val="1200"/>
              </a:spcBef>
              <a:buFont typeface="Wingdings" pitchFamily="2" charset="2"/>
              <a:buChar char="§"/>
              <a:defRPr b="1">
                <a:latin typeface="Calibri" pitchFamily="34" charset="0"/>
              </a:defRPr>
            </a:lvl1pPr>
            <a:lvl2pPr>
              <a:defRPr b="1">
                <a:latin typeface="Calibri" pitchFamily="34" charset="0"/>
              </a:defRPr>
            </a:lvl2pPr>
            <a:lvl3pPr>
              <a:buFont typeface="Wingdings" pitchFamily="2" charset="2"/>
              <a:buChar char="§"/>
              <a:defRPr b="1">
                <a:solidFill>
                  <a:schemeClr val="accent1">
                    <a:lumMod val="75000"/>
                  </a:schemeClr>
                </a:solidFill>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a:noFill/>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5" name="Rectangle 4"/>
          <p:cNvSpPr/>
          <p:nvPr userDrawn="1"/>
        </p:nvSpPr>
        <p:spPr bwMode="auto">
          <a:xfrm>
            <a:off x="8534400" y="76200"/>
            <a:ext cx="1447800" cy="1123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5153480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3454188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134115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87542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2537408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1805897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0964229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Footer Placeholder 7"/>
          <p:cNvSpPr>
            <a:spLocks noGrp="1" noChangeArrowheads="1"/>
          </p:cNvSpPr>
          <p:nvPr>
            <p:ph type="ftr" sz="quarter" idx="10"/>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0069985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184215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0279081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980419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5"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6" name="Rectangle 5"/>
          <p:cNvSpPr/>
          <p:nvPr userDrawn="1"/>
        </p:nvSpPr>
        <p:spPr bwMode="auto">
          <a:xfrm>
            <a:off x="8538754" y="76200"/>
            <a:ext cx="1447800" cy="1123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0515830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2532639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8" name="Footer Placeholder 7"/>
          <p:cNvSpPr>
            <a:spLocks noGrp="1" noChangeArrowheads="1"/>
          </p:cNvSpPr>
          <p:nvPr>
            <p:ph type="ftr" sz="quarter" idx="10"/>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1848238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7792569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5868581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435804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403871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14962206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16398890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6291519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192927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8" name="Rectangle 7"/>
          <p:cNvSpPr/>
          <p:nvPr userDrawn="1"/>
        </p:nvSpPr>
        <p:spPr bwMode="auto">
          <a:xfrm>
            <a:off x="8538754" y="76200"/>
            <a:ext cx="1447800" cy="112395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4207404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4940500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3000848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4870211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13008440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66637772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Tree>
    <p:extLst>
      <p:ext uri="{BB962C8B-B14F-4D97-AF65-F5344CB8AC3E}">
        <p14:creationId xmlns:p14="http://schemas.microsoft.com/office/powerpoint/2010/main" val="6667677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22433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524595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5285188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62204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812668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8" name="Footer Placeholder 7"/>
          <p:cNvSpPr>
            <a:spLocks noGrp="1" noChangeArrowheads="1"/>
          </p:cNvSpPr>
          <p:nvPr>
            <p:ph type="ftr" sz="quarter" idx="10"/>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7" name="Oval 6">
            <a:extLst>
              <a:ext uri="{FF2B5EF4-FFF2-40B4-BE49-F238E27FC236}">
                <a16:creationId xmlns:a16="http://schemas.microsoft.com/office/drawing/2014/main" id="{416A2D48-F4DF-484E-91E7-45710D2B5261}"/>
              </a:ext>
            </a:extLst>
          </p:cNvPr>
          <p:cNvSpPr/>
          <p:nvPr userDrawn="1"/>
        </p:nvSpPr>
        <p:spPr bwMode="auto">
          <a:xfrm>
            <a:off x="8701608" y="37964"/>
            <a:ext cx="1224136" cy="1172195"/>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4214131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2073375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121303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4142309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4949454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914400"/>
          </a:xfrm>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6908812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9761264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19400039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1828624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0200473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55430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3" name="Oval 2">
            <a:extLst>
              <a:ext uri="{FF2B5EF4-FFF2-40B4-BE49-F238E27FC236}">
                <a16:creationId xmlns:a16="http://schemas.microsoft.com/office/drawing/2014/main" id="{0A6ADBAC-0F3A-454C-A920-E6D56F4C18AF}"/>
              </a:ext>
            </a:extLst>
          </p:cNvPr>
          <p:cNvSpPr/>
          <p:nvPr userDrawn="1"/>
        </p:nvSpPr>
        <p:spPr bwMode="auto">
          <a:xfrm>
            <a:off x="8701608" y="24556"/>
            <a:ext cx="1224136" cy="1172195"/>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61574298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239617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85330989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01678886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317570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4057910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1435612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414514761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23876991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7746784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ooter Placeholder 7"/>
          <p:cNvSpPr txBox="1">
            <a:spLocks noChangeArrowheads="1"/>
          </p:cNvSpPr>
          <p:nvPr userDrawn="1"/>
        </p:nvSpPr>
        <p:spPr>
          <a:xfrm>
            <a:off x="2849881" y="6254750"/>
            <a:ext cx="4910455" cy="476250"/>
          </a:xfrm>
          <a:prstGeom prst="rect">
            <a:avLst/>
          </a:prstGeom>
          <a:ln/>
        </p:spPr>
        <p:txBody>
          <a:bodyPr/>
          <a:lstStyle>
            <a:defPPr>
              <a:defRPr lang="en-US"/>
            </a:defPPr>
            <a:lvl1pPr marL="0" algn="ctr" defTabSz="914400" rtl="0" eaLnBrk="1" latinLnBrk="0" hangingPunct="1">
              <a:defRPr sz="1600" b="0" kern="1200">
                <a:solidFill>
                  <a:schemeClr val="tx1"/>
                </a:solidFill>
                <a:latin typeface="Calibri"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defRPr/>
            </a:pPr>
            <a:r>
              <a:rPr lang="en-US" dirty="0">
                <a:solidFill>
                  <a:srgbClr val="000000"/>
                </a:solidFill>
              </a:rPr>
              <a:t>Recommender Systems</a:t>
            </a:r>
          </a:p>
        </p:txBody>
      </p:sp>
    </p:spTree>
    <p:extLst>
      <p:ext uri="{BB962C8B-B14F-4D97-AF65-F5344CB8AC3E}">
        <p14:creationId xmlns:p14="http://schemas.microsoft.com/office/powerpoint/2010/main" val="451698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
        <p:nvSpPr>
          <p:cNvPr id="2" name="Oval 1">
            <a:extLst>
              <a:ext uri="{FF2B5EF4-FFF2-40B4-BE49-F238E27FC236}">
                <a16:creationId xmlns:a16="http://schemas.microsoft.com/office/drawing/2014/main" id="{2BFF06F2-6AF7-4D86-BFE5-1264759B398C}"/>
              </a:ext>
            </a:extLst>
          </p:cNvPr>
          <p:cNvSpPr/>
          <p:nvPr userDrawn="1"/>
        </p:nvSpPr>
        <p:spPr bwMode="auto">
          <a:xfrm>
            <a:off x="8701608" y="24556"/>
            <a:ext cx="1224136" cy="1172195"/>
          </a:xfrm>
          <a:prstGeom prst="ellipse">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7599226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77766952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50964613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9143806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12789037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1971879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5310070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9865792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2912380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21582753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Tree>
    <p:extLst>
      <p:ext uri="{BB962C8B-B14F-4D97-AF65-F5344CB8AC3E}">
        <p14:creationId xmlns:p14="http://schemas.microsoft.com/office/powerpoint/2010/main" val="542623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10074070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32399419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94250453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2826329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9149198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1392423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5524282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1744176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61782277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51839882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292340" y="228603"/>
            <a:ext cx="2263140" cy="5897563"/>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502920" y="228603"/>
            <a:ext cx="6621780" cy="58975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51774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971517" y="4800600"/>
            <a:ext cx="603504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971517" y="612775"/>
            <a:ext cx="603504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dirty="0"/>
          </a:p>
        </p:txBody>
      </p:sp>
      <p:sp>
        <p:nvSpPr>
          <p:cNvPr id="4" name="Textplatzhalter 3"/>
          <p:cNvSpPr>
            <a:spLocks noGrp="1"/>
          </p:cNvSpPr>
          <p:nvPr>
            <p:ph type="body" sz="half" idx="2"/>
          </p:nvPr>
        </p:nvSpPr>
        <p:spPr>
          <a:xfrm>
            <a:off x="1971517" y="5367338"/>
            <a:ext cx="603504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6"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7853733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67452055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TwoObj" preserve="1">
  <p:cSld name="Titel, Tex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1143000"/>
          </a:xfrm>
        </p:spPr>
        <p:txBody>
          <a:bodyPr/>
          <a:lstStyle/>
          <a:p>
            <a:r>
              <a:rPr lang="de-DE"/>
              <a:t>Titelmasterformat durch Klicken bearbeiten</a:t>
            </a:r>
          </a:p>
        </p:txBody>
      </p:sp>
      <p:sp>
        <p:nvSpPr>
          <p:cNvPr id="3" name="Textplatzhalter 2"/>
          <p:cNvSpPr>
            <a:spLocks noGrp="1"/>
          </p:cNvSpPr>
          <p:nvPr>
            <p:ph type="body" sz="half" idx="1"/>
          </p:nvPr>
        </p:nvSpPr>
        <p:spPr>
          <a:xfrm>
            <a:off x="502920" y="1600203"/>
            <a:ext cx="4442460" cy="4525963"/>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quarter" idx="2"/>
          </p:nvPr>
        </p:nvSpPr>
        <p:spPr>
          <a:xfrm>
            <a:off x="5113020" y="1600200"/>
            <a:ext cx="4442460" cy="21859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Inhaltsplatzhalter 4"/>
          <p:cNvSpPr>
            <a:spLocks noGrp="1"/>
          </p:cNvSpPr>
          <p:nvPr>
            <p:ph sz="quarter" idx="3"/>
          </p:nvPr>
        </p:nvSpPr>
        <p:spPr>
          <a:xfrm>
            <a:off x="5113020" y="3938591"/>
            <a:ext cx="4442460" cy="2187575"/>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1448343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754380" y="2130428"/>
            <a:ext cx="8549640" cy="1470025"/>
          </a:xfrm>
        </p:spPr>
        <p:txBody>
          <a:bodyPr/>
          <a:lstStyle>
            <a:lvl1pPr>
              <a:defRPr>
                <a:latin typeface="Calibri" pitchFamily="34" charset="0"/>
              </a:defRPr>
            </a:lvl1pPr>
          </a:lstStyle>
          <a:p>
            <a:r>
              <a:rPr lang="de-DE"/>
              <a:t>Titelmasterformat durch Klicken bearbeiten</a:t>
            </a:r>
          </a:p>
        </p:txBody>
      </p:sp>
      <p:sp>
        <p:nvSpPr>
          <p:cNvPr id="3" name="Untertitel 2"/>
          <p:cNvSpPr>
            <a:spLocks noGrp="1"/>
          </p:cNvSpPr>
          <p:nvPr>
            <p:ph type="subTitle" idx="1"/>
          </p:nvPr>
        </p:nvSpPr>
        <p:spPr>
          <a:xfrm>
            <a:off x="1508760" y="3886200"/>
            <a:ext cx="7040880" cy="1752600"/>
          </a:xfrm>
        </p:spPr>
        <p:txBody>
          <a:bodyPr/>
          <a:lstStyle>
            <a:lvl1pPr marL="0" indent="0" algn="ctr">
              <a:buNone/>
              <a:defRPr>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7744101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502920" y="228600"/>
            <a:ext cx="9052560" cy="914400"/>
          </a:xfrm>
        </p:spPr>
        <p:txBody>
          <a:bodyPr/>
          <a:lstStyle>
            <a:lvl1pPr>
              <a:defRPr>
                <a:latin typeface="Calibri" pitchFamily="34" charset="0"/>
              </a:defRPr>
            </a:lvl1pPr>
          </a:lstStyle>
          <a:p>
            <a:r>
              <a:rPr lang="de-DE"/>
              <a:t>Titelmasterformat durch Klicken bearbeiten</a:t>
            </a:r>
          </a:p>
        </p:txBody>
      </p:sp>
      <p:sp>
        <p:nvSpPr>
          <p:cNvPr id="3" name="Inhaltsplatzhalter 2"/>
          <p:cNvSpPr>
            <a:spLocks noGrp="1"/>
          </p:cNvSpPr>
          <p:nvPr>
            <p:ph idx="1"/>
          </p:nvPr>
        </p:nvSpPr>
        <p:spPr/>
        <p:txBody>
          <a:bodyPr/>
          <a:lstStyle>
            <a:lvl1pPr>
              <a:spcBef>
                <a:spcPts val="1200"/>
              </a:spcBef>
              <a:buFont typeface="Wingdings" pitchFamily="2" charset="2"/>
              <a:buChar char="§"/>
              <a:defRPr b="1">
                <a:latin typeface="Calibri" pitchFamily="34" charset="0"/>
              </a:defRPr>
            </a:lvl1pPr>
            <a:lvl2pPr>
              <a:defRPr>
                <a:latin typeface="Calibri" pitchFamily="34" charset="0"/>
              </a:defRPr>
            </a:lvl2pPr>
            <a:lvl3pPr>
              <a:buFont typeface="Wingdings" pitchFamily="2" charset="2"/>
              <a:buChar char="§"/>
              <a:defRPr>
                <a:latin typeface="Calibri" pitchFamily="34" charset="0"/>
              </a:defRPr>
            </a:lvl3pPr>
            <a:lvl4pPr>
              <a:defRPr>
                <a:latin typeface="Calibri" pitchFamily="34" charset="0"/>
              </a:defRPr>
            </a:lvl4pPr>
            <a:lvl5pPr>
              <a:defRPr>
                <a:latin typeface="Calibri" pitchFamily="34" charset="0"/>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306169348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94544" y="4406903"/>
            <a:ext cx="854964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94544" y="2906713"/>
            <a:ext cx="854964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14737214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5029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5113020" y="1600203"/>
            <a:ext cx="444246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121522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502920" y="274638"/>
            <a:ext cx="9052560" cy="1143000"/>
          </a:xfrm>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502920" y="1535113"/>
            <a:ext cx="444420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502920" y="2174875"/>
            <a:ext cx="444420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5109529" y="1535113"/>
            <a:ext cx="444595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5109529" y="2174875"/>
            <a:ext cx="444595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313926668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49176300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126423314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02921" y="273050"/>
            <a:ext cx="3309144"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932555" y="273053"/>
            <a:ext cx="562292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502921" y="1435103"/>
            <a:ext cx="33091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7"/>
          <p:cNvSpPr>
            <a:spLocks noGrp="1" noChangeArrowheads="1"/>
          </p:cNvSpPr>
          <p:nvPr>
            <p:ph type="ftr" sz="quarter" idx="10"/>
          </p:nvPr>
        </p:nvSpPr>
        <p:spPr>
          <a:xfrm>
            <a:off x="593726" y="6245225"/>
            <a:ext cx="4910455" cy="476250"/>
          </a:xfrm>
          <a:prstGeom prst="rect">
            <a:avLst/>
          </a:prstGeom>
          <a:ln/>
        </p:spPr>
        <p:txBody>
          <a:bodyPr/>
          <a:lstStyle>
            <a:lvl1pPr>
              <a:defRPr/>
            </a:lvl1pPr>
          </a:lstStyle>
          <a:p>
            <a:pPr>
              <a:defRPr/>
            </a:pPr>
            <a:r>
              <a:rPr lang="de-DE">
                <a:solidFill>
                  <a:srgbClr val="000000"/>
                </a:solidFill>
              </a:rPr>
              <a:t>Deep Learning</a:t>
            </a:r>
            <a:endParaRPr lang="de-DE" dirty="0">
              <a:solidFill>
                <a:srgbClr val="000000"/>
              </a:solidFill>
            </a:endParaRPr>
          </a:p>
        </p:txBody>
      </p:sp>
    </p:spTree>
    <p:extLst>
      <p:ext uri="{BB962C8B-B14F-4D97-AF65-F5344CB8AC3E}">
        <p14:creationId xmlns:p14="http://schemas.microsoft.com/office/powerpoint/2010/main" val="231320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jpeg"/><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image" Target="../media/image1.jpeg"/><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1.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image" Target="../media/image1.jpeg"/><Relationship Id="rId10" Type="http://schemas.openxmlformats.org/officeDocument/2006/relationships/slideLayout" Target="../slideLayouts/slideLayout75.xml"/><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slideLayout" Target="../slideLayouts/slideLayout91.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1.jpe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slideLayout" Target="../slideLayouts/slideLayout104.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slideLayout" Target="../slideLayouts/slideLayout103.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5" Type="http://schemas.openxmlformats.org/officeDocument/2006/relationships/image" Target="../media/image1.jpeg"/><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 Id="rId14"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1" y="228600"/>
            <a:ext cx="704088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665081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206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99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9"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spTree>
    <p:extLst>
      <p:ext uri="{BB962C8B-B14F-4D97-AF65-F5344CB8AC3E}">
        <p14:creationId xmlns:p14="http://schemas.microsoft.com/office/powerpoint/2010/main" val="239928245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9"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13"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10956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12"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13"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0268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12"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13"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5020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13"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14"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86832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8" name=" 7"/>
          <p:cNvSpPr>
            <a:spLocks noGrp="1" noChangeArrowheads="1"/>
          </p:cNvSpPr>
          <p:nvPr>
            <p:ph type="ftr" sz="quarter" idx="3"/>
          </p:nvPr>
        </p:nvSpPr>
        <p:spPr>
          <a:xfrm>
            <a:off x="593726" y="6245225"/>
            <a:ext cx="4910455" cy="476250"/>
          </a:xfrm>
          <a:prstGeom prst="rect">
            <a:avLst/>
          </a:prstGeom>
          <a:ln/>
        </p:spPr>
        <p:txBody>
          <a:bodyPr/>
          <a:lstStyle>
            <a:lvl1pPr>
              <a:defRPr sz="10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9"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83742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Lst>
  <p:hf sldNum="0" hdr="0" ftr="0" dt="0"/>
  <p:txStyles>
    <p:titleStyle>
      <a:lvl1pPr algn="l" rtl="0" eaLnBrk="0" fontAlgn="base" hangingPunct="0">
        <a:spcBef>
          <a:spcPct val="0"/>
        </a:spcBef>
        <a:spcAft>
          <a:spcPct val="0"/>
        </a:spcAft>
        <a:defRPr sz="2400" b="1">
          <a:solidFill>
            <a:srgbClr val="003366"/>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3366"/>
          </a:solidFill>
          <a:latin typeface="+mn-lt"/>
          <a:ea typeface="+mn-ea"/>
          <a:cs typeface="+mn-cs"/>
        </a:defRPr>
      </a:lvl1pPr>
      <a:lvl2pPr marL="742950" indent="-285750" algn="l" rtl="0" eaLnBrk="0" fontAlgn="base" hangingPunct="0">
        <a:spcBef>
          <a:spcPct val="20000"/>
        </a:spcBef>
        <a:spcAft>
          <a:spcPct val="0"/>
        </a:spcAft>
        <a:buChar char="–"/>
        <a:defRPr>
          <a:solidFill>
            <a:srgbClr val="003366"/>
          </a:solidFill>
          <a:latin typeface="+mn-lt"/>
        </a:defRPr>
      </a:lvl2pPr>
      <a:lvl3pPr marL="1143000" indent="-228600" algn="l" rtl="0" eaLnBrk="0" fontAlgn="base" hangingPunct="0">
        <a:spcBef>
          <a:spcPct val="20000"/>
        </a:spcBef>
        <a:spcAft>
          <a:spcPct val="0"/>
        </a:spcAft>
        <a:buChar char="•"/>
        <a:defRPr sz="1700">
          <a:solidFill>
            <a:srgbClr val="003366"/>
          </a:solidFill>
          <a:latin typeface="+mn-lt"/>
        </a:defRPr>
      </a:lvl3pPr>
      <a:lvl4pPr marL="16002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02920" y="228600"/>
            <a:ext cx="905256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de-DE" dirty="0"/>
              <a:t>Titelmasterformat durch Klicken bearbeiten</a:t>
            </a:r>
          </a:p>
        </p:txBody>
      </p:sp>
      <p:sp>
        <p:nvSpPr>
          <p:cNvPr id="1027" name="Rectangle 3"/>
          <p:cNvSpPr>
            <a:spLocks noGrp="1" noChangeArrowheads="1"/>
          </p:cNvSpPr>
          <p:nvPr>
            <p:ph type="body" idx="1"/>
          </p:nvPr>
        </p:nvSpPr>
        <p:spPr bwMode="auto">
          <a:xfrm>
            <a:off x="502920" y="1600203"/>
            <a:ext cx="905256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err="1"/>
              <a:t>This</a:t>
            </a:r>
            <a:r>
              <a:rPr lang="de-DE" dirty="0"/>
              <a:t> </a:t>
            </a:r>
            <a:r>
              <a:rPr lang="de-DE" dirty="0" err="1"/>
              <a:t>section</a:t>
            </a:r>
            <a:r>
              <a:rPr lang="de-DE" dirty="0"/>
              <a:t> </a:t>
            </a:r>
          </a:p>
        </p:txBody>
      </p:sp>
      <p:sp>
        <p:nvSpPr>
          <p:cNvPr id="4100" name="Line 4"/>
          <p:cNvSpPr>
            <a:spLocks noChangeShapeType="1"/>
          </p:cNvSpPr>
          <p:nvPr/>
        </p:nvSpPr>
        <p:spPr bwMode="auto">
          <a:xfrm>
            <a:off x="586740" y="12192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4101" name="Text Box 5"/>
          <p:cNvSpPr txBox="1">
            <a:spLocks noChangeArrowheads="1"/>
          </p:cNvSpPr>
          <p:nvPr/>
        </p:nvSpPr>
        <p:spPr bwMode="auto">
          <a:xfrm>
            <a:off x="8698072" y="6248403"/>
            <a:ext cx="609462" cy="246221"/>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de-DE" sz="1000" dirty="0">
                <a:solidFill>
                  <a:srgbClr val="000000"/>
                </a:solidFill>
              </a:rPr>
              <a:t>- </a:t>
            </a:r>
            <a:fld id="{2E9B48F2-B8AA-4947-B56E-BF420C312FAC}" type="slidenum">
              <a:rPr lang="de-DE" sz="1000">
                <a:solidFill>
                  <a:srgbClr val="000000"/>
                </a:solidFill>
              </a:rPr>
              <a:pPr fontAlgn="base">
                <a:spcBef>
                  <a:spcPct val="0"/>
                </a:spcBef>
                <a:spcAft>
                  <a:spcPct val="0"/>
                </a:spcAft>
                <a:defRPr/>
              </a:pPr>
              <a:t>‹#›</a:t>
            </a:fld>
            <a:r>
              <a:rPr lang="de-DE" sz="1000" dirty="0">
                <a:solidFill>
                  <a:srgbClr val="000000"/>
                </a:solidFill>
              </a:rPr>
              <a:t> -</a:t>
            </a:r>
          </a:p>
        </p:txBody>
      </p:sp>
      <p:sp>
        <p:nvSpPr>
          <p:cNvPr id="4102" name="Line 6"/>
          <p:cNvSpPr>
            <a:spLocks noChangeShapeType="1"/>
          </p:cNvSpPr>
          <p:nvPr/>
        </p:nvSpPr>
        <p:spPr bwMode="auto">
          <a:xfrm>
            <a:off x="670560" y="6096000"/>
            <a:ext cx="8801100" cy="0"/>
          </a:xfrm>
          <a:prstGeom prst="line">
            <a:avLst/>
          </a:prstGeom>
          <a:noFill/>
          <a:ln w="9525">
            <a:solidFill>
              <a:srgbClr val="003366"/>
            </a:solidFill>
            <a:round/>
            <a:headEnd/>
            <a:tailEnd/>
          </a:ln>
          <a:effectLst/>
        </p:spPr>
        <p:txBody>
          <a:bodyPr/>
          <a:lstStyle/>
          <a:p>
            <a:pPr fontAlgn="base">
              <a:spcBef>
                <a:spcPct val="0"/>
              </a:spcBef>
              <a:spcAft>
                <a:spcPct val="0"/>
              </a:spcAft>
              <a:defRPr/>
            </a:pPr>
            <a:endParaRPr lang="de-DE" b="1" dirty="0">
              <a:solidFill>
                <a:srgbClr val="000000"/>
              </a:solidFill>
            </a:endParaRPr>
          </a:p>
        </p:txBody>
      </p:sp>
      <p:sp>
        <p:nvSpPr>
          <p:cNvPr id="12" name="Footer Placeholder 7"/>
          <p:cNvSpPr>
            <a:spLocks noGrp="1" noChangeArrowheads="1"/>
          </p:cNvSpPr>
          <p:nvPr>
            <p:ph type="ftr" sz="quarter" idx="3"/>
          </p:nvPr>
        </p:nvSpPr>
        <p:spPr>
          <a:xfrm>
            <a:off x="2849881" y="6254750"/>
            <a:ext cx="4910455" cy="476250"/>
          </a:xfrm>
          <a:prstGeom prst="rect">
            <a:avLst/>
          </a:prstGeom>
          <a:ln/>
        </p:spPr>
        <p:txBody>
          <a:bodyPr/>
          <a:lstStyle>
            <a:lvl1pPr algn="ctr">
              <a:defRPr sz="1600" b="0">
                <a:latin typeface="Calibri" pitchFamily="34" charset="0"/>
              </a:defRPr>
            </a:lvl1pPr>
          </a:lstStyle>
          <a:p>
            <a:pPr fontAlgn="base">
              <a:spcBef>
                <a:spcPct val="0"/>
              </a:spcBef>
              <a:spcAft>
                <a:spcPct val="0"/>
              </a:spcAft>
              <a:defRPr/>
            </a:pPr>
            <a:r>
              <a:rPr lang="en-US">
                <a:solidFill>
                  <a:srgbClr val="000000"/>
                </a:solidFill>
              </a:rPr>
              <a:t>Deep Learning</a:t>
            </a:r>
            <a:endParaRPr lang="en-US" dirty="0">
              <a:solidFill>
                <a:srgbClr val="000000"/>
              </a:solidFill>
            </a:endParaRPr>
          </a:p>
        </p:txBody>
      </p:sp>
      <p:pic>
        <p:nvPicPr>
          <p:cNvPr id="13" name="Picture 2" descr="D:\1119\Desktop\Phd-thesis\uoh.jp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774134" y="166842"/>
            <a:ext cx="1066800" cy="1037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89009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hf sldNum="0" hdr="0" ftr="0" dt="0"/>
  <p:txStyles>
    <p:titleStyle>
      <a:lvl1pPr algn="l" rtl="0" eaLnBrk="0" fontAlgn="base" hangingPunct="0">
        <a:spcBef>
          <a:spcPct val="0"/>
        </a:spcBef>
        <a:spcAft>
          <a:spcPct val="0"/>
        </a:spcAft>
        <a:defRPr sz="2400" b="1">
          <a:solidFill>
            <a:srgbClr val="FF0000"/>
          </a:solidFill>
          <a:latin typeface="+mj-lt"/>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p:titleStyle>
    <p:bodyStyle>
      <a:lvl1pPr marL="342900" indent="-342900" algn="l" rtl="0" eaLnBrk="0" fontAlgn="base" hangingPunct="0">
        <a:spcBef>
          <a:spcPts val="1200"/>
        </a:spcBef>
        <a:spcAft>
          <a:spcPct val="0"/>
        </a:spcAft>
        <a:buChar char="•"/>
        <a:defRPr sz="2000">
          <a:solidFill>
            <a:srgbClr val="0070C0"/>
          </a:solidFill>
          <a:latin typeface="+mn-lt"/>
          <a:ea typeface="+mn-ea"/>
          <a:cs typeface="+mn-cs"/>
        </a:defRPr>
      </a:lvl1pPr>
      <a:lvl2pPr marL="742950" indent="-285750" algn="l" rtl="0" eaLnBrk="0" fontAlgn="base" hangingPunct="0">
        <a:spcBef>
          <a:spcPct val="20000"/>
        </a:spcBef>
        <a:spcAft>
          <a:spcPct val="0"/>
        </a:spcAft>
        <a:buChar char="–"/>
        <a:defRPr>
          <a:solidFill>
            <a:srgbClr val="00B050"/>
          </a:solidFill>
          <a:latin typeface="+mn-lt"/>
        </a:defRPr>
      </a:lvl2pPr>
      <a:lvl3pPr marL="1143000" indent="-228600" algn="l" rtl="0" eaLnBrk="0" fontAlgn="base" hangingPunct="0">
        <a:spcBef>
          <a:spcPct val="20000"/>
        </a:spcBef>
        <a:spcAft>
          <a:spcPct val="0"/>
        </a:spcAft>
        <a:buChar char="•"/>
        <a:defRPr sz="1700">
          <a:solidFill>
            <a:srgbClr val="FFC000"/>
          </a:solidFill>
          <a:latin typeface="+mn-lt"/>
        </a:defRPr>
      </a:lvl3pPr>
      <a:lvl4pPr marL="1600200" indent="-228600" algn="l" rtl="0" eaLnBrk="0" fontAlgn="base" hangingPunct="0">
        <a:spcBef>
          <a:spcPct val="20000"/>
        </a:spcBef>
        <a:spcAft>
          <a:spcPct val="0"/>
        </a:spcAft>
        <a:buChar char="–"/>
        <a:defRPr sz="1700">
          <a:solidFill>
            <a:srgbClr val="0070C0"/>
          </a:solidFill>
          <a:latin typeface="+mn-lt"/>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mn-lt"/>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NULL"/><Relationship Id="rId5" Type="http://schemas.openxmlformats.org/officeDocument/2006/relationships/oleObject" Target="../embeddings/oleObject2.bin"/><Relationship Id="rId4" Type="http://schemas.openxmlformats.org/officeDocument/2006/relationships/image" Target="../media/image2.wmf"/><Relationship Id="rId9"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8.png"/><Relationship Id="rId21" Type="http://schemas.openxmlformats.org/officeDocument/2006/relationships/image" Target="../media/image96.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notesSlide" Target="../notesSlides/notesSlide9.xml"/><Relationship Id="rId16" Type="http://schemas.openxmlformats.org/officeDocument/2006/relationships/image" Target="../media/image91.png"/><Relationship Id="rId20"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24" Type="http://schemas.openxmlformats.org/officeDocument/2006/relationships/image" Target="../media/image99.png"/><Relationship Id="rId5" Type="http://schemas.openxmlformats.org/officeDocument/2006/relationships/image" Target="../media/image80.png"/><Relationship Id="rId15" Type="http://schemas.openxmlformats.org/officeDocument/2006/relationships/image" Target="../media/image90.png"/><Relationship Id="rId23" Type="http://schemas.openxmlformats.org/officeDocument/2006/relationships/image" Target="../media/image98.png"/><Relationship Id="rId10" Type="http://schemas.openxmlformats.org/officeDocument/2006/relationships/image" Target="../media/image85.png"/><Relationship Id="rId19" Type="http://schemas.openxmlformats.org/officeDocument/2006/relationships/image" Target="../media/image94.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 Id="rId22" Type="http://schemas.openxmlformats.org/officeDocument/2006/relationships/image" Target="../media/image97.png"/></Relationships>
</file>

<file path=ppt/slides/_rels/slide32.xml.rels><?xml version="1.0" encoding="UTF-8" standalone="yes"?>
<Relationships xmlns="http://schemas.openxmlformats.org/package/2006/relationships"><Relationship Id="rId8" Type="http://schemas.openxmlformats.org/officeDocument/2006/relationships/image" Target="../media/image105.png"/><Relationship Id="rId13" Type="http://schemas.openxmlformats.org/officeDocument/2006/relationships/image" Target="../media/image110.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notesSlide" Target="../notesSlides/notesSlide10.xml"/><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5" Type="http://schemas.openxmlformats.org/officeDocument/2006/relationships/image" Target="../media/image11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 Id="rId14" Type="http://schemas.openxmlformats.org/officeDocument/2006/relationships/image" Target="../media/image111.png"/></Relationships>
</file>

<file path=ppt/slides/_rels/slide33.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114.png"/><Relationship Id="rId21" Type="http://schemas.openxmlformats.org/officeDocument/2006/relationships/image" Target="../media/image132.png"/><Relationship Id="rId7" Type="http://schemas.openxmlformats.org/officeDocument/2006/relationships/image" Target="../media/image118.png"/><Relationship Id="rId12" Type="http://schemas.openxmlformats.org/officeDocument/2006/relationships/image" Target="../media/image123.png"/><Relationship Id="rId17" Type="http://schemas.openxmlformats.org/officeDocument/2006/relationships/image" Target="../media/image128.png"/><Relationship Id="rId2" Type="http://schemas.openxmlformats.org/officeDocument/2006/relationships/notesSlide" Target="../notesSlides/notesSlide11.xml"/><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126.png"/><Relationship Id="rId10" Type="http://schemas.openxmlformats.org/officeDocument/2006/relationships/image" Target="../media/image121.png"/><Relationship Id="rId19" Type="http://schemas.openxmlformats.org/officeDocument/2006/relationships/image" Target="../media/image130.png"/><Relationship Id="rId4" Type="http://schemas.openxmlformats.org/officeDocument/2006/relationships/image" Target="../media/image115.png"/><Relationship Id="rId9" Type="http://schemas.openxmlformats.org/officeDocument/2006/relationships/image" Target="../media/image120.png"/><Relationship Id="rId14" Type="http://schemas.openxmlformats.org/officeDocument/2006/relationships/image" Target="../media/image125.png"/></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39.png"/><Relationship Id="rId13" Type="http://schemas.openxmlformats.org/officeDocument/2006/relationships/image" Target="../media/image144.png"/><Relationship Id="rId3" Type="http://schemas.openxmlformats.org/officeDocument/2006/relationships/image" Target="../media/image134.png"/><Relationship Id="rId7" Type="http://schemas.openxmlformats.org/officeDocument/2006/relationships/image" Target="../media/image138.png"/><Relationship Id="rId12" Type="http://schemas.openxmlformats.org/officeDocument/2006/relationships/image" Target="../media/image143.png"/><Relationship Id="rId2" Type="http://schemas.openxmlformats.org/officeDocument/2006/relationships/notesSlide" Target="../notesSlides/notesSlide12.xml"/><Relationship Id="rId16"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37.png"/><Relationship Id="rId11" Type="http://schemas.openxmlformats.org/officeDocument/2006/relationships/image" Target="../media/image142.png"/><Relationship Id="rId5" Type="http://schemas.openxmlformats.org/officeDocument/2006/relationships/image" Target="../media/image136.png"/><Relationship Id="rId15" Type="http://schemas.openxmlformats.org/officeDocument/2006/relationships/image" Target="../media/image146.png"/><Relationship Id="rId10" Type="http://schemas.openxmlformats.org/officeDocument/2006/relationships/image" Target="../media/image141.png"/><Relationship Id="rId4" Type="http://schemas.openxmlformats.org/officeDocument/2006/relationships/image" Target="../media/image135.png"/><Relationship Id="rId9" Type="http://schemas.openxmlformats.org/officeDocument/2006/relationships/image" Target="../media/image140.png"/><Relationship Id="rId14" Type="http://schemas.openxmlformats.org/officeDocument/2006/relationships/image" Target="../media/image145.png"/></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54.png"/><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51.png"/><Relationship Id="rId4" Type="http://schemas.openxmlformats.org/officeDocument/2006/relationships/image" Target="../media/image150.png"/><Relationship Id="rId9" Type="http://schemas.openxmlformats.org/officeDocument/2006/relationships/image" Target="../media/image155.png"/></Relationships>
</file>

<file path=ppt/slides/_rels/slide38.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4.png"/><Relationship Id="rId18" Type="http://schemas.openxmlformats.org/officeDocument/2006/relationships/image" Target="../media/image157.png"/><Relationship Id="rId3" Type="http://schemas.openxmlformats.org/officeDocument/2006/relationships/image" Target="../media/image28.wmf"/><Relationship Id="rId7" Type="http://schemas.openxmlformats.org/officeDocument/2006/relationships/image" Target="../media/image158.png"/><Relationship Id="rId12" Type="http://schemas.openxmlformats.org/officeDocument/2006/relationships/image" Target="../media/image156.png"/><Relationship Id="rId17" Type="http://schemas.openxmlformats.org/officeDocument/2006/relationships/image" Target="../media/image168.png"/><Relationship Id="rId2" Type="http://schemas.openxmlformats.org/officeDocument/2006/relationships/oleObject" Target="../embeddings/oleObject7.bin"/><Relationship Id="rId16" Type="http://schemas.openxmlformats.org/officeDocument/2006/relationships/image" Target="../media/image167.png"/><Relationship Id="rId1" Type="http://schemas.openxmlformats.org/officeDocument/2006/relationships/slideLayout" Target="../slideLayouts/slideLayout2.xml"/><Relationship Id="rId11" Type="http://schemas.openxmlformats.org/officeDocument/2006/relationships/image" Target="../media/image162.png"/><Relationship Id="rId5" Type="http://schemas.openxmlformats.org/officeDocument/2006/relationships/image" Target="../media/image29.wmf"/><Relationship Id="rId15" Type="http://schemas.openxmlformats.org/officeDocument/2006/relationships/image" Target="../media/image166.png"/><Relationship Id="rId10" Type="http://schemas.openxmlformats.org/officeDocument/2006/relationships/image" Target="../media/image161.png"/><Relationship Id="rId19" Type="http://schemas.openxmlformats.org/officeDocument/2006/relationships/image" Target="../media/image163.png"/><Relationship Id="rId4" Type="http://schemas.openxmlformats.org/officeDocument/2006/relationships/oleObject" Target="../embeddings/oleObject8.bin"/><Relationship Id="rId9" Type="http://schemas.openxmlformats.org/officeDocument/2006/relationships/image" Target="../media/image160.png"/><Relationship Id="rId14" Type="http://schemas.openxmlformats.org/officeDocument/2006/relationships/image" Target="../media/image165.png"/></Relationships>
</file>

<file path=ppt/slides/_rels/slide39.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75.png"/><Relationship Id="rId18" Type="http://schemas.openxmlformats.org/officeDocument/2006/relationships/image" Target="../media/image180.png"/><Relationship Id="rId3" Type="http://schemas.openxmlformats.org/officeDocument/2006/relationships/image" Target="../media/image28.wmf"/><Relationship Id="rId7" Type="http://schemas.openxmlformats.org/officeDocument/2006/relationships/image" Target="../media/image169.png"/><Relationship Id="rId12" Type="http://schemas.openxmlformats.org/officeDocument/2006/relationships/image" Target="../media/image174.png"/><Relationship Id="rId17" Type="http://schemas.openxmlformats.org/officeDocument/2006/relationships/image" Target="../media/image179.png"/><Relationship Id="rId2" Type="http://schemas.openxmlformats.org/officeDocument/2006/relationships/oleObject" Target="../embeddings/oleObject9.bin"/><Relationship Id="rId16" Type="http://schemas.openxmlformats.org/officeDocument/2006/relationships/image" Target="../media/image178.png"/><Relationship Id="rId1" Type="http://schemas.openxmlformats.org/officeDocument/2006/relationships/slideLayout" Target="../slideLayouts/slideLayout2.xml"/><Relationship Id="rId11" Type="http://schemas.openxmlformats.org/officeDocument/2006/relationships/image" Target="../media/image173.png"/><Relationship Id="rId5" Type="http://schemas.openxmlformats.org/officeDocument/2006/relationships/image" Target="../media/image29.wmf"/><Relationship Id="rId15" Type="http://schemas.openxmlformats.org/officeDocument/2006/relationships/image" Target="../media/image177.png"/><Relationship Id="rId10" Type="http://schemas.openxmlformats.org/officeDocument/2006/relationships/image" Target="../media/image172.png"/><Relationship Id="rId19" Type="http://schemas.openxmlformats.org/officeDocument/2006/relationships/image" Target="../media/image181.png"/><Relationship Id="rId4" Type="http://schemas.openxmlformats.org/officeDocument/2006/relationships/oleObject" Target="../embeddings/oleObject10.bin"/><Relationship Id="rId9" Type="http://schemas.openxmlformats.org/officeDocument/2006/relationships/image" Target="../media/image171.png"/><Relationship Id="rId14" Type="http://schemas.openxmlformats.org/officeDocument/2006/relationships/image" Target="../media/image176.png"/></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image" Target="../media/image49.png"/><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wmf"/><Relationship Id="rId11" Type="http://schemas.openxmlformats.org/officeDocument/2006/relationships/image" Target="../media/image8.png"/><Relationship Id="rId5" Type="http://schemas.openxmlformats.org/officeDocument/2006/relationships/oleObject" Target="../embeddings/oleObject5.bin"/><Relationship Id="rId10" Type="http://schemas.openxmlformats.org/officeDocument/2006/relationships/image" Target="../media/image46.png"/><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750.png"/><Relationship Id="rId7" Type="http://schemas.openxmlformats.org/officeDocument/2006/relationships/image" Target="../media/image179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80.png"/><Relationship Id="rId5" Type="http://schemas.openxmlformats.org/officeDocument/2006/relationships/image" Target="../media/image1770.png"/><Relationship Id="rId4" Type="http://schemas.openxmlformats.org/officeDocument/2006/relationships/image" Target="../media/image1760.png"/></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84.png"/><Relationship Id="rId3" Type="http://schemas.openxmlformats.org/officeDocument/2006/relationships/image" Target="../media/image28.wmf"/><Relationship Id="rId7" Type="http://schemas.openxmlformats.org/officeDocument/2006/relationships/image" Target="../media/image31.wmf"/><Relationship Id="rId12" Type="http://schemas.openxmlformats.org/officeDocument/2006/relationships/image" Target="../media/image183.png"/><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1820.png"/><Relationship Id="rId5" Type="http://schemas.openxmlformats.org/officeDocument/2006/relationships/image" Target="../media/image29.wmf"/><Relationship Id="rId4" Type="http://schemas.openxmlformats.org/officeDocument/2006/relationships/oleObject" Target="../embeddings/oleObject12.bin"/><Relationship Id="rId9" Type="http://schemas.openxmlformats.org/officeDocument/2006/relationships/image" Target="../media/image32.wmf"/><Relationship Id="rId14" Type="http://schemas.openxmlformats.org/officeDocument/2006/relationships/image" Target="../media/image185.png"/></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84.png"/><Relationship Id="rId3" Type="http://schemas.openxmlformats.org/officeDocument/2006/relationships/image" Target="../media/image28.wmf"/><Relationship Id="rId7" Type="http://schemas.openxmlformats.org/officeDocument/2006/relationships/image" Target="../media/image31.wmf"/><Relationship Id="rId12" Type="http://schemas.openxmlformats.org/officeDocument/2006/relationships/image" Target="../media/image183.png"/><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1820.png"/><Relationship Id="rId5" Type="http://schemas.openxmlformats.org/officeDocument/2006/relationships/image" Target="../media/image29.wmf"/><Relationship Id="rId4" Type="http://schemas.openxmlformats.org/officeDocument/2006/relationships/oleObject" Target="../embeddings/oleObject16.bin"/><Relationship Id="rId9" Type="http://schemas.openxmlformats.org/officeDocument/2006/relationships/image" Target="../media/image32.wmf"/><Relationship Id="rId14" Type="http://schemas.openxmlformats.org/officeDocument/2006/relationships/image" Target="../media/image185.png"/></Relationships>
</file>

<file path=ppt/slides/_rels/slide44.xml.rels><?xml version="1.0" encoding="UTF-8" standalone="yes"?>
<Relationships xmlns="http://schemas.openxmlformats.org/package/2006/relationships"><Relationship Id="rId8" Type="http://schemas.openxmlformats.org/officeDocument/2006/relationships/image" Target="../media/image192.png"/><Relationship Id="rId3" Type="http://schemas.openxmlformats.org/officeDocument/2006/relationships/image" Target="../media/image187.png"/><Relationship Id="rId7" Type="http://schemas.openxmlformats.org/officeDocument/2006/relationships/image" Target="../media/image191.png"/><Relationship Id="rId12" Type="http://schemas.openxmlformats.org/officeDocument/2006/relationships/image" Target="../media/image196.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image" Target="../media/image195.png"/><Relationship Id="rId5" Type="http://schemas.openxmlformats.org/officeDocument/2006/relationships/image" Target="../media/image189.png"/><Relationship Id="rId10" Type="http://schemas.openxmlformats.org/officeDocument/2006/relationships/image" Target="../media/image194.png"/><Relationship Id="rId4" Type="http://schemas.openxmlformats.org/officeDocument/2006/relationships/image" Target="../media/image188.png"/><Relationship Id="rId9" Type="http://schemas.openxmlformats.org/officeDocument/2006/relationships/image" Target="../media/image193.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202.png"/><Relationship Id="rId13" Type="http://schemas.openxmlformats.org/officeDocument/2006/relationships/image" Target="../media/image207.png"/><Relationship Id="rId3" Type="http://schemas.openxmlformats.org/officeDocument/2006/relationships/image" Target="../media/image34.png"/><Relationship Id="rId7" Type="http://schemas.openxmlformats.org/officeDocument/2006/relationships/image" Target="../media/image201.png"/><Relationship Id="rId12" Type="http://schemas.openxmlformats.org/officeDocument/2006/relationships/image" Target="../media/image206.png"/><Relationship Id="rId2" Type="http://schemas.openxmlformats.org/officeDocument/2006/relationships/notesSlide" Target="../notesSlides/notesSlide15.xml"/><Relationship Id="rId16"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00.png"/><Relationship Id="rId11" Type="http://schemas.openxmlformats.org/officeDocument/2006/relationships/image" Target="../media/image205.png"/><Relationship Id="rId5" Type="http://schemas.openxmlformats.org/officeDocument/2006/relationships/image" Target="../media/image199.png"/><Relationship Id="rId15" Type="http://schemas.openxmlformats.org/officeDocument/2006/relationships/image" Target="../media/image209.png"/><Relationship Id="rId10" Type="http://schemas.openxmlformats.org/officeDocument/2006/relationships/image" Target="../media/image204.png"/><Relationship Id="rId4" Type="http://schemas.openxmlformats.org/officeDocument/2006/relationships/image" Target="../media/image198.png"/><Relationship Id="rId9" Type="http://schemas.openxmlformats.org/officeDocument/2006/relationships/image" Target="../media/image203.png"/><Relationship Id="rId14" Type="http://schemas.openxmlformats.org/officeDocument/2006/relationships/image" Target="../media/image208.png"/></Relationships>
</file>

<file path=ppt/slides/_rels/slide48.xml.rels><?xml version="1.0" encoding="UTF-8" standalone="yes"?>
<Relationships xmlns="http://schemas.openxmlformats.org/package/2006/relationships"><Relationship Id="rId8" Type="http://schemas.openxmlformats.org/officeDocument/2006/relationships/image" Target="../media/image205.png"/><Relationship Id="rId13" Type="http://schemas.openxmlformats.org/officeDocument/2006/relationships/image" Target="../media/image215.png"/><Relationship Id="rId3" Type="http://schemas.openxmlformats.org/officeDocument/2006/relationships/image" Target="../media/image198.png"/><Relationship Id="rId7" Type="http://schemas.openxmlformats.org/officeDocument/2006/relationships/image" Target="../media/image203.png"/><Relationship Id="rId12" Type="http://schemas.openxmlformats.org/officeDocument/2006/relationships/image" Target="../media/image214.png"/><Relationship Id="rId2" Type="http://schemas.openxmlformats.org/officeDocument/2006/relationships/image" Target="../media/image34.png"/><Relationship Id="rId16" Type="http://schemas.openxmlformats.org/officeDocument/2006/relationships/image" Target="../media/image218.png"/><Relationship Id="rId1" Type="http://schemas.openxmlformats.org/officeDocument/2006/relationships/slideLayout" Target="../slideLayouts/slideLayout2.xml"/><Relationship Id="rId6" Type="http://schemas.openxmlformats.org/officeDocument/2006/relationships/image" Target="../media/image202.png"/><Relationship Id="rId11" Type="http://schemas.openxmlformats.org/officeDocument/2006/relationships/image" Target="../media/image213.png"/><Relationship Id="rId5" Type="http://schemas.openxmlformats.org/officeDocument/2006/relationships/image" Target="../media/image211.png"/><Relationship Id="rId15" Type="http://schemas.openxmlformats.org/officeDocument/2006/relationships/image" Target="../media/image217.png"/><Relationship Id="rId10" Type="http://schemas.openxmlformats.org/officeDocument/2006/relationships/image" Target="../media/image212.png"/><Relationship Id="rId4" Type="http://schemas.openxmlformats.org/officeDocument/2006/relationships/image" Target="../media/image199.png"/><Relationship Id="rId9" Type="http://schemas.openxmlformats.org/officeDocument/2006/relationships/image" Target="../media/image206.png"/><Relationship Id="rId14" Type="http://schemas.openxmlformats.org/officeDocument/2006/relationships/image" Target="../media/image216.png"/></Relationships>
</file>

<file path=ppt/slides/_rels/slide4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23.png"/><Relationship Id="rId5" Type="http://schemas.openxmlformats.org/officeDocument/2006/relationships/image" Target="../media/image222.png"/><Relationship Id="rId4" Type="http://schemas.openxmlformats.org/officeDocument/2006/relationships/image" Target="../media/image221.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51.png"/><Relationship Id="rId18" Type="http://schemas.openxmlformats.org/officeDocument/2006/relationships/image" Target="../media/image256.png"/><Relationship Id="rId3" Type="http://schemas.openxmlformats.org/officeDocument/2006/relationships/image" Target="../media/image226.png"/><Relationship Id="rId7" Type="http://schemas.openxmlformats.org/officeDocument/2006/relationships/image" Target="../media/image39.png"/><Relationship Id="rId12" Type="http://schemas.openxmlformats.org/officeDocument/2006/relationships/image" Target="../media/image248.png"/><Relationship Id="rId17" Type="http://schemas.openxmlformats.org/officeDocument/2006/relationships/image" Target="../media/image255.png"/><Relationship Id="rId2" Type="http://schemas.openxmlformats.org/officeDocument/2006/relationships/notesSlide" Target="../notesSlides/notesSlide16.xml"/><Relationship Id="rId16" Type="http://schemas.openxmlformats.org/officeDocument/2006/relationships/image" Target="../media/image254.png"/><Relationship Id="rId1" Type="http://schemas.openxmlformats.org/officeDocument/2006/relationships/slideLayout" Target="../slideLayouts/slideLayout2.xml"/><Relationship Id="rId6" Type="http://schemas.openxmlformats.org/officeDocument/2006/relationships/image" Target="../media/image229.png"/><Relationship Id="rId11" Type="http://schemas.openxmlformats.org/officeDocument/2006/relationships/image" Target="../media/image234.png"/><Relationship Id="rId5" Type="http://schemas.openxmlformats.org/officeDocument/2006/relationships/image" Target="../media/image228.png"/><Relationship Id="rId15" Type="http://schemas.openxmlformats.org/officeDocument/2006/relationships/image" Target="../media/image253.png"/><Relationship Id="rId10" Type="http://schemas.openxmlformats.org/officeDocument/2006/relationships/image" Target="../media/image42.png"/><Relationship Id="rId19" Type="http://schemas.openxmlformats.org/officeDocument/2006/relationships/image" Target="../media/image257.png"/><Relationship Id="rId4" Type="http://schemas.openxmlformats.org/officeDocument/2006/relationships/image" Target="../media/image227.png"/><Relationship Id="rId9" Type="http://schemas.openxmlformats.org/officeDocument/2006/relationships/image" Target="../media/image41.png"/><Relationship Id="rId14" Type="http://schemas.openxmlformats.org/officeDocument/2006/relationships/image" Target="../media/image252.png"/></Relationships>
</file>

<file path=ppt/slides/_rels/slide5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251.png"/><Relationship Id="rId18" Type="http://schemas.openxmlformats.org/officeDocument/2006/relationships/image" Target="../media/image263.png"/><Relationship Id="rId3" Type="http://schemas.openxmlformats.org/officeDocument/2006/relationships/image" Target="../media/image226.png"/><Relationship Id="rId7" Type="http://schemas.openxmlformats.org/officeDocument/2006/relationships/image" Target="../media/image39.png"/><Relationship Id="rId12" Type="http://schemas.openxmlformats.org/officeDocument/2006/relationships/image" Target="../media/image260.png"/><Relationship Id="rId17" Type="http://schemas.openxmlformats.org/officeDocument/2006/relationships/image" Target="../media/image255.png"/><Relationship Id="rId2" Type="http://schemas.openxmlformats.org/officeDocument/2006/relationships/notesSlide" Target="../notesSlides/notesSlide17.xml"/><Relationship Id="rId16" Type="http://schemas.openxmlformats.org/officeDocument/2006/relationships/image" Target="../media/image254.png"/><Relationship Id="rId1" Type="http://schemas.openxmlformats.org/officeDocument/2006/relationships/slideLayout" Target="../slideLayouts/slideLayout2.xml"/><Relationship Id="rId6" Type="http://schemas.openxmlformats.org/officeDocument/2006/relationships/image" Target="../media/image259.png"/><Relationship Id="rId11" Type="http://schemas.openxmlformats.org/officeDocument/2006/relationships/image" Target="../media/image234.png"/><Relationship Id="rId5" Type="http://schemas.openxmlformats.org/officeDocument/2006/relationships/image" Target="../media/image228.png"/><Relationship Id="rId15" Type="http://schemas.openxmlformats.org/officeDocument/2006/relationships/image" Target="../media/image262.png"/><Relationship Id="rId10" Type="http://schemas.openxmlformats.org/officeDocument/2006/relationships/image" Target="../media/image42.png"/><Relationship Id="rId19" Type="http://schemas.openxmlformats.org/officeDocument/2006/relationships/image" Target="../media/image264.png"/><Relationship Id="rId4" Type="http://schemas.openxmlformats.org/officeDocument/2006/relationships/image" Target="../media/image258.png"/><Relationship Id="rId9" Type="http://schemas.openxmlformats.org/officeDocument/2006/relationships/image" Target="../media/image41.png"/><Relationship Id="rId14" Type="http://schemas.openxmlformats.org/officeDocument/2006/relationships/image" Target="../media/image261.png"/></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55.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58.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21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150.png"/><Relationship Id="rId5" Type="http://schemas.openxmlformats.org/officeDocument/2006/relationships/image" Target="../media/image2140.png"/><Relationship Id="rId4" Type="http://schemas.openxmlformats.org/officeDocument/2006/relationships/image" Target="../media/image2130.png"/></Relationships>
</file>

<file path=ppt/slides/_rels/slide5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heartbeat.fritz.ai/deep-learning-best-practices-regularization-techniques-for-better-performance-of-neural-network-94f978a4e518" TargetMode="External"/><Relationship Id="rId2" Type="http://schemas.openxmlformats.org/officeDocument/2006/relationships/hyperlink" Target="http://wavelab.uwaterloo.ca/wp-content/uploads/2017/04/Lecture_3.pdf" TargetMode="External"/><Relationship Id="rId1" Type="http://schemas.openxmlformats.org/officeDocument/2006/relationships/slideLayout" Target="../slideLayouts/slideLayout2.xml"/><Relationship Id="rId6" Type="http://schemas.openxmlformats.org/officeDocument/2006/relationships/hyperlink" Target="http://speech.ee.ntu.edu.tw/~tlkagk/courses/MLDS_2018/Lecture/ForDeep.pptx" TargetMode="External"/><Relationship Id="rId5" Type="http://schemas.openxmlformats.org/officeDocument/2006/relationships/hyperlink" Target="http://speech.ee.ntu.edu.tw/~tlkagk/courses/ML_2017/Lecture/DNN%20tip.pptx" TargetMode="External"/><Relationship Id="rId4" Type="http://schemas.openxmlformats.org/officeDocument/2006/relationships/hyperlink" Target="https://cedar.buffalo.edu/~srihari/CSE676/7.12%20Dropout.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2564904"/>
            <a:ext cx="10058400" cy="172819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b="1">
                <a:solidFill>
                  <a:srgbClr val="FF0000"/>
                </a:solidFill>
                <a:latin typeface="Calibri" pitchFamily="34" charset="0"/>
                <a:ea typeface="+mj-ea"/>
                <a:cs typeface="+mj-cs"/>
              </a:defRPr>
            </a:lvl1pPr>
            <a:lvl2pPr algn="l" rtl="0" eaLnBrk="0" fontAlgn="base" hangingPunct="0">
              <a:spcBef>
                <a:spcPct val="0"/>
              </a:spcBef>
              <a:spcAft>
                <a:spcPct val="0"/>
              </a:spcAft>
              <a:defRPr sz="2400" b="1">
                <a:solidFill>
                  <a:srgbClr val="003366"/>
                </a:solidFill>
                <a:latin typeface="Verdana" pitchFamily="34" charset="0"/>
              </a:defRPr>
            </a:lvl2pPr>
            <a:lvl3pPr algn="l" rtl="0" eaLnBrk="0" fontAlgn="base" hangingPunct="0">
              <a:spcBef>
                <a:spcPct val="0"/>
              </a:spcBef>
              <a:spcAft>
                <a:spcPct val="0"/>
              </a:spcAft>
              <a:defRPr sz="2400" b="1">
                <a:solidFill>
                  <a:srgbClr val="003366"/>
                </a:solidFill>
                <a:latin typeface="Verdana" pitchFamily="34" charset="0"/>
              </a:defRPr>
            </a:lvl3pPr>
            <a:lvl4pPr algn="l" rtl="0" eaLnBrk="0" fontAlgn="base" hangingPunct="0">
              <a:spcBef>
                <a:spcPct val="0"/>
              </a:spcBef>
              <a:spcAft>
                <a:spcPct val="0"/>
              </a:spcAft>
              <a:defRPr sz="2400" b="1">
                <a:solidFill>
                  <a:srgbClr val="003366"/>
                </a:solidFill>
                <a:latin typeface="Verdana" pitchFamily="34" charset="0"/>
              </a:defRPr>
            </a:lvl4pPr>
            <a:lvl5pPr algn="l" rtl="0" eaLnBrk="0" fontAlgn="base" hangingPunct="0">
              <a:spcBef>
                <a:spcPct val="0"/>
              </a:spcBef>
              <a:spcAft>
                <a:spcPct val="0"/>
              </a:spcAft>
              <a:defRPr sz="2400" b="1">
                <a:solidFill>
                  <a:srgbClr val="003366"/>
                </a:solidFill>
                <a:latin typeface="Verdana" pitchFamily="34" charset="0"/>
              </a:defRPr>
            </a:lvl5pPr>
            <a:lvl6pPr marL="457200" algn="l" rtl="0" fontAlgn="base">
              <a:spcBef>
                <a:spcPct val="0"/>
              </a:spcBef>
              <a:spcAft>
                <a:spcPct val="0"/>
              </a:spcAft>
              <a:defRPr sz="2400" b="1">
                <a:solidFill>
                  <a:srgbClr val="003366"/>
                </a:solidFill>
                <a:latin typeface="Verdana" pitchFamily="34" charset="0"/>
              </a:defRPr>
            </a:lvl6pPr>
            <a:lvl7pPr marL="914400" algn="l" rtl="0" fontAlgn="base">
              <a:spcBef>
                <a:spcPct val="0"/>
              </a:spcBef>
              <a:spcAft>
                <a:spcPct val="0"/>
              </a:spcAft>
              <a:defRPr sz="2400" b="1">
                <a:solidFill>
                  <a:srgbClr val="003366"/>
                </a:solidFill>
                <a:latin typeface="Verdana" pitchFamily="34" charset="0"/>
              </a:defRPr>
            </a:lvl7pPr>
            <a:lvl8pPr marL="1371600" algn="l" rtl="0" fontAlgn="base">
              <a:spcBef>
                <a:spcPct val="0"/>
              </a:spcBef>
              <a:spcAft>
                <a:spcPct val="0"/>
              </a:spcAft>
              <a:defRPr sz="2400" b="1">
                <a:solidFill>
                  <a:srgbClr val="003366"/>
                </a:solidFill>
                <a:latin typeface="Verdana" pitchFamily="34" charset="0"/>
              </a:defRPr>
            </a:lvl8pPr>
            <a:lvl9pPr marL="1828800" algn="l" rtl="0" fontAlgn="base">
              <a:spcBef>
                <a:spcPct val="0"/>
              </a:spcBef>
              <a:spcAft>
                <a:spcPct val="0"/>
              </a:spcAft>
              <a:defRPr sz="2400" b="1">
                <a:solidFill>
                  <a:srgbClr val="003366"/>
                </a:solidFill>
                <a:latin typeface="Verdana" pitchFamily="34" charset="0"/>
              </a:defRPr>
            </a:lvl9pPr>
          </a:lstStyle>
          <a:p>
            <a:pPr algn="ctr"/>
            <a:r>
              <a:rPr lang="en-US" sz="4000" dirty="0">
                <a:solidFill>
                  <a:srgbClr val="C00000"/>
                </a:solidFill>
              </a:rPr>
              <a:t>Tips for Training Deep Neural Networks</a:t>
            </a:r>
          </a:p>
        </p:txBody>
      </p:sp>
    </p:spTree>
    <p:extLst>
      <p:ext uri="{BB962C8B-B14F-4D97-AF65-F5344CB8AC3E}">
        <p14:creationId xmlns:p14="http://schemas.microsoft.com/office/powerpoint/2010/main" val="160457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FB5A-39E9-465A-ABA3-B8AA25960BCB}"/>
              </a:ext>
            </a:extLst>
          </p:cNvPr>
          <p:cNvSpPr>
            <a:spLocks noGrp="1"/>
          </p:cNvSpPr>
          <p:nvPr>
            <p:ph type="title"/>
          </p:nvPr>
        </p:nvSpPr>
        <p:spPr/>
        <p:txBody>
          <a:bodyPr/>
          <a:lstStyle/>
          <a:p>
            <a:r>
              <a:rPr lang="en-IN" dirty="0"/>
              <a:t>Bias / Variance Trade-off</a:t>
            </a:r>
          </a:p>
        </p:txBody>
      </p:sp>
      <p:pic>
        <p:nvPicPr>
          <p:cNvPr id="6" name="Picture 5">
            <a:extLst>
              <a:ext uri="{FF2B5EF4-FFF2-40B4-BE49-F238E27FC236}">
                <a16:creationId xmlns:a16="http://schemas.microsoft.com/office/drawing/2014/main" id="{311DFF99-0F79-4D0C-A91E-A216FBA13D27}"/>
              </a:ext>
            </a:extLst>
          </p:cNvPr>
          <p:cNvPicPr>
            <a:picLocks noChangeAspect="1"/>
          </p:cNvPicPr>
          <p:nvPr/>
        </p:nvPicPr>
        <p:blipFill>
          <a:blip r:embed="rId2"/>
          <a:stretch>
            <a:fillRect/>
          </a:stretch>
        </p:blipFill>
        <p:spPr>
          <a:xfrm>
            <a:off x="6986507" y="1242848"/>
            <a:ext cx="1949032" cy="1429792"/>
          </a:xfrm>
          <a:prstGeom prst="rect">
            <a:avLst/>
          </a:prstGeom>
        </p:spPr>
      </p:pic>
      <p:pic>
        <p:nvPicPr>
          <p:cNvPr id="8" name="Picture 7">
            <a:extLst>
              <a:ext uri="{FF2B5EF4-FFF2-40B4-BE49-F238E27FC236}">
                <a16:creationId xmlns:a16="http://schemas.microsoft.com/office/drawing/2014/main" id="{A2604110-5CC4-469C-BC19-08445E308D7D}"/>
              </a:ext>
            </a:extLst>
          </p:cNvPr>
          <p:cNvPicPr>
            <a:picLocks noChangeAspect="1"/>
          </p:cNvPicPr>
          <p:nvPr/>
        </p:nvPicPr>
        <p:blipFill>
          <a:blip r:embed="rId3"/>
          <a:stretch>
            <a:fillRect/>
          </a:stretch>
        </p:blipFill>
        <p:spPr>
          <a:xfrm>
            <a:off x="7169256" y="4565439"/>
            <a:ext cx="1583533" cy="1429792"/>
          </a:xfrm>
          <a:prstGeom prst="rect">
            <a:avLst/>
          </a:prstGeom>
        </p:spPr>
      </p:pic>
      <p:pic>
        <p:nvPicPr>
          <p:cNvPr id="10" name="Picture 9">
            <a:extLst>
              <a:ext uri="{FF2B5EF4-FFF2-40B4-BE49-F238E27FC236}">
                <a16:creationId xmlns:a16="http://schemas.microsoft.com/office/drawing/2014/main" id="{97D1A8A6-9827-4701-AE39-97AC987A9863}"/>
              </a:ext>
            </a:extLst>
          </p:cNvPr>
          <p:cNvPicPr>
            <a:picLocks noChangeAspect="1"/>
          </p:cNvPicPr>
          <p:nvPr/>
        </p:nvPicPr>
        <p:blipFill>
          <a:blip r:embed="rId4"/>
          <a:stretch>
            <a:fillRect/>
          </a:stretch>
        </p:blipFill>
        <p:spPr>
          <a:xfrm>
            <a:off x="6226038" y="2915161"/>
            <a:ext cx="1656382" cy="1429792"/>
          </a:xfrm>
          <a:prstGeom prst="rect">
            <a:avLst/>
          </a:prstGeom>
        </p:spPr>
      </p:pic>
      <p:pic>
        <p:nvPicPr>
          <p:cNvPr id="12" name="Picture 11">
            <a:extLst>
              <a:ext uri="{FF2B5EF4-FFF2-40B4-BE49-F238E27FC236}">
                <a16:creationId xmlns:a16="http://schemas.microsoft.com/office/drawing/2014/main" id="{D95E0D17-F85F-41C5-B6DF-E3FCC7E6D5D6}"/>
              </a:ext>
            </a:extLst>
          </p:cNvPr>
          <p:cNvPicPr>
            <a:picLocks noChangeAspect="1"/>
          </p:cNvPicPr>
          <p:nvPr/>
        </p:nvPicPr>
        <p:blipFill>
          <a:blip r:embed="rId5"/>
          <a:stretch>
            <a:fillRect/>
          </a:stretch>
        </p:blipFill>
        <p:spPr>
          <a:xfrm>
            <a:off x="8287170" y="2915161"/>
            <a:ext cx="1533507" cy="1407757"/>
          </a:xfrm>
          <a:prstGeom prst="rect">
            <a:avLst/>
          </a:prstGeom>
        </p:spPr>
      </p:pic>
      <p:sp>
        <p:nvSpPr>
          <p:cNvPr id="14" name="TextBox 13">
            <a:extLst>
              <a:ext uri="{FF2B5EF4-FFF2-40B4-BE49-F238E27FC236}">
                <a16:creationId xmlns:a16="http://schemas.microsoft.com/office/drawing/2014/main" id="{C9E0F187-CB98-4687-BF90-937976C175E7}"/>
              </a:ext>
            </a:extLst>
          </p:cNvPr>
          <p:cNvSpPr txBox="1"/>
          <p:nvPr/>
        </p:nvSpPr>
        <p:spPr>
          <a:xfrm>
            <a:off x="2849882" y="6665087"/>
            <a:ext cx="7223704" cy="215444"/>
          </a:xfrm>
          <a:prstGeom prst="rect">
            <a:avLst/>
          </a:prstGeom>
          <a:noFill/>
        </p:spPr>
        <p:txBody>
          <a:bodyPr wrap="square" rtlCol="0">
            <a:spAutoFit/>
          </a:bodyPr>
          <a:lstStyle/>
          <a:p>
            <a:r>
              <a:rPr lang="en-US" sz="800" dirty="0">
                <a:solidFill>
                  <a:srgbClr val="C00000"/>
                </a:solidFill>
              </a:rPr>
              <a:t>Image Source: https://www.analyticsvidhya.com/blog/2018/11/neural-networks-hyperparameter-tuning-regularization-deeplearning/</a:t>
            </a:r>
            <a:endParaRPr lang="en-IN" sz="800" dirty="0">
              <a:solidFill>
                <a:srgbClr val="C00000"/>
              </a:solidFill>
            </a:endParaRPr>
          </a:p>
        </p:txBody>
      </p:sp>
      <p:sp>
        <p:nvSpPr>
          <p:cNvPr id="17" name="TextBox 16">
            <a:extLst>
              <a:ext uri="{FF2B5EF4-FFF2-40B4-BE49-F238E27FC236}">
                <a16:creationId xmlns:a16="http://schemas.microsoft.com/office/drawing/2014/main" id="{C43B0A14-0B67-4787-8798-1C03A0CB1E99}"/>
              </a:ext>
            </a:extLst>
          </p:cNvPr>
          <p:cNvSpPr txBox="1"/>
          <p:nvPr/>
        </p:nvSpPr>
        <p:spPr>
          <a:xfrm>
            <a:off x="502921" y="1556792"/>
            <a:ext cx="5318367" cy="1015663"/>
          </a:xfrm>
          <a:prstGeom prst="rect">
            <a:avLst/>
          </a:prstGeom>
          <a:noFill/>
        </p:spPr>
        <p:txBody>
          <a:bodyPr wrap="square" rtlCol="0">
            <a:spAutoFit/>
          </a:bodyPr>
          <a:lstStyle/>
          <a:p>
            <a:pPr marL="457200" indent="-457200" algn="just">
              <a:buFont typeface="Wingdings" panose="05000000000000000000" pitchFamily="2" charset="2"/>
              <a:buChar char="§"/>
            </a:pPr>
            <a:r>
              <a:rPr lang="en-US" sz="2000" b="1" dirty="0">
                <a:solidFill>
                  <a:srgbClr val="002060"/>
                </a:solidFill>
                <a:latin typeface="Calibri" panose="020F0502020204030204" pitchFamily="34" charset="0"/>
                <a:cs typeface="Calibri" panose="020F0502020204030204" pitchFamily="34" charset="0"/>
              </a:rPr>
              <a:t>Overfitting: If the dev set error is much more than the train set error, the model is overfitting and has a high variance</a:t>
            </a:r>
          </a:p>
        </p:txBody>
      </p:sp>
      <p:sp>
        <p:nvSpPr>
          <p:cNvPr id="19" name="TextBox 18">
            <a:extLst>
              <a:ext uri="{FF2B5EF4-FFF2-40B4-BE49-F238E27FC236}">
                <a16:creationId xmlns:a16="http://schemas.microsoft.com/office/drawing/2014/main" id="{6B1F83A0-CF11-4CD7-8BDA-13E593733071}"/>
              </a:ext>
            </a:extLst>
          </p:cNvPr>
          <p:cNvSpPr txBox="1"/>
          <p:nvPr/>
        </p:nvSpPr>
        <p:spPr>
          <a:xfrm>
            <a:off x="502921" y="2647395"/>
            <a:ext cx="5318367" cy="1015663"/>
          </a:xfrm>
          <a:prstGeom prst="rect">
            <a:avLst/>
          </a:prstGeom>
          <a:noFill/>
        </p:spPr>
        <p:txBody>
          <a:bodyPr wrap="square" rtlCol="0">
            <a:spAutoFit/>
          </a:bodyPr>
          <a:lstStyle/>
          <a:p>
            <a:pPr marL="457200" indent="-457200" algn="just">
              <a:buFont typeface="Wingdings" panose="05000000000000000000" pitchFamily="2" charset="2"/>
              <a:buChar char="§"/>
            </a:pPr>
            <a:r>
              <a:rPr lang="en-US" sz="2000" b="1" dirty="0">
                <a:solidFill>
                  <a:srgbClr val="002060"/>
                </a:solidFill>
                <a:latin typeface="Calibri" panose="020F0502020204030204" pitchFamily="34" charset="0"/>
                <a:cs typeface="Calibri" panose="020F0502020204030204" pitchFamily="34" charset="0"/>
              </a:rPr>
              <a:t>Underfitting: When both train and dev set errors are high, the model is underfitting and has a high bias</a:t>
            </a:r>
          </a:p>
        </p:txBody>
      </p:sp>
    </p:spTree>
    <p:extLst>
      <p:ext uri="{BB962C8B-B14F-4D97-AF65-F5344CB8AC3E}">
        <p14:creationId xmlns:p14="http://schemas.microsoft.com/office/powerpoint/2010/main" val="237539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EDF0-C451-4FDB-9BC1-BD9B2ABD9E22}"/>
              </a:ext>
            </a:extLst>
          </p:cNvPr>
          <p:cNvSpPr>
            <a:spLocks noGrp="1"/>
          </p:cNvSpPr>
          <p:nvPr>
            <p:ph type="title"/>
          </p:nvPr>
        </p:nvSpPr>
        <p:spPr/>
        <p:txBody>
          <a:bodyPr/>
          <a:lstStyle/>
          <a:p>
            <a:r>
              <a:rPr lang="nl-NL" dirty="0"/>
              <a:t>Overfitting in Deep Neural Nets </a:t>
            </a:r>
            <a:endParaRPr lang="en-IN" dirty="0"/>
          </a:p>
        </p:txBody>
      </p:sp>
      <p:sp>
        <p:nvSpPr>
          <p:cNvPr id="3" name="Content Placeholder 2">
            <a:extLst>
              <a:ext uri="{FF2B5EF4-FFF2-40B4-BE49-F238E27FC236}">
                <a16:creationId xmlns:a16="http://schemas.microsoft.com/office/drawing/2014/main" id="{07A8937D-4C6D-4432-AFDE-E6C15E26ABDE}"/>
              </a:ext>
            </a:extLst>
          </p:cNvPr>
          <p:cNvSpPr>
            <a:spLocks noGrp="1"/>
          </p:cNvSpPr>
          <p:nvPr>
            <p:ph idx="1"/>
          </p:nvPr>
        </p:nvSpPr>
        <p:spPr>
          <a:xfrm>
            <a:off x="502921" y="1371600"/>
            <a:ext cx="6470495" cy="4525963"/>
          </a:xfrm>
        </p:spPr>
        <p:txBody>
          <a:bodyPr/>
          <a:lstStyle/>
          <a:p>
            <a:pPr algn="just"/>
            <a:r>
              <a:rPr lang="en-US" dirty="0"/>
              <a:t>Deep neural networks contain multiple non-linear hidden layers </a:t>
            </a:r>
          </a:p>
          <a:p>
            <a:pPr lvl="1" algn="just"/>
            <a:r>
              <a:rPr lang="en-US" dirty="0"/>
              <a:t>This makes them very expressive models that can learn very complicated relationships between their inputs and outputs. </a:t>
            </a:r>
          </a:p>
          <a:p>
            <a:pPr lvl="1" algn="just"/>
            <a:r>
              <a:rPr lang="en-US" dirty="0"/>
              <a:t>In other words, model learns even the tiniest details present in the data.</a:t>
            </a:r>
          </a:p>
          <a:p>
            <a:pPr algn="just"/>
            <a:r>
              <a:rPr lang="en-US" dirty="0"/>
              <a:t>But with limited training data, many of these complicated relationships will be the result of sampling noise</a:t>
            </a:r>
          </a:p>
          <a:p>
            <a:pPr lvl="1" algn="just"/>
            <a:r>
              <a:rPr lang="en-US" dirty="0"/>
              <a:t>So they will exist in the training set but not in real test data even if it is drawn from the same distribution.</a:t>
            </a:r>
          </a:p>
          <a:p>
            <a:pPr lvl="1" algn="just"/>
            <a:r>
              <a:rPr lang="en-US" dirty="0"/>
              <a:t>So after learning all the possible patterns it can find, the model tends to perform extremely well on the training set but fails to produce good results on the dev and test sets.</a:t>
            </a:r>
            <a:endParaRPr lang="en-IN" dirty="0"/>
          </a:p>
          <a:p>
            <a:pPr lvl="1" algn="just"/>
            <a:endParaRPr lang="en-IN" dirty="0"/>
          </a:p>
        </p:txBody>
      </p:sp>
    </p:spTree>
    <p:extLst>
      <p:ext uri="{BB962C8B-B14F-4D97-AF65-F5344CB8AC3E}">
        <p14:creationId xmlns:p14="http://schemas.microsoft.com/office/powerpoint/2010/main" val="4792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089-5351-4A70-8CC7-57D7904DDCBF}"/>
              </a:ext>
            </a:extLst>
          </p:cNvPr>
          <p:cNvSpPr>
            <a:spLocks noGrp="1"/>
          </p:cNvSpPr>
          <p:nvPr>
            <p:ph type="title"/>
          </p:nvPr>
        </p:nvSpPr>
        <p:spPr/>
        <p:txBody>
          <a:bodyPr/>
          <a:lstStyle/>
          <a:p>
            <a:r>
              <a:rPr lang="en-US" dirty="0"/>
              <a:t>Regularization</a:t>
            </a:r>
            <a:endParaRPr lang="en-IN" dirty="0"/>
          </a:p>
        </p:txBody>
      </p:sp>
      <p:sp>
        <p:nvSpPr>
          <p:cNvPr id="3" name="Content Placeholder 2">
            <a:extLst>
              <a:ext uri="{FF2B5EF4-FFF2-40B4-BE49-F238E27FC236}">
                <a16:creationId xmlns:a16="http://schemas.microsoft.com/office/drawing/2014/main" id="{04ED5324-7861-4E14-93BD-80C2D8F7F28B}"/>
              </a:ext>
            </a:extLst>
          </p:cNvPr>
          <p:cNvSpPr>
            <a:spLocks noGrp="1"/>
          </p:cNvSpPr>
          <p:nvPr>
            <p:ph idx="1"/>
          </p:nvPr>
        </p:nvSpPr>
        <p:spPr>
          <a:xfrm>
            <a:off x="502921" y="1371600"/>
            <a:ext cx="5750415" cy="4525963"/>
          </a:xfrm>
        </p:spPr>
        <p:txBody>
          <a:bodyPr/>
          <a:lstStyle/>
          <a:p>
            <a:pPr algn="just"/>
            <a:r>
              <a:rPr lang="en-IN" dirty="0"/>
              <a:t>Regularization is: </a:t>
            </a:r>
          </a:p>
          <a:p>
            <a:pPr lvl="1" algn="just"/>
            <a:r>
              <a:rPr lang="en-US" dirty="0"/>
              <a:t>“any modification to a learning algorithm to reduce its generalization error but not its training error” </a:t>
            </a:r>
          </a:p>
          <a:p>
            <a:pPr lvl="1" algn="just"/>
            <a:r>
              <a:rPr lang="en-US" dirty="0"/>
              <a:t>Reduce generalization error even at the expense of increasing training error </a:t>
            </a:r>
          </a:p>
          <a:p>
            <a:pPr lvl="2" algn="just"/>
            <a:r>
              <a:rPr lang="en-US" dirty="0"/>
              <a:t>E.g., Limiting model capacity is a regularization method</a:t>
            </a:r>
            <a:endParaRPr lang="en-IN" dirty="0"/>
          </a:p>
        </p:txBody>
      </p:sp>
      <p:pic>
        <p:nvPicPr>
          <p:cNvPr id="6" name="Picture 5">
            <a:extLst>
              <a:ext uri="{FF2B5EF4-FFF2-40B4-BE49-F238E27FC236}">
                <a16:creationId xmlns:a16="http://schemas.microsoft.com/office/drawing/2014/main" id="{40AB5760-F038-43B6-9F3D-2410D1E56BC6}"/>
              </a:ext>
            </a:extLst>
          </p:cNvPr>
          <p:cNvPicPr>
            <a:picLocks noChangeAspect="1"/>
          </p:cNvPicPr>
          <p:nvPr/>
        </p:nvPicPr>
        <p:blipFill>
          <a:blip r:embed="rId2"/>
          <a:stretch>
            <a:fillRect/>
          </a:stretch>
        </p:blipFill>
        <p:spPr>
          <a:xfrm>
            <a:off x="2364904" y="3935598"/>
            <a:ext cx="3744416" cy="1869666"/>
          </a:xfrm>
          <a:prstGeom prst="rect">
            <a:avLst/>
          </a:prstGeom>
        </p:spPr>
      </p:pic>
      <p:sp>
        <p:nvSpPr>
          <p:cNvPr id="8" name="TextBox 7">
            <a:extLst>
              <a:ext uri="{FF2B5EF4-FFF2-40B4-BE49-F238E27FC236}">
                <a16:creationId xmlns:a16="http://schemas.microsoft.com/office/drawing/2014/main" id="{5B629CAB-246D-4A77-8389-2A83D0759D88}"/>
              </a:ext>
            </a:extLst>
          </p:cNvPr>
          <p:cNvSpPr txBox="1"/>
          <p:nvPr/>
        </p:nvSpPr>
        <p:spPr>
          <a:xfrm>
            <a:off x="5101208" y="6665087"/>
            <a:ext cx="4972378" cy="215444"/>
          </a:xfrm>
          <a:prstGeom prst="rect">
            <a:avLst/>
          </a:prstGeom>
          <a:noFill/>
        </p:spPr>
        <p:txBody>
          <a:bodyPr wrap="square" rtlCol="0">
            <a:spAutoFit/>
          </a:bodyPr>
          <a:lstStyle/>
          <a:p>
            <a:r>
              <a:rPr lang="en-US" sz="800" dirty="0">
                <a:solidFill>
                  <a:srgbClr val="C00000"/>
                </a:solidFill>
              </a:rPr>
              <a:t>Source: https://cedar.buffalo.edu/~srihari/CSE574/Chap5/Chap5.5-Regularization.pdf</a:t>
            </a:r>
            <a:endParaRPr lang="en-IN" sz="800" dirty="0">
              <a:solidFill>
                <a:srgbClr val="C00000"/>
              </a:solidFill>
            </a:endParaRPr>
          </a:p>
        </p:txBody>
      </p:sp>
    </p:spTree>
    <p:extLst>
      <p:ext uri="{BB962C8B-B14F-4D97-AF65-F5344CB8AC3E}">
        <p14:creationId xmlns:p14="http://schemas.microsoft.com/office/powerpoint/2010/main" val="3362328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6FA0-C14E-487D-B034-6491C8B20FB9}"/>
              </a:ext>
            </a:extLst>
          </p:cNvPr>
          <p:cNvSpPr>
            <a:spLocks noGrp="1"/>
          </p:cNvSpPr>
          <p:nvPr>
            <p:ph type="title"/>
          </p:nvPr>
        </p:nvSpPr>
        <p:spPr>
          <a:xfrm>
            <a:off x="1508760" y="2960948"/>
            <a:ext cx="7040880" cy="936104"/>
          </a:xfrm>
        </p:spPr>
        <p:txBody>
          <a:bodyPr/>
          <a:lstStyle/>
          <a:p>
            <a:pPr algn="ctr"/>
            <a:r>
              <a:rPr lang="en-US" sz="4000" dirty="0"/>
              <a:t>Regularization Strategies</a:t>
            </a:r>
            <a:endParaRPr lang="en-IN" sz="4000" dirty="0"/>
          </a:p>
        </p:txBody>
      </p:sp>
    </p:spTree>
    <p:extLst>
      <p:ext uri="{BB962C8B-B14F-4D97-AF65-F5344CB8AC3E}">
        <p14:creationId xmlns:p14="http://schemas.microsoft.com/office/powerpoint/2010/main" val="307491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45C9-776B-4974-A82E-DF1FD71E9585}"/>
              </a:ext>
            </a:extLst>
          </p:cNvPr>
          <p:cNvSpPr>
            <a:spLocks noGrp="1"/>
          </p:cNvSpPr>
          <p:nvPr>
            <p:ph type="title"/>
          </p:nvPr>
        </p:nvSpPr>
        <p:spPr/>
        <p:txBody>
          <a:bodyPr/>
          <a:lstStyle/>
          <a:p>
            <a:r>
              <a:rPr lang="en-IN" dirty="0"/>
              <a:t>Parameter Norm Penalties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49E026-F296-48F3-996D-CCB99D9417A6}"/>
                  </a:ext>
                </a:extLst>
              </p:cNvPr>
              <p:cNvSpPr>
                <a:spLocks noGrp="1"/>
              </p:cNvSpPr>
              <p:nvPr>
                <p:ph idx="1"/>
              </p:nvPr>
            </p:nvSpPr>
            <p:spPr>
              <a:xfrm>
                <a:off x="502921" y="1371600"/>
                <a:ext cx="6398487" cy="4525963"/>
              </a:xfrm>
            </p:spPr>
            <p:txBody>
              <a:bodyPr/>
              <a:lstStyle/>
              <a:p>
                <a:pPr algn="just"/>
                <a:r>
                  <a:rPr lang="en-US" dirty="0"/>
                  <a:t>The most traditional form of regularization applicable to deep learning is the concept of </a:t>
                </a:r>
                <a:r>
                  <a:rPr lang="en-US" dirty="0">
                    <a:solidFill>
                      <a:srgbClr val="FF0000"/>
                    </a:solidFill>
                  </a:rPr>
                  <a:t>parameter norm penalties</a:t>
                </a:r>
                <a:r>
                  <a:rPr lang="en-US" dirty="0"/>
                  <a:t>.</a:t>
                </a:r>
              </a:p>
              <a:p>
                <a:pPr algn="just"/>
                <a:r>
                  <a:rPr lang="en-US" dirty="0"/>
                  <a:t>This approach limits the capacity of the model by adding the penalty </a:t>
                </a:r>
                <a14:m>
                  <m:oMath xmlns:m="http://schemas.openxmlformats.org/officeDocument/2006/math">
                    <m:r>
                      <m:rPr>
                        <m:sty m:val="p"/>
                      </m:rPr>
                      <a:rPr lang="en-US" b="0" i="0" dirty="0" smtClean="0">
                        <a:latin typeface="Cambria Math" panose="02040503050406030204" pitchFamily="18" charset="0"/>
                      </a:rPr>
                      <m:t>Ω</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𝜃</m:t>
                        </m:r>
                      </m:e>
                    </m:d>
                  </m:oMath>
                </a14:m>
                <a:r>
                  <a:rPr lang="en-US" dirty="0"/>
                  <a:t> to the objective function resulting in:</a:t>
                </a:r>
              </a:p>
              <a:p>
                <a:pPr marL="0" indent="0" algn="just">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rPr>
                                <m:t>𝜃</m:t>
                              </m:r>
                            </m:lim>
                          </m:limLow>
                        </m:fName>
                        <m:e>
                          <m:r>
                            <a:rPr lang="en-US" b="0" i="1">
                              <a:latin typeface="Cambria Math" panose="02040503050406030204" pitchFamily="18" charset="0"/>
                            </a:rPr>
                            <m:t>𝐽</m:t>
                          </m:r>
                          <m:r>
                            <a:rPr lang="en-US" b="0" i="1">
                              <a:latin typeface="Cambria Math" panose="02040503050406030204" pitchFamily="18" charset="0"/>
                            </a:rPr>
                            <m:t>=ℓ</m:t>
                          </m:r>
                          <m:d>
                            <m:dPr>
                              <m:ctrlPr>
                                <a:rPr lang="en-US" b="0" i="1">
                                  <a:latin typeface="Cambria Math" panose="02040503050406030204" pitchFamily="18" charset="0"/>
                                </a:rPr>
                              </m:ctrlPr>
                            </m:dPr>
                            <m:e>
                              <m:r>
                                <a:rPr lang="en-US" b="0" i="1">
                                  <a:latin typeface="Cambria Math" panose="02040503050406030204" pitchFamily="18" charset="0"/>
                                </a:rPr>
                                <m:t>𝜃</m:t>
                              </m:r>
                            </m:e>
                          </m:d>
                          <m:r>
                            <a:rPr lang="en-US" b="0" i="1">
                              <a:latin typeface="Cambria Math" panose="02040503050406030204" pitchFamily="18" charset="0"/>
                            </a:rPr>
                            <m:t>+</m:t>
                          </m:r>
                          <m:r>
                            <a:rPr lang="en-US" b="0" i="1">
                              <a:latin typeface="Cambria Math" panose="02040503050406030204" pitchFamily="18" charset="0"/>
                            </a:rPr>
                            <m:t>𝜆</m:t>
                          </m:r>
                          <m:r>
                            <m:rPr>
                              <m:sty m:val="p"/>
                            </m:rPr>
                            <a:rPr lang="en-US" b="0" dirty="0">
                              <a:latin typeface="Cambria Math" panose="02040503050406030204" pitchFamily="18" charset="0"/>
                            </a:rPr>
                            <m:t>Ω</m:t>
                          </m:r>
                          <m:d>
                            <m:dPr>
                              <m:ctrlPr>
                                <a:rPr lang="en-US" b="0" i="1" dirty="0">
                                  <a:latin typeface="Cambria Math" panose="02040503050406030204" pitchFamily="18" charset="0"/>
                                </a:rPr>
                              </m:ctrlPr>
                            </m:dPr>
                            <m:e>
                              <m:r>
                                <a:rPr lang="en-US" b="0" i="1" dirty="0">
                                  <a:latin typeface="Cambria Math" panose="02040503050406030204" pitchFamily="18" charset="0"/>
                                </a:rPr>
                                <m:t>𝜃</m:t>
                              </m:r>
                            </m:e>
                          </m:d>
                        </m:e>
                      </m:func>
                    </m:oMath>
                  </m:oMathPara>
                </a14:m>
                <a:endParaRPr lang="en-IN" b="0" dirty="0"/>
              </a:p>
              <a:p>
                <a:pPr algn="just"/>
                <a14:m>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 ∞)</m:t>
                    </m:r>
                  </m:oMath>
                </a14:m>
                <a:r>
                  <a:rPr lang="en-IN" b="0" dirty="0"/>
                  <a:t> </a:t>
                </a:r>
                <a:r>
                  <a:rPr lang="en-US" dirty="0"/>
                  <a:t>is a hyperparameter that weights the relative contribution of the norm penalty to the value of the objective function.</a:t>
                </a:r>
                <a:endParaRPr lang="en-IN" b="0" dirty="0"/>
              </a:p>
            </p:txBody>
          </p:sp>
        </mc:Choice>
        <mc:Fallback xmlns="">
          <p:sp>
            <p:nvSpPr>
              <p:cNvPr id="3" name="Content Placeholder 2">
                <a:extLst>
                  <a:ext uri="{FF2B5EF4-FFF2-40B4-BE49-F238E27FC236}">
                    <a16:creationId xmlns:a16="http://schemas.microsoft.com/office/drawing/2014/main" id="{D449E026-F296-48F3-996D-CCB99D9417A6}"/>
                  </a:ext>
                </a:extLst>
              </p:cNvPr>
              <p:cNvSpPr>
                <a:spLocks noGrp="1" noRot="1" noChangeAspect="1" noMove="1" noResize="1" noEditPoints="1" noAdjustHandles="1" noChangeArrowheads="1" noChangeShapeType="1" noTextEdit="1"/>
              </p:cNvSpPr>
              <p:nvPr>
                <p:ph idx="1"/>
              </p:nvPr>
            </p:nvSpPr>
            <p:spPr>
              <a:xfrm>
                <a:off x="502921" y="1371600"/>
                <a:ext cx="6398487" cy="4525963"/>
              </a:xfrm>
              <a:blipFill>
                <a:blip r:embed="rId2"/>
                <a:stretch>
                  <a:fillRect l="-858" t="-674" r="-1049"/>
                </a:stretch>
              </a:blipFill>
            </p:spPr>
            <p:txBody>
              <a:bodyPr/>
              <a:lstStyle/>
              <a:p>
                <a:r>
                  <a:rPr lang="en-IN">
                    <a:noFill/>
                  </a:rPr>
                  <a:t> </a:t>
                </a:r>
              </a:p>
            </p:txBody>
          </p:sp>
        </mc:Fallback>
      </mc:AlternateContent>
    </p:spTree>
    <p:extLst>
      <p:ext uri="{BB962C8B-B14F-4D97-AF65-F5344CB8AC3E}">
        <p14:creationId xmlns:p14="http://schemas.microsoft.com/office/powerpoint/2010/main" val="1142863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1966E-A56B-4F0A-9811-B83EE8B9F0CE}"/>
              </a:ext>
            </a:extLst>
          </p:cNvPr>
          <p:cNvSpPr>
            <a:spLocks noGrp="1"/>
          </p:cNvSpPr>
          <p:nvPr>
            <p:ph type="title"/>
          </p:nvPr>
        </p:nvSpPr>
        <p:spPr/>
        <p:txBody>
          <a:bodyPr/>
          <a:lstStyle/>
          <a:p>
            <a:r>
              <a:rPr lang="en-IN" dirty="0"/>
              <a:t>L2 Norm Parameter Regularization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A00104-5625-4751-89CB-B56C1B6A958E}"/>
                  </a:ext>
                </a:extLst>
              </p:cNvPr>
              <p:cNvSpPr>
                <a:spLocks noGrp="1"/>
              </p:cNvSpPr>
              <p:nvPr>
                <p:ph idx="1"/>
              </p:nvPr>
            </p:nvSpPr>
            <p:spPr>
              <a:xfrm>
                <a:off x="502921" y="1371600"/>
                <a:ext cx="7040880" cy="4525963"/>
              </a:xfrm>
            </p:spPr>
            <p:txBody>
              <a:bodyPr/>
              <a:lstStyle/>
              <a:p>
                <a:pPr algn="just"/>
                <a:r>
                  <a:rPr lang="en-US" dirty="0"/>
                  <a:t>Using L2 norm, we’re adding the constraints to the original loss function, such that the weights of the network don’t grow too large.</a:t>
                </a:r>
              </a:p>
              <a:p>
                <a:pPr marL="0" indent="0" algn="just">
                  <a:buNone/>
                </a:pPr>
                <a14:m>
                  <m:oMathPara xmlns:m="http://schemas.openxmlformats.org/officeDocument/2006/math">
                    <m:oMathParaPr>
                      <m:jc m:val="centerGroup"/>
                    </m:oMathParaPr>
                    <m:oMath xmlns:m="http://schemas.openxmlformats.org/officeDocument/2006/math">
                      <m:r>
                        <m:rPr>
                          <m:sty m:val="p"/>
                        </m:rPr>
                        <a:rPr lang="en-US" b="0" dirty="0" smtClean="0">
                          <a:latin typeface="Cambria Math" panose="02040503050406030204" pitchFamily="18" charset="0"/>
                        </a:rPr>
                        <m:t>Ω</m:t>
                      </m:r>
                      <m:d>
                        <m:dPr>
                          <m:ctrlPr>
                            <a:rPr lang="en-US" b="0" i="1" dirty="0">
                              <a:latin typeface="Cambria Math" panose="02040503050406030204" pitchFamily="18" charset="0"/>
                            </a:rPr>
                          </m:ctrlPr>
                        </m:dPr>
                        <m:e>
                          <m:r>
                            <a:rPr lang="en-US" b="0" i="1" dirty="0">
                              <a:latin typeface="Cambria Math" panose="02040503050406030204" pitchFamily="18" charset="0"/>
                            </a:rPr>
                            <m:t>𝜃</m:t>
                          </m:r>
                        </m:e>
                      </m:d>
                      <m:r>
                        <a:rPr lang="en-US" b="0"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𝜃</m:t>
                      </m:r>
                      <m:r>
                        <m:rPr>
                          <m:lit/>
                        </m:rP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m:rPr>
                              <m:lit/>
                            </m:rPr>
                            <a:rPr lang="en-US" b="0" i="1" dirty="0" smtClean="0">
                              <a:latin typeface="Cambria Math" panose="02040503050406030204" pitchFamily="18" charset="0"/>
                            </a:rPr>
                            <m:t>|</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                                   </m:t>
                      </m:r>
                    </m:oMath>
                  </m:oMathPara>
                </a14:m>
                <a:endParaRPr lang="en-IN" dirty="0"/>
              </a:p>
              <a:p>
                <a:pPr algn="just"/>
                <a:r>
                  <a:rPr lang="en-US" dirty="0"/>
                  <a:t>Assuming there is no bias parameters, only weights</a:t>
                </a:r>
              </a:p>
              <a:p>
                <a:pPr marL="0" indent="0" algn="just">
                  <a:buNone/>
                </a:pPr>
                <a14:m>
                  <m:oMathPara xmlns:m="http://schemas.openxmlformats.org/officeDocument/2006/math">
                    <m:oMathParaPr>
                      <m:jc m:val="centerGroup"/>
                    </m:oMathParaPr>
                    <m:oMath xmlns:m="http://schemas.openxmlformats.org/officeDocument/2006/math">
                      <m:r>
                        <m:rPr>
                          <m:sty m:val="p"/>
                        </m:rPr>
                        <a:rPr lang="en-US" b="0" dirty="0" smtClean="0">
                          <a:latin typeface="Cambria Math" panose="02040503050406030204" pitchFamily="18" charset="0"/>
                        </a:rPr>
                        <m:t>Ω</m:t>
                      </m:r>
                      <m:d>
                        <m:dPr>
                          <m:ctrlPr>
                            <a:rPr lang="en-US" b="0" i="1" dirty="0">
                              <a:latin typeface="Cambria Math" panose="02040503050406030204" pitchFamily="18" charset="0"/>
                            </a:rPr>
                          </m:ctrlPr>
                        </m:dPr>
                        <m:e>
                          <m:r>
                            <a:rPr lang="en-US" b="0" i="1" dirty="0" smtClean="0">
                              <a:latin typeface="Cambria Math" panose="02040503050406030204" pitchFamily="18" charset="0"/>
                            </a:rPr>
                            <m:t>𝑤</m:t>
                          </m:r>
                        </m:e>
                      </m:d>
                      <m:r>
                        <a:rPr lang="en-US" b="0"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𝑤</m:t>
                      </m:r>
                      <m:r>
                        <m:rPr>
                          <m:lit/>
                        </m:rP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m:rPr>
                              <m:lit/>
                            </m:rPr>
                            <a:rPr lang="en-US" b="0" i="1" dirty="0" smtClean="0">
                              <a:latin typeface="Cambria Math" panose="02040503050406030204" pitchFamily="18" charset="0"/>
                            </a:rPr>
                            <m:t>|</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𝑤</m:t>
                          </m:r>
                        </m:e>
                        <m:sub>
                          <m:r>
                            <a:rPr lang="en-US" b="0" i="1" dirty="0" smtClean="0">
                              <a:latin typeface="Cambria Math" panose="02040503050406030204" pitchFamily="18" charset="0"/>
                            </a:rPr>
                            <m:t>11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𝑤</m:t>
                          </m:r>
                        </m:e>
                        <m:sub>
                          <m:r>
                            <a:rPr lang="en-US" b="0" i="1" dirty="0" smtClean="0">
                              <a:latin typeface="Cambria Math" panose="02040503050406030204" pitchFamily="18" charset="0"/>
                            </a:rPr>
                            <m:t>12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oMath>
                  </m:oMathPara>
                </a14:m>
                <a:endParaRPr lang="en-IN" dirty="0"/>
              </a:p>
              <a:p>
                <a:pPr algn="just"/>
                <a:r>
                  <a:rPr lang="en-US" dirty="0"/>
                  <a:t>By adding the regularized term, we’re fooling the model such that it won’t drive the training error to zero, which in turn reduces the complexity of the model. </a:t>
                </a:r>
                <a:endParaRPr lang="en-IN" dirty="0"/>
              </a:p>
            </p:txBody>
          </p:sp>
        </mc:Choice>
        <mc:Fallback xmlns="">
          <p:sp>
            <p:nvSpPr>
              <p:cNvPr id="3" name="Content Placeholder 2">
                <a:extLst>
                  <a:ext uri="{FF2B5EF4-FFF2-40B4-BE49-F238E27FC236}">
                    <a16:creationId xmlns:a16="http://schemas.microsoft.com/office/drawing/2014/main" id="{B5A00104-5625-4751-89CB-B56C1B6A958E}"/>
                  </a:ext>
                </a:extLst>
              </p:cNvPr>
              <p:cNvSpPr>
                <a:spLocks noGrp="1" noRot="1" noChangeAspect="1" noMove="1" noResize="1" noEditPoints="1" noAdjustHandles="1" noChangeArrowheads="1" noChangeShapeType="1" noTextEdit="1"/>
              </p:cNvSpPr>
              <p:nvPr>
                <p:ph idx="1"/>
              </p:nvPr>
            </p:nvSpPr>
            <p:spPr>
              <a:xfrm>
                <a:off x="502921" y="1371600"/>
                <a:ext cx="7040880" cy="4525963"/>
              </a:xfrm>
              <a:blipFill>
                <a:blip r:embed="rId2"/>
                <a:stretch>
                  <a:fillRect l="-779" t="-674" r="-866"/>
                </a:stretch>
              </a:blipFill>
            </p:spPr>
            <p:txBody>
              <a:bodyPr/>
              <a:lstStyle/>
              <a:p>
                <a:r>
                  <a:rPr lang="en-IN">
                    <a:noFill/>
                  </a:rPr>
                  <a:t> </a:t>
                </a:r>
              </a:p>
            </p:txBody>
          </p:sp>
        </mc:Fallback>
      </mc:AlternateContent>
    </p:spTree>
    <p:extLst>
      <p:ext uri="{BB962C8B-B14F-4D97-AF65-F5344CB8AC3E}">
        <p14:creationId xmlns:p14="http://schemas.microsoft.com/office/powerpoint/2010/main" val="1786868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75621-4787-4D17-BCC6-DE888889C35E}"/>
              </a:ext>
            </a:extLst>
          </p:cNvPr>
          <p:cNvSpPr>
            <a:spLocks noGrp="1"/>
          </p:cNvSpPr>
          <p:nvPr>
            <p:ph type="title"/>
          </p:nvPr>
        </p:nvSpPr>
        <p:spPr/>
        <p:txBody>
          <a:bodyPr/>
          <a:lstStyle/>
          <a:p>
            <a:r>
              <a:rPr lang="en-IN" dirty="0"/>
              <a:t>L1 Norm Parameter Regularization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EB47B6-53A9-4743-92FB-778944072D4C}"/>
                  </a:ext>
                </a:extLst>
              </p:cNvPr>
              <p:cNvSpPr>
                <a:spLocks noGrp="1"/>
              </p:cNvSpPr>
              <p:nvPr>
                <p:ph idx="1"/>
              </p:nvPr>
            </p:nvSpPr>
            <p:spPr>
              <a:xfrm>
                <a:off x="502921" y="1371600"/>
                <a:ext cx="7257415" cy="4525963"/>
              </a:xfrm>
            </p:spPr>
            <p:txBody>
              <a:bodyPr/>
              <a:lstStyle/>
              <a:p>
                <a:pPr algn="just"/>
                <a:r>
                  <a:rPr lang="en-US" dirty="0"/>
                  <a:t>L1 norm is another option that can be used to penalize the size of model parameters.</a:t>
                </a:r>
              </a:p>
              <a:p>
                <a:pPr algn="just"/>
                <a:r>
                  <a:rPr lang="en-US" dirty="0"/>
                  <a:t>L1 regularization on the model parameters w is:</a:t>
                </a:r>
              </a:p>
              <a:p>
                <a:pPr marL="0" indent="0" algn="just">
                  <a:buNone/>
                </a:pPr>
                <a14:m>
                  <m:oMathPara xmlns:m="http://schemas.openxmlformats.org/officeDocument/2006/math">
                    <m:oMathParaPr>
                      <m:jc m:val="centerGroup"/>
                    </m:oMathParaPr>
                    <m:oMath xmlns:m="http://schemas.openxmlformats.org/officeDocument/2006/math">
                      <m:r>
                        <m:rPr>
                          <m:sty m:val="p"/>
                        </m:rPr>
                        <a:rPr lang="en-US" b="0" dirty="0" smtClean="0">
                          <a:latin typeface="Cambria Math" panose="02040503050406030204" pitchFamily="18" charset="0"/>
                        </a:rPr>
                        <m:t>Ω</m:t>
                      </m:r>
                      <m:d>
                        <m:dPr>
                          <m:ctrlPr>
                            <a:rPr lang="en-US" b="0" i="1" dirty="0">
                              <a:latin typeface="Cambria Math" panose="02040503050406030204" pitchFamily="18" charset="0"/>
                            </a:rPr>
                          </m:ctrlPr>
                        </m:dPr>
                        <m:e>
                          <m:r>
                            <a:rPr lang="en-US" b="0" i="1" dirty="0" smtClean="0">
                              <a:latin typeface="Cambria Math" panose="02040503050406030204" pitchFamily="18" charset="0"/>
                            </a:rPr>
                            <m:t>𝑤</m:t>
                          </m:r>
                        </m:e>
                      </m:d>
                      <m:r>
                        <a:rPr lang="en-US" b="0" i="1" dirty="0" smtClean="0">
                          <a:latin typeface="Cambria Math" panose="02040503050406030204" pitchFamily="18" charset="0"/>
                        </a:rPr>
                        <m:t>=</m:t>
                      </m:r>
                      <m:r>
                        <m:rPr>
                          <m:lit/>
                        </m:rPr>
                        <a:rPr lang="en-US" b="0" i="1" dirty="0" smtClean="0">
                          <a:latin typeface="Cambria Math" panose="02040503050406030204" pitchFamily="18" charset="0"/>
                        </a:rPr>
                        <m:t>||</m:t>
                      </m:r>
                      <m:r>
                        <a:rPr lang="en-US" b="0" i="1" dirty="0" smtClean="0">
                          <a:latin typeface="Cambria Math" panose="02040503050406030204" pitchFamily="18" charset="0"/>
                        </a:rPr>
                        <m:t>𝑤</m:t>
                      </m:r>
                      <m:r>
                        <m:rPr>
                          <m:lit/>
                        </m:rP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lit/>
                            </m:rPr>
                            <a:rPr lang="en-US" b="0" i="1" dirty="0" smtClean="0">
                              <a:latin typeface="Cambria Math" panose="02040503050406030204" pitchFamily="18" charset="0"/>
                            </a:rPr>
                            <m:t>|</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nary>
                        <m:naryPr>
                          <m:chr m:val="∑"/>
                          <m:supHide m:val="on"/>
                          <m:ctrlPr>
                            <a:rPr lang="en-US" b="0" i="1" dirty="0" smtClean="0">
                              <a:latin typeface="Cambria Math" panose="02040503050406030204" pitchFamily="18" charset="0"/>
                            </a:rPr>
                          </m:ctrlPr>
                        </m:naryPr>
                        <m:sub>
                          <m:r>
                            <m:rPr>
                              <m:brk m:alnAt="7"/>
                            </m:rPr>
                            <a:rPr lang="en-US" b="0" i="1" dirty="0" smtClean="0">
                              <a:latin typeface="Cambria Math" panose="02040503050406030204" pitchFamily="18" charset="0"/>
                            </a:rPr>
                            <m:t>𝑖</m:t>
                          </m:r>
                        </m:sub>
                        <m:sup/>
                        <m:e>
                          <m:r>
                            <m:rPr>
                              <m:lit/>
                            </m:rP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𝑖</m:t>
                              </m:r>
                            </m:sub>
                          </m:sSub>
                          <m:r>
                            <m:rPr>
                              <m:lit/>
                            </m:rPr>
                            <a:rPr lang="en-US" b="0" i="1" dirty="0" smtClean="0">
                              <a:latin typeface="Cambria Math" panose="02040503050406030204" pitchFamily="18" charset="0"/>
                            </a:rPr>
                            <m:t>|</m:t>
                          </m:r>
                        </m:e>
                      </m:nary>
                    </m:oMath>
                  </m:oMathPara>
                </a14:m>
                <a:endParaRPr lang="en-IN" dirty="0"/>
              </a:p>
              <a:p>
                <a:pPr algn="just"/>
                <a:r>
                  <a:rPr lang="en-US" dirty="0"/>
                  <a:t>The L2 Norm penalty decays the components of the vector w that do not contribute much to reducing the objective function.</a:t>
                </a:r>
              </a:p>
              <a:p>
                <a:pPr algn="just"/>
                <a:r>
                  <a:rPr lang="en-US" dirty="0"/>
                  <a:t>On the other hand, the L1 norm penalty provides solutions that are </a:t>
                </a:r>
                <a:r>
                  <a:rPr lang="en-US" dirty="0">
                    <a:solidFill>
                      <a:srgbClr val="C00000"/>
                    </a:solidFill>
                  </a:rPr>
                  <a:t>sparse</a:t>
                </a:r>
                <a:r>
                  <a:rPr lang="en-US" dirty="0"/>
                  <a:t>.</a:t>
                </a:r>
              </a:p>
              <a:p>
                <a:pPr algn="just"/>
                <a:r>
                  <a:rPr lang="en-US" dirty="0"/>
                  <a:t>This </a:t>
                </a:r>
                <a:r>
                  <a:rPr lang="en-US" dirty="0">
                    <a:solidFill>
                      <a:srgbClr val="C00000"/>
                    </a:solidFill>
                  </a:rPr>
                  <a:t>sparsity</a:t>
                </a:r>
                <a:r>
                  <a:rPr lang="en-US" dirty="0"/>
                  <a:t> property can be thought of as a </a:t>
                </a:r>
                <a:r>
                  <a:rPr lang="en-US" dirty="0">
                    <a:solidFill>
                      <a:srgbClr val="C00000"/>
                    </a:solidFill>
                  </a:rPr>
                  <a:t>feature selection mechanism</a:t>
                </a:r>
                <a:r>
                  <a:rPr lang="en-US" dirty="0"/>
                  <a:t>.</a:t>
                </a:r>
                <a:endParaRPr lang="en-IN" dirty="0"/>
              </a:p>
            </p:txBody>
          </p:sp>
        </mc:Choice>
        <mc:Fallback xmlns="">
          <p:sp>
            <p:nvSpPr>
              <p:cNvPr id="3" name="Content Placeholder 2">
                <a:extLst>
                  <a:ext uri="{FF2B5EF4-FFF2-40B4-BE49-F238E27FC236}">
                    <a16:creationId xmlns:a16="http://schemas.microsoft.com/office/drawing/2014/main" id="{4BEB47B6-53A9-4743-92FB-778944072D4C}"/>
                  </a:ext>
                </a:extLst>
              </p:cNvPr>
              <p:cNvSpPr>
                <a:spLocks noGrp="1" noRot="1" noChangeAspect="1" noMove="1" noResize="1" noEditPoints="1" noAdjustHandles="1" noChangeArrowheads="1" noChangeShapeType="1" noTextEdit="1"/>
              </p:cNvSpPr>
              <p:nvPr>
                <p:ph idx="1"/>
              </p:nvPr>
            </p:nvSpPr>
            <p:spPr>
              <a:xfrm>
                <a:off x="502921" y="1371600"/>
                <a:ext cx="7257415" cy="4525963"/>
              </a:xfrm>
              <a:blipFill>
                <a:blip r:embed="rId2"/>
                <a:stretch>
                  <a:fillRect l="-756" t="-674" r="-840"/>
                </a:stretch>
              </a:blipFill>
            </p:spPr>
            <p:txBody>
              <a:bodyPr/>
              <a:lstStyle/>
              <a:p>
                <a:r>
                  <a:rPr lang="en-IN">
                    <a:noFill/>
                  </a:rPr>
                  <a:t> </a:t>
                </a:r>
              </a:p>
            </p:txBody>
          </p:sp>
        </mc:Fallback>
      </mc:AlternateContent>
    </p:spTree>
    <p:extLst>
      <p:ext uri="{BB962C8B-B14F-4D97-AF65-F5344CB8AC3E}">
        <p14:creationId xmlns:p14="http://schemas.microsoft.com/office/powerpoint/2010/main" val="3755795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5C9F-CF0E-4CF5-A831-D4B44407581E}"/>
              </a:ext>
            </a:extLst>
          </p:cNvPr>
          <p:cNvSpPr>
            <a:spLocks noGrp="1"/>
          </p:cNvSpPr>
          <p:nvPr>
            <p:ph type="title"/>
          </p:nvPr>
        </p:nvSpPr>
        <p:spPr/>
        <p:txBody>
          <a:bodyPr/>
          <a:lstStyle/>
          <a:p>
            <a:r>
              <a:rPr lang="en-IN" dirty="0"/>
              <a:t>Early Stopping</a:t>
            </a:r>
          </a:p>
        </p:txBody>
      </p:sp>
      <p:sp>
        <p:nvSpPr>
          <p:cNvPr id="3" name="Content Placeholder 2">
            <a:extLst>
              <a:ext uri="{FF2B5EF4-FFF2-40B4-BE49-F238E27FC236}">
                <a16:creationId xmlns:a16="http://schemas.microsoft.com/office/drawing/2014/main" id="{D68B26F5-4043-4C3D-8DF1-0126FAE94519}"/>
              </a:ext>
            </a:extLst>
          </p:cNvPr>
          <p:cNvSpPr>
            <a:spLocks noGrp="1"/>
          </p:cNvSpPr>
          <p:nvPr>
            <p:ph idx="1"/>
          </p:nvPr>
        </p:nvSpPr>
        <p:spPr>
          <a:xfrm>
            <a:off x="502921" y="1371600"/>
            <a:ext cx="6974551" cy="4525963"/>
          </a:xfrm>
        </p:spPr>
        <p:txBody>
          <a:bodyPr/>
          <a:lstStyle/>
          <a:p>
            <a:pPr algn="just"/>
            <a:r>
              <a:rPr lang="en-US" dirty="0"/>
              <a:t>When training models with sufficient representational capacity to overfit the task, we often observe that training error decreases steadily over time, while the error on the validation set begins to rise again or remaining the same for certain iterations, then there is no point in training the model further. </a:t>
            </a:r>
          </a:p>
          <a:p>
            <a:pPr algn="just"/>
            <a:r>
              <a:rPr lang="en-US" dirty="0"/>
              <a:t>This means we can obtain a model with better validation set error (and thus, hopefully better test set error) by returning to the parameter setting at the point in time with the lowest validation set error</a:t>
            </a:r>
          </a:p>
          <a:p>
            <a:pPr algn="just"/>
            <a:endParaRPr lang="en-IN" dirty="0"/>
          </a:p>
        </p:txBody>
      </p:sp>
      <p:pic>
        <p:nvPicPr>
          <p:cNvPr id="7" name="Picture 6">
            <a:extLst>
              <a:ext uri="{FF2B5EF4-FFF2-40B4-BE49-F238E27FC236}">
                <a16:creationId xmlns:a16="http://schemas.microsoft.com/office/drawing/2014/main" id="{27E33647-4C29-4BDA-AD71-B846FA4E9CF6}"/>
              </a:ext>
            </a:extLst>
          </p:cNvPr>
          <p:cNvPicPr>
            <a:picLocks noChangeAspect="1"/>
          </p:cNvPicPr>
          <p:nvPr/>
        </p:nvPicPr>
        <p:blipFill>
          <a:blip r:embed="rId2"/>
          <a:stretch>
            <a:fillRect/>
          </a:stretch>
        </p:blipFill>
        <p:spPr>
          <a:xfrm>
            <a:off x="3661048" y="4365104"/>
            <a:ext cx="3692730" cy="1694169"/>
          </a:xfrm>
          <a:prstGeom prst="rect">
            <a:avLst/>
          </a:prstGeom>
        </p:spPr>
      </p:pic>
    </p:spTree>
    <p:extLst>
      <p:ext uri="{BB962C8B-B14F-4D97-AF65-F5344CB8AC3E}">
        <p14:creationId xmlns:p14="http://schemas.microsoft.com/office/powerpoint/2010/main" val="2722331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E2E1-4D24-4FC7-A0C1-99CA1C66DD9D}"/>
              </a:ext>
            </a:extLst>
          </p:cNvPr>
          <p:cNvSpPr>
            <a:spLocks noGrp="1"/>
          </p:cNvSpPr>
          <p:nvPr>
            <p:ph type="title"/>
          </p:nvPr>
        </p:nvSpPr>
        <p:spPr/>
        <p:txBody>
          <a:bodyPr/>
          <a:lstStyle/>
          <a:p>
            <a:r>
              <a:rPr lang="en-IN" dirty="0"/>
              <a:t>Parameter Tying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6DF1FB-8BE6-4945-9281-FB2CD6B4EC70}"/>
                  </a:ext>
                </a:extLst>
              </p:cNvPr>
              <p:cNvSpPr>
                <a:spLocks noGrp="1"/>
              </p:cNvSpPr>
              <p:nvPr>
                <p:ph idx="1"/>
              </p:nvPr>
            </p:nvSpPr>
            <p:spPr>
              <a:xfrm>
                <a:off x="502921" y="1371600"/>
                <a:ext cx="6902543" cy="4525963"/>
              </a:xfrm>
            </p:spPr>
            <p:txBody>
              <a:bodyPr/>
              <a:lstStyle/>
              <a:p>
                <a:pPr algn="just"/>
                <a:r>
                  <a:rPr lang="en-US" dirty="0"/>
                  <a:t>Sometimes, we might not know which region the parameters would lie in, but rather we known that there is some dependencies between them.</a:t>
                </a:r>
              </a:p>
              <a:p>
                <a:pPr algn="just"/>
                <a:r>
                  <a:rPr lang="en-US" dirty="0">
                    <a:solidFill>
                      <a:srgbClr val="FF0000"/>
                    </a:solidFill>
                  </a:rPr>
                  <a:t>Parameter Tying </a:t>
                </a:r>
                <a:r>
                  <a:rPr lang="en-US" dirty="0"/>
                  <a:t>refers to explicitly forcing the parameters of two models to be close to each other, through the norm penalty.</a:t>
                </a:r>
              </a:p>
              <a:p>
                <a:pPr marL="0" indent="0" algn="just">
                  <a:buNone/>
                </a:pPr>
                <a14:m>
                  <m:oMathPara xmlns:m="http://schemas.openxmlformats.org/officeDocument/2006/math">
                    <m:oMathParaPr>
                      <m:jc m:val="centerGroup"/>
                    </m:oMathParaPr>
                    <m:oMath xmlns:m="http://schemas.openxmlformats.org/officeDocument/2006/math">
                      <m:r>
                        <m:rPr>
                          <m:lit/>
                        </m:rP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sup>
                      </m:sSup>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r>
                            <a:rPr lang="en-US" b="1" i="1" smtClean="0">
                              <a:latin typeface="Cambria Math" panose="02040503050406030204" pitchFamily="18" charset="0"/>
                            </a:rPr>
                            <m:t>𝑩</m:t>
                          </m:r>
                          <m:r>
                            <a:rPr lang="en-US" b="1" i="1" smtClean="0">
                              <a:latin typeface="Cambria Math" panose="02040503050406030204" pitchFamily="18" charset="0"/>
                            </a:rPr>
                            <m:t>)</m:t>
                          </m:r>
                        </m:sup>
                      </m:sSup>
                      <m:r>
                        <m:rPr>
                          <m:lit/>
                        </m:rPr>
                        <a:rPr lang="en-US" b="1" i="1" smtClean="0">
                          <a:latin typeface="Cambria Math" panose="02040503050406030204" pitchFamily="18" charset="0"/>
                        </a:rPr>
                        <m:t>||</m:t>
                      </m:r>
                    </m:oMath>
                  </m:oMathPara>
                </a14:m>
                <a:endParaRPr lang="en-IN" dirty="0"/>
              </a:p>
              <a:p>
                <a:pPr algn="just"/>
                <a:r>
                  <a:rPr lang="en-US" dirty="0"/>
                  <a:t>Here,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𝑾</m:t>
                        </m:r>
                      </m:e>
                      <m:sup>
                        <m:r>
                          <a:rPr lang="en-US" b="1" i="1" smtClean="0">
                            <a:latin typeface="Cambria Math" panose="02040503050406030204" pitchFamily="18" charset="0"/>
                          </a:rPr>
                          <m:t>(</m:t>
                        </m:r>
                        <m:r>
                          <a:rPr lang="en-US" b="1" i="1" smtClean="0">
                            <a:latin typeface="Cambria Math" panose="02040503050406030204" pitchFamily="18" charset="0"/>
                          </a:rPr>
                          <m:t>𝑨</m:t>
                        </m:r>
                        <m:r>
                          <a:rPr lang="en-US" b="1" i="1" smtClean="0">
                            <a:latin typeface="Cambria Math" panose="02040503050406030204" pitchFamily="18" charset="0"/>
                          </a:rPr>
                          <m:t>)</m:t>
                        </m:r>
                      </m:sup>
                    </m:sSup>
                    <m:r>
                      <a:rPr lang="en-US" b="1" i="1" smtClean="0">
                        <a:latin typeface="Cambria Math" panose="02040503050406030204" pitchFamily="18" charset="0"/>
                      </a:rPr>
                      <m:t> </m:t>
                    </m:r>
                  </m:oMath>
                </a14:m>
                <a:r>
                  <a:rPr lang="en-US" dirty="0"/>
                  <a:t>refers to the weights of the first model while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𝑾</m:t>
                        </m:r>
                      </m:e>
                      <m:sup>
                        <m:r>
                          <a:rPr lang="en-US" i="1">
                            <a:latin typeface="Cambria Math" panose="02040503050406030204" pitchFamily="18" charset="0"/>
                          </a:rPr>
                          <m:t>(</m:t>
                        </m:r>
                        <m:r>
                          <a:rPr lang="en-US" i="1">
                            <a:latin typeface="Cambria Math" panose="02040503050406030204" pitchFamily="18" charset="0"/>
                          </a:rPr>
                          <m:t>𝑩</m:t>
                        </m:r>
                        <m:r>
                          <a:rPr lang="en-US" i="1">
                            <a:latin typeface="Cambria Math" panose="02040503050406030204" pitchFamily="18" charset="0"/>
                          </a:rPr>
                          <m:t>)</m:t>
                        </m:r>
                      </m:sup>
                    </m:sSup>
                    <m:r>
                      <a:rPr lang="en-US" i="1">
                        <a:latin typeface="Cambria Math" panose="02040503050406030204" pitchFamily="18" charset="0"/>
                      </a:rPr>
                      <m:t> </m:t>
                    </m:r>
                  </m:oMath>
                </a14:m>
                <a:r>
                  <a:rPr lang="en-US" dirty="0"/>
                  <a:t>refers to those of the second one.</a:t>
                </a:r>
              </a:p>
            </p:txBody>
          </p:sp>
        </mc:Choice>
        <mc:Fallback xmlns="">
          <p:sp>
            <p:nvSpPr>
              <p:cNvPr id="3" name="Content Placeholder 2">
                <a:extLst>
                  <a:ext uri="{FF2B5EF4-FFF2-40B4-BE49-F238E27FC236}">
                    <a16:creationId xmlns:a16="http://schemas.microsoft.com/office/drawing/2014/main" id="{A86DF1FB-8BE6-4945-9281-FB2CD6B4EC70}"/>
                  </a:ext>
                </a:extLst>
              </p:cNvPr>
              <p:cNvSpPr>
                <a:spLocks noGrp="1" noRot="1" noChangeAspect="1" noMove="1" noResize="1" noEditPoints="1" noAdjustHandles="1" noChangeArrowheads="1" noChangeShapeType="1" noTextEdit="1"/>
              </p:cNvSpPr>
              <p:nvPr>
                <p:ph idx="1"/>
              </p:nvPr>
            </p:nvSpPr>
            <p:spPr>
              <a:xfrm>
                <a:off x="502921" y="1371600"/>
                <a:ext cx="6902543" cy="4525963"/>
              </a:xfrm>
              <a:blipFill>
                <a:blip r:embed="rId2"/>
                <a:stretch>
                  <a:fillRect l="-795" t="-674" r="-883"/>
                </a:stretch>
              </a:blipFill>
            </p:spPr>
            <p:txBody>
              <a:bodyPr/>
              <a:lstStyle/>
              <a:p>
                <a:r>
                  <a:rPr lang="en-IN">
                    <a:noFill/>
                  </a:rPr>
                  <a:t> </a:t>
                </a:r>
              </a:p>
            </p:txBody>
          </p:sp>
        </mc:Fallback>
      </mc:AlternateContent>
    </p:spTree>
    <p:extLst>
      <p:ext uri="{BB962C8B-B14F-4D97-AF65-F5344CB8AC3E}">
        <p14:creationId xmlns:p14="http://schemas.microsoft.com/office/powerpoint/2010/main" val="3422089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D8F3-0DDC-4F79-B6FB-C0D7A469AA98}"/>
              </a:ext>
            </a:extLst>
          </p:cNvPr>
          <p:cNvSpPr>
            <a:spLocks noGrp="1"/>
          </p:cNvSpPr>
          <p:nvPr>
            <p:ph type="title"/>
          </p:nvPr>
        </p:nvSpPr>
        <p:spPr/>
        <p:txBody>
          <a:bodyPr/>
          <a:lstStyle/>
          <a:p>
            <a:r>
              <a:rPr lang="en-US" altLang="zh-TW" dirty="0"/>
              <a:t>Dropout</a:t>
            </a:r>
            <a:endParaRPr lang="en-IN" dirty="0"/>
          </a:p>
        </p:txBody>
      </p:sp>
      <p:sp>
        <p:nvSpPr>
          <p:cNvPr id="3" name="Content Placeholder 2">
            <a:extLst>
              <a:ext uri="{FF2B5EF4-FFF2-40B4-BE49-F238E27FC236}">
                <a16:creationId xmlns:a16="http://schemas.microsoft.com/office/drawing/2014/main" id="{5DB457F3-1ABF-452E-B688-FAF93C37AD69}"/>
              </a:ext>
            </a:extLst>
          </p:cNvPr>
          <p:cNvSpPr>
            <a:spLocks noGrp="1"/>
          </p:cNvSpPr>
          <p:nvPr>
            <p:ph idx="1"/>
          </p:nvPr>
        </p:nvSpPr>
        <p:spPr>
          <a:xfrm>
            <a:off x="502921" y="1371600"/>
            <a:ext cx="5606399" cy="4525963"/>
          </a:xfrm>
        </p:spPr>
        <p:txBody>
          <a:bodyPr/>
          <a:lstStyle/>
          <a:p>
            <a:pPr algn="just"/>
            <a:r>
              <a:rPr lang="en-US" dirty="0"/>
              <a:t>Dropout is a bagging method</a:t>
            </a:r>
          </a:p>
          <a:p>
            <a:pPr lvl="1" algn="just"/>
            <a:r>
              <a:rPr lang="en-US" dirty="0"/>
              <a:t>Bagging is a method of averaging over several models to improve generalization</a:t>
            </a:r>
          </a:p>
          <a:p>
            <a:pPr lvl="2" algn="just"/>
            <a:r>
              <a:rPr lang="en-US" dirty="0"/>
              <a:t>Impractical to train many neural networks since it is expensive in time and memory</a:t>
            </a:r>
          </a:p>
          <a:p>
            <a:pPr lvl="1" algn="just"/>
            <a:r>
              <a:rPr lang="en-US" dirty="0"/>
              <a:t>It is a method of bagging applied to neural networks</a:t>
            </a:r>
          </a:p>
          <a:p>
            <a:pPr algn="just"/>
            <a:r>
              <a:rPr lang="en-US" dirty="0"/>
              <a:t>Dropout is an inexpensive but powerful method of regularizing a broad family of models</a:t>
            </a:r>
          </a:p>
          <a:p>
            <a:pPr algn="just"/>
            <a:r>
              <a:rPr lang="en-US" dirty="0"/>
              <a:t>Specifically, dropout trains the ensemble consisting of sub-networks that can be formed by removing non-output units from an underlying base network.</a:t>
            </a:r>
            <a:endParaRPr lang="en-IN" dirty="0"/>
          </a:p>
        </p:txBody>
      </p:sp>
      <p:pic>
        <p:nvPicPr>
          <p:cNvPr id="8" name="Picture 7">
            <a:extLst>
              <a:ext uri="{FF2B5EF4-FFF2-40B4-BE49-F238E27FC236}">
                <a16:creationId xmlns:a16="http://schemas.microsoft.com/office/drawing/2014/main" id="{908381FE-815D-48F2-91DF-C44F9785EE34}"/>
              </a:ext>
            </a:extLst>
          </p:cNvPr>
          <p:cNvPicPr>
            <a:picLocks noChangeAspect="1"/>
          </p:cNvPicPr>
          <p:nvPr/>
        </p:nvPicPr>
        <p:blipFill>
          <a:blip r:embed="rId2"/>
          <a:stretch>
            <a:fillRect/>
          </a:stretch>
        </p:blipFill>
        <p:spPr>
          <a:xfrm>
            <a:off x="6325344" y="1700280"/>
            <a:ext cx="3476924" cy="3868601"/>
          </a:xfrm>
          <a:prstGeom prst="rect">
            <a:avLst/>
          </a:prstGeom>
        </p:spPr>
      </p:pic>
    </p:spTree>
    <p:extLst>
      <p:ext uri="{BB962C8B-B14F-4D97-AF65-F5344CB8AC3E}">
        <p14:creationId xmlns:p14="http://schemas.microsoft.com/office/powerpoint/2010/main" val="48440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solidFill>
                  <a:srgbClr val="C00000"/>
                </a:solidFill>
              </a:rPr>
              <a:t>Outline</a:t>
            </a:r>
          </a:p>
        </p:txBody>
      </p:sp>
      <p:sp>
        <p:nvSpPr>
          <p:cNvPr id="4099" name="Rectangle 3"/>
          <p:cNvSpPr>
            <a:spLocks noGrp="1" noChangeArrowheads="1"/>
          </p:cNvSpPr>
          <p:nvPr>
            <p:ph idx="1"/>
          </p:nvPr>
        </p:nvSpPr>
        <p:spPr/>
        <p:txBody>
          <a:bodyPr>
            <a:normAutofit/>
          </a:bodyPr>
          <a:lstStyle/>
          <a:p>
            <a:r>
              <a:rPr lang="en-US" dirty="0"/>
              <a:t>Deep Neural Network</a:t>
            </a:r>
          </a:p>
          <a:p>
            <a:r>
              <a:rPr lang="en-IN" dirty="0"/>
              <a:t>Parameters vs Hyperparameters</a:t>
            </a:r>
          </a:p>
          <a:p>
            <a:r>
              <a:rPr lang="en-US" altLang="zh-TW" dirty="0"/>
              <a:t>How to set network parameters</a:t>
            </a:r>
          </a:p>
          <a:p>
            <a:r>
              <a:rPr lang="en-IN" dirty="0"/>
              <a:t>Bias / Variance Trade-off</a:t>
            </a:r>
            <a:endParaRPr lang="en-US" altLang="zh-TW" dirty="0"/>
          </a:p>
          <a:p>
            <a:r>
              <a:rPr lang="en-US" dirty="0"/>
              <a:t>Regularization Strategies</a:t>
            </a:r>
          </a:p>
          <a:p>
            <a:r>
              <a:rPr lang="en-US" altLang="zh-TW" dirty="0"/>
              <a:t>Batch normalization</a:t>
            </a:r>
          </a:p>
          <a:p>
            <a:r>
              <a:rPr lang="en-IN" dirty="0"/>
              <a:t>Vanishing / Exploding gradients</a:t>
            </a:r>
          </a:p>
          <a:p>
            <a:r>
              <a:rPr lang="en-US" altLang="zh-TW" dirty="0"/>
              <a:t>Gradient Descent</a:t>
            </a:r>
          </a:p>
          <a:p>
            <a:r>
              <a:rPr lang="en-US" altLang="zh-TW" dirty="0"/>
              <a:t>Mini-batch Gradient Descent</a:t>
            </a:r>
          </a:p>
          <a:p>
            <a:r>
              <a:rPr lang="en-US" altLang="zh-TW" dirty="0" err="1"/>
              <a:t>Adarad</a:t>
            </a:r>
            <a:endParaRPr lang="en-US" altLang="zh-TW" dirty="0"/>
          </a:p>
          <a:p>
            <a:pPr marL="0" indent="0">
              <a:buNone/>
            </a:pPr>
            <a:endParaRPr lang="en-US" altLang="zh-TW" sz="1800" dirty="0"/>
          </a:p>
          <a:p>
            <a:endParaRPr lang="en-US" altLang="zh-TW" sz="1800" dirty="0"/>
          </a:p>
          <a:p>
            <a:endParaRPr lang="en-US" altLang="zh-TW" sz="1800" dirty="0"/>
          </a:p>
        </p:txBody>
      </p:sp>
    </p:spTree>
    <p:extLst>
      <p:ext uri="{BB962C8B-B14F-4D97-AF65-F5344CB8AC3E}">
        <p14:creationId xmlns:p14="http://schemas.microsoft.com/office/powerpoint/2010/main" val="190733521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 Intuitive Reason</a:t>
            </a:r>
            <a:endParaRPr lang="zh-TW" altLang="en-US" dirty="0"/>
          </a:p>
        </p:txBody>
      </p:sp>
      <p:grpSp>
        <p:nvGrpSpPr>
          <p:cNvPr id="4" name="群組 3"/>
          <p:cNvGrpSpPr/>
          <p:nvPr/>
        </p:nvGrpSpPr>
        <p:grpSpPr>
          <a:xfrm>
            <a:off x="3212482" y="1842026"/>
            <a:ext cx="4721927" cy="2179648"/>
            <a:chOff x="1904899" y="2535995"/>
            <a:chExt cx="5723548" cy="2641997"/>
          </a:xfrm>
        </p:grpSpPr>
        <p:sp>
          <p:nvSpPr>
            <p:cNvPr id="5" name="橢圓 4"/>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6" name="橢圓 5"/>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7" name="橢圓 6"/>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8" name="橢圓 7"/>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9" name="橢圓 8"/>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10" name="橢圓 9"/>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11" name="矩形 10"/>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12" name="直線單箭頭接點 11"/>
            <p:cNvCxnSpPr>
              <a:stCxn id="11" idx="3"/>
              <a:endCxn id="5"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1" idx="3"/>
              <a:endCxn id="6"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1" idx="3"/>
              <a:endCxn id="7"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stCxn id="11" idx="3"/>
              <a:endCxn id="8"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9"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10"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10"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10"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endCxn id="10"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8" idx="2"/>
              <a:endCxn id="5"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8" idx="3"/>
              <a:endCxn id="6"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8" idx="3"/>
              <a:endCxn id="7"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28" idx="3"/>
              <a:endCxn id="8"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29" name="橢圓 28"/>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30" name="橢圓 29"/>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31" name="橢圓 30"/>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32" name="橢圓 31"/>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33" name="矩形 32"/>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34" name="矩形 33"/>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35" name="直線單箭頭接點 34"/>
            <p:cNvCxnSpPr>
              <a:stCxn id="34" idx="3"/>
              <a:endCxn id="8"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33" idx="3"/>
              <a:endCxn id="8"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34" idx="3"/>
              <a:endCxn id="7"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4" idx="3"/>
              <a:endCxn id="6"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4" idx="3"/>
              <a:endCxn id="5"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3"/>
              <a:endCxn id="6"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33" idx="3"/>
              <a:endCxn id="5"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直線單箭頭接點 57"/>
          <p:cNvCxnSpPr/>
          <p:nvPr/>
        </p:nvCxnSpPr>
        <p:spPr>
          <a:xfrm flipV="1">
            <a:off x="3443087" y="3245736"/>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flipV="1">
            <a:off x="4920070" y="3234174"/>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6" idx="6"/>
            <a:endCxn id="29" idx="2"/>
          </p:cNvCxnSpPr>
          <p:nvPr/>
        </p:nvCxnSpPr>
        <p:spPr>
          <a:xfrm flipV="1">
            <a:off x="4891448" y="2052383"/>
            <a:ext cx="1035199" cy="6068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文字方塊 60"/>
          <p:cNvSpPr txBox="1"/>
          <p:nvPr/>
        </p:nvSpPr>
        <p:spPr>
          <a:xfrm>
            <a:off x="2090833" y="4064289"/>
            <a:ext cx="6682783" cy="701731"/>
          </a:xfrm>
          <a:prstGeom prst="rect">
            <a:avLst/>
          </a:prstGeom>
          <a:noFill/>
        </p:spPr>
        <p:txBody>
          <a:bodyPr wrap="square" rtlCol="0">
            <a:spAutoFit/>
          </a:bodyPr>
          <a:lstStyle/>
          <a:p>
            <a:pPr marL="282893" indent="-282893" algn="just">
              <a:buFont typeface="Wingdings" panose="05000000000000000000" pitchFamily="2" charset="2"/>
              <a:buChar char="Ø"/>
            </a:pPr>
            <a:r>
              <a:rPr lang="en-US" altLang="zh-TW" sz="1980" dirty="0">
                <a:solidFill>
                  <a:prstClr val="black"/>
                </a:solidFill>
              </a:rPr>
              <a:t>When teams up, if everyone expect the partner will do the work, nothing will be done finally.</a:t>
            </a:r>
          </a:p>
        </p:txBody>
      </p:sp>
      <p:sp>
        <p:nvSpPr>
          <p:cNvPr id="65" name="文字方塊 64"/>
          <p:cNvSpPr txBox="1"/>
          <p:nvPr/>
        </p:nvSpPr>
        <p:spPr>
          <a:xfrm>
            <a:off x="2090833" y="4758012"/>
            <a:ext cx="6466759" cy="701731"/>
          </a:xfrm>
          <a:prstGeom prst="rect">
            <a:avLst/>
          </a:prstGeom>
          <a:noFill/>
        </p:spPr>
        <p:txBody>
          <a:bodyPr wrap="square" rtlCol="0">
            <a:spAutoFit/>
          </a:bodyPr>
          <a:lstStyle/>
          <a:p>
            <a:pPr marL="282893" indent="-282893" algn="just">
              <a:buFont typeface="Wingdings" panose="05000000000000000000" pitchFamily="2" charset="2"/>
              <a:buChar char="Ø"/>
            </a:pPr>
            <a:r>
              <a:rPr lang="en-US" altLang="zh-TW" sz="1980" dirty="0">
                <a:solidFill>
                  <a:prstClr val="black"/>
                </a:solidFill>
              </a:rPr>
              <a:t>However, if you know your partner will dropout, you will do better.</a:t>
            </a:r>
          </a:p>
        </p:txBody>
      </p:sp>
      <p:grpSp>
        <p:nvGrpSpPr>
          <p:cNvPr id="82" name="群組 81"/>
          <p:cNvGrpSpPr/>
          <p:nvPr/>
        </p:nvGrpSpPr>
        <p:grpSpPr>
          <a:xfrm>
            <a:off x="4528730" y="1920571"/>
            <a:ext cx="301394" cy="303063"/>
            <a:chOff x="-1866900" y="1906630"/>
            <a:chExt cx="365326" cy="367349"/>
          </a:xfrm>
        </p:grpSpPr>
        <p:cxnSp>
          <p:nvCxnSpPr>
            <p:cNvPr id="83" name="直線接點 8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接點 8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5" name="群組 84"/>
          <p:cNvGrpSpPr/>
          <p:nvPr/>
        </p:nvGrpSpPr>
        <p:grpSpPr>
          <a:xfrm>
            <a:off x="4533047" y="3083726"/>
            <a:ext cx="301394" cy="303063"/>
            <a:chOff x="-1866900" y="1906630"/>
            <a:chExt cx="365326" cy="367349"/>
          </a:xfrm>
        </p:grpSpPr>
        <p:cxnSp>
          <p:nvCxnSpPr>
            <p:cNvPr id="86" name="直線接點 8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88" name="群組 87"/>
          <p:cNvGrpSpPr/>
          <p:nvPr/>
        </p:nvGrpSpPr>
        <p:grpSpPr>
          <a:xfrm>
            <a:off x="5986305" y="3059898"/>
            <a:ext cx="301394" cy="303063"/>
            <a:chOff x="-1866900" y="1906630"/>
            <a:chExt cx="365326" cy="367349"/>
          </a:xfrm>
        </p:grpSpPr>
        <p:cxnSp>
          <p:nvCxnSpPr>
            <p:cNvPr id="89" name="直線接點 8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1" name="群組 90"/>
          <p:cNvGrpSpPr/>
          <p:nvPr/>
        </p:nvGrpSpPr>
        <p:grpSpPr>
          <a:xfrm>
            <a:off x="5994080" y="3631145"/>
            <a:ext cx="301394" cy="303063"/>
            <a:chOff x="-1866900" y="1906630"/>
            <a:chExt cx="365326" cy="367349"/>
          </a:xfrm>
        </p:grpSpPr>
        <p:cxnSp>
          <p:nvCxnSpPr>
            <p:cNvPr id="92" name="直線接點 9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線接點 9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4" name="群組 93"/>
          <p:cNvGrpSpPr/>
          <p:nvPr/>
        </p:nvGrpSpPr>
        <p:grpSpPr>
          <a:xfrm>
            <a:off x="3168127" y="3094616"/>
            <a:ext cx="301394" cy="303063"/>
            <a:chOff x="-1866900" y="1906630"/>
            <a:chExt cx="365326" cy="367349"/>
          </a:xfrm>
        </p:grpSpPr>
        <p:cxnSp>
          <p:nvCxnSpPr>
            <p:cNvPr id="95" name="直線接點 9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97" name="群組 96"/>
          <p:cNvGrpSpPr/>
          <p:nvPr/>
        </p:nvGrpSpPr>
        <p:grpSpPr>
          <a:xfrm>
            <a:off x="3187705" y="2493152"/>
            <a:ext cx="301394" cy="303063"/>
            <a:chOff x="-1866900" y="1906630"/>
            <a:chExt cx="365326" cy="367349"/>
          </a:xfrm>
        </p:grpSpPr>
        <p:cxnSp>
          <p:nvCxnSpPr>
            <p:cNvPr id="98" name="直線接點 9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線接點 9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0" name="文字方塊 99"/>
          <p:cNvSpPr txBox="1"/>
          <p:nvPr/>
        </p:nvSpPr>
        <p:spPr>
          <a:xfrm>
            <a:off x="2100670" y="5441189"/>
            <a:ext cx="6456922" cy="701731"/>
          </a:xfrm>
          <a:prstGeom prst="rect">
            <a:avLst/>
          </a:prstGeom>
          <a:noFill/>
        </p:spPr>
        <p:txBody>
          <a:bodyPr wrap="square" rtlCol="0">
            <a:spAutoFit/>
          </a:bodyPr>
          <a:lstStyle/>
          <a:p>
            <a:pPr marL="282893" indent="-282893" algn="just">
              <a:buFont typeface="Wingdings" panose="05000000000000000000" pitchFamily="2" charset="2"/>
              <a:buChar char="Ø"/>
            </a:pPr>
            <a:r>
              <a:rPr lang="en-US" altLang="zh-TW" sz="1980" dirty="0">
                <a:solidFill>
                  <a:prstClr val="black"/>
                </a:solidFill>
              </a:rPr>
              <a:t>When testing, no one dropout actually, so obtaining good results eventually.</a:t>
            </a:r>
          </a:p>
        </p:txBody>
      </p:sp>
    </p:spTree>
    <p:extLst>
      <p:ext uri="{BB962C8B-B14F-4D97-AF65-F5344CB8AC3E}">
        <p14:creationId xmlns:p14="http://schemas.microsoft.com/office/powerpoint/2010/main" val="413483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9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4"/>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8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85"/>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8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5" grpId="0"/>
      <p:bldP spid="10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1624232" y="1838047"/>
            <a:ext cx="1914964" cy="447815"/>
          </a:xfrm>
          <a:prstGeom prst="rect">
            <a:avLst/>
          </a:prstGeom>
          <a:noFill/>
          <a:ln w="76200">
            <a:noFill/>
          </a:ln>
        </p:spPr>
        <p:txBody>
          <a:bodyPr wrap="square" rtlCol="0">
            <a:spAutoFit/>
          </a:bodyPr>
          <a:lstStyle/>
          <a:p>
            <a:r>
              <a:rPr lang="en-US" altLang="zh-TW" sz="2310" b="1" u="sng" dirty="0">
                <a:solidFill>
                  <a:srgbClr val="0000FF"/>
                </a:solidFill>
              </a:rPr>
              <a:t>Training:</a:t>
            </a:r>
            <a:endParaRPr lang="zh-TW" altLang="en-US" sz="2310" b="1" u="sng" dirty="0">
              <a:solidFill>
                <a:srgbClr val="0000FF"/>
              </a:solidFill>
            </a:endParaRPr>
          </a:p>
        </p:txBody>
      </p:sp>
      <p:sp>
        <p:nvSpPr>
          <p:cNvPr id="63" name="橢圓 62"/>
          <p:cNvSpPr/>
          <p:nvPr/>
        </p:nvSpPr>
        <p:spPr>
          <a:xfrm>
            <a:off x="4470734" y="1870666"/>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64" name="橢圓 63"/>
          <p:cNvSpPr/>
          <p:nvPr/>
        </p:nvSpPr>
        <p:spPr>
          <a:xfrm>
            <a:off x="4470734" y="244884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5" name="橢圓 64"/>
          <p:cNvSpPr/>
          <p:nvPr/>
        </p:nvSpPr>
        <p:spPr>
          <a:xfrm>
            <a:off x="4470734" y="302490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6" name="橢圓 65"/>
          <p:cNvSpPr/>
          <p:nvPr/>
        </p:nvSpPr>
        <p:spPr>
          <a:xfrm>
            <a:off x="4470734" y="360096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7" name="橢圓 66"/>
          <p:cNvSpPr/>
          <p:nvPr/>
        </p:nvSpPr>
        <p:spPr>
          <a:xfrm>
            <a:off x="7116246" y="2376303"/>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8" name="橢圓 67"/>
          <p:cNvSpPr/>
          <p:nvPr/>
        </p:nvSpPr>
        <p:spPr>
          <a:xfrm>
            <a:off x="7116246" y="3068424"/>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9" name="矩形 68"/>
          <p:cNvSpPr/>
          <p:nvPr/>
        </p:nvSpPr>
        <p:spPr>
          <a:xfrm>
            <a:off x="3212484" y="1953320"/>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70" name="直線單箭頭接點 69"/>
          <p:cNvCxnSpPr>
            <a:stCxn id="69" idx="3"/>
            <a:endCxn id="63" idx="2"/>
          </p:cNvCxnSpPr>
          <p:nvPr/>
        </p:nvCxnSpPr>
        <p:spPr>
          <a:xfrm>
            <a:off x="3432210" y="2063182"/>
            <a:ext cx="1038526" cy="17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a:stCxn id="69" idx="3"/>
            <a:endCxn id="64" idx="2"/>
          </p:cNvCxnSpPr>
          <p:nvPr/>
        </p:nvCxnSpPr>
        <p:spPr>
          <a:xfrm>
            <a:off x="3432210" y="2063183"/>
            <a:ext cx="1038526" cy="596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69" idx="3"/>
            <a:endCxn id="65" idx="2"/>
          </p:cNvCxnSpPr>
          <p:nvPr/>
        </p:nvCxnSpPr>
        <p:spPr>
          <a:xfrm>
            <a:off x="3432210" y="2063183"/>
            <a:ext cx="1038526" cy="1172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3432210" y="2063183"/>
            <a:ext cx="1038526" cy="17481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347360" y="2586659"/>
            <a:ext cx="768888" cy="877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347358" y="2044754"/>
            <a:ext cx="768888" cy="5419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347360" y="2081022"/>
            <a:ext cx="768888" cy="11977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347358" y="2703775"/>
            <a:ext cx="768888" cy="575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endCxn id="67" idx="2"/>
          </p:cNvCxnSpPr>
          <p:nvPr/>
        </p:nvCxnSpPr>
        <p:spPr>
          <a:xfrm flipV="1">
            <a:off x="6347360" y="2586660"/>
            <a:ext cx="768888" cy="648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endCxn id="68" idx="2"/>
          </p:cNvCxnSpPr>
          <p:nvPr/>
        </p:nvCxnSpPr>
        <p:spPr>
          <a:xfrm>
            <a:off x="6347360" y="3235258"/>
            <a:ext cx="768888" cy="4352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endCxn id="67" idx="2"/>
          </p:cNvCxnSpPr>
          <p:nvPr/>
        </p:nvCxnSpPr>
        <p:spPr>
          <a:xfrm flipV="1">
            <a:off x="6347358" y="2586659"/>
            <a:ext cx="768888" cy="12018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endCxn id="68" idx="2"/>
          </p:cNvCxnSpPr>
          <p:nvPr/>
        </p:nvCxnSpPr>
        <p:spPr>
          <a:xfrm flipV="1">
            <a:off x="6347360" y="3278781"/>
            <a:ext cx="768888" cy="53253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86" idx="3"/>
            <a:endCxn id="63" idx="2"/>
          </p:cNvCxnSpPr>
          <p:nvPr/>
        </p:nvCxnSpPr>
        <p:spPr>
          <a:xfrm flipV="1">
            <a:off x="3432210" y="2081023"/>
            <a:ext cx="1038526" cy="5495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86" idx="3"/>
            <a:endCxn id="64" idx="2"/>
          </p:cNvCxnSpPr>
          <p:nvPr/>
        </p:nvCxnSpPr>
        <p:spPr>
          <a:xfrm>
            <a:off x="3432210" y="2630557"/>
            <a:ext cx="1038526" cy="28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stCxn id="86" idx="3"/>
            <a:endCxn id="65" idx="2"/>
          </p:cNvCxnSpPr>
          <p:nvPr/>
        </p:nvCxnSpPr>
        <p:spPr>
          <a:xfrm>
            <a:off x="3432210" y="2630557"/>
            <a:ext cx="1038526" cy="604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86" idx="3"/>
            <a:endCxn id="66" idx="2"/>
          </p:cNvCxnSpPr>
          <p:nvPr/>
        </p:nvCxnSpPr>
        <p:spPr>
          <a:xfrm>
            <a:off x="3432210" y="2630557"/>
            <a:ext cx="1038526" cy="11807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3212484" y="2520695"/>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87" name="橢圓 86"/>
          <p:cNvSpPr/>
          <p:nvPr/>
        </p:nvSpPr>
        <p:spPr>
          <a:xfrm>
            <a:off x="5926646" y="1842025"/>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88" name="橢圓 87"/>
          <p:cNvSpPr/>
          <p:nvPr/>
        </p:nvSpPr>
        <p:spPr>
          <a:xfrm>
            <a:off x="5926646" y="242020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89" name="橢圓 88"/>
          <p:cNvSpPr/>
          <p:nvPr/>
        </p:nvSpPr>
        <p:spPr>
          <a:xfrm>
            <a:off x="5926646" y="2996260"/>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90" name="橢圓 89"/>
          <p:cNvSpPr/>
          <p:nvPr/>
        </p:nvSpPr>
        <p:spPr>
          <a:xfrm>
            <a:off x="5926646" y="3572320"/>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91" name="矩形 90"/>
          <p:cNvSpPr/>
          <p:nvPr/>
        </p:nvSpPr>
        <p:spPr>
          <a:xfrm>
            <a:off x="3212484" y="3143235"/>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92" name="矩形 91"/>
          <p:cNvSpPr/>
          <p:nvPr/>
        </p:nvSpPr>
        <p:spPr>
          <a:xfrm>
            <a:off x="3212484" y="3703741"/>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94" name="直線單箭頭接點 93"/>
          <p:cNvCxnSpPr>
            <a:stCxn id="91" idx="3"/>
            <a:endCxn id="66" idx="2"/>
          </p:cNvCxnSpPr>
          <p:nvPr/>
        </p:nvCxnSpPr>
        <p:spPr>
          <a:xfrm>
            <a:off x="3432210" y="3253097"/>
            <a:ext cx="1038526" cy="5582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a:stCxn id="92" idx="3"/>
            <a:endCxn id="65" idx="2"/>
          </p:cNvCxnSpPr>
          <p:nvPr/>
        </p:nvCxnSpPr>
        <p:spPr>
          <a:xfrm flipV="1">
            <a:off x="3432210" y="3235257"/>
            <a:ext cx="1038526" cy="5783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3432210" y="2659197"/>
            <a:ext cx="1038526" cy="1154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92" idx="3"/>
            <a:endCxn id="63" idx="2"/>
          </p:cNvCxnSpPr>
          <p:nvPr/>
        </p:nvCxnSpPr>
        <p:spPr>
          <a:xfrm flipV="1">
            <a:off x="3432210" y="2081023"/>
            <a:ext cx="1038526" cy="173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3"/>
            <a:endCxn id="64" idx="2"/>
          </p:cNvCxnSpPr>
          <p:nvPr/>
        </p:nvCxnSpPr>
        <p:spPr>
          <a:xfrm flipV="1">
            <a:off x="3432210" y="2659198"/>
            <a:ext cx="1038526" cy="5938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1" idx="3"/>
            <a:endCxn id="63" idx="2"/>
          </p:cNvCxnSpPr>
          <p:nvPr/>
        </p:nvCxnSpPr>
        <p:spPr>
          <a:xfrm flipV="1">
            <a:off x="3432210" y="2081023"/>
            <a:ext cx="1038526" cy="1172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a:off x="4891448" y="2063182"/>
            <a:ext cx="1038526" cy="17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p:cNvCxnSpPr/>
          <p:nvPr/>
        </p:nvCxnSpPr>
        <p:spPr>
          <a:xfrm>
            <a:off x="4891448" y="2063183"/>
            <a:ext cx="1038526" cy="596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線單箭頭接點 101"/>
          <p:cNvCxnSpPr/>
          <p:nvPr/>
        </p:nvCxnSpPr>
        <p:spPr>
          <a:xfrm>
            <a:off x="4891448" y="2063183"/>
            <a:ext cx="1038526" cy="1172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4891448" y="2063183"/>
            <a:ext cx="1038526" cy="17481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891448" y="2630557"/>
            <a:ext cx="1038526" cy="28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p:nvPr/>
        </p:nvCxnSpPr>
        <p:spPr>
          <a:xfrm>
            <a:off x="4891448" y="2630557"/>
            <a:ext cx="1038526" cy="6047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4891448" y="2630557"/>
            <a:ext cx="1038526" cy="11807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4891448" y="3253097"/>
            <a:ext cx="1038526" cy="5582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p:cNvCxnSpPr/>
          <p:nvPr/>
        </p:nvCxnSpPr>
        <p:spPr>
          <a:xfrm flipV="1">
            <a:off x="4891448" y="3235257"/>
            <a:ext cx="1038526" cy="5783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891448" y="2659197"/>
            <a:ext cx="1038526" cy="1154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891448" y="2081023"/>
            <a:ext cx="1038526" cy="173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p:cNvCxnSpPr/>
          <p:nvPr/>
        </p:nvCxnSpPr>
        <p:spPr>
          <a:xfrm flipV="1">
            <a:off x="4891448" y="2659198"/>
            <a:ext cx="1038526" cy="5938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p:nvPr/>
        </p:nvCxnSpPr>
        <p:spPr>
          <a:xfrm flipV="1">
            <a:off x="4891448" y="2081023"/>
            <a:ext cx="1038526" cy="117207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549967" y="2597030"/>
            <a:ext cx="3844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549967" y="3290754"/>
            <a:ext cx="3844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4528730" y="1920571"/>
            <a:ext cx="301394" cy="303063"/>
            <a:chOff x="-1866900" y="1906630"/>
            <a:chExt cx="365326" cy="367349"/>
          </a:xfrm>
        </p:grpSpPr>
        <p:cxnSp>
          <p:nvCxnSpPr>
            <p:cNvPr id="125" name="直線接點 12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線接點 12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8" name="群組 127"/>
          <p:cNvGrpSpPr/>
          <p:nvPr/>
        </p:nvGrpSpPr>
        <p:grpSpPr>
          <a:xfrm>
            <a:off x="4533047" y="3083726"/>
            <a:ext cx="301394" cy="303063"/>
            <a:chOff x="-1866900" y="1906630"/>
            <a:chExt cx="365326" cy="367349"/>
          </a:xfrm>
        </p:grpSpPr>
        <p:cxnSp>
          <p:nvCxnSpPr>
            <p:cNvPr id="129" name="直線接點 12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1" name="群組 130"/>
          <p:cNvGrpSpPr/>
          <p:nvPr/>
        </p:nvGrpSpPr>
        <p:grpSpPr>
          <a:xfrm>
            <a:off x="5986305" y="3059898"/>
            <a:ext cx="301394" cy="303063"/>
            <a:chOff x="-1866900" y="1906630"/>
            <a:chExt cx="365326" cy="367349"/>
          </a:xfrm>
        </p:grpSpPr>
        <p:cxnSp>
          <p:nvCxnSpPr>
            <p:cNvPr id="132" name="直線接點 13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4" name="群組 133"/>
          <p:cNvGrpSpPr/>
          <p:nvPr/>
        </p:nvGrpSpPr>
        <p:grpSpPr>
          <a:xfrm>
            <a:off x="5994080" y="3631145"/>
            <a:ext cx="301394" cy="303063"/>
            <a:chOff x="-1866900" y="1906630"/>
            <a:chExt cx="365326" cy="367349"/>
          </a:xfrm>
        </p:grpSpPr>
        <p:cxnSp>
          <p:nvCxnSpPr>
            <p:cNvPr id="135" name="直線接點 134"/>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群組 136"/>
          <p:cNvGrpSpPr/>
          <p:nvPr/>
        </p:nvGrpSpPr>
        <p:grpSpPr>
          <a:xfrm>
            <a:off x="3168127" y="3094616"/>
            <a:ext cx="301394" cy="303063"/>
            <a:chOff x="-1866900" y="1906630"/>
            <a:chExt cx="365326" cy="367349"/>
          </a:xfrm>
        </p:grpSpPr>
        <p:cxnSp>
          <p:nvCxnSpPr>
            <p:cNvPr id="138" name="直線接點 137"/>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9" name="直線接點 138"/>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40" name="群組 139"/>
          <p:cNvGrpSpPr/>
          <p:nvPr/>
        </p:nvGrpSpPr>
        <p:grpSpPr>
          <a:xfrm>
            <a:off x="3187705" y="2493152"/>
            <a:ext cx="301394" cy="303063"/>
            <a:chOff x="-1866900" y="1906630"/>
            <a:chExt cx="365326" cy="367349"/>
          </a:xfrm>
        </p:grpSpPr>
        <p:cxnSp>
          <p:nvCxnSpPr>
            <p:cNvPr id="141" name="直線接點 140"/>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48" name="直線單箭頭接點 147"/>
          <p:cNvCxnSpPr/>
          <p:nvPr/>
        </p:nvCxnSpPr>
        <p:spPr>
          <a:xfrm flipV="1">
            <a:off x="3443087" y="3245736"/>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p:cNvCxnSpPr/>
          <p:nvPr/>
        </p:nvCxnSpPr>
        <p:spPr>
          <a:xfrm flipV="1">
            <a:off x="4920070" y="3234174"/>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flipV="1">
            <a:off x="4891448" y="2052383"/>
            <a:ext cx="1035199" cy="6068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文字方塊 119"/>
          <p:cNvSpPr txBox="1"/>
          <p:nvPr/>
        </p:nvSpPr>
        <p:spPr>
          <a:xfrm>
            <a:off x="2940968" y="4789475"/>
            <a:ext cx="5300494" cy="397032"/>
          </a:xfrm>
          <a:prstGeom prst="rect">
            <a:avLst/>
          </a:prstGeom>
          <a:noFill/>
        </p:spPr>
        <p:txBody>
          <a:bodyPr wrap="square" rtlCol="0">
            <a:spAutoFit/>
          </a:bodyPr>
          <a:lstStyle/>
          <a:p>
            <a:pPr marL="282893" indent="-282893">
              <a:buFont typeface="Wingdings" panose="05000000000000000000" pitchFamily="2" charset="2"/>
              <a:buChar char="l"/>
            </a:pPr>
            <a:r>
              <a:rPr lang="en-US" altLang="zh-TW" sz="1980" dirty="0">
                <a:solidFill>
                  <a:prstClr val="black"/>
                </a:solidFill>
              </a:rPr>
              <a:t>Each neuron has p% to dropout</a:t>
            </a:r>
            <a:endParaRPr lang="zh-TW" altLang="en-US" sz="1980" dirty="0">
              <a:solidFill>
                <a:prstClr val="black"/>
              </a:solidFill>
            </a:endParaRPr>
          </a:p>
        </p:txBody>
      </p:sp>
      <p:cxnSp>
        <p:nvCxnSpPr>
          <p:cNvPr id="93" name="直線單箭頭接點 92"/>
          <p:cNvCxnSpPr/>
          <p:nvPr/>
        </p:nvCxnSpPr>
        <p:spPr>
          <a:xfrm>
            <a:off x="3441648" y="3828072"/>
            <a:ext cx="1038526" cy="17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a:off x="4900886" y="3828072"/>
            <a:ext cx="1038526" cy="178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338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4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1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8"/>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3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34"/>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90"/>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86"/>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3" grpId="0" animBg="1"/>
      <p:bldP spid="65" grpId="0" animBg="1"/>
      <p:bldP spid="86" grpId="0" animBg="1"/>
      <p:bldP spid="89" grpId="0" animBg="1"/>
      <p:bldP spid="90" grpId="0" animBg="1"/>
      <p:bldP spid="91" grpId="0" animBg="1"/>
      <p:bldP spid="1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sp>
        <p:nvSpPr>
          <p:cNvPr id="60" name="文字方塊 59"/>
          <p:cNvSpPr txBox="1"/>
          <p:nvPr/>
        </p:nvSpPr>
        <p:spPr>
          <a:xfrm>
            <a:off x="1624232" y="1838047"/>
            <a:ext cx="1914964" cy="447815"/>
          </a:xfrm>
          <a:prstGeom prst="rect">
            <a:avLst/>
          </a:prstGeom>
          <a:noFill/>
          <a:ln w="76200">
            <a:noFill/>
          </a:ln>
        </p:spPr>
        <p:txBody>
          <a:bodyPr wrap="square" rtlCol="0">
            <a:spAutoFit/>
          </a:bodyPr>
          <a:lstStyle/>
          <a:p>
            <a:r>
              <a:rPr lang="en-US" altLang="zh-TW" sz="2310" b="1" u="sng" dirty="0">
                <a:solidFill>
                  <a:srgbClr val="0000FF"/>
                </a:solidFill>
              </a:rPr>
              <a:t>Training:</a:t>
            </a:r>
            <a:endParaRPr lang="zh-TW" altLang="en-US" sz="2310" b="1" u="sng" dirty="0">
              <a:solidFill>
                <a:srgbClr val="0000FF"/>
              </a:solidFill>
            </a:endParaRPr>
          </a:p>
        </p:txBody>
      </p:sp>
      <p:sp>
        <p:nvSpPr>
          <p:cNvPr id="64" name="橢圓 63"/>
          <p:cNvSpPr/>
          <p:nvPr/>
        </p:nvSpPr>
        <p:spPr>
          <a:xfrm>
            <a:off x="4470734" y="244884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6" name="橢圓 65"/>
          <p:cNvSpPr/>
          <p:nvPr/>
        </p:nvSpPr>
        <p:spPr>
          <a:xfrm>
            <a:off x="4470734" y="360096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7" name="橢圓 66"/>
          <p:cNvSpPr/>
          <p:nvPr/>
        </p:nvSpPr>
        <p:spPr>
          <a:xfrm>
            <a:off x="7116246" y="2376303"/>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8" name="橢圓 67"/>
          <p:cNvSpPr/>
          <p:nvPr/>
        </p:nvSpPr>
        <p:spPr>
          <a:xfrm>
            <a:off x="7116246" y="3068424"/>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9" name="矩形 68"/>
          <p:cNvSpPr/>
          <p:nvPr/>
        </p:nvSpPr>
        <p:spPr>
          <a:xfrm>
            <a:off x="3212484" y="1953320"/>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71" name="直線單箭頭接點 70"/>
          <p:cNvCxnSpPr>
            <a:stCxn id="69" idx="3"/>
            <a:endCxn id="64" idx="2"/>
          </p:cNvCxnSpPr>
          <p:nvPr/>
        </p:nvCxnSpPr>
        <p:spPr>
          <a:xfrm>
            <a:off x="3432210" y="2063183"/>
            <a:ext cx="1038526" cy="596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a:stCxn id="69" idx="3"/>
            <a:endCxn id="66" idx="2"/>
          </p:cNvCxnSpPr>
          <p:nvPr/>
        </p:nvCxnSpPr>
        <p:spPr>
          <a:xfrm>
            <a:off x="3432210" y="2063183"/>
            <a:ext cx="1038526" cy="17481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endCxn id="67" idx="2"/>
          </p:cNvCxnSpPr>
          <p:nvPr/>
        </p:nvCxnSpPr>
        <p:spPr>
          <a:xfrm flipV="1">
            <a:off x="6347360" y="2586659"/>
            <a:ext cx="768888" cy="877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a:endCxn id="67" idx="2"/>
          </p:cNvCxnSpPr>
          <p:nvPr/>
        </p:nvCxnSpPr>
        <p:spPr>
          <a:xfrm>
            <a:off x="6347358" y="2044754"/>
            <a:ext cx="768888" cy="54190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endCxn id="68" idx="2"/>
          </p:cNvCxnSpPr>
          <p:nvPr/>
        </p:nvCxnSpPr>
        <p:spPr>
          <a:xfrm>
            <a:off x="6347360" y="2081022"/>
            <a:ext cx="768888" cy="11977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endCxn id="68" idx="2"/>
          </p:cNvCxnSpPr>
          <p:nvPr/>
        </p:nvCxnSpPr>
        <p:spPr>
          <a:xfrm>
            <a:off x="6347358" y="2703775"/>
            <a:ext cx="768888" cy="5750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橢圓 86"/>
          <p:cNvSpPr/>
          <p:nvPr/>
        </p:nvSpPr>
        <p:spPr>
          <a:xfrm>
            <a:off x="5926646" y="1842025"/>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88" name="橢圓 87"/>
          <p:cNvSpPr/>
          <p:nvPr/>
        </p:nvSpPr>
        <p:spPr>
          <a:xfrm>
            <a:off x="5926646" y="2420201"/>
            <a:ext cx="420712" cy="42071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92" name="矩形 91"/>
          <p:cNvSpPr/>
          <p:nvPr/>
        </p:nvSpPr>
        <p:spPr>
          <a:xfrm>
            <a:off x="3212484" y="3703741"/>
            <a:ext cx="219726" cy="21972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93" name="直線單箭頭接點 92"/>
          <p:cNvCxnSpPr>
            <a:stCxn id="92" idx="3"/>
            <a:endCxn id="66" idx="2"/>
          </p:cNvCxnSpPr>
          <p:nvPr/>
        </p:nvCxnSpPr>
        <p:spPr>
          <a:xfrm flipV="1">
            <a:off x="3432210" y="3811317"/>
            <a:ext cx="1038526" cy="22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92" idx="3"/>
            <a:endCxn id="64" idx="2"/>
          </p:cNvCxnSpPr>
          <p:nvPr/>
        </p:nvCxnSpPr>
        <p:spPr>
          <a:xfrm flipV="1">
            <a:off x="3432210" y="2659197"/>
            <a:ext cx="1038526" cy="1154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4891448" y="2630557"/>
            <a:ext cx="1038526" cy="286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flipV="1">
            <a:off x="4891448" y="2659197"/>
            <a:ext cx="1038526" cy="11544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V="1">
            <a:off x="4891448" y="2081023"/>
            <a:ext cx="1038526" cy="1732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p:cNvCxnSpPr/>
          <p:nvPr/>
        </p:nvCxnSpPr>
        <p:spPr>
          <a:xfrm>
            <a:off x="7549967" y="2597030"/>
            <a:ext cx="3844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p:nvPr/>
        </p:nvCxnSpPr>
        <p:spPr>
          <a:xfrm>
            <a:off x="7549967" y="3290754"/>
            <a:ext cx="3844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文字方塊 117"/>
          <p:cNvSpPr txBox="1"/>
          <p:nvPr/>
        </p:nvSpPr>
        <p:spPr>
          <a:xfrm>
            <a:off x="2940968" y="4657345"/>
            <a:ext cx="5300494" cy="397032"/>
          </a:xfrm>
          <a:prstGeom prst="rect">
            <a:avLst/>
          </a:prstGeom>
          <a:noFill/>
        </p:spPr>
        <p:txBody>
          <a:bodyPr wrap="square" rtlCol="0">
            <a:spAutoFit/>
          </a:bodyPr>
          <a:lstStyle/>
          <a:p>
            <a:pPr marL="282893" indent="-282893">
              <a:buFont typeface="Wingdings" panose="05000000000000000000" pitchFamily="2" charset="2"/>
              <a:buChar char="l"/>
            </a:pPr>
            <a:r>
              <a:rPr lang="en-US" altLang="zh-TW" sz="1980" dirty="0">
                <a:solidFill>
                  <a:prstClr val="black"/>
                </a:solidFill>
              </a:rPr>
              <a:t>Each neuron has p% to dropout</a:t>
            </a:r>
            <a:endParaRPr lang="zh-TW" altLang="en-US" sz="1980" dirty="0">
              <a:solidFill>
                <a:prstClr val="black"/>
              </a:solidFill>
            </a:endParaRPr>
          </a:p>
        </p:txBody>
      </p:sp>
      <p:sp>
        <p:nvSpPr>
          <p:cNvPr id="120" name="文字方塊 119"/>
          <p:cNvSpPr txBox="1"/>
          <p:nvPr/>
        </p:nvSpPr>
        <p:spPr>
          <a:xfrm>
            <a:off x="2940968" y="5572785"/>
            <a:ext cx="5093916" cy="397032"/>
          </a:xfrm>
          <a:prstGeom prst="rect">
            <a:avLst/>
          </a:prstGeom>
          <a:noFill/>
        </p:spPr>
        <p:txBody>
          <a:bodyPr wrap="square" rtlCol="0">
            <a:spAutoFit/>
          </a:bodyPr>
          <a:lstStyle/>
          <a:p>
            <a:pPr marL="282893" indent="-282893">
              <a:buFont typeface="Wingdings" panose="05000000000000000000" pitchFamily="2" charset="2"/>
              <a:buChar char="l"/>
            </a:pPr>
            <a:r>
              <a:rPr lang="en-US" altLang="zh-TW" sz="1980" dirty="0">
                <a:solidFill>
                  <a:prstClr val="black"/>
                </a:solidFill>
              </a:rPr>
              <a:t>Using the new network for training</a:t>
            </a:r>
            <a:endParaRPr lang="zh-TW" altLang="en-US" sz="1980" dirty="0">
              <a:solidFill>
                <a:prstClr val="black"/>
              </a:solidFill>
            </a:endParaRPr>
          </a:p>
        </p:txBody>
      </p:sp>
      <p:sp>
        <p:nvSpPr>
          <p:cNvPr id="122" name="向右箭號 121"/>
          <p:cNvSpPr/>
          <p:nvPr/>
        </p:nvSpPr>
        <p:spPr>
          <a:xfrm>
            <a:off x="3381909" y="5091719"/>
            <a:ext cx="519262" cy="3098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23" name="文字方塊 122"/>
          <p:cNvSpPr txBox="1"/>
          <p:nvPr/>
        </p:nvSpPr>
        <p:spPr>
          <a:xfrm>
            <a:off x="3917129" y="4963524"/>
            <a:ext cx="4738988" cy="701731"/>
          </a:xfrm>
          <a:prstGeom prst="rect">
            <a:avLst/>
          </a:prstGeom>
          <a:noFill/>
        </p:spPr>
        <p:txBody>
          <a:bodyPr wrap="square" rtlCol="0">
            <a:spAutoFit/>
          </a:bodyPr>
          <a:lstStyle/>
          <a:p>
            <a:r>
              <a:rPr lang="en-US" altLang="zh-TW" sz="1980" b="1" dirty="0">
                <a:solidFill>
                  <a:srgbClr val="0000FF"/>
                </a:solidFill>
              </a:rPr>
              <a:t>The structure of the network is changed.</a:t>
            </a:r>
            <a:endParaRPr lang="zh-TW" altLang="en-US" sz="1980" b="1" dirty="0">
              <a:solidFill>
                <a:srgbClr val="0000FF"/>
              </a:solidFill>
            </a:endParaRPr>
          </a:p>
        </p:txBody>
      </p:sp>
      <p:cxnSp>
        <p:nvCxnSpPr>
          <p:cNvPr id="124" name="直線單箭頭接點 123"/>
          <p:cNvCxnSpPr/>
          <p:nvPr/>
        </p:nvCxnSpPr>
        <p:spPr>
          <a:xfrm flipV="1">
            <a:off x="4891448" y="2052383"/>
            <a:ext cx="1035199" cy="6068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5732351" y="3592218"/>
            <a:ext cx="1383895" cy="397032"/>
          </a:xfrm>
          <a:prstGeom prst="rect">
            <a:avLst/>
          </a:prstGeom>
          <a:noFill/>
        </p:spPr>
        <p:txBody>
          <a:bodyPr wrap="square" rtlCol="0">
            <a:spAutoFit/>
          </a:bodyPr>
          <a:lstStyle/>
          <a:p>
            <a:pPr algn="ctr"/>
            <a:r>
              <a:rPr lang="en-US" altLang="zh-TW" sz="1980" dirty="0">
                <a:solidFill>
                  <a:srgbClr val="FF0000"/>
                </a:solidFill>
              </a:rPr>
              <a:t>Thinner!</a:t>
            </a:r>
            <a:endParaRPr lang="zh-TW" altLang="en-US" sz="1980" dirty="0">
              <a:solidFill>
                <a:srgbClr val="FF0000"/>
              </a:solidFill>
            </a:endParaRPr>
          </a:p>
        </p:txBody>
      </p:sp>
    </p:spTree>
    <p:extLst>
      <p:ext uri="{BB962C8B-B14F-4D97-AF65-F5344CB8AC3E}">
        <p14:creationId xmlns:p14="http://schemas.microsoft.com/office/powerpoint/2010/main" val="28729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a:t>
            </a:r>
            <a:endParaRPr lang="zh-TW" altLang="en-US" dirty="0"/>
          </a:p>
        </p:txBody>
      </p:sp>
      <p:grpSp>
        <p:nvGrpSpPr>
          <p:cNvPr id="111" name="群組 110"/>
          <p:cNvGrpSpPr/>
          <p:nvPr/>
        </p:nvGrpSpPr>
        <p:grpSpPr>
          <a:xfrm>
            <a:off x="3212482" y="1842026"/>
            <a:ext cx="4721927" cy="2179648"/>
            <a:chOff x="1904899" y="2535995"/>
            <a:chExt cx="5723548" cy="2641997"/>
          </a:xfrm>
        </p:grpSpPr>
        <p:sp>
          <p:nvSpPr>
            <p:cNvPr id="4" name="橢圓 3"/>
            <p:cNvSpPr/>
            <p:nvPr/>
          </p:nvSpPr>
          <p:spPr>
            <a:xfrm>
              <a:off x="3430053" y="2570711"/>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5" name="橢圓 4"/>
            <p:cNvSpPr/>
            <p:nvPr/>
          </p:nvSpPr>
          <p:spPr>
            <a:xfrm>
              <a:off x="3430053" y="3271530"/>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6" name="橢圓 5"/>
            <p:cNvSpPr/>
            <p:nvPr/>
          </p:nvSpPr>
          <p:spPr>
            <a:xfrm>
              <a:off x="3430053" y="396978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7" name="橢圓 6"/>
            <p:cNvSpPr/>
            <p:nvPr/>
          </p:nvSpPr>
          <p:spPr>
            <a:xfrm>
              <a:off x="3430053" y="466803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8" name="橢圓 7"/>
            <p:cNvSpPr/>
            <p:nvPr/>
          </p:nvSpPr>
          <p:spPr>
            <a:xfrm>
              <a:off x="6636734" y="318360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9" name="橢圓 8"/>
            <p:cNvSpPr/>
            <p:nvPr/>
          </p:nvSpPr>
          <p:spPr>
            <a:xfrm>
              <a:off x="6636734" y="4022539"/>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10" name="矩形 9"/>
            <p:cNvSpPr/>
            <p:nvPr/>
          </p:nvSpPr>
          <p:spPr>
            <a:xfrm>
              <a:off x="1904899" y="2670896"/>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11" name="直線單箭頭接點 10"/>
            <p:cNvCxnSpPr>
              <a:stCxn id="10" idx="3"/>
              <a:endCxn id="4" idx="2"/>
            </p:cNvCxnSpPr>
            <p:nvPr/>
          </p:nvCxnSpPr>
          <p:spPr>
            <a:xfrm>
              <a:off x="2171234"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a:stCxn id="10" idx="3"/>
              <a:endCxn id="5" idx="2"/>
            </p:cNvCxnSpPr>
            <p:nvPr/>
          </p:nvCxnSpPr>
          <p:spPr>
            <a:xfrm>
              <a:off x="2171234"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10" idx="3"/>
              <a:endCxn id="6" idx="2"/>
            </p:cNvCxnSpPr>
            <p:nvPr/>
          </p:nvCxnSpPr>
          <p:spPr>
            <a:xfrm>
              <a:off x="2171234"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stCxn id="10" idx="3"/>
              <a:endCxn id="7" idx="2"/>
            </p:cNvCxnSpPr>
            <p:nvPr/>
          </p:nvCxnSpPr>
          <p:spPr>
            <a:xfrm>
              <a:off x="2171234"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2"/>
            </p:cNvCxnSpPr>
            <p:nvPr/>
          </p:nvCxnSpPr>
          <p:spPr>
            <a:xfrm flipV="1">
              <a:off x="5704749" y="3438582"/>
              <a:ext cx="931985" cy="10641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endCxn id="8" idx="2"/>
            </p:cNvCxnSpPr>
            <p:nvPr/>
          </p:nvCxnSpPr>
          <p:spPr>
            <a:xfrm>
              <a:off x="5704748" y="2781725"/>
              <a:ext cx="931986" cy="6568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endCxn id="9" idx="2"/>
            </p:cNvCxnSpPr>
            <p:nvPr/>
          </p:nvCxnSpPr>
          <p:spPr>
            <a:xfrm>
              <a:off x="5704749" y="2825688"/>
              <a:ext cx="931985" cy="14518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endCxn id="9" idx="2"/>
            </p:cNvCxnSpPr>
            <p:nvPr/>
          </p:nvCxnSpPr>
          <p:spPr>
            <a:xfrm>
              <a:off x="5704748" y="3580539"/>
              <a:ext cx="931986" cy="6969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endCxn id="8" idx="2"/>
            </p:cNvCxnSpPr>
            <p:nvPr/>
          </p:nvCxnSpPr>
          <p:spPr>
            <a:xfrm flipV="1">
              <a:off x="5704749" y="3438582"/>
              <a:ext cx="931985" cy="7861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9" idx="2"/>
            </p:cNvCxnSpPr>
            <p:nvPr/>
          </p:nvCxnSpPr>
          <p:spPr>
            <a:xfrm>
              <a:off x="5704749" y="4224761"/>
              <a:ext cx="931985" cy="5275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 idx="2"/>
            </p:cNvCxnSpPr>
            <p:nvPr/>
          </p:nvCxnSpPr>
          <p:spPr>
            <a:xfrm flipV="1">
              <a:off x="5704748" y="3438582"/>
              <a:ext cx="931986" cy="14567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9" idx="2"/>
            </p:cNvCxnSpPr>
            <p:nvPr/>
          </p:nvCxnSpPr>
          <p:spPr>
            <a:xfrm flipV="1">
              <a:off x="5704749" y="4277516"/>
              <a:ext cx="931985" cy="6454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a:stCxn id="27" idx="2"/>
              <a:endCxn id="4" idx="2"/>
            </p:cNvCxnSpPr>
            <p:nvPr/>
          </p:nvCxnSpPr>
          <p:spPr>
            <a:xfrm flipV="1">
              <a:off x="2038067" y="2825688"/>
              <a:ext cx="1391986" cy="7992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27" idx="3"/>
              <a:endCxn id="5" idx="2"/>
            </p:cNvCxnSpPr>
            <p:nvPr/>
          </p:nvCxnSpPr>
          <p:spPr>
            <a:xfrm>
              <a:off x="2171234"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stCxn id="27" idx="3"/>
              <a:endCxn id="6" idx="2"/>
            </p:cNvCxnSpPr>
            <p:nvPr/>
          </p:nvCxnSpPr>
          <p:spPr>
            <a:xfrm>
              <a:off x="2171234"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7" idx="3"/>
              <a:endCxn id="7" idx="2"/>
            </p:cNvCxnSpPr>
            <p:nvPr/>
          </p:nvCxnSpPr>
          <p:spPr>
            <a:xfrm>
              <a:off x="2171234"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904899" y="3358623"/>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34" name="橢圓 33"/>
            <p:cNvSpPr/>
            <p:nvPr/>
          </p:nvSpPr>
          <p:spPr>
            <a:xfrm>
              <a:off x="5194794" y="2535995"/>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35" name="橢圓 34"/>
            <p:cNvSpPr/>
            <p:nvPr/>
          </p:nvSpPr>
          <p:spPr>
            <a:xfrm>
              <a:off x="5194794" y="3236814"/>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36" name="橢圓 35"/>
            <p:cNvSpPr/>
            <p:nvPr/>
          </p:nvSpPr>
          <p:spPr>
            <a:xfrm>
              <a:off x="5194794" y="3935068"/>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37" name="橢圓 36"/>
            <p:cNvSpPr/>
            <p:nvPr/>
          </p:nvSpPr>
          <p:spPr>
            <a:xfrm>
              <a:off x="5194794" y="4633322"/>
              <a:ext cx="509954" cy="50995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dirty="0">
                <a:solidFill>
                  <a:prstClr val="white"/>
                </a:solidFill>
              </a:endParaRPr>
            </a:p>
          </p:txBody>
        </p:sp>
        <p:sp>
          <p:nvSpPr>
            <p:cNvPr id="56" name="矩形 55"/>
            <p:cNvSpPr/>
            <p:nvPr/>
          </p:nvSpPr>
          <p:spPr>
            <a:xfrm>
              <a:off x="1904899" y="4113217"/>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sp>
          <p:nvSpPr>
            <p:cNvPr id="57" name="矩形 56"/>
            <p:cNvSpPr/>
            <p:nvPr/>
          </p:nvSpPr>
          <p:spPr>
            <a:xfrm>
              <a:off x="1904899" y="4792619"/>
              <a:ext cx="266335" cy="266335"/>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TW" altLang="en-US" sz="1485">
                <a:solidFill>
                  <a:prstClr val="white"/>
                </a:solidFill>
              </a:endParaRPr>
            </a:p>
          </p:txBody>
        </p:sp>
        <p:cxnSp>
          <p:nvCxnSpPr>
            <p:cNvPr id="66" name="直線單箭頭接點 65"/>
            <p:cNvCxnSpPr>
              <a:stCxn id="57" idx="3"/>
              <a:endCxn id="7" idx="2"/>
            </p:cNvCxnSpPr>
            <p:nvPr/>
          </p:nvCxnSpPr>
          <p:spPr>
            <a:xfrm flipV="1">
              <a:off x="2171234"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56" idx="3"/>
              <a:endCxn id="7" idx="2"/>
            </p:cNvCxnSpPr>
            <p:nvPr/>
          </p:nvCxnSpPr>
          <p:spPr>
            <a:xfrm>
              <a:off x="2171234"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a:stCxn id="57" idx="3"/>
              <a:endCxn id="6" idx="2"/>
            </p:cNvCxnSpPr>
            <p:nvPr/>
          </p:nvCxnSpPr>
          <p:spPr>
            <a:xfrm flipV="1">
              <a:off x="2171234"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a:stCxn id="57" idx="3"/>
              <a:endCxn id="5" idx="2"/>
            </p:cNvCxnSpPr>
            <p:nvPr/>
          </p:nvCxnSpPr>
          <p:spPr>
            <a:xfrm flipV="1">
              <a:off x="2171234"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7" idx="3"/>
              <a:endCxn id="4" idx="2"/>
            </p:cNvCxnSpPr>
            <p:nvPr/>
          </p:nvCxnSpPr>
          <p:spPr>
            <a:xfrm flipV="1">
              <a:off x="2171234"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6" idx="3"/>
              <a:endCxn id="5" idx="2"/>
            </p:cNvCxnSpPr>
            <p:nvPr/>
          </p:nvCxnSpPr>
          <p:spPr>
            <a:xfrm flipV="1">
              <a:off x="2171234"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6" idx="3"/>
              <a:endCxn id="4" idx="2"/>
            </p:cNvCxnSpPr>
            <p:nvPr/>
          </p:nvCxnSpPr>
          <p:spPr>
            <a:xfrm flipV="1">
              <a:off x="2171234"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p:nvPr/>
          </p:nvCxnSpPr>
          <p:spPr>
            <a:xfrm>
              <a:off x="3940007" y="2804064"/>
              <a:ext cx="1258819" cy="216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p:nvPr/>
          </p:nvCxnSpPr>
          <p:spPr>
            <a:xfrm>
              <a:off x="3940007" y="2804064"/>
              <a:ext cx="1258819" cy="7224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p:nvPr/>
          </p:nvCxnSpPr>
          <p:spPr>
            <a:xfrm>
              <a:off x="3940007" y="2804064"/>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a:off x="3940007" y="2804064"/>
              <a:ext cx="1258819" cy="21189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p:nvPr/>
          </p:nvCxnSpPr>
          <p:spPr>
            <a:xfrm>
              <a:off x="3940007" y="3491791"/>
              <a:ext cx="1258819" cy="3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3940007" y="3491791"/>
              <a:ext cx="1258819" cy="7329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p:cNvCxnSpPr/>
            <p:nvPr/>
          </p:nvCxnSpPr>
          <p:spPr>
            <a:xfrm>
              <a:off x="3940007" y="3491791"/>
              <a:ext cx="1258819" cy="143122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flipV="1">
              <a:off x="3940007" y="4923015"/>
              <a:ext cx="1258819" cy="27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3940007" y="4246385"/>
              <a:ext cx="1258819" cy="6766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p:nvPr/>
          </p:nvCxnSpPr>
          <p:spPr>
            <a:xfrm flipV="1">
              <a:off x="3940007" y="4224761"/>
              <a:ext cx="1258819" cy="7010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p:nvPr/>
          </p:nvCxnSpPr>
          <p:spPr>
            <a:xfrm flipV="1">
              <a:off x="3940007" y="3526507"/>
              <a:ext cx="1258819" cy="13992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p:nvPr/>
          </p:nvCxnSpPr>
          <p:spPr>
            <a:xfrm flipV="1">
              <a:off x="3940007" y="2825688"/>
              <a:ext cx="1258819" cy="21000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flipV="1">
              <a:off x="3940007" y="3526507"/>
              <a:ext cx="1258819" cy="7198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3940007" y="2825688"/>
              <a:ext cx="1258819" cy="14206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p:nvPr/>
          </p:nvCxnSpPr>
          <p:spPr>
            <a:xfrm>
              <a:off x="7162454" y="3451153"/>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p:nvPr/>
          </p:nvCxnSpPr>
          <p:spPr>
            <a:xfrm>
              <a:off x="7162454" y="4292030"/>
              <a:ext cx="46599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1" name="直線單箭頭接點 120"/>
          <p:cNvCxnSpPr/>
          <p:nvPr/>
        </p:nvCxnSpPr>
        <p:spPr>
          <a:xfrm flipV="1">
            <a:off x="3443087" y="3245736"/>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p:nvPr/>
        </p:nvCxnSpPr>
        <p:spPr>
          <a:xfrm flipV="1">
            <a:off x="4920070" y="3234174"/>
            <a:ext cx="1027649" cy="445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5" idx="6"/>
            <a:endCxn id="34" idx="2"/>
          </p:cNvCxnSpPr>
          <p:nvPr/>
        </p:nvCxnSpPr>
        <p:spPr>
          <a:xfrm flipV="1">
            <a:off x="4891448" y="2052383"/>
            <a:ext cx="1035199" cy="6068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1624232" y="1838047"/>
            <a:ext cx="1914964" cy="447815"/>
          </a:xfrm>
          <a:prstGeom prst="rect">
            <a:avLst/>
          </a:prstGeom>
          <a:noFill/>
          <a:ln w="76200">
            <a:noFill/>
          </a:ln>
        </p:spPr>
        <p:txBody>
          <a:bodyPr wrap="square" rtlCol="0">
            <a:spAutoFit/>
          </a:bodyPr>
          <a:lstStyle/>
          <a:p>
            <a:r>
              <a:rPr lang="en-US" altLang="zh-TW" sz="2310" b="1" u="sng" dirty="0">
                <a:solidFill>
                  <a:srgbClr val="0000FF"/>
                </a:solidFill>
              </a:rPr>
              <a:t>Testing:</a:t>
            </a:r>
            <a:endParaRPr lang="zh-TW" altLang="en-US" sz="2310" b="1" u="sng" dirty="0">
              <a:solidFill>
                <a:srgbClr val="0000FF"/>
              </a:solidFill>
            </a:endParaRPr>
          </a:p>
        </p:txBody>
      </p:sp>
      <p:sp>
        <p:nvSpPr>
          <p:cNvPr id="71" name="文字方塊 70"/>
          <p:cNvSpPr txBox="1"/>
          <p:nvPr/>
        </p:nvSpPr>
        <p:spPr>
          <a:xfrm>
            <a:off x="1822738" y="4129457"/>
            <a:ext cx="2779490" cy="397032"/>
          </a:xfrm>
          <a:prstGeom prst="rect">
            <a:avLst/>
          </a:prstGeom>
          <a:noFill/>
        </p:spPr>
        <p:txBody>
          <a:bodyPr wrap="square" rtlCol="0">
            <a:spAutoFit/>
          </a:bodyPr>
          <a:lstStyle/>
          <a:p>
            <a:pPr marL="282893" indent="-282893">
              <a:buFont typeface="Wingdings" panose="05000000000000000000" pitchFamily="2" charset="2"/>
              <a:buChar char="Ø"/>
            </a:pPr>
            <a:r>
              <a:rPr lang="en-US" altLang="zh-TW" sz="1980" b="1" dirty="0">
                <a:solidFill>
                  <a:srgbClr val="FF0000"/>
                </a:solidFill>
              </a:rPr>
              <a:t>No dropout</a:t>
            </a:r>
          </a:p>
        </p:txBody>
      </p:sp>
      <p:sp>
        <p:nvSpPr>
          <p:cNvPr id="73" name="文字方塊 72"/>
          <p:cNvSpPr txBox="1"/>
          <p:nvPr/>
        </p:nvSpPr>
        <p:spPr>
          <a:xfrm>
            <a:off x="2321721" y="4598778"/>
            <a:ext cx="4794523" cy="701731"/>
          </a:xfrm>
          <a:prstGeom prst="rect">
            <a:avLst/>
          </a:prstGeom>
          <a:noFill/>
        </p:spPr>
        <p:txBody>
          <a:bodyPr wrap="square" rtlCol="0">
            <a:spAutoFit/>
          </a:bodyPr>
          <a:lstStyle/>
          <a:p>
            <a:pPr marL="282893" indent="-282893">
              <a:buFont typeface="Wingdings" panose="05000000000000000000" pitchFamily="2" charset="2"/>
              <a:buChar char="l"/>
            </a:pPr>
            <a:r>
              <a:rPr lang="en-US" altLang="zh-TW" sz="1980" dirty="0">
                <a:solidFill>
                  <a:srgbClr val="0000FF"/>
                </a:solidFill>
              </a:rPr>
              <a:t>If the dropout rate at training is p%, all the weights times (1-p)%</a:t>
            </a:r>
            <a:endParaRPr lang="zh-TW" altLang="en-US" sz="1980" dirty="0">
              <a:solidFill>
                <a:srgbClr val="0000FF"/>
              </a:solidFill>
            </a:endParaRPr>
          </a:p>
        </p:txBody>
      </p:sp>
      <mc:AlternateContent xmlns:mc="http://schemas.openxmlformats.org/markup-compatibility/2006" xmlns:a14="http://schemas.microsoft.com/office/drawing/2010/main">
        <mc:Choice Requires="a14">
          <p:sp>
            <p:nvSpPr>
              <p:cNvPr id="77" name="文字方塊 76"/>
              <p:cNvSpPr txBox="1"/>
              <p:nvPr/>
            </p:nvSpPr>
            <p:spPr>
              <a:xfrm>
                <a:off x="2321720" y="5382070"/>
                <a:ext cx="7040879" cy="701731"/>
              </a:xfrm>
              <a:prstGeom prst="rect">
                <a:avLst/>
              </a:prstGeom>
              <a:noFill/>
            </p:spPr>
            <p:txBody>
              <a:bodyPr wrap="square" rtlCol="0">
                <a:spAutoFit/>
              </a:bodyPr>
              <a:lstStyle/>
              <a:p>
                <a:pPr marL="282893" indent="-282893">
                  <a:buFont typeface="Wingdings" panose="05000000000000000000" pitchFamily="2" charset="2"/>
                  <a:buChar char="l"/>
                </a:pPr>
                <a:r>
                  <a:rPr lang="en-US" altLang="zh-TW" sz="1980" dirty="0">
                    <a:solidFill>
                      <a:srgbClr val="0000FF"/>
                    </a:solidFill>
                  </a:rPr>
                  <a:t>Assume that the dropout rate is 50%. </a:t>
                </a:r>
              </a:p>
              <a:p>
                <a:r>
                  <a:rPr lang="en-US" altLang="zh-TW" sz="1980" dirty="0">
                    <a:solidFill>
                      <a:srgbClr val="0000FF"/>
                    </a:solidFill>
                  </a:rPr>
                  <a:t>   If a weight  </a:t>
                </a:r>
                <a14:m>
                  <m:oMath xmlns:m="http://schemas.openxmlformats.org/officeDocument/2006/math">
                    <m:r>
                      <m:rPr>
                        <m:sty m:val="p"/>
                      </m:rPr>
                      <a:rPr lang="en-US" altLang="zh-TW" sz="1980">
                        <a:solidFill>
                          <a:srgbClr val="0000FF"/>
                        </a:solidFill>
                        <a:latin typeface="Cambria Math" panose="02040503050406030204" pitchFamily="18" charset="0"/>
                      </a:rPr>
                      <m:t>w</m:t>
                    </m:r>
                    <m:r>
                      <a:rPr lang="en-US" altLang="zh-TW" sz="1980" i="1">
                        <a:solidFill>
                          <a:srgbClr val="0000FF"/>
                        </a:solidFill>
                        <a:latin typeface="Cambria Math" panose="02040503050406030204" pitchFamily="18" charset="0"/>
                      </a:rPr>
                      <m:t>=1</m:t>
                    </m:r>
                  </m:oMath>
                </a14:m>
                <a:r>
                  <a:rPr lang="en-US" altLang="zh-TW" sz="1980" dirty="0">
                    <a:solidFill>
                      <a:srgbClr val="0000FF"/>
                    </a:solidFill>
                  </a:rPr>
                  <a:t> by training, set </a:t>
                </a:r>
                <a14:m>
                  <m:oMath xmlns:m="http://schemas.openxmlformats.org/officeDocument/2006/math">
                    <m:r>
                      <a:rPr lang="en-US" altLang="zh-TW" sz="1980" i="1">
                        <a:solidFill>
                          <a:srgbClr val="0000FF"/>
                        </a:solidFill>
                        <a:latin typeface="Cambria Math" panose="02040503050406030204" pitchFamily="18" charset="0"/>
                      </a:rPr>
                      <m:t>𝑤</m:t>
                    </m:r>
                    <m:r>
                      <a:rPr lang="en-US" altLang="zh-TW" sz="1980" i="1">
                        <a:solidFill>
                          <a:srgbClr val="0000FF"/>
                        </a:solidFill>
                        <a:latin typeface="Cambria Math" panose="02040503050406030204" pitchFamily="18" charset="0"/>
                      </a:rPr>
                      <m:t>=0.5</m:t>
                    </m:r>
                  </m:oMath>
                </a14:m>
                <a:r>
                  <a:rPr lang="en-US" altLang="zh-TW" sz="1980" dirty="0">
                    <a:solidFill>
                      <a:srgbClr val="0000FF"/>
                    </a:solidFill>
                  </a:rPr>
                  <a:t> for testing.</a:t>
                </a:r>
                <a:endParaRPr lang="zh-TW" altLang="en-US" sz="1980" dirty="0">
                  <a:solidFill>
                    <a:srgbClr val="0000FF"/>
                  </a:solidFill>
                </a:endParaRPr>
              </a:p>
            </p:txBody>
          </p:sp>
        </mc:Choice>
        <mc:Fallback xmlns="">
          <p:sp>
            <p:nvSpPr>
              <p:cNvPr id="77" name="文字方塊 76"/>
              <p:cNvSpPr txBox="1">
                <a:spLocks noRot="1" noChangeAspect="1" noMove="1" noResize="1" noEditPoints="1" noAdjustHandles="1" noChangeArrowheads="1" noChangeShapeType="1" noTextEdit="1"/>
              </p:cNvSpPr>
              <p:nvPr/>
            </p:nvSpPr>
            <p:spPr>
              <a:xfrm>
                <a:off x="2321720" y="5382070"/>
                <a:ext cx="7040879" cy="701731"/>
              </a:xfrm>
              <a:prstGeom prst="rect">
                <a:avLst/>
              </a:prstGeom>
              <a:blipFill>
                <a:blip r:embed="rId3"/>
                <a:stretch>
                  <a:fillRect l="-779" t="-3478" r="-2251" b="-13913"/>
                </a:stretch>
              </a:blipFill>
            </p:spPr>
            <p:txBody>
              <a:bodyPr/>
              <a:lstStyle/>
              <a:p>
                <a:r>
                  <a:rPr lang="en-IN">
                    <a:noFill/>
                  </a:rPr>
                  <a:t> </a:t>
                </a:r>
              </a:p>
            </p:txBody>
          </p:sp>
        </mc:Fallback>
      </mc:AlternateContent>
    </p:spTree>
    <p:extLst>
      <p:ext uri="{BB962C8B-B14F-4D97-AF65-F5344CB8AC3E}">
        <p14:creationId xmlns:p14="http://schemas.microsoft.com/office/powerpoint/2010/main" val="319438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P spid="73" grpId="0"/>
      <p:bldP spid="7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群組 90"/>
          <p:cNvGrpSpPr/>
          <p:nvPr/>
        </p:nvGrpSpPr>
        <p:grpSpPr>
          <a:xfrm>
            <a:off x="1112371" y="1318967"/>
            <a:ext cx="2082280" cy="1961976"/>
            <a:chOff x="518307" y="1043723"/>
            <a:chExt cx="2219144" cy="2237219"/>
          </a:xfrm>
        </p:grpSpPr>
        <p:sp>
          <p:nvSpPr>
            <p:cNvPr id="23" name="橢圓 22"/>
            <p:cNvSpPr/>
            <p:nvPr/>
          </p:nvSpPr>
          <p:spPr>
            <a:xfrm>
              <a:off x="1297764"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24" name="直線接點 23"/>
            <p:cNvCxnSpPr/>
            <p:nvPr/>
          </p:nvCxnSpPr>
          <p:spPr>
            <a:xfrm flipV="1">
              <a:off x="1429812"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1642506"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p:cNvSpPr txBox="1"/>
            <p:nvPr/>
          </p:nvSpPr>
          <p:spPr>
            <a:xfrm>
              <a:off x="518307" y="1692459"/>
              <a:ext cx="667657" cy="386049"/>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27" name="文字方塊 26"/>
            <p:cNvSpPr txBox="1"/>
            <p:nvPr/>
          </p:nvSpPr>
          <p:spPr>
            <a:xfrm>
              <a:off x="2069794" y="1708985"/>
              <a:ext cx="667657" cy="386049"/>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cxnSp>
          <p:nvCxnSpPr>
            <p:cNvPr id="28" name="直線單箭頭接點 27"/>
            <p:cNvCxnSpPr>
              <a:endCxn id="23" idx="1"/>
            </p:cNvCxnSpPr>
            <p:nvPr/>
          </p:nvCxnSpPr>
          <p:spPr>
            <a:xfrm>
              <a:off x="822832"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endCxn id="23" idx="7"/>
            </p:cNvCxnSpPr>
            <p:nvPr/>
          </p:nvCxnSpPr>
          <p:spPr>
            <a:xfrm flipH="1">
              <a:off x="1857680"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630834" y="104372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55" name="矩形 54"/>
            <p:cNvSpPr/>
            <p:nvPr/>
          </p:nvSpPr>
          <p:spPr>
            <a:xfrm>
              <a:off x="2133061" y="1065495"/>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grpSp>
      <p:grpSp>
        <p:nvGrpSpPr>
          <p:cNvPr id="92" name="群組 91"/>
          <p:cNvGrpSpPr/>
          <p:nvPr/>
        </p:nvGrpSpPr>
        <p:grpSpPr>
          <a:xfrm>
            <a:off x="3686120" y="1334662"/>
            <a:ext cx="2106344" cy="1946279"/>
            <a:chOff x="3116120" y="1037652"/>
            <a:chExt cx="2219144" cy="2243290"/>
          </a:xfrm>
        </p:grpSpPr>
        <p:sp>
          <p:nvSpPr>
            <p:cNvPr id="30" name="橢圓 29"/>
            <p:cNvSpPr/>
            <p:nvPr/>
          </p:nvSpPr>
          <p:spPr>
            <a:xfrm>
              <a:off x="3895577" y="2216925"/>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31" name="直線接點 30"/>
            <p:cNvCxnSpPr/>
            <p:nvPr/>
          </p:nvCxnSpPr>
          <p:spPr>
            <a:xfrm flipV="1">
              <a:off x="4027625" y="2348973"/>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a:off x="4240319" y="2872907"/>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3116120" y="1692459"/>
              <a:ext cx="667657" cy="390219"/>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34" name="文字方塊 33"/>
            <p:cNvSpPr txBox="1"/>
            <p:nvPr/>
          </p:nvSpPr>
          <p:spPr>
            <a:xfrm>
              <a:off x="4667607" y="1708985"/>
              <a:ext cx="667657" cy="390219"/>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cxnSp>
          <p:nvCxnSpPr>
            <p:cNvPr id="35" name="直線單箭頭接點 34"/>
            <p:cNvCxnSpPr>
              <a:endCxn id="30" idx="1"/>
            </p:cNvCxnSpPr>
            <p:nvPr/>
          </p:nvCxnSpPr>
          <p:spPr>
            <a:xfrm>
              <a:off x="3420645" y="1510481"/>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endCxn id="30" idx="7"/>
            </p:cNvCxnSpPr>
            <p:nvPr/>
          </p:nvCxnSpPr>
          <p:spPr>
            <a:xfrm flipH="1">
              <a:off x="4455493" y="1510481"/>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矩形 55"/>
            <p:cNvSpPr/>
            <p:nvPr/>
          </p:nvSpPr>
          <p:spPr>
            <a:xfrm>
              <a:off x="3151006" y="1037652"/>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57" name="矩形 56"/>
            <p:cNvSpPr/>
            <p:nvPr/>
          </p:nvSpPr>
          <p:spPr>
            <a:xfrm>
              <a:off x="4653233" y="105942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grpSp>
          <p:nvGrpSpPr>
            <p:cNvPr id="51" name="群組 50"/>
            <p:cNvGrpSpPr/>
            <p:nvPr/>
          </p:nvGrpSpPr>
          <p:grpSpPr>
            <a:xfrm>
              <a:off x="3183188" y="1085048"/>
              <a:ext cx="365326" cy="367349"/>
              <a:chOff x="-1866900" y="1906630"/>
              <a:chExt cx="365326" cy="367349"/>
            </a:xfrm>
          </p:grpSpPr>
          <p:cxnSp>
            <p:nvCxnSpPr>
              <p:cNvPr id="52" name="直線接點 51"/>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3" name="群組 92"/>
          <p:cNvGrpSpPr/>
          <p:nvPr/>
        </p:nvGrpSpPr>
        <p:grpSpPr>
          <a:xfrm>
            <a:off x="1079992" y="3717032"/>
            <a:ext cx="2080645" cy="1999212"/>
            <a:chOff x="516672" y="3953754"/>
            <a:chExt cx="2219144" cy="2125361"/>
          </a:xfrm>
        </p:grpSpPr>
        <p:sp>
          <p:nvSpPr>
            <p:cNvPr id="37" name="橢圓 36"/>
            <p:cNvSpPr/>
            <p:nvPr/>
          </p:nvSpPr>
          <p:spPr>
            <a:xfrm>
              <a:off x="1296129"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38" name="直線接點 37"/>
            <p:cNvCxnSpPr/>
            <p:nvPr/>
          </p:nvCxnSpPr>
          <p:spPr>
            <a:xfrm flipV="1">
              <a:off x="1428177"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a:off x="1640871"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文字方塊 39"/>
            <p:cNvSpPr txBox="1"/>
            <p:nvPr/>
          </p:nvSpPr>
          <p:spPr>
            <a:xfrm>
              <a:off x="516672" y="4490632"/>
              <a:ext cx="667657" cy="359917"/>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41" name="文字方塊 40"/>
            <p:cNvSpPr txBox="1"/>
            <p:nvPr/>
          </p:nvSpPr>
          <p:spPr>
            <a:xfrm>
              <a:off x="2068159" y="4507158"/>
              <a:ext cx="667657" cy="359917"/>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cxnSp>
          <p:nvCxnSpPr>
            <p:cNvPr id="42" name="直線單箭頭接點 41"/>
            <p:cNvCxnSpPr>
              <a:endCxn id="37" idx="1"/>
            </p:cNvCxnSpPr>
            <p:nvPr/>
          </p:nvCxnSpPr>
          <p:spPr>
            <a:xfrm>
              <a:off x="821197"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endCxn id="37" idx="7"/>
            </p:cNvCxnSpPr>
            <p:nvPr/>
          </p:nvCxnSpPr>
          <p:spPr>
            <a:xfrm flipH="1">
              <a:off x="1856045"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57"/>
            <p:cNvSpPr/>
            <p:nvPr/>
          </p:nvSpPr>
          <p:spPr>
            <a:xfrm>
              <a:off x="625354" y="3953754"/>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59" name="矩形 58"/>
            <p:cNvSpPr/>
            <p:nvPr/>
          </p:nvSpPr>
          <p:spPr>
            <a:xfrm>
              <a:off x="2127581" y="397552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grpSp>
          <p:nvGrpSpPr>
            <p:cNvPr id="62" name="群組 61"/>
            <p:cNvGrpSpPr/>
            <p:nvPr/>
          </p:nvGrpSpPr>
          <p:grpSpPr>
            <a:xfrm>
              <a:off x="2160376" y="4016851"/>
              <a:ext cx="365326" cy="367349"/>
              <a:chOff x="-1866900" y="1906630"/>
              <a:chExt cx="365326" cy="367349"/>
            </a:xfrm>
          </p:grpSpPr>
          <p:cxnSp>
            <p:nvCxnSpPr>
              <p:cNvPr id="63" name="直線接點 62"/>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94" name="群組 93"/>
          <p:cNvGrpSpPr/>
          <p:nvPr/>
        </p:nvGrpSpPr>
        <p:grpSpPr>
          <a:xfrm>
            <a:off x="3608042" y="3750795"/>
            <a:ext cx="2152044" cy="1965447"/>
            <a:chOff x="3116120" y="3966571"/>
            <a:chExt cx="2219144" cy="2112544"/>
          </a:xfrm>
        </p:grpSpPr>
        <p:sp>
          <p:nvSpPr>
            <p:cNvPr id="44" name="橢圓 43"/>
            <p:cNvSpPr/>
            <p:nvPr/>
          </p:nvSpPr>
          <p:spPr>
            <a:xfrm>
              <a:off x="3895577" y="5015098"/>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45" name="直線接點 44"/>
            <p:cNvCxnSpPr/>
            <p:nvPr/>
          </p:nvCxnSpPr>
          <p:spPr>
            <a:xfrm flipV="1">
              <a:off x="4027625" y="5147146"/>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40319" y="5671080"/>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3116120" y="4490631"/>
              <a:ext cx="667657" cy="363892"/>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48" name="文字方塊 47"/>
            <p:cNvSpPr txBox="1"/>
            <p:nvPr/>
          </p:nvSpPr>
          <p:spPr>
            <a:xfrm>
              <a:off x="4667607" y="4507158"/>
              <a:ext cx="667657" cy="363892"/>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cxnSp>
          <p:nvCxnSpPr>
            <p:cNvPr id="49" name="直線單箭頭接點 48"/>
            <p:cNvCxnSpPr>
              <a:endCxn id="44" idx="1"/>
            </p:cNvCxnSpPr>
            <p:nvPr/>
          </p:nvCxnSpPr>
          <p:spPr>
            <a:xfrm>
              <a:off x="3420645" y="4308654"/>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endCxn id="44" idx="7"/>
            </p:cNvCxnSpPr>
            <p:nvPr/>
          </p:nvCxnSpPr>
          <p:spPr>
            <a:xfrm flipH="1">
              <a:off x="4455493" y="4308654"/>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59"/>
            <p:cNvSpPr/>
            <p:nvPr/>
          </p:nvSpPr>
          <p:spPr>
            <a:xfrm>
              <a:off x="3249189" y="396657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61" name="矩形 60"/>
            <p:cNvSpPr/>
            <p:nvPr/>
          </p:nvSpPr>
          <p:spPr>
            <a:xfrm>
              <a:off x="4751416" y="398834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grpSp>
          <p:nvGrpSpPr>
            <p:cNvPr id="65" name="群組 64"/>
            <p:cNvGrpSpPr/>
            <p:nvPr/>
          </p:nvGrpSpPr>
          <p:grpSpPr>
            <a:xfrm>
              <a:off x="3287458" y="4011452"/>
              <a:ext cx="365326" cy="367349"/>
              <a:chOff x="-1866900" y="1906630"/>
              <a:chExt cx="365326" cy="367349"/>
            </a:xfrm>
          </p:grpSpPr>
          <p:cxnSp>
            <p:nvCxnSpPr>
              <p:cNvPr id="66" name="直線接點 65"/>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直線接點 66"/>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8" name="群組 67"/>
            <p:cNvGrpSpPr/>
            <p:nvPr/>
          </p:nvGrpSpPr>
          <p:grpSpPr>
            <a:xfrm>
              <a:off x="4829126" y="4065141"/>
              <a:ext cx="365326" cy="367349"/>
              <a:chOff x="-1866900" y="1906630"/>
              <a:chExt cx="365326" cy="367349"/>
            </a:xfrm>
          </p:grpSpPr>
          <p:cxnSp>
            <p:nvCxnSpPr>
              <p:cNvPr id="69" name="直線接點 68"/>
              <p:cNvCxnSpPr/>
              <p:nvPr/>
            </p:nvCxnSpPr>
            <p:spPr>
              <a:xfrm>
                <a:off x="-1866900" y="1906630"/>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rot="5400000">
                <a:off x="-1863524" y="1912029"/>
                <a:ext cx="361950" cy="36195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1" name="文字方塊 70"/>
          <p:cNvSpPr txBox="1"/>
          <p:nvPr/>
        </p:nvSpPr>
        <p:spPr>
          <a:xfrm>
            <a:off x="973873" y="3231039"/>
            <a:ext cx="2248397" cy="338554"/>
          </a:xfrm>
          <a:prstGeom prst="rect">
            <a:avLst/>
          </a:prstGeom>
          <a:noFill/>
        </p:spPr>
        <p:txBody>
          <a:bodyPr wrap="square" rtlCol="0">
            <a:spAutoFit/>
          </a:bodyPr>
          <a:lstStyle/>
          <a:p>
            <a:pPr algn="ctr"/>
            <a:r>
              <a:rPr lang="en-US" altLang="zh-TW" sz="1600" dirty="0"/>
              <a:t>z=w</a:t>
            </a:r>
            <a:r>
              <a:rPr lang="en-US" altLang="zh-TW" sz="1600" baseline="-25000" dirty="0"/>
              <a:t>1</a:t>
            </a:r>
            <a:r>
              <a:rPr lang="en-US" altLang="zh-TW" sz="1600" dirty="0"/>
              <a:t>x</a:t>
            </a:r>
            <a:r>
              <a:rPr lang="en-US" altLang="zh-TW" sz="1600" baseline="-25000" dirty="0"/>
              <a:t>1</a:t>
            </a:r>
            <a:r>
              <a:rPr lang="en-US" altLang="zh-TW" sz="1600" dirty="0"/>
              <a:t>+w</a:t>
            </a:r>
            <a:r>
              <a:rPr lang="en-US" altLang="zh-TW" sz="1600" baseline="-25000" dirty="0"/>
              <a:t>2</a:t>
            </a:r>
            <a:r>
              <a:rPr lang="en-US" altLang="zh-TW" sz="1600" dirty="0"/>
              <a:t>x</a:t>
            </a:r>
            <a:r>
              <a:rPr lang="en-US" altLang="zh-TW" sz="1600" baseline="-25000" dirty="0"/>
              <a:t>2</a:t>
            </a:r>
            <a:endParaRPr lang="zh-TW" altLang="en-US" sz="1600" baseline="-25000" dirty="0"/>
          </a:p>
        </p:txBody>
      </p:sp>
      <p:sp>
        <p:nvSpPr>
          <p:cNvPr id="72" name="文字方塊 71"/>
          <p:cNvSpPr txBox="1"/>
          <p:nvPr/>
        </p:nvSpPr>
        <p:spPr>
          <a:xfrm>
            <a:off x="3544068" y="3233366"/>
            <a:ext cx="2248397" cy="338554"/>
          </a:xfrm>
          <a:prstGeom prst="rect">
            <a:avLst/>
          </a:prstGeom>
          <a:noFill/>
        </p:spPr>
        <p:txBody>
          <a:bodyPr wrap="square" rtlCol="0">
            <a:spAutoFit/>
          </a:bodyPr>
          <a:lstStyle/>
          <a:p>
            <a:pPr algn="ctr"/>
            <a:r>
              <a:rPr lang="en-US" altLang="zh-TW" sz="1600" dirty="0"/>
              <a:t>z=w</a:t>
            </a:r>
            <a:r>
              <a:rPr lang="en-US" altLang="zh-TW" sz="1600" baseline="-25000" dirty="0"/>
              <a:t>2</a:t>
            </a:r>
            <a:r>
              <a:rPr lang="en-US" altLang="zh-TW" sz="1600" dirty="0"/>
              <a:t>x</a:t>
            </a:r>
            <a:r>
              <a:rPr lang="en-US" altLang="zh-TW" sz="1600" baseline="-25000" dirty="0"/>
              <a:t>2</a:t>
            </a:r>
            <a:endParaRPr lang="zh-TW" altLang="en-US" sz="1600" baseline="-25000" dirty="0"/>
          </a:p>
        </p:txBody>
      </p:sp>
      <p:sp>
        <p:nvSpPr>
          <p:cNvPr id="73" name="文字方塊 72"/>
          <p:cNvSpPr txBox="1"/>
          <p:nvPr/>
        </p:nvSpPr>
        <p:spPr>
          <a:xfrm>
            <a:off x="924744" y="5680988"/>
            <a:ext cx="2248397" cy="338554"/>
          </a:xfrm>
          <a:prstGeom prst="rect">
            <a:avLst/>
          </a:prstGeom>
          <a:noFill/>
        </p:spPr>
        <p:txBody>
          <a:bodyPr wrap="square" rtlCol="0">
            <a:spAutoFit/>
          </a:bodyPr>
          <a:lstStyle/>
          <a:p>
            <a:pPr algn="ctr"/>
            <a:r>
              <a:rPr lang="en-US" altLang="zh-TW" sz="1600" dirty="0"/>
              <a:t>z=w</a:t>
            </a:r>
            <a:r>
              <a:rPr lang="en-US" altLang="zh-TW" sz="1600" baseline="-25000" dirty="0"/>
              <a:t>1</a:t>
            </a:r>
            <a:r>
              <a:rPr lang="en-US" altLang="zh-TW" sz="1600" dirty="0"/>
              <a:t>x</a:t>
            </a:r>
            <a:r>
              <a:rPr lang="en-US" altLang="zh-TW" sz="1600" baseline="-25000" dirty="0"/>
              <a:t>1</a:t>
            </a:r>
            <a:endParaRPr lang="zh-TW" altLang="en-US" sz="1600" baseline="-25000" dirty="0"/>
          </a:p>
        </p:txBody>
      </p:sp>
      <p:sp>
        <p:nvSpPr>
          <p:cNvPr id="74" name="文字方塊 73"/>
          <p:cNvSpPr txBox="1"/>
          <p:nvPr/>
        </p:nvSpPr>
        <p:spPr>
          <a:xfrm>
            <a:off x="3540943" y="5720745"/>
            <a:ext cx="2248397" cy="338554"/>
          </a:xfrm>
          <a:prstGeom prst="rect">
            <a:avLst/>
          </a:prstGeom>
          <a:noFill/>
        </p:spPr>
        <p:txBody>
          <a:bodyPr wrap="square" rtlCol="0">
            <a:spAutoFit/>
          </a:bodyPr>
          <a:lstStyle/>
          <a:p>
            <a:pPr algn="ctr"/>
            <a:r>
              <a:rPr lang="en-US" altLang="zh-TW" sz="1600" dirty="0"/>
              <a:t>z=0</a:t>
            </a:r>
            <a:endParaRPr lang="zh-TW" altLang="en-US" sz="1600" baseline="-25000" dirty="0"/>
          </a:p>
        </p:txBody>
      </p:sp>
      <p:sp>
        <p:nvSpPr>
          <p:cNvPr id="75" name="橢圓 74"/>
          <p:cNvSpPr/>
          <p:nvPr/>
        </p:nvSpPr>
        <p:spPr>
          <a:xfrm>
            <a:off x="7939123" y="4391192"/>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76" name="直線接點 75"/>
          <p:cNvCxnSpPr/>
          <p:nvPr/>
        </p:nvCxnSpPr>
        <p:spPr>
          <a:xfrm flipV="1">
            <a:off x="8071171" y="4523240"/>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8283865" y="5047175"/>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7242438" y="3212976"/>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79" name="矩形 78"/>
          <p:cNvSpPr/>
          <p:nvPr/>
        </p:nvSpPr>
        <p:spPr>
          <a:xfrm>
            <a:off x="8744665" y="3234748"/>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sp>
        <p:nvSpPr>
          <p:cNvPr id="80" name="文字方塊 79"/>
          <p:cNvSpPr txBox="1"/>
          <p:nvPr/>
        </p:nvSpPr>
        <p:spPr>
          <a:xfrm>
            <a:off x="7159667" y="3866727"/>
            <a:ext cx="667657" cy="338554"/>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81" name="文字方塊 80"/>
          <p:cNvSpPr txBox="1"/>
          <p:nvPr/>
        </p:nvSpPr>
        <p:spPr>
          <a:xfrm>
            <a:off x="8951430" y="3903131"/>
            <a:ext cx="667657" cy="338554"/>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cxnSp>
        <p:nvCxnSpPr>
          <p:cNvPr id="83" name="直線單箭頭接點 82"/>
          <p:cNvCxnSpPr>
            <a:endCxn id="75" idx="1"/>
          </p:cNvCxnSpPr>
          <p:nvPr/>
        </p:nvCxnSpPr>
        <p:spPr>
          <a:xfrm>
            <a:off x="7464191" y="3684748"/>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75" idx="7"/>
          </p:cNvCxnSpPr>
          <p:nvPr/>
        </p:nvCxnSpPr>
        <p:spPr>
          <a:xfrm flipH="1">
            <a:off x="8499039" y="3684748"/>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5" name="文字方塊 84"/>
              <p:cNvSpPr txBox="1"/>
              <p:nvPr/>
            </p:nvSpPr>
            <p:spPr>
              <a:xfrm>
                <a:off x="7079529" y="3746628"/>
                <a:ext cx="185948"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1600" i="1">
                              <a:solidFill>
                                <a:srgbClr val="FF0000"/>
                              </a:solidFill>
                              <a:latin typeface="Cambria Math" panose="02040503050406030204" pitchFamily="18" charset="0"/>
                            </a:rPr>
                          </m:ctrlPr>
                        </m:fPr>
                        <m:num>
                          <m:r>
                            <a:rPr lang="en-US" altLang="zh-TW" sz="1600" i="1">
                              <a:solidFill>
                                <a:srgbClr val="FF0000"/>
                              </a:solidFill>
                              <a:latin typeface="Cambria Math" panose="02040503050406030204" pitchFamily="18" charset="0"/>
                            </a:rPr>
                            <m:t>1</m:t>
                          </m:r>
                        </m:num>
                        <m:den>
                          <m:r>
                            <a:rPr lang="en-US" altLang="zh-TW" sz="1600" i="1">
                              <a:solidFill>
                                <a:srgbClr val="FF0000"/>
                              </a:solidFill>
                              <a:latin typeface="Cambria Math" panose="02040503050406030204" pitchFamily="18" charset="0"/>
                            </a:rPr>
                            <m:t>2</m:t>
                          </m:r>
                        </m:den>
                      </m:f>
                    </m:oMath>
                  </m:oMathPara>
                </a14:m>
                <a:endParaRPr lang="zh-TW" altLang="en-US" sz="1600" dirty="0">
                  <a:solidFill>
                    <a:srgbClr val="FF0000"/>
                  </a:solidFill>
                </a:endParaRPr>
              </a:p>
            </p:txBody>
          </p:sp>
        </mc:Choice>
        <mc:Fallback>
          <p:sp>
            <p:nvSpPr>
              <p:cNvPr id="85" name="文字方塊 84"/>
              <p:cNvSpPr txBox="1">
                <a:spLocks noRot="1" noChangeAspect="1" noMove="1" noResize="1" noEditPoints="1" noAdjustHandles="1" noChangeArrowheads="1" noChangeShapeType="1" noTextEdit="1"/>
              </p:cNvSpPr>
              <p:nvPr/>
            </p:nvSpPr>
            <p:spPr>
              <a:xfrm>
                <a:off x="7079529" y="3746628"/>
                <a:ext cx="185948" cy="461024"/>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86" name="文字方塊 85"/>
              <p:cNvSpPr txBox="1"/>
              <p:nvPr/>
            </p:nvSpPr>
            <p:spPr>
              <a:xfrm>
                <a:off x="8859864" y="3788227"/>
                <a:ext cx="185948"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sz="1600" i="1">
                              <a:solidFill>
                                <a:srgbClr val="FF0000"/>
                              </a:solidFill>
                              <a:latin typeface="Cambria Math" panose="02040503050406030204" pitchFamily="18" charset="0"/>
                            </a:rPr>
                          </m:ctrlPr>
                        </m:fPr>
                        <m:num>
                          <m:r>
                            <a:rPr lang="en-US" altLang="zh-TW" sz="1600" i="1">
                              <a:solidFill>
                                <a:srgbClr val="FF0000"/>
                              </a:solidFill>
                              <a:latin typeface="Cambria Math" panose="02040503050406030204" pitchFamily="18" charset="0"/>
                            </a:rPr>
                            <m:t>1</m:t>
                          </m:r>
                        </m:num>
                        <m:den>
                          <m:r>
                            <a:rPr lang="en-US" altLang="zh-TW" sz="1600" i="1">
                              <a:solidFill>
                                <a:srgbClr val="FF0000"/>
                              </a:solidFill>
                              <a:latin typeface="Cambria Math" panose="02040503050406030204" pitchFamily="18" charset="0"/>
                            </a:rPr>
                            <m:t>2</m:t>
                          </m:r>
                        </m:den>
                      </m:f>
                    </m:oMath>
                  </m:oMathPara>
                </a14:m>
                <a:endParaRPr lang="zh-TW" altLang="en-US" sz="1600" dirty="0">
                  <a:solidFill>
                    <a:srgbClr val="FF0000"/>
                  </a:solidFill>
                </a:endParaRPr>
              </a:p>
            </p:txBody>
          </p:sp>
        </mc:Choice>
        <mc:Fallback>
          <p:sp>
            <p:nvSpPr>
              <p:cNvPr id="86" name="文字方塊 85"/>
              <p:cNvSpPr txBox="1">
                <a:spLocks noRot="1" noChangeAspect="1" noMove="1" noResize="1" noEditPoints="1" noAdjustHandles="1" noChangeArrowheads="1" noChangeShapeType="1" noTextEdit="1"/>
              </p:cNvSpPr>
              <p:nvPr/>
            </p:nvSpPr>
            <p:spPr>
              <a:xfrm>
                <a:off x="8859864" y="3788227"/>
                <a:ext cx="185948" cy="461024"/>
              </a:xfrm>
              <a:prstGeom prst="rect">
                <a:avLst/>
              </a:prstGeom>
              <a:blipFill>
                <a:blip r:embed="rId3"/>
                <a:stretch>
                  <a:fillRect/>
                </a:stretch>
              </a:blipFill>
            </p:spPr>
            <p:txBody>
              <a:bodyPr/>
              <a:lstStyle/>
              <a:p>
                <a:r>
                  <a:rPr lang="en-IN">
                    <a:noFill/>
                  </a:rPr>
                  <a:t> </a:t>
                </a:r>
              </a:p>
            </p:txBody>
          </p:sp>
        </mc:Fallback>
      </mc:AlternateContent>
      <p:grpSp>
        <p:nvGrpSpPr>
          <p:cNvPr id="90" name="群組 89"/>
          <p:cNvGrpSpPr/>
          <p:nvPr/>
        </p:nvGrpSpPr>
        <p:grpSpPr>
          <a:xfrm>
            <a:off x="7252932" y="237114"/>
            <a:ext cx="2307401" cy="2783160"/>
            <a:chOff x="6096841" y="288909"/>
            <a:chExt cx="2432630" cy="2873769"/>
          </a:xfrm>
        </p:grpSpPr>
        <p:grpSp>
          <p:nvGrpSpPr>
            <p:cNvPr id="87" name="群組 86"/>
            <p:cNvGrpSpPr/>
            <p:nvPr/>
          </p:nvGrpSpPr>
          <p:grpSpPr>
            <a:xfrm>
              <a:off x="6096841" y="468942"/>
              <a:ext cx="2357264" cy="2493024"/>
              <a:chOff x="6201625" y="287501"/>
              <a:chExt cx="2357264" cy="2493024"/>
            </a:xfrm>
          </p:grpSpPr>
          <p:sp>
            <p:nvSpPr>
              <p:cNvPr id="6" name="橢圓 5"/>
              <p:cNvSpPr/>
              <p:nvPr/>
            </p:nvSpPr>
            <p:spPr>
              <a:xfrm>
                <a:off x="7089949" y="1465717"/>
                <a:ext cx="655982" cy="655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cxnSp>
            <p:nvCxnSpPr>
              <p:cNvPr id="10" name="直線接點 9"/>
              <p:cNvCxnSpPr/>
              <p:nvPr/>
            </p:nvCxnSpPr>
            <p:spPr>
              <a:xfrm flipV="1">
                <a:off x="7221997" y="1597765"/>
                <a:ext cx="391886" cy="39188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434691" y="2121699"/>
                <a:ext cx="0" cy="40803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6393264" y="287501"/>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1</a:t>
                </a:r>
                <a:endParaRPr lang="zh-TW" altLang="en-US" sz="1600" baseline="-25000" dirty="0"/>
              </a:p>
            </p:txBody>
          </p:sp>
          <p:sp>
            <p:nvSpPr>
              <p:cNvPr id="14" name="矩形 13"/>
              <p:cNvSpPr/>
              <p:nvPr/>
            </p:nvSpPr>
            <p:spPr>
              <a:xfrm>
                <a:off x="7895491" y="309273"/>
                <a:ext cx="450000" cy="450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a:t>x</a:t>
                </a:r>
                <a:r>
                  <a:rPr lang="en-US" altLang="zh-TW" sz="1600" baseline="-25000" dirty="0"/>
                  <a:t>2</a:t>
                </a:r>
                <a:endParaRPr lang="zh-TW" altLang="en-US" sz="1600" baseline="-25000" dirty="0"/>
              </a:p>
            </p:txBody>
          </p:sp>
          <p:sp>
            <p:nvSpPr>
              <p:cNvPr id="15" name="文字方塊 14"/>
              <p:cNvSpPr txBox="1"/>
              <p:nvPr/>
            </p:nvSpPr>
            <p:spPr>
              <a:xfrm>
                <a:off x="6310492" y="941251"/>
                <a:ext cx="667657" cy="349576"/>
              </a:xfrm>
              <a:prstGeom prst="rect">
                <a:avLst/>
              </a:prstGeom>
              <a:noFill/>
            </p:spPr>
            <p:txBody>
              <a:bodyPr wrap="square" rtlCol="0">
                <a:spAutoFit/>
              </a:bodyPr>
              <a:lstStyle/>
              <a:p>
                <a:pPr algn="ctr"/>
                <a:r>
                  <a:rPr lang="en-US" altLang="zh-TW" sz="1600" dirty="0"/>
                  <a:t>w</a:t>
                </a:r>
                <a:r>
                  <a:rPr lang="en-US" altLang="zh-TW" sz="1600" baseline="-25000" dirty="0"/>
                  <a:t>1</a:t>
                </a:r>
                <a:endParaRPr lang="zh-TW" altLang="en-US" sz="1600" baseline="-25000" dirty="0"/>
              </a:p>
            </p:txBody>
          </p:sp>
          <p:sp>
            <p:nvSpPr>
              <p:cNvPr id="16" name="文字方塊 15"/>
              <p:cNvSpPr txBox="1"/>
              <p:nvPr/>
            </p:nvSpPr>
            <p:spPr>
              <a:xfrm>
                <a:off x="7861979" y="957777"/>
                <a:ext cx="667657" cy="349576"/>
              </a:xfrm>
              <a:prstGeom prst="rect">
                <a:avLst/>
              </a:prstGeom>
              <a:noFill/>
            </p:spPr>
            <p:txBody>
              <a:bodyPr wrap="square" rtlCol="0">
                <a:spAutoFit/>
              </a:bodyPr>
              <a:lstStyle/>
              <a:p>
                <a:pPr algn="ctr"/>
                <a:r>
                  <a:rPr lang="en-US" altLang="zh-TW" sz="1600" dirty="0"/>
                  <a:t>w</a:t>
                </a:r>
                <a:r>
                  <a:rPr lang="en-US" altLang="zh-TW" sz="1600" baseline="-25000" dirty="0"/>
                  <a:t>2</a:t>
                </a:r>
                <a:endParaRPr lang="zh-TW" altLang="en-US" sz="1600" baseline="-25000" dirty="0"/>
              </a:p>
            </p:txBody>
          </p:sp>
          <p:sp>
            <p:nvSpPr>
              <p:cNvPr id="17" name="文字方塊 16"/>
              <p:cNvSpPr txBox="1"/>
              <p:nvPr/>
            </p:nvSpPr>
            <p:spPr>
              <a:xfrm>
                <a:off x="6201625" y="2430949"/>
                <a:ext cx="2357264" cy="349576"/>
              </a:xfrm>
              <a:prstGeom prst="rect">
                <a:avLst/>
              </a:prstGeom>
              <a:noFill/>
            </p:spPr>
            <p:txBody>
              <a:bodyPr wrap="square" rtlCol="0">
                <a:spAutoFit/>
              </a:bodyPr>
              <a:lstStyle/>
              <a:p>
                <a:pPr algn="ctr"/>
                <a:r>
                  <a:rPr lang="en-US" altLang="zh-TW" sz="1600" dirty="0"/>
                  <a:t>z=w</a:t>
                </a:r>
                <a:r>
                  <a:rPr lang="en-US" altLang="zh-TW" sz="1600" baseline="-25000" dirty="0"/>
                  <a:t>1</a:t>
                </a:r>
                <a:r>
                  <a:rPr lang="en-US" altLang="zh-TW" sz="1600" dirty="0"/>
                  <a:t>x</a:t>
                </a:r>
                <a:r>
                  <a:rPr lang="en-US" altLang="zh-TW" sz="1600" baseline="-25000" dirty="0"/>
                  <a:t>1</a:t>
                </a:r>
                <a:r>
                  <a:rPr lang="en-US" altLang="zh-TW" sz="1600" dirty="0"/>
                  <a:t>+w</a:t>
                </a:r>
                <a:r>
                  <a:rPr lang="en-US" altLang="zh-TW" sz="1600" baseline="-25000" dirty="0"/>
                  <a:t>2</a:t>
                </a:r>
                <a:r>
                  <a:rPr lang="en-US" altLang="zh-TW" sz="1600" dirty="0"/>
                  <a:t>x</a:t>
                </a:r>
                <a:r>
                  <a:rPr lang="en-US" altLang="zh-TW" sz="1600" baseline="-25000" dirty="0"/>
                  <a:t>2</a:t>
                </a:r>
                <a:endParaRPr lang="zh-TW" altLang="en-US" sz="1600" baseline="-25000" dirty="0"/>
              </a:p>
            </p:txBody>
          </p:sp>
          <p:cxnSp>
            <p:nvCxnSpPr>
              <p:cNvPr id="19" name="直線單箭頭接點 18"/>
              <p:cNvCxnSpPr>
                <a:endCxn id="6" idx="1"/>
              </p:cNvCxnSpPr>
              <p:nvPr/>
            </p:nvCxnSpPr>
            <p:spPr>
              <a:xfrm>
                <a:off x="6615017" y="759273"/>
                <a:ext cx="570998"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6" idx="7"/>
              </p:cNvCxnSpPr>
              <p:nvPr/>
            </p:nvCxnSpPr>
            <p:spPr>
              <a:xfrm flipH="1">
                <a:off x="7649865" y="759273"/>
                <a:ext cx="459544" cy="8025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8" name="矩形 87"/>
            <p:cNvSpPr/>
            <p:nvPr/>
          </p:nvSpPr>
          <p:spPr>
            <a:xfrm>
              <a:off x="6096841" y="288909"/>
              <a:ext cx="2432630" cy="2873769"/>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p>
          </p:txBody>
        </p:sp>
      </p:grpSp>
      <mc:AlternateContent xmlns:mc="http://schemas.openxmlformats.org/markup-compatibility/2006">
        <mc:Choice xmlns:a14="http://schemas.microsoft.com/office/drawing/2010/main" Requires="a14">
          <p:sp>
            <p:nvSpPr>
              <p:cNvPr id="89" name="文字方塊 88"/>
              <p:cNvSpPr txBox="1"/>
              <p:nvPr/>
            </p:nvSpPr>
            <p:spPr>
              <a:xfrm>
                <a:off x="6853680" y="5299164"/>
                <a:ext cx="1859868" cy="4610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600" i="1">
                          <a:latin typeface="Cambria Math" panose="02040503050406030204" pitchFamily="18" charset="0"/>
                        </a:rPr>
                        <m:t>𝑧</m:t>
                      </m:r>
                      <m:r>
                        <a:rPr lang="en-US" altLang="zh-TW" sz="1600" i="1">
                          <a:latin typeface="Cambria Math" panose="02040503050406030204" pitchFamily="18" charset="0"/>
                        </a:rPr>
                        <m:t>=</m:t>
                      </m:r>
                      <m:f>
                        <m:fPr>
                          <m:ctrlPr>
                            <a:rPr lang="en-US" altLang="zh-TW" sz="1600" i="1">
                              <a:solidFill>
                                <a:srgbClr val="FF0000"/>
                              </a:solidFill>
                              <a:latin typeface="Cambria Math" panose="02040503050406030204" pitchFamily="18" charset="0"/>
                            </a:rPr>
                          </m:ctrlPr>
                        </m:fPr>
                        <m:num>
                          <m:r>
                            <a:rPr lang="en-US" altLang="zh-TW" sz="1600" i="1">
                              <a:solidFill>
                                <a:srgbClr val="FF0000"/>
                              </a:solidFill>
                              <a:latin typeface="Cambria Math" panose="02040503050406030204" pitchFamily="18" charset="0"/>
                            </a:rPr>
                            <m:t>1</m:t>
                          </m:r>
                        </m:num>
                        <m:den>
                          <m:r>
                            <a:rPr lang="en-US" altLang="zh-TW" sz="1600" i="1">
                              <a:solidFill>
                                <a:srgbClr val="FF0000"/>
                              </a:solidFill>
                              <a:latin typeface="Cambria Math" panose="02040503050406030204" pitchFamily="18" charset="0"/>
                            </a:rPr>
                            <m:t>2</m:t>
                          </m:r>
                        </m:den>
                      </m:f>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𝑤</m:t>
                          </m:r>
                        </m:e>
                        <m:sub>
                          <m:r>
                            <a:rPr lang="en-US" altLang="zh-TW" sz="1600" i="1">
                              <a:latin typeface="Cambria Math" panose="02040503050406030204" pitchFamily="18" charset="0"/>
                            </a:rPr>
                            <m:t>1</m:t>
                          </m:r>
                        </m:sub>
                      </m:s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𝑥</m:t>
                          </m:r>
                        </m:e>
                        <m:sub>
                          <m:r>
                            <a:rPr lang="en-US" altLang="zh-TW" sz="1600" i="1">
                              <a:latin typeface="Cambria Math" panose="02040503050406030204" pitchFamily="18" charset="0"/>
                            </a:rPr>
                            <m:t>1</m:t>
                          </m:r>
                        </m:sub>
                      </m:sSub>
                      <m:r>
                        <a:rPr lang="en-US" altLang="zh-TW" sz="1600" i="1">
                          <a:latin typeface="Cambria Math" panose="02040503050406030204" pitchFamily="18" charset="0"/>
                        </a:rPr>
                        <m:t>+</m:t>
                      </m:r>
                      <m:f>
                        <m:fPr>
                          <m:ctrlPr>
                            <a:rPr lang="en-US" altLang="zh-TW" sz="1600" i="1">
                              <a:solidFill>
                                <a:srgbClr val="FF0000"/>
                              </a:solidFill>
                              <a:latin typeface="Cambria Math" panose="02040503050406030204" pitchFamily="18" charset="0"/>
                            </a:rPr>
                          </m:ctrlPr>
                        </m:fPr>
                        <m:num>
                          <m:r>
                            <a:rPr lang="en-US" altLang="zh-TW" sz="1600" i="1">
                              <a:solidFill>
                                <a:srgbClr val="FF0000"/>
                              </a:solidFill>
                              <a:latin typeface="Cambria Math" panose="02040503050406030204" pitchFamily="18" charset="0"/>
                            </a:rPr>
                            <m:t>1</m:t>
                          </m:r>
                        </m:num>
                        <m:den>
                          <m:r>
                            <a:rPr lang="en-US" altLang="zh-TW" sz="1600" i="1">
                              <a:solidFill>
                                <a:srgbClr val="FF0000"/>
                              </a:solidFill>
                              <a:latin typeface="Cambria Math" panose="02040503050406030204" pitchFamily="18" charset="0"/>
                            </a:rPr>
                            <m:t>2</m:t>
                          </m:r>
                        </m:den>
                      </m:f>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𝑤</m:t>
                          </m:r>
                        </m:e>
                        <m:sub>
                          <m:r>
                            <a:rPr lang="en-US" altLang="zh-TW" sz="1600" i="1">
                              <a:latin typeface="Cambria Math" panose="02040503050406030204" pitchFamily="18" charset="0"/>
                            </a:rPr>
                            <m:t>2</m:t>
                          </m:r>
                        </m:sub>
                      </m:sSub>
                      <m:sSub>
                        <m:sSubPr>
                          <m:ctrlPr>
                            <a:rPr lang="en-US" altLang="zh-TW" sz="1600" i="1">
                              <a:latin typeface="Cambria Math" panose="02040503050406030204" pitchFamily="18" charset="0"/>
                            </a:rPr>
                          </m:ctrlPr>
                        </m:sSubPr>
                        <m:e>
                          <m:r>
                            <a:rPr lang="en-US" altLang="zh-TW" sz="1600" i="1">
                              <a:latin typeface="Cambria Math" panose="02040503050406030204" pitchFamily="18" charset="0"/>
                            </a:rPr>
                            <m:t>𝑥</m:t>
                          </m:r>
                        </m:e>
                        <m:sub>
                          <m:r>
                            <a:rPr lang="en-US" altLang="zh-TW" sz="1600" i="1">
                              <a:latin typeface="Cambria Math" panose="02040503050406030204" pitchFamily="18" charset="0"/>
                            </a:rPr>
                            <m:t>2</m:t>
                          </m:r>
                        </m:sub>
                      </m:sSub>
                    </m:oMath>
                  </m:oMathPara>
                </a14:m>
                <a:endParaRPr lang="zh-TW" altLang="en-US" sz="1600" dirty="0"/>
              </a:p>
            </p:txBody>
          </p:sp>
        </mc:Choice>
        <mc:Fallback>
          <p:sp>
            <p:nvSpPr>
              <p:cNvPr id="89" name="文字方塊 88"/>
              <p:cNvSpPr txBox="1">
                <a:spLocks noRot="1" noChangeAspect="1" noMove="1" noResize="1" noEditPoints="1" noAdjustHandles="1" noChangeArrowheads="1" noChangeShapeType="1" noTextEdit="1"/>
              </p:cNvSpPr>
              <p:nvPr/>
            </p:nvSpPr>
            <p:spPr>
              <a:xfrm>
                <a:off x="6853680" y="5299164"/>
                <a:ext cx="1859868" cy="461024"/>
              </a:xfrm>
              <a:prstGeom prst="rect">
                <a:avLst/>
              </a:prstGeom>
              <a:blipFill>
                <a:blip r:embed="rId4"/>
                <a:stretch>
                  <a:fillRect/>
                </a:stretch>
              </a:blipFill>
            </p:spPr>
            <p:txBody>
              <a:bodyPr/>
              <a:lstStyle/>
              <a:p>
                <a:r>
                  <a:rPr lang="en-IN">
                    <a:noFill/>
                  </a:rPr>
                  <a:t> </a:t>
                </a:r>
              </a:p>
            </p:txBody>
          </p:sp>
        </mc:Fallback>
      </mc:AlternateContent>
      <p:sp>
        <p:nvSpPr>
          <p:cNvPr id="96" name="Title 1">
            <a:extLst>
              <a:ext uri="{FF2B5EF4-FFF2-40B4-BE49-F238E27FC236}">
                <a16:creationId xmlns:a16="http://schemas.microsoft.com/office/drawing/2014/main" id="{076F84C8-8583-41E8-BF2B-9CB8CF663DA4}"/>
              </a:ext>
            </a:extLst>
          </p:cNvPr>
          <p:cNvSpPr>
            <a:spLocks noGrp="1"/>
          </p:cNvSpPr>
          <p:nvPr>
            <p:ph type="title"/>
          </p:nvPr>
        </p:nvSpPr>
        <p:spPr>
          <a:xfrm>
            <a:off x="502921" y="632848"/>
            <a:ext cx="7040880" cy="567302"/>
          </a:xfrm>
        </p:spPr>
        <p:txBody>
          <a:bodyPr/>
          <a:lstStyle/>
          <a:p>
            <a:r>
              <a:rPr lang="en-US" altLang="zh-TW" dirty="0"/>
              <a:t>Why the weights should multiply (1-p)% (dropout rate) when testing?</a:t>
            </a:r>
            <a:endParaRPr lang="zh-TW" altLang="en-US" dirty="0"/>
          </a:p>
        </p:txBody>
      </p:sp>
    </p:spTree>
    <p:extLst>
      <p:ext uri="{BB962C8B-B14F-4D97-AF65-F5344CB8AC3E}">
        <p14:creationId xmlns:p14="http://schemas.microsoft.com/office/powerpoint/2010/main" val="22071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P spid="73" grpId="0"/>
      <p:bldP spid="74" grpId="0"/>
      <p:bldP spid="75" grpId="0" animBg="1"/>
      <p:bldP spid="78" grpId="0" animBg="1"/>
      <p:bldP spid="79" grpId="0" animBg="1"/>
      <p:bldP spid="80" grpId="0"/>
      <p:bldP spid="81" grpId="0"/>
      <p:bldP spid="85" grpId="0"/>
      <p:bldP spid="86" grpId="0"/>
      <p:bldP spid="8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1788368" y="2114408"/>
            <a:ext cx="1832066" cy="447815"/>
          </a:xfrm>
          <a:prstGeom prst="rect">
            <a:avLst/>
          </a:prstGeom>
          <a:noFill/>
        </p:spPr>
        <p:txBody>
          <a:bodyPr wrap="square" rtlCol="0">
            <a:spAutoFit/>
          </a:bodyPr>
          <a:lstStyle/>
          <a:p>
            <a:r>
              <a:rPr lang="en-US" altLang="zh-TW" sz="2310" b="1" i="1" u="sng" dirty="0">
                <a:solidFill>
                  <a:prstClr val="black"/>
                </a:solidFill>
              </a:rPr>
              <a:t>Ensemble</a:t>
            </a:r>
            <a:endParaRPr lang="zh-TW" altLang="en-US" sz="2310" b="1" i="1" u="sng" dirty="0">
              <a:solidFill>
                <a:prstClr val="black"/>
              </a:solidFill>
            </a:endParaRPr>
          </a:p>
        </p:txBody>
      </p:sp>
      <p:sp>
        <p:nvSpPr>
          <p:cNvPr id="4" name="矩形 3"/>
          <p:cNvSpPr/>
          <p:nvPr/>
        </p:nvSpPr>
        <p:spPr>
          <a:xfrm>
            <a:off x="2126578" y="3724697"/>
            <a:ext cx="1298049" cy="9272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1</a:t>
            </a:r>
            <a:endParaRPr lang="zh-TW" altLang="en-US" sz="1980" dirty="0">
              <a:solidFill>
                <a:prstClr val="black"/>
              </a:solidFill>
            </a:endParaRPr>
          </a:p>
        </p:txBody>
      </p:sp>
      <p:sp>
        <p:nvSpPr>
          <p:cNvPr id="253" name="矩形 252"/>
          <p:cNvSpPr/>
          <p:nvPr/>
        </p:nvSpPr>
        <p:spPr>
          <a:xfrm>
            <a:off x="3620434" y="3720931"/>
            <a:ext cx="1278153" cy="927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2</a:t>
            </a:r>
            <a:endParaRPr lang="zh-TW" altLang="en-US" sz="1980" dirty="0">
              <a:solidFill>
                <a:prstClr val="black"/>
              </a:solidFill>
            </a:endParaRPr>
          </a:p>
        </p:txBody>
      </p:sp>
      <p:sp>
        <p:nvSpPr>
          <p:cNvPr id="254" name="矩形 253"/>
          <p:cNvSpPr/>
          <p:nvPr/>
        </p:nvSpPr>
        <p:spPr>
          <a:xfrm>
            <a:off x="5159815" y="3705972"/>
            <a:ext cx="1255389" cy="9272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3</a:t>
            </a:r>
            <a:endParaRPr lang="zh-TW" altLang="en-US" sz="1980" dirty="0">
              <a:solidFill>
                <a:prstClr val="black"/>
              </a:solidFill>
            </a:endParaRPr>
          </a:p>
        </p:txBody>
      </p:sp>
      <p:sp>
        <p:nvSpPr>
          <p:cNvPr id="255" name="矩形 254"/>
          <p:cNvSpPr/>
          <p:nvPr/>
        </p:nvSpPr>
        <p:spPr>
          <a:xfrm>
            <a:off x="6676432" y="3720931"/>
            <a:ext cx="1255390" cy="927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4</a:t>
            </a:r>
            <a:endParaRPr lang="zh-TW" altLang="en-US" sz="1980" dirty="0">
              <a:solidFill>
                <a:prstClr val="black"/>
              </a:solidFill>
            </a:endParaRPr>
          </a:p>
        </p:txBody>
      </p:sp>
      <p:sp>
        <p:nvSpPr>
          <p:cNvPr id="5" name="文字方塊 4"/>
          <p:cNvSpPr txBox="1"/>
          <p:nvPr/>
        </p:nvSpPr>
        <p:spPr>
          <a:xfrm>
            <a:off x="1862373" y="4954763"/>
            <a:ext cx="6712666" cy="397032"/>
          </a:xfrm>
          <a:prstGeom prst="rect">
            <a:avLst/>
          </a:prstGeom>
          <a:noFill/>
        </p:spPr>
        <p:txBody>
          <a:bodyPr wrap="square" rtlCol="0">
            <a:spAutoFit/>
          </a:bodyPr>
          <a:lstStyle/>
          <a:p>
            <a:r>
              <a:rPr lang="en-US" altLang="zh-TW" sz="1980" dirty="0">
                <a:solidFill>
                  <a:prstClr val="black"/>
                </a:solidFill>
              </a:rPr>
              <a:t>Train a bunch of networks with different structures</a:t>
            </a:r>
            <a:endParaRPr lang="zh-TW" altLang="en-US" sz="1980" dirty="0">
              <a:solidFill>
                <a:prstClr val="black"/>
              </a:solidFill>
            </a:endParaRPr>
          </a:p>
        </p:txBody>
      </p:sp>
      <p:sp>
        <p:nvSpPr>
          <p:cNvPr id="10" name="橢圓 9"/>
          <p:cNvSpPr/>
          <p:nvPr/>
        </p:nvSpPr>
        <p:spPr>
          <a:xfrm>
            <a:off x="4336891" y="1482875"/>
            <a:ext cx="1763630" cy="86439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980" dirty="0">
                <a:solidFill>
                  <a:prstClr val="white"/>
                </a:solidFill>
              </a:rPr>
              <a:t>Training Set</a:t>
            </a:r>
            <a:endParaRPr lang="zh-TW" altLang="en-US" sz="1980" dirty="0">
              <a:solidFill>
                <a:prstClr val="white"/>
              </a:solidFill>
            </a:endParaRPr>
          </a:p>
        </p:txBody>
      </p:sp>
      <p:sp>
        <p:nvSpPr>
          <p:cNvPr id="256" name="橢圓 255"/>
          <p:cNvSpPr/>
          <p:nvPr/>
        </p:nvSpPr>
        <p:spPr>
          <a:xfrm>
            <a:off x="2346950" y="2771895"/>
            <a:ext cx="1039500" cy="5940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980" dirty="0">
                <a:solidFill>
                  <a:prstClr val="black"/>
                </a:solidFill>
              </a:rPr>
              <a:t>Set</a:t>
            </a:r>
            <a:r>
              <a:rPr lang="zh-TW" altLang="en-US" sz="1980" dirty="0">
                <a:solidFill>
                  <a:prstClr val="black"/>
                </a:solidFill>
              </a:rPr>
              <a:t> </a:t>
            </a:r>
            <a:r>
              <a:rPr lang="en-US" altLang="zh-TW" sz="1980" dirty="0">
                <a:solidFill>
                  <a:prstClr val="black"/>
                </a:solidFill>
              </a:rPr>
              <a:t>1</a:t>
            </a:r>
          </a:p>
        </p:txBody>
      </p:sp>
      <p:sp>
        <p:nvSpPr>
          <p:cNvPr id="257" name="橢圓 256"/>
          <p:cNvSpPr/>
          <p:nvPr/>
        </p:nvSpPr>
        <p:spPr>
          <a:xfrm>
            <a:off x="3817141" y="2771895"/>
            <a:ext cx="1039500" cy="5940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980" dirty="0">
                <a:solidFill>
                  <a:prstClr val="black"/>
                </a:solidFill>
              </a:rPr>
              <a:t>Set 2</a:t>
            </a:r>
            <a:endParaRPr lang="zh-TW" altLang="en-US" sz="1980" dirty="0">
              <a:solidFill>
                <a:prstClr val="black"/>
              </a:solidFill>
            </a:endParaRPr>
          </a:p>
        </p:txBody>
      </p:sp>
      <p:sp>
        <p:nvSpPr>
          <p:cNvPr id="258" name="橢圓 257"/>
          <p:cNvSpPr/>
          <p:nvPr/>
        </p:nvSpPr>
        <p:spPr>
          <a:xfrm>
            <a:off x="5337527" y="2780262"/>
            <a:ext cx="1039500" cy="594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Set 3</a:t>
            </a:r>
            <a:endParaRPr lang="zh-TW" altLang="en-US" sz="1980" dirty="0">
              <a:solidFill>
                <a:prstClr val="black"/>
              </a:solidFill>
            </a:endParaRPr>
          </a:p>
        </p:txBody>
      </p:sp>
      <p:sp>
        <p:nvSpPr>
          <p:cNvPr id="259" name="橢圓 258"/>
          <p:cNvSpPr/>
          <p:nvPr/>
        </p:nvSpPr>
        <p:spPr>
          <a:xfrm>
            <a:off x="6854145" y="2780262"/>
            <a:ext cx="1039500" cy="594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Set 4</a:t>
            </a:r>
            <a:endParaRPr lang="zh-TW" altLang="en-US" sz="1980" dirty="0">
              <a:solidFill>
                <a:prstClr val="black"/>
              </a:solidFill>
            </a:endParaRPr>
          </a:p>
        </p:txBody>
      </p:sp>
      <p:cxnSp>
        <p:nvCxnSpPr>
          <p:cNvPr id="260" name="直線單箭頭接點 259"/>
          <p:cNvCxnSpPr>
            <a:cxnSpLocks/>
            <a:stCxn id="10" idx="3"/>
            <a:endCxn id="256" idx="0"/>
          </p:cNvCxnSpPr>
          <p:nvPr/>
        </p:nvCxnSpPr>
        <p:spPr>
          <a:xfrm flipH="1">
            <a:off x="2866700" y="2220681"/>
            <a:ext cx="1728469" cy="5512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直線單箭頭接點 260"/>
          <p:cNvCxnSpPr>
            <a:cxnSpLocks/>
            <a:stCxn id="10" idx="4"/>
            <a:endCxn id="257" idx="0"/>
          </p:cNvCxnSpPr>
          <p:nvPr/>
        </p:nvCxnSpPr>
        <p:spPr>
          <a:xfrm flipH="1">
            <a:off x="4336891" y="2347269"/>
            <a:ext cx="881815" cy="42462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直線單箭頭接點 261"/>
          <p:cNvCxnSpPr>
            <a:cxnSpLocks/>
            <a:stCxn id="10" idx="4"/>
            <a:endCxn id="258" idx="0"/>
          </p:cNvCxnSpPr>
          <p:nvPr/>
        </p:nvCxnSpPr>
        <p:spPr>
          <a:xfrm>
            <a:off x="5218706" y="2347269"/>
            <a:ext cx="638571" cy="43299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直線單箭頭接點 262"/>
          <p:cNvCxnSpPr>
            <a:cxnSpLocks/>
            <a:stCxn id="10" idx="5"/>
            <a:endCxn id="259" idx="0"/>
          </p:cNvCxnSpPr>
          <p:nvPr/>
        </p:nvCxnSpPr>
        <p:spPr>
          <a:xfrm>
            <a:off x="5842243" y="2220681"/>
            <a:ext cx="1531652" cy="55958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直線單箭頭接點 263"/>
          <p:cNvCxnSpPr/>
          <p:nvPr/>
        </p:nvCxnSpPr>
        <p:spPr>
          <a:xfrm flipH="1">
            <a:off x="7373895" y="3306635"/>
            <a:ext cx="0" cy="4455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直線單箭頭接點 264"/>
          <p:cNvCxnSpPr/>
          <p:nvPr/>
        </p:nvCxnSpPr>
        <p:spPr>
          <a:xfrm flipH="1">
            <a:off x="4336891" y="3299718"/>
            <a:ext cx="0" cy="4455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直線單箭頭接點 265"/>
          <p:cNvCxnSpPr/>
          <p:nvPr/>
        </p:nvCxnSpPr>
        <p:spPr>
          <a:xfrm flipH="1">
            <a:off x="5867545" y="3306635"/>
            <a:ext cx="0" cy="4455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直線單箭頭接點 266"/>
          <p:cNvCxnSpPr/>
          <p:nvPr/>
        </p:nvCxnSpPr>
        <p:spPr>
          <a:xfrm flipH="1">
            <a:off x="2866700" y="3275431"/>
            <a:ext cx="0" cy="4455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39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253" grpId="0" animBg="1"/>
      <p:bldP spid="254" grpId="0" animBg="1"/>
      <p:bldP spid="255" grpId="0" animBg="1"/>
      <p:bldP spid="5" grpId="0"/>
      <p:bldP spid="10" grpId="0" animBg="1"/>
      <p:bldP spid="256" grpId="0" animBg="1"/>
      <p:bldP spid="257" grpId="0" animBg="1"/>
      <p:bldP spid="258" grpId="0" animBg="1"/>
      <p:bldP spid="25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Dropout is a kind of ensemble.</a:t>
            </a:r>
            <a:endParaRPr lang="zh-TW" altLang="en-US" dirty="0"/>
          </a:p>
        </p:txBody>
      </p:sp>
      <p:sp>
        <p:nvSpPr>
          <p:cNvPr id="6" name="文字方塊 5"/>
          <p:cNvSpPr txBox="1"/>
          <p:nvPr/>
        </p:nvSpPr>
        <p:spPr>
          <a:xfrm>
            <a:off x="1788368" y="2114408"/>
            <a:ext cx="1832066" cy="447815"/>
          </a:xfrm>
          <a:prstGeom prst="rect">
            <a:avLst/>
          </a:prstGeom>
          <a:noFill/>
        </p:spPr>
        <p:txBody>
          <a:bodyPr wrap="square" rtlCol="0">
            <a:spAutoFit/>
          </a:bodyPr>
          <a:lstStyle/>
          <a:p>
            <a:r>
              <a:rPr lang="en-US" altLang="zh-TW" sz="2310" b="1" i="1" u="sng" dirty="0">
                <a:solidFill>
                  <a:prstClr val="black"/>
                </a:solidFill>
              </a:rPr>
              <a:t>Ensemble</a:t>
            </a:r>
            <a:endParaRPr lang="zh-TW" altLang="en-US" sz="2310" b="1" i="1" u="sng" dirty="0">
              <a:solidFill>
                <a:prstClr val="black"/>
              </a:solidFill>
            </a:endParaRPr>
          </a:p>
        </p:txBody>
      </p:sp>
      <p:sp>
        <p:nvSpPr>
          <p:cNvPr id="3" name="文字方塊 2"/>
          <p:cNvSpPr txBox="1"/>
          <p:nvPr/>
        </p:nvSpPr>
        <p:spPr>
          <a:xfrm>
            <a:off x="2586334" y="4899651"/>
            <a:ext cx="623599" cy="447815"/>
          </a:xfrm>
          <a:prstGeom prst="rect">
            <a:avLst/>
          </a:prstGeom>
          <a:noFill/>
        </p:spPr>
        <p:txBody>
          <a:bodyPr wrap="square" rtlCol="0">
            <a:spAutoFit/>
          </a:bodyPr>
          <a:lstStyle/>
          <a:p>
            <a:pPr algn="ctr"/>
            <a:r>
              <a:rPr lang="en-US" altLang="zh-TW" sz="2310" dirty="0">
                <a:solidFill>
                  <a:prstClr val="black"/>
                </a:solidFill>
              </a:rPr>
              <a:t>y</a:t>
            </a:r>
            <a:r>
              <a:rPr lang="en-US" altLang="zh-TW" sz="2310" baseline="-25000" dirty="0">
                <a:solidFill>
                  <a:prstClr val="black"/>
                </a:solidFill>
              </a:rPr>
              <a:t>1</a:t>
            </a:r>
            <a:endParaRPr lang="zh-TW" altLang="en-US" sz="2310" baseline="-25000" dirty="0">
              <a:solidFill>
                <a:prstClr val="black"/>
              </a:solidFill>
            </a:endParaRPr>
          </a:p>
        </p:txBody>
      </p:sp>
      <p:sp>
        <p:nvSpPr>
          <p:cNvPr id="27" name="矩形 26"/>
          <p:cNvSpPr/>
          <p:nvPr/>
        </p:nvSpPr>
        <p:spPr>
          <a:xfrm>
            <a:off x="2126578" y="3724697"/>
            <a:ext cx="1298049" cy="92725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1</a:t>
            </a:r>
            <a:endParaRPr lang="zh-TW" altLang="en-US" sz="1980" dirty="0">
              <a:solidFill>
                <a:prstClr val="black"/>
              </a:solidFill>
            </a:endParaRPr>
          </a:p>
        </p:txBody>
      </p:sp>
      <p:sp>
        <p:nvSpPr>
          <p:cNvPr id="28" name="矩形 27"/>
          <p:cNvSpPr/>
          <p:nvPr/>
        </p:nvSpPr>
        <p:spPr>
          <a:xfrm>
            <a:off x="3640786" y="3720931"/>
            <a:ext cx="1257801" cy="9272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2</a:t>
            </a:r>
            <a:endParaRPr lang="zh-TW" altLang="en-US" sz="1980" dirty="0">
              <a:solidFill>
                <a:prstClr val="black"/>
              </a:solidFill>
            </a:endParaRPr>
          </a:p>
        </p:txBody>
      </p:sp>
      <p:sp>
        <p:nvSpPr>
          <p:cNvPr id="29" name="矩形 28"/>
          <p:cNvSpPr/>
          <p:nvPr/>
        </p:nvSpPr>
        <p:spPr>
          <a:xfrm>
            <a:off x="5157403" y="3705972"/>
            <a:ext cx="1257801" cy="9272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3</a:t>
            </a:r>
            <a:endParaRPr lang="zh-TW" altLang="en-US" sz="1980" dirty="0">
              <a:solidFill>
                <a:prstClr val="black"/>
              </a:solidFill>
            </a:endParaRPr>
          </a:p>
        </p:txBody>
      </p:sp>
      <p:sp>
        <p:nvSpPr>
          <p:cNvPr id="30" name="矩形 29"/>
          <p:cNvSpPr/>
          <p:nvPr/>
        </p:nvSpPr>
        <p:spPr>
          <a:xfrm>
            <a:off x="6674019" y="3720931"/>
            <a:ext cx="1257803" cy="92725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Network</a:t>
            </a:r>
          </a:p>
          <a:p>
            <a:pPr algn="ctr"/>
            <a:r>
              <a:rPr lang="en-US" altLang="zh-TW" sz="1980" dirty="0">
                <a:solidFill>
                  <a:prstClr val="black"/>
                </a:solidFill>
              </a:rPr>
              <a:t>4</a:t>
            </a:r>
            <a:endParaRPr lang="zh-TW" altLang="en-US" sz="1980" dirty="0">
              <a:solidFill>
                <a:prstClr val="black"/>
              </a:solidFill>
            </a:endParaRPr>
          </a:p>
        </p:txBody>
      </p:sp>
      <p:sp>
        <p:nvSpPr>
          <p:cNvPr id="31" name="文字方塊 30"/>
          <p:cNvSpPr txBox="1"/>
          <p:nvPr/>
        </p:nvSpPr>
        <p:spPr>
          <a:xfrm>
            <a:off x="3930083" y="2569092"/>
            <a:ext cx="2280811" cy="447815"/>
          </a:xfrm>
          <a:prstGeom prst="rect">
            <a:avLst/>
          </a:prstGeom>
          <a:noFill/>
        </p:spPr>
        <p:txBody>
          <a:bodyPr wrap="square" rtlCol="0">
            <a:spAutoFit/>
          </a:bodyPr>
          <a:lstStyle/>
          <a:p>
            <a:r>
              <a:rPr lang="en-US" altLang="zh-TW" sz="2310" dirty="0">
                <a:solidFill>
                  <a:prstClr val="black"/>
                </a:solidFill>
              </a:rPr>
              <a:t>Testing data x</a:t>
            </a:r>
            <a:endParaRPr lang="zh-TW" altLang="en-US" sz="2310" dirty="0">
              <a:solidFill>
                <a:prstClr val="black"/>
              </a:solidFill>
            </a:endParaRPr>
          </a:p>
        </p:txBody>
      </p:sp>
      <p:sp>
        <p:nvSpPr>
          <p:cNvPr id="32" name="文字方塊 31"/>
          <p:cNvSpPr txBox="1"/>
          <p:nvPr/>
        </p:nvSpPr>
        <p:spPr>
          <a:xfrm>
            <a:off x="4060294" y="4899651"/>
            <a:ext cx="623599" cy="447815"/>
          </a:xfrm>
          <a:prstGeom prst="rect">
            <a:avLst/>
          </a:prstGeom>
          <a:noFill/>
        </p:spPr>
        <p:txBody>
          <a:bodyPr wrap="square" rtlCol="0">
            <a:spAutoFit/>
          </a:bodyPr>
          <a:lstStyle/>
          <a:p>
            <a:pPr algn="ctr"/>
            <a:r>
              <a:rPr lang="en-US" altLang="zh-TW" sz="2310" dirty="0">
                <a:solidFill>
                  <a:prstClr val="black"/>
                </a:solidFill>
              </a:rPr>
              <a:t>y</a:t>
            </a:r>
            <a:r>
              <a:rPr lang="en-US" altLang="zh-TW" sz="2310" baseline="-25000" dirty="0">
                <a:solidFill>
                  <a:prstClr val="black"/>
                </a:solidFill>
              </a:rPr>
              <a:t>2</a:t>
            </a:r>
            <a:endParaRPr lang="zh-TW" altLang="en-US" sz="2310" baseline="-25000" dirty="0">
              <a:solidFill>
                <a:prstClr val="black"/>
              </a:solidFill>
            </a:endParaRPr>
          </a:p>
        </p:txBody>
      </p:sp>
      <p:sp>
        <p:nvSpPr>
          <p:cNvPr id="33" name="文字方塊 32"/>
          <p:cNvSpPr txBox="1"/>
          <p:nvPr/>
        </p:nvSpPr>
        <p:spPr>
          <a:xfrm>
            <a:off x="5587295" y="4899651"/>
            <a:ext cx="623599" cy="447815"/>
          </a:xfrm>
          <a:prstGeom prst="rect">
            <a:avLst/>
          </a:prstGeom>
          <a:noFill/>
        </p:spPr>
        <p:txBody>
          <a:bodyPr wrap="square" rtlCol="0">
            <a:spAutoFit/>
          </a:bodyPr>
          <a:lstStyle/>
          <a:p>
            <a:pPr algn="ctr"/>
            <a:r>
              <a:rPr lang="en-US" altLang="zh-TW" sz="2310" dirty="0">
                <a:solidFill>
                  <a:prstClr val="black"/>
                </a:solidFill>
              </a:rPr>
              <a:t>y</a:t>
            </a:r>
            <a:r>
              <a:rPr lang="en-US" altLang="zh-TW" sz="2310" baseline="-25000" dirty="0">
                <a:solidFill>
                  <a:prstClr val="black"/>
                </a:solidFill>
              </a:rPr>
              <a:t>3</a:t>
            </a:r>
            <a:endParaRPr lang="zh-TW" altLang="en-US" sz="2310" baseline="-25000" dirty="0">
              <a:solidFill>
                <a:prstClr val="black"/>
              </a:solidFill>
            </a:endParaRPr>
          </a:p>
        </p:txBody>
      </p:sp>
      <p:sp>
        <p:nvSpPr>
          <p:cNvPr id="34" name="文字方塊 33"/>
          <p:cNvSpPr txBox="1"/>
          <p:nvPr/>
        </p:nvSpPr>
        <p:spPr>
          <a:xfrm>
            <a:off x="7114297" y="4899651"/>
            <a:ext cx="623599" cy="447815"/>
          </a:xfrm>
          <a:prstGeom prst="rect">
            <a:avLst/>
          </a:prstGeom>
          <a:noFill/>
        </p:spPr>
        <p:txBody>
          <a:bodyPr wrap="square" rtlCol="0">
            <a:spAutoFit/>
          </a:bodyPr>
          <a:lstStyle/>
          <a:p>
            <a:pPr algn="ctr"/>
            <a:r>
              <a:rPr lang="en-US" altLang="zh-TW" sz="2310" dirty="0">
                <a:solidFill>
                  <a:prstClr val="black"/>
                </a:solidFill>
              </a:rPr>
              <a:t>y</a:t>
            </a:r>
            <a:r>
              <a:rPr lang="en-US" altLang="zh-TW" sz="2310" baseline="-25000" dirty="0">
                <a:solidFill>
                  <a:prstClr val="black"/>
                </a:solidFill>
              </a:rPr>
              <a:t>4</a:t>
            </a:r>
            <a:endParaRPr lang="zh-TW" altLang="en-US" sz="2310" baseline="-25000" dirty="0">
              <a:solidFill>
                <a:prstClr val="black"/>
              </a:solidFill>
            </a:endParaRPr>
          </a:p>
        </p:txBody>
      </p:sp>
      <p:sp>
        <p:nvSpPr>
          <p:cNvPr id="35" name="文字方塊 34"/>
          <p:cNvSpPr txBox="1"/>
          <p:nvPr/>
        </p:nvSpPr>
        <p:spPr>
          <a:xfrm>
            <a:off x="4028862" y="5692023"/>
            <a:ext cx="2030370" cy="447815"/>
          </a:xfrm>
          <a:prstGeom prst="rect">
            <a:avLst/>
          </a:prstGeom>
          <a:noFill/>
        </p:spPr>
        <p:txBody>
          <a:bodyPr wrap="square" rtlCol="0">
            <a:spAutoFit/>
          </a:bodyPr>
          <a:lstStyle/>
          <a:p>
            <a:pPr algn="ctr"/>
            <a:r>
              <a:rPr lang="en-US" altLang="zh-TW" sz="2310" dirty="0">
                <a:solidFill>
                  <a:prstClr val="black"/>
                </a:solidFill>
              </a:rPr>
              <a:t>average</a:t>
            </a:r>
            <a:endParaRPr lang="zh-TW" altLang="en-US" sz="2310" dirty="0">
              <a:solidFill>
                <a:prstClr val="black"/>
              </a:solidFill>
            </a:endParaRPr>
          </a:p>
        </p:txBody>
      </p:sp>
      <p:cxnSp>
        <p:nvCxnSpPr>
          <p:cNvPr id="36" name="直線單箭頭接點 35"/>
          <p:cNvCxnSpPr>
            <a:cxnSpLocks/>
            <a:endCxn id="27" idx="0"/>
          </p:cNvCxnSpPr>
          <p:nvPr/>
        </p:nvCxnSpPr>
        <p:spPr>
          <a:xfrm flipH="1">
            <a:off x="2775603" y="3024399"/>
            <a:ext cx="2122986" cy="70029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cxnSpLocks/>
            <a:endCxn id="28" idx="0"/>
          </p:cNvCxnSpPr>
          <p:nvPr/>
        </p:nvCxnSpPr>
        <p:spPr>
          <a:xfrm flipH="1">
            <a:off x="4269687" y="3068428"/>
            <a:ext cx="628902" cy="6525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cxnSpLocks/>
            <a:endCxn id="29" idx="0"/>
          </p:cNvCxnSpPr>
          <p:nvPr/>
        </p:nvCxnSpPr>
        <p:spPr>
          <a:xfrm>
            <a:off x="4898587" y="3068428"/>
            <a:ext cx="887717" cy="63754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cxnSpLocks/>
            <a:endCxn id="30" idx="0"/>
          </p:cNvCxnSpPr>
          <p:nvPr/>
        </p:nvCxnSpPr>
        <p:spPr>
          <a:xfrm>
            <a:off x="4898586" y="3024399"/>
            <a:ext cx="2404335" cy="69653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flipH="1">
            <a:off x="7358178" y="4664664"/>
            <a:ext cx="0" cy="371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flipH="1">
            <a:off x="4321175" y="4657746"/>
            <a:ext cx="0" cy="371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flipH="1">
            <a:off x="5851829" y="4664664"/>
            <a:ext cx="0" cy="371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2850984" y="4633460"/>
            <a:ext cx="0" cy="37125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2898132" y="5348084"/>
            <a:ext cx="1530944" cy="55976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32" idx="2"/>
          </p:cNvCxnSpPr>
          <p:nvPr/>
        </p:nvCxnSpPr>
        <p:spPr>
          <a:xfrm>
            <a:off x="4372094" y="5347466"/>
            <a:ext cx="408661" cy="4405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34" idx="2"/>
          </p:cNvCxnSpPr>
          <p:nvPr/>
        </p:nvCxnSpPr>
        <p:spPr>
          <a:xfrm flipH="1">
            <a:off x="5565766" y="5347466"/>
            <a:ext cx="1860331" cy="56038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flipH="1">
            <a:off x="5236863" y="5300061"/>
            <a:ext cx="543285" cy="48796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032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p:bldP spid="32" grpId="0"/>
      <p:bldP spid="33" grpId="0"/>
      <p:bldP spid="34" grpId="0"/>
      <p:bldP spid="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7040-EEA6-47B6-A721-1BDB60CE5176}"/>
              </a:ext>
            </a:extLst>
          </p:cNvPr>
          <p:cNvSpPr>
            <a:spLocks noGrp="1"/>
          </p:cNvSpPr>
          <p:nvPr>
            <p:ph type="title"/>
          </p:nvPr>
        </p:nvSpPr>
        <p:spPr>
          <a:xfrm>
            <a:off x="694809" y="2816932"/>
            <a:ext cx="8640960" cy="1224136"/>
          </a:xfrm>
        </p:spPr>
        <p:txBody>
          <a:bodyPr/>
          <a:lstStyle/>
          <a:p>
            <a:r>
              <a:rPr lang="en-US" sz="4000" dirty="0"/>
              <a:t>Setting up your Optimization Problem</a:t>
            </a:r>
            <a:endParaRPr lang="en-IN" sz="4000" dirty="0"/>
          </a:p>
        </p:txBody>
      </p:sp>
    </p:spTree>
    <p:extLst>
      <p:ext uri="{BB962C8B-B14F-4D97-AF65-F5344CB8AC3E}">
        <p14:creationId xmlns:p14="http://schemas.microsoft.com/office/powerpoint/2010/main" val="253703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2AA8D-DD38-492C-A5DB-AD76C93F0E64}"/>
              </a:ext>
            </a:extLst>
          </p:cNvPr>
          <p:cNvSpPr>
            <a:spLocks noGrp="1"/>
          </p:cNvSpPr>
          <p:nvPr>
            <p:ph type="title"/>
          </p:nvPr>
        </p:nvSpPr>
        <p:spPr/>
        <p:txBody>
          <a:bodyPr/>
          <a:lstStyle/>
          <a:p>
            <a:r>
              <a:rPr lang="en-IN" dirty="0"/>
              <a:t>Normalizing Inputs</a:t>
            </a:r>
          </a:p>
        </p:txBody>
      </p:sp>
      <p:sp>
        <p:nvSpPr>
          <p:cNvPr id="3" name="Content Placeholder 2">
            <a:extLst>
              <a:ext uri="{FF2B5EF4-FFF2-40B4-BE49-F238E27FC236}">
                <a16:creationId xmlns:a16="http://schemas.microsoft.com/office/drawing/2014/main" id="{9254507F-6DEF-4E93-A994-8EC9A5B8796E}"/>
              </a:ext>
            </a:extLst>
          </p:cNvPr>
          <p:cNvSpPr>
            <a:spLocks noGrp="1"/>
          </p:cNvSpPr>
          <p:nvPr>
            <p:ph idx="1"/>
          </p:nvPr>
        </p:nvSpPr>
        <p:spPr>
          <a:xfrm>
            <a:off x="502921" y="1371600"/>
            <a:ext cx="6830535" cy="4525963"/>
          </a:xfrm>
        </p:spPr>
        <p:txBody>
          <a:bodyPr/>
          <a:lstStyle/>
          <a:p>
            <a:pPr algn="just"/>
            <a:r>
              <a:rPr lang="en-US" dirty="0"/>
              <a:t>The range of values of raw training data often varies widely</a:t>
            </a:r>
          </a:p>
          <a:p>
            <a:pPr lvl="1" algn="just"/>
            <a:r>
              <a:rPr lang="en-US" dirty="0"/>
              <a:t>Example: Has kids feature in {0,1}</a:t>
            </a:r>
          </a:p>
          <a:p>
            <a:pPr lvl="1" algn="just"/>
            <a:r>
              <a:rPr lang="en-US" dirty="0"/>
              <a:t>Value of car: $500-$100’sk</a:t>
            </a:r>
          </a:p>
          <a:p>
            <a:pPr algn="just"/>
            <a:r>
              <a:rPr lang="en-US" dirty="0"/>
              <a:t>If one of the features has a broad range of values, the distance will be governed by this particular feature. </a:t>
            </a:r>
          </a:p>
          <a:p>
            <a:pPr lvl="1" algn="just"/>
            <a:r>
              <a:rPr lang="en-US" dirty="0"/>
              <a:t>After, normalization, each feature contributes approximately proportionately to the final distance.</a:t>
            </a:r>
          </a:p>
          <a:p>
            <a:pPr algn="just"/>
            <a:r>
              <a:rPr lang="en-US" dirty="0">
                <a:hlinkClick r:id="rId2" tooltip="Gradient descent"/>
              </a:rPr>
              <a:t>In general, Gradient descent</a:t>
            </a:r>
            <a:r>
              <a:rPr lang="en-US" dirty="0"/>
              <a:t> converges much faster with feature scaling than without it.</a:t>
            </a:r>
          </a:p>
          <a:p>
            <a:endParaRPr lang="en-IN" dirty="0"/>
          </a:p>
        </p:txBody>
      </p:sp>
    </p:spTree>
    <p:extLst>
      <p:ext uri="{BB962C8B-B14F-4D97-AF65-F5344CB8AC3E}">
        <p14:creationId xmlns:p14="http://schemas.microsoft.com/office/powerpoint/2010/main" val="1409288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Feature Scaling</a:t>
            </a:r>
            <a:endParaRPr lang="zh-TW" altLang="en-US" dirty="0"/>
          </a:p>
        </p:txBody>
      </p:sp>
      <p:grpSp>
        <p:nvGrpSpPr>
          <p:cNvPr id="10" name="群組 9"/>
          <p:cNvGrpSpPr/>
          <p:nvPr/>
        </p:nvGrpSpPr>
        <p:grpSpPr>
          <a:xfrm>
            <a:off x="1068205" y="1991654"/>
            <a:ext cx="954107" cy="2380593"/>
            <a:chOff x="1249498" y="2569780"/>
            <a:chExt cx="954107" cy="2380593"/>
          </a:xfrm>
        </p:grpSpPr>
        <p:sp>
          <p:nvSpPr>
            <p:cNvPr id="4" name="矩形 3"/>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橢圓 4"/>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 name="橢圓 5"/>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 name="橢圓 6"/>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 name="文字方塊 7"/>
            <p:cNvSpPr txBox="1"/>
            <p:nvPr/>
          </p:nvSpPr>
          <p:spPr>
            <a:xfrm rot="5400000">
              <a:off x="1370952" y="3768852"/>
              <a:ext cx="711200" cy="954107"/>
            </a:xfrm>
            <a:prstGeom prst="rect">
              <a:avLst/>
            </a:prstGeom>
            <a:noFill/>
          </p:spPr>
          <p:txBody>
            <a:bodyPr wrap="square" rtlCol="0">
              <a:spAutoFit/>
            </a:bodyPr>
            <a:lstStyle/>
            <a:p>
              <a:r>
                <a:rPr lang="en-US" altLang="zh-TW" sz="2800" dirty="0"/>
                <a:t>……</a:t>
              </a:r>
              <a:endParaRPr lang="zh-TW" altLang="en-US" sz="2800" dirty="0"/>
            </a:p>
          </p:txBody>
        </p:sp>
        <p:sp>
          <p:nvSpPr>
            <p:cNvPr id="9" name="橢圓 8"/>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1" name="群組 10"/>
          <p:cNvGrpSpPr/>
          <p:nvPr/>
        </p:nvGrpSpPr>
        <p:grpSpPr>
          <a:xfrm>
            <a:off x="2018892" y="1991654"/>
            <a:ext cx="954107" cy="2380593"/>
            <a:chOff x="1249498" y="2569780"/>
            <a:chExt cx="954107" cy="2380593"/>
          </a:xfrm>
        </p:grpSpPr>
        <p:sp>
          <p:nvSpPr>
            <p:cNvPr id="12" name="矩形 11"/>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橢圓 13"/>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橢圓 14"/>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6" name="文字方塊 15"/>
            <p:cNvSpPr txBox="1"/>
            <p:nvPr/>
          </p:nvSpPr>
          <p:spPr>
            <a:xfrm rot="5400000">
              <a:off x="1370952" y="3768852"/>
              <a:ext cx="711200" cy="954107"/>
            </a:xfrm>
            <a:prstGeom prst="rect">
              <a:avLst/>
            </a:prstGeom>
            <a:noFill/>
          </p:spPr>
          <p:txBody>
            <a:bodyPr wrap="square" rtlCol="0">
              <a:spAutoFit/>
            </a:bodyPr>
            <a:lstStyle/>
            <a:p>
              <a:r>
                <a:rPr lang="en-US" altLang="zh-TW" sz="2800" dirty="0"/>
                <a:t>……</a:t>
              </a:r>
              <a:endParaRPr lang="zh-TW" altLang="en-US" sz="2800" dirty="0"/>
            </a:p>
          </p:txBody>
        </p:sp>
        <p:sp>
          <p:nvSpPr>
            <p:cNvPr id="17" name="橢圓 16"/>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18" name="群組 17"/>
          <p:cNvGrpSpPr/>
          <p:nvPr/>
        </p:nvGrpSpPr>
        <p:grpSpPr>
          <a:xfrm>
            <a:off x="2963869" y="1991654"/>
            <a:ext cx="954107" cy="2380593"/>
            <a:chOff x="1249498" y="2569780"/>
            <a:chExt cx="954107" cy="2380593"/>
          </a:xfrm>
        </p:grpSpPr>
        <p:sp>
          <p:nvSpPr>
            <p:cNvPr id="19" name="矩形 18"/>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0" name="橢圓 19"/>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橢圓 20"/>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橢圓 21"/>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文字方塊 22"/>
            <p:cNvSpPr txBox="1"/>
            <p:nvPr/>
          </p:nvSpPr>
          <p:spPr>
            <a:xfrm rot="5400000">
              <a:off x="1370952" y="3768852"/>
              <a:ext cx="711200" cy="954107"/>
            </a:xfrm>
            <a:prstGeom prst="rect">
              <a:avLst/>
            </a:prstGeom>
            <a:noFill/>
          </p:spPr>
          <p:txBody>
            <a:bodyPr wrap="square" rtlCol="0">
              <a:spAutoFit/>
            </a:bodyPr>
            <a:lstStyle/>
            <a:p>
              <a:r>
                <a:rPr lang="en-US" altLang="zh-TW" sz="2800" dirty="0"/>
                <a:t>……</a:t>
              </a:r>
              <a:endParaRPr lang="zh-TW" altLang="en-US" sz="2800" dirty="0"/>
            </a:p>
          </p:txBody>
        </p:sp>
        <p:sp>
          <p:nvSpPr>
            <p:cNvPr id="24" name="橢圓 23"/>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25" name="群組 24"/>
          <p:cNvGrpSpPr/>
          <p:nvPr/>
        </p:nvGrpSpPr>
        <p:grpSpPr>
          <a:xfrm>
            <a:off x="6052315" y="1991654"/>
            <a:ext cx="954107" cy="2380593"/>
            <a:chOff x="1249498" y="2569780"/>
            <a:chExt cx="954107" cy="2380593"/>
          </a:xfrm>
        </p:grpSpPr>
        <p:sp>
          <p:nvSpPr>
            <p:cNvPr id="26" name="矩形 25"/>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橢圓 27"/>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橢圓 28"/>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文字方塊 29"/>
            <p:cNvSpPr txBox="1"/>
            <p:nvPr/>
          </p:nvSpPr>
          <p:spPr>
            <a:xfrm rot="5400000">
              <a:off x="1370952" y="3768852"/>
              <a:ext cx="711200" cy="954107"/>
            </a:xfrm>
            <a:prstGeom prst="rect">
              <a:avLst/>
            </a:prstGeom>
            <a:noFill/>
          </p:spPr>
          <p:txBody>
            <a:bodyPr wrap="square" rtlCol="0">
              <a:spAutoFit/>
            </a:bodyPr>
            <a:lstStyle/>
            <a:p>
              <a:r>
                <a:rPr lang="en-US" altLang="zh-TW" sz="2800" dirty="0"/>
                <a:t>……</a:t>
              </a:r>
              <a:endParaRPr lang="zh-TW" altLang="en-US" sz="2800" dirty="0"/>
            </a:p>
          </p:txBody>
        </p:sp>
        <p:sp>
          <p:nvSpPr>
            <p:cNvPr id="31" name="橢圓 30"/>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grpSp>
        <p:nvGrpSpPr>
          <p:cNvPr id="32" name="群組 31"/>
          <p:cNvGrpSpPr/>
          <p:nvPr/>
        </p:nvGrpSpPr>
        <p:grpSpPr>
          <a:xfrm>
            <a:off x="4508092" y="1991654"/>
            <a:ext cx="954107" cy="2380593"/>
            <a:chOff x="1249498" y="2569780"/>
            <a:chExt cx="954107" cy="2380593"/>
          </a:xfrm>
        </p:grpSpPr>
        <p:sp>
          <p:nvSpPr>
            <p:cNvPr id="33" name="矩形 32"/>
            <p:cNvSpPr/>
            <p:nvPr/>
          </p:nvSpPr>
          <p:spPr>
            <a:xfrm>
              <a:off x="1387366" y="2569780"/>
              <a:ext cx="441435" cy="23805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4" name="橢圓 33"/>
            <p:cNvSpPr/>
            <p:nvPr/>
          </p:nvSpPr>
          <p:spPr>
            <a:xfrm>
              <a:off x="1450428" y="2695904"/>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橢圓 34"/>
            <p:cNvSpPr/>
            <p:nvPr/>
          </p:nvSpPr>
          <p:spPr>
            <a:xfrm>
              <a:off x="1450428" y="3137338"/>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450428" y="3578772"/>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文字方塊 36"/>
            <p:cNvSpPr txBox="1"/>
            <p:nvPr/>
          </p:nvSpPr>
          <p:spPr>
            <a:xfrm rot="5400000">
              <a:off x="1370952" y="3768852"/>
              <a:ext cx="711200" cy="954107"/>
            </a:xfrm>
            <a:prstGeom prst="rect">
              <a:avLst/>
            </a:prstGeom>
            <a:noFill/>
          </p:spPr>
          <p:txBody>
            <a:bodyPr wrap="square" rtlCol="0">
              <a:spAutoFit/>
            </a:bodyPr>
            <a:lstStyle/>
            <a:p>
              <a:r>
                <a:rPr lang="en-US" altLang="zh-TW" sz="2800" dirty="0"/>
                <a:t>……</a:t>
              </a:r>
              <a:endParaRPr lang="zh-TW" altLang="en-US" sz="2800" dirty="0"/>
            </a:p>
          </p:txBody>
        </p:sp>
        <p:sp>
          <p:nvSpPr>
            <p:cNvPr id="38" name="橢圓 37"/>
            <p:cNvSpPr/>
            <p:nvPr/>
          </p:nvSpPr>
          <p:spPr>
            <a:xfrm>
              <a:off x="1469948" y="4540470"/>
              <a:ext cx="315310" cy="31531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39" name="文字方塊 38"/>
          <p:cNvSpPr txBox="1"/>
          <p:nvPr/>
        </p:nvSpPr>
        <p:spPr>
          <a:xfrm>
            <a:off x="3681457" y="2778830"/>
            <a:ext cx="834276" cy="1200329"/>
          </a:xfrm>
          <a:prstGeom prst="rect">
            <a:avLst/>
          </a:prstGeom>
          <a:noFill/>
        </p:spPr>
        <p:txBody>
          <a:bodyPr wrap="square" rtlCol="0">
            <a:spAutoFit/>
          </a:bodyPr>
          <a:lstStyle/>
          <a:p>
            <a:r>
              <a:rPr lang="en-US" altLang="zh-TW" sz="3600" dirty="0"/>
              <a:t>……</a:t>
            </a:r>
            <a:endParaRPr lang="zh-TW" altLang="en-US" sz="3600" dirty="0"/>
          </a:p>
        </p:txBody>
      </p:sp>
      <p:sp>
        <p:nvSpPr>
          <p:cNvPr id="40" name="文字方塊 39"/>
          <p:cNvSpPr txBox="1"/>
          <p:nvPr/>
        </p:nvSpPr>
        <p:spPr>
          <a:xfrm>
            <a:off x="5263994" y="2778829"/>
            <a:ext cx="834276" cy="1200329"/>
          </a:xfrm>
          <a:prstGeom prst="rect">
            <a:avLst/>
          </a:prstGeom>
          <a:noFill/>
        </p:spPr>
        <p:txBody>
          <a:bodyPr wrap="square" rtlCol="0">
            <a:spAutoFit/>
          </a:bodyPr>
          <a:lstStyle/>
          <a:p>
            <a:r>
              <a:rPr lang="en-US" altLang="zh-TW" sz="3600" dirty="0"/>
              <a:t>……</a:t>
            </a:r>
            <a:endParaRPr lang="zh-TW" altLang="en-US" sz="3600" dirty="0"/>
          </a:p>
        </p:txBody>
      </p:sp>
      <mc:AlternateContent xmlns:mc="http://schemas.openxmlformats.org/markup-compatibility/2006" xmlns:a14="http://schemas.microsoft.com/office/drawing/2010/main">
        <mc:Choice Requires="a14">
          <p:sp>
            <p:nvSpPr>
              <p:cNvPr id="41" name="文字方塊 40"/>
              <p:cNvSpPr txBox="1"/>
              <p:nvPr/>
            </p:nvSpPr>
            <p:spPr>
              <a:xfrm>
                <a:off x="1274844" y="1579952"/>
                <a:ext cx="49654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1</m:t>
                          </m:r>
                        </m:sup>
                      </m:sSup>
                    </m:oMath>
                  </m:oMathPara>
                </a14:m>
                <a:endParaRPr lang="zh-TW" altLang="en-US" sz="2800" dirty="0"/>
              </a:p>
            </p:txBody>
          </p:sp>
        </mc:Choice>
        <mc:Fallback xmlns="">
          <p:sp>
            <p:nvSpPr>
              <p:cNvPr id="41" name="文字方塊 40"/>
              <p:cNvSpPr txBox="1">
                <a:spLocks noRot="1" noChangeAspect="1" noMove="1" noResize="1" noEditPoints="1" noAdjustHandles="1" noChangeArrowheads="1" noChangeShapeType="1" noTextEdit="1"/>
              </p:cNvSpPr>
              <p:nvPr/>
            </p:nvSpPr>
            <p:spPr>
              <a:xfrm>
                <a:off x="1274844" y="1579952"/>
                <a:ext cx="496546" cy="430887"/>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211907" y="1571537"/>
                <a:ext cx="5042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2</m:t>
                          </m:r>
                        </m:sup>
                      </m:sSup>
                    </m:oMath>
                  </m:oMathPara>
                </a14:m>
                <a:endParaRPr lang="zh-TW" altLang="en-US" sz="2800" dirty="0"/>
              </a:p>
            </p:txBody>
          </p:sp>
        </mc:Choice>
        <mc:Fallback xmlns="">
          <p:sp>
            <p:nvSpPr>
              <p:cNvPr id="42" name="文字方塊 41"/>
              <p:cNvSpPr txBox="1">
                <a:spLocks noRot="1" noChangeAspect="1" noMove="1" noResize="1" noEditPoints="1" noAdjustHandles="1" noChangeArrowheads="1" noChangeShapeType="1" noTextEdit="1"/>
              </p:cNvSpPr>
              <p:nvPr/>
            </p:nvSpPr>
            <p:spPr>
              <a:xfrm>
                <a:off x="2211907" y="1571537"/>
                <a:ext cx="504241" cy="43088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文字方塊 42"/>
              <p:cNvSpPr txBox="1"/>
              <p:nvPr/>
            </p:nvSpPr>
            <p:spPr>
              <a:xfrm>
                <a:off x="3148969" y="1578059"/>
                <a:ext cx="50424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3</m:t>
                          </m:r>
                        </m:sup>
                      </m:sSup>
                    </m:oMath>
                  </m:oMathPara>
                </a14:m>
                <a:endParaRPr lang="zh-TW" altLang="en-US" sz="2800" dirty="0"/>
              </a:p>
            </p:txBody>
          </p:sp>
        </mc:Choice>
        <mc:Fallback xmlns="">
          <p:sp>
            <p:nvSpPr>
              <p:cNvPr id="43" name="文字方塊 42"/>
              <p:cNvSpPr txBox="1">
                <a:spLocks noRot="1" noChangeAspect="1" noMove="1" noResize="1" noEditPoints="1" noAdjustHandles="1" noChangeArrowheads="1" noChangeShapeType="1" noTextEdit="1"/>
              </p:cNvSpPr>
              <p:nvPr/>
            </p:nvSpPr>
            <p:spPr>
              <a:xfrm>
                <a:off x="3148969" y="1578059"/>
                <a:ext cx="504241" cy="430887"/>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文字方塊 43"/>
              <p:cNvSpPr txBox="1"/>
              <p:nvPr/>
            </p:nvSpPr>
            <p:spPr>
              <a:xfrm>
                <a:off x="4701107" y="1571537"/>
                <a:ext cx="49968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𝑟</m:t>
                          </m:r>
                        </m:sup>
                      </m:sSup>
                    </m:oMath>
                  </m:oMathPara>
                </a14:m>
                <a:endParaRPr lang="zh-TW" altLang="en-US" sz="2800" dirty="0"/>
              </a:p>
            </p:txBody>
          </p:sp>
        </mc:Choice>
        <mc:Fallback xmlns="">
          <p:sp>
            <p:nvSpPr>
              <p:cNvPr id="44" name="文字方塊 43"/>
              <p:cNvSpPr txBox="1">
                <a:spLocks noRot="1" noChangeAspect="1" noMove="1" noResize="1" noEditPoints="1" noAdjustHandles="1" noChangeArrowheads="1" noChangeShapeType="1" noTextEdit="1"/>
              </p:cNvSpPr>
              <p:nvPr/>
            </p:nvSpPr>
            <p:spPr>
              <a:xfrm>
                <a:off x="4701107" y="1571537"/>
                <a:ext cx="499689" cy="43088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文字方塊 44"/>
              <p:cNvSpPr txBox="1"/>
              <p:nvPr/>
            </p:nvSpPr>
            <p:spPr>
              <a:xfrm>
                <a:off x="6253244" y="1578059"/>
                <a:ext cx="6017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b="0" i="1" smtClean="0">
                              <a:latin typeface="Cambria Math" panose="02040503050406030204" pitchFamily="18" charset="0"/>
                            </a:rPr>
                            <m:t>𝑚</m:t>
                          </m:r>
                        </m:sup>
                      </m:sSup>
                    </m:oMath>
                  </m:oMathPara>
                </a14:m>
                <a:endParaRPr lang="zh-TW" altLang="en-US" sz="2800" dirty="0"/>
              </a:p>
            </p:txBody>
          </p:sp>
        </mc:Choice>
        <mc:Fallback xmlns="">
          <p:sp>
            <p:nvSpPr>
              <p:cNvPr id="45" name="文字方塊 44"/>
              <p:cNvSpPr txBox="1">
                <a:spLocks noRot="1" noChangeAspect="1" noMove="1" noResize="1" noEditPoints="1" noAdjustHandles="1" noChangeArrowheads="1" noChangeShapeType="1" noTextEdit="1"/>
              </p:cNvSpPr>
              <p:nvPr/>
            </p:nvSpPr>
            <p:spPr>
              <a:xfrm>
                <a:off x="6253244" y="1578059"/>
                <a:ext cx="601703" cy="43088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文字方塊 45"/>
              <p:cNvSpPr txBox="1"/>
              <p:nvPr/>
            </p:nvSpPr>
            <p:spPr>
              <a:xfrm>
                <a:off x="7094840" y="2834219"/>
                <a:ext cx="2614880" cy="523220"/>
              </a:xfrm>
              <a:prstGeom prst="rect">
                <a:avLst/>
              </a:prstGeom>
              <a:noFill/>
            </p:spPr>
            <p:txBody>
              <a:bodyPr wrap="square" rtlCol="0">
                <a:spAutoFit/>
              </a:bodyPr>
              <a:lstStyle/>
              <a:p>
                <a:r>
                  <a:rPr lang="en-US" altLang="zh-TW" sz="2800" dirty="0"/>
                  <a:t>mean: </a:t>
                </a:r>
                <a14:m>
                  <m:oMath xmlns:m="http://schemas.openxmlformats.org/officeDocument/2006/math">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𝑚</m:t>
                        </m:r>
                      </m:e>
                      <m:sub>
                        <m:r>
                          <a:rPr lang="en-US" altLang="zh-TW" sz="2800" i="1">
                            <a:latin typeface="Cambria Math" panose="02040503050406030204" pitchFamily="18" charset="0"/>
                          </a:rPr>
                          <m:t>𝑖</m:t>
                        </m:r>
                      </m:sub>
                    </m:sSub>
                  </m:oMath>
                </a14:m>
                <a:endParaRPr lang="zh-TW" altLang="en-US" sz="2800" dirty="0"/>
              </a:p>
            </p:txBody>
          </p:sp>
        </mc:Choice>
        <mc:Fallback xmlns="">
          <p:sp>
            <p:nvSpPr>
              <p:cNvPr id="46" name="文字方塊 45"/>
              <p:cNvSpPr txBox="1">
                <a:spLocks noRot="1" noChangeAspect="1" noMove="1" noResize="1" noEditPoints="1" noAdjustHandles="1" noChangeArrowheads="1" noChangeShapeType="1" noTextEdit="1"/>
              </p:cNvSpPr>
              <p:nvPr/>
            </p:nvSpPr>
            <p:spPr>
              <a:xfrm>
                <a:off x="7094840" y="2834219"/>
                <a:ext cx="2614880" cy="523220"/>
              </a:xfrm>
              <a:prstGeom prst="rect">
                <a:avLst/>
              </a:prstGeom>
              <a:blipFill>
                <a:blip r:embed="rId8"/>
                <a:stretch>
                  <a:fillRect l="-4895" t="-13953" b="-302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7" name="文字方塊 46"/>
              <p:cNvSpPr txBox="1"/>
              <p:nvPr/>
            </p:nvSpPr>
            <p:spPr>
              <a:xfrm>
                <a:off x="7094839" y="3413266"/>
                <a:ext cx="2834198" cy="954107"/>
              </a:xfrm>
              <a:prstGeom prst="rect">
                <a:avLst/>
              </a:prstGeom>
              <a:noFill/>
            </p:spPr>
            <p:txBody>
              <a:bodyPr wrap="square" rtlCol="0">
                <a:spAutoFit/>
              </a:bodyPr>
              <a:lstStyle/>
              <a:p>
                <a:r>
                  <a:rPr lang="en-US" altLang="zh-TW" sz="2800" dirty="0"/>
                  <a:t>standard deviation: </a:t>
                </a:r>
                <a14:m>
                  <m:oMath xmlns:m="http://schemas.openxmlformats.org/officeDocument/2006/math">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oMath>
                </a14:m>
                <a:endParaRPr lang="zh-TW" altLang="en-US" sz="2800" dirty="0"/>
              </a:p>
            </p:txBody>
          </p:sp>
        </mc:Choice>
        <mc:Fallback xmlns="">
          <p:sp>
            <p:nvSpPr>
              <p:cNvPr id="47" name="文字方塊 46"/>
              <p:cNvSpPr txBox="1">
                <a:spLocks noRot="1" noChangeAspect="1" noMove="1" noResize="1" noEditPoints="1" noAdjustHandles="1" noChangeArrowheads="1" noChangeShapeType="1" noTextEdit="1"/>
              </p:cNvSpPr>
              <p:nvPr/>
            </p:nvSpPr>
            <p:spPr>
              <a:xfrm>
                <a:off x="7094839" y="3413266"/>
                <a:ext cx="2834198" cy="954107"/>
              </a:xfrm>
              <a:prstGeom prst="rect">
                <a:avLst/>
              </a:prstGeom>
              <a:blipFill>
                <a:blip r:embed="rId9"/>
                <a:stretch>
                  <a:fillRect l="-4516" t="-7051" b="-1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8" name="文字方塊 47"/>
              <p:cNvSpPr txBox="1"/>
              <p:nvPr/>
            </p:nvSpPr>
            <p:spPr>
              <a:xfrm>
                <a:off x="1875663" y="4780621"/>
                <a:ext cx="2217402" cy="9166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i="1">
                          <a:latin typeface="Cambria Math" panose="02040503050406030204" pitchFamily="18" charset="0"/>
                          <a:ea typeface="Cambria Math" panose="02040503050406030204" pitchFamily="18" charset="0"/>
                        </a:rPr>
                        <m:t>←</m:t>
                      </m:r>
                      <m:f>
                        <m:fPr>
                          <m:ctrlPr>
                            <a:rPr lang="en-US" altLang="zh-TW" sz="2800" i="1">
                              <a:latin typeface="Cambria Math" panose="02040503050406030204" pitchFamily="18" charset="0"/>
                              <a:ea typeface="Cambria Math" panose="02040503050406030204" pitchFamily="18" charset="0"/>
                            </a:rPr>
                          </m:ctrlPr>
                        </m:fPr>
                        <m:num>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𝑖</m:t>
                              </m:r>
                            </m:sub>
                            <m:sup>
                              <m:r>
                                <a:rPr lang="en-US" altLang="zh-TW" sz="2800" i="1">
                                  <a:latin typeface="Cambria Math" panose="02040503050406030204" pitchFamily="18" charset="0"/>
                                </a:rPr>
                                <m:t>𝑟</m:t>
                              </m:r>
                            </m:sup>
                          </m:sSubSup>
                          <m:r>
                            <a:rPr lang="en-US" altLang="zh-TW" sz="2800" i="1">
                              <a:latin typeface="Cambria Math" panose="02040503050406030204" pitchFamily="18" charset="0"/>
                            </a:rPr>
                            <m:t>−</m:t>
                          </m:r>
                          <m:sSub>
                            <m:sSubPr>
                              <m:ctrlPr>
                                <a:rPr lang="en-US" altLang="zh-TW" sz="2800" i="1">
                                  <a:latin typeface="Cambria Math" panose="02040503050406030204" pitchFamily="18" charset="0"/>
                                </a:rPr>
                              </m:ctrlPr>
                            </m:sSubPr>
                            <m:e>
                              <m:r>
                                <a:rPr lang="en-US" altLang="zh-TW" sz="2800" i="1">
                                  <a:latin typeface="Cambria Math" panose="02040503050406030204" pitchFamily="18" charset="0"/>
                                </a:rPr>
                                <m:t>𝑚</m:t>
                              </m:r>
                            </m:e>
                            <m:sub>
                              <m:r>
                                <a:rPr lang="en-US" altLang="zh-TW" sz="2800" i="1">
                                  <a:latin typeface="Cambria Math" panose="02040503050406030204" pitchFamily="18" charset="0"/>
                                </a:rPr>
                                <m:t>𝑖</m:t>
                              </m:r>
                            </m:sub>
                          </m:sSub>
                        </m:num>
                        <m:den>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𝜎</m:t>
                              </m:r>
                            </m:e>
                            <m:sub>
                              <m:r>
                                <a:rPr lang="en-US" altLang="zh-TW" sz="2800" i="1">
                                  <a:latin typeface="Cambria Math" panose="02040503050406030204" pitchFamily="18" charset="0"/>
                                </a:rPr>
                                <m:t>𝑖</m:t>
                              </m:r>
                            </m:sub>
                          </m:sSub>
                        </m:den>
                      </m:f>
                    </m:oMath>
                  </m:oMathPara>
                </a14:m>
                <a:endParaRPr lang="zh-TW" altLang="en-US" sz="2800" dirty="0"/>
              </a:p>
            </p:txBody>
          </p:sp>
        </mc:Choice>
        <mc:Fallback xmlns="">
          <p:sp>
            <p:nvSpPr>
              <p:cNvPr id="48" name="文字方塊 47"/>
              <p:cNvSpPr txBox="1">
                <a:spLocks noRot="1" noChangeAspect="1" noMove="1" noResize="1" noEditPoints="1" noAdjustHandles="1" noChangeArrowheads="1" noChangeShapeType="1" noTextEdit="1"/>
              </p:cNvSpPr>
              <p:nvPr/>
            </p:nvSpPr>
            <p:spPr>
              <a:xfrm>
                <a:off x="1875663" y="4780621"/>
                <a:ext cx="2217402" cy="916661"/>
              </a:xfrm>
              <a:prstGeom prst="rect">
                <a:avLst/>
              </a:prstGeom>
              <a:blipFill>
                <a:blip r:embed="rId10"/>
                <a:stretch>
                  <a:fillRect/>
                </a:stretch>
              </a:blipFill>
            </p:spPr>
            <p:txBody>
              <a:bodyPr/>
              <a:lstStyle/>
              <a:p>
                <a:r>
                  <a:rPr lang="en-IN">
                    <a:noFill/>
                  </a:rPr>
                  <a:t> </a:t>
                </a:r>
              </a:p>
            </p:txBody>
          </p:sp>
        </mc:Fallback>
      </mc:AlternateContent>
      <p:sp>
        <p:nvSpPr>
          <p:cNvPr id="49" name="文字方塊 48"/>
          <p:cNvSpPr txBox="1"/>
          <p:nvPr/>
        </p:nvSpPr>
        <p:spPr>
          <a:xfrm>
            <a:off x="4310860" y="4785790"/>
            <a:ext cx="5470868" cy="830997"/>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TW" sz="2400" dirty="0"/>
              <a:t>The means of all dimensions are 0, and the variances are all 1 </a:t>
            </a:r>
            <a:endParaRPr lang="zh-TW" altLang="en-US" sz="2400" dirty="0"/>
          </a:p>
        </p:txBody>
      </p:sp>
      <p:sp>
        <p:nvSpPr>
          <p:cNvPr id="50" name="矩形 49"/>
          <p:cNvSpPr/>
          <p:nvPr/>
        </p:nvSpPr>
        <p:spPr>
          <a:xfrm>
            <a:off x="1085851" y="2948444"/>
            <a:ext cx="5749443" cy="43443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7094840" y="1821068"/>
            <a:ext cx="2283393" cy="954107"/>
          </a:xfrm>
          <a:prstGeom prst="rect">
            <a:avLst/>
          </a:prstGeom>
          <a:noFill/>
        </p:spPr>
        <p:txBody>
          <a:bodyPr wrap="square" rtlCol="0">
            <a:spAutoFit/>
          </a:bodyPr>
          <a:lstStyle/>
          <a:p>
            <a:r>
              <a:rPr lang="en-US" altLang="zh-TW" sz="2800" dirty="0"/>
              <a:t>For each dimension i:</a:t>
            </a:r>
            <a:endParaRPr lang="zh-TW" altLang="en-US" sz="2800" dirty="0"/>
          </a:p>
        </p:txBody>
      </p:sp>
      <p:sp>
        <p:nvSpPr>
          <p:cNvPr id="3" name="矩形 2"/>
          <p:cNvSpPr/>
          <p:nvPr/>
        </p:nvSpPr>
        <p:spPr>
          <a:xfrm>
            <a:off x="4608279" y="2948444"/>
            <a:ext cx="521748" cy="419917"/>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手繪多邊形 51"/>
          <p:cNvSpPr/>
          <p:nvPr/>
        </p:nvSpPr>
        <p:spPr>
          <a:xfrm>
            <a:off x="3557684" y="3123316"/>
            <a:ext cx="1056439" cy="1699590"/>
          </a:xfrm>
          <a:custGeom>
            <a:avLst/>
            <a:gdLst>
              <a:gd name="connsiteX0" fmla="*/ 2836190 w 2836190"/>
              <a:gd name="connsiteY0" fmla="*/ 0 h 2262753"/>
              <a:gd name="connsiteX1" fmla="*/ 1549831 w 2836190"/>
              <a:gd name="connsiteY1" fmla="*/ 464949 h 2262753"/>
              <a:gd name="connsiteX2" fmla="*/ 0 w 2836190"/>
              <a:gd name="connsiteY2" fmla="*/ 2262753 h 2262753"/>
            </a:gdLst>
            <a:ahLst/>
            <a:cxnLst>
              <a:cxn ang="0">
                <a:pos x="connsiteX0" y="connsiteY0"/>
              </a:cxn>
              <a:cxn ang="0">
                <a:pos x="connsiteX1" y="connsiteY1"/>
              </a:cxn>
              <a:cxn ang="0">
                <a:pos x="connsiteX2" y="connsiteY2"/>
              </a:cxn>
            </a:cxnLst>
            <a:rect l="l" t="t" r="r" b="b"/>
            <a:pathLst>
              <a:path w="2836190" h="2262753">
                <a:moveTo>
                  <a:pt x="2836190" y="0"/>
                </a:moveTo>
                <a:cubicBezTo>
                  <a:pt x="2429359" y="43912"/>
                  <a:pt x="2022529" y="87824"/>
                  <a:pt x="1549831" y="464949"/>
                </a:cubicBezTo>
                <a:cubicBezTo>
                  <a:pt x="1077133" y="842074"/>
                  <a:pt x="538566" y="1552413"/>
                  <a:pt x="0" y="2262753"/>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3" name="文字方塊 52"/>
              <p:cNvSpPr txBox="1"/>
              <p:nvPr/>
            </p:nvSpPr>
            <p:spPr>
              <a:xfrm>
                <a:off x="1258907" y="2005697"/>
                <a:ext cx="496546" cy="4349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1</m:t>
                          </m:r>
                        </m:sup>
                      </m:sSubSup>
                    </m:oMath>
                  </m:oMathPara>
                </a14:m>
                <a:endParaRPr lang="zh-TW" altLang="en-US" sz="28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1258907" y="2005697"/>
                <a:ext cx="496546" cy="434991"/>
              </a:xfrm>
              <a:prstGeom prst="rect">
                <a:avLst/>
              </a:prstGeom>
              <a:blipFill>
                <a:blip r:embed="rId11"/>
                <a:stretch>
                  <a:fillRect b="-140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文字方塊 53"/>
              <p:cNvSpPr txBox="1"/>
              <p:nvPr/>
            </p:nvSpPr>
            <p:spPr>
              <a:xfrm>
                <a:off x="1277677" y="2446533"/>
                <a:ext cx="496546" cy="4357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2</m:t>
                          </m:r>
                        </m:sub>
                        <m:sup>
                          <m:r>
                            <a:rPr lang="en-US" altLang="zh-TW" sz="2800" i="1">
                              <a:latin typeface="Cambria Math" panose="02040503050406030204" pitchFamily="18" charset="0"/>
                            </a:rPr>
                            <m:t>1</m:t>
                          </m:r>
                        </m:sup>
                      </m:sSubSup>
                    </m:oMath>
                  </m:oMathPara>
                </a14:m>
                <a:endParaRPr lang="zh-TW" altLang="en-US" sz="2800" dirty="0"/>
              </a:p>
            </p:txBody>
          </p:sp>
        </mc:Choice>
        <mc:Fallback xmlns="">
          <p:sp>
            <p:nvSpPr>
              <p:cNvPr id="54" name="文字方塊 53"/>
              <p:cNvSpPr txBox="1">
                <a:spLocks noRot="1" noChangeAspect="1" noMove="1" noResize="1" noEditPoints="1" noAdjustHandles="1" noChangeArrowheads="1" noChangeShapeType="1" noTextEdit="1"/>
              </p:cNvSpPr>
              <p:nvPr/>
            </p:nvSpPr>
            <p:spPr>
              <a:xfrm>
                <a:off x="1277677" y="2446533"/>
                <a:ext cx="496546" cy="435760"/>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文字方塊 54"/>
              <p:cNvSpPr txBox="1"/>
              <p:nvPr/>
            </p:nvSpPr>
            <p:spPr>
              <a:xfrm>
                <a:off x="2165697" y="2014197"/>
                <a:ext cx="504241" cy="4358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1</m:t>
                          </m:r>
                        </m:sub>
                        <m:sup>
                          <m:r>
                            <a:rPr lang="en-US" altLang="zh-TW" sz="2800" i="1">
                              <a:latin typeface="Cambria Math" panose="02040503050406030204" pitchFamily="18" charset="0"/>
                            </a:rPr>
                            <m:t>2</m:t>
                          </m:r>
                        </m:sup>
                      </m:sSubSup>
                    </m:oMath>
                  </m:oMathPara>
                </a14:m>
                <a:endParaRPr lang="zh-TW" altLang="en-US" sz="2800" dirty="0"/>
              </a:p>
            </p:txBody>
          </p:sp>
        </mc:Choice>
        <mc:Fallback xmlns="">
          <p:sp>
            <p:nvSpPr>
              <p:cNvPr id="55" name="文字方塊 54"/>
              <p:cNvSpPr txBox="1">
                <a:spLocks noRot="1" noChangeAspect="1" noMove="1" noResize="1" noEditPoints="1" noAdjustHandles="1" noChangeArrowheads="1" noChangeShapeType="1" noTextEdit="1"/>
              </p:cNvSpPr>
              <p:nvPr/>
            </p:nvSpPr>
            <p:spPr>
              <a:xfrm>
                <a:off x="2165697" y="2014197"/>
                <a:ext cx="504241" cy="435889"/>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6" name="文字方塊 55"/>
              <p:cNvSpPr txBox="1"/>
              <p:nvPr/>
            </p:nvSpPr>
            <p:spPr>
              <a:xfrm>
                <a:off x="2184467" y="2455033"/>
                <a:ext cx="504241" cy="4366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a:latin typeface="Cambria Math" panose="02040503050406030204" pitchFamily="18" charset="0"/>
                            </a:rPr>
                          </m:ctrlPr>
                        </m:sSubSupPr>
                        <m:e>
                          <m:r>
                            <a:rPr lang="en-US" altLang="zh-TW" sz="2800" i="1">
                              <a:latin typeface="Cambria Math" panose="02040503050406030204" pitchFamily="18" charset="0"/>
                            </a:rPr>
                            <m:t>𝑥</m:t>
                          </m:r>
                        </m:e>
                        <m:sub>
                          <m:r>
                            <a:rPr lang="en-US" altLang="zh-TW" sz="2800" i="1">
                              <a:latin typeface="Cambria Math" panose="02040503050406030204" pitchFamily="18" charset="0"/>
                            </a:rPr>
                            <m:t>2</m:t>
                          </m:r>
                        </m:sub>
                        <m:sup>
                          <m:r>
                            <a:rPr lang="en-US" altLang="zh-TW" sz="2800" i="1">
                              <a:latin typeface="Cambria Math" panose="02040503050406030204" pitchFamily="18" charset="0"/>
                            </a:rPr>
                            <m:t>2</m:t>
                          </m:r>
                        </m:sup>
                      </m:sSubSup>
                    </m:oMath>
                  </m:oMathPara>
                </a14:m>
                <a:endParaRPr lang="zh-TW" altLang="en-US" sz="28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2184467" y="2455033"/>
                <a:ext cx="504241" cy="436658"/>
              </a:xfrm>
              <a:prstGeom prst="rect">
                <a:avLst/>
              </a:prstGeom>
              <a:blipFill>
                <a:blip r:embed="rId14"/>
                <a:stretch>
                  <a:fillRect/>
                </a:stretch>
              </a:blipFill>
            </p:spPr>
            <p:txBody>
              <a:bodyPr/>
              <a:lstStyle/>
              <a:p>
                <a:r>
                  <a:rPr lang="en-IN">
                    <a:noFill/>
                  </a:rPr>
                  <a:t> </a:t>
                </a:r>
              </a:p>
            </p:txBody>
          </p:sp>
        </mc:Fallback>
      </mc:AlternateContent>
      <p:sp>
        <p:nvSpPr>
          <p:cNvPr id="57" name="矩形 56">
            <a:extLst>
              <a:ext uri="{FF2B5EF4-FFF2-40B4-BE49-F238E27FC236}">
                <a16:creationId xmlns:a16="http://schemas.microsoft.com/office/drawing/2014/main" id="{B114D360-AB7E-4E4F-B60F-0C0C2B6E0E0B}"/>
              </a:ext>
            </a:extLst>
          </p:cNvPr>
          <p:cNvSpPr/>
          <p:nvPr/>
        </p:nvSpPr>
        <p:spPr>
          <a:xfrm>
            <a:off x="918408" y="6032407"/>
            <a:ext cx="7620267" cy="830997"/>
          </a:xfrm>
          <a:prstGeom prst="rect">
            <a:avLst/>
          </a:prstGeom>
        </p:spPr>
        <p:txBody>
          <a:bodyPr wrap="square">
            <a:spAutoFit/>
          </a:bodyPr>
          <a:lstStyle/>
          <a:p>
            <a:r>
              <a:rPr lang="en-US" altLang="zh-TW" sz="2400" dirty="0"/>
              <a:t>In general, gradient descent converges much faster with feature scaling than without it.</a:t>
            </a:r>
          </a:p>
        </p:txBody>
      </p:sp>
    </p:spTree>
    <p:extLst>
      <p:ext uri="{BB962C8B-B14F-4D97-AF65-F5344CB8AC3E}">
        <p14:creationId xmlns:p14="http://schemas.microsoft.com/office/powerpoint/2010/main" val="9373545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P spid="43" grpId="0"/>
      <p:bldP spid="44" grpId="0"/>
      <p:bldP spid="45" grpId="0"/>
      <p:bldP spid="46" grpId="0"/>
      <p:bldP spid="47" grpId="0"/>
      <p:bldP spid="48" grpId="0"/>
      <p:bldP spid="49" grpId="0" animBg="1"/>
      <p:bldP spid="50" grpId="0" animBg="1"/>
      <p:bldP spid="51" grpId="0"/>
      <p:bldP spid="3" grpId="0" animBg="1"/>
      <p:bldP spid="52" grpId="0" animBg="1"/>
      <p:bldP spid="53" grpId="0"/>
      <p:bldP spid="54" grpId="0"/>
      <p:bldP spid="55" grpId="0"/>
      <p:bldP spid="56"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nvSpPr>
        <p:spPr>
          <a:xfrm>
            <a:off x="7180938" y="1882204"/>
            <a:ext cx="411635" cy="21656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74" name="矩形 73"/>
          <p:cNvSpPr/>
          <p:nvPr/>
        </p:nvSpPr>
        <p:spPr>
          <a:xfrm>
            <a:off x="3756824" y="1925449"/>
            <a:ext cx="615732" cy="220759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75" name="矩形 74"/>
          <p:cNvSpPr/>
          <p:nvPr/>
        </p:nvSpPr>
        <p:spPr>
          <a:xfrm>
            <a:off x="4850432" y="1911963"/>
            <a:ext cx="615732" cy="220759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76" name="矩形 75"/>
          <p:cNvSpPr/>
          <p:nvPr/>
        </p:nvSpPr>
        <p:spPr>
          <a:xfrm>
            <a:off x="6014969" y="1925449"/>
            <a:ext cx="615732" cy="220759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77" name="矩形 76"/>
          <p:cNvSpPr/>
          <p:nvPr/>
        </p:nvSpPr>
        <p:spPr>
          <a:xfrm>
            <a:off x="2780765" y="1948253"/>
            <a:ext cx="411635" cy="21656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cxnSp>
        <p:nvCxnSpPr>
          <p:cNvPr id="93" name="直線單箭頭接點 92"/>
          <p:cNvCxnSpPr/>
          <p:nvPr/>
        </p:nvCxnSpPr>
        <p:spPr>
          <a:xfrm>
            <a:off x="6334086" y="2790396"/>
            <a:ext cx="8403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p:cNvCxnSpPr/>
          <p:nvPr/>
        </p:nvCxnSpPr>
        <p:spPr>
          <a:xfrm>
            <a:off x="6424270" y="3818255"/>
            <a:ext cx="74724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p:cNvCxnSpPr/>
          <p:nvPr/>
        </p:nvCxnSpPr>
        <p:spPr>
          <a:xfrm>
            <a:off x="6314380" y="2147883"/>
            <a:ext cx="86655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p:cNvSpPr/>
          <p:nvPr/>
        </p:nvSpPr>
        <p:spPr>
          <a:xfrm>
            <a:off x="2837184" y="2540349"/>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sp>
        <p:nvSpPr>
          <p:cNvPr id="97" name="矩形 96"/>
          <p:cNvSpPr/>
          <p:nvPr/>
        </p:nvSpPr>
        <p:spPr>
          <a:xfrm>
            <a:off x="2841984" y="2069828"/>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graphicFrame>
        <p:nvGraphicFramePr>
          <p:cNvPr id="98" name="Object 12"/>
          <p:cNvGraphicFramePr>
            <a:graphicFrameLocks noChangeAspect="1"/>
          </p:cNvGraphicFramePr>
          <p:nvPr/>
        </p:nvGraphicFramePr>
        <p:xfrm>
          <a:off x="2852461" y="1991247"/>
          <a:ext cx="268486" cy="381119"/>
        </p:xfrm>
        <a:graphic>
          <a:graphicData uri="http://schemas.openxmlformats.org/presentationml/2006/ole">
            <mc:AlternateContent xmlns:mc="http://schemas.openxmlformats.org/markup-compatibility/2006">
              <mc:Choice xmlns:v="urn:schemas-microsoft-com:vml" Requires="v">
                <p:oleObj name="方程式" r:id="rId3" imgW="152280" imgH="215640" progId="Equation.3">
                  <p:embed/>
                </p:oleObj>
              </mc:Choice>
              <mc:Fallback>
                <p:oleObj name="方程式" r:id="rId3" imgW="152280" imgH="215640" progId="Equation.3">
                  <p:embed/>
                  <p:pic>
                    <p:nvPicPr>
                      <p:cNvPr id="98"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2461" y="1991247"/>
                        <a:ext cx="268486" cy="381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 name="Object 12"/>
          <p:cNvGraphicFramePr>
            <a:graphicFrameLocks noChangeAspect="1"/>
          </p:cNvGraphicFramePr>
          <p:nvPr/>
        </p:nvGraphicFramePr>
        <p:xfrm>
          <a:off x="2856831" y="2472000"/>
          <a:ext cx="290751" cy="381119"/>
        </p:xfrm>
        <a:graphic>
          <a:graphicData uri="http://schemas.openxmlformats.org/presentationml/2006/ole">
            <mc:AlternateContent xmlns:mc="http://schemas.openxmlformats.org/markup-compatibility/2006">
              <mc:Choice xmlns:v="urn:schemas-microsoft-com:vml" Requires="v">
                <p:oleObj name="方程式" r:id="rId5" imgW="164880" imgH="215640" progId="Equation.3">
                  <p:embed/>
                </p:oleObj>
              </mc:Choice>
              <mc:Fallback>
                <p:oleObj name="方程式" r:id="rId5" imgW="164880" imgH="215640" progId="Equation.3">
                  <p:embed/>
                  <p:pic>
                    <p:nvPicPr>
                      <p:cNvPr id="99"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6831" y="2472000"/>
                        <a:ext cx="290751" cy="381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0" name="橢圓 99"/>
          <p:cNvSpPr/>
          <p:nvPr/>
        </p:nvSpPr>
        <p:spPr>
          <a:xfrm>
            <a:off x="3836940" y="1934526"/>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101" name="橢圓 100"/>
          <p:cNvSpPr/>
          <p:nvPr/>
        </p:nvSpPr>
        <p:spPr>
          <a:xfrm>
            <a:off x="3838872" y="2576846"/>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102" name="橢圓 101"/>
          <p:cNvSpPr/>
          <p:nvPr/>
        </p:nvSpPr>
        <p:spPr>
          <a:xfrm>
            <a:off x="3829275" y="3589956"/>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103" name="文字方塊 102"/>
          <p:cNvSpPr txBox="1"/>
          <p:nvPr/>
        </p:nvSpPr>
        <p:spPr>
          <a:xfrm rot="5400000">
            <a:off x="3827010" y="2927527"/>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04" name="矩形 103"/>
          <p:cNvSpPr/>
          <p:nvPr/>
        </p:nvSpPr>
        <p:spPr>
          <a:xfrm>
            <a:off x="2845042" y="3693499"/>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graphicFrame>
        <p:nvGraphicFramePr>
          <p:cNvPr id="105" name="Object 12"/>
          <p:cNvGraphicFramePr>
            <a:graphicFrameLocks noChangeAspect="1"/>
          </p:cNvGraphicFramePr>
          <p:nvPr/>
        </p:nvGraphicFramePr>
        <p:xfrm>
          <a:off x="2842472" y="3614089"/>
          <a:ext cx="336590" cy="403384"/>
        </p:xfrm>
        <a:graphic>
          <a:graphicData uri="http://schemas.openxmlformats.org/presentationml/2006/ole">
            <mc:AlternateContent xmlns:mc="http://schemas.openxmlformats.org/markup-compatibility/2006">
              <mc:Choice xmlns:v="urn:schemas-microsoft-com:vml" Requires="v">
                <p:oleObj name="方程式" r:id="rId7" imgW="190440" imgH="228600" progId="Equation.3">
                  <p:embed/>
                </p:oleObj>
              </mc:Choice>
              <mc:Fallback>
                <p:oleObj name="方程式" r:id="rId7" imgW="190440" imgH="228600" progId="Equation.3">
                  <p:embed/>
                  <p:pic>
                    <p:nvPicPr>
                      <p:cNvPr id="105"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2472" y="3614089"/>
                        <a:ext cx="336590" cy="403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6" name="文字方塊 105"/>
          <p:cNvSpPr txBox="1"/>
          <p:nvPr/>
        </p:nvSpPr>
        <p:spPr>
          <a:xfrm rot="5400000">
            <a:off x="2742687" y="2917756"/>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07" name="橢圓 106"/>
          <p:cNvSpPr/>
          <p:nvPr/>
        </p:nvSpPr>
        <p:spPr>
          <a:xfrm>
            <a:off x="4922279" y="1934526"/>
            <a:ext cx="473680" cy="4736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485">
              <a:solidFill>
                <a:prstClr val="black"/>
              </a:solidFill>
            </a:endParaRPr>
          </a:p>
        </p:txBody>
      </p:sp>
      <p:sp>
        <p:nvSpPr>
          <p:cNvPr id="108" name="橢圓 107"/>
          <p:cNvSpPr/>
          <p:nvPr/>
        </p:nvSpPr>
        <p:spPr>
          <a:xfrm>
            <a:off x="4924211" y="2576846"/>
            <a:ext cx="473680" cy="4736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485">
              <a:solidFill>
                <a:prstClr val="black"/>
              </a:solidFill>
            </a:endParaRPr>
          </a:p>
        </p:txBody>
      </p:sp>
      <p:sp>
        <p:nvSpPr>
          <p:cNvPr id="109" name="橢圓 108"/>
          <p:cNvSpPr/>
          <p:nvPr/>
        </p:nvSpPr>
        <p:spPr>
          <a:xfrm>
            <a:off x="4914613" y="3589956"/>
            <a:ext cx="473680" cy="4736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485">
              <a:solidFill>
                <a:prstClr val="black"/>
              </a:solidFill>
            </a:endParaRPr>
          </a:p>
        </p:txBody>
      </p:sp>
      <p:sp>
        <p:nvSpPr>
          <p:cNvPr id="110" name="文字方塊 109"/>
          <p:cNvSpPr txBox="1"/>
          <p:nvPr/>
        </p:nvSpPr>
        <p:spPr>
          <a:xfrm rot="5400000">
            <a:off x="4912348" y="2927527"/>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11" name="橢圓 110"/>
          <p:cNvSpPr/>
          <p:nvPr/>
        </p:nvSpPr>
        <p:spPr>
          <a:xfrm>
            <a:off x="6077540" y="1918762"/>
            <a:ext cx="473680" cy="4736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112" name="橢圓 111"/>
          <p:cNvSpPr/>
          <p:nvPr/>
        </p:nvSpPr>
        <p:spPr>
          <a:xfrm>
            <a:off x="6079472" y="2545687"/>
            <a:ext cx="473680" cy="4736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113" name="橢圓 112"/>
          <p:cNvSpPr/>
          <p:nvPr/>
        </p:nvSpPr>
        <p:spPr>
          <a:xfrm>
            <a:off x="6085270" y="3574192"/>
            <a:ext cx="473680" cy="4736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114" name="文字方塊 113"/>
          <p:cNvSpPr txBox="1"/>
          <p:nvPr/>
        </p:nvSpPr>
        <p:spPr>
          <a:xfrm rot="5400000">
            <a:off x="6083005" y="2909154"/>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15" name="文字方塊 114"/>
          <p:cNvSpPr txBox="1"/>
          <p:nvPr/>
        </p:nvSpPr>
        <p:spPr>
          <a:xfrm>
            <a:off x="5394217" y="1886195"/>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16" name="文字方塊 115"/>
          <p:cNvSpPr txBox="1"/>
          <p:nvPr/>
        </p:nvSpPr>
        <p:spPr>
          <a:xfrm>
            <a:off x="5408756" y="2534231"/>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17" name="文字方塊 116"/>
          <p:cNvSpPr txBox="1"/>
          <p:nvPr/>
        </p:nvSpPr>
        <p:spPr>
          <a:xfrm>
            <a:off x="5418804" y="3570672"/>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118" name="直線單箭頭接點 117"/>
          <p:cNvCxnSpPr>
            <a:stCxn id="100" idx="6"/>
            <a:endCxn id="107" idx="2"/>
          </p:cNvCxnSpPr>
          <p:nvPr/>
        </p:nvCxnSpPr>
        <p:spPr>
          <a:xfrm>
            <a:off x="4310620" y="2171366"/>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4310620" y="2824561"/>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a:off x="4302955" y="3832686"/>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01" idx="6"/>
            <a:endCxn id="107" idx="2"/>
          </p:cNvCxnSpPr>
          <p:nvPr/>
        </p:nvCxnSpPr>
        <p:spPr>
          <a:xfrm flipV="1">
            <a:off x="4312552" y="2171366"/>
            <a:ext cx="609726" cy="642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100" idx="6"/>
            <a:endCxn id="108" idx="2"/>
          </p:cNvCxnSpPr>
          <p:nvPr/>
        </p:nvCxnSpPr>
        <p:spPr>
          <a:xfrm>
            <a:off x="4310620" y="2171366"/>
            <a:ext cx="613590" cy="642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p:cNvCxnSpPr>
            <a:stCxn id="100" idx="6"/>
            <a:endCxn id="109" idx="2"/>
          </p:cNvCxnSpPr>
          <p:nvPr/>
        </p:nvCxnSpPr>
        <p:spPr>
          <a:xfrm>
            <a:off x="4310621" y="2171366"/>
            <a:ext cx="603993" cy="1655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101" idx="6"/>
            <a:endCxn id="109" idx="2"/>
          </p:cNvCxnSpPr>
          <p:nvPr/>
        </p:nvCxnSpPr>
        <p:spPr>
          <a:xfrm>
            <a:off x="4312553" y="2813686"/>
            <a:ext cx="602061" cy="1013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102" idx="6"/>
            <a:endCxn id="107" idx="2"/>
          </p:cNvCxnSpPr>
          <p:nvPr/>
        </p:nvCxnSpPr>
        <p:spPr>
          <a:xfrm flipV="1">
            <a:off x="4302956" y="2171366"/>
            <a:ext cx="619323" cy="1655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02" idx="6"/>
            <a:endCxn id="108" idx="2"/>
          </p:cNvCxnSpPr>
          <p:nvPr/>
        </p:nvCxnSpPr>
        <p:spPr>
          <a:xfrm flipV="1">
            <a:off x="4302956" y="2813686"/>
            <a:ext cx="621256" cy="1013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endCxn id="100" idx="2"/>
          </p:cNvCxnSpPr>
          <p:nvPr/>
        </p:nvCxnSpPr>
        <p:spPr>
          <a:xfrm flipV="1">
            <a:off x="3127935" y="2171367"/>
            <a:ext cx="709005" cy="247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3"/>
            <a:endCxn id="101" idx="2"/>
          </p:cNvCxnSpPr>
          <p:nvPr/>
        </p:nvCxnSpPr>
        <p:spPr>
          <a:xfrm>
            <a:off x="3124878" y="2211274"/>
            <a:ext cx="713995" cy="6024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97" idx="3"/>
            <a:endCxn id="102" idx="2"/>
          </p:cNvCxnSpPr>
          <p:nvPr/>
        </p:nvCxnSpPr>
        <p:spPr>
          <a:xfrm>
            <a:off x="3124877" y="2211274"/>
            <a:ext cx="704398" cy="1615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9" idx="3"/>
            <a:endCxn id="100" idx="2"/>
          </p:cNvCxnSpPr>
          <p:nvPr/>
        </p:nvCxnSpPr>
        <p:spPr>
          <a:xfrm flipV="1">
            <a:off x="3147582" y="2171366"/>
            <a:ext cx="689359" cy="491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p:cNvCxnSpPr>
            <a:stCxn id="96" idx="3"/>
            <a:endCxn id="101" idx="2"/>
          </p:cNvCxnSpPr>
          <p:nvPr/>
        </p:nvCxnSpPr>
        <p:spPr>
          <a:xfrm>
            <a:off x="3120078" y="2681797"/>
            <a:ext cx="718795" cy="131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6" idx="3"/>
            <a:endCxn id="102" idx="2"/>
          </p:cNvCxnSpPr>
          <p:nvPr/>
        </p:nvCxnSpPr>
        <p:spPr>
          <a:xfrm>
            <a:off x="3120077" y="2681797"/>
            <a:ext cx="709198" cy="1145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a:stCxn id="105" idx="3"/>
            <a:endCxn id="100" idx="2"/>
          </p:cNvCxnSpPr>
          <p:nvPr/>
        </p:nvCxnSpPr>
        <p:spPr>
          <a:xfrm flipV="1">
            <a:off x="3179062" y="2171367"/>
            <a:ext cx="657878" cy="16444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a:stCxn id="105" idx="3"/>
            <a:endCxn id="101" idx="2"/>
          </p:cNvCxnSpPr>
          <p:nvPr/>
        </p:nvCxnSpPr>
        <p:spPr>
          <a:xfrm flipV="1">
            <a:off x="3157308" y="2813686"/>
            <a:ext cx="681565" cy="1002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105" idx="3"/>
            <a:endCxn id="102" idx="2"/>
          </p:cNvCxnSpPr>
          <p:nvPr/>
        </p:nvCxnSpPr>
        <p:spPr>
          <a:xfrm>
            <a:off x="3157307" y="3815736"/>
            <a:ext cx="671967" cy="1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文字方塊 135"/>
          <p:cNvSpPr txBox="1"/>
          <p:nvPr/>
        </p:nvSpPr>
        <p:spPr>
          <a:xfrm rot="5400000">
            <a:off x="7133245" y="2934706"/>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37" name="文字方塊 136"/>
          <p:cNvSpPr txBox="1"/>
          <p:nvPr/>
        </p:nvSpPr>
        <p:spPr>
          <a:xfrm>
            <a:off x="7190247" y="1867499"/>
            <a:ext cx="520632" cy="447815"/>
          </a:xfrm>
          <a:prstGeom prst="rect">
            <a:avLst/>
          </a:prstGeom>
          <a:noFill/>
        </p:spPr>
        <p:txBody>
          <a:bodyPr wrap="square" rtlCol="0">
            <a:spAutoFit/>
          </a:bodyPr>
          <a:lstStyle/>
          <a:p>
            <a:r>
              <a:rPr lang="en-US" altLang="zh-TW" sz="2310" dirty="0">
                <a:solidFill>
                  <a:prstClr val="black"/>
                </a:solidFill>
              </a:rPr>
              <a:t>y</a:t>
            </a:r>
            <a:r>
              <a:rPr lang="en-US" altLang="zh-TW" sz="2310" baseline="-25000" dirty="0">
                <a:solidFill>
                  <a:prstClr val="black"/>
                </a:solidFill>
              </a:rPr>
              <a:t>1</a:t>
            </a:r>
            <a:endParaRPr lang="zh-TW" altLang="en-US" sz="2310" baseline="-25000" dirty="0">
              <a:solidFill>
                <a:prstClr val="black"/>
              </a:solidFill>
            </a:endParaRPr>
          </a:p>
        </p:txBody>
      </p:sp>
      <p:sp>
        <p:nvSpPr>
          <p:cNvPr id="138" name="文字方塊 137"/>
          <p:cNvSpPr txBox="1"/>
          <p:nvPr/>
        </p:nvSpPr>
        <p:spPr>
          <a:xfrm>
            <a:off x="7180938" y="2526031"/>
            <a:ext cx="520632" cy="447815"/>
          </a:xfrm>
          <a:prstGeom prst="rect">
            <a:avLst/>
          </a:prstGeom>
          <a:noFill/>
        </p:spPr>
        <p:txBody>
          <a:bodyPr wrap="square" rtlCol="0">
            <a:spAutoFit/>
          </a:bodyPr>
          <a:lstStyle/>
          <a:p>
            <a:r>
              <a:rPr lang="en-US" altLang="zh-TW" sz="2310" dirty="0">
                <a:solidFill>
                  <a:prstClr val="black"/>
                </a:solidFill>
              </a:rPr>
              <a:t>y</a:t>
            </a:r>
            <a:r>
              <a:rPr lang="en-US" altLang="zh-TW" sz="2310" baseline="-25000" dirty="0">
                <a:solidFill>
                  <a:prstClr val="black"/>
                </a:solidFill>
              </a:rPr>
              <a:t>2</a:t>
            </a:r>
            <a:endParaRPr lang="zh-TW" altLang="en-US" sz="2310" baseline="-25000" dirty="0">
              <a:solidFill>
                <a:prstClr val="black"/>
              </a:solidFill>
            </a:endParaRPr>
          </a:p>
        </p:txBody>
      </p:sp>
      <p:sp>
        <p:nvSpPr>
          <p:cNvPr id="139" name="文字方塊 138"/>
          <p:cNvSpPr txBox="1"/>
          <p:nvPr/>
        </p:nvSpPr>
        <p:spPr>
          <a:xfrm>
            <a:off x="7180937" y="3570672"/>
            <a:ext cx="646833" cy="447815"/>
          </a:xfrm>
          <a:prstGeom prst="rect">
            <a:avLst/>
          </a:prstGeom>
          <a:noFill/>
        </p:spPr>
        <p:txBody>
          <a:bodyPr wrap="square" rtlCol="0">
            <a:spAutoFit/>
          </a:bodyPr>
          <a:lstStyle/>
          <a:p>
            <a:r>
              <a:rPr lang="en-US" altLang="zh-TW" sz="2310" dirty="0" err="1">
                <a:solidFill>
                  <a:prstClr val="black"/>
                </a:solidFill>
              </a:rPr>
              <a:t>y</a:t>
            </a:r>
            <a:r>
              <a:rPr lang="en-US" altLang="zh-TW" sz="2310" baseline="-25000" dirty="0" err="1">
                <a:solidFill>
                  <a:prstClr val="black"/>
                </a:solidFill>
              </a:rPr>
              <a:t>M</a:t>
            </a:r>
            <a:endParaRPr lang="zh-TW" altLang="en-US" sz="2310" baseline="-25000" dirty="0">
              <a:solidFill>
                <a:prstClr val="black"/>
              </a:solidFill>
            </a:endParaRPr>
          </a:p>
        </p:txBody>
      </p:sp>
      <p:sp>
        <p:nvSpPr>
          <p:cNvPr id="2" name="標題 1"/>
          <p:cNvSpPr>
            <a:spLocks noGrp="1"/>
          </p:cNvSpPr>
          <p:nvPr>
            <p:ph type="title"/>
          </p:nvPr>
        </p:nvSpPr>
        <p:spPr/>
        <p:txBody>
          <a:bodyPr/>
          <a:lstStyle/>
          <a:p>
            <a:r>
              <a:rPr lang="en-US" dirty="0"/>
              <a:t>Deep Neural Network</a:t>
            </a:r>
            <a:endParaRPr lang="zh-TW" altLang="en-US" dirty="0"/>
          </a:p>
        </p:txBody>
      </p:sp>
      <p:sp>
        <p:nvSpPr>
          <p:cNvPr id="70" name="矩形 69"/>
          <p:cNvSpPr/>
          <p:nvPr/>
        </p:nvSpPr>
        <p:spPr>
          <a:xfrm>
            <a:off x="3170100" y="2403347"/>
            <a:ext cx="666470" cy="6867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1</a:t>
            </a:r>
            <a:endParaRPr lang="zh-TW" altLang="en-US" sz="1980" baseline="30000" dirty="0">
              <a:solidFill>
                <a:prstClr val="black"/>
              </a:solidFill>
            </a:endParaRPr>
          </a:p>
        </p:txBody>
      </p:sp>
      <p:sp>
        <p:nvSpPr>
          <p:cNvPr id="79" name="矩形 78"/>
          <p:cNvSpPr/>
          <p:nvPr/>
        </p:nvSpPr>
        <p:spPr>
          <a:xfrm>
            <a:off x="4315368" y="2410116"/>
            <a:ext cx="666470" cy="6867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2</a:t>
            </a:r>
            <a:endParaRPr lang="zh-TW" altLang="en-US" sz="1980" baseline="30000" dirty="0">
              <a:solidFill>
                <a:prstClr val="black"/>
              </a:solidFill>
            </a:endParaRPr>
          </a:p>
        </p:txBody>
      </p:sp>
      <p:sp>
        <p:nvSpPr>
          <p:cNvPr id="80" name="矩形 79"/>
          <p:cNvSpPr/>
          <p:nvPr/>
        </p:nvSpPr>
        <p:spPr>
          <a:xfrm>
            <a:off x="5524822" y="2404424"/>
            <a:ext cx="666470" cy="6867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L</a:t>
            </a:r>
            <a:endParaRPr lang="zh-TW" altLang="en-US" sz="1980" baseline="30000" dirty="0">
              <a:solidFill>
                <a:prstClr val="black"/>
              </a:solidFill>
            </a:endParaRPr>
          </a:p>
        </p:txBody>
      </p:sp>
      <p:sp>
        <p:nvSpPr>
          <p:cNvPr id="82" name="矩形 81"/>
          <p:cNvSpPr/>
          <p:nvPr/>
        </p:nvSpPr>
        <p:spPr>
          <a:xfrm>
            <a:off x="4823136" y="2685166"/>
            <a:ext cx="468433" cy="7050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b</a:t>
            </a:r>
            <a:r>
              <a:rPr lang="en-US" altLang="zh-TW" sz="1980" baseline="30000" dirty="0">
                <a:solidFill>
                  <a:prstClr val="black"/>
                </a:solidFill>
              </a:rPr>
              <a:t>2</a:t>
            </a:r>
            <a:endParaRPr lang="zh-TW" altLang="en-US" sz="1980" baseline="30000" dirty="0">
              <a:solidFill>
                <a:prstClr val="black"/>
              </a:solidFill>
            </a:endParaRPr>
          </a:p>
        </p:txBody>
      </p:sp>
      <p:sp>
        <p:nvSpPr>
          <p:cNvPr id="83" name="矩形 82"/>
          <p:cNvSpPr/>
          <p:nvPr/>
        </p:nvSpPr>
        <p:spPr>
          <a:xfrm>
            <a:off x="6052303" y="2665773"/>
            <a:ext cx="446557" cy="7050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err="1">
                <a:solidFill>
                  <a:prstClr val="black"/>
                </a:solidFill>
              </a:rPr>
              <a:t>b</a:t>
            </a:r>
            <a:r>
              <a:rPr lang="en-US" altLang="zh-TW" sz="1980" baseline="30000" dirty="0" err="1">
                <a:solidFill>
                  <a:prstClr val="black"/>
                </a:solidFill>
              </a:rPr>
              <a:t>L</a:t>
            </a:r>
            <a:endParaRPr lang="zh-TW" altLang="en-US" sz="1980" baseline="30000" dirty="0">
              <a:solidFill>
                <a:prstClr val="black"/>
              </a:solidFill>
            </a:endParaRPr>
          </a:p>
        </p:txBody>
      </p:sp>
      <p:sp>
        <p:nvSpPr>
          <p:cNvPr id="88" name="矩形 87"/>
          <p:cNvSpPr/>
          <p:nvPr/>
        </p:nvSpPr>
        <p:spPr>
          <a:xfrm>
            <a:off x="3097607" y="3554424"/>
            <a:ext cx="364121" cy="7235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x</a:t>
            </a:r>
            <a:endParaRPr lang="zh-TW" altLang="en-US" sz="1980" dirty="0">
              <a:solidFill>
                <a:prstClr val="black"/>
              </a:solidFill>
            </a:endParaRPr>
          </a:p>
        </p:txBody>
      </p:sp>
      <p:sp>
        <p:nvSpPr>
          <p:cNvPr id="89" name="矩形 88"/>
          <p:cNvSpPr/>
          <p:nvPr/>
        </p:nvSpPr>
        <p:spPr>
          <a:xfrm>
            <a:off x="4177873" y="3554424"/>
            <a:ext cx="464082" cy="7235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a</a:t>
            </a:r>
            <a:r>
              <a:rPr lang="en-US" altLang="zh-TW" sz="1980" baseline="30000" dirty="0">
                <a:solidFill>
                  <a:prstClr val="black"/>
                </a:solidFill>
              </a:rPr>
              <a:t>1</a:t>
            </a:r>
            <a:endParaRPr lang="zh-TW" altLang="en-US" sz="1980" baseline="30000" dirty="0">
              <a:solidFill>
                <a:prstClr val="black"/>
              </a:solidFill>
            </a:endParaRPr>
          </a:p>
        </p:txBody>
      </p:sp>
      <p:sp>
        <p:nvSpPr>
          <p:cNvPr id="90" name="矩形 89"/>
          <p:cNvSpPr/>
          <p:nvPr/>
        </p:nvSpPr>
        <p:spPr>
          <a:xfrm>
            <a:off x="5279350" y="3565759"/>
            <a:ext cx="459686" cy="7235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a</a:t>
            </a:r>
            <a:r>
              <a:rPr lang="en-US" altLang="zh-TW" sz="1980" baseline="30000" dirty="0">
                <a:solidFill>
                  <a:prstClr val="black"/>
                </a:solidFill>
              </a:rPr>
              <a:t>2</a:t>
            </a:r>
            <a:endParaRPr lang="zh-TW" altLang="en-US" sz="1980" baseline="30000" dirty="0">
              <a:solidFill>
                <a:prstClr val="black"/>
              </a:solidFill>
            </a:endParaRPr>
          </a:p>
        </p:txBody>
      </p:sp>
      <p:sp>
        <p:nvSpPr>
          <p:cNvPr id="92" name="矩形 91"/>
          <p:cNvSpPr/>
          <p:nvPr/>
        </p:nvSpPr>
        <p:spPr>
          <a:xfrm>
            <a:off x="6590782" y="3561587"/>
            <a:ext cx="364121" cy="72358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y</a:t>
            </a:r>
            <a:endParaRPr lang="zh-TW" altLang="en-US" sz="1980" baseline="30000" dirty="0">
              <a:solidFill>
                <a:prstClr val="black"/>
              </a:solidFill>
            </a:endParaRPr>
          </a:p>
        </p:txBody>
      </p:sp>
      <p:grpSp>
        <p:nvGrpSpPr>
          <p:cNvPr id="4" name="群組 3"/>
          <p:cNvGrpSpPr/>
          <p:nvPr/>
        </p:nvGrpSpPr>
        <p:grpSpPr>
          <a:xfrm>
            <a:off x="1391259" y="4577277"/>
            <a:ext cx="2475678" cy="723588"/>
            <a:chOff x="522337" y="4911258"/>
            <a:chExt cx="3000822" cy="877076"/>
          </a:xfrm>
        </p:grpSpPr>
        <p:sp>
          <p:nvSpPr>
            <p:cNvPr id="71" name="矩形 70"/>
            <p:cNvSpPr/>
            <p:nvPr/>
          </p:nvSpPr>
          <p:spPr>
            <a:xfrm>
              <a:off x="2705344" y="4913060"/>
              <a:ext cx="568252"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b</a:t>
              </a:r>
              <a:r>
                <a:rPr lang="en-US" altLang="zh-TW" sz="1980" baseline="30000" dirty="0">
                  <a:solidFill>
                    <a:prstClr val="black"/>
                  </a:solidFill>
                </a:rPr>
                <a:t>1</a:t>
              </a:r>
              <a:endParaRPr lang="zh-TW" altLang="en-US" sz="1980" baseline="30000" dirty="0">
                <a:solidFill>
                  <a:prstClr val="black"/>
                </a:solidFill>
              </a:endParaRPr>
            </a:p>
          </p:txBody>
        </p:sp>
        <p:sp>
          <p:nvSpPr>
            <p:cNvPr id="143" name="矩形 142"/>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1</a:t>
              </a:r>
              <a:endParaRPr lang="zh-TW" altLang="en-US" sz="1980" baseline="30000" dirty="0">
                <a:solidFill>
                  <a:prstClr val="black"/>
                </a:solidFill>
              </a:endParaRPr>
            </a:p>
          </p:txBody>
        </p:sp>
        <p:sp>
          <p:nvSpPr>
            <p:cNvPr id="144" name="矩形 143"/>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x</a:t>
              </a:r>
              <a:endParaRPr lang="zh-TW" altLang="en-US" sz="1980" dirty="0">
                <a:solidFill>
                  <a:prstClr val="black"/>
                </a:solidFill>
              </a:endParaRPr>
            </a:p>
          </p:txBody>
        </p:sp>
        <p:sp>
          <p:nvSpPr>
            <p:cNvPr id="3" name="文字方塊 2"/>
            <p:cNvSpPr txBox="1"/>
            <p:nvPr/>
          </p:nvSpPr>
          <p:spPr>
            <a:xfrm>
              <a:off x="2384389" y="5106862"/>
              <a:ext cx="360621" cy="481251"/>
            </a:xfrm>
            <a:prstGeom prst="rect">
              <a:avLst/>
            </a:prstGeom>
            <a:noFill/>
          </p:spPr>
          <p:txBody>
            <a:bodyPr wrap="square" rtlCol="0">
              <a:spAutoFit/>
            </a:bodyPr>
            <a:lstStyle/>
            <a:p>
              <a:pPr algn="ctr"/>
              <a:r>
                <a:rPr lang="en-US" altLang="zh-TW" sz="1980" dirty="0">
                  <a:solidFill>
                    <a:prstClr val="black"/>
                  </a:solidFill>
                </a:rPr>
                <a:t>+</a:t>
              </a:r>
              <a:endParaRPr lang="zh-TW" altLang="en-US" sz="1980" dirty="0">
                <a:solidFill>
                  <a:prstClr val="black"/>
                </a:solidFill>
              </a:endParaRPr>
            </a:p>
          </p:txBody>
        </p:sp>
        <mc:AlternateContent xmlns:mc="http://schemas.openxmlformats.org/markup-compatibility/2006" xmlns:a14="http://schemas.microsoft.com/office/drawing/2010/main">
          <mc:Choice Requires="a14">
            <p:sp>
              <p:nvSpPr>
                <p:cNvPr id="145" name="文字方塊 144"/>
                <p:cNvSpPr txBox="1"/>
                <p:nvPr/>
              </p:nvSpPr>
              <p:spPr>
                <a:xfrm>
                  <a:off x="522337" y="5165129"/>
                  <a:ext cx="30008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1980" i="1" smtClean="0">
                            <a:solidFill>
                              <a:prstClr val="black"/>
                            </a:solidFill>
                            <a:latin typeface="Cambria Math" panose="02040503050406030204" pitchFamily="18" charset="0"/>
                          </a:rPr>
                          <m:t>𝜎</m:t>
                        </m:r>
                        <m:d>
                          <m:dPr>
                            <m:ctrlPr>
                              <a:rPr lang="en-US" altLang="zh-TW" sz="1980" i="1">
                                <a:solidFill>
                                  <a:prstClr val="black"/>
                                </a:solidFill>
                                <a:latin typeface="Cambria Math" panose="02040503050406030204" pitchFamily="18" charset="0"/>
                              </a:rPr>
                            </m:ctrlPr>
                          </m:dPr>
                          <m:e>
                            <m:r>
                              <a:rPr lang="en-US" altLang="zh-TW" sz="1980" i="1">
                                <a:solidFill>
                                  <a:prstClr val="black"/>
                                </a:solidFill>
                                <a:latin typeface="Cambria Math" panose="02040503050406030204" pitchFamily="18" charset="0"/>
                              </a:rPr>
                              <m:t>                                    </m:t>
                            </m:r>
                          </m:e>
                        </m:d>
                      </m:oMath>
                    </m:oMathPara>
                  </a14:m>
                  <a:endParaRPr lang="zh-TW" altLang="en-US" sz="1980" dirty="0">
                    <a:solidFill>
                      <a:prstClr val="black"/>
                    </a:solidFill>
                  </a:endParaRPr>
                </a:p>
              </p:txBody>
            </p:sp>
          </mc:Choice>
          <mc:Fallback xmlns="">
            <p:sp>
              <p:nvSpPr>
                <p:cNvPr id="145" name="文字方塊 144"/>
                <p:cNvSpPr txBox="1">
                  <a:spLocks noRot="1" noChangeAspect="1" noMove="1" noResize="1" noEditPoints="1" noAdjustHandles="1" noChangeArrowheads="1" noChangeShapeType="1" noTextEdit="1"/>
                </p:cNvSpPr>
                <p:nvPr/>
              </p:nvSpPr>
              <p:spPr>
                <a:xfrm>
                  <a:off x="522337" y="5165129"/>
                  <a:ext cx="3000822" cy="369332"/>
                </a:xfrm>
                <a:prstGeom prst="rect">
                  <a:avLst/>
                </a:prstGeom>
                <a:blipFill>
                  <a:blip r:embed="rId9"/>
                  <a:stretch>
                    <a:fillRect l="-246" b="-2000"/>
                  </a:stretch>
                </a:blipFill>
              </p:spPr>
              <p:txBody>
                <a:bodyPr/>
                <a:lstStyle/>
                <a:p>
                  <a:r>
                    <a:rPr lang="en-IN">
                      <a:noFill/>
                    </a:rPr>
                    <a:t> </a:t>
                  </a:r>
                </a:p>
              </p:txBody>
            </p:sp>
          </mc:Fallback>
        </mc:AlternateContent>
      </p:grpSp>
      <p:grpSp>
        <p:nvGrpSpPr>
          <p:cNvPr id="5" name="群組 158"/>
          <p:cNvGrpSpPr/>
          <p:nvPr/>
        </p:nvGrpSpPr>
        <p:grpSpPr>
          <a:xfrm>
            <a:off x="3868312" y="4883634"/>
            <a:ext cx="2475678" cy="723588"/>
            <a:chOff x="522337" y="4911258"/>
            <a:chExt cx="3000822" cy="877076"/>
          </a:xfrm>
        </p:grpSpPr>
        <p:sp>
          <p:nvSpPr>
            <p:cNvPr id="160" name="矩形 159"/>
            <p:cNvSpPr/>
            <p:nvPr/>
          </p:nvSpPr>
          <p:spPr>
            <a:xfrm>
              <a:off x="2715016" y="4913060"/>
              <a:ext cx="598628"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b</a:t>
              </a:r>
              <a:r>
                <a:rPr lang="en-US" altLang="zh-TW" sz="1980" baseline="30000" dirty="0">
                  <a:solidFill>
                    <a:prstClr val="black"/>
                  </a:solidFill>
                </a:rPr>
                <a:t>2</a:t>
              </a:r>
              <a:endParaRPr lang="zh-TW" altLang="en-US" sz="1980" baseline="30000" dirty="0">
                <a:solidFill>
                  <a:prstClr val="black"/>
                </a:solidFill>
              </a:endParaRPr>
            </a:p>
          </p:txBody>
        </p:sp>
        <p:sp>
          <p:nvSpPr>
            <p:cNvPr id="161" name="矩形 160"/>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2</a:t>
              </a:r>
              <a:endParaRPr lang="zh-TW" altLang="en-US" sz="1980" baseline="30000" dirty="0">
                <a:solidFill>
                  <a:prstClr val="black"/>
                </a:solidFill>
              </a:endParaRPr>
            </a:p>
          </p:txBody>
        </p:sp>
        <p:sp>
          <p:nvSpPr>
            <p:cNvPr id="162" name="矩形 161"/>
            <p:cNvSpPr/>
            <p:nvPr/>
          </p:nvSpPr>
          <p:spPr>
            <a:xfrm>
              <a:off x="1883749" y="4911258"/>
              <a:ext cx="547238"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TW" sz="1980" dirty="0">
                  <a:solidFill>
                    <a:prstClr val="black"/>
                  </a:solidFill>
                </a:rPr>
                <a:t>a</a:t>
              </a:r>
              <a:r>
                <a:rPr lang="en-US" altLang="zh-TW" sz="1980" baseline="30000" dirty="0">
                  <a:solidFill>
                    <a:prstClr val="black"/>
                  </a:solidFill>
                </a:rPr>
                <a:t>1</a:t>
              </a:r>
              <a:endParaRPr lang="zh-TW" altLang="en-US" sz="1980" baseline="30000" dirty="0">
                <a:solidFill>
                  <a:prstClr val="black"/>
                </a:solidFill>
              </a:endParaRPr>
            </a:p>
          </p:txBody>
        </p:sp>
        <p:sp>
          <p:nvSpPr>
            <p:cNvPr id="163" name="文字方塊 162"/>
            <p:cNvSpPr txBox="1"/>
            <p:nvPr/>
          </p:nvSpPr>
          <p:spPr>
            <a:xfrm>
              <a:off x="2384389" y="5106862"/>
              <a:ext cx="360621" cy="481251"/>
            </a:xfrm>
            <a:prstGeom prst="rect">
              <a:avLst/>
            </a:prstGeom>
            <a:noFill/>
          </p:spPr>
          <p:txBody>
            <a:bodyPr wrap="square" rtlCol="0">
              <a:spAutoFit/>
            </a:bodyPr>
            <a:lstStyle/>
            <a:p>
              <a:pPr algn="ctr"/>
              <a:r>
                <a:rPr lang="en-US" altLang="zh-TW" sz="1980" dirty="0">
                  <a:solidFill>
                    <a:prstClr val="black"/>
                  </a:solidFill>
                </a:rPr>
                <a:t>+</a:t>
              </a:r>
              <a:endParaRPr lang="zh-TW" altLang="en-US" sz="1980" dirty="0">
                <a:solidFill>
                  <a:prstClr val="black"/>
                </a:solidFill>
              </a:endParaRPr>
            </a:p>
          </p:txBody>
        </p:sp>
        <mc:AlternateContent xmlns:mc="http://schemas.openxmlformats.org/markup-compatibility/2006" xmlns:a14="http://schemas.microsoft.com/office/drawing/2010/main">
          <mc:Choice Requires="a14">
            <p:sp>
              <p:nvSpPr>
                <p:cNvPr id="164" name="文字方塊 163"/>
                <p:cNvSpPr txBox="1"/>
                <p:nvPr/>
              </p:nvSpPr>
              <p:spPr>
                <a:xfrm>
                  <a:off x="522337" y="5165129"/>
                  <a:ext cx="300082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1980" i="1">
                            <a:solidFill>
                              <a:prstClr val="black"/>
                            </a:solidFill>
                            <a:latin typeface="Cambria Math" panose="02040503050406030204" pitchFamily="18" charset="0"/>
                          </a:rPr>
                          <m:t>𝜎</m:t>
                        </m:r>
                        <m:d>
                          <m:dPr>
                            <m:ctrlPr>
                              <a:rPr lang="en-US" altLang="zh-TW" sz="1980" i="1">
                                <a:solidFill>
                                  <a:prstClr val="black"/>
                                </a:solidFill>
                                <a:latin typeface="Cambria Math" panose="02040503050406030204" pitchFamily="18" charset="0"/>
                              </a:rPr>
                            </m:ctrlPr>
                          </m:dPr>
                          <m:e>
                            <m:r>
                              <a:rPr lang="en-US" altLang="zh-TW" sz="1980" i="1">
                                <a:solidFill>
                                  <a:prstClr val="black"/>
                                </a:solidFill>
                                <a:latin typeface="Cambria Math" panose="02040503050406030204" pitchFamily="18" charset="0"/>
                              </a:rPr>
                              <m:t>                                    </m:t>
                            </m:r>
                          </m:e>
                        </m:d>
                      </m:oMath>
                    </m:oMathPara>
                  </a14:m>
                  <a:endParaRPr lang="zh-TW" altLang="en-US" sz="1980" dirty="0">
                    <a:solidFill>
                      <a:prstClr val="black"/>
                    </a:solidFill>
                  </a:endParaRPr>
                </a:p>
              </p:txBody>
            </p:sp>
          </mc:Choice>
          <mc:Fallback xmlns="">
            <p:sp>
              <p:nvSpPr>
                <p:cNvPr id="164" name="文字方塊 163"/>
                <p:cNvSpPr txBox="1">
                  <a:spLocks noRot="1" noChangeAspect="1" noMove="1" noResize="1" noEditPoints="1" noAdjustHandles="1" noChangeArrowheads="1" noChangeShapeType="1" noTextEdit="1"/>
                </p:cNvSpPr>
                <p:nvPr/>
              </p:nvSpPr>
              <p:spPr>
                <a:xfrm>
                  <a:off x="522337" y="5165129"/>
                  <a:ext cx="3000822" cy="369332"/>
                </a:xfrm>
                <a:prstGeom prst="rect">
                  <a:avLst/>
                </a:prstGeom>
                <a:blipFill>
                  <a:blip r:embed="rId11"/>
                  <a:stretch>
                    <a:fillRect l="-493" b="-2000"/>
                  </a:stretch>
                </a:blipFill>
              </p:spPr>
              <p:txBody>
                <a:bodyPr/>
                <a:lstStyle/>
                <a:p>
                  <a:r>
                    <a:rPr lang="en-IN">
                      <a:noFill/>
                    </a:rPr>
                    <a:t> </a:t>
                  </a:r>
                </a:p>
              </p:txBody>
            </p:sp>
          </mc:Fallback>
        </mc:AlternateContent>
      </p:grpSp>
      <p:grpSp>
        <p:nvGrpSpPr>
          <p:cNvPr id="6" name="群組 164"/>
          <p:cNvGrpSpPr/>
          <p:nvPr/>
        </p:nvGrpSpPr>
        <p:grpSpPr>
          <a:xfrm>
            <a:off x="6210088" y="5372320"/>
            <a:ext cx="2419573" cy="723588"/>
            <a:chOff x="522337" y="4911258"/>
            <a:chExt cx="2932816" cy="877076"/>
          </a:xfrm>
        </p:grpSpPr>
        <p:sp>
          <p:nvSpPr>
            <p:cNvPr id="166" name="矩形 165"/>
            <p:cNvSpPr/>
            <p:nvPr/>
          </p:nvSpPr>
          <p:spPr>
            <a:xfrm>
              <a:off x="2669537" y="4913060"/>
              <a:ext cx="669520" cy="85455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err="1">
                  <a:solidFill>
                    <a:prstClr val="black"/>
                  </a:solidFill>
                </a:rPr>
                <a:t>b</a:t>
              </a:r>
              <a:r>
                <a:rPr lang="en-US" altLang="zh-TW" sz="1980" baseline="30000" dirty="0" err="1">
                  <a:solidFill>
                    <a:prstClr val="black"/>
                  </a:solidFill>
                </a:rPr>
                <a:t>L</a:t>
              </a:r>
              <a:endParaRPr lang="zh-TW" altLang="en-US" sz="1980" baseline="30000" dirty="0">
                <a:solidFill>
                  <a:prstClr val="black"/>
                </a:solidFill>
              </a:endParaRPr>
            </a:p>
          </p:txBody>
        </p:sp>
        <p:sp>
          <p:nvSpPr>
            <p:cNvPr id="167" name="矩形 166"/>
            <p:cNvSpPr/>
            <p:nvPr/>
          </p:nvSpPr>
          <p:spPr>
            <a:xfrm>
              <a:off x="982807" y="4935213"/>
              <a:ext cx="807843" cy="8323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1980" dirty="0">
                  <a:solidFill>
                    <a:prstClr val="black"/>
                  </a:solidFill>
                </a:rPr>
                <a:t>W</a:t>
              </a:r>
              <a:r>
                <a:rPr lang="en-US" altLang="zh-TW" sz="1980" baseline="30000" dirty="0">
                  <a:solidFill>
                    <a:prstClr val="black"/>
                  </a:solidFill>
                </a:rPr>
                <a:t>L</a:t>
              </a:r>
              <a:endParaRPr lang="zh-TW" altLang="en-US" sz="1980" baseline="30000" dirty="0">
                <a:solidFill>
                  <a:prstClr val="black"/>
                </a:solidFill>
              </a:endParaRPr>
            </a:p>
          </p:txBody>
        </p:sp>
        <p:sp>
          <p:nvSpPr>
            <p:cNvPr id="168" name="矩形 167"/>
            <p:cNvSpPr/>
            <p:nvPr/>
          </p:nvSpPr>
          <p:spPr>
            <a:xfrm>
              <a:off x="1883749" y="4911258"/>
              <a:ext cx="441359" cy="8770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sz="1980" baseline="30000" dirty="0">
                <a:solidFill>
                  <a:prstClr val="black"/>
                </a:solidFill>
              </a:endParaRPr>
            </a:p>
          </p:txBody>
        </p:sp>
        <p:sp>
          <p:nvSpPr>
            <p:cNvPr id="169" name="文字方塊 168"/>
            <p:cNvSpPr txBox="1"/>
            <p:nvPr/>
          </p:nvSpPr>
          <p:spPr>
            <a:xfrm>
              <a:off x="2384390" y="5106862"/>
              <a:ext cx="360621" cy="481251"/>
            </a:xfrm>
            <a:prstGeom prst="rect">
              <a:avLst/>
            </a:prstGeom>
            <a:noFill/>
          </p:spPr>
          <p:txBody>
            <a:bodyPr wrap="square" rtlCol="0">
              <a:spAutoFit/>
            </a:bodyPr>
            <a:lstStyle/>
            <a:p>
              <a:pPr algn="ctr"/>
              <a:r>
                <a:rPr lang="en-US" altLang="zh-TW" sz="1980" dirty="0">
                  <a:solidFill>
                    <a:prstClr val="black"/>
                  </a:solidFill>
                </a:rPr>
                <a:t>+</a:t>
              </a:r>
              <a:endParaRPr lang="zh-TW" altLang="en-US" sz="1980" dirty="0">
                <a:solidFill>
                  <a:prstClr val="black"/>
                </a:solidFill>
              </a:endParaRPr>
            </a:p>
          </p:txBody>
        </p:sp>
        <mc:AlternateContent xmlns:mc="http://schemas.openxmlformats.org/markup-compatibility/2006" xmlns:a14="http://schemas.microsoft.com/office/drawing/2010/main">
          <mc:Choice Requires="a14">
            <p:sp>
              <p:nvSpPr>
                <p:cNvPr id="170" name="文字方塊 169"/>
                <p:cNvSpPr txBox="1"/>
                <p:nvPr/>
              </p:nvSpPr>
              <p:spPr>
                <a:xfrm>
                  <a:off x="522337" y="5165129"/>
                  <a:ext cx="29328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1980" i="1">
                            <a:solidFill>
                              <a:prstClr val="black"/>
                            </a:solidFill>
                            <a:latin typeface="Cambria Math" panose="02040503050406030204" pitchFamily="18" charset="0"/>
                          </a:rPr>
                          <m:t>𝜎</m:t>
                        </m:r>
                        <m:d>
                          <m:dPr>
                            <m:ctrlPr>
                              <a:rPr lang="en-US" altLang="zh-TW" sz="1980" i="1">
                                <a:solidFill>
                                  <a:prstClr val="black"/>
                                </a:solidFill>
                                <a:latin typeface="Cambria Math" panose="02040503050406030204" pitchFamily="18" charset="0"/>
                              </a:rPr>
                            </m:ctrlPr>
                          </m:dPr>
                          <m:e>
                            <m:r>
                              <a:rPr lang="en-US" altLang="zh-TW" sz="1980" i="1">
                                <a:solidFill>
                                  <a:prstClr val="black"/>
                                </a:solidFill>
                                <a:latin typeface="Cambria Math" panose="02040503050406030204" pitchFamily="18" charset="0"/>
                              </a:rPr>
                              <m:t>                                   </m:t>
                            </m:r>
                          </m:e>
                        </m:d>
                      </m:oMath>
                    </m:oMathPara>
                  </a14:m>
                  <a:endParaRPr lang="zh-TW" altLang="en-US" sz="1980" dirty="0">
                    <a:solidFill>
                      <a:prstClr val="black"/>
                    </a:solidFill>
                  </a:endParaRPr>
                </a:p>
              </p:txBody>
            </p:sp>
          </mc:Choice>
          <mc:Fallback xmlns="">
            <p:sp>
              <p:nvSpPr>
                <p:cNvPr id="170" name="文字方塊 169"/>
                <p:cNvSpPr txBox="1">
                  <a:spLocks noRot="1" noChangeAspect="1" noMove="1" noResize="1" noEditPoints="1" noAdjustHandles="1" noChangeArrowheads="1" noChangeShapeType="1" noTextEdit="1"/>
                </p:cNvSpPr>
                <p:nvPr/>
              </p:nvSpPr>
              <p:spPr>
                <a:xfrm>
                  <a:off x="522337" y="5165129"/>
                  <a:ext cx="2932816" cy="369332"/>
                </a:xfrm>
                <a:prstGeom prst="rect">
                  <a:avLst/>
                </a:prstGeom>
                <a:blipFill>
                  <a:blip r:embed="rId12"/>
                  <a:stretch>
                    <a:fillRect l="-504"/>
                  </a:stretch>
                </a:blipFill>
              </p:spPr>
              <p:txBody>
                <a:bodyPr/>
                <a:lstStyle/>
                <a:p>
                  <a:r>
                    <a:rPr lang="en-IN">
                      <a:noFill/>
                    </a:rPr>
                    <a:t> </a:t>
                  </a:r>
                </a:p>
              </p:txBody>
            </p:sp>
          </mc:Fallback>
        </mc:AlternateContent>
      </p:grpSp>
      <p:cxnSp>
        <p:nvCxnSpPr>
          <p:cNvPr id="7" name="直線單箭頭接點 6"/>
          <p:cNvCxnSpPr>
            <a:cxnSpLocks/>
            <a:stCxn id="145" idx="3"/>
            <a:endCxn id="89" idx="2"/>
          </p:cNvCxnSpPr>
          <p:nvPr/>
        </p:nvCxnSpPr>
        <p:spPr>
          <a:xfrm flipV="1">
            <a:off x="3866937" y="4278012"/>
            <a:ext cx="542977" cy="6610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225106" y="5537866"/>
            <a:ext cx="602665" cy="397032"/>
          </a:xfrm>
          <a:prstGeom prst="rect">
            <a:avLst/>
          </a:prstGeom>
        </p:spPr>
        <p:txBody>
          <a:bodyPr wrap="none">
            <a:spAutoFit/>
          </a:bodyPr>
          <a:lstStyle/>
          <a:p>
            <a:pPr algn="ctr"/>
            <a:r>
              <a:rPr lang="en-US" altLang="zh-TW" sz="1980" dirty="0">
                <a:solidFill>
                  <a:prstClr val="black"/>
                </a:solidFill>
              </a:rPr>
              <a:t>a</a:t>
            </a:r>
            <a:r>
              <a:rPr lang="en-US" altLang="zh-TW" sz="1980" baseline="30000" dirty="0">
                <a:solidFill>
                  <a:prstClr val="black"/>
                </a:solidFill>
              </a:rPr>
              <a:t>L-1</a:t>
            </a:r>
            <a:endParaRPr lang="zh-TW" altLang="en-US" sz="1980" baseline="30000" dirty="0">
              <a:solidFill>
                <a:prstClr val="black"/>
              </a:solidFill>
            </a:endParaRPr>
          </a:p>
        </p:txBody>
      </p:sp>
      <p:sp>
        <p:nvSpPr>
          <p:cNvPr id="173" name="矩形 172"/>
          <p:cNvSpPr/>
          <p:nvPr/>
        </p:nvSpPr>
        <p:spPr>
          <a:xfrm>
            <a:off x="3634127" y="2688718"/>
            <a:ext cx="458393" cy="7050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b</a:t>
            </a:r>
            <a:r>
              <a:rPr lang="en-US" altLang="zh-TW" sz="1980" baseline="30000" dirty="0">
                <a:solidFill>
                  <a:prstClr val="black"/>
                </a:solidFill>
              </a:rPr>
              <a:t>1</a:t>
            </a:r>
            <a:endParaRPr lang="zh-TW" altLang="en-US" sz="1980" baseline="30000" dirty="0">
              <a:solidFill>
                <a:prstClr val="black"/>
              </a:solidFill>
            </a:endParaRPr>
          </a:p>
        </p:txBody>
      </p:sp>
      <p:sp>
        <p:nvSpPr>
          <p:cNvPr id="24" name="手繪多邊形 23"/>
          <p:cNvSpPr/>
          <p:nvPr/>
        </p:nvSpPr>
        <p:spPr>
          <a:xfrm>
            <a:off x="5672280" y="4260674"/>
            <a:ext cx="728271" cy="964616"/>
          </a:xfrm>
          <a:custGeom>
            <a:avLst/>
            <a:gdLst>
              <a:gd name="connsiteX0" fmla="*/ 749508 w 882753"/>
              <a:gd name="connsiteY0" fmla="*/ 1169232 h 1169232"/>
              <a:gd name="connsiteX1" fmla="*/ 824459 w 882753"/>
              <a:gd name="connsiteY1" fmla="*/ 779488 h 1169232"/>
              <a:gd name="connsiteX2" fmla="*/ 0 w 882753"/>
              <a:gd name="connsiteY2" fmla="*/ 0 h 1169232"/>
            </a:gdLst>
            <a:ahLst/>
            <a:cxnLst>
              <a:cxn ang="0">
                <a:pos x="connsiteX0" y="connsiteY0"/>
              </a:cxn>
              <a:cxn ang="0">
                <a:pos x="connsiteX1" y="connsiteY1"/>
              </a:cxn>
              <a:cxn ang="0">
                <a:pos x="connsiteX2" y="connsiteY2"/>
              </a:cxn>
            </a:cxnLst>
            <a:rect l="l" t="t" r="r" b="b"/>
            <a:pathLst>
              <a:path w="882753" h="1169232">
                <a:moveTo>
                  <a:pt x="749508" y="1169232"/>
                </a:moveTo>
                <a:cubicBezTo>
                  <a:pt x="849442" y="1071796"/>
                  <a:pt x="949377" y="974360"/>
                  <a:pt x="824459" y="779488"/>
                </a:cubicBezTo>
                <a:cubicBezTo>
                  <a:pt x="699541" y="584616"/>
                  <a:pt x="349770" y="292308"/>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25" name="手繪多邊形 24"/>
          <p:cNvSpPr/>
          <p:nvPr/>
        </p:nvSpPr>
        <p:spPr>
          <a:xfrm>
            <a:off x="6970802" y="4235939"/>
            <a:ext cx="1673053" cy="1471660"/>
          </a:xfrm>
          <a:custGeom>
            <a:avLst/>
            <a:gdLst>
              <a:gd name="connsiteX0" fmla="*/ 1933731 w 2027943"/>
              <a:gd name="connsiteY0" fmla="*/ 1783830 h 1783830"/>
              <a:gd name="connsiteX1" fmla="*/ 1993692 w 2027943"/>
              <a:gd name="connsiteY1" fmla="*/ 1319135 h 1783830"/>
              <a:gd name="connsiteX2" fmla="*/ 1469036 w 2027943"/>
              <a:gd name="connsiteY2" fmla="*/ 449705 h 1783830"/>
              <a:gd name="connsiteX3" fmla="*/ 0 w 2027943"/>
              <a:gd name="connsiteY3" fmla="*/ 0 h 1783830"/>
            </a:gdLst>
            <a:ahLst/>
            <a:cxnLst>
              <a:cxn ang="0">
                <a:pos x="connsiteX0" y="connsiteY0"/>
              </a:cxn>
              <a:cxn ang="0">
                <a:pos x="connsiteX1" y="connsiteY1"/>
              </a:cxn>
              <a:cxn ang="0">
                <a:pos x="connsiteX2" y="connsiteY2"/>
              </a:cxn>
              <a:cxn ang="0">
                <a:pos x="connsiteX3" y="connsiteY3"/>
              </a:cxn>
            </a:cxnLst>
            <a:rect l="l" t="t" r="r" b="b"/>
            <a:pathLst>
              <a:path w="2027943" h="1783830">
                <a:moveTo>
                  <a:pt x="1933731" y="1783830"/>
                </a:moveTo>
                <a:cubicBezTo>
                  <a:pt x="2002436" y="1662659"/>
                  <a:pt x="2071141" y="1541489"/>
                  <a:pt x="1993692" y="1319135"/>
                </a:cubicBezTo>
                <a:cubicBezTo>
                  <a:pt x="1916243" y="1096781"/>
                  <a:pt x="1801318" y="669561"/>
                  <a:pt x="1469036" y="449705"/>
                </a:cubicBezTo>
                <a:cubicBezTo>
                  <a:pt x="1136754" y="229849"/>
                  <a:pt x="568377" y="114924"/>
                  <a:pt x="0" y="0"/>
                </a:cubicBezTo>
              </a:path>
            </a:pathLst>
          </a:custGeom>
          <a:noFill/>
          <a:ln w="381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Tree>
    <p:extLst>
      <p:ext uri="{BB962C8B-B14F-4D97-AF65-F5344CB8AC3E}">
        <p14:creationId xmlns:p14="http://schemas.microsoft.com/office/powerpoint/2010/main" val="24543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9" grpId="0" animBg="1"/>
      <p:bldP spid="80" grpId="0" animBg="1"/>
      <p:bldP spid="82" grpId="0" animBg="1"/>
      <p:bldP spid="83" grpId="0" animBg="1"/>
      <p:bldP spid="88" grpId="0" animBg="1"/>
      <p:bldP spid="89" grpId="0" animBg="1"/>
      <p:bldP spid="90" grpId="0" animBg="1"/>
      <p:bldP spid="92" grpId="0" animBg="1"/>
      <p:bldP spid="14" grpId="0"/>
      <p:bldP spid="173" grpId="0" animBg="1"/>
      <p:bldP spid="24"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57FE0-FE02-4485-88D2-6873832E5411}"/>
              </a:ext>
            </a:extLst>
          </p:cNvPr>
          <p:cNvSpPr>
            <a:spLocks noGrp="1"/>
          </p:cNvSpPr>
          <p:nvPr>
            <p:ph type="title"/>
          </p:nvPr>
        </p:nvSpPr>
        <p:spPr/>
        <p:txBody>
          <a:bodyPr/>
          <a:lstStyle/>
          <a:p>
            <a:r>
              <a:rPr lang="en-US" altLang="zh-TW" sz="2400" dirty="0">
                <a:solidFill>
                  <a:srgbClr val="0000FF"/>
                </a:solidFill>
              </a:rPr>
              <a:t>Internal Covariate Shift </a:t>
            </a:r>
            <a:endParaRPr lang="en-IN" dirty="0"/>
          </a:p>
        </p:txBody>
      </p:sp>
      <p:sp>
        <p:nvSpPr>
          <p:cNvPr id="3" name="Content Placeholder 2">
            <a:extLst>
              <a:ext uri="{FF2B5EF4-FFF2-40B4-BE49-F238E27FC236}">
                <a16:creationId xmlns:a16="http://schemas.microsoft.com/office/drawing/2014/main" id="{1485B482-ADBB-4FD1-9710-DF531CF8393B}"/>
              </a:ext>
            </a:extLst>
          </p:cNvPr>
          <p:cNvSpPr>
            <a:spLocks noGrp="1"/>
          </p:cNvSpPr>
          <p:nvPr>
            <p:ph idx="1"/>
          </p:nvPr>
        </p:nvSpPr>
        <p:spPr>
          <a:xfrm>
            <a:off x="502921" y="1371600"/>
            <a:ext cx="4958327" cy="4577680"/>
          </a:xfrm>
        </p:spPr>
        <p:txBody>
          <a:bodyPr>
            <a:normAutofit fontScale="92500" lnSpcReduction="10000"/>
          </a:bodyPr>
          <a:lstStyle/>
          <a:p>
            <a:pPr marL="285750" indent="-285750" algn="just">
              <a:buFont typeface="Arial" panose="020B0604020202020204" pitchFamily="34" charset="0"/>
              <a:buChar char="•"/>
            </a:pPr>
            <a:r>
              <a:rPr lang="en-US" dirty="0"/>
              <a:t>The first guy tells the second guy, “go water the plants”, the second guy tells the third guy, “got water in your pants”, and so on until the last guy hears, “kite bang eat face monkey” or something totally wrong. </a:t>
            </a:r>
          </a:p>
          <a:p>
            <a:pPr marL="285750" indent="-285750" algn="just">
              <a:buFont typeface="Arial" panose="020B0604020202020204" pitchFamily="34" charset="0"/>
              <a:buChar char="•"/>
            </a:pPr>
            <a:r>
              <a:rPr lang="en-US" dirty="0"/>
              <a:t>Let’s say that the problems are entirely systemic and due entirely to faulty red cups. Then, the situation is analogous to forward propagation</a:t>
            </a:r>
          </a:p>
          <a:p>
            <a:pPr marL="285750" indent="-285750" algn="just">
              <a:buFont typeface="Arial" panose="020B0604020202020204" pitchFamily="34" charset="0"/>
              <a:buChar char="•"/>
            </a:pPr>
            <a:r>
              <a:rPr lang="en-US" dirty="0"/>
              <a:t>If  can get new cups to fix the problem by trial and error, it would help to have a consistent way of passing messages in a more controlled and standardized (“normalized”) way. </a:t>
            </a:r>
            <a:r>
              <a:rPr lang="en-US" dirty="0" err="1"/>
              <a:t>e.g</a:t>
            </a:r>
            <a:r>
              <a:rPr lang="en-US" dirty="0"/>
              <a:t>: Same volume, same language, </a:t>
            </a:r>
            <a:r>
              <a:rPr lang="en-US" dirty="0" err="1"/>
              <a:t>etc</a:t>
            </a:r>
            <a:endParaRPr lang="en-IN" dirty="0"/>
          </a:p>
        </p:txBody>
      </p:sp>
      <p:pic>
        <p:nvPicPr>
          <p:cNvPr id="6" name="Picture 2" descr="https://cdn-images-1.medium.com/max/800/1*ZxfKps6Mb7fqiQnlQPcMKQ.png">
            <a:extLst>
              <a:ext uri="{FF2B5EF4-FFF2-40B4-BE49-F238E27FC236}">
                <a16:creationId xmlns:a16="http://schemas.microsoft.com/office/drawing/2014/main" id="{ABF7A98B-710B-4850-9892-DBE3428EF3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265" y="1336304"/>
            <a:ext cx="4104456" cy="11318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s://cdn-images-1.medium.com/max/800/1*u5S2mlVh2G0uD-MjIpBYxg.png">
            <a:extLst>
              <a:ext uri="{FF2B5EF4-FFF2-40B4-BE49-F238E27FC236}">
                <a16:creationId xmlns:a16="http://schemas.microsoft.com/office/drawing/2014/main" id="{48797EC2-C10F-4B4B-9A54-6E94F7C0B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0602" y="2697943"/>
            <a:ext cx="4104456" cy="97115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s://cdn-images-1.medium.com/max/800/1*KnU419JE20zQpfwhSsRiWA.png">
            <a:extLst>
              <a:ext uri="{FF2B5EF4-FFF2-40B4-BE49-F238E27FC236}">
                <a16:creationId xmlns:a16="http://schemas.microsoft.com/office/drawing/2014/main" id="{B066BA7A-840F-4B8A-B5B3-E86CC0299D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1858" y="4077072"/>
            <a:ext cx="4271269" cy="1153243"/>
          </a:xfrm>
          <a:prstGeom prst="rect">
            <a:avLst/>
          </a:prstGeom>
          <a:noFill/>
          <a:extLst>
            <a:ext uri="{909E8E84-426E-40DD-AFC4-6F175D3DCCD1}">
              <a14:hiddenFill xmlns:a14="http://schemas.microsoft.com/office/drawing/2010/main">
                <a:solidFill>
                  <a:srgbClr val="FFFFFF"/>
                </a:solidFill>
              </a14:hiddenFill>
            </a:ext>
          </a:extLst>
        </p:spPr>
      </p:pic>
      <p:sp>
        <p:nvSpPr>
          <p:cNvPr id="11" name="文字方塊 34">
            <a:extLst>
              <a:ext uri="{FF2B5EF4-FFF2-40B4-BE49-F238E27FC236}">
                <a16:creationId xmlns:a16="http://schemas.microsoft.com/office/drawing/2014/main" id="{2DC74223-8F08-4493-9064-F9CBB6C41B51}"/>
              </a:ext>
            </a:extLst>
          </p:cNvPr>
          <p:cNvSpPr txBox="1"/>
          <p:nvPr/>
        </p:nvSpPr>
        <p:spPr>
          <a:xfrm>
            <a:off x="5665520" y="5130460"/>
            <a:ext cx="4044201" cy="1015663"/>
          </a:xfrm>
          <a:prstGeom prst="rect">
            <a:avLst/>
          </a:prstGeom>
          <a:noFill/>
        </p:spPr>
        <p:txBody>
          <a:bodyPr wrap="square" rtlCol="0">
            <a:spAutoFit/>
          </a:bodyPr>
          <a:lstStyle/>
          <a:p>
            <a:pPr algn="just"/>
            <a:r>
              <a:rPr lang="en-US" altLang="zh-TW" sz="2000" b="1" dirty="0">
                <a:solidFill>
                  <a:srgbClr val="002060"/>
                </a:solidFill>
                <a:latin typeface="Calibri" panose="020F0502020204030204" pitchFamily="34" charset="0"/>
                <a:cs typeface="Calibri" panose="020F0502020204030204" pitchFamily="34" charset="0"/>
              </a:rPr>
              <a:t>“First layer parameters change and so the distribution of the input to your second layer changes”</a:t>
            </a:r>
          </a:p>
        </p:txBody>
      </p:sp>
    </p:spTree>
    <p:extLst>
      <p:ext uri="{BB962C8B-B14F-4D97-AF65-F5344CB8AC3E}">
        <p14:creationId xmlns:p14="http://schemas.microsoft.com/office/powerpoint/2010/main" val="85945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a:extLst>
              <a:ext uri="{FF2B5EF4-FFF2-40B4-BE49-F238E27FC236}">
                <a16:creationId xmlns:a16="http://schemas.microsoft.com/office/drawing/2014/main" id="{099BC760-34E0-4DF1-B91A-78737962BED8}"/>
              </a:ext>
            </a:extLst>
          </p:cNvPr>
          <p:cNvSpPr/>
          <p:nvPr/>
        </p:nvSpPr>
        <p:spPr>
          <a:xfrm>
            <a:off x="4179164" y="5064245"/>
            <a:ext cx="1389151" cy="94136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56" name="矩形 55">
            <a:extLst>
              <a:ext uri="{FF2B5EF4-FFF2-40B4-BE49-F238E27FC236}">
                <a16:creationId xmlns:a16="http://schemas.microsoft.com/office/drawing/2014/main" id="{873F8BE2-9D5C-4C63-A241-EDA5B45DCAFC}"/>
              </a:ext>
            </a:extLst>
          </p:cNvPr>
          <p:cNvSpPr/>
          <p:nvPr/>
        </p:nvSpPr>
        <p:spPr>
          <a:xfrm>
            <a:off x="7623402" y="5053367"/>
            <a:ext cx="1412920" cy="94136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40" name="直線單箭頭接點 39">
            <a:extLst>
              <a:ext uri="{FF2B5EF4-FFF2-40B4-BE49-F238E27FC236}">
                <a16:creationId xmlns:a16="http://schemas.microsoft.com/office/drawing/2014/main" id="{97B9E411-F873-44AC-9893-130610459E69}"/>
              </a:ext>
            </a:extLst>
          </p:cNvPr>
          <p:cNvCxnSpPr/>
          <p:nvPr/>
        </p:nvCxnSpPr>
        <p:spPr>
          <a:xfrm>
            <a:off x="4399915" y="425484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81FA2064-55F1-4C50-8117-A866625F98B5}"/>
                  </a:ext>
                </a:extLst>
              </p:cNvPr>
              <p:cNvSpPr/>
              <p:nvPr/>
            </p:nvSpPr>
            <p:spPr>
              <a:xfrm>
                <a:off x="4844415" y="380717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81FA2064-55F1-4C50-8117-A866625F98B5}"/>
                  </a:ext>
                </a:extLst>
              </p:cNvPr>
              <p:cNvSpPr>
                <a:spLocks noRot="1" noChangeAspect="1" noMove="1" noResize="1" noEditPoints="1" noAdjustHandles="1" noChangeArrowheads="1" noChangeShapeType="1" noTextEdit="1"/>
              </p:cNvSpPr>
              <p:nvPr/>
            </p:nvSpPr>
            <p:spPr>
              <a:xfrm>
                <a:off x="4844415" y="3807171"/>
                <a:ext cx="361950" cy="901700"/>
              </a:xfrm>
              <a:prstGeom prst="rect">
                <a:avLst/>
              </a:prstGeom>
              <a:blipFill>
                <a:blip r:embed="rId3"/>
                <a:stretch>
                  <a:fillRect l="-25397"/>
                </a:stretch>
              </a:blipFill>
            </p:spPr>
            <p:txBody>
              <a:bodyPr/>
              <a:lstStyle/>
              <a:p>
                <a:r>
                  <a:rPr lang="en-IN">
                    <a:noFill/>
                  </a:rPr>
                  <a:t> </a:t>
                </a:r>
              </a:p>
            </p:txBody>
          </p:sp>
        </mc:Fallback>
      </mc:AlternateContent>
      <p:cxnSp>
        <p:nvCxnSpPr>
          <p:cNvPr id="42" name="直線單箭頭接點 41">
            <a:extLst>
              <a:ext uri="{FF2B5EF4-FFF2-40B4-BE49-F238E27FC236}">
                <a16:creationId xmlns:a16="http://schemas.microsoft.com/office/drawing/2014/main" id="{7E9936E0-CEAB-4DF5-8890-F07D8CC4914D}"/>
              </a:ext>
            </a:extLst>
          </p:cNvPr>
          <p:cNvCxnSpPr/>
          <p:nvPr/>
        </p:nvCxnSpPr>
        <p:spPr>
          <a:xfrm>
            <a:off x="3690620" y="426596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973331-74B1-4A39-B669-34A310BEFA6F}"/>
              </a:ext>
            </a:extLst>
          </p:cNvPr>
          <p:cNvCxnSpPr/>
          <p:nvPr/>
        </p:nvCxnSpPr>
        <p:spPr>
          <a:xfrm>
            <a:off x="4399915" y="300231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26D5B7C7-F5A2-41BF-9200-E9094AB9704B}"/>
                  </a:ext>
                </a:extLst>
              </p:cNvPr>
              <p:cNvSpPr/>
              <p:nvPr/>
            </p:nvSpPr>
            <p:spPr>
              <a:xfrm>
                <a:off x="4844415" y="255463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37" name="矩形 36">
                <a:extLst>
                  <a:ext uri="{FF2B5EF4-FFF2-40B4-BE49-F238E27FC236}">
                    <a16:creationId xmlns:a16="http://schemas.microsoft.com/office/drawing/2014/main" id="{26D5B7C7-F5A2-41BF-9200-E9094AB9704B}"/>
                  </a:ext>
                </a:extLst>
              </p:cNvPr>
              <p:cNvSpPr>
                <a:spLocks noRot="1" noChangeAspect="1" noMove="1" noResize="1" noEditPoints="1" noAdjustHandles="1" noChangeArrowheads="1" noChangeShapeType="1" noTextEdit="1"/>
              </p:cNvSpPr>
              <p:nvPr/>
            </p:nvSpPr>
            <p:spPr>
              <a:xfrm>
                <a:off x="4844415" y="2554632"/>
                <a:ext cx="361950" cy="901700"/>
              </a:xfrm>
              <a:prstGeom prst="rect">
                <a:avLst/>
              </a:prstGeom>
              <a:blipFill>
                <a:blip r:embed="rId4"/>
                <a:stretch>
                  <a:fillRect l="-25397"/>
                </a:stretch>
              </a:blipFill>
            </p:spPr>
            <p:txBody>
              <a:bodyPr/>
              <a:lstStyle/>
              <a:p>
                <a:r>
                  <a:rPr lang="en-IN">
                    <a:noFill/>
                  </a:rPr>
                  <a:t> </a:t>
                </a:r>
              </a:p>
            </p:txBody>
          </p:sp>
        </mc:Fallback>
      </mc:AlternateContent>
      <p:cxnSp>
        <p:nvCxnSpPr>
          <p:cNvPr id="38" name="直線單箭頭接點 37">
            <a:extLst>
              <a:ext uri="{FF2B5EF4-FFF2-40B4-BE49-F238E27FC236}">
                <a16:creationId xmlns:a16="http://schemas.microsoft.com/office/drawing/2014/main" id="{DD4FFBEB-BC73-4046-A39C-1A5D539A52C9}"/>
              </a:ext>
            </a:extLst>
          </p:cNvPr>
          <p:cNvCxnSpPr/>
          <p:nvPr/>
        </p:nvCxnSpPr>
        <p:spPr>
          <a:xfrm>
            <a:off x="3690620" y="301342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67D089A-FCD2-4894-B61F-5A3940826058}"/>
              </a:ext>
            </a:extLst>
          </p:cNvPr>
          <p:cNvCxnSpPr/>
          <p:nvPr/>
        </p:nvCxnSpPr>
        <p:spPr>
          <a:xfrm>
            <a:off x="4402455" y="1735488"/>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A909D00E-7F43-467B-AD0E-4F62ADF51844}"/>
                  </a:ext>
                </a:extLst>
              </p:cNvPr>
              <p:cNvSpPr/>
              <p:nvPr/>
            </p:nvSpPr>
            <p:spPr>
              <a:xfrm>
                <a:off x="4846955" y="128781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5" name="矩形 34">
                <a:extLst>
                  <a:ext uri="{FF2B5EF4-FFF2-40B4-BE49-F238E27FC236}">
                    <a16:creationId xmlns:a16="http://schemas.microsoft.com/office/drawing/2014/main" id="{A909D00E-7F43-467B-AD0E-4F62ADF51844}"/>
                  </a:ext>
                </a:extLst>
              </p:cNvPr>
              <p:cNvSpPr>
                <a:spLocks noRot="1" noChangeAspect="1" noMove="1" noResize="1" noEditPoints="1" noAdjustHandles="1" noChangeArrowheads="1" noChangeShapeType="1" noTextEdit="1"/>
              </p:cNvSpPr>
              <p:nvPr/>
            </p:nvSpPr>
            <p:spPr>
              <a:xfrm>
                <a:off x="4846955" y="1287810"/>
                <a:ext cx="361950" cy="901700"/>
              </a:xfrm>
              <a:prstGeom prst="rect">
                <a:avLst/>
              </a:prstGeom>
              <a:blipFill>
                <a:blip r:embed="rId5"/>
                <a:stretch>
                  <a:fillRect l="-23810"/>
                </a:stretch>
              </a:blipFill>
            </p:spPr>
            <p:txBody>
              <a:bodyPr/>
              <a:lstStyle/>
              <a:p>
                <a:r>
                  <a:rPr lang="en-IN">
                    <a:noFill/>
                  </a:rPr>
                  <a:t> </a:t>
                </a:r>
              </a:p>
            </p:txBody>
          </p:sp>
        </mc:Fallback>
      </mc:AlternateContent>
      <p:cxnSp>
        <p:nvCxnSpPr>
          <p:cNvPr id="30" name="直線單箭頭接點 29">
            <a:extLst>
              <a:ext uri="{FF2B5EF4-FFF2-40B4-BE49-F238E27FC236}">
                <a16:creationId xmlns:a16="http://schemas.microsoft.com/office/drawing/2014/main" id="{3680D474-8DCC-4157-94B6-F101A3FEF7E4}"/>
              </a:ext>
            </a:extLst>
          </p:cNvPr>
          <p:cNvCxnSpPr/>
          <p:nvPr/>
        </p:nvCxnSpPr>
        <p:spPr>
          <a:xfrm>
            <a:off x="3693160" y="174659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984500" y="1743427"/>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984500" y="3026127"/>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971800" y="4359627"/>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1225550" y="1295749"/>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1225550" y="1295749"/>
                <a:ext cx="361950" cy="901700"/>
              </a:xfrm>
              <a:prstGeom prst="rect">
                <a:avLst/>
              </a:prstGeom>
              <a:blipFill>
                <a:blip r:embed="rId6"/>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1212850" y="2551460"/>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1212850" y="2551460"/>
                <a:ext cx="361950" cy="901700"/>
              </a:xfrm>
              <a:prstGeom prst="rect">
                <a:avLst/>
              </a:prstGeom>
              <a:blipFill>
                <a:blip r:embed="rId7"/>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1225550" y="380717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1225550" y="3807171"/>
                <a:ext cx="361950" cy="901700"/>
              </a:xfrm>
              <a:prstGeom prst="rect">
                <a:avLst/>
              </a:prstGeom>
              <a:blipFill>
                <a:blip r:embed="rId8"/>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841500" y="1295749"/>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841500" y="1295749"/>
                <a:ext cx="1308100" cy="90170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841500" y="2551460"/>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841500" y="2551460"/>
                <a:ext cx="1308100" cy="901700"/>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841500" y="380717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841500" y="3807171"/>
                <a:ext cx="1308100" cy="901700"/>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3429000" y="129574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3429000" y="1295749"/>
                <a:ext cx="361950" cy="901700"/>
              </a:xfrm>
              <a:prstGeom prst="rect">
                <a:avLst/>
              </a:prstGeom>
              <a:blipFill>
                <a:blip r:embed="rId12"/>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3416300" y="255146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3416300" y="2551460"/>
                <a:ext cx="361950" cy="901700"/>
              </a:xfrm>
              <a:prstGeom prst="rect">
                <a:avLst/>
              </a:prstGeom>
              <a:blipFill>
                <a:blip r:embed="rId13"/>
                <a:stretch>
                  <a:fillRect l="-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3429000" y="380717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3429000" y="3807171"/>
                <a:ext cx="361950" cy="901700"/>
              </a:xfrm>
              <a:prstGeom prst="rect">
                <a:avLst/>
              </a:prstGeom>
              <a:blipFill>
                <a:blip r:embed="rId14"/>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33095D3-45FE-4D38-A331-12C87852EE0A}"/>
                  </a:ext>
                </a:extLst>
              </p:cNvPr>
              <p:cNvSpPr/>
              <p:nvPr/>
            </p:nvSpPr>
            <p:spPr>
              <a:xfrm>
                <a:off x="6191885" y="1279871"/>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3" name="矩形 12">
                <a:extLst>
                  <a:ext uri="{FF2B5EF4-FFF2-40B4-BE49-F238E27FC236}">
                    <a16:creationId xmlns:a16="http://schemas.microsoft.com/office/drawing/2014/main" id="{733095D3-45FE-4D38-A331-12C87852EE0A}"/>
                  </a:ext>
                </a:extLst>
              </p:cNvPr>
              <p:cNvSpPr>
                <a:spLocks noRot="1" noChangeAspect="1" noMove="1" noResize="1" noEditPoints="1" noAdjustHandles="1" noChangeArrowheads="1" noChangeShapeType="1" noTextEdit="1"/>
              </p:cNvSpPr>
              <p:nvPr/>
            </p:nvSpPr>
            <p:spPr>
              <a:xfrm>
                <a:off x="6191885" y="1279871"/>
                <a:ext cx="1308100" cy="901700"/>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9332F16E-09FB-4AA9-AF22-207F09FAB432}"/>
                  </a:ext>
                </a:extLst>
              </p:cNvPr>
              <p:cNvSpPr/>
              <p:nvPr/>
            </p:nvSpPr>
            <p:spPr>
              <a:xfrm>
                <a:off x="6191885" y="2535582"/>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4" name="矩形 13">
                <a:extLst>
                  <a:ext uri="{FF2B5EF4-FFF2-40B4-BE49-F238E27FC236}">
                    <a16:creationId xmlns:a16="http://schemas.microsoft.com/office/drawing/2014/main" id="{9332F16E-09FB-4AA9-AF22-207F09FAB432}"/>
                  </a:ext>
                </a:extLst>
              </p:cNvPr>
              <p:cNvSpPr>
                <a:spLocks noRot="1" noChangeAspect="1" noMove="1" noResize="1" noEditPoints="1" noAdjustHandles="1" noChangeArrowheads="1" noChangeShapeType="1" noTextEdit="1"/>
              </p:cNvSpPr>
              <p:nvPr/>
            </p:nvSpPr>
            <p:spPr>
              <a:xfrm>
                <a:off x="6191885" y="2535582"/>
                <a:ext cx="1308100" cy="901700"/>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0B86A144-E82B-4589-9889-281180F1B0AF}"/>
                  </a:ext>
                </a:extLst>
              </p:cNvPr>
              <p:cNvSpPr/>
              <p:nvPr/>
            </p:nvSpPr>
            <p:spPr>
              <a:xfrm>
                <a:off x="6191885" y="3791293"/>
                <a:ext cx="1308100" cy="9017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5" name="矩形 14">
                <a:extLst>
                  <a:ext uri="{FF2B5EF4-FFF2-40B4-BE49-F238E27FC236}">
                    <a16:creationId xmlns:a16="http://schemas.microsoft.com/office/drawing/2014/main" id="{0B86A144-E82B-4589-9889-281180F1B0AF}"/>
                  </a:ext>
                </a:extLst>
              </p:cNvPr>
              <p:cNvSpPr>
                <a:spLocks noRot="1" noChangeAspect="1" noMove="1" noResize="1" noEditPoints="1" noAdjustHandles="1" noChangeArrowheads="1" noChangeShapeType="1" noTextEdit="1"/>
              </p:cNvSpPr>
              <p:nvPr/>
            </p:nvSpPr>
            <p:spPr>
              <a:xfrm>
                <a:off x="6191885" y="3791293"/>
                <a:ext cx="1308100" cy="901700"/>
              </a:xfrm>
              <a:prstGeom prst="rect">
                <a:avLst/>
              </a:prstGeom>
              <a:blipFill>
                <a:blip r:embed="rId17"/>
                <a:stretch>
                  <a:fillRect/>
                </a:stretch>
              </a:blipFill>
            </p:spPr>
            <p:txBody>
              <a:bodyPr/>
              <a:lstStyle/>
              <a:p>
                <a:r>
                  <a:rPr lang="en-IN">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1409700" y="172754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1409700" y="301024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1397000" y="434374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200C4EA9-0376-4E31-BD6B-FA96D7945C67}"/>
              </a:ext>
            </a:extLst>
          </p:cNvPr>
          <p:cNvSpPr/>
          <p:nvPr/>
        </p:nvSpPr>
        <p:spPr>
          <a:xfrm>
            <a:off x="4144010" y="126876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p:cxnSp>
        <p:nvCxnSpPr>
          <p:cNvPr id="44" name="直線單箭頭接點 43">
            <a:extLst>
              <a:ext uri="{FF2B5EF4-FFF2-40B4-BE49-F238E27FC236}">
                <a16:creationId xmlns:a16="http://schemas.microsoft.com/office/drawing/2014/main" id="{8D895597-566F-4EC1-970C-0F1119953CE9}"/>
              </a:ext>
            </a:extLst>
          </p:cNvPr>
          <p:cNvCxnSpPr>
            <a:cxnSpLocks/>
          </p:cNvCxnSpPr>
          <p:nvPr/>
        </p:nvCxnSpPr>
        <p:spPr>
          <a:xfrm>
            <a:off x="5206365" y="1743427"/>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4186D7A7-BF5F-475C-9085-0822D1F3ACDB}"/>
              </a:ext>
            </a:extLst>
          </p:cNvPr>
          <p:cNvCxnSpPr>
            <a:cxnSpLocks/>
          </p:cNvCxnSpPr>
          <p:nvPr/>
        </p:nvCxnSpPr>
        <p:spPr>
          <a:xfrm>
            <a:off x="5206365" y="3026127"/>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E2DCD39-80AE-4A0F-9015-54069C682563}"/>
              </a:ext>
            </a:extLst>
          </p:cNvPr>
          <p:cNvCxnSpPr>
            <a:cxnSpLocks/>
          </p:cNvCxnSpPr>
          <p:nvPr/>
        </p:nvCxnSpPr>
        <p:spPr>
          <a:xfrm>
            <a:off x="5206365" y="4254849"/>
            <a:ext cx="9855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文字方塊 48">
            <a:extLst>
              <a:ext uri="{FF2B5EF4-FFF2-40B4-BE49-F238E27FC236}">
                <a16:creationId xmlns:a16="http://schemas.microsoft.com/office/drawing/2014/main" id="{933DD8C9-9CB0-4423-91D1-3A5A8D062CEA}"/>
              </a:ext>
            </a:extLst>
          </p:cNvPr>
          <p:cNvSpPr txBox="1"/>
          <p:nvPr/>
        </p:nvSpPr>
        <p:spPr>
          <a:xfrm>
            <a:off x="7537450" y="1384650"/>
            <a:ext cx="736600" cy="954107"/>
          </a:xfrm>
          <a:prstGeom prst="rect">
            <a:avLst/>
          </a:prstGeom>
          <a:noFill/>
        </p:spPr>
        <p:txBody>
          <a:bodyPr wrap="square" rtlCol="0">
            <a:spAutoFit/>
          </a:bodyPr>
          <a:lstStyle/>
          <a:p>
            <a:r>
              <a:rPr lang="en-US" altLang="zh-TW" sz="2800" dirty="0"/>
              <a:t>……</a:t>
            </a:r>
            <a:endParaRPr lang="zh-TW" altLang="en-US" sz="2800" dirty="0"/>
          </a:p>
        </p:txBody>
      </p:sp>
      <p:sp>
        <p:nvSpPr>
          <p:cNvPr id="50" name="文字方塊 49">
            <a:extLst>
              <a:ext uri="{FF2B5EF4-FFF2-40B4-BE49-F238E27FC236}">
                <a16:creationId xmlns:a16="http://schemas.microsoft.com/office/drawing/2014/main" id="{17EF16BF-726B-41EE-9C3E-EB79D038E4D6}"/>
              </a:ext>
            </a:extLst>
          </p:cNvPr>
          <p:cNvSpPr txBox="1"/>
          <p:nvPr/>
        </p:nvSpPr>
        <p:spPr>
          <a:xfrm>
            <a:off x="7537450" y="2699423"/>
            <a:ext cx="736600" cy="954107"/>
          </a:xfrm>
          <a:prstGeom prst="rect">
            <a:avLst/>
          </a:prstGeom>
          <a:noFill/>
        </p:spPr>
        <p:txBody>
          <a:bodyPr wrap="square" rtlCol="0">
            <a:spAutoFit/>
          </a:bodyPr>
          <a:lstStyle/>
          <a:p>
            <a:r>
              <a:rPr lang="en-US" altLang="zh-TW" sz="2800" dirty="0"/>
              <a:t>……</a:t>
            </a:r>
            <a:endParaRPr lang="zh-TW" altLang="en-US" sz="2800" dirty="0"/>
          </a:p>
        </p:txBody>
      </p:sp>
      <p:sp>
        <p:nvSpPr>
          <p:cNvPr id="51" name="文字方塊 50">
            <a:extLst>
              <a:ext uri="{FF2B5EF4-FFF2-40B4-BE49-F238E27FC236}">
                <a16:creationId xmlns:a16="http://schemas.microsoft.com/office/drawing/2014/main" id="{F29289BD-12AA-41DA-B339-99DB0C906730}"/>
              </a:ext>
            </a:extLst>
          </p:cNvPr>
          <p:cNvSpPr txBox="1"/>
          <p:nvPr/>
        </p:nvSpPr>
        <p:spPr>
          <a:xfrm>
            <a:off x="7531100" y="3929734"/>
            <a:ext cx="736600" cy="954107"/>
          </a:xfrm>
          <a:prstGeom prst="rect">
            <a:avLst/>
          </a:prstGeom>
          <a:noFill/>
        </p:spPr>
        <p:txBody>
          <a:bodyPr wrap="square" rtlCol="0">
            <a:spAutoFit/>
          </a:bodyPr>
          <a:lstStyle/>
          <a:p>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52" name="矩形 51">
                <a:extLst>
                  <a:ext uri="{FF2B5EF4-FFF2-40B4-BE49-F238E27FC236}">
                    <a16:creationId xmlns:a16="http://schemas.microsoft.com/office/drawing/2014/main" id="{962998C8-3890-4FA2-B0A7-8A30130E77CA}"/>
                  </a:ext>
                </a:extLst>
              </p:cNvPr>
              <p:cNvSpPr/>
              <p:nvPr/>
            </p:nvSpPr>
            <p:spPr>
              <a:xfrm>
                <a:off x="6191885" y="509304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52" name="矩形 51">
                <a:extLst>
                  <a:ext uri="{FF2B5EF4-FFF2-40B4-BE49-F238E27FC236}">
                    <a16:creationId xmlns:a16="http://schemas.microsoft.com/office/drawing/2014/main" id="{962998C8-3890-4FA2-B0A7-8A30130E77CA}"/>
                  </a:ext>
                </a:extLst>
              </p:cNvPr>
              <p:cNvSpPr>
                <a:spLocks noRot="1" noChangeAspect="1" noMove="1" noResize="1" noEditPoints="1" noAdjustHandles="1" noChangeArrowheads="1" noChangeShapeType="1" noTextEdit="1"/>
              </p:cNvSpPr>
              <p:nvPr/>
            </p:nvSpPr>
            <p:spPr>
              <a:xfrm>
                <a:off x="6191885" y="5093041"/>
                <a:ext cx="1308100" cy="901700"/>
              </a:xfrm>
              <a:prstGeom prst="rect">
                <a:avLst/>
              </a:prstGeom>
              <a:blipFill>
                <a:blip r:embed="rId1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矩形 52">
                <a:extLst>
                  <a:ext uri="{FF2B5EF4-FFF2-40B4-BE49-F238E27FC236}">
                    <a16:creationId xmlns:a16="http://schemas.microsoft.com/office/drawing/2014/main" id="{0CFB8F61-86AA-4DEF-BBF9-09D98333DF4A}"/>
                  </a:ext>
                </a:extLst>
              </p:cNvPr>
              <p:cNvSpPr/>
              <p:nvPr/>
            </p:nvSpPr>
            <p:spPr>
              <a:xfrm>
                <a:off x="7688852" y="5064245"/>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53" name="矩形 52">
                <a:extLst>
                  <a:ext uri="{FF2B5EF4-FFF2-40B4-BE49-F238E27FC236}">
                    <a16:creationId xmlns:a16="http://schemas.microsoft.com/office/drawing/2014/main" id="{0CFB8F61-86AA-4DEF-BBF9-09D98333DF4A}"/>
                  </a:ext>
                </a:extLst>
              </p:cNvPr>
              <p:cNvSpPr>
                <a:spLocks noRot="1" noChangeAspect="1" noMove="1" noResize="1" noEditPoints="1" noAdjustHandles="1" noChangeArrowheads="1" noChangeShapeType="1" noTextEdit="1"/>
              </p:cNvSpPr>
              <p:nvPr/>
            </p:nvSpPr>
            <p:spPr>
              <a:xfrm>
                <a:off x="7688852" y="5064245"/>
                <a:ext cx="361950" cy="901700"/>
              </a:xfrm>
              <a:prstGeom prst="rect">
                <a:avLst/>
              </a:prstGeom>
              <a:blipFill>
                <a:blip r:embed="rId19"/>
                <a:stretch>
                  <a:fillRect l="-234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4" name="矩形 53">
                <a:extLst>
                  <a:ext uri="{FF2B5EF4-FFF2-40B4-BE49-F238E27FC236}">
                    <a16:creationId xmlns:a16="http://schemas.microsoft.com/office/drawing/2014/main" id="{41682141-8041-43AD-A081-B2402AFC9E3B}"/>
                  </a:ext>
                </a:extLst>
              </p:cNvPr>
              <p:cNvSpPr/>
              <p:nvPr/>
            </p:nvSpPr>
            <p:spPr>
              <a:xfrm>
                <a:off x="8181612" y="506605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4" name="矩形 53">
                <a:extLst>
                  <a:ext uri="{FF2B5EF4-FFF2-40B4-BE49-F238E27FC236}">
                    <a16:creationId xmlns:a16="http://schemas.microsoft.com/office/drawing/2014/main" id="{41682141-8041-43AD-A081-B2402AFC9E3B}"/>
                  </a:ext>
                </a:extLst>
              </p:cNvPr>
              <p:cNvSpPr>
                <a:spLocks noRot="1" noChangeAspect="1" noMove="1" noResize="1" noEditPoints="1" noAdjustHandles="1" noChangeArrowheads="1" noChangeShapeType="1" noTextEdit="1"/>
              </p:cNvSpPr>
              <p:nvPr/>
            </p:nvSpPr>
            <p:spPr>
              <a:xfrm>
                <a:off x="8181612" y="5066052"/>
                <a:ext cx="361950" cy="901700"/>
              </a:xfrm>
              <a:prstGeom prst="rect">
                <a:avLst/>
              </a:prstGeom>
              <a:blipFill>
                <a:blip r:embed="rId20"/>
                <a:stretch>
                  <a:fillRect l="-2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56FAB27E-2D37-4008-96E1-AA3503BB8823}"/>
                  </a:ext>
                </a:extLst>
              </p:cNvPr>
              <p:cNvSpPr/>
              <p:nvPr/>
            </p:nvSpPr>
            <p:spPr>
              <a:xfrm>
                <a:off x="8674372" y="506605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55" name="矩形 54">
                <a:extLst>
                  <a:ext uri="{FF2B5EF4-FFF2-40B4-BE49-F238E27FC236}">
                    <a16:creationId xmlns:a16="http://schemas.microsoft.com/office/drawing/2014/main" id="{56FAB27E-2D37-4008-96E1-AA3503BB8823}"/>
                  </a:ext>
                </a:extLst>
              </p:cNvPr>
              <p:cNvSpPr>
                <a:spLocks noRot="1" noChangeAspect="1" noMove="1" noResize="1" noEditPoints="1" noAdjustHandles="1" noChangeArrowheads="1" noChangeShapeType="1" noTextEdit="1"/>
              </p:cNvSpPr>
              <p:nvPr/>
            </p:nvSpPr>
            <p:spPr>
              <a:xfrm>
                <a:off x="8674372" y="5066052"/>
                <a:ext cx="361950" cy="901700"/>
              </a:xfrm>
              <a:prstGeom prst="rect">
                <a:avLst/>
              </a:prstGeom>
              <a:blipFill>
                <a:blip r:embed="rId21"/>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7" name="矩形 56">
                <a:extLst>
                  <a:ext uri="{FF2B5EF4-FFF2-40B4-BE49-F238E27FC236}">
                    <a16:creationId xmlns:a16="http://schemas.microsoft.com/office/drawing/2014/main" id="{0E8E8AB5-9953-4285-9D11-B829303E2197}"/>
                  </a:ext>
                </a:extLst>
              </p:cNvPr>
              <p:cNvSpPr/>
              <p:nvPr/>
            </p:nvSpPr>
            <p:spPr>
              <a:xfrm>
                <a:off x="4210686" y="508532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57" name="矩形 56">
                <a:extLst>
                  <a:ext uri="{FF2B5EF4-FFF2-40B4-BE49-F238E27FC236}">
                    <a16:creationId xmlns:a16="http://schemas.microsoft.com/office/drawing/2014/main" id="{0E8E8AB5-9953-4285-9D11-B829303E2197}"/>
                  </a:ext>
                </a:extLst>
              </p:cNvPr>
              <p:cNvSpPr>
                <a:spLocks noRot="1" noChangeAspect="1" noMove="1" noResize="1" noEditPoints="1" noAdjustHandles="1" noChangeArrowheads="1" noChangeShapeType="1" noTextEdit="1"/>
              </p:cNvSpPr>
              <p:nvPr/>
            </p:nvSpPr>
            <p:spPr>
              <a:xfrm>
                <a:off x="4210686" y="5085327"/>
                <a:ext cx="361950" cy="901700"/>
              </a:xfrm>
              <a:prstGeom prst="rect">
                <a:avLst/>
              </a:prstGeom>
              <a:blipFill>
                <a:blip r:embed="rId22"/>
                <a:stretch>
                  <a:fillRect l="-2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矩形 57">
                <a:extLst>
                  <a:ext uri="{FF2B5EF4-FFF2-40B4-BE49-F238E27FC236}">
                    <a16:creationId xmlns:a16="http://schemas.microsoft.com/office/drawing/2014/main" id="{E9808E9F-1749-4CEA-8B4A-DE9DCA87E17B}"/>
                  </a:ext>
                </a:extLst>
              </p:cNvPr>
              <p:cNvSpPr/>
              <p:nvPr/>
            </p:nvSpPr>
            <p:spPr>
              <a:xfrm>
                <a:off x="4681267" y="5078759"/>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8" name="矩形 57">
                <a:extLst>
                  <a:ext uri="{FF2B5EF4-FFF2-40B4-BE49-F238E27FC236}">
                    <a16:creationId xmlns:a16="http://schemas.microsoft.com/office/drawing/2014/main" id="{E9808E9F-1749-4CEA-8B4A-DE9DCA87E17B}"/>
                  </a:ext>
                </a:extLst>
              </p:cNvPr>
              <p:cNvSpPr>
                <a:spLocks noRot="1" noChangeAspect="1" noMove="1" noResize="1" noEditPoints="1" noAdjustHandles="1" noChangeArrowheads="1" noChangeShapeType="1" noTextEdit="1"/>
              </p:cNvSpPr>
              <p:nvPr/>
            </p:nvSpPr>
            <p:spPr>
              <a:xfrm>
                <a:off x="4681267" y="5078759"/>
                <a:ext cx="361950" cy="901700"/>
              </a:xfrm>
              <a:prstGeom prst="rect">
                <a:avLst/>
              </a:prstGeom>
              <a:blipFill>
                <a:blip r:embed="rId23"/>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9" name="矩形 58">
                <a:extLst>
                  <a:ext uri="{FF2B5EF4-FFF2-40B4-BE49-F238E27FC236}">
                    <a16:creationId xmlns:a16="http://schemas.microsoft.com/office/drawing/2014/main" id="{188A1F8E-DC15-4A4B-BC86-EE2405C8C172}"/>
                  </a:ext>
                </a:extLst>
              </p:cNvPr>
              <p:cNvSpPr/>
              <p:nvPr/>
            </p:nvSpPr>
            <p:spPr>
              <a:xfrm>
                <a:off x="5165454" y="508532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59" name="矩形 58">
                <a:extLst>
                  <a:ext uri="{FF2B5EF4-FFF2-40B4-BE49-F238E27FC236}">
                    <a16:creationId xmlns:a16="http://schemas.microsoft.com/office/drawing/2014/main" id="{188A1F8E-DC15-4A4B-BC86-EE2405C8C172}"/>
                  </a:ext>
                </a:extLst>
              </p:cNvPr>
              <p:cNvSpPr>
                <a:spLocks noRot="1" noChangeAspect="1" noMove="1" noResize="1" noEditPoints="1" noAdjustHandles="1" noChangeArrowheads="1" noChangeShapeType="1" noTextEdit="1"/>
              </p:cNvSpPr>
              <p:nvPr/>
            </p:nvSpPr>
            <p:spPr>
              <a:xfrm>
                <a:off x="5165454" y="5085327"/>
                <a:ext cx="361950" cy="901700"/>
              </a:xfrm>
              <a:prstGeom prst="rect">
                <a:avLst/>
              </a:prstGeom>
              <a:blipFill>
                <a:blip r:embed="rId24"/>
                <a:stretch>
                  <a:fillRect l="-21875"/>
                </a:stretch>
              </a:blipFill>
            </p:spPr>
            <p:txBody>
              <a:bodyPr/>
              <a:lstStyle/>
              <a:p>
                <a:r>
                  <a:rPr lang="en-IN">
                    <a:noFill/>
                  </a:rPr>
                  <a:t> </a:t>
                </a:r>
              </a:p>
            </p:txBody>
          </p:sp>
        </mc:Fallback>
      </mc:AlternateContent>
      <p:sp>
        <p:nvSpPr>
          <p:cNvPr id="60" name="文字方塊 59">
            <a:extLst>
              <a:ext uri="{FF2B5EF4-FFF2-40B4-BE49-F238E27FC236}">
                <a16:creationId xmlns:a16="http://schemas.microsoft.com/office/drawing/2014/main" id="{CEF014D6-82A8-4050-89FA-1C201BB51076}"/>
              </a:ext>
            </a:extLst>
          </p:cNvPr>
          <p:cNvSpPr txBox="1"/>
          <p:nvPr/>
        </p:nvSpPr>
        <p:spPr>
          <a:xfrm>
            <a:off x="5527405" y="5271169"/>
            <a:ext cx="688929" cy="523220"/>
          </a:xfrm>
          <a:prstGeom prst="rect">
            <a:avLst/>
          </a:prstGeom>
          <a:noFill/>
        </p:spPr>
        <p:txBody>
          <a:bodyPr wrap="square" rtlCol="0">
            <a:spAutoFit/>
          </a:bodyPr>
          <a:lstStyle/>
          <a:p>
            <a:pPr algn="ctr"/>
            <a:r>
              <a:rPr lang="en-US" altLang="zh-TW" sz="2800" b="1" dirty="0"/>
              <a:t>=</a:t>
            </a:r>
            <a:endParaRPr lang="zh-TW" altLang="en-US" sz="2800" b="1" dirty="0"/>
          </a:p>
        </p:txBody>
      </p:sp>
      <p:sp>
        <p:nvSpPr>
          <p:cNvPr id="62" name="矩形 61">
            <a:extLst>
              <a:ext uri="{FF2B5EF4-FFF2-40B4-BE49-F238E27FC236}">
                <a16:creationId xmlns:a16="http://schemas.microsoft.com/office/drawing/2014/main" id="{3156D71E-2A64-4132-BD72-87BF5EA498AB}"/>
              </a:ext>
            </a:extLst>
          </p:cNvPr>
          <p:cNvSpPr/>
          <p:nvPr/>
        </p:nvSpPr>
        <p:spPr>
          <a:xfrm>
            <a:off x="4137343" y="2567338"/>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p:sp>
        <p:nvSpPr>
          <p:cNvPr id="63" name="矩形 62">
            <a:extLst>
              <a:ext uri="{FF2B5EF4-FFF2-40B4-BE49-F238E27FC236}">
                <a16:creationId xmlns:a16="http://schemas.microsoft.com/office/drawing/2014/main" id="{1FDFD1D1-D334-48D9-AA97-6CA9BF8409F5}"/>
              </a:ext>
            </a:extLst>
          </p:cNvPr>
          <p:cNvSpPr/>
          <p:nvPr/>
        </p:nvSpPr>
        <p:spPr>
          <a:xfrm>
            <a:off x="4157345" y="3807867"/>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p:sp>
        <p:nvSpPr>
          <p:cNvPr id="16" name="文字方塊 15">
            <a:extLst>
              <a:ext uri="{FF2B5EF4-FFF2-40B4-BE49-F238E27FC236}">
                <a16:creationId xmlns:a16="http://schemas.microsoft.com/office/drawing/2014/main" id="{3C7F86B5-6920-4037-9E09-F5E6EED3ADE4}"/>
              </a:ext>
            </a:extLst>
          </p:cNvPr>
          <p:cNvSpPr txBox="1"/>
          <p:nvPr/>
        </p:nvSpPr>
        <p:spPr>
          <a:xfrm>
            <a:off x="1085851" y="5222883"/>
            <a:ext cx="1809662" cy="523220"/>
          </a:xfrm>
          <a:prstGeom prst="rect">
            <a:avLst/>
          </a:prstGeom>
          <a:noFill/>
        </p:spPr>
        <p:txBody>
          <a:bodyPr wrap="square" rtlCol="0">
            <a:spAutoFit/>
          </a:bodyPr>
          <a:lstStyle/>
          <a:p>
            <a:r>
              <a:rPr lang="en-US" altLang="zh-TW" sz="2800" b="1" dirty="0"/>
              <a:t>Batch</a:t>
            </a:r>
            <a:endParaRPr lang="zh-TW" altLang="en-US" sz="2800" b="1" dirty="0"/>
          </a:p>
        </p:txBody>
      </p:sp>
    </p:spTree>
    <p:extLst>
      <p:ext uri="{BB962C8B-B14F-4D97-AF65-F5344CB8AC3E}">
        <p14:creationId xmlns:p14="http://schemas.microsoft.com/office/powerpoint/2010/main" val="39256965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41" grpId="0" animBg="1"/>
      <p:bldP spid="37" grpId="0" animBg="1"/>
      <p:bldP spid="35"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3" grpId="0" animBg="1"/>
      <p:bldP spid="49" grpId="0"/>
      <p:bldP spid="50" grpId="0"/>
      <p:bldP spid="51" grpId="0"/>
      <p:bldP spid="52" grpId="0" animBg="1"/>
      <p:bldP spid="53" grpId="0" animBg="1"/>
      <p:bldP spid="54" grpId="0" animBg="1"/>
      <p:bldP spid="55" grpId="0" animBg="1"/>
      <p:bldP spid="57" grpId="0" animBg="1"/>
      <p:bldP spid="58" grpId="0" animBg="1"/>
      <p:bldP spid="59" grpId="0" animBg="1"/>
      <p:bldP spid="60" grpId="0"/>
      <p:bldP spid="62" grpId="0" animBg="1"/>
      <p:bldP spid="63" grpId="0" animBg="1"/>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直線單箭頭接點 41">
            <a:extLst>
              <a:ext uri="{FF2B5EF4-FFF2-40B4-BE49-F238E27FC236}">
                <a16:creationId xmlns:a16="http://schemas.microsoft.com/office/drawing/2014/main" id="{7E9936E0-CEAB-4DF5-8890-F07D8CC4914D}"/>
              </a:ext>
            </a:extLst>
          </p:cNvPr>
          <p:cNvCxnSpPr>
            <a:cxnSpLocks/>
            <a:stCxn id="12" idx="3"/>
            <a:endCxn id="62" idx="1"/>
          </p:cNvCxnSpPr>
          <p:nvPr/>
        </p:nvCxnSpPr>
        <p:spPr>
          <a:xfrm>
            <a:off x="3790951" y="4375049"/>
            <a:ext cx="1073513"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DD4FFBEB-BC73-4046-A39C-1A5D539A52C9}"/>
              </a:ext>
            </a:extLst>
          </p:cNvPr>
          <p:cNvCxnSpPr>
            <a:cxnSpLocks/>
            <a:stCxn id="11" idx="3"/>
            <a:endCxn id="62" idx="1"/>
          </p:cNvCxnSpPr>
          <p:nvPr/>
        </p:nvCxnSpPr>
        <p:spPr>
          <a:xfrm>
            <a:off x="3778251" y="3119337"/>
            <a:ext cx="1086213"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3680D474-8DCC-4157-94B6-F101A3FEF7E4}"/>
              </a:ext>
            </a:extLst>
          </p:cNvPr>
          <p:cNvCxnSpPr>
            <a:cxnSpLocks/>
            <a:endCxn id="62" idx="1"/>
          </p:cNvCxnSpPr>
          <p:nvPr/>
        </p:nvCxnSpPr>
        <p:spPr>
          <a:xfrm>
            <a:off x="3706949" y="1844577"/>
            <a:ext cx="1157514" cy="37607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984500" y="186045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984500" y="314315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971800" y="447665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1225550" y="1412776"/>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1225550" y="1412776"/>
                <a:ext cx="361950" cy="901700"/>
              </a:xfrm>
              <a:prstGeom prst="rect">
                <a:avLst/>
              </a:prstGeom>
              <a:blipFill>
                <a:blip r:embed="rId3"/>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1212850" y="2668487"/>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1212850" y="2668487"/>
                <a:ext cx="361950" cy="901700"/>
              </a:xfrm>
              <a:prstGeom prst="rect">
                <a:avLst/>
              </a:prstGeom>
              <a:blipFill>
                <a:blip r:embed="rId4"/>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1225550" y="3924198"/>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1225550" y="3924198"/>
                <a:ext cx="361950" cy="901700"/>
              </a:xfrm>
              <a:prstGeom prst="rect">
                <a:avLst/>
              </a:prstGeom>
              <a:blipFill>
                <a:blip r:embed="rId5"/>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841500" y="1412776"/>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841500" y="1412776"/>
                <a:ext cx="1308100" cy="9017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841500" y="2668487"/>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841500" y="2668487"/>
                <a:ext cx="1308100" cy="90170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841500" y="3924198"/>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841500" y="3924198"/>
                <a:ext cx="1308100" cy="90170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3429000" y="1412776"/>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3429000" y="1412776"/>
                <a:ext cx="361950" cy="901700"/>
              </a:xfrm>
              <a:prstGeom prst="rect">
                <a:avLst/>
              </a:prstGeom>
              <a:blipFill>
                <a:blip r:embed="rId9"/>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3416300" y="2668487"/>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3416300" y="2668487"/>
                <a:ext cx="361950" cy="901700"/>
              </a:xfrm>
              <a:prstGeom prst="rect">
                <a:avLst/>
              </a:prstGeom>
              <a:blipFill>
                <a:blip r:embed="rId10"/>
                <a:stretch>
                  <a:fillRect l="-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3429000" y="3924198"/>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3429000" y="3924198"/>
                <a:ext cx="361950" cy="901700"/>
              </a:xfrm>
              <a:prstGeom prst="rect">
                <a:avLst/>
              </a:prstGeom>
              <a:blipFill>
                <a:blip r:embed="rId11"/>
                <a:stretch>
                  <a:fillRect l="-23810"/>
                </a:stretch>
              </a:blipFill>
            </p:spPr>
            <p:txBody>
              <a:bodyPr/>
              <a:lstStyle/>
              <a:p>
                <a:r>
                  <a:rPr lang="en-IN">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1409700" y="184457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1409700" y="312727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1397000" y="4460776"/>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864463" y="5146570"/>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864463" y="5146570"/>
                <a:ext cx="355600" cy="917578"/>
              </a:xfrm>
              <a:prstGeom prst="rect">
                <a:avLst/>
              </a:prstGeom>
              <a:blipFill>
                <a:blip r:embed="rId12"/>
                <a:stretch>
                  <a:fillRect l="-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6216106" y="5146570"/>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6216106" y="5146570"/>
                <a:ext cx="355600" cy="917578"/>
              </a:xfrm>
              <a:prstGeom prst="rect">
                <a:avLst/>
              </a:prstGeom>
              <a:blipFill>
                <a:blip r:embed="rId13"/>
                <a:stretch>
                  <a:fillRect l="-9677"/>
                </a:stretch>
              </a:blipFill>
            </p:spPr>
            <p:txBody>
              <a:bodyPr/>
              <a:lstStyle/>
              <a:p>
                <a:r>
                  <a:rPr lang="en-IN">
                    <a:noFill/>
                  </a:rPr>
                  <a:t> </a:t>
                </a:r>
              </a:p>
            </p:txBody>
          </p:sp>
        </mc:Fallback>
      </mc:AlternateContent>
      <p:cxnSp>
        <p:nvCxnSpPr>
          <p:cNvPr id="64" name="直線單箭頭接點 63">
            <a:extLst>
              <a:ext uri="{FF2B5EF4-FFF2-40B4-BE49-F238E27FC236}">
                <a16:creationId xmlns:a16="http://schemas.microsoft.com/office/drawing/2014/main" id="{B1BA1A23-40BF-43EB-BDB7-C2338420249F}"/>
              </a:ext>
            </a:extLst>
          </p:cNvPr>
          <p:cNvCxnSpPr>
            <a:cxnSpLocks/>
            <a:stCxn id="10" idx="3"/>
            <a:endCxn id="63" idx="1"/>
          </p:cNvCxnSpPr>
          <p:nvPr/>
        </p:nvCxnSpPr>
        <p:spPr>
          <a:xfrm>
            <a:off x="3790950" y="1863627"/>
            <a:ext cx="2425156" cy="37417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id="{2A46C938-A472-477F-85B9-96945E87D18B}"/>
              </a:ext>
            </a:extLst>
          </p:cNvPr>
          <p:cNvCxnSpPr>
            <a:cxnSpLocks/>
            <a:stCxn id="11" idx="3"/>
            <a:endCxn id="63" idx="1"/>
          </p:cNvCxnSpPr>
          <p:nvPr/>
        </p:nvCxnSpPr>
        <p:spPr>
          <a:xfrm>
            <a:off x="3778250" y="3119337"/>
            <a:ext cx="2437856" cy="24860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5037F6F3-2704-48AD-95CC-B37F7FDCC427}"/>
              </a:ext>
            </a:extLst>
          </p:cNvPr>
          <p:cNvCxnSpPr>
            <a:cxnSpLocks/>
            <a:stCxn id="12" idx="3"/>
            <a:endCxn id="63" idx="1"/>
          </p:cNvCxnSpPr>
          <p:nvPr/>
        </p:nvCxnSpPr>
        <p:spPr>
          <a:xfrm>
            <a:off x="3790950" y="4375049"/>
            <a:ext cx="2425156" cy="12303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5231584" y="5619873"/>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0651EED1-671B-4609-BED3-2D5D139364DB}"/>
                  </a:ext>
                </a:extLst>
              </p:cNvPr>
              <p:cNvSpPr txBox="1"/>
              <p:nvPr/>
            </p:nvSpPr>
            <p:spPr>
              <a:xfrm>
                <a:off x="5658181" y="1419353"/>
                <a:ext cx="1629356" cy="10382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r>
                        <a:rPr lang="en-US" altLang="zh-TW" sz="2400" i="1">
                          <a:latin typeface="Cambria Math" panose="02040503050406030204" pitchFamily="18" charset="0"/>
                        </a:rPr>
                        <m:t>=</m:t>
                      </m:r>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e>
                      </m:nary>
                    </m:oMath>
                  </m:oMathPara>
                </a14:m>
                <a:endParaRPr lang="zh-TW" altLang="en-US" sz="2400" dirty="0"/>
              </a:p>
            </p:txBody>
          </p:sp>
        </mc:Choice>
        <mc:Fallback xmlns="">
          <p:sp>
            <p:nvSpPr>
              <p:cNvPr id="70" name="文字方塊 69">
                <a:extLst>
                  <a:ext uri="{FF2B5EF4-FFF2-40B4-BE49-F238E27FC236}">
                    <a16:creationId xmlns:a16="http://schemas.microsoft.com/office/drawing/2014/main" id="{0651EED1-671B-4609-BED3-2D5D139364DB}"/>
                  </a:ext>
                </a:extLst>
              </p:cNvPr>
              <p:cNvSpPr txBox="1">
                <a:spLocks noRot="1" noChangeAspect="1" noMove="1" noResize="1" noEditPoints="1" noAdjustHandles="1" noChangeArrowheads="1" noChangeShapeType="1" noTextEdit="1"/>
              </p:cNvSpPr>
              <p:nvPr/>
            </p:nvSpPr>
            <p:spPr>
              <a:xfrm>
                <a:off x="5658181" y="1419353"/>
                <a:ext cx="1629356" cy="1038298"/>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5593533" y="2794198"/>
                <a:ext cx="2765436" cy="1436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r>
                        <a:rPr lang="en-US" altLang="zh-TW" sz="2400" i="1">
                          <a:latin typeface="Cambria Math" panose="02040503050406030204" pitchFamily="18" charset="0"/>
                        </a:rPr>
                        <m:t>=</m:t>
                      </m:r>
                      <m:rad>
                        <m:radPr>
                          <m:degHide m:val="on"/>
                          <m:ctrlPr>
                            <a:rPr lang="en-US" altLang="zh-TW" sz="2400" i="1">
                              <a:latin typeface="Cambria Math" panose="02040503050406030204" pitchFamily="18" charset="0"/>
                            </a:rPr>
                          </m:ctrlPr>
                        </m:radPr>
                        <m:deg/>
                        <m:e>
                          <m:f>
                            <m:fPr>
                              <m:ctrlPr>
                                <a:rPr lang="en-US" altLang="zh-TW" sz="2400" i="1">
                                  <a:latin typeface="Cambria Math" panose="02040503050406030204" pitchFamily="18" charset="0"/>
                                </a:rPr>
                              </m:ctrlPr>
                            </m:fPr>
                            <m:num>
                              <m:r>
                                <a:rPr lang="en-US" altLang="zh-TW" sz="2400" i="1">
                                  <a:latin typeface="Cambria Math" panose="02040503050406030204" pitchFamily="18" charset="0"/>
                                </a:rPr>
                                <m:t>1</m:t>
                              </m:r>
                            </m:num>
                            <m:den>
                              <m:r>
                                <a:rPr lang="en-US" altLang="zh-TW" sz="2400" i="1">
                                  <a:latin typeface="Cambria Math" panose="02040503050406030204" pitchFamily="18" charset="0"/>
                                </a:rPr>
                                <m:t>3</m:t>
                              </m:r>
                            </m:den>
                          </m:f>
                          <m:nary>
                            <m:naryPr>
                              <m:chr m:val="∑"/>
                              <m:ctrlPr>
                                <a:rPr lang="en-US" altLang="zh-TW" sz="2400" i="1">
                                  <a:latin typeface="Cambria Math" panose="02040503050406030204" pitchFamily="18" charset="0"/>
                                </a:rPr>
                              </m:ctrlPr>
                            </m:naryPr>
                            <m:sub>
                              <m:r>
                                <m:rPr>
                                  <m:brk m:alnAt="23"/>
                                </m:rPr>
                                <a:rPr lang="en-US" altLang="zh-TW" sz="2400" i="1">
                                  <a:latin typeface="Cambria Math" panose="02040503050406030204" pitchFamily="18" charset="0"/>
                                </a:rPr>
                                <m:t>𝑖</m:t>
                              </m:r>
                              <m:r>
                                <a:rPr lang="en-US" altLang="zh-TW" sz="2400" i="1">
                                  <a:latin typeface="Cambria Math" panose="02040503050406030204" pitchFamily="18" charset="0"/>
                                </a:rPr>
                                <m:t>=1</m:t>
                              </m:r>
                            </m:sub>
                            <m:sup>
                              <m:r>
                                <a:rPr lang="en-US" altLang="zh-TW" sz="2400" i="1">
                                  <a:latin typeface="Cambria Math" panose="02040503050406030204" pitchFamily="18" charset="0"/>
                                </a:rPr>
                                <m:t>3</m:t>
                              </m:r>
                            </m:sup>
                            <m:e>
                              <m:sSup>
                                <m:sSupPr>
                                  <m:ctrlPr>
                                    <a:rPr lang="en-US" altLang="zh-TW" sz="2400" i="1">
                                      <a:latin typeface="Cambria Math" panose="02040503050406030204" pitchFamily="18" charset="0"/>
                                    </a:rPr>
                                  </m:ctrlPr>
                                </m:sSupPr>
                                <m:e>
                                  <m:d>
                                    <m:dPr>
                                      <m:ctrlPr>
                                        <a:rPr lang="en-US" altLang="zh-TW" sz="2400" i="1">
                                          <a:latin typeface="Cambria Math" panose="02040503050406030204" pitchFamily="18" charset="0"/>
                                        </a:rPr>
                                      </m:ctrlPr>
                                    </m:dPr>
                                    <m:e>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r>
                                        <a:rPr lang="en-US" altLang="zh-TW" sz="2400" i="1">
                                          <a:latin typeface="Cambria Math" panose="02040503050406030204" pitchFamily="18" charset="0"/>
                                        </a:rPr>
                                        <m:t>−</m:t>
                                      </m:r>
                                      <m:r>
                                        <a:rPr lang="zh-TW" altLang="en-US" sz="2400" i="1">
                                          <a:latin typeface="Cambria Math" panose="02040503050406030204" pitchFamily="18" charset="0"/>
                                        </a:rPr>
                                        <m:t>𝜇</m:t>
                                      </m:r>
                                    </m:e>
                                  </m:d>
                                </m:e>
                                <m:sup>
                                  <m:r>
                                    <a:rPr lang="en-US" altLang="zh-TW" sz="2400" i="1">
                                      <a:latin typeface="Cambria Math" panose="02040503050406030204" pitchFamily="18" charset="0"/>
                                    </a:rPr>
                                    <m:t>2</m:t>
                                  </m:r>
                                </m:sup>
                              </m:sSup>
                            </m:e>
                          </m:nary>
                        </m:e>
                      </m:rad>
                    </m:oMath>
                  </m:oMathPara>
                </a14:m>
                <a:endParaRPr lang="zh-TW" altLang="en-US" sz="24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5593533" y="2794198"/>
                <a:ext cx="2765436" cy="1436868"/>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1799772" y="5191156"/>
                <a:ext cx="2376813" cy="842923"/>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1799772" y="5191156"/>
                <a:ext cx="2376813" cy="842923"/>
              </a:xfrm>
              <a:prstGeom prst="rect">
                <a:avLst/>
              </a:prstGeom>
              <a:blipFill>
                <a:blip r:embed="rId16"/>
                <a:stretch>
                  <a:fillRect l="-3846" t="-6522" b="-15217"/>
                </a:stretch>
              </a:blipFill>
            </p:spPr>
            <p:txBody>
              <a:bodyPr/>
              <a:lstStyle/>
              <a:p>
                <a:r>
                  <a:rPr lang="en-IN">
                    <a:noFill/>
                  </a:rPr>
                  <a:t> </a:t>
                </a:r>
              </a:p>
            </p:txBody>
          </p:sp>
        </mc:Fallback>
      </mc:AlternateContent>
    </p:spTree>
    <p:extLst>
      <p:ext uri="{BB962C8B-B14F-4D97-AF65-F5344CB8AC3E}">
        <p14:creationId xmlns:p14="http://schemas.microsoft.com/office/powerpoint/2010/main" val="1298248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animBg="1"/>
      <p:bldP spid="70" grpId="0"/>
      <p:bldP spid="71" grpId="0"/>
      <p:bldP spid="7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EA7AA007-2D4F-46F7-9178-673A143BF94D}"/>
              </a:ext>
            </a:extLst>
          </p:cNvPr>
          <p:cNvSpPr/>
          <p:nvPr/>
        </p:nvSpPr>
        <p:spPr>
          <a:xfrm>
            <a:off x="3329282" y="1196752"/>
            <a:ext cx="546780" cy="371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cxnSp>
        <p:nvCxnSpPr>
          <p:cNvPr id="23" name="直線單箭頭接點 22">
            <a:extLst>
              <a:ext uri="{FF2B5EF4-FFF2-40B4-BE49-F238E27FC236}">
                <a16:creationId xmlns:a16="http://schemas.microsoft.com/office/drawing/2014/main" id="{BCC9801D-522E-4F87-A8E0-9E29A5341C02}"/>
              </a:ext>
            </a:extLst>
          </p:cNvPr>
          <p:cNvCxnSpPr/>
          <p:nvPr/>
        </p:nvCxnSpPr>
        <p:spPr>
          <a:xfrm>
            <a:off x="2984500" y="179696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13999CBE-6CD5-4A62-A94F-E3DB39988AD5}"/>
              </a:ext>
            </a:extLst>
          </p:cNvPr>
          <p:cNvCxnSpPr/>
          <p:nvPr/>
        </p:nvCxnSpPr>
        <p:spPr>
          <a:xfrm>
            <a:off x="2984500" y="307966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7885A16A-D1F7-42C8-BD42-65B0D57F092E}"/>
              </a:ext>
            </a:extLst>
          </p:cNvPr>
          <p:cNvCxnSpPr/>
          <p:nvPr/>
        </p:nvCxnSpPr>
        <p:spPr>
          <a:xfrm>
            <a:off x="2971800" y="4311569"/>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a:t>
            </a:r>
            <a:endParaRPr lang="zh-TW" altLang="en-US" dirty="0"/>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F590627A-A6EC-40FA-8F9D-A0EB48DC48E6}"/>
                  </a:ext>
                </a:extLst>
              </p:cNvPr>
              <p:cNvSpPr/>
              <p:nvPr/>
            </p:nvSpPr>
            <p:spPr>
              <a:xfrm>
                <a:off x="1225550" y="1349291"/>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 name="矩形 3">
                <a:extLst>
                  <a:ext uri="{FF2B5EF4-FFF2-40B4-BE49-F238E27FC236}">
                    <a16:creationId xmlns:a16="http://schemas.microsoft.com/office/drawing/2014/main" id="{F590627A-A6EC-40FA-8F9D-A0EB48DC48E6}"/>
                  </a:ext>
                </a:extLst>
              </p:cNvPr>
              <p:cNvSpPr>
                <a:spLocks noRot="1" noChangeAspect="1" noMove="1" noResize="1" noEditPoints="1" noAdjustHandles="1" noChangeArrowheads="1" noChangeShapeType="1" noTextEdit="1"/>
              </p:cNvSpPr>
              <p:nvPr/>
            </p:nvSpPr>
            <p:spPr>
              <a:xfrm>
                <a:off x="1225550" y="1349291"/>
                <a:ext cx="361950" cy="901700"/>
              </a:xfrm>
              <a:prstGeom prst="rect">
                <a:avLst/>
              </a:prstGeom>
              <a:blipFill>
                <a:blip r:embed="rId3"/>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F1FADBD-C262-446E-809E-D526261D1F0A}"/>
                  </a:ext>
                </a:extLst>
              </p:cNvPr>
              <p:cNvSpPr/>
              <p:nvPr/>
            </p:nvSpPr>
            <p:spPr>
              <a:xfrm>
                <a:off x="1212850" y="2605002"/>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5" name="矩形 4">
                <a:extLst>
                  <a:ext uri="{FF2B5EF4-FFF2-40B4-BE49-F238E27FC236}">
                    <a16:creationId xmlns:a16="http://schemas.microsoft.com/office/drawing/2014/main" id="{CF1FADBD-C262-446E-809E-D526261D1F0A}"/>
                  </a:ext>
                </a:extLst>
              </p:cNvPr>
              <p:cNvSpPr>
                <a:spLocks noRot="1" noChangeAspect="1" noMove="1" noResize="1" noEditPoints="1" noAdjustHandles="1" noChangeArrowheads="1" noChangeShapeType="1" noTextEdit="1"/>
              </p:cNvSpPr>
              <p:nvPr/>
            </p:nvSpPr>
            <p:spPr>
              <a:xfrm>
                <a:off x="1212850" y="2605002"/>
                <a:ext cx="361950" cy="901700"/>
              </a:xfrm>
              <a:prstGeom prst="rect">
                <a:avLst/>
              </a:prstGeom>
              <a:blipFill>
                <a:blip r:embed="rId4"/>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1B5B5492-5B04-4340-A9EE-B3B83FEFF96A}"/>
                  </a:ext>
                </a:extLst>
              </p:cNvPr>
              <p:cNvSpPr/>
              <p:nvPr/>
            </p:nvSpPr>
            <p:spPr>
              <a:xfrm>
                <a:off x="1225550" y="3860713"/>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𝑥</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6" name="矩形 5">
                <a:extLst>
                  <a:ext uri="{FF2B5EF4-FFF2-40B4-BE49-F238E27FC236}">
                    <a16:creationId xmlns:a16="http://schemas.microsoft.com/office/drawing/2014/main" id="{1B5B5492-5B04-4340-A9EE-B3B83FEFF96A}"/>
                  </a:ext>
                </a:extLst>
              </p:cNvPr>
              <p:cNvSpPr>
                <a:spLocks noRot="1" noChangeAspect="1" noMove="1" noResize="1" noEditPoints="1" noAdjustHandles="1" noChangeArrowheads="1" noChangeShapeType="1" noTextEdit="1"/>
              </p:cNvSpPr>
              <p:nvPr/>
            </p:nvSpPr>
            <p:spPr>
              <a:xfrm>
                <a:off x="1225550" y="3860713"/>
                <a:ext cx="361950" cy="901700"/>
              </a:xfrm>
              <a:prstGeom prst="rect">
                <a:avLst/>
              </a:prstGeom>
              <a:blipFill>
                <a:blip r:embed="rId5"/>
                <a:stretch>
                  <a:fillRect l="-253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B5880E48-CFF2-4886-A346-117037B426A5}"/>
                  </a:ext>
                </a:extLst>
              </p:cNvPr>
              <p:cNvSpPr/>
              <p:nvPr/>
            </p:nvSpPr>
            <p:spPr>
              <a:xfrm>
                <a:off x="1841500" y="1349291"/>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7" name="矩形 6">
                <a:extLst>
                  <a:ext uri="{FF2B5EF4-FFF2-40B4-BE49-F238E27FC236}">
                    <a16:creationId xmlns:a16="http://schemas.microsoft.com/office/drawing/2014/main" id="{B5880E48-CFF2-4886-A346-117037B426A5}"/>
                  </a:ext>
                </a:extLst>
              </p:cNvPr>
              <p:cNvSpPr>
                <a:spLocks noRot="1" noChangeAspect="1" noMove="1" noResize="1" noEditPoints="1" noAdjustHandles="1" noChangeArrowheads="1" noChangeShapeType="1" noTextEdit="1"/>
              </p:cNvSpPr>
              <p:nvPr/>
            </p:nvSpPr>
            <p:spPr>
              <a:xfrm>
                <a:off x="1841500" y="1349291"/>
                <a:ext cx="1308100" cy="90170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9BF45DF-A9B5-40B2-9154-CF6BC9D548C2}"/>
                  </a:ext>
                </a:extLst>
              </p:cNvPr>
              <p:cNvSpPr/>
              <p:nvPr/>
            </p:nvSpPr>
            <p:spPr>
              <a:xfrm>
                <a:off x="1841500" y="2605002"/>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59BF45DF-A9B5-40B2-9154-CF6BC9D548C2}"/>
                  </a:ext>
                </a:extLst>
              </p:cNvPr>
              <p:cNvSpPr>
                <a:spLocks noRot="1" noChangeAspect="1" noMove="1" noResize="1" noEditPoints="1" noAdjustHandles="1" noChangeArrowheads="1" noChangeShapeType="1" noTextEdit="1"/>
              </p:cNvSpPr>
              <p:nvPr/>
            </p:nvSpPr>
            <p:spPr>
              <a:xfrm>
                <a:off x="1841500" y="2605002"/>
                <a:ext cx="1308100" cy="901700"/>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B9C516D-D2F6-4FBE-B5C1-E3C416927E0B}"/>
                  </a:ext>
                </a:extLst>
              </p:cNvPr>
              <p:cNvSpPr/>
              <p:nvPr/>
            </p:nvSpPr>
            <p:spPr>
              <a:xfrm>
                <a:off x="1841500" y="3860713"/>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9" name="矩形 8">
                <a:extLst>
                  <a:ext uri="{FF2B5EF4-FFF2-40B4-BE49-F238E27FC236}">
                    <a16:creationId xmlns:a16="http://schemas.microsoft.com/office/drawing/2014/main" id="{FB9C516D-D2F6-4FBE-B5C1-E3C416927E0B}"/>
                  </a:ext>
                </a:extLst>
              </p:cNvPr>
              <p:cNvSpPr>
                <a:spLocks noRot="1" noChangeAspect="1" noMove="1" noResize="1" noEditPoints="1" noAdjustHandles="1" noChangeArrowheads="1" noChangeShapeType="1" noTextEdit="1"/>
              </p:cNvSpPr>
              <p:nvPr/>
            </p:nvSpPr>
            <p:spPr>
              <a:xfrm>
                <a:off x="1841500" y="3860713"/>
                <a:ext cx="1308100" cy="90170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3E981C1-7A8E-4393-8634-9E389C41ECF6}"/>
                  </a:ext>
                </a:extLst>
              </p:cNvPr>
              <p:cNvSpPr/>
              <p:nvPr/>
            </p:nvSpPr>
            <p:spPr>
              <a:xfrm>
                <a:off x="3429000" y="1349291"/>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0" name="矩形 9">
                <a:extLst>
                  <a:ext uri="{FF2B5EF4-FFF2-40B4-BE49-F238E27FC236}">
                    <a16:creationId xmlns:a16="http://schemas.microsoft.com/office/drawing/2014/main" id="{33E981C1-7A8E-4393-8634-9E389C41ECF6}"/>
                  </a:ext>
                </a:extLst>
              </p:cNvPr>
              <p:cNvSpPr>
                <a:spLocks noRot="1" noChangeAspect="1" noMove="1" noResize="1" noEditPoints="1" noAdjustHandles="1" noChangeArrowheads="1" noChangeShapeType="1" noTextEdit="1"/>
              </p:cNvSpPr>
              <p:nvPr/>
            </p:nvSpPr>
            <p:spPr>
              <a:xfrm>
                <a:off x="3429000" y="1349291"/>
                <a:ext cx="361950" cy="901700"/>
              </a:xfrm>
              <a:prstGeom prst="rect">
                <a:avLst/>
              </a:prstGeom>
              <a:blipFill>
                <a:blip r:embed="rId9"/>
                <a:stretch>
                  <a:fillRect l="-2381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7D5A2E72-1F7A-4284-ACF2-72EBAF8B1A28}"/>
                  </a:ext>
                </a:extLst>
              </p:cNvPr>
              <p:cNvSpPr/>
              <p:nvPr/>
            </p:nvSpPr>
            <p:spPr>
              <a:xfrm>
                <a:off x="3416300" y="260500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11" name="矩形 10">
                <a:extLst>
                  <a:ext uri="{FF2B5EF4-FFF2-40B4-BE49-F238E27FC236}">
                    <a16:creationId xmlns:a16="http://schemas.microsoft.com/office/drawing/2014/main" id="{7D5A2E72-1F7A-4284-ACF2-72EBAF8B1A28}"/>
                  </a:ext>
                </a:extLst>
              </p:cNvPr>
              <p:cNvSpPr>
                <a:spLocks noRot="1" noChangeAspect="1" noMove="1" noResize="1" noEditPoints="1" noAdjustHandles="1" noChangeArrowheads="1" noChangeShapeType="1" noTextEdit="1"/>
              </p:cNvSpPr>
              <p:nvPr/>
            </p:nvSpPr>
            <p:spPr>
              <a:xfrm>
                <a:off x="3416300" y="2605002"/>
                <a:ext cx="361950" cy="901700"/>
              </a:xfrm>
              <a:prstGeom prst="rect">
                <a:avLst/>
              </a:prstGeom>
              <a:blipFill>
                <a:blip r:embed="rId10"/>
                <a:stretch>
                  <a:fillRect l="-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62DC66E-889D-4069-B1BD-227A3F440A74}"/>
                  </a:ext>
                </a:extLst>
              </p:cNvPr>
              <p:cNvSpPr/>
              <p:nvPr/>
            </p:nvSpPr>
            <p:spPr>
              <a:xfrm>
                <a:off x="3429000" y="38607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12" name="矩形 11">
                <a:extLst>
                  <a:ext uri="{FF2B5EF4-FFF2-40B4-BE49-F238E27FC236}">
                    <a16:creationId xmlns:a16="http://schemas.microsoft.com/office/drawing/2014/main" id="{E62DC66E-889D-4069-B1BD-227A3F440A74}"/>
                  </a:ext>
                </a:extLst>
              </p:cNvPr>
              <p:cNvSpPr>
                <a:spLocks noRot="1" noChangeAspect="1" noMove="1" noResize="1" noEditPoints="1" noAdjustHandles="1" noChangeArrowheads="1" noChangeShapeType="1" noTextEdit="1"/>
              </p:cNvSpPr>
              <p:nvPr/>
            </p:nvSpPr>
            <p:spPr>
              <a:xfrm>
                <a:off x="3429000" y="3860713"/>
                <a:ext cx="361950" cy="901700"/>
              </a:xfrm>
              <a:prstGeom prst="rect">
                <a:avLst/>
              </a:prstGeom>
              <a:blipFill>
                <a:blip r:embed="rId11"/>
                <a:stretch>
                  <a:fillRect l="-23810"/>
                </a:stretch>
              </a:blipFill>
            </p:spPr>
            <p:txBody>
              <a:bodyPr/>
              <a:lstStyle/>
              <a:p>
                <a:r>
                  <a:rPr lang="en-IN">
                    <a:noFill/>
                  </a:rPr>
                  <a:t> </a:t>
                </a:r>
              </a:p>
            </p:txBody>
          </p:sp>
        </mc:Fallback>
      </mc:AlternateContent>
      <p:cxnSp>
        <p:nvCxnSpPr>
          <p:cNvPr id="20" name="直線單箭頭接點 19">
            <a:extLst>
              <a:ext uri="{FF2B5EF4-FFF2-40B4-BE49-F238E27FC236}">
                <a16:creationId xmlns:a16="http://schemas.microsoft.com/office/drawing/2014/main" id="{50B5691A-E01D-45B0-A994-85DEA5DC55D9}"/>
              </a:ext>
            </a:extLst>
          </p:cNvPr>
          <p:cNvCxnSpPr/>
          <p:nvPr/>
        </p:nvCxnSpPr>
        <p:spPr>
          <a:xfrm>
            <a:off x="1409700" y="178109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E819FD5F-1B10-41A3-A1DD-C86EF09C5C94}"/>
              </a:ext>
            </a:extLst>
          </p:cNvPr>
          <p:cNvCxnSpPr/>
          <p:nvPr/>
        </p:nvCxnSpPr>
        <p:spPr>
          <a:xfrm>
            <a:off x="1409700" y="306379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08DA06-172D-4181-8E16-E63D4C22FE84}"/>
              </a:ext>
            </a:extLst>
          </p:cNvPr>
          <p:cNvCxnSpPr/>
          <p:nvPr/>
        </p:nvCxnSpPr>
        <p:spPr>
          <a:xfrm>
            <a:off x="1397000" y="433379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矩形 61">
                <a:extLst>
                  <a:ext uri="{FF2B5EF4-FFF2-40B4-BE49-F238E27FC236}">
                    <a16:creationId xmlns:a16="http://schemas.microsoft.com/office/drawing/2014/main" id="{45C0FDC5-555B-4DCB-A467-30F2AD50B1E8}"/>
                  </a:ext>
                </a:extLst>
              </p:cNvPr>
              <p:cNvSpPr/>
              <p:nvPr/>
            </p:nvSpPr>
            <p:spPr>
              <a:xfrm>
                <a:off x="4864463" y="5083085"/>
                <a:ext cx="355600" cy="9175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𝜇</m:t>
                      </m:r>
                    </m:oMath>
                  </m:oMathPara>
                </a14:m>
                <a:endParaRPr lang="zh-TW" altLang="en-US" sz="2400" dirty="0"/>
              </a:p>
            </p:txBody>
          </p:sp>
        </mc:Choice>
        <mc:Fallback xmlns="">
          <p:sp>
            <p:nvSpPr>
              <p:cNvPr id="62" name="矩形 61">
                <a:extLst>
                  <a:ext uri="{FF2B5EF4-FFF2-40B4-BE49-F238E27FC236}">
                    <a16:creationId xmlns:a16="http://schemas.microsoft.com/office/drawing/2014/main" id="{45C0FDC5-555B-4DCB-A467-30F2AD50B1E8}"/>
                  </a:ext>
                </a:extLst>
              </p:cNvPr>
              <p:cNvSpPr>
                <a:spLocks noRot="1" noChangeAspect="1" noMove="1" noResize="1" noEditPoints="1" noAdjustHandles="1" noChangeArrowheads="1" noChangeShapeType="1" noTextEdit="1"/>
              </p:cNvSpPr>
              <p:nvPr/>
            </p:nvSpPr>
            <p:spPr>
              <a:xfrm>
                <a:off x="4864463" y="5083085"/>
                <a:ext cx="355600" cy="917578"/>
              </a:xfrm>
              <a:prstGeom prst="rect">
                <a:avLst/>
              </a:prstGeom>
              <a:blipFill>
                <a:blip r:embed="rId12"/>
                <a:stretch>
                  <a:fillRect l="-161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 name="矩形 62">
                <a:extLst>
                  <a:ext uri="{FF2B5EF4-FFF2-40B4-BE49-F238E27FC236}">
                    <a16:creationId xmlns:a16="http://schemas.microsoft.com/office/drawing/2014/main" id="{009C73E6-203D-409A-9A73-C5BC4CD46D18}"/>
                  </a:ext>
                </a:extLst>
              </p:cNvPr>
              <p:cNvSpPr/>
              <p:nvPr/>
            </p:nvSpPr>
            <p:spPr>
              <a:xfrm>
                <a:off x="6216106" y="5083085"/>
                <a:ext cx="355600" cy="91757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𝜎</m:t>
                      </m:r>
                    </m:oMath>
                  </m:oMathPara>
                </a14:m>
                <a:endParaRPr lang="zh-TW" altLang="en-US" sz="2400" dirty="0"/>
              </a:p>
            </p:txBody>
          </p:sp>
        </mc:Choice>
        <mc:Fallback xmlns="">
          <p:sp>
            <p:nvSpPr>
              <p:cNvPr id="63" name="矩形 62">
                <a:extLst>
                  <a:ext uri="{FF2B5EF4-FFF2-40B4-BE49-F238E27FC236}">
                    <a16:creationId xmlns:a16="http://schemas.microsoft.com/office/drawing/2014/main" id="{009C73E6-203D-409A-9A73-C5BC4CD46D18}"/>
                  </a:ext>
                </a:extLst>
              </p:cNvPr>
              <p:cNvSpPr>
                <a:spLocks noRot="1" noChangeAspect="1" noMove="1" noResize="1" noEditPoints="1" noAdjustHandles="1" noChangeArrowheads="1" noChangeShapeType="1" noTextEdit="1"/>
              </p:cNvSpPr>
              <p:nvPr/>
            </p:nvSpPr>
            <p:spPr>
              <a:xfrm>
                <a:off x="6216106" y="5083085"/>
                <a:ext cx="355600" cy="917578"/>
              </a:xfrm>
              <a:prstGeom prst="rect">
                <a:avLst/>
              </a:prstGeom>
              <a:blipFill>
                <a:blip r:embed="rId13"/>
                <a:stretch>
                  <a:fillRect l="-9677"/>
                </a:stretch>
              </a:blipFill>
            </p:spPr>
            <p:txBody>
              <a:bodyPr/>
              <a:lstStyle/>
              <a:p>
                <a:r>
                  <a:rPr lang="en-IN">
                    <a:noFill/>
                  </a:rPr>
                  <a:t> </a:t>
                </a:r>
              </a:p>
            </p:txBody>
          </p:sp>
        </mc:Fallback>
      </mc:AlternateContent>
      <p:cxnSp>
        <p:nvCxnSpPr>
          <p:cNvPr id="68" name="直線單箭頭接點 67">
            <a:extLst>
              <a:ext uri="{FF2B5EF4-FFF2-40B4-BE49-F238E27FC236}">
                <a16:creationId xmlns:a16="http://schemas.microsoft.com/office/drawing/2014/main" id="{BE693145-D009-4402-AA39-F7C658868EB7}"/>
              </a:ext>
            </a:extLst>
          </p:cNvPr>
          <p:cNvCxnSpPr>
            <a:cxnSpLocks/>
          </p:cNvCxnSpPr>
          <p:nvPr/>
        </p:nvCxnSpPr>
        <p:spPr>
          <a:xfrm flipV="1">
            <a:off x="5231584" y="5556388"/>
            <a:ext cx="98452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781F3542-A782-48B3-ACC8-A4FA7630119C}"/>
                  </a:ext>
                </a:extLst>
              </p:cNvPr>
              <p:cNvSpPr txBox="1"/>
              <p:nvPr/>
            </p:nvSpPr>
            <p:spPr>
              <a:xfrm>
                <a:off x="7124377" y="5147585"/>
                <a:ext cx="1839606" cy="8869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i="1">
                              <a:latin typeface="Cambria Math" panose="02040503050406030204" pitchFamily="18" charset="0"/>
                            </a:rPr>
                            <m:t>𝑖</m:t>
                          </m:r>
                        </m:sup>
                      </m:sSup>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sSup>
                            <m:sSupPr>
                              <m:ctrlPr>
                                <a:rPr lang="en-US" altLang="zh-TW" sz="2800" i="1">
                                  <a:latin typeface="Cambria Math" panose="02040503050406030204" pitchFamily="18" charset="0"/>
                                </a:rPr>
                              </m:ctrlPr>
                            </m:sSupPr>
                            <m:e>
                              <m:r>
                                <a:rPr lang="en-US" altLang="zh-TW" sz="2800" i="1">
                                  <a:latin typeface="Cambria Math" panose="02040503050406030204" pitchFamily="18" charset="0"/>
                                </a:rPr>
                                <m:t>𝑧</m:t>
                              </m:r>
                            </m:e>
                            <m:sup>
                              <m:r>
                                <a:rPr lang="en-US" altLang="zh-TW" sz="2800" i="1">
                                  <a:latin typeface="Cambria Math" panose="02040503050406030204" pitchFamily="18" charset="0"/>
                                </a:rPr>
                                <m:t>𝑖</m:t>
                              </m:r>
                            </m:sup>
                          </m:sSup>
                          <m:r>
                            <a:rPr lang="en-US" altLang="zh-TW" sz="2800" i="1">
                              <a:latin typeface="Cambria Math" panose="02040503050406030204" pitchFamily="18" charset="0"/>
                            </a:rPr>
                            <m:t>−</m:t>
                          </m:r>
                          <m:r>
                            <a:rPr lang="zh-TW" altLang="en-US" sz="2800" i="1">
                              <a:latin typeface="Cambria Math" panose="02040503050406030204" pitchFamily="18" charset="0"/>
                            </a:rPr>
                            <m:t>𝜇</m:t>
                          </m:r>
                        </m:num>
                        <m:den>
                          <m:r>
                            <a:rPr lang="zh-TW" altLang="en-US" sz="2800" i="1">
                              <a:latin typeface="Cambria Math" panose="02040503050406030204" pitchFamily="18" charset="0"/>
                            </a:rPr>
                            <m:t>𝜎</m:t>
                          </m:r>
                          <m:r>
                            <a:rPr lang="en-US" altLang="zh-TW" sz="2800" b="0" i="1" smtClean="0">
                              <a:latin typeface="Cambria Math" panose="02040503050406030204" pitchFamily="18" charset="0"/>
                            </a:rPr>
                            <m:t>+</m:t>
                          </m:r>
                          <m:r>
                            <a:rPr lang="zh-TW" altLang="en-US" sz="2800" b="0" i="1" smtClean="0">
                              <a:latin typeface="Cambria Math" panose="02040503050406030204" pitchFamily="18" charset="0"/>
                            </a:rPr>
                            <m:t>𝜀</m:t>
                          </m:r>
                        </m:den>
                      </m:f>
                    </m:oMath>
                  </m:oMathPara>
                </a14:m>
                <a:endParaRPr lang="zh-TW" altLang="en-US" sz="2800" dirty="0"/>
              </a:p>
            </p:txBody>
          </p:sp>
        </mc:Choice>
        <mc:Fallback xmlns="">
          <p:sp>
            <p:nvSpPr>
              <p:cNvPr id="71" name="文字方塊 70">
                <a:extLst>
                  <a:ext uri="{FF2B5EF4-FFF2-40B4-BE49-F238E27FC236}">
                    <a16:creationId xmlns:a16="http://schemas.microsoft.com/office/drawing/2014/main" id="{781F3542-A782-48B3-ACC8-A4FA7630119C}"/>
                  </a:ext>
                </a:extLst>
              </p:cNvPr>
              <p:cNvSpPr txBox="1">
                <a:spLocks noRot="1" noChangeAspect="1" noMove="1" noResize="1" noEditPoints="1" noAdjustHandles="1" noChangeArrowheads="1" noChangeShapeType="1" noTextEdit="1"/>
              </p:cNvSpPr>
              <p:nvPr/>
            </p:nvSpPr>
            <p:spPr>
              <a:xfrm>
                <a:off x="7124377" y="5147585"/>
                <a:ext cx="1839606" cy="886974"/>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018E3D54-E9E1-456A-99A0-8C6090798F36}"/>
                  </a:ext>
                </a:extLst>
              </p:cNvPr>
              <p:cNvSpPr txBox="1"/>
              <p:nvPr/>
            </p:nvSpPr>
            <p:spPr>
              <a:xfrm>
                <a:off x="755515" y="5209759"/>
                <a:ext cx="2731406" cy="842923"/>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𝜇</m:t>
                    </m:r>
                  </m:oMath>
                </a14:m>
                <a:r>
                  <a:rPr lang="zh-TW" altLang="en-US" sz="2400" dirty="0"/>
                  <a:t> </a:t>
                </a:r>
                <a:r>
                  <a:rPr lang="en-US" altLang="zh-TW" sz="2400" dirty="0"/>
                  <a:t>and </a:t>
                </a:r>
                <a14:m>
                  <m:oMath xmlns:m="http://schemas.openxmlformats.org/officeDocument/2006/math">
                    <m:r>
                      <a:rPr lang="zh-TW" altLang="en-US" sz="2400" i="1">
                        <a:latin typeface="Cambria Math" panose="02040503050406030204" pitchFamily="18" charset="0"/>
                      </a:rPr>
                      <m:t>𝜎</m:t>
                    </m:r>
                  </m:oMath>
                </a14:m>
                <a:r>
                  <a:rPr lang="zh-TW" altLang="en-US" sz="2400" dirty="0"/>
                  <a:t> </a:t>
                </a:r>
                <a:r>
                  <a:rPr lang="en-US" altLang="zh-TW" sz="2400" dirty="0"/>
                  <a:t>depends on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𝑧</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72" name="文字方塊 71">
                <a:extLst>
                  <a:ext uri="{FF2B5EF4-FFF2-40B4-BE49-F238E27FC236}">
                    <a16:creationId xmlns:a16="http://schemas.microsoft.com/office/drawing/2014/main" id="{018E3D54-E9E1-456A-99A0-8C6090798F36}"/>
                  </a:ext>
                </a:extLst>
              </p:cNvPr>
              <p:cNvSpPr txBox="1">
                <a:spLocks noRot="1" noChangeAspect="1" noMove="1" noResize="1" noEditPoints="1" noAdjustHandles="1" noChangeArrowheads="1" noChangeShapeType="1" noTextEdit="1"/>
              </p:cNvSpPr>
              <p:nvPr/>
            </p:nvSpPr>
            <p:spPr>
              <a:xfrm>
                <a:off x="755515" y="5209759"/>
                <a:ext cx="2731406" cy="842923"/>
              </a:xfrm>
              <a:prstGeom prst="rect">
                <a:avLst/>
              </a:prstGeom>
              <a:blipFill>
                <a:blip r:embed="rId15"/>
                <a:stretch>
                  <a:fillRect l="-3571" t="-6522" r="-6920" b="-15217"/>
                </a:stretch>
              </a:blipFill>
            </p:spPr>
            <p:txBody>
              <a:bodyPr/>
              <a:lstStyle/>
              <a:p>
                <a:r>
                  <a:rPr lang="en-IN">
                    <a:noFill/>
                  </a:rPr>
                  <a:t> </a:t>
                </a:r>
              </a:p>
            </p:txBody>
          </p:sp>
        </mc:Fallback>
      </mc:AlternateContent>
      <p:cxnSp>
        <p:nvCxnSpPr>
          <p:cNvPr id="31" name="直線單箭頭接點 30">
            <a:extLst>
              <a:ext uri="{FF2B5EF4-FFF2-40B4-BE49-F238E27FC236}">
                <a16:creationId xmlns:a16="http://schemas.microsoft.com/office/drawing/2014/main" id="{F2460236-A8E3-4C27-A99A-F4CCB83573CA}"/>
              </a:ext>
            </a:extLst>
          </p:cNvPr>
          <p:cNvCxnSpPr/>
          <p:nvPr/>
        </p:nvCxnSpPr>
        <p:spPr>
          <a:xfrm>
            <a:off x="8388350" y="430540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3DCB729F-4A67-42B0-8C97-81DF247A1301}"/>
                  </a:ext>
                </a:extLst>
              </p:cNvPr>
              <p:cNvSpPr/>
              <p:nvPr/>
            </p:nvSpPr>
            <p:spPr>
              <a:xfrm>
                <a:off x="8832850" y="385772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32" name="矩形 31">
                <a:extLst>
                  <a:ext uri="{FF2B5EF4-FFF2-40B4-BE49-F238E27FC236}">
                    <a16:creationId xmlns:a16="http://schemas.microsoft.com/office/drawing/2014/main" id="{3DCB729F-4A67-42B0-8C97-81DF247A1301}"/>
                  </a:ext>
                </a:extLst>
              </p:cNvPr>
              <p:cNvSpPr>
                <a:spLocks noRot="1" noChangeAspect="1" noMove="1" noResize="1" noEditPoints="1" noAdjustHandles="1" noChangeArrowheads="1" noChangeShapeType="1" noTextEdit="1"/>
              </p:cNvSpPr>
              <p:nvPr/>
            </p:nvSpPr>
            <p:spPr>
              <a:xfrm>
                <a:off x="8832850" y="3857723"/>
                <a:ext cx="361950" cy="901700"/>
              </a:xfrm>
              <a:prstGeom prst="rect">
                <a:avLst/>
              </a:prstGeom>
              <a:blipFill>
                <a:blip r:embed="rId16"/>
                <a:stretch>
                  <a:fillRect l="-25397"/>
                </a:stretch>
              </a:blipFill>
            </p:spPr>
            <p:txBody>
              <a:bodyPr/>
              <a:lstStyle/>
              <a:p>
                <a:r>
                  <a:rPr lang="en-IN">
                    <a:noFill/>
                  </a:rPr>
                  <a:t> </a:t>
                </a:r>
              </a:p>
            </p:txBody>
          </p:sp>
        </mc:Fallback>
      </mc:AlternateContent>
      <p:cxnSp>
        <p:nvCxnSpPr>
          <p:cNvPr id="33" name="直線單箭頭接點 32">
            <a:extLst>
              <a:ext uri="{FF2B5EF4-FFF2-40B4-BE49-F238E27FC236}">
                <a16:creationId xmlns:a16="http://schemas.microsoft.com/office/drawing/2014/main" id="{C413781B-C1F5-47D2-9A8F-B9260CBDC0FD}"/>
              </a:ext>
            </a:extLst>
          </p:cNvPr>
          <p:cNvCxnSpPr/>
          <p:nvPr/>
        </p:nvCxnSpPr>
        <p:spPr>
          <a:xfrm>
            <a:off x="8388350" y="305286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2874FF75-6302-41B5-B140-DB05BF16A050}"/>
                  </a:ext>
                </a:extLst>
              </p:cNvPr>
              <p:cNvSpPr/>
              <p:nvPr/>
            </p:nvSpPr>
            <p:spPr>
              <a:xfrm>
                <a:off x="8832850" y="260518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34" name="矩形 33">
                <a:extLst>
                  <a:ext uri="{FF2B5EF4-FFF2-40B4-BE49-F238E27FC236}">
                    <a16:creationId xmlns:a16="http://schemas.microsoft.com/office/drawing/2014/main" id="{2874FF75-6302-41B5-B140-DB05BF16A050}"/>
                  </a:ext>
                </a:extLst>
              </p:cNvPr>
              <p:cNvSpPr>
                <a:spLocks noRot="1" noChangeAspect="1" noMove="1" noResize="1" noEditPoints="1" noAdjustHandles="1" noChangeArrowheads="1" noChangeShapeType="1" noTextEdit="1"/>
              </p:cNvSpPr>
              <p:nvPr/>
            </p:nvSpPr>
            <p:spPr>
              <a:xfrm>
                <a:off x="8832850" y="2605184"/>
                <a:ext cx="361950" cy="901700"/>
              </a:xfrm>
              <a:prstGeom prst="rect">
                <a:avLst/>
              </a:prstGeom>
              <a:blipFill>
                <a:blip r:embed="rId17"/>
                <a:stretch>
                  <a:fillRect l="-25397"/>
                </a:stretch>
              </a:blipFill>
            </p:spPr>
            <p:txBody>
              <a:bodyPr/>
              <a:lstStyle/>
              <a:p>
                <a:r>
                  <a:rPr lang="en-IN">
                    <a:noFill/>
                  </a:rPr>
                  <a:t> </a:t>
                </a:r>
              </a:p>
            </p:txBody>
          </p:sp>
        </mc:Fallback>
      </mc:AlternateContent>
      <p:cxnSp>
        <p:nvCxnSpPr>
          <p:cNvPr id="35" name="直線單箭頭接點 34">
            <a:extLst>
              <a:ext uri="{FF2B5EF4-FFF2-40B4-BE49-F238E27FC236}">
                <a16:creationId xmlns:a16="http://schemas.microsoft.com/office/drawing/2014/main" id="{2426FD0F-75FD-46C9-B3F6-0926F96FDA0C}"/>
              </a:ext>
            </a:extLst>
          </p:cNvPr>
          <p:cNvCxnSpPr/>
          <p:nvPr/>
        </p:nvCxnSpPr>
        <p:spPr>
          <a:xfrm>
            <a:off x="8390890" y="178604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AC14052-2003-49C2-A087-FE77796B9F1B}"/>
                  </a:ext>
                </a:extLst>
              </p:cNvPr>
              <p:cNvSpPr/>
              <p:nvPr/>
            </p:nvSpPr>
            <p:spPr>
              <a:xfrm>
                <a:off x="8835390" y="1338362"/>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𝑎</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36" name="矩形 35">
                <a:extLst>
                  <a:ext uri="{FF2B5EF4-FFF2-40B4-BE49-F238E27FC236}">
                    <a16:creationId xmlns:a16="http://schemas.microsoft.com/office/drawing/2014/main" id="{DAC14052-2003-49C2-A087-FE77796B9F1B}"/>
                  </a:ext>
                </a:extLst>
              </p:cNvPr>
              <p:cNvSpPr>
                <a:spLocks noRot="1" noChangeAspect="1" noMove="1" noResize="1" noEditPoints="1" noAdjustHandles="1" noChangeArrowheads="1" noChangeShapeType="1" noTextEdit="1"/>
              </p:cNvSpPr>
              <p:nvPr/>
            </p:nvSpPr>
            <p:spPr>
              <a:xfrm>
                <a:off x="8835390" y="1338362"/>
                <a:ext cx="361950" cy="901700"/>
              </a:xfrm>
              <a:prstGeom prst="rect">
                <a:avLst/>
              </a:prstGeom>
              <a:blipFill>
                <a:blip r:embed="rId18"/>
                <a:stretch>
                  <a:fillRect l="-23438"/>
                </a:stretch>
              </a:blipFill>
            </p:spPr>
            <p:txBody>
              <a:bodyPr/>
              <a:lstStyle/>
              <a:p>
                <a:r>
                  <a:rPr lang="en-IN">
                    <a:noFill/>
                  </a:rPr>
                  <a:t> </a:t>
                </a:r>
              </a:p>
            </p:txBody>
          </p:sp>
        </mc:Fallback>
      </mc:AlternateContent>
      <p:sp>
        <p:nvSpPr>
          <p:cNvPr id="37" name="矩形 36">
            <a:extLst>
              <a:ext uri="{FF2B5EF4-FFF2-40B4-BE49-F238E27FC236}">
                <a16:creationId xmlns:a16="http://schemas.microsoft.com/office/drawing/2014/main" id="{5364DB7F-8267-4392-B4E1-FF4005E7A7B3}"/>
              </a:ext>
            </a:extLst>
          </p:cNvPr>
          <p:cNvSpPr/>
          <p:nvPr/>
        </p:nvSpPr>
        <p:spPr>
          <a:xfrm>
            <a:off x="8030845" y="1319312"/>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p:sp>
        <p:nvSpPr>
          <p:cNvPr id="39" name="矩形 38">
            <a:extLst>
              <a:ext uri="{FF2B5EF4-FFF2-40B4-BE49-F238E27FC236}">
                <a16:creationId xmlns:a16="http://schemas.microsoft.com/office/drawing/2014/main" id="{F8856DBA-F217-481E-94C8-9CA0CB9C7E5E}"/>
              </a:ext>
            </a:extLst>
          </p:cNvPr>
          <p:cNvSpPr/>
          <p:nvPr/>
        </p:nvSpPr>
        <p:spPr>
          <a:xfrm>
            <a:off x="8024178" y="2617890"/>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p:sp>
        <p:nvSpPr>
          <p:cNvPr id="40" name="矩形 39">
            <a:extLst>
              <a:ext uri="{FF2B5EF4-FFF2-40B4-BE49-F238E27FC236}">
                <a16:creationId xmlns:a16="http://schemas.microsoft.com/office/drawing/2014/main" id="{B8A93E1F-9C40-49EF-977C-5DA0EFE0EEF0}"/>
              </a:ext>
            </a:extLst>
          </p:cNvPr>
          <p:cNvSpPr/>
          <p:nvPr/>
        </p:nvSpPr>
        <p:spPr>
          <a:xfrm>
            <a:off x="8044180" y="3858419"/>
            <a:ext cx="355600" cy="917578"/>
          </a:xfrm>
          <a:prstGeom prst="rect">
            <a:avLst/>
          </a:prstGeom>
        </p:spPr>
        <p:style>
          <a:lnRef idx="1">
            <a:schemeClr val="accent3"/>
          </a:lnRef>
          <a:fillRef idx="2">
            <a:schemeClr val="accent3"/>
          </a:fillRef>
          <a:effectRef idx="1">
            <a:schemeClr val="accent3"/>
          </a:effectRef>
          <a:fontRef idx="minor">
            <a:schemeClr val="dk1"/>
          </a:fontRef>
        </p:style>
        <p:txBody>
          <a:bodyPr vert="vert" rtlCol="0" anchor="ctr"/>
          <a:lstStyle/>
          <a:p>
            <a:pPr algn="ctr"/>
            <a:r>
              <a:rPr lang="en-US" altLang="zh-TW" sz="1400" dirty="0"/>
              <a:t>Sigmoid</a:t>
            </a:r>
          </a:p>
        </p:txBody>
      </p:sp>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3EB93B72-516D-408C-91F5-D8C7BCFB005D}"/>
                  </a:ext>
                </a:extLst>
              </p:cNvPr>
              <p:cNvSpPr/>
              <p:nvPr/>
            </p:nvSpPr>
            <p:spPr>
              <a:xfrm>
                <a:off x="7194686" y="1363313"/>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41" name="矩形 40">
                <a:extLst>
                  <a:ext uri="{FF2B5EF4-FFF2-40B4-BE49-F238E27FC236}">
                    <a16:creationId xmlns:a16="http://schemas.microsoft.com/office/drawing/2014/main" id="{3EB93B72-516D-408C-91F5-D8C7BCFB005D}"/>
                  </a:ext>
                </a:extLst>
              </p:cNvPr>
              <p:cNvSpPr>
                <a:spLocks noRot="1" noChangeAspect="1" noMove="1" noResize="1" noEditPoints="1" noAdjustHandles="1" noChangeArrowheads="1" noChangeShapeType="1" noTextEdit="1"/>
              </p:cNvSpPr>
              <p:nvPr/>
            </p:nvSpPr>
            <p:spPr>
              <a:xfrm>
                <a:off x="7194686" y="1363313"/>
                <a:ext cx="361950" cy="901700"/>
              </a:xfrm>
              <a:prstGeom prst="rect">
                <a:avLst/>
              </a:prstGeom>
              <a:blipFill>
                <a:blip r:embed="rId19"/>
                <a:stretch>
                  <a:fillRect l="-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DCC567CF-A32A-4B57-BB42-F0D0432DAEB7}"/>
                  </a:ext>
                </a:extLst>
              </p:cNvPr>
              <p:cNvSpPr/>
              <p:nvPr/>
            </p:nvSpPr>
            <p:spPr>
              <a:xfrm>
                <a:off x="7181986" y="261902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i="1">
                              <a:latin typeface="Cambria Math" panose="02040503050406030204" pitchFamily="18" charset="0"/>
                            </a:rPr>
                            <m:t>2</m:t>
                          </m:r>
                        </m:sup>
                      </m:sSup>
                    </m:oMath>
                  </m:oMathPara>
                </a14:m>
                <a:endParaRPr lang="zh-TW" altLang="en-US" sz="2400" dirty="0"/>
              </a:p>
            </p:txBody>
          </p:sp>
        </mc:Choice>
        <mc:Fallback xmlns="">
          <p:sp>
            <p:nvSpPr>
              <p:cNvPr id="43" name="矩形 42">
                <a:extLst>
                  <a:ext uri="{FF2B5EF4-FFF2-40B4-BE49-F238E27FC236}">
                    <a16:creationId xmlns:a16="http://schemas.microsoft.com/office/drawing/2014/main" id="{DCC567CF-A32A-4B57-BB42-F0D0432DAEB7}"/>
                  </a:ext>
                </a:extLst>
              </p:cNvPr>
              <p:cNvSpPr>
                <a:spLocks noRot="1" noChangeAspect="1" noMove="1" noResize="1" noEditPoints="1" noAdjustHandles="1" noChangeArrowheads="1" noChangeShapeType="1" noTextEdit="1"/>
              </p:cNvSpPr>
              <p:nvPr/>
            </p:nvSpPr>
            <p:spPr>
              <a:xfrm>
                <a:off x="7181986" y="2619024"/>
                <a:ext cx="361950" cy="901700"/>
              </a:xfrm>
              <a:prstGeom prst="rect">
                <a:avLst/>
              </a:prstGeom>
              <a:blipFill>
                <a:blip r:embed="rId20"/>
                <a:stretch>
                  <a:fillRect l="-218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044C1CBF-634C-49D8-B989-15AB9F0C8C80}"/>
                  </a:ext>
                </a:extLst>
              </p:cNvPr>
              <p:cNvSpPr/>
              <p:nvPr/>
            </p:nvSpPr>
            <p:spPr>
              <a:xfrm>
                <a:off x="7194686" y="387473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e>
                        <m:sup>
                          <m:r>
                            <a:rPr lang="en-US" altLang="zh-TW" sz="2400" i="1">
                              <a:latin typeface="Cambria Math" panose="02040503050406030204" pitchFamily="18" charset="0"/>
                            </a:rPr>
                            <m:t>3</m:t>
                          </m:r>
                        </m:sup>
                      </m:sSup>
                    </m:oMath>
                  </m:oMathPara>
                </a14:m>
                <a:endParaRPr lang="zh-TW" altLang="en-US" sz="2400" dirty="0"/>
              </a:p>
            </p:txBody>
          </p:sp>
        </mc:Choice>
        <mc:Fallback xmlns="">
          <p:sp>
            <p:nvSpPr>
              <p:cNvPr id="44" name="矩形 43">
                <a:extLst>
                  <a:ext uri="{FF2B5EF4-FFF2-40B4-BE49-F238E27FC236}">
                    <a16:creationId xmlns:a16="http://schemas.microsoft.com/office/drawing/2014/main" id="{044C1CBF-634C-49D8-B989-15AB9F0C8C80}"/>
                  </a:ext>
                </a:extLst>
              </p:cNvPr>
              <p:cNvSpPr>
                <a:spLocks noRot="1" noChangeAspect="1" noMove="1" noResize="1" noEditPoints="1" noAdjustHandles="1" noChangeArrowheads="1" noChangeShapeType="1" noTextEdit="1"/>
              </p:cNvSpPr>
              <p:nvPr/>
            </p:nvSpPr>
            <p:spPr>
              <a:xfrm>
                <a:off x="7194686" y="3874735"/>
                <a:ext cx="361950" cy="901700"/>
              </a:xfrm>
              <a:prstGeom prst="rect">
                <a:avLst/>
              </a:prstGeom>
              <a:blipFill>
                <a:blip r:embed="rId21"/>
                <a:stretch>
                  <a:fillRect l="-21875"/>
                </a:stretch>
              </a:blipFill>
            </p:spPr>
            <p:txBody>
              <a:bodyPr/>
              <a:lstStyle/>
              <a:p>
                <a:r>
                  <a:rPr lang="en-IN">
                    <a:noFill/>
                  </a:rPr>
                  <a:t> </a:t>
                </a:r>
              </a:p>
            </p:txBody>
          </p:sp>
        </mc:Fallback>
      </mc:AlternateContent>
      <p:cxnSp>
        <p:nvCxnSpPr>
          <p:cNvPr id="45" name="直線單箭頭接點 44">
            <a:extLst>
              <a:ext uri="{FF2B5EF4-FFF2-40B4-BE49-F238E27FC236}">
                <a16:creationId xmlns:a16="http://schemas.microsoft.com/office/drawing/2014/main" id="{F3CECF99-FDE8-49F3-B3AB-96FCDA744ACE}"/>
              </a:ext>
            </a:extLst>
          </p:cNvPr>
          <p:cNvCxnSpPr/>
          <p:nvPr/>
        </p:nvCxnSpPr>
        <p:spPr>
          <a:xfrm>
            <a:off x="7556636" y="4305401"/>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45A9E7A1-97DB-48E0-834F-D096AD090FDE}"/>
              </a:ext>
            </a:extLst>
          </p:cNvPr>
          <p:cNvCxnSpPr/>
          <p:nvPr/>
        </p:nvCxnSpPr>
        <p:spPr>
          <a:xfrm>
            <a:off x="7556636" y="305286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E9C97A-A331-4C9B-A4A9-FDCA63DCA7C7}"/>
              </a:ext>
            </a:extLst>
          </p:cNvPr>
          <p:cNvCxnSpPr/>
          <p:nvPr/>
        </p:nvCxnSpPr>
        <p:spPr>
          <a:xfrm>
            <a:off x="7559176" y="1786040"/>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42B692D4-C828-4AE6-B22D-4BE9145F59C7}"/>
              </a:ext>
            </a:extLst>
          </p:cNvPr>
          <p:cNvCxnSpPr>
            <a:cxnSpLocks/>
            <a:endCxn id="41" idx="1"/>
          </p:cNvCxnSpPr>
          <p:nvPr/>
        </p:nvCxnSpPr>
        <p:spPr>
          <a:xfrm>
            <a:off x="3790950" y="1789211"/>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E8C006A6-1C34-4573-895E-4CEE36AAB148}"/>
              </a:ext>
            </a:extLst>
          </p:cNvPr>
          <p:cNvCxnSpPr>
            <a:cxnSpLocks/>
          </p:cNvCxnSpPr>
          <p:nvPr/>
        </p:nvCxnSpPr>
        <p:spPr>
          <a:xfrm>
            <a:off x="3790950" y="3052862"/>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81A12FB3-AE97-4B92-9586-1874826A6AB3}"/>
              </a:ext>
            </a:extLst>
          </p:cNvPr>
          <p:cNvCxnSpPr>
            <a:cxnSpLocks/>
          </p:cNvCxnSpPr>
          <p:nvPr/>
        </p:nvCxnSpPr>
        <p:spPr>
          <a:xfrm>
            <a:off x="3790950" y="4305401"/>
            <a:ext cx="340373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F7A4736D-E92B-4664-B0DF-F6E745A55A36}"/>
              </a:ext>
            </a:extLst>
          </p:cNvPr>
          <p:cNvCxnSpPr>
            <a:cxnSpLocks/>
            <a:stCxn id="62" idx="0"/>
            <a:endCxn id="41" idx="1"/>
          </p:cNvCxnSpPr>
          <p:nvPr/>
        </p:nvCxnSpPr>
        <p:spPr>
          <a:xfrm flipV="1">
            <a:off x="5042264" y="1814163"/>
            <a:ext cx="2152423"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4BD5E4A6-2367-43E3-86D4-C3B9BE4AA01B}"/>
              </a:ext>
            </a:extLst>
          </p:cNvPr>
          <p:cNvCxnSpPr>
            <a:cxnSpLocks/>
            <a:stCxn id="62" idx="0"/>
            <a:endCxn id="43" idx="1"/>
          </p:cNvCxnSpPr>
          <p:nvPr/>
        </p:nvCxnSpPr>
        <p:spPr>
          <a:xfrm flipV="1">
            <a:off x="5042264" y="3069875"/>
            <a:ext cx="2139723"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088A57D-EDF6-411E-B9C6-06D0B225E8B1}"/>
              </a:ext>
            </a:extLst>
          </p:cNvPr>
          <p:cNvCxnSpPr>
            <a:cxnSpLocks/>
            <a:stCxn id="62" idx="0"/>
            <a:endCxn id="44" idx="1"/>
          </p:cNvCxnSpPr>
          <p:nvPr/>
        </p:nvCxnSpPr>
        <p:spPr>
          <a:xfrm flipV="1">
            <a:off x="5042264" y="4325585"/>
            <a:ext cx="2152423"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C9D83508-B0A2-477D-84FB-D3316FA22F76}"/>
              </a:ext>
            </a:extLst>
          </p:cNvPr>
          <p:cNvCxnSpPr>
            <a:cxnSpLocks/>
            <a:stCxn id="63" idx="0"/>
            <a:endCxn id="41" idx="1"/>
          </p:cNvCxnSpPr>
          <p:nvPr/>
        </p:nvCxnSpPr>
        <p:spPr>
          <a:xfrm flipV="1">
            <a:off x="6393906" y="1814163"/>
            <a:ext cx="800780" cy="32689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72">
            <a:extLst>
              <a:ext uri="{FF2B5EF4-FFF2-40B4-BE49-F238E27FC236}">
                <a16:creationId xmlns:a16="http://schemas.microsoft.com/office/drawing/2014/main" id="{CDDDDD2E-74AD-4553-B6E6-E9E8F4C3C7BB}"/>
              </a:ext>
            </a:extLst>
          </p:cNvPr>
          <p:cNvCxnSpPr>
            <a:cxnSpLocks/>
            <a:stCxn id="63" idx="0"/>
            <a:endCxn id="43" idx="1"/>
          </p:cNvCxnSpPr>
          <p:nvPr/>
        </p:nvCxnSpPr>
        <p:spPr>
          <a:xfrm flipV="1">
            <a:off x="6393906" y="3069875"/>
            <a:ext cx="788080" cy="201321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60907606-F6A2-457F-B964-FEEE7D5462DF}"/>
              </a:ext>
            </a:extLst>
          </p:cNvPr>
          <p:cNvCxnSpPr>
            <a:cxnSpLocks/>
            <a:stCxn id="63" idx="0"/>
            <a:endCxn id="44" idx="1"/>
          </p:cNvCxnSpPr>
          <p:nvPr/>
        </p:nvCxnSpPr>
        <p:spPr>
          <a:xfrm flipV="1">
            <a:off x="6393906" y="4325585"/>
            <a:ext cx="800780" cy="7575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箭號: 彎曲 76">
            <a:extLst>
              <a:ext uri="{FF2B5EF4-FFF2-40B4-BE49-F238E27FC236}">
                <a16:creationId xmlns:a16="http://schemas.microsoft.com/office/drawing/2014/main" id="{A1207C65-BEF1-4877-BEC2-25FBCD0650D7}"/>
              </a:ext>
            </a:extLst>
          </p:cNvPr>
          <p:cNvSpPr/>
          <p:nvPr/>
        </p:nvSpPr>
        <p:spPr>
          <a:xfrm flipV="1">
            <a:off x="3486921" y="4970299"/>
            <a:ext cx="1326742" cy="842923"/>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solidFill>
                <a:schemeClr val="tx1"/>
              </a:solidFill>
            </a:endParaRPr>
          </a:p>
        </p:txBody>
      </p:sp>
      <p:sp>
        <p:nvSpPr>
          <p:cNvPr id="55" name="TextBox 54">
            <a:extLst>
              <a:ext uri="{FF2B5EF4-FFF2-40B4-BE49-F238E27FC236}">
                <a16:creationId xmlns:a16="http://schemas.microsoft.com/office/drawing/2014/main" id="{E3A335EC-4C20-4CF6-96CC-BA1CE712A20D}"/>
              </a:ext>
            </a:extLst>
          </p:cNvPr>
          <p:cNvSpPr txBox="1"/>
          <p:nvPr/>
        </p:nvSpPr>
        <p:spPr>
          <a:xfrm>
            <a:off x="502921" y="6087271"/>
            <a:ext cx="9134791" cy="707886"/>
          </a:xfrm>
          <a:prstGeom prst="rect">
            <a:avLst/>
          </a:prstGeom>
          <a:noFill/>
        </p:spPr>
        <p:txBody>
          <a:bodyPr wrap="square">
            <a:spAutoFit/>
          </a:bodyPr>
          <a:lstStyle/>
          <a:p>
            <a:pPr algn="just"/>
            <a:r>
              <a:rPr lang="en-US" sz="2000" b="1" dirty="0">
                <a:solidFill>
                  <a:srgbClr val="002060"/>
                </a:solidFill>
                <a:latin typeface="Calibri" panose="020F0502020204030204" pitchFamily="34" charset="0"/>
                <a:cs typeface="Calibri" panose="020F0502020204030204" pitchFamily="34" charset="0"/>
              </a:rPr>
              <a:t>Batch Norms happens between computing Z and computing A. And the intuition is that, instead of using the un-normalized value Z, you can use the normalized value Z</a:t>
            </a:r>
            <a:endParaRPr lang="en-IN" sz="20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558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2" grpId="0" animBg="1"/>
      <p:bldP spid="34" grpId="0" animBg="1"/>
      <p:bldP spid="36" grpId="0" animBg="1"/>
      <p:bldP spid="37" grpId="0" animBg="1"/>
      <p:bldP spid="39" grpId="0" animBg="1"/>
      <p:bldP spid="40" grpId="0" animBg="1"/>
      <p:bldP spid="41" grpId="0" animBg="1"/>
      <p:bldP spid="43"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725-2B49-486C-BD38-A8D148F24CBB}"/>
              </a:ext>
            </a:extLst>
          </p:cNvPr>
          <p:cNvSpPr>
            <a:spLocks noGrp="1"/>
          </p:cNvSpPr>
          <p:nvPr>
            <p:ph type="title"/>
          </p:nvPr>
        </p:nvSpPr>
        <p:spPr/>
        <p:txBody>
          <a:bodyPr/>
          <a:lstStyle/>
          <a:p>
            <a:r>
              <a:rPr lang="en-US" altLang="zh-TW" dirty="0"/>
              <a:t>Batch normalization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628F69-AD9E-4F9C-8FEA-C26EFDA5EA01}"/>
                  </a:ext>
                </a:extLst>
              </p:cNvPr>
              <p:cNvSpPr>
                <a:spLocks noGrp="1"/>
              </p:cNvSpPr>
              <p:nvPr>
                <p:ph idx="1"/>
              </p:nvPr>
            </p:nvSpPr>
            <p:spPr>
              <a:xfrm>
                <a:off x="502922" y="1371600"/>
                <a:ext cx="6110454" cy="4525963"/>
              </a:xfrm>
            </p:spPr>
            <p:txBody>
              <a:bodyPr/>
              <a:lstStyle/>
              <a:p>
                <a:pPr algn="just"/>
                <a:r>
                  <a:rPr lang="en-US" dirty="0"/>
                  <a:t>Setting mean to </a:t>
                </a:r>
                <a14:m>
                  <m:oMath xmlns:m="http://schemas.openxmlformats.org/officeDocument/2006/math">
                    <m:r>
                      <a:rPr lang="zh-TW" altLang="en-US" i="1">
                        <a:latin typeface="Cambria Math" panose="02040503050406030204" pitchFamily="18" charset="0"/>
                      </a:rPr>
                      <m:t>𝜇</m:t>
                    </m:r>
                    <m:r>
                      <a:rPr lang="en-US" altLang="zh-TW" b="1" i="1" smtClean="0">
                        <a:latin typeface="Cambria Math" panose="02040503050406030204" pitchFamily="18" charset="0"/>
                      </a:rPr>
                      <m:t>=</m:t>
                    </m:r>
                    <m:r>
                      <a:rPr lang="en-US" altLang="zh-TW" b="1" i="1" smtClean="0">
                        <a:latin typeface="Cambria Math" panose="02040503050406030204" pitchFamily="18" charset="0"/>
                      </a:rPr>
                      <m:t>𝟎</m:t>
                    </m:r>
                  </m:oMath>
                </a14:m>
                <a:r>
                  <a:rPr lang="en-US" dirty="0"/>
                  <a:t> and </a:t>
                </a:r>
                <a14:m>
                  <m:oMath xmlns:m="http://schemas.openxmlformats.org/officeDocument/2006/math">
                    <m:r>
                      <a:rPr lang="zh-TW" altLang="en-US" sz="2000" i="1" smtClean="0">
                        <a:latin typeface="Cambria Math" panose="02040503050406030204" pitchFamily="18" charset="0"/>
                      </a:rPr>
                      <m:t>𝜎</m:t>
                    </m:r>
                    <m:r>
                      <a:rPr lang="en-US" altLang="zh-TW" sz="2000" b="1" i="1" smtClean="0">
                        <a:latin typeface="Cambria Math" panose="02040503050406030204" pitchFamily="18" charset="0"/>
                      </a:rPr>
                      <m:t>=</m:t>
                    </m:r>
                    <m:r>
                      <a:rPr lang="en-US" altLang="zh-TW" sz="2000" b="1" i="1" smtClean="0">
                        <a:latin typeface="Cambria Math" panose="02040503050406030204" pitchFamily="18" charset="0"/>
                      </a:rPr>
                      <m:t>𝟏</m:t>
                    </m:r>
                  </m:oMath>
                </a14:m>
                <a:r>
                  <a:rPr lang="en-US" dirty="0"/>
                  <a:t> work for most of the applications, but in actual implementation, we don't want the hidden units to always have mean 0 and variance 1</a:t>
                </a:r>
              </a:p>
              <a:p>
                <a:pPr algn="just"/>
                <a14:m>
                  <m:oMath xmlns:m="http://schemas.openxmlformats.org/officeDocument/2006/math">
                    <m:sSup>
                      <m:sSupPr>
                        <m:ctrlPr>
                          <a:rPr lang="en-US" altLang="zh-TW" sz="2000" i="1" smtClean="0">
                            <a:latin typeface="Cambria Math" panose="02040503050406030204" pitchFamily="18" charset="0"/>
                          </a:rPr>
                        </m:ctrlPr>
                      </m:sSup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𝑧</m:t>
                            </m:r>
                          </m:e>
                        </m:acc>
                      </m:e>
                      <m:sup>
                        <m:r>
                          <a:rPr lang="en-US" altLang="zh-TW" sz="2000" i="1">
                            <a:latin typeface="Cambria Math" panose="02040503050406030204" pitchFamily="18" charset="0"/>
                          </a:rPr>
                          <m:t>𝑖</m:t>
                        </m:r>
                      </m:sup>
                    </m:sSup>
                    <m:r>
                      <a:rPr lang="en-US" altLang="zh-TW" sz="2000" i="1">
                        <a:latin typeface="Cambria Math" panose="02040503050406030204" pitchFamily="18" charset="0"/>
                      </a:rPr>
                      <m:t>=</m:t>
                    </m:r>
                    <m:f>
                      <m:fPr>
                        <m:ctrlPr>
                          <a:rPr lang="en-US" altLang="zh-TW" sz="2000" i="1">
                            <a:latin typeface="Cambria Math" panose="02040503050406030204" pitchFamily="18" charset="0"/>
                          </a:rPr>
                        </m:ctrlPr>
                      </m:fPr>
                      <m:num>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𝑧</m:t>
                            </m:r>
                          </m:e>
                          <m:sup>
                            <m:r>
                              <a:rPr lang="en-US" altLang="zh-TW" sz="2000" i="1">
                                <a:latin typeface="Cambria Math" panose="02040503050406030204" pitchFamily="18" charset="0"/>
                              </a:rPr>
                              <m:t>𝑖</m:t>
                            </m:r>
                          </m:sup>
                        </m:sSup>
                        <m:r>
                          <a:rPr lang="en-US" altLang="zh-TW" sz="2000" i="1">
                            <a:latin typeface="Cambria Math" panose="02040503050406030204" pitchFamily="18" charset="0"/>
                          </a:rPr>
                          <m:t>−</m:t>
                        </m:r>
                        <m:r>
                          <a:rPr lang="zh-TW" altLang="en-US" sz="2000" i="1">
                            <a:latin typeface="Cambria Math" panose="02040503050406030204" pitchFamily="18" charset="0"/>
                          </a:rPr>
                          <m:t>𝜇</m:t>
                        </m:r>
                      </m:num>
                      <m:den>
                        <m:r>
                          <a:rPr lang="zh-TW" altLang="en-US" sz="2000" i="1">
                            <a:latin typeface="Cambria Math" panose="02040503050406030204" pitchFamily="18" charset="0"/>
                          </a:rPr>
                          <m:t>𝜎</m:t>
                        </m:r>
                        <m:r>
                          <a:rPr lang="en-US" altLang="zh-TW" sz="2000" b="0" i="1" smtClean="0">
                            <a:latin typeface="Cambria Math" panose="02040503050406030204" pitchFamily="18" charset="0"/>
                          </a:rPr>
                          <m:t>+</m:t>
                        </m:r>
                        <m:r>
                          <a:rPr lang="zh-TW" altLang="en-US" sz="2000" b="0" i="1" smtClean="0">
                            <a:latin typeface="Cambria Math" panose="02040503050406030204" pitchFamily="18" charset="0"/>
                          </a:rPr>
                          <m:t>𝜀</m:t>
                        </m:r>
                      </m:den>
                    </m:f>
                  </m:oMath>
                </a14:m>
                <a:r>
                  <a:rPr lang="en-IN" dirty="0"/>
                  <a:t>, we replace with the following</a:t>
                </a:r>
              </a:p>
              <a:p>
                <a:pPr marL="0" indent="0" algn="just">
                  <a:buNone/>
                </a:pPr>
                <a14:m>
                  <m:oMathPara xmlns:m="http://schemas.openxmlformats.org/officeDocument/2006/math">
                    <m:oMathParaPr>
                      <m:jc m:val="centerGroup"/>
                    </m:oMathParaPr>
                    <m:oMath xmlns:m="http://schemas.openxmlformats.org/officeDocument/2006/math">
                      <m:sSubSup>
                        <m:sSubSupPr>
                          <m:ctrlPr>
                            <a:rPr lang="en-US" altLang="zh-TW" sz="2000" b="1" i="1" smtClean="0">
                              <a:latin typeface="Cambria Math" panose="02040503050406030204" pitchFamily="18" charset="0"/>
                            </a:rPr>
                          </m:ctrlPr>
                        </m:sSubSup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𝑧</m:t>
                              </m:r>
                            </m:e>
                          </m:acc>
                        </m:e>
                        <m:sub>
                          <m:r>
                            <a:rPr lang="en-US" altLang="zh-TW" sz="2000" b="1" i="1" smtClean="0">
                              <a:latin typeface="Cambria Math" panose="02040503050406030204" pitchFamily="18" charset="0"/>
                            </a:rPr>
                            <m:t>𝒏𝒐𝒓𝒎</m:t>
                          </m:r>
                        </m:sub>
                        <m:sup>
                          <m:r>
                            <a:rPr lang="en-US" altLang="zh-TW" sz="2000" i="1">
                              <a:latin typeface="Cambria Math" panose="02040503050406030204" pitchFamily="18" charset="0"/>
                            </a:rPr>
                            <m:t>𝑖</m:t>
                          </m:r>
                        </m:sup>
                      </m:sSubSup>
                      <m:r>
                        <a:rPr lang="en-US" altLang="zh-TW" sz="2000" b="1" i="1" smtClean="0">
                          <a:latin typeface="Cambria Math" panose="02040503050406030204" pitchFamily="18" charset="0"/>
                        </a:rPr>
                        <m:t>=</m:t>
                      </m:r>
                      <m:r>
                        <a:rPr lang="en-US" altLang="zh-TW" sz="2000" b="1" i="1" smtClean="0">
                          <a:latin typeface="Cambria Math" panose="02040503050406030204" pitchFamily="18" charset="0"/>
                        </a:rPr>
                        <m:t>𝜸</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𝑧</m:t>
                              </m:r>
                            </m:e>
                          </m:acc>
                        </m:e>
                        <m:sup>
                          <m:r>
                            <a:rPr lang="en-US" altLang="zh-TW" i="1">
                              <a:latin typeface="Cambria Math" panose="02040503050406030204" pitchFamily="18" charset="0"/>
                            </a:rPr>
                            <m:t>𝑖</m:t>
                          </m:r>
                        </m:sup>
                      </m:sSup>
                      <m:r>
                        <a:rPr lang="en-US" altLang="zh-TW" b="1" i="1" smtClean="0">
                          <a:latin typeface="Cambria Math" panose="02040503050406030204" pitchFamily="18" charset="0"/>
                        </a:rPr>
                        <m:t>+</m:t>
                      </m:r>
                      <m:r>
                        <a:rPr lang="en-US" altLang="zh-TW" b="1" i="1" smtClean="0">
                          <a:latin typeface="Cambria Math" panose="02040503050406030204" pitchFamily="18" charset="0"/>
                        </a:rPr>
                        <m:t>𝜷</m:t>
                      </m:r>
                    </m:oMath>
                  </m:oMathPara>
                </a14:m>
                <a:endParaRPr lang="en-IN" dirty="0"/>
              </a:p>
              <a:p>
                <a:pPr marL="0" indent="0" algn="just">
                  <a:buNone/>
                </a:pPr>
                <a:r>
                  <a:rPr lang="en-IN" dirty="0"/>
                  <a:t>      where </a:t>
                </a:r>
                <a14:m>
                  <m:oMath xmlns:m="http://schemas.openxmlformats.org/officeDocument/2006/math">
                    <m:r>
                      <a:rPr lang="en-US" altLang="zh-TW" sz="2000" b="1" i="1" smtClean="0">
                        <a:latin typeface="Cambria Math" panose="02040503050406030204" pitchFamily="18" charset="0"/>
                      </a:rPr>
                      <m:t>𝜸</m:t>
                    </m:r>
                  </m:oMath>
                </a14:m>
                <a:r>
                  <a:rPr lang="en-IN" dirty="0"/>
                  <a:t> and </a:t>
                </a:r>
                <a14:m>
                  <m:oMath xmlns:m="http://schemas.openxmlformats.org/officeDocument/2006/math">
                    <m:r>
                      <a:rPr lang="en-US" altLang="zh-TW" i="1">
                        <a:latin typeface="Cambria Math" panose="02040503050406030204" pitchFamily="18" charset="0"/>
                      </a:rPr>
                      <m:t>𝜷</m:t>
                    </m:r>
                  </m:oMath>
                </a14:m>
                <a:r>
                  <a:rPr lang="en-IN" dirty="0"/>
                  <a:t> are learnable parameters.</a:t>
                </a:r>
              </a:p>
              <a:p>
                <a:pPr algn="just"/>
                <a14:m>
                  <m:oMath xmlns:m="http://schemas.openxmlformats.org/officeDocument/2006/math">
                    <m:sSup>
                      <m:sSupPr>
                        <m:ctrlPr>
                          <a:rPr lang="en-US" altLang="zh-TW" b="1" i="1" smtClean="0">
                            <a:latin typeface="Cambria Math" panose="02040503050406030204" pitchFamily="18" charset="0"/>
                          </a:rPr>
                        </m:ctrlPr>
                      </m:sSupPr>
                      <m:e>
                        <m:r>
                          <a:rPr lang="en-US" altLang="zh-TW" b="1" i="1" smtClean="0">
                            <a:latin typeface="Cambria Math" panose="02040503050406030204" pitchFamily="18" charset="0"/>
                          </a:rPr>
                          <m:t>𝒛</m:t>
                        </m:r>
                      </m:e>
                      <m:sup>
                        <m:r>
                          <a:rPr lang="en-US" altLang="zh-TW" b="1" i="1" smtClean="0">
                            <a:latin typeface="Cambria Math" panose="02040503050406030204" pitchFamily="18" charset="0"/>
                          </a:rPr>
                          <m:t>𝒊</m:t>
                        </m:r>
                      </m:sup>
                    </m:sSup>
                  </m:oMath>
                </a14:m>
                <a:r>
                  <a:rPr lang="en-IN" dirty="0"/>
                  <a:t> is the special case of </a:t>
                </a:r>
                <a14:m>
                  <m:oMath xmlns:m="http://schemas.openxmlformats.org/officeDocument/2006/math">
                    <m:sSubSup>
                      <m:sSubSupPr>
                        <m:ctrlPr>
                          <a:rPr lang="en-US" altLang="zh-TW" i="1">
                            <a:latin typeface="Cambria Math" panose="02040503050406030204" pitchFamily="18" charset="0"/>
                          </a:rPr>
                        </m:ctrlPr>
                      </m:sSub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𝑧</m:t>
                            </m:r>
                          </m:e>
                        </m:acc>
                      </m:e>
                      <m:sub>
                        <m:r>
                          <a:rPr lang="en-US" altLang="zh-TW" i="1">
                            <a:latin typeface="Cambria Math" panose="02040503050406030204" pitchFamily="18" charset="0"/>
                          </a:rPr>
                          <m:t>𝒏𝒐𝒓𝒎</m:t>
                        </m:r>
                      </m:sub>
                      <m:sup>
                        <m:r>
                          <a:rPr lang="en-US" altLang="zh-TW" i="1">
                            <a:latin typeface="Cambria Math" panose="02040503050406030204" pitchFamily="18" charset="0"/>
                          </a:rPr>
                          <m:t>𝑖</m:t>
                        </m:r>
                      </m:sup>
                    </m:sSubSup>
                    <m:r>
                      <a:rPr lang="en-US" altLang="zh-TW" i="1">
                        <a:latin typeface="Cambria Math" panose="02040503050406030204" pitchFamily="18" charset="0"/>
                      </a:rPr>
                      <m:t>=</m:t>
                    </m:r>
                    <m:r>
                      <a:rPr lang="en-US" altLang="zh-TW" i="1">
                        <a:latin typeface="Cambria Math" panose="02040503050406030204" pitchFamily="18" charset="0"/>
                      </a:rPr>
                      <m:t>𝜸</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𝑧</m:t>
                            </m:r>
                          </m:e>
                        </m:acc>
                      </m:e>
                      <m:sup>
                        <m:r>
                          <a:rPr lang="en-US" altLang="zh-TW" i="1">
                            <a:latin typeface="Cambria Math" panose="02040503050406030204" pitchFamily="18" charset="0"/>
                          </a:rPr>
                          <m:t>𝑖</m:t>
                        </m:r>
                      </m:sup>
                    </m:sSup>
                    <m:r>
                      <a:rPr lang="en-US" altLang="zh-TW" i="1">
                        <a:latin typeface="Cambria Math" panose="02040503050406030204" pitchFamily="18" charset="0"/>
                      </a:rPr>
                      <m:t>+</m:t>
                    </m:r>
                    <m:r>
                      <a:rPr lang="en-US" altLang="zh-TW" i="1">
                        <a:latin typeface="Cambria Math" panose="02040503050406030204" pitchFamily="18" charset="0"/>
                      </a:rPr>
                      <m:t>𝜷</m:t>
                    </m:r>
                  </m:oMath>
                </a14:m>
                <a:r>
                  <a:rPr lang="en-IN" dirty="0"/>
                  <a:t> at </a:t>
                </a:r>
                <a14:m>
                  <m:oMath xmlns:m="http://schemas.openxmlformats.org/officeDocument/2006/math">
                    <m:r>
                      <a:rPr lang="en-US" altLang="zh-TW" i="1">
                        <a:latin typeface="Cambria Math" panose="02040503050406030204" pitchFamily="18" charset="0"/>
                      </a:rPr>
                      <m:t>𝜸</m:t>
                    </m:r>
                    <m:r>
                      <a:rPr lang="en-US" altLang="zh-TW" b="1" i="1" smtClean="0">
                        <a:latin typeface="Cambria Math" panose="02040503050406030204" pitchFamily="18" charset="0"/>
                      </a:rPr>
                      <m:t>=</m:t>
                    </m:r>
                    <m:r>
                      <a:rPr lang="en-US" altLang="zh-TW" b="1" i="1" smtClean="0">
                        <a:latin typeface="Cambria Math" panose="02040503050406030204" pitchFamily="18" charset="0"/>
                      </a:rPr>
                      <m:t>𝝈</m:t>
                    </m:r>
                    <m:r>
                      <a:rPr lang="en-US" altLang="zh-TW" b="1" i="1" smtClean="0">
                        <a:latin typeface="Cambria Math" panose="02040503050406030204" pitchFamily="18" charset="0"/>
                      </a:rPr>
                      <m:t>+</m:t>
                    </m:r>
                    <m:r>
                      <a:rPr lang="zh-TW" altLang="en-US" b="1" i="1" smtClean="0">
                        <a:latin typeface="Cambria Math" panose="02040503050406030204" pitchFamily="18" charset="0"/>
                      </a:rPr>
                      <m:t>𝜺</m:t>
                    </m:r>
                  </m:oMath>
                </a14:m>
                <a:r>
                  <a:rPr lang="en-IN" dirty="0"/>
                  <a:t> and </a:t>
                </a:r>
                <a14:m>
                  <m:oMath xmlns:m="http://schemas.openxmlformats.org/officeDocument/2006/math">
                    <m:r>
                      <a:rPr lang="en-US" altLang="zh-TW" i="1">
                        <a:latin typeface="Cambria Math" panose="02040503050406030204" pitchFamily="18" charset="0"/>
                      </a:rPr>
                      <m:t>𝜷</m:t>
                    </m:r>
                    <m:r>
                      <a:rPr lang="en-US" altLang="zh-TW" b="1" i="1" smtClean="0">
                        <a:latin typeface="Cambria Math" panose="02040503050406030204" pitchFamily="18" charset="0"/>
                      </a:rPr>
                      <m:t>=</m:t>
                    </m:r>
                    <m:r>
                      <a:rPr lang="en-US" altLang="zh-TW" b="1" i="1" smtClean="0">
                        <a:latin typeface="Cambria Math" panose="02040503050406030204" pitchFamily="18" charset="0"/>
                      </a:rPr>
                      <m:t>𝝁</m:t>
                    </m:r>
                  </m:oMath>
                </a14:m>
                <a:endParaRPr lang="en-IN" dirty="0"/>
              </a:p>
              <a:p>
                <a:pPr algn="just"/>
                <a:endParaRPr lang="en-IN" dirty="0"/>
              </a:p>
              <a:p>
                <a:pPr algn="just"/>
                <a:endParaRPr lang="en-IN" dirty="0"/>
              </a:p>
              <a:p>
                <a:pPr marL="0" indent="0" algn="just">
                  <a:buNone/>
                </a:pPr>
                <a:endParaRPr lang="en-IN" dirty="0"/>
              </a:p>
            </p:txBody>
          </p:sp>
        </mc:Choice>
        <mc:Fallback xmlns="">
          <p:sp>
            <p:nvSpPr>
              <p:cNvPr id="3" name="Content Placeholder 2">
                <a:extLst>
                  <a:ext uri="{FF2B5EF4-FFF2-40B4-BE49-F238E27FC236}">
                    <a16:creationId xmlns:a16="http://schemas.microsoft.com/office/drawing/2014/main" id="{92628F69-AD9E-4F9C-8FEA-C26EFDA5EA01}"/>
                  </a:ext>
                </a:extLst>
              </p:cNvPr>
              <p:cNvSpPr>
                <a:spLocks noGrp="1" noRot="1" noChangeAspect="1" noMove="1" noResize="1" noEditPoints="1" noAdjustHandles="1" noChangeArrowheads="1" noChangeShapeType="1" noTextEdit="1"/>
              </p:cNvSpPr>
              <p:nvPr>
                <p:ph idx="1"/>
              </p:nvPr>
            </p:nvSpPr>
            <p:spPr>
              <a:xfrm>
                <a:off x="502922" y="1371600"/>
                <a:ext cx="6110454" cy="4525963"/>
              </a:xfrm>
              <a:blipFill>
                <a:blip r:embed="rId2"/>
                <a:stretch>
                  <a:fillRect l="-898" t="-674" r="-998"/>
                </a:stretch>
              </a:blipFill>
            </p:spPr>
            <p:txBody>
              <a:bodyPr/>
              <a:lstStyle/>
              <a:p>
                <a:r>
                  <a:rPr lang="en-US">
                    <a:noFill/>
                  </a:rPr>
                  <a:t> </a:t>
                </a:r>
              </a:p>
            </p:txBody>
          </p:sp>
        </mc:Fallback>
      </mc:AlternateContent>
    </p:spTree>
    <p:extLst>
      <p:ext uri="{BB962C8B-B14F-4D97-AF65-F5344CB8AC3E}">
        <p14:creationId xmlns:p14="http://schemas.microsoft.com/office/powerpoint/2010/main" val="1515100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9CFC0DE-2994-4AB6-B374-2598230488A9}"/>
              </a:ext>
            </a:extLst>
          </p:cNvPr>
          <p:cNvSpPr>
            <a:spLocks noGrp="1"/>
          </p:cNvSpPr>
          <p:nvPr>
            <p:ph type="title"/>
          </p:nvPr>
        </p:nvSpPr>
        <p:spPr/>
        <p:txBody>
          <a:bodyPr/>
          <a:lstStyle/>
          <a:p>
            <a:r>
              <a:rPr lang="en-US" altLang="zh-TW" dirty="0"/>
              <a:t>Batch normalization at testing time</a:t>
            </a:r>
            <a:endParaRPr lang="zh-TW" altLang="en-US" dirty="0"/>
          </a:p>
        </p:txBody>
      </p:sp>
      <p:cxnSp>
        <p:nvCxnSpPr>
          <p:cNvPr id="16" name="直線單箭頭接點 15">
            <a:extLst>
              <a:ext uri="{FF2B5EF4-FFF2-40B4-BE49-F238E27FC236}">
                <a16:creationId xmlns:a16="http://schemas.microsoft.com/office/drawing/2014/main" id="{4F8CFB36-D193-4DF8-BC56-291203C4BAE3}"/>
              </a:ext>
            </a:extLst>
          </p:cNvPr>
          <p:cNvCxnSpPr/>
          <p:nvPr/>
        </p:nvCxnSpPr>
        <p:spPr>
          <a:xfrm>
            <a:off x="2675134" y="2731982"/>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FD5DD5BA-BF1B-494F-9DF1-ACE836411AD1}"/>
                  </a:ext>
                </a:extLst>
              </p:cNvPr>
              <p:cNvSpPr/>
              <p:nvPr/>
            </p:nvSpPr>
            <p:spPr>
              <a:xfrm>
                <a:off x="916184" y="2284304"/>
                <a:ext cx="361950" cy="9017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𝑥</m:t>
                      </m:r>
                    </m:oMath>
                  </m:oMathPara>
                </a14:m>
                <a:endParaRPr lang="zh-TW" altLang="en-US" sz="2400" dirty="0"/>
              </a:p>
            </p:txBody>
          </p:sp>
        </mc:Choice>
        <mc:Fallback xmlns="">
          <p:sp>
            <p:nvSpPr>
              <p:cNvPr id="17" name="矩形 16">
                <a:extLst>
                  <a:ext uri="{FF2B5EF4-FFF2-40B4-BE49-F238E27FC236}">
                    <a16:creationId xmlns:a16="http://schemas.microsoft.com/office/drawing/2014/main" id="{FD5DD5BA-BF1B-494F-9DF1-ACE836411AD1}"/>
                  </a:ext>
                </a:extLst>
              </p:cNvPr>
              <p:cNvSpPr>
                <a:spLocks noRot="1" noChangeAspect="1" noMove="1" noResize="1" noEditPoints="1" noAdjustHandles="1" noChangeArrowheads="1" noChangeShapeType="1" noTextEdit="1"/>
              </p:cNvSpPr>
              <p:nvPr/>
            </p:nvSpPr>
            <p:spPr>
              <a:xfrm>
                <a:off x="916184" y="2284304"/>
                <a:ext cx="361950" cy="901700"/>
              </a:xfrm>
              <a:prstGeom prst="rect">
                <a:avLst/>
              </a:prstGeom>
              <a:blipFill>
                <a:blip r:embed="rId3"/>
                <a:stretch>
                  <a:fillRect l="-468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9FC2B9E8-E8DE-4550-AD09-F8458A1D4E4D}"/>
                  </a:ext>
                </a:extLst>
              </p:cNvPr>
              <p:cNvSpPr/>
              <p:nvPr/>
            </p:nvSpPr>
            <p:spPr>
              <a:xfrm>
                <a:off x="1532134" y="2284304"/>
                <a:ext cx="1308100" cy="9017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𝑊</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8" name="矩形 17">
                <a:extLst>
                  <a:ext uri="{FF2B5EF4-FFF2-40B4-BE49-F238E27FC236}">
                    <a16:creationId xmlns:a16="http://schemas.microsoft.com/office/drawing/2014/main" id="{9FC2B9E8-E8DE-4550-AD09-F8458A1D4E4D}"/>
                  </a:ext>
                </a:extLst>
              </p:cNvPr>
              <p:cNvSpPr>
                <a:spLocks noRot="1" noChangeAspect="1" noMove="1" noResize="1" noEditPoints="1" noAdjustHandles="1" noChangeArrowheads="1" noChangeShapeType="1" noTextEdit="1"/>
              </p:cNvSpPr>
              <p:nvPr/>
            </p:nvSpPr>
            <p:spPr>
              <a:xfrm>
                <a:off x="1532134" y="2284304"/>
                <a:ext cx="1308100" cy="90170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CF5FC29-0922-493F-8630-228937CCE508}"/>
                  </a:ext>
                </a:extLst>
              </p:cNvPr>
              <p:cNvSpPr/>
              <p:nvPr/>
            </p:nvSpPr>
            <p:spPr>
              <a:xfrm>
                <a:off x="3119634" y="2284304"/>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19" name="矩形 18">
                <a:extLst>
                  <a:ext uri="{FF2B5EF4-FFF2-40B4-BE49-F238E27FC236}">
                    <a16:creationId xmlns:a16="http://schemas.microsoft.com/office/drawing/2014/main" id="{8CF5FC29-0922-493F-8630-228937CCE508}"/>
                  </a:ext>
                </a:extLst>
              </p:cNvPr>
              <p:cNvSpPr>
                <a:spLocks noRot="1" noChangeAspect="1" noMove="1" noResize="1" noEditPoints="1" noAdjustHandles="1" noChangeArrowheads="1" noChangeShapeType="1" noTextEdit="1"/>
              </p:cNvSpPr>
              <p:nvPr/>
            </p:nvSpPr>
            <p:spPr>
              <a:xfrm>
                <a:off x="3119634" y="2284304"/>
                <a:ext cx="361950" cy="901700"/>
              </a:xfrm>
              <a:prstGeom prst="rect">
                <a:avLst/>
              </a:prstGeom>
              <a:blipFill>
                <a:blip r:embed="rId5"/>
                <a:stretch>
                  <a:fillRect l="-3175"/>
                </a:stretch>
              </a:blipFill>
            </p:spPr>
            <p:txBody>
              <a:bodyPr/>
              <a:lstStyle/>
              <a:p>
                <a:r>
                  <a:rPr lang="en-IN">
                    <a:noFill/>
                  </a:rPr>
                  <a:t> </a:t>
                </a:r>
              </a:p>
            </p:txBody>
          </p:sp>
        </mc:Fallback>
      </mc:AlternateContent>
      <p:cxnSp>
        <p:nvCxnSpPr>
          <p:cNvPr id="20" name="直線單箭頭接點 19">
            <a:extLst>
              <a:ext uri="{FF2B5EF4-FFF2-40B4-BE49-F238E27FC236}">
                <a16:creationId xmlns:a16="http://schemas.microsoft.com/office/drawing/2014/main" id="{564EEBF9-FCD0-43B0-B9B7-10B5C912A277}"/>
              </a:ext>
            </a:extLst>
          </p:cNvPr>
          <p:cNvCxnSpPr/>
          <p:nvPr/>
        </p:nvCxnSpPr>
        <p:spPr>
          <a:xfrm>
            <a:off x="1100334" y="2716104"/>
            <a:ext cx="4318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矩形 20">
                <a:extLst>
                  <a:ext uri="{FF2B5EF4-FFF2-40B4-BE49-F238E27FC236}">
                    <a16:creationId xmlns:a16="http://schemas.microsoft.com/office/drawing/2014/main" id="{01B16270-6819-40F3-B473-5240D783EF9F}"/>
                  </a:ext>
                </a:extLst>
              </p:cNvPr>
              <p:cNvSpPr/>
              <p:nvPr/>
            </p:nvSpPr>
            <p:spPr>
              <a:xfrm>
                <a:off x="8859308" y="2276365"/>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1" name="矩形 20">
                <a:extLst>
                  <a:ext uri="{FF2B5EF4-FFF2-40B4-BE49-F238E27FC236}">
                    <a16:creationId xmlns:a16="http://schemas.microsoft.com/office/drawing/2014/main" id="{01B16270-6819-40F3-B473-5240D783EF9F}"/>
                  </a:ext>
                </a:extLst>
              </p:cNvPr>
              <p:cNvSpPr>
                <a:spLocks noRot="1" noChangeAspect="1" noMove="1" noResize="1" noEditPoints="1" noAdjustHandles="1" noChangeArrowheads="1" noChangeShapeType="1" noTextEdit="1"/>
              </p:cNvSpPr>
              <p:nvPr/>
            </p:nvSpPr>
            <p:spPr>
              <a:xfrm>
                <a:off x="8859308" y="2276365"/>
                <a:ext cx="361950" cy="901700"/>
              </a:xfrm>
              <a:prstGeom prst="rect">
                <a:avLst/>
              </a:prstGeom>
              <a:blipFill>
                <a:blip r:embed="rId6"/>
                <a:stretch>
                  <a:fillRect l="-3125" r="-265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252EF493-1F3B-4975-9A9B-1DBB8FD66488}"/>
                  </a:ext>
                </a:extLst>
              </p:cNvPr>
              <p:cNvSpPr/>
              <p:nvPr/>
            </p:nvSpPr>
            <p:spPr>
              <a:xfrm>
                <a:off x="5723711" y="2261020"/>
                <a:ext cx="36195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altLang="zh-TW" sz="2400" i="1">
                              <a:latin typeface="Cambria Math" panose="02040503050406030204" pitchFamily="18" charset="0"/>
                            </a:rPr>
                          </m:ctrlPr>
                        </m:accPr>
                        <m:e>
                          <m:r>
                            <a:rPr lang="en-US" altLang="zh-TW" sz="2400" i="1">
                              <a:latin typeface="Cambria Math" panose="02040503050406030204" pitchFamily="18" charset="0"/>
                            </a:rPr>
                            <m:t>𝑧</m:t>
                          </m:r>
                        </m:e>
                      </m:acc>
                    </m:oMath>
                  </m:oMathPara>
                </a14:m>
                <a:endParaRPr lang="zh-TW" altLang="en-US" sz="2400" dirty="0"/>
              </a:p>
            </p:txBody>
          </p:sp>
        </mc:Choice>
        <mc:Fallback xmlns="">
          <p:sp>
            <p:nvSpPr>
              <p:cNvPr id="22" name="矩形 21">
                <a:extLst>
                  <a:ext uri="{FF2B5EF4-FFF2-40B4-BE49-F238E27FC236}">
                    <a16:creationId xmlns:a16="http://schemas.microsoft.com/office/drawing/2014/main" id="{252EF493-1F3B-4975-9A9B-1DBB8FD66488}"/>
                  </a:ext>
                </a:extLst>
              </p:cNvPr>
              <p:cNvSpPr>
                <a:spLocks noRot="1" noChangeAspect="1" noMove="1" noResize="1" noEditPoints="1" noAdjustHandles="1" noChangeArrowheads="1" noChangeShapeType="1" noTextEdit="1"/>
              </p:cNvSpPr>
              <p:nvPr/>
            </p:nvSpPr>
            <p:spPr>
              <a:xfrm>
                <a:off x="5723711" y="2261020"/>
                <a:ext cx="361950" cy="901700"/>
              </a:xfrm>
              <a:prstGeom prst="rect">
                <a:avLst/>
              </a:prstGeom>
              <a:blipFill>
                <a:blip r:embed="rId7"/>
                <a:stretch>
                  <a:fillRect l="-3175" r="-19048"/>
                </a:stretch>
              </a:blipFill>
            </p:spPr>
            <p:txBody>
              <a:bodyPr/>
              <a:lstStyle/>
              <a:p>
                <a:r>
                  <a:rPr lang="en-IN">
                    <a:noFill/>
                  </a:rPr>
                  <a:t> </a:t>
                </a:r>
              </a:p>
            </p:txBody>
          </p:sp>
        </mc:Fallback>
      </mc:AlternateContent>
      <p:cxnSp>
        <p:nvCxnSpPr>
          <p:cNvPr id="23" name="直線單箭頭接點 22">
            <a:extLst>
              <a:ext uri="{FF2B5EF4-FFF2-40B4-BE49-F238E27FC236}">
                <a16:creationId xmlns:a16="http://schemas.microsoft.com/office/drawing/2014/main" id="{5154996C-82CF-47F8-9BA5-365574067B3F}"/>
              </a:ext>
            </a:extLst>
          </p:cNvPr>
          <p:cNvCxnSpPr>
            <a:cxnSpLocks/>
          </p:cNvCxnSpPr>
          <p:nvPr/>
        </p:nvCxnSpPr>
        <p:spPr>
          <a:xfrm>
            <a:off x="3481584" y="2724224"/>
            <a:ext cx="219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A7DBE5D6-900B-444C-AB43-EA549310BA4C}"/>
              </a:ext>
            </a:extLst>
          </p:cNvPr>
          <p:cNvCxnSpPr>
            <a:cxnSpLocks/>
          </p:cNvCxnSpPr>
          <p:nvPr/>
        </p:nvCxnSpPr>
        <p:spPr>
          <a:xfrm>
            <a:off x="6085662" y="2717268"/>
            <a:ext cx="277364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F0D73380-D05C-4803-B614-0569887FBBC2}"/>
                  </a:ext>
                </a:extLst>
              </p:cNvPr>
              <p:cNvSpPr txBox="1"/>
              <p:nvPr/>
            </p:nvSpPr>
            <p:spPr>
              <a:xfrm>
                <a:off x="6075505" y="2146447"/>
                <a:ext cx="2893660" cy="4448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i="1">
                              <a:latin typeface="Cambria Math" panose="02040503050406030204" pitchFamily="18" charset="0"/>
                            </a:rPr>
                            <m:t>𝑖</m:t>
                          </m:r>
                        </m:sup>
                      </m:sSup>
                      <m:r>
                        <a:rPr lang="en-US" altLang="zh-TW" sz="2800" i="1">
                          <a:latin typeface="Cambria Math" panose="02040503050406030204" pitchFamily="18" charset="0"/>
                        </a:rPr>
                        <m:t>=</m:t>
                      </m:r>
                      <m:r>
                        <a:rPr lang="zh-TW" altLang="en-US" sz="2800" i="1">
                          <a:latin typeface="Cambria Math" panose="02040503050406030204" pitchFamily="18" charset="0"/>
                        </a:rPr>
                        <m:t>𝛾</m:t>
                      </m:r>
                      <m:r>
                        <a:rPr lang="zh-TW" altLang="en-US" sz="2800" i="1">
                          <a:latin typeface="Cambria Math" panose="02040503050406030204" pitchFamily="18" charset="0"/>
                        </a:rPr>
                        <m:t>⨀</m:t>
                      </m:r>
                      <m:sSup>
                        <m:sSupPr>
                          <m:ctrlPr>
                            <a:rPr lang="en-US" altLang="zh-TW" sz="2800" i="1">
                              <a:latin typeface="Cambria Math" panose="02040503050406030204" pitchFamily="18" charset="0"/>
                            </a:rPr>
                          </m:ctrlPr>
                        </m:sSupPr>
                        <m:e>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e>
                        <m:sup>
                          <m:r>
                            <a:rPr lang="en-US" altLang="zh-TW" sz="2800" i="1">
                              <a:latin typeface="Cambria Math" panose="02040503050406030204" pitchFamily="18" charset="0"/>
                            </a:rPr>
                            <m:t>𝑖</m:t>
                          </m:r>
                        </m:sup>
                      </m:sSup>
                      <m:r>
                        <a:rPr lang="en-US" altLang="zh-TW" sz="2800" i="1">
                          <a:latin typeface="Cambria Math" panose="02040503050406030204" pitchFamily="18" charset="0"/>
                        </a:rPr>
                        <m:t>+</m:t>
                      </m:r>
                      <m:r>
                        <a:rPr lang="zh-TW" altLang="en-US" sz="2800" i="1">
                          <a:latin typeface="Cambria Math" panose="02040503050406030204" pitchFamily="18" charset="0"/>
                        </a:rPr>
                        <m:t>𝛽</m:t>
                      </m:r>
                    </m:oMath>
                  </m:oMathPara>
                </a14:m>
                <a:endParaRPr lang="zh-TW" altLang="en-US" sz="2800" dirty="0"/>
              </a:p>
            </p:txBody>
          </p:sp>
        </mc:Choice>
        <mc:Fallback xmlns="">
          <p:sp>
            <p:nvSpPr>
              <p:cNvPr id="25" name="文字方塊 24">
                <a:extLst>
                  <a:ext uri="{FF2B5EF4-FFF2-40B4-BE49-F238E27FC236}">
                    <a16:creationId xmlns:a16="http://schemas.microsoft.com/office/drawing/2014/main" id="{F0D73380-D05C-4803-B614-0569887FBBC2}"/>
                  </a:ext>
                </a:extLst>
              </p:cNvPr>
              <p:cNvSpPr txBox="1">
                <a:spLocks noRot="1" noChangeAspect="1" noMove="1" noResize="1" noEditPoints="1" noAdjustHandles="1" noChangeArrowheads="1" noChangeShapeType="1" noTextEdit="1"/>
              </p:cNvSpPr>
              <p:nvPr/>
            </p:nvSpPr>
            <p:spPr>
              <a:xfrm>
                <a:off x="6075505" y="2146447"/>
                <a:ext cx="2893660" cy="44480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F4CAC204-9543-4023-AC71-C766F428EFFD}"/>
                  </a:ext>
                </a:extLst>
              </p:cNvPr>
              <p:cNvSpPr txBox="1"/>
              <p:nvPr/>
            </p:nvSpPr>
            <p:spPr>
              <a:xfrm>
                <a:off x="3831859" y="1916832"/>
                <a:ext cx="1586460" cy="7349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TW" sz="2800" i="1">
                              <a:latin typeface="Cambria Math" panose="02040503050406030204" pitchFamily="18" charset="0"/>
                            </a:rPr>
                          </m:ctrlPr>
                        </m:accPr>
                        <m:e>
                          <m:r>
                            <a:rPr lang="en-US" altLang="zh-TW" sz="2800" i="1">
                              <a:latin typeface="Cambria Math" panose="02040503050406030204" pitchFamily="18" charset="0"/>
                            </a:rPr>
                            <m:t>𝑧</m:t>
                          </m:r>
                        </m:e>
                      </m:acc>
                      <m:r>
                        <a:rPr lang="en-US" altLang="zh-TW" sz="2800" i="1">
                          <a:latin typeface="Cambria Math" panose="02040503050406030204" pitchFamily="18" charset="0"/>
                        </a:rPr>
                        <m:t>=</m:t>
                      </m:r>
                      <m:f>
                        <m:fPr>
                          <m:ctrlPr>
                            <a:rPr lang="en-US" altLang="zh-TW" sz="2800" i="1">
                              <a:latin typeface="Cambria Math" panose="02040503050406030204" pitchFamily="18" charset="0"/>
                            </a:rPr>
                          </m:ctrlPr>
                        </m:fPr>
                        <m:num>
                          <m:r>
                            <a:rPr lang="en-US" altLang="zh-TW" sz="2800" i="1">
                              <a:latin typeface="Cambria Math" panose="02040503050406030204" pitchFamily="18" charset="0"/>
                            </a:rPr>
                            <m:t>𝑧</m:t>
                          </m:r>
                          <m:r>
                            <a:rPr lang="en-US" altLang="zh-TW" sz="2800" i="1">
                              <a:latin typeface="Cambria Math" panose="02040503050406030204" pitchFamily="18" charset="0"/>
                            </a:rPr>
                            <m:t>−</m:t>
                          </m:r>
                          <m:r>
                            <a:rPr lang="zh-TW" altLang="en-US" sz="2800" i="1">
                              <a:latin typeface="Cambria Math" panose="02040503050406030204" pitchFamily="18" charset="0"/>
                            </a:rPr>
                            <m:t>𝜇</m:t>
                          </m:r>
                        </m:num>
                        <m:den>
                          <m:r>
                            <a:rPr lang="zh-TW" altLang="en-US" sz="2800" i="1">
                              <a:latin typeface="Cambria Math" panose="02040503050406030204" pitchFamily="18" charset="0"/>
                            </a:rPr>
                            <m:t>𝜎</m:t>
                          </m:r>
                        </m:den>
                      </m:f>
                    </m:oMath>
                  </m:oMathPara>
                </a14:m>
                <a:endParaRPr lang="zh-TW" altLang="en-US" sz="2800" dirty="0"/>
              </a:p>
            </p:txBody>
          </p:sp>
        </mc:Choice>
        <mc:Fallback xmlns="">
          <p:sp>
            <p:nvSpPr>
              <p:cNvPr id="26" name="文字方塊 25">
                <a:extLst>
                  <a:ext uri="{FF2B5EF4-FFF2-40B4-BE49-F238E27FC236}">
                    <a16:creationId xmlns:a16="http://schemas.microsoft.com/office/drawing/2014/main" id="{F4CAC204-9543-4023-AC71-C766F428EFFD}"/>
                  </a:ext>
                </a:extLst>
              </p:cNvPr>
              <p:cNvSpPr txBox="1">
                <a:spLocks noRot="1" noChangeAspect="1" noMove="1" noResize="1" noEditPoints="1" noAdjustHandles="1" noChangeArrowheads="1" noChangeShapeType="1" noTextEdit="1"/>
              </p:cNvSpPr>
              <p:nvPr/>
            </p:nvSpPr>
            <p:spPr>
              <a:xfrm>
                <a:off x="3831859" y="1916832"/>
                <a:ext cx="1586460" cy="73494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C69D8BAF-F843-474B-95A3-43732686E373}"/>
                  </a:ext>
                </a:extLst>
              </p:cNvPr>
              <p:cNvSpPr txBox="1"/>
              <p:nvPr/>
            </p:nvSpPr>
            <p:spPr>
              <a:xfrm>
                <a:off x="3581981" y="2733833"/>
                <a:ext cx="2644659"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𝜇</m:t>
                    </m:r>
                  </m:oMath>
                </a14:m>
                <a:r>
                  <a:rPr lang="en-US" altLang="zh-TW" sz="2400" dirty="0"/>
                  <a:t>, </a:t>
                </a:r>
                <a14:m>
                  <m:oMath xmlns:m="http://schemas.openxmlformats.org/officeDocument/2006/math">
                    <m:r>
                      <a:rPr lang="zh-TW" altLang="en-US" sz="2400" i="1">
                        <a:latin typeface="Cambria Math" panose="02040503050406030204" pitchFamily="18" charset="0"/>
                      </a:rPr>
                      <m:t>𝜎</m:t>
                    </m:r>
                  </m:oMath>
                </a14:m>
                <a:r>
                  <a:rPr lang="zh-TW" altLang="en-US" sz="2400" dirty="0"/>
                  <a:t> </a:t>
                </a:r>
                <a:r>
                  <a:rPr lang="en-US" altLang="zh-TW" sz="2400" dirty="0"/>
                  <a:t>are from </a:t>
                </a:r>
                <a:r>
                  <a:rPr lang="en-US" altLang="zh-TW" sz="2400" b="1" i="1" u="sng" dirty="0"/>
                  <a:t>batch</a:t>
                </a:r>
                <a:endParaRPr lang="zh-TW" altLang="en-US" sz="2400" b="1" i="1" u="sng" dirty="0"/>
              </a:p>
            </p:txBody>
          </p:sp>
        </mc:Choice>
        <mc:Fallback xmlns="">
          <p:sp>
            <p:nvSpPr>
              <p:cNvPr id="33" name="文字方塊 32">
                <a:extLst>
                  <a:ext uri="{FF2B5EF4-FFF2-40B4-BE49-F238E27FC236}">
                    <a16:creationId xmlns:a16="http://schemas.microsoft.com/office/drawing/2014/main" id="{C69D8BAF-F843-474B-95A3-43732686E373}"/>
                  </a:ext>
                </a:extLst>
              </p:cNvPr>
              <p:cNvSpPr txBox="1">
                <a:spLocks noRot="1" noChangeAspect="1" noMove="1" noResize="1" noEditPoints="1" noAdjustHandles="1" noChangeArrowheads="1" noChangeShapeType="1" noTextEdit="1"/>
              </p:cNvSpPr>
              <p:nvPr/>
            </p:nvSpPr>
            <p:spPr>
              <a:xfrm>
                <a:off x="3581981" y="2733833"/>
                <a:ext cx="2644659" cy="830997"/>
              </a:xfrm>
              <a:prstGeom prst="rect">
                <a:avLst/>
              </a:prstGeom>
              <a:blipFill>
                <a:blip r:embed="rId10"/>
                <a:stretch>
                  <a:fillRect l="-3695" t="-6569" b="-153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02354A69-24AC-4EE0-99C8-3C123D6B378E}"/>
                  </a:ext>
                </a:extLst>
              </p:cNvPr>
              <p:cNvSpPr txBox="1"/>
              <p:nvPr/>
            </p:nvSpPr>
            <p:spPr>
              <a:xfrm>
                <a:off x="6179563" y="2703544"/>
                <a:ext cx="2893659" cy="830997"/>
              </a:xfrm>
              <a:prstGeom prst="rect">
                <a:avLst/>
              </a:prstGeom>
              <a:noFill/>
            </p:spPr>
            <p:txBody>
              <a:bodyPr wrap="square" rtlCol="0">
                <a:spAutoFit/>
              </a:bodyPr>
              <a:lstStyle/>
              <a:p>
                <a14:m>
                  <m:oMath xmlns:m="http://schemas.openxmlformats.org/officeDocument/2006/math">
                    <m:r>
                      <a:rPr lang="zh-TW" altLang="en-US" sz="2400" i="1">
                        <a:latin typeface="Cambria Math" panose="02040503050406030204" pitchFamily="18" charset="0"/>
                      </a:rPr>
                      <m:t>𝛾</m:t>
                    </m:r>
                  </m:oMath>
                </a14:m>
                <a:r>
                  <a:rPr lang="en-US" altLang="zh-TW" sz="2400" dirty="0"/>
                  <a:t>, </a:t>
                </a:r>
                <a14:m>
                  <m:oMath xmlns:m="http://schemas.openxmlformats.org/officeDocument/2006/math">
                    <m:r>
                      <a:rPr lang="zh-TW" altLang="en-US" sz="2400" i="1">
                        <a:latin typeface="Cambria Math" panose="02040503050406030204" pitchFamily="18" charset="0"/>
                      </a:rPr>
                      <m:t>𝛽</m:t>
                    </m:r>
                  </m:oMath>
                </a14:m>
                <a:r>
                  <a:rPr lang="en-US" altLang="zh-TW" sz="2400" dirty="0"/>
                  <a:t> are network parameters</a:t>
                </a:r>
                <a:endParaRPr lang="zh-TW" altLang="en-US" sz="2400" dirty="0"/>
              </a:p>
            </p:txBody>
          </p:sp>
        </mc:Choice>
        <mc:Fallback xmlns="">
          <p:sp>
            <p:nvSpPr>
              <p:cNvPr id="34" name="文字方塊 33">
                <a:extLst>
                  <a:ext uri="{FF2B5EF4-FFF2-40B4-BE49-F238E27FC236}">
                    <a16:creationId xmlns:a16="http://schemas.microsoft.com/office/drawing/2014/main" id="{02354A69-24AC-4EE0-99C8-3C123D6B378E}"/>
                  </a:ext>
                </a:extLst>
              </p:cNvPr>
              <p:cNvSpPr txBox="1">
                <a:spLocks noRot="1" noChangeAspect="1" noMove="1" noResize="1" noEditPoints="1" noAdjustHandles="1" noChangeArrowheads="1" noChangeShapeType="1" noTextEdit="1"/>
              </p:cNvSpPr>
              <p:nvPr/>
            </p:nvSpPr>
            <p:spPr>
              <a:xfrm>
                <a:off x="6179563" y="2703544"/>
                <a:ext cx="2893659" cy="830997"/>
              </a:xfrm>
              <a:prstGeom prst="rect">
                <a:avLst/>
              </a:prstGeom>
              <a:blipFill>
                <a:blip r:embed="rId11"/>
                <a:stretch>
                  <a:fillRect l="-3376" t="-6569" r="-1055" b="-15328"/>
                </a:stretch>
              </a:blipFill>
            </p:spPr>
            <p:txBody>
              <a:bodyPr/>
              <a:lstStyle/>
              <a:p>
                <a:r>
                  <a:rPr lang="en-IN">
                    <a:noFill/>
                  </a:rPr>
                  <a:t> </a:t>
                </a:r>
              </a:p>
            </p:txBody>
          </p:sp>
        </mc:Fallback>
      </mc:AlternateContent>
      <p:sp>
        <p:nvSpPr>
          <p:cNvPr id="35" name="文字方塊 34">
            <a:extLst>
              <a:ext uri="{FF2B5EF4-FFF2-40B4-BE49-F238E27FC236}">
                <a16:creationId xmlns:a16="http://schemas.microsoft.com/office/drawing/2014/main" id="{FABAB90C-970E-412D-844D-3C0DF3D93E9D}"/>
              </a:ext>
            </a:extLst>
          </p:cNvPr>
          <p:cNvSpPr txBox="1"/>
          <p:nvPr/>
        </p:nvSpPr>
        <p:spPr>
          <a:xfrm>
            <a:off x="806181" y="3602468"/>
            <a:ext cx="7905024" cy="461665"/>
          </a:xfrm>
          <a:prstGeom prst="rect">
            <a:avLst/>
          </a:prstGeom>
          <a:noFill/>
        </p:spPr>
        <p:txBody>
          <a:bodyPr wrap="square" rtlCol="0">
            <a:spAutoFit/>
          </a:bodyPr>
          <a:lstStyle/>
          <a:p>
            <a:r>
              <a:rPr lang="en-US" altLang="zh-TW" sz="2400" dirty="0"/>
              <a:t>We do not have </a:t>
            </a:r>
            <a:r>
              <a:rPr lang="en-US" altLang="zh-TW" sz="2400" b="1" i="1" u="sng" dirty="0"/>
              <a:t>batch</a:t>
            </a:r>
            <a:r>
              <a:rPr lang="en-US" altLang="zh-TW" sz="2400" dirty="0"/>
              <a:t> at testing stage.</a:t>
            </a:r>
            <a:endParaRPr lang="zh-TW" altLang="en-US" sz="2400" dirty="0"/>
          </a:p>
        </p:txBody>
      </p:sp>
      <p:sp>
        <p:nvSpPr>
          <p:cNvPr id="36" name="文字方塊 35">
            <a:extLst>
              <a:ext uri="{FF2B5EF4-FFF2-40B4-BE49-F238E27FC236}">
                <a16:creationId xmlns:a16="http://schemas.microsoft.com/office/drawing/2014/main" id="{6D83FF68-DF80-44EF-8936-6431E24E873C}"/>
              </a:ext>
            </a:extLst>
          </p:cNvPr>
          <p:cNvSpPr txBox="1"/>
          <p:nvPr/>
        </p:nvSpPr>
        <p:spPr>
          <a:xfrm>
            <a:off x="843167" y="4072367"/>
            <a:ext cx="5198866" cy="461665"/>
          </a:xfrm>
          <a:prstGeom prst="rect">
            <a:avLst/>
          </a:prstGeom>
          <a:noFill/>
        </p:spPr>
        <p:txBody>
          <a:bodyPr wrap="square" rtlCol="0">
            <a:spAutoFit/>
          </a:bodyPr>
          <a:lstStyle/>
          <a:p>
            <a:r>
              <a:rPr lang="en-US" altLang="zh-TW" sz="2400" dirty="0"/>
              <a:t>Ideal solution:</a:t>
            </a:r>
            <a:endParaRPr lang="zh-TW" altLang="en-US" sz="2400"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E0B8693A-5366-48E9-9DFF-FCA9B9E7B22B}"/>
                  </a:ext>
                </a:extLst>
              </p:cNvPr>
              <p:cNvSpPr txBox="1"/>
              <p:nvPr/>
            </p:nvSpPr>
            <p:spPr>
              <a:xfrm>
                <a:off x="1180951" y="4451193"/>
                <a:ext cx="8269560" cy="461665"/>
              </a:xfrm>
              <a:prstGeom prst="rect">
                <a:avLst/>
              </a:prstGeom>
              <a:noFill/>
            </p:spPr>
            <p:txBody>
              <a:bodyPr wrap="square" rtlCol="0">
                <a:spAutoFit/>
              </a:bodyPr>
              <a:lstStyle/>
              <a:p>
                <a:r>
                  <a:rPr lang="en-US" altLang="zh-TW" sz="2400" dirty="0"/>
                  <a:t>Computing </a:t>
                </a:r>
                <a14:m>
                  <m:oMath xmlns:m="http://schemas.openxmlformats.org/officeDocument/2006/math">
                    <m:r>
                      <a:rPr lang="zh-TW" altLang="en-US" sz="2400" i="1">
                        <a:latin typeface="Cambria Math" panose="02040503050406030204" pitchFamily="18" charset="0"/>
                      </a:rPr>
                      <m:t>𝜇</m:t>
                    </m:r>
                  </m:oMath>
                </a14:m>
                <a:r>
                  <a:rPr lang="en-US" altLang="zh-TW" sz="2400" dirty="0"/>
                  <a:t> and </a:t>
                </a:r>
                <a14:m>
                  <m:oMath xmlns:m="http://schemas.openxmlformats.org/officeDocument/2006/math">
                    <m:r>
                      <a:rPr lang="zh-TW" altLang="en-US" sz="2400" i="1">
                        <a:latin typeface="Cambria Math" panose="02040503050406030204" pitchFamily="18" charset="0"/>
                      </a:rPr>
                      <m:t>𝜎</m:t>
                    </m:r>
                  </m:oMath>
                </a14:m>
                <a:r>
                  <a:rPr lang="en-US" altLang="zh-TW" sz="2400" dirty="0"/>
                  <a:t> using the whole training dataset.</a:t>
                </a:r>
                <a:endParaRPr lang="zh-TW" altLang="en-US" sz="2400" dirty="0"/>
              </a:p>
            </p:txBody>
          </p:sp>
        </mc:Choice>
        <mc:Fallback xmlns="">
          <p:sp>
            <p:nvSpPr>
              <p:cNvPr id="37" name="文字方塊 36">
                <a:extLst>
                  <a:ext uri="{FF2B5EF4-FFF2-40B4-BE49-F238E27FC236}">
                    <a16:creationId xmlns:a16="http://schemas.microsoft.com/office/drawing/2014/main" id="{E0B8693A-5366-48E9-9DFF-FCA9B9E7B22B}"/>
                  </a:ext>
                </a:extLst>
              </p:cNvPr>
              <p:cNvSpPr txBox="1">
                <a:spLocks noRot="1" noChangeAspect="1" noMove="1" noResize="1" noEditPoints="1" noAdjustHandles="1" noChangeArrowheads="1" noChangeShapeType="1" noTextEdit="1"/>
              </p:cNvSpPr>
              <p:nvPr/>
            </p:nvSpPr>
            <p:spPr>
              <a:xfrm>
                <a:off x="1180951" y="4451193"/>
                <a:ext cx="8269560" cy="461665"/>
              </a:xfrm>
              <a:prstGeom prst="rect">
                <a:avLst/>
              </a:prstGeom>
              <a:blipFill>
                <a:blip r:embed="rId12"/>
                <a:stretch>
                  <a:fillRect l="-1180" t="-11842" r="-2434" b="-27632"/>
                </a:stretch>
              </a:blipFill>
            </p:spPr>
            <p:txBody>
              <a:bodyPr/>
              <a:lstStyle/>
              <a:p>
                <a:r>
                  <a:rPr lang="en-IN">
                    <a:noFill/>
                  </a:rPr>
                  <a:t> </a:t>
                </a:r>
              </a:p>
            </p:txBody>
          </p:sp>
        </mc:Fallback>
      </mc:AlternateContent>
      <p:sp>
        <p:nvSpPr>
          <p:cNvPr id="38" name="文字方塊 37">
            <a:extLst>
              <a:ext uri="{FF2B5EF4-FFF2-40B4-BE49-F238E27FC236}">
                <a16:creationId xmlns:a16="http://schemas.microsoft.com/office/drawing/2014/main" id="{B6789D8C-95AA-4A09-ACA3-9C356BC3DC8A}"/>
              </a:ext>
            </a:extLst>
          </p:cNvPr>
          <p:cNvSpPr txBox="1"/>
          <p:nvPr/>
        </p:nvSpPr>
        <p:spPr>
          <a:xfrm>
            <a:off x="806181" y="4841961"/>
            <a:ext cx="5198866" cy="461665"/>
          </a:xfrm>
          <a:prstGeom prst="rect">
            <a:avLst/>
          </a:prstGeom>
          <a:noFill/>
        </p:spPr>
        <p:txBody>
          <a:bodyPr wrap="square" rtlCol="0">
            <a:spAutoFit/>
          </a:bodyPr>
          <a:lstStyle/>
          <a:p>
            <a:r>
              <a:rPr lang="en-US" altLang="zh-TW" sz="2400" dirty="0"/>
              <a:t>Practical solution:</a:t>
            </a:r>
            <a:endParaRPr lang="zh-TW" altLang="en-US" sz="2400" dirty="0"/>
          </a:p>
        </p:txBody>
      </p:sp>
      <mc:AlternateContent xmlns:mc="http://schemas.openxmlformats.org/markup-compatibility/2006" xmlns:a14="http://schemas.microsoft.com/office/drawing/2010/main">
        <mc:Choice Requires="a14">
          <p:sp>
            <p:nvSpPr>
              <p:cNvPr id="39" name="文字方塊 38">
                <a:extLst>
                  <a:ext uri="{FF2B5EF4-FFF2-40B4-BE49-F238E27FC236}">
                    <a16:creationId xmlns:a16="http://schemas.microsoft.com/office/drawing/2014/main" id="{B24A5CAA-35F3-4925-9DCE-F3097B51F24C}"/>
                  </a:ext>
                </a:extLst>
              </p:cNvPr>
              <p:cNvSpPr txBox="1"/>
              <p:nvPr/>
            </p:nvSpPr>
            <p:spPr>
              <a:xfrm>
                <a:off x="1180313" y="5220787"/>
                <a:ext cx="8451048" cy="830997"/>
              </a:xfrm>
              <a:prstGeom prst="rect">
                <a:avLst/>
              </a:prstGeom>
              <a:noFill/>
            </p:spPr>
            <p:txBody>
              <a:bodyPr wrap="square" rtlCol="0">
                <a:spAutoFit/>
              </a:bodyPr>
              <a:lstStyle/>
              <a:p>
                <a:r>
                  <a:rPr lang="en-US" altLang="zh-TW" sz="2400" u="sng" dirty="0"/>
                  <a:t>Computing the moving average of </a:t>
                </a:r>
                <a14:m>
                  <m:oMath xmlns:m="http://schemas.openxmlformats.org/officeDocument/2006/math">
                    <m:r>
                      <a:rPr lang="zh-TW" altLang="en-US" sz="2400" i="1" u="sng">
                        <a:latin typeface="Cambria Math" panose="02040503050406030204" pitchFamily="18" charset="0"/>
                      </a:rPr>
                      <m:t>𝜇</m:t>
                    </m:r>
                  </m:oMath>
                </a14:m>
                <a:r>
                  <a:rPr lang="en-US" altLang="zh-TW" sz="2400" u="sng" dirty="0"/>
                  <a:t> and </a:t>
                </a:r>
                <a14:m>
                  <m:oMath xmlns:m="http://schemas.openxmlformats.org/officeDocument/2006/math">
                    <m:r>
                      <a:rPr lang="zh-TW" altLang="en-US" sz="2400" i="1" u="sng">
                        <a:latin typeface="Cambria Math" panose="02040503050406030204" pitchFamily="18" charset="0"/>
                      </a:rPr>
                      <m:t>𝜎</m:t>
                    </m:r>
                  </m:oMath>
                </a14:m>
                <a:r>
                  <a:rPr lang="en-US" altLang="zh-TW" sz="2400" u="sng" dirty="0"/>
                  <a:t> of the batches during training.</a:t>
                </a:r>
                <a:endParaRPr lang="zh-TW" altLang="en-US" sz="2400" u="sng" dirty="0"/>
              </a:p>
            </p:txBody>
          </p:sp>
        </mc:Choice>
        <mc:Fallback xmlns="">
          <p:sp>
            <p:nvSpPr>
              <p:cNvPr id="39" name="文字方塊 38">
                <a:extLst>
                  <a:ext uri="{FF2B5EF4-FFF2-40B4-BE49-F238E27FC236}">
                    <a16:creationId xmlns:a16="http://schemas.microsoft.com/office/drawing/2014/main" id="{B24A5CAA-35F3-4925-9DCE-F3097B51F24C}"/>
                  </a:ext>
                </a:extLst>
              </p:cNvPr>
              <p:cNvSpPr txBox="1">
                <a:spLocks noRot="1" noChangeAspect="1" noMove="1" noResize="1" noEditPoints="1" noAdjustHandles="1" noChangeArrowheads="1" noChangeShapeType="1" noTextEdit="1"/>
              </p:cNvSpPr>
              <p:nvPr/>
            </p:nvSpPr>
            <p:spPr>
              <a:xfrm>
                <a:off x="1180313" y="5220787"/>
                <a:ext cx="8451048" cy="830997"/>
              </a:xfrm>
              <a:prstGeom prst="rect">
                <a:avLst/>
              </a:prstGeom>
              <a:blipFill>
                <a:blip r:embed="rId13"/>
                <a:stretch>
                  <a:fillRect l="-1154" t="-6569" b="-15328"/>
                </a:stretch>
              </a:blipFill>
            </p:spPr>
            <p:txBody>
              <a:bodyPr/>
              <a:lstStyle/>
              <a:p>
                <a:r>
                  <a:rPr lang="en-IN">
                    <a:noFill/>
                  </a:rPr>
                  <a:t> </a:t>
                </a:r>
              </a:p>
            </p:txBody>
          </p:sp>
        </mc:Fallback>
      </mc:AlternateContent>
      <p:grpSp>
        <p:nvGrpSpPr>
          <p:cNvPr id="42" name="Group 41">
            <a:extLst>
              <a:ext uri="{FF2B5EF4-FFF2-40B4-BE49-F238E27FC236}">
                <a16:creationId xmlns:a16="http://schemas.microsoft.com/office/drawing/2014/main" id="{2E062384-766E-43F2-9BFC-23B3B83C8AC6}"/>
              </a:ext>
            </a:extLst>
          </p:cNvPr>
          <p:cNvGrpSpPr/>
          <p:nvPr/>
        </p:nvGrpSpPr>
        <p:grpSpPr>
          <a:xfrm>
            <a:off x="6665079" y="37065"/>
            <a:ext cx="3366074" cy="2041455"/>
            <a:chOff x="5628461" y="232124"/>
            <a:chExt cx="3366074" cy="2041455"/>
          </a:xfrm>
        </p:grpSpPr>
        <p:grpSp>
          <p:nvGrpSpPr>
            <p:cNvPr id="43" name="群組 29">
              <a:extLst>
                <a:ext uri="{FF2B5EF4-FFF2-40B4-BE49-F238E27FC236}">
                  <a16:creationId xmlns:a16="http://schemas.microsoft.com/office/drawing/2014/main" id="{BF74C217-8D8F-4EC1-9DBE-888721BE2627}"/>
                </a:ext>
              </a:extLst>
            </p:cNvPr>
            <p:cNvGrpSpPr/>
            <p:nvPr/>
          </p:nvGrpSpPr>
          <p:grpSpPr>
            <a:xfrm>
              <a:off x="5628461" y="232124"/>
              <a:ext cx="3366074" cy="2041455"/>
              <a:chOff x="5628461" y="232124"/>
              <a:chExt cx="3366074" cy="2041455"/>
            </a:xfrm>
          </p:grpSpPr>
          <p:cxnSp>
            <p:nvCxnSpPr>
              <p:cNvPr id="50" name="直線單箭頭接點 4">
                <a:extLst>
                  <a:ext uri="{FF2B5EF4-FFF2-40B4-BE49-F238E27FC236}">
                    <a16:creationId xmlns:a16="http://schemas.microsoft.com/office/drawing/2014/main" id="{E1A13CAE-3840-43B6-BB78-E37BB63071D9}"/>
                  </a:ext>
                </a:extLst>
              </p:cNvPr>
              <p:cNvCxnSpPr/>
              <p:nvPr/>
            </p:nvCxnSpPr>
            <p:spPr>
              <a:xfrm>
                <a:off x="5890683" y="1825625"/>
                <a:ext cx="262128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26">
                <a:extLst>
                  <a:ext uri="{FF2B5EF4-FFF2-40B4-BE49-F238E27FC236}">
                    <a16:creationId xmlns:a16="http://schemas.microsoft.com/office/drawing/2014/main" id="{EB997DE4-2DF4-4324-98B1-E06A4F5F37B8}"/>
                  </a:ext>
                </a:extLst>
              </p:cNvPr>
              <p:cNvCxnSpPr>
                <a:cxnSpLocks/>
              </p:cNvCxnSpPr>
              <p:nvPr/>
            </p:nvCxnSpPr>
            <p:spPr>
              <a:xfrm flipV="1">
                <a:off x="6274432" y="232124"/>
                <a:ext cx="0" cy="19114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字方塊 6">
                <a:extLst>
                  <a:ext uri="{FF2B5EF4-FFF2-40B4-BE49-F238E27FC236}">
                    <a16:creationId xmlns:a16="http://schemas.microsoft.com/office/drawing/2014/main" id="{58D0224F-5912-4660-A2DD-90CB99B34691}"/>
                  </a:ext>
                </a:extLst>
              </p:cNvPr>
              <p:cNvSpPr txBox="1"/>
              <p:nvPr/>
            </p:nvSpPr>
            <p:spPr>
              <a:xfrm>
                <a:off x="5628461" y="235208"/>
                <a:ext cx="732794" cy="400110"/>
              </a:xfrm>
              <a:prstGeom prst="rect">
                <a:avLst/>
              </a:prstGeom>
              <a:noFill/>
            </p:spPr>
            <p:txBody>
              <a:bodyPr wrap="square" rtlCol="0">
                <a:spAutoFit/>
              </a:bodyPr>
              <a:lstStyle/>
              <a:p>
                <a:r>
                  <a:rPr lang="en-US" altLang="zh-TW" sz="2000" dirty="0" err="1">
                    <a:latin typeface="Calibri" panose="020F0502020204030204" pitchFamily="34" charset="0"/>
                    <a:cs typeface="Calibri" panose="020F0502020204030204" pitchFamily="34" charset="0"/>
                  </a:rPr>
                  <a:t>Acc</a:t>
                </a:r>
                <a:endParaRPr lang="zh-TW" altLang="en-US" sz="2000" dirty="0">
                  <a:latin typeface="Calibri" panose="020F0502020204030204" pitchFamily="34" charset="0"/>
                  <a:cs typeface="Calibri" panose="020F0502020204030204" pitchFamily="34" charset="0"/>
                </a:endParaRPr>
              </a:p>
            </p:txBody>
          </p:sp>
          <p:sp>
            <p:nvSpPr>
              <p:cNvPr id="53" name="文字方塊 27">
                <a:extLst>
                  <a:ext uri="{FF2B5EF4-FFF2-40B4-BE49-F238E27FC236}">
                    <a16:creationId xmlns:a16="http://schemas.microsoft.com/office/drawing/2014/main" id="{91D5E951-0138-4962-B90B-1B2F626A55E4}"/>
                  </a:ext>
                </a:extLst>
              </p:cNvPr>
              <p:cNvSpPr txBox="1"/>
              <p:nvPr/>
            </p:nvSpPr>
            <p:spPr>
              <a:xfrm>
                <a:off x="7340178" y="1873469"/>
                <a:ext cx="1654357" cy="400110"/>
              </a:xfrm>
              <a:prstGeom prst="rect">
                <a:avLst/>
              </a:prstGeom>
              <a:noFill/>
            </p:spPr>
            <p:txBody>
              <a:bodyPr wrap="square" rtlCol="0">
                <a:spAutoFit/>
              </a:bodyPr>
              <a:lstStyle/>
              <a:p>
                <a:r>
                  <a:rPr lang="en-US" altLang="zh-TW" sz="2000" dirty="0">
                    <a:latin typeface="Calibri" panose="020F0502020204030204" pitchFamily="34" charset="0"/>
                    <a:cs typeface="Calibri" panose="020F0502020204030204" pitchFamily="34" charset="0"/>
                  </a:rPr>
                  <a:t>Updates</a:t>
                </a:r>
                <a:endParaRPr lang="zh-TW" altLang="en-US" sz="2000" dirty="0">
                  <a:latin typeface="Calibri" panose="020F0502020204030204" pitchFamily="34" charset="0"/>
                  <a:cs typeface="Calibri" panose="020F0502020204030204" pitchFamily="34" charset="0"/>
                </a:endParaRPr>
              </a:p>
            </p:txBody>
          </p:sp>
          <p:sp>
            <p:nvSpPr>
              <p:cNvPr id="54" name="手繪多邊形: 圖案 8">
                <a:extLst>
                  <a:ext uri="{FF2B5EF4-FFF2-40B4-BE49-F238E27FC236}">
                    <a16:creationId xmlns:a16="http://schemas.microsoft.com/office/drawing/2014/main" id="{D5B71A1F-4091-41A8-8E14-FFBAD6FD9588}"/>
                  </a:ext>
                </a:extLst>
              </p:cNvPr>
              <p:cNvSpPr/>
              <p:nvPr/>
            </p:nvSpPr>
            <p:spPr>
              <a:xfrm>
                <a:off x="6445770" y="571209"/>
                <a:ext cx="1993692" cy="1152660"/>
              </a:xfrm>
              <a:custGeom>
                <a:avLst/>
                <a:gdLst>
                  <a:gd name="connsiteX0" fmla="*/ 0 w 1993692"/>
                  <a:gd name="connsiteY0" fmla="*/ 1152660 h 1152660"/>
                  <a:gd name="connsiteX1" fmla="*/ 434715 w 1993692"/>
                  <a:gd name="connsiteY1" fmla="*/ 373171 h 1152660"/>
                  <a:gd name="connsiteX2" fmla="*/ 809469 w 1993692"/>
                  <a:gd name="connsiteY2" fmla="*/ 43388 h 1152660"/>
                  <a:gd name="connsiteX3" fmla="*/ 1993692 w 1993692"/>
                  <a:gd name="connsiteY3" fmla="*/ 13407 h 1152660"/>
                </a:gdLst>
                <a:ahLst/>
                <a:cxnLst>
                  <a:cxn ang="0">
                    <a:pos x="connsiteX0" y="connsiteY0"/>
                  </a:cxn>
                  <a:cxn ang="0">
                    <a:pos x="connsiteX1" y="connsiteY1"/>
                  </a:cxn>
                  <a:cxn ang="0">
                    <a:pos x="connsiteX2" y="connsiteY2"/>
                  </a:cxn>
                  <a:cxn ang="0">
                    <a:pos x="connsiteX3" y="connsiteY3"/>
                  </a:cxn>
                </a:cxnLst>
                <a:rect l="l" t="t" r="r" b="b"/>
                <a:pathLst>
                  <a:path w="1993692" h="1152660">
                    <a:moveTo>
                      <a:pt x="0" y="1152660"/>
                    </a:moveTo>
                    <a:cubicBezTo>
                      <a:pt x="149902" y="855355"/>
                      <a:pt x="299804" y="558050"/>
                      <a:pt x="434715" y="373171"/>
                    </a:cubicBezTo>
                    <a:cubicBezTo>
                      <a:pt x="569626" y="188292"/>
                      <a:pt x="549640" y="103349"/>
                      <a:pt x="809469" y="43388"/>
                    </a:cubicBezTo>
                    <a:cubicBezTo>
                      <a:pt x="1069298" y="-16573"/>
                      <a:pt x="1531495" y="-1583"/>
                      <a:pt x="1993692" y="134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4" name="文字方塊 9">
                  <a:extLst>
                    <a:ext uri="{FF2B5EF4-FFF2-40B4-BE49-F238E27FC236}">
                      <a16:creationId xmlns:a16="http://schemas.microsoft.com/office/drawing/2014/main" id="{4E896682-B2F2-4A0F-A826-BBEF377ADD6B}"/>
                    </a:ext>
                  </a:extLst>
                </p:cNvPr>
                <p:cNvSpPr txBox="1"/>
                <p:nvPr/>
              </p:nvSpPr>
              <p:spPr>
                <a:xfrm>
                  <a:off x="6967447" y="1370175"/>
                  <a:ext cx="3727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m:t>
                            </m:r>
                          </m:sub>
                        </m:sSub>
                      </m:oMath>
                    </m:oMathPara>
                  </a14:m>
                  <a:endParaRPr lang="zh-TW" altLang="en-US" sz="2400" dirty="0"/>
                </a:p>
              </p:txBody>
            </p:sp>
          </mc:Choice>
          <mc:Fallback xmlns="">
            <p:sp>
              <p:nvSpPr>
                <p:cNvPr id="44" name="文字方塊 9">
                  <a:extLst>
                    <a:ext uri="{FF2B5EF4-FFF2-40B4-BE49-F238E27FC236}">
                      <a16:creationId xmlns:a16="http://schemas.microsoft.com/office/drawing/2014/main" id="{4E896682-B2F2-4A0F-A826-BBEF377ADD6B}"/>
                    </a:ext>
                  </a:extLst>
                </p:cNvPr>
                <p:cNvSpPr txBox="1">
                  <a:spLocks noRot="1" noChangeAspect="1" noMove="1" noResize="1" noEditPoints="1" noAdjustHandles="1" noChangeArrowheads="1" noChangeShapeType="1" noTextEdit="1"/>
                </p:cNvSpPr>
                <p:nvPr/>
              </p:nvSpPr>
              <p:spPr>
                <a:xfrm>
                  <a:off x="6967447" y="1370175"/>
                  <a:ext cx="372731" cy="369332"/>
                </a:xfrm>
                <a:prstGeom prst="rect">
                  <a:avLst/>
                </a:prstGeom>
                <a:blipFill>
                  <a:blip r:embed="rId14"/>
                  <a:stretch>
                    <a:fillRect l="-18033" r="-6557"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5" name="文字方塊 30">
                  <a:extLst>
                    <a:ext uri="{FF2B5EF4-FFF2-40B4-BE49-F238E27FC236}">
                      <a16:creationId xmlns:a16="http://schemas.microsoft.com/office/drawing/2014/main" id="{F9E18D8B-BB31-4415-ADA2-44F40BD956F9}"/>
                    </a:ext>
                  </a:extLst>
                </p:cNvPr>
                <p:cNvSpPr txBox="1"/>
                <p:nvPr/>
              </p:nvSpPr>
              <p:spPr>
                <a:xfrm>
                  <a:off x="7442616" y="1040503"/>
                  <a:ext cx="63241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100</m:t>
                            </m:r>
                          </m:sub>
                        </m:sSub>
                      </m:oMath>
                    </m:oMathPara>
                  </a14:m>
                  <a:endParaRPr lang="zh-TW" altLang="en-US" sz="2400" dirty="0"/>
                </a:p>
              </p:txBody>
            </p:sp>
          </mc:Choice>
          <mc:Fallback xmlns="">
            <p:sp>
              <p:nvSpPr>
                <p:cNvPr id="45" name="文字方塊 30">
                  <a:extLst>
                    <a:ext uri="{FF2B5EF4-FFF2-40B4-BE49-F238E27FC236}">
                      <a16:creationId xmlns:a16="http://schemas.microsoft.com/office/drawing/2014/main" id="{F9E18D8B-BB31-4415-ADA2-44F40BD956F9}"/>
                    </a:ext>
                  </a:extLst>
                </p:cNvPr>
                <p:cNvSpPr txBox="1">
                  <a:spLocks noRot="1" noChangeAspect="1" noMove="1" noResize="1" noEditPoints="1" noAdjustHandles="1" noChangeArrowheads="1" noChangeShapeType="1" noTextEdit="1"/>
                </p:cNvSpPr>
                <p:nvPr/>
              </p:nvSpPr>
              <p:spPr>
                <a:xfrm>
                  <a:off x="7442616" y="1040503"/>
                  <a:ext cx="632417" cy="369332"/>
                </a:xfrm>
                <a:prstGeom prst="rect">
                  <a:avLst/>
                </a:prstGeom>
                <a:blipFill>
                  <a:blip r:embed="rId15"/>
                  <a:stretch>
                    <a:fillRect l="-11538" r="-2885" b="-2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文字方塊 31">
                  <a:extLst>
                    <a:ext uri="{FF2B5EF4-FFF2-40B4-BE49-F238E27FC236}">
                      <a16:creationId xmlns:a16="http://schemas.microsoft.com/office/drawing/2014/main" id="{FF16EF91-D0E6-4628-A07A-BF9F877F27E4}"/>
                    </a:ext>
                  </a:extLst>
                </p:cNvPr>
                <p:cNvSpPr txBox="1"/>
                <p:nvPr/>
              </p:nvSpPr>
              <p:spPr>
                <a:xfrm>
                  <a:off x="8236083" y="856862"/>
                  <a:ext cx="63953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𝜇</m:t>
                            </m:r>
                          </m:e>
                          <m:sub>
                            <m:r>
                              <a:rPr lang="en-US" altLang="zh-TW" sz="2400" b="0" i="1" smtClean="0">
                                <a:latin typeface="Cambria Math" panose="02040503050406030204" pitchFamily="18" charset="0"/>
                              </a:rPr>
                              <m:t>300</m:t>
                            </m:r>
                          </m:sub>
                        </m:sSub>
                      </m:oMath>
                    </m:oMathPara>
                  </a14:m>
                  <a:endParaRPr lang="zh-TW" altLang="en-US" sz="2400" dirty="0"/>
                </a:p>
              </p:txBody>
            </p:sp>
          </mc:Choice>
          <mc:Fallback xmlns="">
            <p:sp>
              <p:nvSpPr>
                <p:cNvPr id="46" name="文字方塊 31">
                  <a:extLst>
                    <a:ext uri="{FF2B5EF4-FFF2-40B4-BE49-F238E27FC236}">
                      <a16:creationId xmlns:a16="http://schemas.microsoft.com/office/drawing/2014/main" id="{FF16EF91-D0E6-4628-A07A-BF9F877F27E4}"/>
                    </a:ext>
                  </a:extLst>
                </p:cNvPr>
                <p:cNvSpPr txBox="1">
                  <a:spLocks noRot="1" noChangeAspect="1" noMove="1" noResize="1" noEditPoints="1" noAdjustHandles="1" noChangeArrowheads="1" noChangeShapeType="1" noTextEdit="1"/>
                </p:cNvSpPr>
                <p:nvPr/>
              </p:nvSpPr>
              <p:spPr>
                <a:xfrm>
                  <a:off x="8236083" y="856862"/>
                  <a:ext cx="639534" cy="369332"/>
                </a:xfrm>
                <a:prstGeom prst="rect">
                  <a:avLst/>
                </a:prstGeom>
                <a:blipFill>
                  <a:blip r:embed="rId16"/>
                  <a:stretch>
                    <a:fillRect l="-10476" r="-2857" b="-26667"/>
                  </a:stretch>
                </a:blipFill>
              </p:spPr>
              <p:txBody>
                <a:bodyPr/>
                <a:lstStyle/>
                <a:p>
                  <a:r>
                    <a:rPr lang="en-IN">
                      <a:noFill/>
                    </a:rPr>
                    <a:t> </a:t>
                  </a:r>
                </a:p>
              </p:txBody>
            </p:sp>
          </mc:Fallback>
        </mc:AlternateContent>
        <p:cxnSp>
          <p:nvCxnSpPr>
            <p:cNvPr id="47" name="直線單箭頭接點 11">
              <a:extLst>
                <a:ext uri="{FF2B5EF4-FFF2-40B4-BE49-F238E27FC236}">
                  <a16:creationId xmlns:a16="http://schemas.microsoft.com/office/drawing/2014/main" id="{64899169-3973-447B-B32D-BD394A079F51}"/>
                </a:ext>
              </a:extLst>
            </p:cNvPr>
            <p:cNvCxnSpPr>
              <a:cxnSpLocks/>
              <a:endCxn id="44" idx="1"/>
            </p:cNvCxnSpPr>
            <p:nvPr/>
          </p:nvCxnSpPr>
          <p:spPr>
            <a:xfrm>
              <a:off x="6658182" y="1338900"/>
              <a:ext cx="309265" cy="2159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39">
              <a:extLst>
                <a:ext uri="{FF2B5EF4-FFF2-40B4-BE49-F238E27FC236}">
                  <a16:creationId xmlns:a16="http://schemas.microsoft.com/office/drawing/2014/main" id="{EC29A790-309D-4EED-B653-ED313C1139C9}"/>
                </a:ext>
              </a:extLst>
            </p:cNvPr>
            <p:cNvCxnSpPr>
              <a:cxnSpLocks/>
              <a:stCxn id="54" idx="2"/>
              <a:endCxn id="45" idx="1"/>
            </p:cNvCxnSpPr>
            <p:nvPr/>
          </p:nvCxnSpPr>
          <p:spPr>
            <a:xfrm>
              <a:off x="7255239" y="614597"/>
              <a:ext cx="187377" cy="610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0">
              <a:extLst>
                <a:ext uri="{FF2B5EF4-FFF2-40B4-BE49-F238E27FC236}">
                  <a16:creationId xmlns:a16="http://schemas.microsoft.com/office/drawing/2014/main" id="{582746C6-0ABB-4D85-AFAC-98A6FAC2AA5E}"/>
                </a:ext>
              </a:extLst>
            </p:cNvPr>
            <p:cNvCxnSpPr>
              <a:cxnSpLocks/>
            </p:cNvCxnSpPr>
            <p:nvPr/>
          </p:nvCxnSpPr>
          <p:spPr>
            <a:xfrm>
              <a:off x="8293143" y="592825"/>
              <a:ext cx="61811" cy="3673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896050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57F0-F0C0-72C7-2109-BACE114568B8}"/>
              </a:ext>
            </a:extLst>
          </p:cNvPr>
          <p:cNvSpPr>
            <a:spLocks noGrp="1"/>
          </p:cNvSpPr>
          <p:nvPr>
            <p:ph type="title"/>
          </p:nvPr>
        </p:nvSpPr>
        <p:spPr/>
        <p:txBody>
          <a:bodyPr/>
          <a:lstStyle/>
          <a:p>
            <a:r>
              <a:rPr lang="en-GB" dirty="0"/>
              <a:t>Moving Average</a:t>
            </a:r>
            <a:endParaRPr lang="en-IN" dirty="0"/>
          </a:p>
        </p:txBody>
      </p:sp>
      <p:pic>
        <p:nvPicPr>
          <p:cNvPr id="5" name="Content Placeholder 4">
            <a:extLst>
              <a:ext uri="{FF2B5EF4-FFF2-40B4-BE49-F238E27FC236}">
                <a16:creationId xmlns:a16="http://schemas.microsoft.com/office/drawing/2014/main" id="{EF2DFA06-5CD0-6822-65BD-938883DDAF23}"/>
              </a:ext>
            </a:extLst>
          </p:cNvPr>
          <p:cNvPicPr>
            <a:picLocks noGrp="1" noChangeAspect="1"/>
          </p:cNvPicPr>
          <p:nvPr>
            <p:ph idx="1"/>
          </p:nvPr>
        </p:nvPicPr>
        <p:blipFill>
          <a:blip r:embed="rId2"/>
          <a:stretch>
            <a:fillRect/>
          </a:stretch>
        </p:blipFill>
        <p:spPr>
          <a:xfrm>
            <a:off x="502921" y="1647938"/>
            <a:ext cx="8774752" cy="3973287"/>
          </a:xfrm>
        </p:spPr>
      </p:pic>
    </p:spTree>
    <p:extLst>
      <p:ext uri="{BB962C8B-B14F-4D97-AF65-F5344CB8AC3E}">
        <p14:creationId xmlns:p14="http://schemas.microsoft.com/office/powerpoint/2010/main" val="12336298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4725-2B49-486C-BD38-A8D148F24CBB}"/>
              </a:ext>
            </a:extLst>
          </p:cNvPr>
          <p:cNvSpPr>
            <a:spLocks noGrp="1"/>
          </p:cNvSpPr>
          <p:nvPr>
            <p:ph type="title"/>
          </p:nvPr>
        </p:nvSpPr>
        <p:spPr>
          <a:xfrm>
            <a:off x="502920" y="762000"/>
            <a:ext cx="7838647" cy="438150"/>
          </a:xfrm>
        </p:spPr>
        <p:txBody>
          <a:bodyPr/>
          <a:lstStyle/>
          <a:p>
            <a:r>
              <a:rPr lang="en-US" altLang="zh-TW" dirty="0"/>
              <a:t>Why does normalizing the data make the algorithm faster?</a:t>
            </a:r>
            <a:endParaRPr lang="en-IN" dirty="0"/>
          </a:p>
        </p:txBody>
      </p:sp>
      <p:sp>
        <p:nvSpPr>
          <p:cNvPr id="3" name="Content Placeholder 2">
            <a:extLst>
              <a:ext uri="{FF2B5EF4-FFF2-40B4-BE49-F238E27FC236}">
                <a16:creationId xmlns:a16="http://schemas.microsoft.com/office/drawing/2014/main" id="{92628F69-AD9E-4F9C-8FEA-C26EFDA5EA01}"/>
              </a:ext>
            </a:extLst>
          </p:cNvPr>
          <p:cNvSpPr>
            <a:spLocks noGrp="1"/>
          </p:cNvSpPr>
          <p:nvPr>
            <p:ph idx="1"/>
          </p:nvPr>
        </p:nvSpPr>
        <p:spPr>
          <a:xfrm>
            <a:off x="502922" y="1371600"/>
            <a:ext cx="5318366" cy="2033222"/>
          </a:xfrm>
        </p:spPr>
        <p:txBody>
          <a:bodyPr/>
          <a:lstStyle/>
          <a:p>
            <a:pPr algn="just"/>
            <a:r>
              <a:rPr lang="en-US" dirty="0"/>
              <a:t>In the case of unnormalized data, the scale of features will vary. This will make the cost function asymmetric.</a:t>
            </a:r>
          </a:p>
          <a:p>
            <a:pPr algn="just"/>
            <a:r>
              <a:rPr lang="en-GB" dirty="0"/>
              <a:t>It will take longer to converge to the minimum because the parameters for larger-scale features will dominate the updates.</a:t>
            </a:r>
            <a:endParaRPr lang="en-IN" dirty="0"/>
          </a:p>
          <a:p>
            <a:pPr algn="just"/>
            <a:endParaRPr lang="en-IN" dirty="0"/>
          </a:p>
          <a:p>
            <a:pPr algn="just"/>
            <a:endParaRPr lang="en-IN" dirty="0"/>
          </a:p>
          <a:p>
            <a:pPr marL="0" indent="0" algn="just">
              <a:buNone/>
            </a:pPr>
            <a:endParaRPr lang="en-IN" dirty="0"/>
          </a:p>
        </p:txBody>
      </p:sp>
      <p:grpSp>
        <p:nvGrpSpPr>
          <p:cNvPr id="6" name="Group 5">
            <a:extLst>
              <a:ext uri="{FF2B5EF4-FFF2-40B4-BE49-F238E27FC236}">
                <a16:creationId xmlns:a16="http://schemas.microsoft.com/office/drawing/2014/main" id="{C0F54150-5C86-4010-B67C-17BAD2400FAB}"/>
              </a:ext>
            </a:extLst>
          </p:cNvPr>
          <p:cNvGrpSpPr/>
          <p:nvPr/>
        </p:nvGrpSpPr>
        <p:grpSpPr>
          <a:xfrm>
            <a:off x="6325344" y="1172270"/>
            <a:ext cx="3181235" cy="2290396"/>
            <a:chOff x="585691" y="1382499"/>
            <a:chExt cx="4345174" cy="2601761"/>
          </a:xfrm>
        </p:grpSpPr>
        <p:pic>
          <p:nvPicPr>
            <p:cNvPr id="7" name="Picture 6">
              <a:extLst>
                <a:ext uri="{FF2B5EF4-FFF2-40B4-BE49-F238E27FC236}">
                  <a16:creationId xmlns:a16="http://schemas.microsoft.com/office/drawing/2014/main" id="{F6E86FAA-F5D2-48EB-948B-2FA44A1987B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9226821">
              <a:off x="1651043" y="2652720"/>
              <a:ext cx="2090187" cy="385909"/>
            </a:xfrm>
            <a:prstGeom prst="rect">
              <a:avLst/>
            </a:prstGeom>
          </p:spPr>
        </p:pic>
        <p:grpSp>
          <p:nvGrpSpPr>
            <p:cNvPr id="8" name="Group 7">
              <a:extLst>
                <a:ext uri="{FF2B5EF4-FFF2-40B4-BE49-F238E27FC236}">
                  <a16:creationId xmlns:a16="http://schemas.microsoft.com/office/drawing/2014/main" id="{5B8401D1-62E6-4523-A270-A8D68F8EB979}"/>
                </a:ext>
              </a:extLst>
            </p:cNvPr>
            <p:cNvGrpSpPr/>
            <p:nvPr/>
          </p:nvGrpSpPr>
          <p:grpSpPr>
            <a:xfrm>
              <a:off x="1476151" y="1855676"/>
              <a:ext cx="3167727" cy="1995009"/>
              <a:chOff x="137886" y="2410526"/>
              <a:chExt cx="2804541" cy="2470620"/>
            </a:xfrm>
          </p:grpSpPr>
          <p:cxnSp>
            <p:nvCxnSpPr>
              <p:cNvPr id="13" name="Straight Arrow Connector 12">
                <a:extLst>
                  <a:ext uri="{FF2B5EF4-FFF2-40B4-BE49-F238E27FC236}">
                    <a16:creationId xmlns:a16="http://schemas.microsoft.com/office/drawing/2014/main" id="{FC9604F7-8DFE-48FE-B808-20FC0E3160F9}"/>
                  </a:ext>
                </a:extLst>
              </p:cNvPr>
              <p:cNvCxnSpPr/>
              <p:nvPr/>
            </p:nvCxnSpPr>
            <p:spPr>
              <a:xfrm flipV="1">
                <a:off x="1150542" y="2410526"/>
                <a:ext cx="0" cy="141964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9842F2-78B1-439E-B87F-A7C26E906122}"/>
                  </a:ext>
                </a:extLst>
              </p:cNvPr>
              <p:cNvCxnSpPr/>
              <p:nvPr/>
            </p:nvCxnSpPr>
            <p:spPr>
              <a:xfrm flipH="1">
                <a:off x="137886" y="3827265"/>
                <a:ext cx="1012656" cy="105388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02E1FD-1F30-452A-8D8A-253D20A38EEE}"/>
                  </a:ext>
                </a:extLst>
              </p:cNvPr>
              <p:cNvCxnSpPr/>
              <p:nvPr/>
            </p:nvCxnSpPr>
            <p:spPr>
              <a:xfrm>
                <a:off x="1150542" y="3821618"/>
                <a:ext cx="1791885" cy="40905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25DA39-214D-4B3F-8566-11D5DAE7FE05}"/>
                    </a:ext>
                  </a:extLst>
                </p:cNvPr>
                <p:cNvSpPr txBox="1"/>
                <p:nvPr/>
              </p:nvSpPr>
              <p:spPr>
                <a:xfrm>
                  <a:off x="4377114" y="3259841"/>
                  <a:ext cx="553751" cy="372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𝑤</m:t>
                        </m:r>
                      </m:oMath>
                    </m:oMathPara>
                  </a14:m>
                  <a:endParaRPr lang="en-US" dirty="0"/>
                </a:p>
              </p:txBody>
            </p:sp>
          </mc:Choice>
          <mc:Fallback xmlns="">
            <p:sp>
              <p:nvSpPr>
                <p:cNvPr id="9" name="TextBox 8">
                  <a:extLst>
                    <a:ext uri="{FF2B5EF4-FFF2-40B4-BE49-F238E27FC236}">
                      <a16:creationId xmlns:a16="http://schemas.microsoft.com/office/drawing/2014/main" id="{A825DA39-214D-4B3F-8566-11D5DAE7FE05}"/>
                    </a:ext>
                  </a:extLst>
                </p:cNvPr>
                <p:cNvSpPr txBox="1">
                  <a:spLocks noRot="1" noChangeAspect="1" noMove="1" noResize="1" noEditPoints="1" noAdjustHandles="1" noChangeArrowheads="1" noChangeShapeType="1" noTextEdit="1"/>
                </p:cNvSpPr>
                <p:nvPr/>
              </p:nvSpPr>
              <p:spPr>
                <a:xfrm>
                  <a:off x="4377114" y="3259841"/>
                  <a:ext cx="553751" cy="372791"/>
                </a:xfrm>
                <a:prstGeom prst="rect">
                  <a:avLst/>
                </a:prstGeom>
                <a:blipFill>
                  <a:blip r:embed="rId3"/>
                  <a:stretch>
                    <a:fillRect b="-27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B5748D-E655-4AFF-8A25-52642F70A221}"/>
                    </a:ext>
                  </a:extLst>
                </p:cNvPr>
                <p:cNvSpPr txBox="1"/>
                <p:nvPr/>
              </p:nvSpPr>
              <p:spPr>
                <a:xfrm>
                  <a:off x="1141678" y="3611469"/>
                  <a:ext cx="482341" cy="372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𝑏</m:t>
                        </m:r>
                      </m:oMath>
                    </m:oMathPara>
                  </a14:m>
                  <a:endParaRPr lang="en-US" dirty="0"/>
                </a:p>
              </p:txBody>
            </p:sp>
          </mc:Choice>
          <mc:Fallback xmlns="">
            <p:sp>
              <p:nvSpPr>
                <p:cNvPr id="10" name="TextBox 9">
                  <a:extLst>
                    <a:ext uri="{FF2B5EF4-FFF2-40B4-BE49-F238E27FC236}">
                      <a16:creationId xmlns:a16="http://schemas.microsoft.com/office/drawing/2014/main" id="{7CB5748D-E655-4AFF-8A25-52642F70A221}"/>
                    </a:ext>
                  </a:extLst>
                </p:cNvPr>
                <p:cNvSpPr txBox="1">
                  <a:spLocks noRot="1" noChangeAspect="1" noMove="1" noResize="1" noEditPoints="1" noAdjustHandles="1" noChangeArrowheads="1" noChangeShapeType="1" noTextEdit="1"/>
                </p:cNvSpPr>
                <p:nvPr/>
              </p:nvSpPr>
              <p:spPr>
                <a:xfrm>
                  <a:off x="1141678" y="3611469"/>
                  <a:ext cx="482341" cy="372791"/>
                </a:xfrm>
                <a:prstGeom prst="rect">
                  <a:avLst/>
                </a:prstGeom>
                <a:blipFill>
                  <a:blip r:embed="rId4"/>
                  <a:stretch>
                    <a:fillRect l="-5172" r="-3448" b="-3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027018-0DE7-4F4D-A030-6F2828D39E75}"/>
                    </a:ext>
                  </a:extLst>
                </p:cNvPr>
                <p:cNvSpPr txBox="1"/>
                <p:nvPr/>
              </p:nvSpPr>
              <p:spPr>
                <a:xfrm>
                  <a:off x="2601348" y="1651310"/>
                  <a:ext cx="425417" cy="372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𝐽</m:t>
                        </m:r>
                      </m:oMath>
                    </m:oMathPara>
                  </a14:m>
                  <a:endParaRPr lang="en-US" sz="2400" dirty="0"/>
                </a:p>
              </p:txBody>
            </p:sp>
          </mc:Choice>
          <mc:Fallback xmlns="">
            <p:sp>
              <p:nvSpPr>
                <p:cNvPr id="11" name="TextBox 10">
                  <a:extLst>
                    <a:ext uri="{FF2B5EF4-FFF2-40B4-BE49-F238E27FC236}">
                      <a16:creationId xmlns:a16="http://schemas.microsoft.com/office/drawing/2014/main" id="{1A027018-0DE7-4F4D-A030-6F2828D39E75}"/>
                    </a:ext>
                  </a:extLst>
                </p:cNvPr>
                <p:cNvSpPr txBox="1">
                  <a:spLocks noRot="1" noChangeAspect="1" noMove="1" noResize="1" noEditPoints="1" noAdjustHandles="1" noChangeArrowheads="1" noChangeShapeType="1" noTextEdit="1"/>
                </p:cNvSpPr>
                <p:nvPr/>
              </p:nvSpPr>
              <p:spPr>
                <a:xfrm>
                  <a:off x="2601348" y="1651310"/>
                  <a:ext cx="425417" cy="372791"/>
                </a:xfrm>
                <a:prstGeom prst="rect">
                  <a:avLst/>
                </a:prstGeom>
                <a:blipFill>
                  <a:blip r:embed="rId5"/>
                  <a:stretch>
                    <a:fillRect l="-13725" r="-9804" b="-62963"/>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60057ED6-54BA-4156-890E-6714301E7A06}"/>
                </a:ext>
              </a:extLst>
            </p:cNvPr>
            <p:cNvSpPr txBox="1"/>
            <p:nvPr/>
          </p:nvSpPr>
          <p:spPr>
            <a:xfrm>
              <a:off x="585691" y="1382499"/>
              <a:ext cx="3220462" cy="524425"/>
            </a:xfrm>
            <a:prstGeom prst="rect">
              <a:avLst/>
            </a:prstGeom>
            <a:noFill/>
          </p:spPr>
          <p:txBody>
            <a:bodyPr wrap="square" rtlCol="0">
              <a:spAutoFit/>
            </a:bodyPr>
            <a:lstStyle/>
            <a:p>
              <a:r>
                <a:rPr lang="en-US" sz="2400" dirty="0">
                  <a:latin typeface="Century Schoolbook" charset="0"/>
                  <a:ea typeface="Century Schoolbook" charset="0"/>
                  <a:cs typeface="Century Schoolbook" charset="0"/>
                </a:rPr>
                <a:t>Unnormalized:</a:t>
              </a:r>
            </a:p>
          </p:txBody>
        </p:sp>
      </p:grpSp>
      <p:grpSp>
        <p:nvGrpSpPr>
          <p:cNvPr id="16" name="Group 15">
            <a:extLst>
              <a:ext uri="{FF2B5EF4-FFF2-40B4-BE49-F238E27FC236}">
                <a16:creationId xmlns:a16="http://schemas.microsoft.com/office/drawing/2014/main" id="{573FACCA-237A-465C-AF41-87C37CEE801E}"/>
              </a:ext>
            </a:extLst>
          </p:cNvPr>
          <p:cNvGrpSpPr/>
          <p:nvPr/>
        </p:nvGrpSpPr>
        <p:grpSpPr>
          <a:xfrm>
            <a:off x="6276304" y="3578909"/>
            <a:ext cx="3279176" cy="2352771"/>
            <a:chOff x="5929734" y="1370015"/>
            <a:chExt cx="4416800" cy="2718755"/>
          </a:xfrm>
        </p:grpSpPr>
        <p:grpSp>
          <p:nvGrpSpPr>
            <p:cNvPr id="17" name="Group 16">
              <a:extLst>
                <a:ext uri="{FF2B5EF4-FFF2-40B4-BE49-F238E27FC236}">
                  <a16:creationId xmlns:a16="http://schemas.microsoft.com/office/drawing/2014/main" id="{2A94EC6C-ACB1-4D80-BE61-6125830710D5}"/>
                </a:ext>
              </a:extLst>
            </p:cNvPr>
            <p:cNvGrpSpPr/>
            <p:nvPr/>
          </p:nvGrpSpPr>
          <p:grpSpPr>
            <a:xfrm>
              <a:off x="6919014" y="1619890"/>
              <a:ext cx="3427520" cy="2468880"/>
              <a:chOff x="36411" y="1887677"/>
              <a:chExt cx="3354749" cy="2851477"/>
            </a:xfrm>
          </p:grpSpPr>
          <p:pic>
            <p:nvPicPr>
              <p:cNvPr id="19" name="Picture 18">
                <a:extLst>
                  <a:ext uri="{FF2B5EF4-FFF2-40B4-BE49-F238E27FC236}">
                    <a16:creationId xmlns:a16="http://schemas.microsoft.com/office/drawing/2014/main" id="{856A9F80-1945-443F-B518-79CA0EC504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21391497">
                <a:off x="591795" y="2618498"/>
                <a:ext cx="2085346" cy="1657099"/>
              </a:xfrm>
              <a:prstGeom prst="rect">
                <a:avLst/>
              </a:prstGeom>
            </p:spPr>
          </p:pic>
          <p:grpSp>
            <p:nvGrpSpPr>
              <p:cNvPr id="20" name="Group 19">
                <a:extLst>
                  <a:ext uri="{FF2B5EF4-FFF2-40B4-BE49-F238E27FC236}">
                    <a16:creationId xmlns:a16="http://schemas.microsoft.com/office/drawing/2014/main" id="{F63DFED5-8498-4F14-813B-488587FF8316}"/>
                  </a:ext>
                </a:extLst>
              </p:cNvPr>
              <p:cNvGrpSpPr/>
              <p:nvPr/>
            </p:nvGrpSpPr>
            <p:grpSpPr>
              <a:xfrm>
                <a:off x="332536" y="2103114"/>
                <a:ext cx="2804541" cy="2470621"/>
                <a:chOff x="137886" y="2410526"/>
                <a:chExt cx="2804541" cy="2470621"/>
              </a:xfrm>
            </p:grpSpPr>
            <p:cxnSp>
              <p:nvCxnSpPr>
                <p:cNvPr id="24" name="Straight Arrow Connector 23">
                  <a:extLst>
                    <a:ext uri="{FF2B5EF4-FFF2-40B4-BE49-F238E27FC236}">
                      <a16:creationId xmlns:a16="http://schemas.microsoft.com/office/drawing/2014/main" id="{E0E0482E-9385-4D61-B1AA-2EA18BB3338B}"/>
                    </a:ext>
                  </a:extLst>
                </p:cNvPr>
                <p:cNvCxnSpPr/>
                <p:nvPr/>
              </p:nvCxnSpPr>
              <p:spPr>
                <a:xfrm flipV="1">
                  <a:off x="1150542" y="2410526"/>
                  <a:ext cx="0" cy="1419649"/>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7EC563A-648F-4F2A-A514-EBF5194ECD60}"/>
                    </a:ext>
                  </a:extLst>
                </p:cNvPr>
                <p:cNvCxnSpPr/>
                <p:nvPr/>
              </p:nvCxnSpPr>
              <p:spPr>
                <a:xfrm flipH="1">
                  <a:off x="137886" y="3827265"/>
                  <a:ext cx="1012656" cy="1053882"/>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A356635-2A15-4242-AF1D-7F7002E3E080}"/>
                    </a:ext>
                  </a:extLst>
                </p:cNvPr>
                <p:cNvCxnSpPr/>
                <p:nvPr/>
              </p:nvCxnSpPr>
              <p:spPr>
                <a:xfrm>
                  <a:off x="1150542" y="3821618"/>
                  <a:ext cx="1791885" cy="409051"/>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437061-0196-4E3D-9F43-D80EE225B090}"/>
                      </a:ext>
                    </a:extLst>
                  </p:cNvPr>
                  <p:cNvSpPr txBox="1"/>
                  <p:nvPr/>
                </p:nvSpPr>
                <p:spPr>
                  <a:xfrm>
                    <a:off x="2900898" y="3842033"/>
                    <a:ext cx="490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𝑤</m:t>
                          </m:r>
                        </m:oMath>
                      </m:oMathPara>
                    </a14:m>
                    <a:endParaRPr lang="en-US" dirty="0"/>
                  </a:p>
                </p:txBody>
              </p:sp>
            </mc:Choice>
            <mc:Fallback xmlns="">
              <p:sp>
                <p:nvSpPr>
                  <p:cNvPr id="21" name="TextBox 20">
                    <a:extLst>
                      <a:ext uri="{FF2B5EF4-FFF2-40B4-BE49-F238E27FC236}">
                        <a16:creationId xmlns:a16="http://schemas.microsoft.com/office/drawing/2014/main" id="{E8437061-0196-4E3D-9F43-D80EE225B090}"/>
                      </a:ext>
                    </a:extLst>
                  </p:cNvPr>
                  <p:cNvSpPr txBox="1">
                    <a:spLocks noRot="1" noChangeAspect="1" noMove="1" noResize="1" noEditPoints="1" noAdjustHandles="1" noChangeArrowheads="1" noChangeShapeType="1" noTextEdit="1"/>
                  </p:cNvSpPr>
                  <p:nvPr/>
                </p:nvSpPr>
                <p:spPr>
                  <a:xfrm>
                    <a:off x="2900898" y="3842033"/>
                    <a:ext cx="490262" cy="461665"/>
                  </a:xfrm>
                  <a:prstGeom prst="rect">
                    <a:avLst/>
                  </a:prstGeom>
                  <a:blipFill>
                    <a:blip r:embed="rId7"/>
                    <a:stretch>
                      <a:fillRect r="-4839" b="-2105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A12C5E-DBFD-4C4D-8972-2C0739BD3200}"/>
                      </a:ext>
                    </a:extLst>
                  </p:cNvPr>
                  <p:cNvSpPr txBox="1"/>
                  <p:nvPr/>
                </p:nvSpPr>
                <p:spPr>
                  <a:xfrm>
                    <a:off x="36411" y="4277489"/>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𝑏</m:t>
                          </m:r>
                        </m:oMath>
                      </m:oMathPara>
                    </a14:m>
                    <a:endParaRPr lang="en-US" dirty="0"/>
                  </a:p>
                </p:txBody>
              </p:sp>
            </mc:Choice>
            <mc:Fallback xmlns="">
              <p:sp>
                <p:nvSpPr>
                  <p:cNvPr id="22" name="TextBox 21">
                    <a:extLst>
                      <a:ext uri="{FF2B5EF4-FFF2-40B4-BE49-F238E27FC236}">
                        <a16:creationId xmlns:a16="http://schemas.microsoft.com/office/drawing/2014/main" id="{16A12C5E-DBFD-4C4D-8972-2C0739BD3200}"/>
                      </a:ext>
                    </a:extLst>
                  </p:cNvPr>
                  <p:cNvSpPr txBox="1">
                    <a:spLocks noRot="1" noChangeAspect="1" noMove="1" noResize="1" noEditPoints="1" noAdjustHandles="1" noChangeArrowheads="1" noChangeShapeType="1" noTextEdit="1"/>
                  </p:cNvSpPr>
                  <p:nvPr/>
                </p:nvSpPr>
                <p:spPr>
                  <a:xfrm>
                    <a:off x="36411" y="4277489"/>
                    <a:ext cx="427040" cy="461665"/>
                  </a:xfrm>
                  <a:prstGeom prst="rect">
                    <a:avLst/>
                  </a:prstGeom>
                  <a:blipFill>
                    <a:blip r:embed="rId8"/>
                    <a:stretch>
                      <a:fillRect l="-5660" r="-13208" b="-3157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E43992B-F0E6-4221-A7E6-9A3A84CF3DB1}"/>
                      </a:ext>
                    </a:extLst>
                  </p:cNvPr>
                  <p:cNvSpPr txBox="1"/>
                  <p:nvPr/>
                </p:nvSpPr>
                <p:spPr>
                  <a:xfrm>
                    <a:off x="1357263" y="1887677"/>
                    <a:ext cx="3766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charset="0"/>
                            </a:rPr>
                            <m:t>𝐽</m:t>
                          </m:r>
                        </m:oMath>
                      </m:oMathPara>
                    </a14:m>
                    <a:endParaRPr lang="en-US" sz="2400" dirty="0"/>
                  </a:p>
                </p:txBody>
              </p:sp>
            </mc:Choice>
            <mc:Fallback xmlns="">
              <p:sp>
                <p:nvSpPr>
                  <p:cNvPr id="23" name="TextBox 22">
                    <a:extLst>
                      <a:ext uri="{FF2B5EF4-FFF2-40B4-BE49-F238E27FC236}">
                        <a16:creationId xmlns:a16="http://schemas.microsoft.com/office/drawing/2014/main" id="{0E43992B-F0E6-4221-A7E6-9A3A84CF3DB1}"/>
                      </a:ext>
                    </a:extLst>
                  </p:cNvPr>
                  <p:cNvSpPr txBox="1">
                    <a:spLocks noRot="1" noChangeAspect="1" noMove="1" noResize="1" noEditPoints="1" noAdjustHandles="1" noChangeArrowheads="1" noChangeShapeType="1" noTextEdit="1"/>
                  </p:cNvSpPr>
                  <p:nvPr/>
                </p:nvSpPr>
                <p:spPr>
                  <a:xfrm>
                    <a:off x="1357263" y="1887677"/>
                    <a:ext cx="376642" cy="461665"/>
                  </a:xfrm>
                  <a:prstGeom prst="rect">
                    <a:avLst/>
                  </a:prstGeom>
                  <a:blipFill>
                    <a:blip r:embed="rId9"/>
                    <a:stretch>
                      <a:fillRect l="-14894" r="-19149" b="-55357"/>
                    </a:stretch>
                  </a:blipFill>
                </p:spPr>
                <p:txBody>
                  <a:bodyPr/>
                  <a:lstStyle/>
                  <a:p>
                    <a:r>
                      <a:rPr lang="en-IN">
                        <a:noFill/>
                      </a:rPr>
                      <a:t> </a:t>
                    </a:r>
                  </a:p>
                </p:txBody>
              </p:sp>
            </mc:Fallback>
          </mc:AlternateContent>
        </p:grpSp>
        <p:sp>
          <p:nvSpPr>
            <p:cNvPr id="18" name="TextBox 17">
              <a:extLst>
                <a:ext uri="{FF2B5EF4-FFF2-40B4-BE49-F238E27FC236}">
                  <a16:creationId xmlns:a16="http://schemas.microsoft.com/office/drawing/2014/main" id="{C26A1727-0940-47E1-AEB5-3D8FF817A26E}"/>
                </a:ext>
              </a:extLst>
            </p:cNvPr>
            <p:cNvSpPr txBox="1"/>
            <p:nvPr/>
          </p:nvSpPr>
          <p:spPr>
            <a:xfrm>
              <a:off x="5929734" y="1370015"/>
              <a:ext cx="3241829" cy="533479"/>
            </a:xfrm>
            <a:prstGeom prst="rect">
              <a:avLst/>
            </a:prstGeom>
            <a:noFill/>
          </p:spPr>
          <p:txBody>
            <a:bodyPr wrap="square" rtlCol="0">
              <a:spAutoFit/>
            </a:bodyPr>
            <a:lstStyle/>
            <a:p>
              <a:r>
                <a:rPr lang="en-US" sz="2400" dirty="0">
                  <a:latin typeface="Century Schoolbook" charset="0"/>
                  <a:ea typeface="Century Schoolbook" charset="0"/>
                  <a:cs typeface="Century Schoolbook" charset="0"/>
                </a:rPr>
                <a:t>Normalized:</a:t>
              </a:r>
            </a:p>
          </p:txBody>
        </p:sp>
      </p:grpSp>
      <p:sp>
        <p:nvSpPr>
          <p:cNvPr id="27" name="Content Placeholder 2">
            <a:extLst>
              <a:ext uri="{FF2B5EF4-FFF2-40B4-BE49-F238E27FC236}">
                <a16:creationId xmlns:a16="http://schemas.microsoft.com/office/drawing/2014/main" id="{BD4FF1E5-8BD8-4541-930C-4F5125974B34}"/>
              </a:ext>
            </a:extLst>
          </p:cNvPr>
          <p:cNvSpPr txBox="1">
            <a:spLocks/>
          </p:cNvSpPr>
          <p:nvPr/>
        </p:nvSpPr>
        <p:spPr bwMode="auto">
          <a:xfrm>
            <a:off x="502920" y="3599701"/>
            <a:ext cx="5318366" cy="24962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t>Whereas, in the case of normalized data, the scale will be the same and the cost function will also be symmetric.</a:t>
            </a:r>
          </a:p>
          <a:p>
            <a:pPr algn="just"/>
            <a:r>
              <a:rPr lang="en-US" kern="0" dirty="0"/>
              <a:t>This makes it is easier for the gradient descent algorithm to find the global minima more quickly. And this, in turn, makes the algorithm run much faster.</a:t>
            </a:r>
            <a:endParaRPr lang="en-IN" kern="0" dirty="0"/>
          </a:p>
          <a:p>
            <a:pPr marL="0" indent="0" algn="just">
              <a:buFont typeface="Wingdings" pitchFamily="2" charset="2"/>
              <a:buNone/>
            </a:pPr>
            <a:endParaRPr lang="en-IN" kern="0" dirty="0"/>
          </a:p>
        </p:txBody>
      </p:sp>
      <p:sp>
        <p:nvSpPr>
          <p:cNvPr id="5" name="TextBox 4">
            <a:extLst>
              <a:ext uri="{FF2B5EF4-FFF2-40B4-BE49-F238E27FC236}">
                <a16:creationId xmlns:a16="http://schemas.microsoft.com/office/drawing/2014/main" id="{E350D74F-385C-4CCA-898F-276E4CF395B6}"/>
              </a:ext>
            </a:extLst>
          </p:cNvPr>
          <p:cNvSpPr txBox="1"/>
          <p:nvPr/>
        </p:nvSpPr>
        <p:spPr>
          <a:xfrm>
            <a:off x="2849882" y="6665087"/>
            <a:ext cx="7223704" cy="215444"/>
          </a:xfrm>
          <a:prstGeom prst="rect">
            <a:avLst/>
          </a:prstGeom>
          <a:noFill/>
        </p:spPr>
        <p:txBody>
          <a:bodyPr wrap="square" rtlCol="0">
            <a:spAutoFit/>
          </a:bodyPr>
          <a:lstStyle/>
          <a:p>
            <a:r>
              <a:rPr lang="en-US" sz="800" dirty="0">
                <a:solidFill>
                  <a:srgbClr val="C00000"/>
                </a:solidFill>
              </a:rPr>
              <a:t>Image Source: https://www.analyticsvidhya.com/blog/2018/11/neural-networks-hyperparameter-tuning-regularization-deeplearning/</a:t>
            </a:r>
            <a:endParaRPr lang="en-IN" sz="800" dirty="0">
              <a:solidFill>
                <a:srgbClr val="C00000"/>
              </a:solidFill>
            </a:endParaRPr>
          </a:p>
        </p:txBody>
      </p:sp>
    </p:spTree>
    <p:extLst>
      <p:ext uri="{BB962C8B-B14F-4D97-AF65-F5344CB8AC3E}">
        <p14:creationId xmlns:p14="http://schemas.microsoft.com/office/powerpoint/2010/main" val="19610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09C7-0A84-4684-BBAC-A50DC0E5A5FD}"/>
              </a:ext>
            </a:extLst>
          </p:cNvPr>
          <p:cNvSpPr>
            <a:spLocks noGrp="1"/>
          </p:cNvSpPr>
          <p:nvPr>
            <p:ph type="title"/>
          </p:nvPr>
        </p:nvSpPr>
        <p:spPr/>
        <p:txBody>
          <a:bodyPr/>
          <a:lstStyle/>
          <a:p>
            <a:r>
              <a:rPr lang="en-IN" dirty="0"/>
              <a:t>Vanishing / Exploding gradients</a:t>
            </a:r>
          </a:p>
        </p:txBody>
      </p:sp>
      <p:sp>
        <p:nvSpPr>
          <p:cNvPr id="65" name="矩形 136">
            <a:extLst>
              <a:ext uri="{FF2B5EF4-FFF2-40B4-BE49-F238E27FC236}">
                <a16:creationId xmlns:a16="http://schemas.microsoft.com/office/drawing/2014/main" id="{8B432538-29F2-4739-85DF-65293117171D}"/>
              </a:ext>
            </a:extLst>
          </p:cNvPr>
          <p:cNvSpPr/>
          <p:nvPr/>
        </p:nvSpPr>
        <p:spPr>
          <a:xfrm>
            <a:off x="2646422" y="2522905"/>
            <a:ext cx="746342" cy="146641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6" name="矩形 137">
            <a:extLst>
              <a:ext uri="{FF2B5EF4-FFF2-40B4-BE49-F238E27FC236}">
                <a16:creationId xmlns:a16="http://schemas.microsoft.com/office/drawing/2014/main" id="{B439CAF9-D57B-4AA6-8B69-7A76BD9F2CC4}"/>
              </a:ext>
            </a:extLst>
          </p:cNvPr>
          <p:cNvSpPr/>
          <p:nvPr/>
        </p:nvSpPr>
        <p:spPr>
          <a:xfrm>
            <a:off x="3972008" y="2506558"/>
            <a:ext cx="746342" cy="153944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7" name="矩形 138">
            <a:extLst>
              <a:ext uri="{FF2B5EF4-FFF2-40B4-BE49-F238E27FC236}">
                <a16:creationId xmlns:a16="http://schemas.microsoft.com/office/drawing/2014/main" id="{A97771FA-F102-436A-862E-368D38BAC203}"/>
              </a:ext>
            </a:extLst>
          </p:cNvPr>
          <p:cNvSpPr/>
          <p:nvPr/>
        </p:nvSpPr>
        <p:spPr>
          <a:xfrm>
            <a:off x="6005345" y="2533700"/>
            <a:ext cx="746342" cy="151230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矩形 140">
            <a:extLst>
              <a:ext uri="{FF2B5EF4-FFF2-40B4-BE49-F238E27FC236}">
                <a16:creationId xmlns:a16="http://schemas.microsoft.com/office/drawing/2014/main" id="{9E3A5E0E-20C3-432B-8292-2A9BE0DA1CA5}"/>
              </a:ext>
            </a:extLst>
          </p:cNvPr>
          <p:cNvSpPr/>
          <p:nvPr/>
        </p:nvSpPr>
        <p:spPr>
          <a:xfrm>
            <a:off x="1463320" y="2550546"/>
            <a:ext cx="498951" cy="1438774"/>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9" name="直線單箭頭接點 141">
            <a:extLst>
              <a:ext uri="{FF2B5EF4-FFF2-40B4-BE49-F238E27FC236}">
                <a16:creationId xmlns:a16="http://schemas.microsoft.com/office/drawing/2014/main" id="{12D482FB-BFD5-46C7-878A-77DE9A241D03}"/>
              </a:ext>
            </a:extLst>
          </p:cNvPr>
          <p:cNvCxnSpPr>
            <a:cxnSpLocks/>
            <a:stCxn id="88" idx="6"/>
            <a:endCxn id="129" idx="2"/>
          </p:cNvCxnSpPr>
          <p:nvPr/>
        </p:nvCxnSpPr>
        <p:spPr>
          <a:xfrm flipV="1">
            <a:off x="6657689" y="3204657"/>
            <a:ext cx="619935" cy="3679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143">
            <a:extLst>
              <a:ext uri="{FF2B5EF4-FFF2-40B4-BE49-F238E27FC236}">
                <a16:creationId xmlns:a16="http://schemas.microsoft.com/office/drawing/2014/main" id="{9F253387-F998-41B5-BE49-C8DC8300FB1E}"/>
              </a:ext>
            </a:extLst>
          </p:cNvPr>
          <p:cNvCxnSpPr>
            <a:cxnSpLocks/>
            <a:stCxn id="87" idx="6"/>
            <a:endCxn id="129" idx="2"/>
          </p:cNvCxnSpPr>
          <p:nvPr/>
        </p:nvCxnSpPr>
        <p:spPr>
          <a:xfrm>
            <a:off x="6655347" y="2812673"/>
            <a:ext cx="622277" cy="3919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144">
            <a:extLst>
              <a:ext uri="{FF2B5EF4-FFF2-40B4-BE49-F238E27FC236}">
                <a16:creationId xmlns:a16="http://schemas.microsoft.com/office/drawing/2014/main" id="{5746AC29-07BD-4F50-B744-1200FB154396}"/>
              </a:ext>
            </a:extLst>
          </p:cNvPr>
          <p:cNvSpPr/>
          <p:nvPr/>
        </p:nvSpPr>
        <p:spPr>
          <a:xfrm>
            <a:off x="1531707" y="341325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3" name="矩形 145">
            <a:extLst>
              <a:ext uri="{FF2B5EF4-FFF2-40B4-BE49-F238E27FC236}">
                <a16:creationId xmlns:a16="http://schemas.microsoft.com/office/drawing/2014/main" id="{CC38658D-B836-4E84-AB90-B90463D54680}"/>
              </a:ext>
            </a:extLst>
          </p:cNvPr>
          <p:cNvSpPr/>
          <p:nvPr/>
        </p:nvSpPr>
        <p:spPr>
          <a:xfrm>
            <a:off x="1537525" y="263830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4" name="Object 12">
            <a:extLst>
              <a:ext uri="{FF2B5EF4-FFF2-40B4-BE49-F238E27FC236}">
                <a16:creationId xmlns:a16="http://schemas.microsoft.com/office/drawing/2014/main" id="{A233AED4-F643-482E-8D51-489228B06585}"/>
              </a:ext>
            </a:extLst>
          </p:cNvPr>
          <p:cNvGraphicFramePr>
            <a:graphicFrameLocks noChangeAspect="1"/>
          </p:cNvGraphicFramePr>
          <p:nvPr>
            <p:extLst>
              <p:ext uri="{D42A27DB-BD31-4B8C-83A1-F6EECF244321}">
                <p14:modId xmlns:p14="http://schemas.microsoft.com/office/powerpoint/2010/main" val="1775719988"/>
              </p:ext>
            </p:extLst>
          </p:nvPr>
        </p:nvGraphicFramePr>
        <p:xfrm>
          <a:off x="1550224" y="2549160"/>
          <a:ext cx="325438" cy="461962"/>
        </p:xfrm>
        <a:graphic>
          <a:graphicData uri="http://schemas.openxmlformats.org/presentationml/2006/ole">
            <mc:AlternateContent xmlns:mc="http://schemas.openxmlformats.org/markup-compatibility/2006">
              <mc:Choice xmlns:v="urn:schemas-microsoft-com:vml" Requires="v">
                <p:oleObj name="方程式" r:id="rId2" imgW="152280" imgH="215640" progId="Equation.3">
                  <p:embed/>
                </p:oleObj>
              </mc:Choice>
              <mc:Fallback>
                <p:oleObj name="方程式" r:id="rId2" imgW="152280" imgH="215640" progId="Equation.3">
                  <p:embed/>
                  <p:pic>
                    <p:nvPicPr>
                      <p:cNvPr id="74" name="Object 12">
                        <a:extLst>
                          <a:ext uri="{FF2B5EF4-FFF2-40B4-BE49-F238E27FC236}">
                            <a16:creationId xmlns:a16="http://schemas.microsoft.com/office/drawing/2014/main" id="{A233AED4-F643-482E-8D51-489228B06585}"/>
                          </a:ext>
                        </a:extLst>
                      </p:cNvPr>
                      <p:cNvPicPr>
                        <a:picLocks noChangeAspect="1" noChangeArrowheads="1"/>
                      </p:cNvPicPr>
                      <p:nvPr/>
                    </p:nvPicPr>
                    <p:blipFill>
                      <a:blip r:embed="rId3"/>
                      <a:srcRect/>
                      <a:stretch>
                        <a:fillRect/>
                      </a:stretch>
                    </p:blipFill>
                    <p:spPr bwMode="auto">
                      <a:xfrm>
                        <a:off x="1550224" y="254916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12">
            <a:extLst>
              <a:ext uri="{FF2B5EF4-FFF2-40B4-BE49-F238E27FC236}">
                <a16:creationId xmlns:a16="http://schemas.microsoft.com/office/drawing/2014/main" id="{0E176DCE-972A-43E9-8806-897027A29537}"/>
              </a:ext>
            </a:extLst>
          </p:cNvPr>
          <p:cNvGraphicFramePr>
            <a:graphicFrameLocks noChangeAspect="1"/>
          </p:cNvGraphicFramePr>
          <p:nvPr>
            <p:extLst>
              <p:ext uri="{D42A27DB-BD31-4B8C-83A1-F6EECF244321}">
                <p14:modId xmlns:p14="http://schemas.microsoft.com/office/powerpoint/2010/main" val="1416464355"/>
              </p:ext>
            </p:extLst>
          </p:nvPr>
        </p:nvGraphicFramePr>
        <p:xfrm>
          <a:off x="1555521" y="3341248"/>
          <a:ext cx="352425" cy="461963"/>
        </p:xfrm>
        <a:graphic>
          <a:graphicData uri="http://schemas.openxmlformats.org/presentationml/2006/ole">
            <mc:AlternateContent xmlns:mc="http://schemas.openxmlformats.org/markup-compatibility/2006">
              <mc:Choice xmlns:v="urn:schemas-microsoft-com:vml" Requires="v">
                <p:oleObj name="方程式" r:id="rId4" imgW="164880" imgH="215640" progId="Equation.3">
                  <p:embed/>
                </p:oleObj>
              </mc:Choice>
              <mc:Fallback>
                <p:oleObj name="方程式" r:id="rId4" imgW="164880" imgH="215640" progId="Equation.3">
                  <p:embed/>
                  <p:pic>
                    <p:nvPicPr>
                      <p:cNvPr id="75" name="Object 12">
                        <a:extLst>
                          <a:ext uri="{FF2B5EF4-FFF2-40B4-BE49-F238E27FC236}">
                            <a16:creationId xmlns:a16="http://schemas.microsoft.com/office/drawing/2014/main" id="{0E176DCE-972A-43E9-8806-897027A29537}"/>
                          </a:ext>
                        </a:extLst>
                      </p:cNvPr>
                      <p:cNvPicPr>
                        <a:picLocks noChangeAspect="1" noChangeArrowheads="1"/>
                      </p:cNvPicPr>
                      <p:nvPr/>
                    </p:nvPicPr>
                    <p:blipFill>
                      <a:blip r:embed="rId5"/>
                      <a:srcRect/>
                      <a:stretch>
                        <a:fillRect/>
                      </a:stretch>
                    </p:blipFill>
                    <p:spPr bwMode="auto">
                      <a:xfrm>
                        <a:off x="1555521" y="33412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橢圓 148">
            <a:extLst>
              <a:ext uri="{FF2B5EF4-FFF2-40B4-BE49-F238E27FC236}">
                <a16:creationId xmlns:a16="http://schemas.microsoft.com/office/drawing/2014/main" id="{4BF37D6A-E85E-48DE-B53B-A898E0D06A2F}"/>
              </a:ext>
            </a:extLst>
          </p:cNvPr>
          <p:cNvSpPr/>
          <p:nvPr/>
        </p:nvSpPr>
        <p:spPr>
          <a:xfrm>
            <a:off x="2743532" y="253390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7" name="橢圓 149">
            <a:extLst>
              <a:ext uri="{FF2B5EF4-FFF2-40B4-BE49-F238E27FC236}">
                <a16:creationId xmlns:a16="http://schemas.microsoft.com/office/drawing/2014/main" id="{C052DBF6-E2FD-4970-900A-140492E84502}"/>
              </a:ext>
            </a:extLst>
          </p:cNvPr>
          <p:cNvSpPr/>
          <p:nvPr/>
        </p:nvSpPr>
        <p:spPr>
          <a:xfrm>
            <a:off x="2745874" y="33124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橢圓 155">
            <a:extLst>
              <a:ext uri="{FF2B5EF4-FFF2-40B4-BE49-F238E27FC236}">
                <a16:creationId xmlns:a16="http://schemas.microsoft.com/office/drawing/2014/main" id="{0300025F-94B5-4C15-8CB7-E8555726CA05}"/>
              </a:ext>
            </a:extLst>
          </p:cNvPr>
          <p:cNvSpPr/>
          <p:nvPr/>
        </p:nvSpPr>
        <p:spPr>
          <a:xfrm>
            <a:off x="4059094" y="253390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4" name="橢圓 156">
            <a:extLst>
              <a:ext uri="{FF2B5EF4-FFF2-40B4-BE49-F238E27FC236}">
                <a16:creationId xmlns:a16="http://schemas.microsoft.com/office/drawing/2014/main" id="{3131AD2A-313B-4C8B-8A97-EFB01A5FB302}"/>
              </a:ext>
            </a:extLst>
          </p:cNvPr>
          <p:cNvSpPr/>
          <p:nvPr/>
        </p:nvSpPr>
        <p:spPr>
          <a:xfrm>
            <a:off x="4061436" y="331247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7" name="橢圓 159">
            <a:extLst>
              <a:ext uri="{FF2B5EF4-FFF2-40B4-BE49-F238E27FC236}">
                <a16:creationId xmlns:a16="http://schemas.microsoft.com/office/drawing/2014/main" id="{F8441513-9219-4280-9195-D675ECB6DE4A}"/>
              </a:ext>
            </a:extLst>
          </p:cNvPr>
          <p:cNvSpPr/>
          <p:nvPr/>
        </p:nvSpPr>
        <p:spPr>
          <a:xfrm>
            <a:off x="6081189" y="252559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160">
            <a:extLst>
              <a:ext uri="{FF2B5EF4-FFF2-40B4-BE49-F238E27FC236}">
                <a16:creationId xmlns:a16="http://schemas.microsoft.com/office/drawing/2014/main" id="{18B06271-4615-498D-B6C4-5FB7C829A5AD}"/>
              </a:ext>
            </a:extLst>
          </p:cNvPr>
          <p:cNvSpPr/>
          <p:nvPr/>
        </p:nvSpPr>
        <p:spPr>
          <a:xfrm>
            <a:off x="6083531" y="32855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1" name="文字方塊 163">
            <a:extLst>
              <a:ext uri="{FF2B5EF4-FFF2-40B4-BE49-F238E27FC236}">
                <a16:creationId xmlns:a16="http://schemas.microsoft.com/office/drawing/2014/main" id="{9E5EED09-BF25-4C12-BF87-06B9A04E8C27}"/>
              </a:ext>
            </a:extLst>
          </p:cNvPr>
          <p:cNvSpPr txBox="1"/>
          <p:nvPr/>
        </p:nvSpPr>
        <p:spPr>
          <a:xfrm>
            <a:off x="4631140" y="24753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164">
            <a:extLst>
              <a:ext uri="{FF2B5EF4-FFF2-40B4-BE49-F238E27FC236}">
                <a16:creationId xmlns:a16="http://schemas.microsoft.com/office/drawing/2014/main" id="{070550C0-E7ED-4164-9F52-085D0EF505FF}"/>
              </a:ext>
            </a:extLst>
          </p:cNvPr>
          <p:cNvSpPr txBox="1"/>
          <p:nvPr/>
        </p:nvSpPr>
        <p:spPr>
          <a:xfrm>
            <a:off x="4648763" y="3260822"/>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4" name="直線單箭頭接點 166">
            <a:extLst>
              <a:ext uri="{FF2B5EF4-FFF2-40B4-BE49-F238E27FC236}">
                <a16:creationId xmlns:a16="http://schemas.microsoft.com/office/drawing/2014/main" id="{E652D3EA-1294-42AA-9D2D-952708F46AED}"/>
              </a:ext>
            </a:extLst>
          </p:cNvPr>
          <p:cNvCxnSpPr>
            <a:stCxn id="76" idx="6"/>
            <a:endCxn id="83" idx="2"/>
          </p:cNvCxnSpPr>
          <p:nvPr/>
        </p:nvCxnSpPr>
        <p:spPr>
          <a:xfrm>
            <a:off x="3317690" y="282098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167">
            <a:extLst>
              <a:ext uri="{FF2B5EF4-FFF2-40B4-BE49-F238E27FC236}">
                <a16:creationId xmlns:a16="http://schemas.microsoft.com/office/drawing/2014/main" id="{4A60243D-EB8E-490F-976D-183225F4FED9}"/>
              </a:ext>
            </a:extLst>
          </p:cNvPr>
          <p:cNvCxnSpPr/>
          <p:nvPr/>
        </p:nvCxnSpPr>
        <p:spPr>
          <a:xfrm>
            <a:off x="3317690" y="361273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169">
            <a:extLst>
              <a:ext uri="{FF2B5EF4-FFF2-40B4-BE49-F238E27FC236}">
                <a16:creationId xmlns:a16="http://schemas.microsoft.com/office/drawing/2014/main" id="{D6AC22EF-476D-454F-B8D5-304C3355F7C0}"/>
              </a:ext>
            </a:extLst>
          </p:cNvPr>
          <p:cNvCxnSpPr>
            <a:stCxn id="77" idx="6"/>
            <a:endCxn id="83" idx="2"/>
          </p:cNvCxnSpPr>
          <p:nvPr/>
        </p:nvCxnSpPr>
        <p:spPr>
          <a:xfrm flipV="1">
            <a:off x="3320032" y="282098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170">
            <a:extLst>
              <a:ext uri="{FF2B5EF4-FFF2-40B4-BE49-F238E27FC236}">
                <a16:creationId xmlns:a16="http://schemas.microsoft.com/office/drawing/2014/main" id="{85FCF978-C3D8-4564-923D-0E355E7CC84B}"/>
              </a:ext>
            </a:extLst>
          </p:cNvPr>
          <p:cNvCxnSpPr>
            <a:stCxn id="76" idx="6"/>
            <a:endCxn id="84" idx="2"/>
          </p:cNvCxnSpPr>
          <p:nvPr/>
        </p:nvCxnSpPr>
        <p:spPr>
          <a:xfrm>
            <a:off x="3317690" y="282098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75">
            <a:extLst>
              <a:ext uri="{FF2B5EF4-FFF2-40B4-BE49-F238E27FC236}">
                <a16:creationId xmlns:a16="http://schemas.microsoft.com/office/drawing/2014/main" id="{3A3ACFF0-3C2D-4BD8-940B-261C96A952FC}"/>
              </a:ext>
            </a:extLst>
          </p:cNvPr>
          <p:cNvCxnSpPr>
            <a:cxnSpLocks/>
            <a:stCxn id="73" idx="3"/>
            <a:endCxn id="76" idx="2"/>
          </p:cNvCxnSpPr>
          <p:nvPr/>
        </p:nvCxnSpPr>
        <p:spPr>
          <a:xfrm>
            <a:off x="1880425" y="2809758"/>
            <a:ext cx="863107" cy="112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76">
            <a:extLst>
              <a:ext uri="{FF2B5EF4-FFF2-40B4-BE49-F238E27FC236}">
                <a16:creationId xmlns:a16="http://schemas.microsoft.com/office/drawing/2014/main" id="{260038EE-1991-4EC3-9662-EDF28B3753A2}"/>
              </a:ext>
            </a:extLst>
          </p:cNvPr>
          <p:cNvCxnSpPr>
            <a:stCxn id="73" idx="3"/>
            <a:endCxn id="77" idx="2"/>
          </p:cNvCxnSpPr>
          <p:nvPr/>
        </p:nvCxnSpPr>
        <p:spPr>
          <a:xfrm>
            <a:off x="1880425" y="2809758"/>
            <a:ext cx="865449" cy="7897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78">
            <a:extLst>
              <a:ext uri="{FF2B5EF4-FFF2-40B4-BE49-F238E27FC236}">
                <a16:creationId xmlns:a16="http://schemas.microsoft.com/office/drawing/2014/main" id="{5C2AD4AD-008E-47E0-B239-199F375716A6}"/>
              </a:ext>
            </a:extLst>
          </p:cNvPr>
          <p:cNvCxnSpPr>
            <a:stCxn id="75" idx="3"/>
            <a:endCxn id="76" idx="2"/>
          </p:cNvCxnSpPr>
          <p:nvPr/>
        </p:nvCxnSpPr>
        <p:spPr>
          <a:xfrm flipV="1">
            <a:off x="1907946" y="2820986"/>
            <a:ext cx="835586" cy="751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79">
            <a:extLst>
              <a:ext uri="{FF2B5EF4-FFF2-40B4-BE49-F238E27FC236}">
                <a16:creationId xmlns:a16="http://schemas.microsoft.com/office/drawing/2014/main" id="{A1AE11F7-25F8-4BA8-83D3-053986B50E34}"/>
              </a:ext>
            </a:extLst>
          </p:cNvPr>
          <p:cNvCxnSpPr>
            <a:stCxn id="72" idx="3"/>
            <a:endCxn id="77" idx="2"/>
          </p:cNvCxnSpPr>
          <p:nvPr/>
        </p:nvCxnSpPr>
        <p:spPr>
          <a:xfrm>
            <a:off x="1874607" y="3584706"/>
            <a:ext cx="871267" cy="148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88">
            <a:extLst>
              <a:ext uri="{FF2B5EF4-FFF2-40B4-BE49-F238E27FC236}">
                <a16:creationId xmlns:a16="http://schemas.microsoft.com/office/drawing/2014/main" id="{4BBDCFFD-FB4F-4894-A68D-54A53405CED8}"/>
              </a:ext>
            </a:extLst>
          </p:cNvPr>
          <p:cNvCxnSpPr/>
          <p:nvPr/>
        </p:nvCxnSpPr>
        <p:spPr>
          <a:xfrm>
            <a:off x="5341789" y="283256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89">
            <a:extLst>
              <a:ext uri="{FF2B5EF4-FFF2-40B4-BE49-F238E27FC236}">
                <a16:creationId xmlns:a16="http://schemas.microsoft.com/office/drawing/2014/main" id="{9D1D0BF3-5C89-4D7D-ABAA-B79139DE53CC}"/>
              </a:ext>
            </a:extLst>
          </p:cNvPr>
          <p:cNvCxnSpPr/>
          <p:nvPr/>
        </p:nvCxnSpPr>
        <p:spPr>
          <a:xfrm>
            <a:off x="5341789" y="362432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91">
            <a:extLst>
              <a:ext uri="{FF2B5EF4-FFF2-40B4-BE49-F238E27FC236}">
                <a16:creationId xmlns:a16="http://schemas.microsoft.com/office/drawing/2014/main" id="{78629E65-6493-49D5-8C2C-52A1D705C9E5}"/>
              </a:ext>
            </a:extLst>
          </p:cNvPr>
          <p:cNvCxnSpPr/>
          <p:nvPr/>
        </p:nvCxnSpPr>
        <p:spPr>
          <a:xfrm flipV="1">
            <a:off x="5344131" y="2832569"/>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92">
            <a:extLst>
              <a:ext uri="{FF2B5EF4-FFF2-40B4-BE49-F238E27FC236}">
                <a16:creationId xmlns:a16="http://schemas.microsoft.com/office/drawing/2014/main" id="{40E266EB-D3BB-476D-AE27-440E0FB0138B}"/>
              </a:ext>
            </a:extLst>
          </p:cNvPr>
          <p:cNvCxnSpPr/>
          <p:nvPr/>
        </p:nvCxnSpPr>
        <p:spPr>
          <a:xfrm>
            <a:off x="5341789" y="2832569"/>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橢圓 159">
            <a:extLst>
              <a:ext uri="{FF2B5EF4-FFF2-40B4-BE49-F238E27FC236}">
                <a16:creationId xmlns:a16="http://schemas.microsoft.com/office/drawing/2014/main" id="{71C7B317-E634-4DEA-B6B0-08C37D469DF9}"/>
              </a:ext>
            </a:extLst>
          </p:cNvPr>
          <p:cNvSpPr/>
          <p:nvPr/>
        </p:nvSpPr>
        <p:spPr>
          <a:xfrm>
            <a:off x="7277624" y="2917578"/>
            <a:ext cx="574158" cy="574158"/>
          </a:xfrm>
          <a:prstGeom prst="ellipse">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F2B7DF9A-2C5D-448D-A38F-A508375A8BEF}"/>
                  </a:ext>
                </a:extLst>
              </p:cNvPr>
              <p:cNvSpPr txBox="1"/>
              <p:nvPr/>
            </p:nvSpPr>
            <p:spPr>
              <a:xfrm>
                <a:off x="2775666" y="2060848"/>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1</m:t>
                          </m:r>
                        </m:sup>
                      </m:sSup>
                    </m:oMath>
                  </m:oMathPara>
                </a14:m>
                <a:endParaRPr lang="en-IN" dirty="0"/>
              </a:p>
            </p:txBody>
          </p:sp>
        </mc:Choice>
        <mc:Fallback xmlns="">
          <p:sp>
            <p:nvSpPr>
              <p:cNvPr id="139" name="TextBox 138">
                <a:extLst>
                  <a:ext uri="{FF2B5EF4-FFF2-40B4-BE49-F238E27FC236}">
                    <a16:creationId xmlns:a16="http://schemas.microsoft.com/office/drawing/2014/main" id="{F2B7DF9A-2C5D-448D-A38F-A508375A8BEF}"/>
                  </a:ext>
                </a:extLst>
              </p:cNvPr>
              <p:cNvSpPr txBox="1">
                <a:spLocks noRot="1" noChangeAspect="1" noMove="1" noResize="1" noEditPoints="1" noAdjustHandles="1" noChangeArrowheads="1" noChangeShapeType="1" noTextEdit="1"/>
              </p:cNvSpPr>
              <p:nvPr/>
            </p:nvSpPr>
            <p:spPr>
              <a:xfrm>
                <a:off x="2775666" y="2060848"/>
                <a:ext cx="617098"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E5AB9BF9-883C-495A-8CB0-C53C17061315}"/>
                  </a:ext>
                </a:extLst>
              </p:cNvPr>
              <p:cNvSpPr txBox="1"/>
              <p:nvPr/>
            </p:nvSpPr>
            <p:spPr>
              <a:xfrm>
                <a:off x="6081189" y="206220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𝐿</m:t>
                          </m:r>
                          <m:r>
                            <a:rPr lang="en-US" b="0" i="1" smtClean="0">
                              <a:latin typeface="Cambria Math" panose="02040503050406030204" pitchFamily="18" charset="0"/>
                            </a:rPr>
                            <m:t>−1</m:t>
                          </m:r>
                        </m:sup>
                      </m:sSup>
                    </m:oMath>
                  </m:oMathPara>
                </a14:m>
                <a:endParaRPr lang="en-IN" dirty="0"/>
              </a:p>
            </p:txBody>
          </p:sp>
        </mc:Choice>
        <mc:Fallback xmlns="">
          <p:sp>
            <p:nvSpPr>
              <p:cNvPr id="141" name="TextBox 140">
                <a:extLst>
                  <a:ext uri="{FF2B5EF4-FFF2-40B4-BE49-F238E27FC236}">
                    <a16:creationId xmlns:a16="http://schemas.microsoft.com/office/drawing/2014/main" id="{E5AB9BF9-883C-495A-8CB0-C53C17061315}"/>
                  </a:ext>
                </a:extLst>
              </p:cNvPr>
              <p:cNvSpPr txBox="1">
                <a:spLocks noRot="1" noChangeAspect="1" noMove="1" noResize="1" noEditPoints="1" noAdjustHandles="1" noChangeArrowheads="1" noChangeShapeType="1" noTextEdit="1"/>
              </p:cNvSpPr>
              <p:nvPr/>
            </p:nvSpPr>
            <p:spPr>
              <a:xfrm>
                <a:off x="6081189" y="2062201"/>
                <a:ext cx="617098" cy="369332"/>
              </a:xfrm>
              <a:prstGeom prst="rect">
                <a:avLst/>
              </a:prstGeom>
              <a:blipFill>
                <a:blip r:embed="rId8"/>
                <a:stretch>
                  <a:fillRect r="-128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7B5032A-1FA5-49BC-8895-5337DB6F81F5}"/>
                  </a:ext>
                </a:extLst>
              </p:cNvPr>
              <p:cNvSpPr txBox="1"/>
              <p:nvPr/>
            </p:nvSpPr>
            <p:spPr>
              <a:xfrm>
                <a:off x="4101252" y="206220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2</m:t>
                          </m:r>
                        </m:sup>
                      </m:sSup>
                    </m:oMath>
                  </m:oMathPara>
                </a14:m>
                <a:endParaRPr lang="en-IN" dirty="0"/>
              </a:p>
            </p:txBody>
          </p:sp>
        </mc:Choice>
        <mc:Fallback xmlns="">
          <p:sp>
            <p:nvSpPr>
              <p:cNvPr id="143" name="TextBox 142">
                <a:extLst>
                  <a:ext uri="{FF2B5EF4-FFF2-40B4-BE49-F238E27FC236}">
                    <a16:creationId xmlns:a16="http://schemas.microsoft.com/office/drawing/2014/main" id="{37B5032A-1FA5-49BC-8895-5337DB6F81F5}"/>
                  </a:ext>
                </a:extLst>
              </p:cNvPr>
              <p:cNvSpPr txBox="1">
                <a:spLocks noRot="1" noChangeAspect="1" noMove="1" noResize="1" noEditPoints="1" noAdjustHandles="1" noChangeArrowheads="1" noChangeShapeType="1" noTextEdit="1"/>
              </p:cNvSpPr>
              <p:nvPr/>
            </p:nvSpPr>
            <p:spPr>
              <a:xfrm>
                <a:off x="4101252" y="2062201"/>
                <a:ext cx="617098"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0F88983E-E162-4ECD-A990-0BD6B5AAF716}"/>
                  </a:ext>
                </a:extLst>
              </p:cNvPr>
              <p:cNvSpPr txBox="1"/>
              <p:nvPr/>
            </p:nvSpPr>
            <p:spPr>
              <a:xfrm>
                <a:off x="7280796" y="2063222"/>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𝐿</m:t>
                          </m:r>
                        </m:sup>
                      </m:sSup>
                    </m:oMath>
                  </m:oMathPara>
                </a14:m>
                <a:endParaRPr lang="en-IN" dirty="0"/>
              </a:p>
            </p:txBody>
          </p:sp>
        </mc:Choice>
        <mc:Fallback xmlns="">
          <p:sp>
            <p:nvSpPr>
              <p:cNvPr id="145" name="TextBox 144">
                <a:extLst>
                  <a:ext uri="{FF2B5EF4-FFF2-40B4-BE49-F238E27FC236}">
                    <a16:creationId xmlns:a16="http://schemas.microsoft.com/office/drawing/2014/main" id="{0F88983E-E162-4ECD-A990-0BD6B5AAF716}"/>
                  </a:ext>
                </a:extLst>
              </p:cNvPr>
              <p:cNvSpPr txBox="1">
                <a:spLocks noRot="1" noChangeAspect="1" noMove="1" noResize="1" noEditPoints="1" noAdjustHandles="1" noChangeArrowheads="1" noChangeShapeType="1" noTextEdit="1"/>
              </p:cNvSpPr>
              <p:nvPr/>
            </p:nvSpPr>
            <p:spPr>
              <a:xfrm>
                <a:off x="7280796" y="2063222"/>
                <a:ext cx="617098" cy="369332"/>
              </a:xfrm>
              <a:prstGeom prst="rect">
                <a:avLst/>
              </a:prstGeom>
              <a:blipFill>
                <a:blip r:embed="rId10"/>
                <a:stretch>
                  <a:fillRect/>
                </a:stretch>
              </a:blipFill>
            </p:spPr>
            <p:txBody>
              <a:bodyPr/>
              <a:lstStyle/>
              <a:p>
                <a:r>
                  <a:rPr lang="en-IN">
                    <a:noFill/>
                  </a:rPr>
                  <a:t> </a:t>
                </a:r>
              </a:p>
            </p:txBody>
          </p:sp>
        </mc:Fallback>
      </mc:AlternateContent>
      <p:cxnSp>
        <p:nvCxnSpPr>
          <p:cNvPr id="146" name="直線單箭頭接點 143">
            <a:extLst>
              <a:ext uri="{FF2B5EF4-FFF2-40B4-BE49-F238E27FC236}">
                <a16:creationId xmlns:a16="http://schemas.microsoft.com/office/drawing/2014/main" id="{67916988-599A-41F9-AE0A-6096F37C966D}"/>
              </a:ext>
            </a:extLst>
          </p:cNvPr>
          <p:cNvCxnSpPr>
            <a:cxnSpLocks/>
            <a:stCxn id="129" idx="6"/>
            <a:endCxn id="151" idx="1"/>
          </p:cNvCxnSpPr>
          <p:nvPr/>
        </p:nvCxnSpPr>
        <p:spPr>
          <a:xfrm>
            <a:off x="7851782" y="3204657"/>
            <a:ext cx="43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2CC91042-91E5-4763-B726-159B9EF8D544}"/>
                  </a:ext>
                </a:extLst>
              </p:cNvPr>
              <p:cNvSpPr txBox="1"/>
              <p:nvPr/>
            </p:nvSpPr>
            <p:spPr>
              <a:xfrm>
                <a:off x="8290923" y="301999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IN" dirty="0"/>
              </a:p>
            </p:txBody>
          </p:sp>
        </mc:Choice>
        <mc:Fallback xmlns="">
          <p:sp>
            <p:nvSpPr>
              <p:cNvPr id="151" name="TextBox 150">
                <a:extLst>
                  <a:ext uri="{FF2B5EF4-FFF2-40B4-BE49-F238E27FC236}">
                    <a16:creationId xmlns:a16="http://schemas.microsoft.com/office/drawing/2014/main" id="{2CC91042-91E5-4763-B726-159B9EF8D544}"/>
                  </a:ext>
                </a:extLst>
              </p:cNvPr>
              <p:cNvSpPr txBox="1">
                <a:spLocks noRot="1" noChangeAspect="1" noMove="1" noResize="1" noEditPoints="1" noAdjustHandles="1" noChangeArrowheads="1" noChangeShapeType="1" noTextEdit="1"/>
              </p:cNvSpPr>
              <p:nvPr/>
            </p:nvSpPr>
            <p:spPr>
              <a:xfrm>
                <a:off x="8290923" y="3019991"/>
                <a:ext cx="617098" cy="369332"/>
              </a:xfrm>
              <a:prstGeom prst="rect">
                <a:avLst/>
              </a:prstGeom>
              <a:blipFill>
                <a:blip r:embed="rId11"/>
                <a:stretch>
                  <a:fillRect r="-16832"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4" name="Content Placeholder 2">
                <a:extLst>
                  <a:ext uri="{FF2B5EF4-FFF2-40B4-BE49-F238E27FC236}">
                    <a16:creationId xmlns:a16="http://schemas.microsoft.com/office/drawing/2014/main" id="{A61926DC-C520-40DF-9AF0-6A015F105444}"/>
                  </a:ext>
                </a:extLst>
              </p:cNvPr>
              <p:cNvSpPr txBox="1">
                <a:spLocks/>
              </p:cNvSpPr>
              <p:nvPr/>
            </p:nvSpPr>
            <p:spPr bwMode="auto">
              <a:xfrm>
                <a:off x="530021" y="4377577"/>
                <a:ext cx="6110456" cy="665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latin typeface="OpenSans"/>
                  </a:rPr>
                  <a:t>For simplicity, we assume bias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=0</m:t>
                    </m:r>
                  </m:oMath>
                </a14:m>
                <a:r>
                  <a:rPr lang="en-US" kern="0" dirty="0">
                    <a:latin typeface="OpenSans"/>
                  </a:rPr>
                  <a:t>) at every layer and the activation function is linear </a:t>
                </a:r>
              </a:p>
              <a:p>
                <a:endParaRPr lang="en-IN" kern="0" dirty="0"/>
              </a:p>
            </p:txBody>
          </p:sp>
        </mc:Choice>
        <mc:Fallback xmlns="">
          <p:sp>
            <p:nvSpPr>
              <p:cNvPr id="154" name="Content Placeholder 2">
                <a:extLst>
                  <a:ext uri="{FF2B5EF4-FFF2-40B4-BE49-F238E27FC236}">
                    <a16:creationId xmlns:a16="http://schemas.microsoft.com/office/drawing/2014/main" id="{A61926DC-C520-40DF-9AF0-6A015F105444}"/>
                  </a:ext>
                </a:extLst>
              </p:cNvPr>
              <p:cNvSpPr txBox="1">
                <a:spLocks noRot="1" noChangeAspect="1" noMove="1" noResize="1" noEditPoints="1" noAdjustHandles="1" noChangeArrowheads="1" noChangeShapeType="1" noTextEdit="1"/>
              </p:cNvSpPr>
              <p:nvPr/>
            </p:nvSpPr>
            <p:spPr bwMode="auto">
              <a:xfrm>
                <a:off x="530021" y="4377577"/>
                <a:ext cx="6110456" cy="665868"/>
              </a:xfrm>
              <a:prstGeom prst="rect">
                <a:avLst/>
              </a:prstGeom>
              <a:blipFill>
                <a:blip r:embed="rId12"/>
                <a:stretch>
                  <a:fillRect l="-898" t="-4587" r="-998" b="-22018"/>
                </a:stretch>
              </a:blipFill>
              <a:ln w="9525">
                <a:no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08C0C696-0820-4AAE-9A67-BCD22A16EB87}"/>
                  </a:ext>
                </a:extLst>
              </p:cNvPr>
              <p:cNvSpPr txBox="1"/>
              <p:nvPr/>
            </p:nvSpPr>
            <p:spPr>
              <a:xfrm>
                <a:off x="3084215" y="4000996"/>
                <a:ext cx="1127789" cy="338554"/>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𝑥</m:t>
                      </m:r>
                    </m:oMath>
                  </m:oMathPara>
                </a14:m>
                <a:endParaRPr lang="en-IN" sz="1600" dirty="0"/>
              </a:p>
            </p:txBody>
          </p:sp>
        </mc:Choice>
        <mc:Fallback xmlns="">
          <p:sp>
            <p:nvSpPr>
              <p:cNvPr id="158" name="TextBox 157">
                <a:extLst>
                  <a:ext uri="{FF2B5EF4-FFF2-40B4-BE49-F238E27FC236}">
                    <a16:creationId xmlns:a16="http://schemas.microsoft.com/office/drawing/2014/main" id="{08C0C696-0820-4AAE-9A67-BCD22A16EB87}"/>
                  </a:ext>
                </a:extLst>
              </p:cNvPr>
              <p:cNvSpPr txBox="1">
                <a:spLocks noRot="1" noChangeAspect="1" noMove="1" noResize="1" noEditPoints="1" noAdjustHandles="1" noChangeArrowheads="1" noChangeShapeType="1" noTextEdit="1"/>
              </p:cNvSpPr>
              <p:nvPr/>
            </p:nvSpPr>
            <p:spPr>
              <a:xfrm>
                <a:off x="3084215" y="4000996"/>
                <a:ext cx="1127789" cy="338554"/>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DDCDEDEF-A668-43B7-8558-E9A8039F1B40}"/>
                  </a:ext>
                </a:extLst>
              </p:cNvPr>
              <p:cNvSpPr txBox="1"/>
              <p:nvPr/>
            </p:nvSpPr>
            <p:spPr>
              <a:xfrm>
                <a:off x="4544780" y="3995953"/>
                <a:ext cx="1239020" cy="338554"/>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2</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1</m:t>
                          </m:r>
                        </m:sup>
                      </m:sSup>
                    </m:oMath>
                  </m:oMathPara>
                </a14:m>
                <a:endParaRPr lang="en-IN" sz="1600" dirty="0"/>
              </a:p>
            </p:txBody>
          </p:sp>
        </mc:Choice>
        <mc:Fallback xmlns="">
          <p:sp>
            <p:nvSpPr>
              <p:cNvPr id="160" name="TextBox 159">
                <a:extLst>
                  <a:ext uri="{FF2B5EF4-FFF2-40B4-BE49-F238E27FC236}">
                    <a16:creationId xmlns:a16="http://schemas.microsoft.com/office/drawing/2014/main" id="{DDCDEDEF-A668-43B7-8558-E9A8039F1B40}"/>
                  </a:ext>
                </a:extLst>
              </p:cNvPr>
              <p:cNvSpPr txBox="1">
                <a:spLocks noRot="1" noChangeAspect="1" noMove="1" noResize="1" noEditPoints="1" noAdjustHandles="1" noChangeArrowheads="1" noChangeShapeType="1" noTextEdit="1"/>
              </p:cNvSpPr>
              <p:nvPr/>
            </p:nvSpPr>
            <p:spPr>
              <a:xfrm>
                <a:off x="4544780" y="3995953"/>
                <a:ext cx="1239020" cy="338554"/>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4ECB7DEC-AEDD-4289-9D4B-ABD86CF375E8}"/>
                  </a:ext>
                </a:extLst>
              </p:cNvPr>
              <p:cNvSpPr txBox="1"/>
              <p:nvPr/>
            </p:nvSpPr>
            <p:spPr>
              <a:xfrm>
                <a:off x="6005345" y="3994526"/>
                <a:ext cx="1892549" cy="338554"/>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−2</m:t>
                          </m:r>
                        </m:sup>
                      </m:sSup>
                    </m:oMath>
                  </m:oMathPara>
                </a14:m>
                <a:endParaRPr lang="en-IN" sz="1600" dirty="0"/>
              </a:p>
            </p:txBody>
          </p:sp>
        </mc:Choice>
        <mc:Fallback xmlns="">
          <p:sp>
            <p:nvSpPr>
              <p:cNvPr id="162" name="TextBox 161">
                <a:extLst>
                  <a:ext uri="{FF2B5EF4-FFF2-40B4-BE49-F238E27FC236}">
                    <a16:creationId xmlns:a16="http://schemas.microsoft.com/office/drawing/2014/main" id="{4ECB7DEC-AEDD-4289-9D4B-ABD86CF375E8}"/>
                  </a:ext>
                </a:extLst>
              </p:cNvPr>
              <p:cNvSpPr txBox="1">
                <a:spLocks noRot="1" noChangeAspect="1" noMove="1" noResize="1" noEditPoints="1" noAdjustHandles="1" noChangeArrowheads="1" noChangeShapeType="1" noTextEdit="1"/>
              </p:cNvSpPr>
              <p:nvPr/>
            </p:nvSpPr>
            <p:spPr>
              <a:xfrm>
                <a:off x="6005345" y="3994526"/>
                <a:ext cx="1892549" cy="338554"/>
              </a:xfrm>
              <a:prstGeom prst="rect">
                <a:avLst/>
              </a:prstGeom>
              <a:blipFill>
                <a:blip r:embed="rId1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75BB5A2C-C9F5-4C7C-A361-EDDC7796A29B}"/>
                  </a:ext>
                </a:extLst>
              </p:cNvPr>
              <p:cNvSpPr txBox="1"/>
              <p:nvPr/>
            </p:nvSpPr>
            <p:spPr>
              <a:xfrm>
                <a:off x="8038682" y="3988834"/>
                <a:ext cx="1671038" cy="347788"/>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oMath>
                  </m:oMathPara>
                </a14:m>
                <a:endParaRPr lang="en-IN" sz="1600" dirty="0"/>
              </a:p>
            </p:txBody>
          </p:sp>
        </mc:Choice>
        <mc:Fallback xmlns="">
          <p:sp>
            <p:nvSpPr>
              <p:cNvPr id="164" name="TextBox 163">
                <a:extLst>
                  <a:ext uri="{FF2B5EF4-FFF2-40B4-BE49-F238E27FC236}">
                    <a16:creationId xmlns:a16="http://schemas.microsoft.com/office/drawing/2014/main" id="{75BB5A2C-C9F5-4C7C-A361-EDDC7796A29B}"/>
                  </a:ext>
                </a:extLst>
              </p:cNvPr>
              <p:cNvSpPr txBox="1">
                <a:spLocks noRot="1" noChangeAspect="1" noMove="1" noResize="1" noEditPoints="1" noAdjustHandles="1" noChangeArrowheads="1" noChangeShapeType="1" noTextEdit="1"/>
              </p:cNvSpPr>
              <p:nvPr/>
            </p:nvSpPr>
            <p:spPr>
              <a:xfrm>
                <a:off x="8038682" y="3988834"/>
                <a:ext cx="1671038" cy="347788"/>
              </a:xfrm>
              <a:prstGeom prst="rect">
                <a:avLst/>
              </a:prstGeom>
              <a:blipFill>
                <a:blip r:embed="rId16"/>
                <a:stretch>
                  <a:fillRect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2C2CB4CA-CB72-4B39-8B0E-2AF9046A0DAF}"/>
                  </a:ext>
                </a:extLst>
              </p:cNvPr>
              <p:cNvSpPr txBox="1"/>
              <p:nvPr/>
            </p:nvSpPr>
            <p:spPr>
              <a:xfrm>
                <a:off x="6811592" y="4815680"/>
                <a:ext cx="2898128" cy="338554"/>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𝑊</m:t>
                          </m:r>
                        </m:e>
                        <m:sup>
                          <m:r>
                            <a:rPr lang="en-US" sz="1600" i="1">
                              <a:latin typeface="Cambria Math" panose="02040503050406030204" pitchFamily="18" charset="0"/>
                            </a:rPr>
                            <m:t>𝐿</m:t>
                          </m:r>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𝑊</m:t>
                          </m:r>
                        </m:e>
                        <m:sup>
                          <m:r>
                            <a:rPr lang="en-US" sz="1600" i="1">
                              <a:latin typeface="Cambria Math" panose="02040503050406030204" pitchFamily="18" charset="0"/>
                            </a:rPr>
                            <m:t>2</m:t>
                          </m:r>
                        </m:sup>
                      </m:sSup>
                      <m:sSup>
                        <m:sSupPr>
                          <m:ctrlPr>
                            <a:rPr lang="en-US" sz="1600" i="1" smtClean="0">
                              <a:latin typeface="Cambria Math" panose="02040503050406030204" pitchFamily="18" charset="0"/>
                            </a:rPr>
                          </m:ctrlPr>
                        </m:sSupPr>
                        <m:e>
                          <m:r>
                            <a:rPr lang="en-US" sz="1600" i="1">
                              <a:latin typeface="Cambria Math" panose="02040503050406030204" pitchFamily="18" charset="0"/>
                            </a:rPr>
                            <m:t>𝑊</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𝑥</m:t>
                      </m:r>
                    </m:oMath>
                  </m:oMathPara>
                </a14:m>
                <a:endParaRPr lang="en-IN" sz="1600" dirty="0"/>
              </a:p>
            </p:txBody>
          </p:sp>
        </mc:Choice>
        <mc:Fallback xmlns="">
          <p:sp>
            <p:nvSpPr>
              <p:cNvPr id="166" name="TextBox 165">
                <a:extLst>
                  <a:ext uri="{FF2B5EF4-FFF2-40B4-BE49-F238E27FC236}">
                    <a16:creationId xmlns:a16="http://schemas.microsoft.com/office/drawing/2014/main" id="{2C2CB4CA-CB72-4B39-8B0E-2AF9046A0DAF}"/>
                  </a:ext>
                </a:extLst>
              </p:cNvPr>
              <p:cNvSpPr txBox="1">
                <a:spLocks noRot="1" noChangeAspect="1" noMove="1" noResize="1" noEditPoints="1" noAdjustHandles="1" noChangeArrowheads="1" noChangeShapeType="1" noTextEdit="1"/>
              </p:cNvSpPr>
              <p:nvPr/>
            </p:nvSpPr>
            <p:spPr>
              <a:xfrm>
                <a:off x="6811592" y="4815680"/>
                <a:ext cx="2898128" cy="338554"/>
              </a:xfrm>
              <a:prstGeom prst="rect">
                <a:avLst/>
              </a:prstGeom>
              <a:blipFill>
                <a:blip r:embed="rId17"/>
                <a:stretch>
                  <a:fillRect b="-5357"/>
                </a:stretch>
              </a:blipFill>
            </p:spPr>
            <p:txBody>
              <a:bodyPr/>
              <a:lstStyle/>
              <a:p>
                <a:r>
                  <a:rPr lang="en-IN">
                    <a:noFill/>
                  </a:rPr>
                  <a:t> </a:t>
                </a:r>
              </a:p>
            </p:txBody>
          </p:sp>
        </mc:Fallback>
      </mc:AlternateContent>
      <p:cxnSp>
        <p:nvCxnSpPr>
          <p:cNvPr id="168" name="Straight Arrow Connector 167">
            <a:extLst>
              <a:ext uri="{FF2B5EF4-FFF2-40B4-BE49-F238E27FC236}">
                <a16:creationId xmlns:a16="http://schemas.microsoft.com/office/drawing/2014/main" id="{087AFC84-40E4-4821-AF1B-58D119C5B606}"/>
              </a:ext>
            </a:extLst>
          </p:cNvPr>
          <p:cNvCxnSpPr>
            <a:cxnSpLocks/>
            <a:stCxn id="164" idx="2"/>
          </p:cNvCxnSpPr>
          <p:nvPr/>
        </p:nvCxnSpPr>
        <p:spPr bwMode="auto">
          <a:xfrm>
            <a:off x="8874201" y="4336622"/>
            <a:ext cx="0" cy="47905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1" name="Content Placeholder 2">
                <a:extLst>
                  <a:ext uri="{FF2B5EF4-FFF2-40B4-BE49-F238E27FC236}">
                    <a16:creationId xmlns:a16="http://schemas.microsoft.com/office/drawing/2014/main" id="{F5649F8E-83DB-4B22-9977-5F61475566D6}"/>
                  </a:ext>
                </a:extLst>
              </p:cNvPr>
              <p:cNvSpPr txBox="1">
                <a:spLocks/>
              </p:cNvSpPr>
              <p:nvPr/>
            </p:nvSpPr>
            <p:spPr bwMode="auto">
              <a:xfrm>
                <a:off x="502921" y="5015546"/>
                <a:ext cx="5966442" cy="13022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latin typeface="OpenSans"/>
                  </a:rPr>
                  <a:t>Assuming the entries in the weight matrix are in the form</a:t>
                </a:r>
              </a:p>
              <a:p>
                <a:pPr marL="0" indent="0" algn="just">
                  <a:buNone/>
                </a:pPr>
                <a14:m>
                  <m:oMathPara xmlns:m="http://schemas.openxmlformats.org/officeDocument/2006/math">
                    <m:oMathParaPr>
                      <m:jc m:val="centerGroup"/>
                    </m:oMathParaPr>
                    <m:oMath xmlns:m="http://schemas.openxmlformats.org/officeDocument/2006/math">
                      <m:sSup>
                        <m:sSupPr>
                          <m:ctrlPr>
                            <a:rPr lang="en-US" b="0" i="1">
                              <a:latin typeface="Cambria Math" panose="02040503050406030204" pitchFamily="18" charset="0"/>
                            </a:rPr>
                          </m:ctrlPr>
                        </m:sSupPr>
                        <m:e>
                          <m:r>
                            <a:rPr lang="en-US" b="0" i="1" smtClean="0">
                              <a:latin typeface="Cambria Math" panose="02040503050406030204" pitchFamily="18" charset="0"/>
                            </a:rPr>
                            <m:t> </m:t>
                          </m:r>
                          <m:r>
                            <a:rPr lang="en-US" b="0" i="1">
                              <a:latin typeface="Cambria Math" panose="02040503050406030204" pitchFamily="18" charset="0"/>
                            </a:rPr>
                            <m:t>𝑊</m:t>
                          </m:r>
                        </m:e>
                        <m:sup>
                          <m:r>
                            <a:rPr lang="en-US" b="0" i="1">
                              <a:latin typeface="Cambria Math" panose="02040503050406030204" pitchFamily="18" charset="0"/>
                            </a:rPr>
                            <m:t>𝐿</m:t>
                          </m:r>
                          <m:r>
                            <a:rPr lang="en-US" b="0" i="1">
                              <a:latin typeface="Cambria Math" panose="02040503050406030204" pitchFamily="18" charset="0"/>
                            </a:rPr>
                            <m:t>−1</m:t>
                          </m:r>
                        </m:sup>
                      </m:sSup>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𝐿</m:t>
                          </m:r>
                          <m:r>
                            <a:rPr lang="en-US" i="1">
                              <a:latin typeface="Cambria Math" panose="02040503050406030204" pitchFamily="18" charset="0"/>
                            </a:rPr>
                            <m:t>−2</m:t>
                          </m:r>
                        </m:sup>
                      </m:sSup>
                      <m:r>
                        <a:rPr lang="en-US" b="1" i="1" smtClean="0">
                          <a:latin typeface="Cambria Math" panose="02040503050406030204" pitchFamily="18" charset="0"/>
                        </a:rPr>
                        <m:t>=</m:t>
                      </m:r>
                      <m:r>
                        <a:rPr lang="en-US" b="0"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i="1">
                              <a:latin typeface="Cambria Math" panose="02040503050406030204" pitchFamily="18" charset="0"/>
                            </a:rPr>
                            <m:t>2</m:t>
                          </m:r>
                        </m:sup>
                      </m:sSup>
                      <m:r>
                        <a:rPr lang="en-US" b="1"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𝑊</m:t>
                          </m:r>
                        </m:e>
                        <m:sup>
                          <m:r>
                            <a:rPr lang="en-US" b="0" i="1">
                              <a:latin typeface="Cambria Math" panose="02040503050406030204" pitchFamily="18" charset="0"/>
                            </a:rPr>
                            <m:t>1</m:t>
                          </m:r>
                        </m:sup>
                      </m:s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𝑝</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𝑝</m:t>
                                </m:r>
                              </m:e>
                            </m:mr>
                          </m:m>
                        </m:e>
                      </m:d>
                      <m:r>
                        <a:rPr lang="en-US" b="0" i="1" smtClean="0">
                          <a:latin typeface="Cambria Math" panose="02040503050406030204" pitchFamily="18" charset="0"/>
                        </a:rPr>
                        <m:t>                </m:t>
                      </m:r>
                    </m:oMath>
                  </m:oMathPara>
                </a14:m>
                <a:endParaRPr lang="en-US" kern="0" dirty="0">
                  <a:latin typeface="OpenSans"/>
                </a:endParaRPr>
              </a:p>
              <a:p>
                <a:endParaRPr lang="en-IN" kern="0" dirty="0"/>
              </a:p>
            </p:txBody>
          </p:sp>
        </mc:Choice>
        <mc:Fallback xmlns="">
          <p:sp>
            <p:nvSpPr>
              <p:cNvPr id="171" name="Content Placeholder 2">
                <a:extLst>
                  <a:ext uri="{FF2B5EF4-FFF2-40B4-BE49-F238E27FC236}">
                    <a16:creationId xmlns:a16="http://schemas.microsoft.com/office/drawing/2014/main" id="{F5649F8E-83DB-4B22-9977-5F61475566D6}"/>
                  </a:ext>
                </a:extLst>
              </p:cNvPr>
              <p:cNvSpPr txBox="1">
                <a:spLocks noRot="1" noChangeAspect="1" noMove="1" noResize="1" noEditPoints="1" noAdjustHandles="1" noChangeArrowheads="1" noChangeShapeType="1" noTextEdit="1"/>
              </p:cNvSpPr>
              <p:nvPr/>
            </p:nvSpPr>
            <p:spPr bwMode="auto">
              <a:xfrm>
                <a:off x="502921" y="5015546"/>
                <a:ext cx="5966442" cy="1302239"/>
              </a:xfrm>
              <a:prstGeom prst="rect">
                <a:avLst/>
              </a:prstGeom>
              <a:blipFill>
                <a:blip r:embed="rId18"/>
                <a:stretch>
                  <a:fillRect l="-920" t="-2817" r="-1125"/>
                </a:stretch>
              </a:blipFill>
              <a:ln w="9525">
                <a:noFill/>
                <a:miter lim="800000"/>
                <a:headEnd/>
                <a:tailEnd/>
              </a:ln>
            </p:spPr>
            <p:txBody>
              <a:bodyPr/>
              <a:lstStyle/>
              <a:p>
                <a:r>
                  <a:rPr lang="en-IN">
                    <a:noFill/>
                  </a:rPr>
                  <a:t> </a:t>
                </a:r>
              </a:p>
            </p:txBody>
          </p:sp>
        </mc:Fallback>
      </mc:AlternateContent>
      <p:sp>
        <p:nvSpPr>
          <p:cNvPr id="172" name="TextBox 171">
            <a:extLst>
              <a:ext uri="{FF2B5EF4-FFF2-40B4-BE49-F238E27FC236}">
                <a16:creationId xmlns:a16="http://schemas.microsoft.com/office/drawing/2014/main" id="{9090D5DC-3F68-4608-9D27-E1C127439B45}"/>
              </a:ext>
            </a:extLst>
          </p:cNvPr>
          <p:cNvSpPr txBox="1"/>
          <p:nvPr/>
        </p:nvSpPr>
        <p:spPr>
          <a:xfrm>
            <a:off x="5833391" y="5781208"/>
            <a:ext cx="918296" cy="400110"/>
          </a:xfrm>
          <a:prstGeom prst="rect">
            <a:avLst/>
          </a:prstGeom>
          <a:noFill/>
        </p:spPr>
        <p:txBody>
          <a:bodyPr wrap="square" rtlCol="0">
            <a:spAutoFit/>
          </a:bodyPr>
          <a:lstStyle/>
          <a:p>
            <a:r>
              <a:rPr lang="en-US" sz="2000" b="1" dirty="0">
                <a:solidFill>
                  <a:srgbClr val="002060"/>
                </a:solidFill>
                <a:latin typeface="Calibri" panose="020F0502020204030204" pitchFamily="34" charset="0"/>
                <a:cs typeface="Calibri" panose="020F0502020204030204" pitchFamily="34" charset="0"/>
              </a:rPr>
              <a:t>then, </a:t>
            </a:r>
            <a:endParaRPr lang="en-IN" sz="2000" b="1" dirty="0">
              <a:solidFill>
                <a:srgbClr val="00206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F180AFDF-A96F-4054-AD80-E1F15F5F4416}"/>
                  </a:ext>
                </a:extLst>
              </p:cNvPr>
              <p:cNvSpPr txBox="1"/>
              <p:nvPr/>
            </p:nvSpPr>
            <p:spPr>
              <a:xfrm>
                <a:off x="6811592" y="5621555"/>
                <a:ext cx="2898128" cy="599523"/>
              </a:xfrm>
              <a:prstGeom prst="rect">
                <a:avLst/>
              </a:prstGeom>
              <a:solidFill>
                <a:schemeClr val="accent1"/>
              </a:solidFill>
            </p:spPr>
            <p:txBody>
              <a:bodyPr wrap="square" rtlCol="0">
                <a:spAutoFit/>
              </a:bodyPr>
              <a:lstStyle/>
              <a:p>
                <a14:m>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𝑝</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b="0" i="1" smtClean="0">
                                      <a:latin typeface="Cambria Math" panose="02040503050406030204" pitchFamily="18" charset="0"/>
                                    </a:rPr>
                                    <m:t>𝑝</m:t>
                                  </m:r>
                                </m:e>
                              </m:mr>
                            </m:m>
                          </m:e>
                        </m:d>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oMath>
                </a14:m>
                <a:r>
                  <a:rPr lang="en-IN" sz="1600" dirty="0"/>
                  <a:t> </a:t>
                </a:r>
              </a:p>
            </p:txBody>
          </p:sp>
        </mc:Choice>
        <mc:Fallback xmlns="">
          <p:sp>
            <p:nvSpPr>
              <p:cNvPr id="174" name="TextBox 173">
                <a:extLst>
                  <a:ext uri="{FF2B5EF4-FFF2-40B4-BE49-F238E27FC236}">
                    <a16:creationId xmlns:a16="http://schemas.microsoft.com/office/drawing/2014/main" id="{F180AFDF-A96F-4054-AD80-E1F15F5F4416}"/>
                  </a:ext>
                </a:extLst>
              </p:cNvPr>
              <p:cNvSpPr txBox="1">
                <a:spLocks noRot="1" noChangeAspect="1" noMove="1" noResize="1" noEditPoints="1" noAdjustHandles="1" noChangeArrowheads="1" noChangeShapeType="1" noTextEdit="1"/>
              </p:cNvSpPr>
              <p:nvPr/>
            </p:nvSpPr>
            <p:spPr>
              <a:xfrm>
                <a:off x="6811592" y="5621555"/>
                <a:ext cx="2898128" cy="599523"/>
              </a:xfrm>
              <a:prstGeom prst="rect">
                <a:avLst/>
              </a:prstGeom>
              <a:blipFill>
                <a:blip r:embed="rId19"/>
                <a:stretch>
                  <a:fillRect/>
                </a:stretch>
              </a:blipFill>
            </p:spPr>
            <p:txBody>
              <a:bodyPr/>
              <a:lstStyle/>
              <a:p>
                <a:r>
                  <a:rPr lang="en-IN">
                    <a:noFill/>
                  </a:rPr>
                  <a:t> </a:t>
                </a:r>
              </a:p>
            </p:txBody>
          </p:sp>
        </mc:Fallback>
      </mc:AlternateContent>
      <p:cxnSp>
        <p:nvCxnSpPr>
          <p:cNvPr id="175" name="Straight Arrow Connector 174">
            <a:extLst>
              <a:ext uri="{FF2B5EF4-FFF2-40B4-BE49-F238E27FC236}">
                <a16:creationId xmlns:a16="http://schemas.microsoft.com/office/drawing/2014/main" id="{036CD64B-DFD9-478D-B7A4-A31E4C8C90BA}"/>
              </a:ext>
            </a:extLst>
          </p:cNvPr>
          <p:cNvCxnSpPr>
            <a:cxnSpLocks/>
          </p:cNvCxnSpPr>
          <p:nvPr/>
        </p:nvCxnSpPr>
        <p:spPr bwMode="auto">
          <a:xfrm>
            <a:off x="8865859" y="5154234"/>
            <a:ext cx="0" cy="47905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85E3A2FE-9C4E-4196-9A89-6B3ED4DF335B}"/>
              </a:ext>
            </a:extLst>
          </p:cNvPr>
          <p:cNvSpPr txBox="1"/>
          <p:nvPr/>
        </p:nvSpPr>
        <p:spPr>
          <a:xfrm>
            <a:off x="2849882" y="6665087"/>
            <a:ext cx="7223704" cy="215444"/>
          </a:xfrm>
          <a:prstGeom prst="rect">
            <a:avLst/>
          </a:prstGeom>
          <a:noFill/>
        </p:spPr>
        <p:txBody>
          <a:bodyPr wrap="square" rtlCol="0">
            <a:spAutoFit/>
          </a:bodyPr>
          <a:lstStyle/>
          <a:p>
            <a:pPr algn="r"/>
            <a:r>
              <a:rPr lang="en-US" sz="800" dirty="0">
                <a:solidFill>
                  <a:srgbClr val="C00000"/>
                </a:solidFill>
              </a:rPr>
              <a:t>Source: https://www.coursera.org/learn/deep-neural-network/lecture/C9iQO/vanishing-exploding-gradients</a:t>
            </a:r>
            <a:endParaRPr lang="en-IN" sz="800" dirty="0">
              <a:solidFill>
                <a:srgbClr val="C00000"/>
              </a:solidFill>
            </a:endParaRPr>
          </a:p>
        </p:txBody>
      </p:sp>
      <p:sp>
        <p:nvSpPr>
          <p:cNvPr id="55" name="Content Placeholder 2">
            <a:extLst>
              <a:ext uri="{FF2B5EF4-FFF2-40B4-BE49-F238E27FC236}">
                <a16:creationId xmlns:a16="http://schemas.microsoft.com/office/drawing/2014/main" id="{CAB251BD-22AE-416C-8746-09AEBC1B99E1}"/>
              </a:ext>
            </a:extLst>
          </p:cNvPr>
          <p:cNvSpPr txBox="1">
            <a:spLocks/>
          </p:cNvSpPr>
          <p:nvPr/>
        </p:nvSpPr>
        <p:spPr bwMode="auto">
          <a:xfrm>
            <a:off x="502921" y="1196752"/>
            <a:ext cx="6902543" cy="10146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latin typeface="OpenSans"/>
              </a:rPr>
              <a:t>When you're training a very deep network, sometimes the derivatives can get either very small or very big, and this makes training difficult. </a:t>
            </a:r>
          </a:p>
          <a:p>
            <a:endParaRPr lang="en-IN" kern="0" dirty="0"/>
          </a:p>
        </p:txBody>
      </p:sp>
    </p:spTree>
    <p:extLst>
      <p:ext uri="{BB962C8B-B14F-4D97-AF65-F5344CB8AC3E}">
        <p14:creationId xmlns:p14="http://schemas.microsoft.com/office/powerpoint/2010/main" val="119578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158" grpId="0" animBg="1"/>
      <p:bldP spid="160" grpId="0" animBg="1"/>
      <p:bldP spid="162" grpId="0" animBg="1"/>
      <p:bldP spid="164" grpId="0" animBg="1"/>
      <p:bldP spid="166" grpId="0" animBg="1"/>
      <p:bldP spid="171" grpId="0"/>
      <p:bldP spid="172" grpId="0"/>
      <p:bldP spid="17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809C7-0A84-4684-BBAC-A50DC0E5A5FD}"/>
              </a:ext>
            </a:extLst>
          </p:cNvPr>
          <p:cNvSpPr>
            <a:spLocks noGrp="1"/>
          </p:cNvSpPr>
          <p:nvPr>
            <p:ph type="title"/>
          </p:nvPr>
        </p:nvSpPr>
        <p:spPr/>
        <p:txBody>
          <a:bodyPr/>
          <a:lstStyle/>
          <a:p>
            <a:r>
              <a:rPr lang="en-IN" dirty="0"/>
              <a:t>Vanishing / Exploding gradients</a:t>
            </a:r>
          </a:p>
        </p:txBody>
      </p:sp>
      <p:sp>
        <p:nvSpPr>
          <p:cNvPr id="3" name="Content Placeholder 2">
            <a:extLst>
              <a:ext uri="{FF2B5EF4-FFF2-40B4-BE49-F238E27FC236}">
                <a16:creationId xmlns:a16="http://schemas.microsoft.com/office/drawing/2014/main" id="{9C3469A9-2651-4A22-AA2E-E5727A247C5A}"/>
              </a:ext>
            </a:extLst>
          </p:cNvPr>
          <p:cNvSpPr>
            <a:spLocks noGrp="1"/>
          </p:cNvSpPr>
          <p:nvPr>
            <p:ph idx="1"/>
          </p:nvPr>
        </p:nvSpPr>
        <p:spPr>
          <a:xfrm>
            <a:off x="502921" y="1196752"/>
            <a:ext cx="6902543" cy="1014682"/>
          </a:xfrm>
        </p:spPr>
        <p:txBody>
          <a:bodyPr/>
          <a:lstStyle/>
          <a:p>
            <a:pPr algn="just"/>
            <a:r>
              <a:rPr lang="en-US" i="0" dirty="0">
                <a:effectLst/>
                <a:latin typeface="OpenSans"/>
              </a:rPr>
              <a:t>When you're training a very deep network, sometimes the derivatives can get either very small or very big, and this makes training difficult. </a:t>
            </a:r>
          </a:p>
          <a:p>
            <a:endParaRPr lang="en-IN" dirty="0"/>
          </a:p>
        </p:txBody>
      </p:sp>
      <p:sp>
        <p:nvSpPr>
          <p:cNvPr id="65" name="矩形 136">
            <a:extLst>
              <a:ext uri="{FF2B5EF4-FFF2-40B4-BE49-F238E27FC236}">
                <a16:creationId xmlns:a16="http://schemas.microsoft.com/office/drawing/2014/main" id="{8B432538-29F2-4739-85DF-65293117171D}"/>
              </a:ext>
            </a:extLst>
          </p:cNvPr>
          <p:cNvSpPr/>
          <p:nvPr/>
        </p:nvSpPr>
        <p:spPr>
          <a:xfrm>
            <a:off x="2646422" y="2522905"/>
            <a:ext cx="746342" cy="146641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6" name="矩形 137">
            <a:extLst>
              <a:ext uri="{FF2B5EF4-FFF2-40B4-BE49-F238E27FC236}">
                <a16:creationId xmlns:a16="http://schemas.microsoft.com/office/drawing/2014/main" id="{B439CAF9-D57B-4AA6-8B69-7A76BD9F2CC4}"/>
              </a:ext>
            </a:extLst>
          </p:cNvPr>
          <p:cNvSpPr/>
          <p:nvPr/>
        </p:nvSpPr>
        <p:spPr>
          <a:xfrm>
            <a:off x="3972008" y="2506558"/>
            <a:ext cx="746342" cy="153944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7" name="矩形 138">
            <a:extLst>
              <a:ext uri="{FF2B5EF4-FFF2-40B4-BE49-F238E27FC236}">
                <a16:creationId xmlns:a16="http://schemas.microsoft.com/office/drawing/2014/main" id="{A97771FA-F102-436A-862E-368D38BAC203}"/>
              </a:ext>
            </a:extLst>
          </p:cNvPr>
          <p:cNvSpPr/>
          <p:nvPr/>
        </p:nvSpPr>
        <p:spPr>
          <a:xfrm>
            <a:off x="6005345" y="2533700"/>
            <a:ext cx="746342" cy="151230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8" name="矩形 140">
            <a:extLst>
              <a:ext uri="{FF2B5EF4-FFF2-40B4-BE49-F238E27FC236}">
                <a16:creationId xmlns:a16="http://schemas.microsoft.com/office/drawing/2014/main" id="{9E3A5E0E-20C3-432B-8292-2A9BE0DA1CA5}"/>
              </a:ext>
            </a:extLst>
          </p:cNvPr>
          <p:cNvSpPr/>
          <p:nvPr/>
        </p:nvSpPr>
        <p:spPr>
          <a:xfrm>
            <a:off x="1463320" y="2550546"/>
            <a:ext cx="498951" cy="1438774"/>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9" name="直線單箭頭接點 141">
            <a:extLst>
              <a:ext uri="{FF2B5EF4-FFF2-40B4-BE49-F238E27FC236}">
                <a16:creationId xmlns:a16="http://schemas.microsoft.com/office/drawing/2014/main" id="{12D482FB-BFD5-46C7-878A-77DE9A241D03}"/>
              </a:ext>
            </a:extLst>
          </p:cNvPr>
          <p:cNvCxnSpPr>
            <a:cxnSpLocks/>
            <a:stCxn id="88" idx="6"/>
            <a:endCxn id="129" idx="2"/>
          </p:cNvCxnSpPr>
          <p:nvPr/>
        </p:nvCxnSpPr>
        <p:spPr>
          <a:xfrm flipV="1">
            <a:off x="6657689" y="3204657"/>
            <a:ext cx="619935" cy="36792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143">
            <a:extLst>
              <a:ext uri="{FF2B5EF4-FFF2-40B4-BE49-F238E27FC236}">
                <a16:creationId xmlns:a16="http://schemas.microsoft.com/office/drawing/2014/main" id="{9F253387-F998-41B5-BE49-C8DC8300FB1E}"/>
              </a:ext>
            </a:extLst>
          </p:cNvPr>
          <p:cNvCxnSpPr>
            <a:cxnSpLocks/>
            <a:stCxn id="87" idx="6"/>
            <a:endCxn id="129" idx="2"/>
          </p:cNvCxnSpPr>
          <p:nvPr/>
        </p:nvCxnSpPr>
        <p:spPr>
          <a:xfrm>
            <a:off x="6655347" y="2812673"/>
            <a:ext cx="622277" cy="3919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144">
            <a:extLst>
              <a:ext uri="{FF2B5EF4-FFF2-40B4-BE49-F238E27FC236}">
                <a16:creationId xmlns:a16="http://schemas.microsoft.com/office/drawing/2014/main" id="{5746AC29-07BD-4F50-B744-1200FB154396}"/>
              </a:ext>
            </a:extLst>
          </p:cNvPr>
          <p:cNvSpPr/>
          <p:nvPr/>
        </p:nvSpPr>
        <p:spPr>
          <a:xfrm>
            <a:off x="1531707" y="3413256"/>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3" name="矩形 145">
            <a:extLst>
              <a:ext uri="{FF2B5EF4-FFF2-40B4-BE49-F238E27FC236}">
                <a16:creationId xmlns:a16="http://schemas.microsoft.com/office/drawing/2014/main" id="{CC38658D-B836-4E84-AB90-B90463D54680}"/>
              </a:ext>
            </a:extLst>
          </p:cNvPr>
          <p:cNvSpPr/>
          <p:nvPr/>
        </p:nvSpPr>
        <p:spPr>
          <a:xfrm>
            <a:off x="1537525" y="2638308"/>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4" name="Object 12">
            <a:extLst>
              <a:ext uri="{FF2B5EF4-FFF2-40B4-BE49-F238E27FC236}">
                <a16:creationId xmlns:a16="http://schemas.microsoft.com/office/drawing/2014/main" id="{A233AED4-F643-482E-8D51-489228B06585}"/>
              </a:ext>
            </a:extLst>
          </p:cNvPr>
          <p:cNvGraphicFramePr>
            <a:graphicFrameLocks noChangeAspect="1"/>
          </p:cNvGraphicFramePr>
          <p:nvPr/>
        </p:nvGraphicFramePr>
        <p:xfrm>
          <a:off x="1550224" y="2549160"/>
          <a:ext cx="325438" cy="461962"/>
        </p:xfrm>
        <a:graphic>
          <a:graphicData uri="http://schemas.openxmlformats.org/presentationml/2006/ole">
            <mc:AlternateContent xmlns:mc="http://schemas.openxmlformats.org/markup-compatibility/2006">
              <mc:Choice xmlns:v="urn:schemas-microsoft-com:vml" Requires="v">
                <p:oleObj name="方程式" r:id="rId2" imgW="152280" imgH="215640" progId="Equation.3">
                  <p:embed/>
                </p:oleObj>
              </mc:Choice>
              <mc:Fallback>
                <p:oleObj name="方程式" r:id="rId2" imgW="152280" imgH="215640" progId="Equation.3">
                  <p:embed/>
                  <p:pic>
                    <p:nvPicPr>
                      <p:cNvPr id="74" name="Object 12">
                        <a:extLst>
                          <a:ext uri="{FF2B5EF4-FFF2-40B4-BE49-F238E27FC236}">
                            <a16:creationId xmlns:a16="http://schemas.microsoft.com/office/drawing/2014/main" id="{A233AED4-F643-482E-8D51-489228B06585}"/>
                          </a:ext>
                        </a:extLst>
                      </p:cNvPr>
                      <p:cNvPicPr>
                        <a:picLocks noChangeAspect="1" noChangeArrowheads="1"/>
                      </p:cNvPicPr>
                      <p:nvPr/>
                    </p:nvPicPr>
                    <p:blipFill>
                      <a:blip r:embed="rId3"/>
                      <a:srcRect/>
                      <a:stretch>
                        <a:fillRect/>
                      </a:stretch>
                    </p:blipFill>
                    <p:spPr bwMode="auto">
                      <a:xfrm>
                        <a:off x="1550224" y="254916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 name="Object 12">
            <a:extLst>
              <a:ext uri="{FF2B5EF4-FFF2-40B4-BE49-F238E27FC236}">
                <a16:creationId xmlns:a16="http://schemas.microsoft.com/office/drawing/2014/main" id="{0E176DCE-972A-43E9-8806-897027A29537}"/>
              </a:ext>
            </a:extLst>
          </p:cNvPr>
          <p:cNvGraphicFramePr>
            <a:graphicFrameLocks noChangeAspect="1"/>
          </p:cNvGraphicFramePr>
          <p:nvPr/>
        </p:nvGraphicFramePr>
        <p:xfrm>
          <a:off x="1555521" y="3341248"/>
          <a:ext cx="352425" cy="461963"/>
        </p:xfrm>
        <a:graphic>
          <a:graphicData uri="http://schemas.openxmlformats.org/presentationml/2006/ole">
            <mc:AlternateContent xmlns:mc="http://schemas.openxmlformats.org/markup-compatibility/2006">
              <mc:Choice xmlns:v="urn:schemas-microsoft-com:vml" Requires="v">
                <p:oleObj name="方程式" r:id="rId4" imgW="164880" imgH="215640" progId="Equation.3">
                  <p:embed/>
                </p:oleObj>
              </mc:Choice>
              <mc:Fallback>
                <p:oleObj name="方程式" r:id="rId4" imgW="164880" imgH="215640" progId="Equation.3">
                  <p:embed/>
                  <p:pic>
                    <p:nvPicPr>
                      <p:cNvPr id="75" name="Object 12">
                        <a:extLst>
                          <a:ext uri="{FF2B5EF4-FFF2-40B4-BE49-F238E27FC236}">
                            <a16:creationId xmlns:a16="http://schemas.microsoft.com/office/drawing/2014/main" id="{0E176DCE-972A-43E9-8806-897027A29537}"/>
                          </a:ext>
                        </a:extLst>
                      </p:cNvPr>
                      <p:cNvPicPr>
                        <a:picLocks noChangeAspect="1" noChangeArrowheads="1"/>
                      </p:cNvPicPr>
                      <p:nvPr/>
                    </p:nvPicPr>
                    <p:blipFill>
                      <a:blip r:embed="rId5"/>
                      <a:srcRect/>
                      <a:stretch>
                        <a:fillRect/>
                      </a:stretch>
                    </p:blipFill>
                    <p:spPr bwMode="auto">
                      <a:xfrm>
                        <a:off x="1555521" y="3341248"/>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 name="橢圓 148">
            <a:extLst>
              <a:ext uri="{FF2B5EF4-FFF2-40B4-BE49-F238E27FC236}">
                <a16:creationId xmlns:a16="http://schemas.microsoft.com/office/drawing/2014/main" id="{4BF37D6A-E85E-48DE-B53B-A898E0D06A2F}"/>
              </a:ext>
            </a:extLst>
          </p:cNvPr>
          <p:cNvSpPr/>
          <p:nvPr/>
        </p:nvSpPr>
        <p:spPr>
          <a:xfrm>
            <a:off x="2743532" y="253390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7" name="橢圓 149">
            <a:extLst>
              <a:ext uri="{FF2B5EF4-FFF2-40B4-BE49-F238E27FC236}">
                <a16:creationId xmlns:a16="http://schemas.microsoft.com/office/drawing/2014/main" id="{C052DBF6-E2FD-4970-900A-140492E84502}"/>
              </a:ext>
            </a:extLst>
          </p:cNvPr>
          <p:cNvSpPr/>
          <p:nvPr/>
        </p:nvSpPr>
        <p:spPr>
          <a:xfrm>
            <a:off x="2745874" y="33124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橢圓 155">
            <a:extLst>
              <a:ext uri="{FF2B5EF4-FFF2-40B4-BE49-F238E27FC236}">
                <a16:creationId xmlns:a16="http://schemas.microsoft.com/office/drawing/2014/main" id="{0300025F-94B5-4C15-8CB7-E8555726CA05}"/>
              </a:ext>
            </a:extLst>
          </p:cNvPr>
          <p:cNvSpPr/>
          <p:nvPr/>
        </p:nvSpPr>
        <p:spPr>
          <a:xfrm>
            <a:off x="4059094" y="253390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4" name="橢圓 156">
            <a:extLst>
              <a:ext uri="{FF2B5EF4-FFF2-40B4-BE49-F238E27FC236}">
                <a16:creationId xmlns:a16="http://schemas.microsoft.com/office/drawing/2014/main" id="{3131AD2A-313B-4C8B-8A97-EFB01A5FB302}"/>
              </a:ext>
            </a:extLst>
          </p:cNvPr>
          <p:cNvSpPr/>
          <p:nvPr/>
        </p:nvSpPr>
        <p:spPr>
          <a:xfrm>
            <a:off x="4061436" y="331247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7" name="橢圓 159">
            <a:extLst>
              <a:ext uri="{FF2B5EF4-FFF2-40B4-BE49-F238E27FC236}">
                <a16:creationId xmlns:a16="http://schemas.microsoft.com/office/drawing/2014/main" id="{F8441513-9219-4280-9195-D675ECB6DE4A}"/>
              </a:ext>
            </a:extLst>
          </p:cNvPr>
          <p:cNvSpPr/>
          <p:nvPr/>
        </p:nvSpPr>
        <p:spPr>
          <a:xfrm>
            <a:off x="6081189" y="2525594"/>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8" name="橢圓 160">
            <a:extLst>
              <a:ext uri="{FF2B5EF4-FFF2-40B4-BE49-F238E27FC236}">
                <a16:creationId xmlns:a16="http://schemas.microsoft.com/office/drawing/2014/main" id="{18B06271-4615-498D-B6C4-5FB7C829A5AD}"/>
              </a:ext>
            </a:extLst>
          </p:cNvPr>
          <p:cNvSpPr/>
          <p:nvPr/>
        </p:nvSpPr>
        <p:spPr>
          <a:xfrm>
            <a:off x="6083531" y="3285503"/>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1" name="文字方塊 163">
            <a:extLst>
              <a:ext uri="{FF2B5EF4-FFF2-40B4-BE49-F238E27FC236}">
                <a16:creationId xmlns:a16="http://schemas.microsoft.com/office/drawing/2014/main" id="{9E5EED09-BF25-4C12-BF87-06B9A04E8C27}"/>
              </a:ext>
            </a:extLst>
          </p:cNvPr>
          <p:cNvSpPr txBox="1"/>
          <p:nvPr/>
        </p:nvSpPr>
        <p:spPr>
          <a:xfrm>
            <a:off x="4631140" y="2475323"/>
            <a:ext cx="769257" cy="523220"/>
          </a:xfrm>
          <a:prstGeom prst="rect">
            <a:avLst/>
          </a:prstGeom>
          <a:noFill/>
        </p:spPr>
        <p:txBody>
          <a:bodyPr wrap="square" rtlCol="0">
            <a:spAutoFit/>
          </a:bodyPr>
          <a:lstStyle/>
          <a:p>
            <a:pPr algn="ctr"/>
            <a:r>
              <a:rPr lang="en-US" altLang="zh-TW" sz="2800" dirty="0"/>
              <a:t>……</a:t>
            </a:r>
            <a:endParaRPr lang="zh-TW" altLang="en-US" sz="2800" dirty="0"/>
          </a:p>
        </p:txBody>
      </p:sp>
      <p:sp>
        <p:nvSpPr>
          <p:cNvPr id="92" name="文字方塊 164">
            <a:extLst>
              <a:ext uri="{FF2B5EF4-FFF2-40B4-BE49-F238E27FC236}">
                <a16:creationId xmlns:a16="http://schemas.microsoft.com/office/drawing/2014/main" id="{070550C0-E7ED-4164-9F52-085D0EF505FF}"/>
              </a:ext>
            </a:extLst>
          </p:cNvPr>
          <p:cNvSpPr txBox="1"/>
          <p:nvPr/>
        </p:nvSpPr>
        <p:spPr>
          <a:xfrm>
            <a:off x="4648763" y="3260822"/>
            <a:ext cx="769257" cy="523220"/>
          </a:xfrm>
          <a:prstGeom prst="rect">
            <a:avLst/>
          </a:prstGeom>
          <a:noFill/>
        </p:spPr>
        <p:txBody>
          <a:bodyPr wrap="square" rtlCol="0">
            <a:spAutoFit/>
          </a:bodyPr>
          <a:lstStyle/>
          <a:p>
            <a:pPr algn="ctr"/>
            <a:r>
              <a:rPr lang="en-US" altLang="zh-TW" sz="2800" dirty="0"/>
              <a:t>……</a:t>
            </a:r>
            <a:endParaRPr lang="zh-TW" altLang="en-US" sz="2800" dirty="0"/>
          </a:p>
        </p:txBody>
      </p:sp>
      <p:cxnSp>
        <p:nvCxnSpPr>
          <p:cNvPr id="94" name="直線單箭頭接點 166">
            <a:extLst>
              <a:ext uri="{FF2B5EF4-FFF2-40B4-BE49-F238E27FC236}">
                <a16:creationId xmlns:a16="http://schemas.microsoft.com/office/drawing/2014/main" id="{E652D3EA-1294-42AA-9D2D-952708F46AED}"/>
              </a:ext>
            </a:extLst>
          </p:cNvPr>
          <p:cNvCxnSpPr>
            <a:stCxn id="76" idx="6"/>
            <a:endCxn id="83" idx="2"/>
          </p:cNvCxnSpPr>
          <p:nvPr/>
        </p:nvCxnSpPr>
        <p:spPr>
          <a:xfrm>
            <a:off x="3317690" y="282098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167">
            <a:extLst>
              <a:ext uri="{FF2B5EF4-FFF2-40B4-BE49-F238E27FC236}">
                <a16:creationId xmlns:a16="http://schemas.microsoft.com/office/drawing/2014/main" id="{4A60243D-EB8E-490F-976D-183225F4FED9}"/>
              </a:ext>
            </a:extLst>
          </p:cNvPr>
          <p:cNvCxnSpPr/>
          <p:nvPr/>
        </p:nvCxnSpPr>
        <p:spPr>
          <a:xfrm>
            <a:off x="3317690" y="361273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169">
            <a:extLst>
              <a:ext uri="{FF2B5EF4-FFF2-40B4-BE49-F238E27FC236}">
                <a16:creationId xmlns:a16="http://schemas.microsoft.com/office/drawing/2014/main" id="{D6AC22EF-476D-454F-B8D5-304C3355F7C0}"/>
              </a:ext>
            </a:extLst>
          </p:cNvPr>
          <p:cNvCxnSpPr>
            <a:stCxn id="77" idx="6"/>
            <a:endCxn id="83" idx="2"/>
          </p:cNvCxnSpPr>
          <p:nvPr/>
        </p:nvCxnSpPr>
        <p:spPr>
          <a:xfrm flipV="1">
            <a:off x="3320032" y="282098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170">
            <a:extLst>
              <a:ext uri="{FF2B5EF4-FFF2-40B4-BE49-F238E27FC236}">
                <a16:creationId xmlns:a16="http://schemas.microsoft.com/office/drawing/2014/main" id="{85FCF978-C3D8-4564-923D-0E355E7CC84B}"/>
              </a:ext>
            </a:extLst>
          </p:cNvPr>
          <p:cNvCxnSpPr>
            <a:stCxn id="76" idx="6"/>
            <a:endCxn id="84" idx="2"/>
          </p:cNvCxnSpPr>
          <p:nvPr/>
        </p:nvCxnSpPr>
        <p:spPr>
          <a:xfrm>
            <a:off x="3317690" y="282098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75">
            <a:extLst>
              <a:ext uri="{FF2B5EF4-FFF2-40B4-BE49-F238E27FC236}">
                <a16:creationId xmlns:a16="http://schemas.microsoft.com/office/drawing/2014/main" id="{3A3ACFF0-3C2D-4BD8-940B-261C96A952FC}"/>
              </a:ext>
            </a:extLst>
          </p:cNvPr>
          <p:cNvCxnSpPr>
            <a:cxnSpLocks/>
            <a:stCxn id="73" idx="3"/>
            <a:endCxn id="76" idx="2"/>
          </p:cNvCxnSpPr>
          <p:nvPr/>
        </p:nvCxnSpPr>
        <p:spPr>
          <a:xfrm>
            <a:off x="1880425" y="2809758"/>
            <a:ext cx="863107" cy="112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76">
            <a:extLst>
              <a:ext uri="{FF2B5EF4-FFF2-40B4-BE49-F238E27FC236}">
                <a16:creationId xmlns:a16="http://schemas.microsoft.com/office/drawing/2014/main" id="{260038EE-1991-4EC3-9662-EDF28B3753A2}"/>
              </a:ext>
            </a:extLst>
          </p:cNvPr>
          <p:cNvCxnSpPr>
            <a:stCxn id="73" idx="3"/>
            <a:endCxn id="77" idx="2"/>
          </p:cNvCxnSpPr>
          <p:nvPr/>
        </p:nvCxnSpPr>
        <p:spPr>
          <a:xfrm>
            <a:off x="1880425" y="2809758"/>
            <a:ext cx="865449" cy="7897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78">
            <a:extLst>
              <a:ext uri="{FF2B5EF4-FFF2-40B4-BE49-F238E27FC236}">
                <a16:creationId xmlns:a16="http://schemas.microsoft.com/office/drawing/2014/main" id="{5C2AD4AD-008E-47E0-B239-199F375716A6}"/>
              </a:ext>
            </a:extLst>
          </p:cNvPr>
          <p:cNvCxnSpPr>
            <a:stCxn id="75" idx="3"/>
            <a:endCxn id="76" idx="2"/>
          </p:cNvCxnSpPr>
          <p:nvPr/>
        </p:nvCxnSpPr>
        <p:spPr>
          <a:xfrm flipV="1">
            <a:off x="1907946" y="2820986"/>
            <a:ext cx="835586" cy="7512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79">
            <a:extLst>
              <a:ext uri="{FF2B5EF4-FFF2-40B4-BE49-F238E27FC236}">
                <a16:creationId xmlns:a16="http://schemas.microsoft.com/office/drawing/2014/main" id="{A1AE11F7-25F8-4BA8-83D3-053986B50E34}"/>
              </a:ext>
            </a:extLst>
          </p:cNvPr>
          <p:cNvCxnSpPr>
            <a:stCxn id="72" idx="3"/>
            <a:endCxn id="77" idx="2"/>
          </p:cNvCxnSpPr>
          <p:nvPr/>
        </p:nvCxnSpPr>
        <p:spPr>
          <a:xfrm>
            <a:off x="1874607" y="3584706"/>
            <a:ext cx="871267" cy="148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88">
            <a:extLst>
              <a:ext uri="{FF2B5EF4-FFF2-40B4-BE49-F238E27FC236}">
                <a16:creationId xmlns:a16="http://schemas.microsoft.com/office/drawing/2014/main" id="{4BBDCFFD-FB4F-4894-A68D-54A53405CED8}"/>
              </a:ext>
            </a:extLst>
          </p:cNvPr>
          <p:cNvCxnSpPr/>
          <p:nvPr/>
        </p:nvCxnSpPr>
        <p:spPr>
          <a:xfrm>
            <a:off x="5341789" y="2832569"/>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89">
            <a:extLst>
              <a:ext uri="{FF2B5EF4-FFF2-40B4-BE49-F238E27FC236}">
                <a16:creationId xmlns:a16="http://schemas.microsoft.com/office/drawing/2014/main" id="{9D1D0BF3-5C89-4D7D-ABAA-B79139DE53CC}"/>
              </a:ext>
            </a:extLst>
          </p:cNvPr>
          <p:cNvCxnSpPr/>
          <p:nvPr/>
        </p:nvCxnSpPr>
        <p:spPr>
          <a:xfrm>
            <a:off x="5341789" y="3624321"/>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91">
            <a:extLst>
              <a:ext uri="{FF2B5EF4-FFF2-40B4-BE49-F238E27FC236}">
                <a16:creationId xmlns:a16="http://schemas.microsoft.com/office/drawing/2014/main" id="{78629E65-6493-49D5-8C2C-52A1D705C9E5}"/>
              </a:ext>
            </a:extLst>
          </p:cNvPr>
          <p:cNvCxnSpPr/>
          <p:nvPr/>
        </p:nvCxnSpPr>
        <p:spPr>
          <a:xfrm flipV="1">
            <a:off x="5344131" y="2832569"/>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92">
            <a:extLst>
              <a:ext uri="{FF2B5EF4-FFF2-40B4-BE49-F238E27FC236}">
                <a16:creationId xmlns:a16="http://schemas.microsoft.com/office/drawing/2014/main" id="{40E266EB-D3BB-476D-AE27-440E0FB0138B}"/>
              </a:ext>
            </a:extLst>
          </p:cNvPr>
          <p:cNvCxnSpPr/>
          <p:nvPr/>
        </p:nvCxnSpPr>
        <p:spPr>
          <a:xfrm>
            <a:off x="5341789" y="2832569"/>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9" name="橢圓 159">
            <a:extLst>
              <a:ext uri="{FF2B5EF4-FFF2-40B4-BE49-F238E27FC236}">
                <a16:creationId xmlns:a16="http://schemas.microsoft.com/office/drawing/2014/main" id="{71C7B317-E634-4DEA-B6B0-08C37D469DF9}"/>
              </a:ext>
            </a:extLst>
          </p:cNvPr>
          <p:cNvSpPr/>
          <p:nvPr/>
        </p:nvSpPr>
        <p:spPr>
          <a:xfrm>
            <a:off x="7277624" y="2917578"/>
            <a:ext cx="574158" cy="574158"/>
          </a:xfrm>
          <a:prstGeom prst="ellipse">
            <a:avLst/>
          </a:prstGeom>
          <a:solidFill>
            <a:schemeClr val="accent1"/>
          </a:solidFill>
        </p:spPr>
        <p:style>
          <a:lnRef idx="1">
            <a:schemeClr val="dk1"/>
          </a:lnRef>
          <a:fillRef idx="2">
            <a:schemeClr val="dk1"/>
          </a:fillRef>
          <a:effectRef idx="1">
            <a:schemeClr val="dk1"/>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F2B7DF9A-2C5D-448D-A38F-A508375A8BEF}"/>
                  </a:ext>
                </a:extLst>
              </p:cNvPr>
              <p:cNvSpPr txBox="1"/>
              <p:nvPr/>
            </p:nvSpPr>
            <p:spPr>
              <a:xfrm>
                <a:off x="2775666" y="2060848"/>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1</m:t>
                          </m:r>
                        </m:sup>
                      </m:sSup>
                    </m:oMath>
                  </m:oMathPara>
                </a14:m>
                <a:endParaRPr lang="en-IN" dirty="0"/>
              </a:p>
            </p:txBody>
          </p:sp>
        </mc:Choice>
        <mc:Fallback xmlns="">
          <p:sp>
            <p:nvSpPr>
              <p:cNvPr id="139" name="TextBox 138">
                <a:extLst>
                  <a:ext uri="{FF2B5EF4-FFF2-40B4-BE49-F238E27FC236}">
                    <a16:creationId xmlns:a16="http://schemas.microsoft.com/office/drawing/2014/main" id="{F2B7DF9A-2C5D-448D-A38F-A508375A8BEF}"/>
                  </a:ext>
                </a:extLst>
              </p:cNvPr>
              <p:cNvSpPr txBox="1">
                <a:spLocks noRot="1" noChangeAspect="1" noMove="1" noResize="1" noEditPoints="1" noAdjustHandles="1" noChangeArrowheads="1" noChangeShapeType="1" noTextEdit="1"/>
              </p:cNvSpPr>
              <p:nvPr/>
            </p:nvSpPr>
            <p:spPr>
              <a:xfrm>
                <a:off x="2775666" y="2060848"/>
                <a:ext cx="617098"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E5AB9BF9-883C-495A-8CB0-C53C17061315}"/>
                  </a:ext>
                </a:extLst>
              </p:cNvPr>
              <p:cNvSpPr txBox="1"/>
              <p:nvPr/>
            </p:nvSpPr>
            <p:spPr>
              <a:xfrm>
                <a:off x="6081189" y="206220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𝐿</m:t>
                          </m:r>
                          <m:r>
                            <a:rPr lang="en-US" b="0" i="1" smtClean="0">
                              <a:latin typeface="Cambria Math" panose="02040503050406030204" pitchFamily="18" charset="0"/>
                            </a:rPr>
                            <m:t>−1</m:t>
                          </m:r>
                        </m:sup>
                      </m:sSup>
                    </m:oMath>
                  </m:oMathPara>
                </a14:m>
                <a:endParaRPr lang="en-IN" dirty="0"/>
              </a:p>
            </p:txBody>
          </p:sp>
        </mc:Choice>
        <mc:Fallback xmlns="">
          <p:sp>
            <p:nvSpPr>
              <p:cNvPr id="141" name="TextBox 140">
                <a:extLst>
                  <a:ext uri="{FF2B5EF4-FFF2-40B4-BE49-F238E27FC236}">
                    <a16:creationId xmlns:a16="http://schemas.microsoft.com/office/drawing/2014/main" id="{E5AB9BF9-883C-495A-8CB0-C53C17061315}"/>
                  </a:ext>
                </a:extLst>
              </p:cNvPr>
              <p:cNvSpPr txBox="1">
                <a:spLocks noRot="1" noChangeAspect="1" noMove="1" noResize="1" noEditPoints="1" noAdjustHandles="1" noChangeArrowheads="1" noChangeShapeType="1" noTextEdit="1"/>
              </p:cNvSpPr>
              <p:nvPr/>
            </p:nvSpPr>
            <p:spPr>
              <a:xfrm>
                <a:off x="6081189" y="2062201"/>
                <a:ext cx="617098" cy="369332"/>
              </a:xfrm>
              <a:prstGeom prst="rect">
                <a:avLst/>
              </a:prstGeom>
              <a:blipFill>
                <a:blip r:embed="rId8"/>
                <a:stretch>
                  <a:fillRect r="-128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37B5032A-1FA5-49BC-8895-5337DB6F81F5}"/>
                  </a:ext>
                </a:extLst>
              </p:cNvPr>
              <p:cNvSpPr txBox="1"/>
              <p:nvPr/>
            </p:nvSpPr>
            <p:spPr>
              <a:xfrm>
                <a:off x="4101252" y="206220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2</m:t>
                          </m:r>
                        </m:sup>
                      </m:sSup>
                    </m:oMath>
                  </m:oMathPara>
                </a14:m>
                <a:endParaRPr lang="en-IN" dirty="0"/>
              </a:p>
            </p:txBody>
          </p:sp>
        </mc:Choice>
        <mc:Fallback xmlns="">
          <p:sp>
            <p:nvSpPr>
              <p:cNvPr id="143" name="TextBox 142">
                <a:extLst>
                  <a:ext uri="{FF2B5EF4-FFF2-40B4-BE49-F238E27FC236}">
                    <a16:creationId xmlns:a16="http://schemas.microsoft.com/office/drawing/2014/main" id="{37B5032A-1FA5-49BC-8895-5337DB6F81F5}"/>
                  </a:ext>
                </a:extLst>
              </p:cNvPr>
              <p:cNvSpPr txBox="1">
                <a:spLocks noRot="1" noChangeAspect="1" noMove="1" noResize="1" noEditPoints="1" noAdjustHandles="1" noChangeArrowheads="1" noChangeShapeType="1" noTextEdit="1"/>
              </p:cNvSpPr>
              <p:nvPr/>
            </p:nvSpPr>
            <p:spPr>
              <a:xfrm>
                <a:off x="4101252" y="2062201"/>
                <a:ext cx="617098"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5" name="TextBox 144">
                <a:extLst>
                  <a:ext uri="{FF2B5EF4-FFF2-40B4-BE49-F238E27FC236}">
                    <a16:creationId xmlns:a16="http://schemas.microsoft.com/office/drawing/2014/main" id="{0F88983E-E162-4ECD-A990-0BD6B5AAF716}"/>
                  </a:ext>
                </a:extLst>
              </p:cNvPr>
              <p:cNvSpPr txBox="1"/>
              <p:nvPr/>
            </p:nvSpPr>
            <p:spPr>
              <a:xfrm>
                <a:off x="7280796" y="2063222"/>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𝑊</m:t>
                          </m:r>
                        </m:e>
                        <m:sup>
                          <m:r>
                            <a:rPr lang="en-US" b="0" i="1" smtClean="0">
                              <a:latin typeface="Cambria Math" panose="02040503050406030204" pitchFamily="18" charset="0"/>
                            </a:rPr>
                            <m:t>𝐿</m:t>
                          </m:r>
                        </m:sup>
                      </m:sSup>
                    </m:oMath>
                  </m:oMathPara>
                </a14:m>
                <a:endParaRPr lang="en-IN" dirty="0"/>
              </a:p>
            </p:txBody>
          </p:sp>
        </mc:Choice>
        <mc:Fallback xmlns="">
          <p:sp>
            <p:nvSpPr>
              <p:cNvPr id="145" name="TextBox 144">
                <a:extLst>
                  <a:ext uri="{FF2B5EF4-FFF2-40B4-BE49-F238E27FC236}">
                    <a16:creationId xmlns:a16="http://schemas.microsoft.com/office/drawing/2014/main" id="{0F88983E-E162-4ECD-A990-0BD6B5AAF716}"/>
                  </a:ext>
                </a:extLst>
              </p:cNvPr>
              <p:cNvSpPr txBox="1">
                <a:spLocks noRot="1" noChangeAspect="1" noMove="1" noResize="1" noEditPoints="1" noAdjustHandles="1" noChangeArrowheads="1" noChangeShapeType="1" noTextEdit="1"/>
              </p:cNvSpPr>
              <p:nvPr/>
            </p:nvSpPr>
            <p:spPr>
              <a:xfrm>
                <a:off x="7280796" y="2063222"/>
                <a:ext cx="617098" cy="369332"/>
              </a:xfrm>
              <a:prstGeom prst="rect">
                <a:avLst/>
              </a:prstGeom>
              <a:blipFill>
                <a:blip r:embed="rId10"/>
                <a:stretch>
                  <a:fillRect/>
                </a:stretch>
              </a:blipFill>
            </p:spPr>
            <p:txBody>
              <a:bodyPr/>
              <a:lstStyle/>
              <a:p>
                <a:r>
                  <a:rPr lang="en-IN">
                    <a:noFill/>
                  </a:rPr>
                  <a:t> </a:t>
                </a:r>
              </a:p>
            </p:txBody>
          </p:sp>
        </mc:Fallback>
      </mc:AlternateContent>
      <p:cxnSp>
        <p:nvCxnSpPr>
          <p:cNvPr id="146" name="直線單箭頭接點 143">
            <a:extLst>
              <a:ext uri="{FF2B5EF4-FFF2-40B4-BE49-F238E27FC236}">
                <a16:creationId xmlns:a16="http://schemas.microsoft.com/office/drawing/2014/main" id="{67916988-599A-41F9-AE0A-6096F37C966D}"/>
              </a:ext>
            </a:extLst>
          </p:cNvPr>
          <p:cNvCxnSpPr>
            <a:cxnSpLocks/>
            <a:stCxn id="129" idx="6"/>
            <a:endCxn id="151" idx="1"/>
          </p:cNvCxnSpPr>
          <p:nvPr/>
        </p:nvCxnSpPr>
        <p:spPr>
          <a:xfrm>
            <a:off x="7851782" y="3204657"/>
            <a:ext cx="43914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2CC91042-91E5-4763-B726-159B9EF8D544}"/>
                  </a:ext>
                </a:extLst>
              </p:cNvPr>
              <p:cNvSpPr txBox="1"/>
              <p:nvPr/>
            </p:nvSpPr>
            <p:spPr>
              <a:xfrm>
                <a:off x="8290923" y="3019991"/>
                <a:ext cx="617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IN" dirty="0"/>
              </a:p>
            </p:txBody>
          </p:sp>
        </mc:Choice>
        <mc:Fallback xmlns="">
          <p:sp>
            <p:nvSpPr>
              <p:cNvPr id="151" name="TextBox 150">
                <a:extLst>
                  <a:ext uri="{FF2B5EF4-FFF2-40B4-BE49-F238E27FC236}">
                    <a16:creationId xmlns:a16="http://schemas.microsoft.com/office/drawing/2014/main" id="{2CC91042-91E5-4763-B726-159B9EF8D544}"/>
                  </a:ext>
                </a:extLst>
              </p:cNvPr>
              <p:cNvSpPr txBox="1">
                <a:spLocks noRot="1" noChangeAspect="1" noMove="1" noResize="1" noEditPoints="1" noAdjustHandles="1" noChangeArrowheads="1" noChangeShapeType="1" noTextEdit="1"/>
              </p:cNvSpPr>
              <p:nvPr/>
            </p:nvSpPr>
            <p:spPr>
              <a:xfrm>
                <a:off x="8290923" y="3019991"/>
                <a:ext cx="617098" cy="369332"/>
              </a:xfrm>
              <a:prstGeom prst="rect">
                <a:avLst/>
              </a:prstGeom>
              <a:blipFill>
                <a:blip r:embed="rId11"/>
                <a:stretch>
                  <a:fillRect r="-16832" b="-98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08C0C696-0820-4AAE-9A67-BCD22A16EB87}"/>
                  </a:ext>
                </a:extLst>
              </p:cNvPr>
              <p:cNvSpPr txBox="1"/>
              <p:nvPr/>
            </p:nvSpPr>
            <p:spPr>
              <a:xfrm>
                <a:off x="3084215" y="4000996"/>
                <a:ext cx="1127789" cy="338554"/>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𝑥</m:t>
                      </m:r>
                    </m:oMath>
                  </m:oMathPara>
                </a14:m>
                <a:endParaRPr lang="en-IN" sz="1600" dirty="0"/>
              </a:p>
            </p:txBody>
          </p:sp>
        </mc:Choice>
        <mc:Fallback xmlns="">
          <p:sp>
            <p:nvSpPr>
              <p:cNvPr id="158" name="TextBox 157">
                <a:extLst>
                  <a:ext uri="{FF2B5EF4-FFF2-40B4-BE49-F238E27FC236}">
                    <a16:creationId xmlns:a16="http://schemas.microsoft.com/office/drawing/2014/main" id="{08C0C696-0820-4AAE-9A67-BCD22A16EB87}"/>
                  </a:ext>
                </a:extLst>
              </p:cNvPr>
              <p:cNvSpPr txBox="1">
                <a:spLocks noRot="1" noChangeAspect="1" noMove="1" noResize="1" noEditPoints="1" noAdjustHandles="1" noChangeArrowheads="1" noChangeShapeType="1" noTextEdit="1"/>
              </p:cNvSpPr>
              <p:nvPr/>
            </p:nvSpPr>
            <p:spPr>
              <a:xfrm>
                <a:off x="3084215" y="4000996"/>
                <a:ext cx="1127789" cy="338554"/>
              </a:xfrm>
              <a:prstGeom prst="rect">
                <a:avLst/>
              </a:prstGeom>
              <a:blipFill>
                <a:blip r:embed="rId1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DDCDEDEF-A668-43B7-8558-E9A8039F1B40}"/>
                  </a:ext>
                </a:extLst>
              </p:cNvPr>
              <p:cNvSpPr txBox="1"/>
              <p:nvPr/>
            </p:nvSpPr>
            <p:spPr>
              <a:xfrm>
                <a:off x="4544780" y="3995953"/>
                <a:ext cx="1239020" cy="338554"/>
              </a:xfrm>
              <a:prstGeom prst="rect">
                <a:avLst/>
              </a:prstGeom>
              <a:solidFill>
                <a:schemeClr val="accent2">
                  <a:lumMod val="40000"/>
                  <a:lumOff val="6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2</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1</m:t>
                          </m:r>
                        </m:sup>
                      </m:sSup>
                    </m:oMath>
                  </m:oMathPara>
                </a14:m>
                <a:endParaRPr lang="en-IN" sz="1600" dirty="0"/>
              </a:p>
            </p:txBody>
          </p:sp>
        </mc:Choice>
        <mc:Fallback xmlns="">
          <p:sp>
            <p:nvSpPr>
              <p:cNvPr id="160" name="TextBox 159">
                <a:extLst>
                  <a:ext uri="{FF2B5EF4-FFF2-40B4-BE49-F238E27FC236}">
                    <a16:creationId xmlns:a16="http://schemas.microsoft.com/office/drawing/2014/main" id="{DDCDEDEF-A668-43B7-8558-E9A8039F1B40}"/>
                  </a:ext>
                </a:extLst>
              </p:cNvPr>
              <p:cNvSpPr txBox="1">
                <a:spLocks noRot="1" noChangeAspect="1" noMove="1" noResize="1" noEditPoints="1" noAdjustHandles="1" noChangeArrowheads="1" noChangeShapeType="1" noTextEdit="1"/>
              </p:cNvSpPr>
              <p:nvPr/>
            </p:nvSpPr>
            <p:spPr>
              <a:xfrm>
                <a:off x="4544780" y="3995953"/>
                <a:ext cx="1239020" cy="338554"/>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4ECB7DEC-AEDD-4289-9D4B-ABD86CF375E8}"/>
                  </a:ext>
                </a:extLst>
              </p:cNvPr>
              <p:cNvSpPr txBox="1"/>
              <p:nvPr/>
            </p:nvSpPr>
            <p:spPr>
              <a:xfrm>
                <a:off x="6005345" y="3994526"/>
                <a:ext cx="1892549" cy="338554"/>
              </a:xfrm>
              <a:prstGeom prst="rect">
                <a:avLst/>
              </a:prstGeom>
              <a:solidFill>
                <a:schemeClr val="tx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−2</m:t>
                          </m:r>
                        </m:sup>
                      </m:sSup>
                    </m:oMath>
                  </m:oMathPara>
                </a14:m>
                <a:endParaRPr lang="en-IN" sz="1600" dirty="0"/>
              </a:p>
            </p:txBody>
          </p:sp>
        </mc:Choice>
        <mc:Fallback xmlns="">
          <p:sp>
            <p:nvSpPr>
              <p:cNvPr id="162" name="TextBox 161">
                <a:extLst>
                  <a:ext uri="{FF2B5EF4-FFF2-40B4-BE49-F238E27FC236}">
                    <a16:creationId xmlns:a16="http://schemas.microsoft.com/office/drawing/2014/main" id="{4ECB7DEC-AEDD-4289-9D4B-ABD86CF375E8}"/>
                  </a:ext>
                </a:extLst>
              </p:cNvPr>
              <p:cNvSpPr txBox="1">
                <a:spLocks noRot="1" noChangeAspect="1" noMove="1" noResize="1" noEditPoints="1" noAdjustHandles="1" noChangeArrowheads="1" noChangeShapeType="1" noTextEdit="1"/>
              </p:cNvSpPr>
              <p:nvPr/>
            </p:nvSpPr>
            <p:spPr>
              <a:xfrm>
                <a:off x="6005345" y="3994526"/>
                <a:ext cx="1892549" cy="338554"/>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75BB5A2C-C9F5-4C7C-A361-EDDC7796A29B}"/>
                  </a:ext>
                </a:extLst>
              </p:cNvPr>
              <p:cNvSpPr txBox="1"/>
              <p:nvPr/>
            </p:nvSpPr>
            <p:spPr>
              <a:xfrm>
                <a:off x="8038682" y="3988834"/>
                <a:ext cx="1671038" cy="347788"/>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𝑍</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oMath>
                  </m:oMathPara>
                </a14:m>
                <a:endParaRPr lang="en-IN" sz="1600" dirty="0"/>
              </a:p>
            </p:txBody>
          </p:sp>
        </mc:Choice>
        <mc:Fallback xmlns="">
          <p:sp>
            <p:nvSpPr>
              <p:cNvPr id="164" name="TextBox 163">
                <a:extLst>
                  <a:ext uri="{FF2B5EF4-FFF2-40B4-BE49-F238E27FC236}">
                    <a16:creationId xmlns:a16="http://schemas.microsoft.com/office/drawing/2014/main" id="{75BB5A2C-C9F5-4C7C-A361-EDDC7796A29B}"/>
                  </a:ext>
                </a:extLst>
              </p:cNvPr>
              <p:cNvSpPr txBox="1">
                <a:spLocks noRot="1" noChangeAspect="1" noMove="1" noResize="1" noEditPoints="1" noAdjustHandles="1" noChangeArrowheads="1" noChangeShapeType="1" noTextEdit="1"/>
              </p:cNvSpPr>
              <p:nvPr/>
            </p:nvSpPr>
            <p:spPr>
              <a:xfrm>
                <a:off x="8038682" y="3988834"/>
                <a:ext cx="1671038" cy="347788"/>
              </a:xfrm>
              <a:prstGeom prst="rect">
                <a:avLst/>
              </a:prstGeom>
              <a:blipFill>
                <a:blip r:embed="rId15"/>
                <a:stretch>
                  <a:fillRect b="-526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2C2CB4CA-CB72-4B39-8B0E-2AF9046A0DAF}"/>
                  </a:ext>
                </a:extLst>
              </p:cNvPr>
              <p:cNvSpPr txBox="1"/>
              <p:nvPr/>
            </p:nvSpPr>
            <p:spPr>
              <a:xfrm>
                <a:off x="6811592" y="4815680"/>
                <a:ext cx="2898128" cy="338554"/>
              </a:xfrm>
              <a:prstGeom prst="rect">
                <a:avLst/>
              </a:prstGeom>
              <a:solidFill>
                <a:schemeClr val="accent1"/>
              </a:solid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sSup>
                        <m:sSupPr>
                          <m:ctrlPr>
                            <a:rPr lang="en-US" sz="1600" i="1">
                              <a:latin typeface="Cambria Math" panose="02040503050406030204" pitchFamily="18" charset="0"/>
                            </a:rPr>
                          </m:ctrlPr>
                        </m:sSupPr>
                        <m:e>
                          <m:r>
                            <a:rPr lang="en-US" sz="1600" i="1">
                              <a:latin typeface="Cambria Math" panose="02040503050406030204" pitchFamily="18" charset="0"/>
                            </a:rPr>
                            <m:t>𝑊</m:t>
                          </m:r>
                        </m:e>
                        <m:sup>
                          <m:r>
                            <a:rPr lang="en-US" sz="1600" i="1">
                              <a:latin typeface="Cambria Math" panose="02040503050406030204" pitchFamily="18" charset="0"/>
                            </a:rPr>
                            <m:t>𝐿</m:t>
                          </m:r>
                          <m:r>
                            <a:rPr lang="en-US" sz="1600" i="1">
                              <a:latin typeface="Cambria Math" panose="02040503050406030204" pitchFamily="18" charset="0"/>
                            </a:rPr>
                            <m:t>−2</m:t>
                          </m:r>
                        </m:sup>
                      </m:sSup>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𝑊</m:t>
                          </m:r>
                        </m:e>
                        <m:sup>
                          <m:r>
                            <a:rPr lang="en-US" sz="1600" i="1">
                              <a:latin typeface="Cambria Math" panose="02040503050406030204" pitchFamily="18" charset="0"/>
                            </a:rPr>
                            <m:t>2</m:t>
                          </m:r>
                        </m:sup>
                      </m:sSup>
                      <m:sSup>
                        <m:sSupPr>
                          <m:ctrlPr>
                            <a:rPr lang="en-US" sz="1600" i="1" smtClean="0">
                              <a:latin typeface="Cambria Math" panose="02040503050406030204" pitchFamily="18" charset="0"/>
                            </a:rPr>
                          </m:ctrlPr>
                        </m:sSupPr>
                        <m:e>
                          <m:r>
                            <a:rPr lang="en-US" sz="1600" i="1">
                              <a:latin typeface="Cambria Math" panose="02040503050406030204" pitchFamily="18" charset="0"/>
                            </a:rPr>
                            <m:t>𝑊</m:t>
                          </m:r>
                        </m:e>
                        <m:sup>
                          <m:r>
                            <a:rPr lang="en-US" sz="1600" b="0" i="1" smtClean="0">
                              <a:latin typeface="Cambria Math" panose="02040503050406030204" pitchFamily="18" charset="0"/>
                            </a:rPr>
                            <m:t>1</m:t>
                          </m:r>
                        </m:sup>
                      </m:sSup>
                      <m:r>
                        <a:rPr lang="en-US" sz="1600" b="0" i="1" smtClean="0">
                          <a:latin typeface="Cambria Math" panose="02040503050406030204" pitchFamily="18" charset="0"/>
                        </a:rPr>
                        <m:t>𝑥</m:t>
                      </m:r>
                    </m:oMath>
                  </m:oMathPara>
                </a14:m>
                <a:endParaRPr lang="en-IN" sz="1600" dirty="0"/>
              </a:p>
            </p:txBody>
          </p:sp>
        </mc:Choice>
        <mc:Fallback xmlns="">
          <p:sp>
            <p:nvSpPr>
              <p:cNvPr id="166" name="TextBox 165">
                <a:extLst>
                  <a:ext uri="{FF2B5EF4-FFF2-40B4-BE49-F238E27FC236}">
                    <a16:creationId xmlns:a16="http://schemas.microsoft.com/office/drawing/2014/main" id="{2C2CB4CA-CB72-4B39-8B0E-2AF9046A0DAF}"/>
                  </a:ext>
                </a:extLst>
              </p:cNvPr>
              <p:cNvSpPr txBox="1">
                <a:spLocks noRot="1" noChangeAspect="1" noMove="1" noResize="1" noEditPoints="1" noAdjustHandles="1" noChangeArrowheads="1" noChangeShapeType="1" noTextEdit="1"/>
              </p:cNvSpPr>
              <p:nvPr/>
            </p:nvSpPr>
            <p:spPr>
              <a:xfrm>
                <a:off x="6811592" y="4815680"/>
                <a:ext cx="2898128" cy="338554"/>
              </a:xfrm>
              <a:prstGeom prst="rect">
                <a:avLst/>
              </a:prstGeom>
              <a:blipFill>
                <a:blip r:embed="rId16"/>
                <a:stretch>
                  <a:fillRect b="-5357"/>
                </a:stretch>
              </a:blipFill>
            </p:spPr>
            <p:txBody>
              <a:bodyPr/>
              <a:lstStyle/>
              <a:p>
                <a:r>
                  <a:rPr lang="en-IN">
                    <a:noFill/>
                  </a:rPr>
                  <a:t> </a:t>
                </a:r>
              </a:p>
            </p:txBody>
          </p:sp>
        </mc:Fallback>
      </mc:AlternateContent>
      <p:cxnSp>
        <p:nvCxnSpPr>
          <p:cNvPr id="168" name="Straight Arrow Connector 167">
            <a:extLst>
              <a:ext uri="{FF2B5EF4-FFF2-40B4-BE49-F238E27FC236}">
                <a16:creationId xmlns:a16="http://schemas.microsoft.com/office/drawing/2014/main" id="{087AFC84-40E4-4821-AF1B-58D119C5B606}"/>
              </a:ext>
            </a:extLst>
          </p:cNvPr>
          <p:cNvCxnSpPr>
            <a:cxnSpLocks/>
            <a:stCxn id="164" idx="2"/>
          </p:cNvCxnSpPr>
          <p:nvPr/>
        </p:nvCxnSpPr>
        <p:spPr bwMode="auto">
          <a:xfrm>
            <a:off x="8874201" y="4336622"/>
            <a:ext cx="0" cy="47905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74" name="TextBox 173">
                <a:extLst>
                  <a:ext uri="{FF2B5EF4-FFF2-40B4-BE49-F238E27FC236}">
                    <a16:creationId xmlns:a16="http://schemas.microsoft.com/office/drawing/2014/main" id="{F180AFDF-A96F-4054-AD80-E1F15F5F4416}"/>
                  </a:ext>
                </a:extLst>
              </p:cNvPr>
              <p:cNvSpPr txBox="1"/>
              <p:nvPr/>
            </p:nvSpPr>
            <p:spPr>
              <a:xfrm>
                <a:off x="6799845" y="5632280"/>
                <a:ext cx="2898128" cy="599523"/>
              </a:xfrm>
              <a:prstGeom prst="rect">
                <a:avLst/>
              </a:prstGeom>
              <a:solidFill>
                <a:schemeClr val="accent1"/>
              </a:solidFill>
            </p:spPr>
            <p:txBody>
              <a:bodyPr wrap="square" rtlCol="0">
                <a:spAutoFit/>
              </a:bodyPr>
              <a:lstStyle/>
              <a:p>
                <a14:m>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𝑦</m:t>
                        </m:r>
                      </m:e>
                    </m:acc>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𝑊</m:t>
                        </m:r>
                      </m:e>
                      <m:sup>
                        <m:r>
                          <a:rPr lang="en-US" sz="1600" b="0" i="1" smtClean="0">
                            <a:latin typeface="Cambria Math" panose="02040503050406030204" pitchFamily="18" charset="0"/>
                          </a:rPr>
                          <m:t>𝐿</m:t>
                        </m:r>
                      </m:sup>
                    </m:sSup>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m:t>
                        </m:r>
                        <m:d>
                          <m:dPr>
                            <m:begChr m:val="["/>
                            <m:endChr m:val="]"/>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𝑝</m:t>
                                  </m:r>
                                </m:e>
                                <m:e>
                                  <m:r>
                                    <a:rPr lang="en-US" sz="1600" i="1">
                                      <a:latin typeface="Cambria Math" panose="02040503050406030204" pitchFamily="18" charset="0"/>
                                    </a:rPr>
                                    <m:t>0</m:t>
                                  </m:r>
                                </m:e>
                              </m:mr>
                              <m:mr>
                                <m:e>
                                  <m:r>
                                    <a:rPr lang="en-US" sz="1600" i="1">
                                      <a:latin typeface="Cambria Math" panose="02040503050406030204" pitchFamily="18" charset="0"/>
                                    </a:rPr>
                                    <m:t>0</m:t>
                                  </m:r>
                                </m:e>
                                <m:e>
                                  <m:r>
                                    <a:rPr lang="en-US" sz="1600" b="0" i="1" smtClean="0">
                                      <a:latin typeface="Cambria Math" panose="02040503050406030204" pitchFamily="18" charset="0"/>
                                    </a:rPr>
                                    <m:t>𝑝</m:t>
                                  </m:r>
                                </m:e>
                              </m:mr>
                            </m:m>
                          </m:e>
                        </m:d>
                      </m:e>
                      <m:sup>
                        <m:r>
                          <a:rPr lang="en-US" sz="1600" b="0" i="1" smtClean="0">
                            <a:latin typeface="Cambria Math" panose="02040503050406030204" pitchFamily="18" charset="0"/>
                          </a:rPr>
                          <m:t>𝐿</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r>
                      <a:rPr lang="en-US" sz="1600" b="0" i="1" smtClean="0">
                        <a:latin typeface="Cambria Math" panose="02040503050406030204" pitchFamily="18" charset="0"/>
                      </a:rPr>
                      <m:t>𝑥</m:t>
                    </m:r>
                  </m:oMath>
                </a14:m>
                <a:r>
                  <a:rPr lang="en-IN" sz="1600" dirty="0"/>
                  <a:t> </a:t>
                </a:r>
              </a:p>
            </p:txBody>
          </p:sp>
        </mc:Choice>
        <mc:Fallback xmlns="">
          <p:sp>
            <p:nvSpPr>
              <p:cNvPr id="174" name="TextBox 173">
                <a:extLst>
                  <a:ext uri="{FF2B5EF4-FFF2-40B4-BE49-F238E27FC236}">
                    <a16:creationId xmlns:a16="http://schemas.microsoft.com/office/drawing/2014/main" id="{F180AFDF-A96F-4054-AD80-E1F15F5F4416}"/>
                  </a:ext>
                </a:extLst>
              </p:cNvPr>
              <p:cNvSpPr txBox="1">
                <a:spLocks noRot="1" noChangeAspect="1" noMove="1" noResize="1" noEditPoints="1" noAdjustHandles="1" noChangeArrowheads="1" noChangeShapeType="1" noTextEdit="1"/>
              </p:cNvSpPr>
              <p:nvPr/>
            </p:nvSpPr>
            <p:spPr>
              <a:xfrm>
                <a:off x="6799845" y="5632280"/>
                <a:ext cx="2898128" cy="599523"/>
              </a:xfrm>
              <a:prstGeom prst="rect">
                <a:avLst/>
              </a:prstGeom>
              <a:blipFill>
                <a:blip r:embed="rId17"/>
                <a:stretch>
                  <a:fillRect/>
                </a:stretch>
              </a:blipFill>
            </p:spPr>
            <p:txBody>
              <a:bodyPr/>
              <a:lstStyle/>
              <a:p>
                <a:r>
                  <a:rPr lang="en-IN">
                    <a:noFill/>
                  </a:rPr>
                  <a:t> </a:t>
                </a:r>
              </a:p>
            </p:txBody>
          </p:sp>
        </mc:Fallback>
      </mc:AlternateContent>
      <p:cxnSp>
        <p:nvCxnSpPr>
          <p:cNvPr id="175" name="Straight Arrow Connector 174">
            <a:extLst>
              <a:ext uri="{FF2B5EF4-FFF2-40B4-BE49-F238E27FC236}">
                <a16:creationId xmlns:a16="http://schemas.microsoft.com/office/drawing/2014/main" id="{036CD64B-DFD9-478D-B7A4-A31E4C8C90BA}"/>
              </a:ext>
            </a:extLst>
          </p:cNvPr>
          <p:cNvCxnSpPr>
            <a:cxnSpLocks/>
          </p:cNvCxnSpPr>
          <p:nvPr/>
        </p:nvCxnSpPr>
        <p:spPr bwMode="auto">
          <a:xfrm>
            <a:off x="8865859" y="5154234"/>
            <a:ext cx="0" cy="479058"/>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85E3A2FE-9C4E-4196-9A89-6B3ED4DF335B}"/>
              </a:ext>
            </a:extLst>
          </p:cNvPr>
          <p:cNvSpPr txBox="1"/>
          <p:nvPr/>
        </p:nvSpPr>
        <p:spPr>
          <a:xfrm>
            <a:off x="2849882" y="6665087"/>
            <a:ext cx="7223704" cy="215444"/>
          </a:xfrm>
          <a:prstGeom prst="rect">
            <a:avLst/>
          </a:prstGeom>
          <a:noFill/>
        </p:spPr>
        <p:txBody>
          <a:bodyPr wrap="square" rtlCol="0">
            <a:spAutoFit/>
          </a:bodyPr>
          <a:lstStyle/>
          <a:p>
            <a:pPr algn="r"/>
            <a:r>
              <a:rPr lang="en-US" sz="800" dirty="0">
                <a:solidFill>
                  <a:srgbClr val="C00000"/>
                </a:solidFill>
              </a:rPr>
              <a:t>Source: https://www.coursera.org/learn/deep-neural-network/lecture/C9iQO/vanishing-exploding-gradients</a:t>
            </a:r>
            <a:endParaRPr lang="en-IN" sz="800" dirty="0">
              <a:solidFill>
                <a:srgbClr val="C00000"/>
              </a:solidFill>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69A2F8A8-1DB5-46E8-8E2D-77102DC64124}"/>
                  </a:ext>
                </a:extLst>
              </p:cNvPr>
              <p:cNvSpPr txBox="1">
                <a:spLocks/>
              </p:cNvSpPr>
              <p:nvPr/>
            </p:nvSpPr>
            <p:spPr bwMode="auto">
              <a:xfrm>
                <a:off x="502920" y="4614654"/>
                <a:ext cx="5966433" cy="6178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latin typeface="OpenSans"/>
                  </a:rPr>
                  <a:t>if </a:t>
                </a:r>
                <a14:m>
                  <m:oMath xmlns:m="http://schemas.openxmlformats.org/officeDocument/2006/math">
                    <m:r>
                      <a:rPr lang="en-US" b="0" i="1">
                        <a:latin typeface="Cambria Math" panose="02040503050406030204" pitchFamily="18" charset="0"/>
                      </a:rPr>
                      <m:t>𝑝</m:t>
                    </m:r>
                    <m:r>
                      <a:rPr lang="en-US" b="0" i="1" smtClean="0">
                        <a:latin typeface="Cambria Math" panose="02040503050406030204" pitchFamily="18" charset="0"/>
                      </a:rPr>
                      <m:t>&gt;1</m:t>
                    </m:r>
                  </m:oMath>
                </a14:m>
                <a:r>
                  <a:rPr lang="en-US" kern="0" dirty="0">
                    <a:latin typeface="OpenSans"/>
                  </a:rPr>
                  <a:t> and the number of layers in the network is large, the value of </a:t>
                </a:r>
                <a14:m>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𝑦</m:t>
                        </m:r>
                      </m:e>
                    </m:acc>
                  </m:oMath>
                </a14:m>
                <a:r>
                  <a:rPr lang="en-US" kern="0" dirty="0">
                    <a:latin typeface="OpenSans"/>
                  </a:rPr>
                  <a:t> will explode.  </a:t>
                </a:r>
              </a:p>
              <a:p>
                <a:endParaRPr lang="en-IN" kern="0" dirty="0"/>
              </a:p>
            </p:txBody>
          </p:sp>
        </mc:Choice>
        <mc:Fallback xmlns="">
          <p:sp>
            <p:nvSpPr>
              <p:cNvPr id="5" name="Content Placeholder 2">
                <a:extLst>
                  <a:ext uri="{FF2B5EF4-FFF2-40B4-BE49-F238E27FC236}">
                    <a16:creationId xmlns:a16="http://schemas.microsoft.com/office/drawing/2014/main" id="{69A2F8A8-1DB5-46E8-8E2D-77102DC64124}"/>
                  </a:ext>
                </a:extLst>
              </p:cNvPr>
              <p:cNvSpPr txBox="1">
                <a:spLocks noRot="1" noChangeAspect="1" noMove="1" noResize="1" noEditPoints="1" noAdjustHandles="1" noChangeArrowheads="1" noChangeShapeType="1" noTextEdit="1"/>
              </p:cNvSpPr>
              <p:nvPr/>
            </p:nvSpPr>
            <p:spPr bwMode="auto">
              <a:xfrm>
                <a:off x="502920" y="4614654"/>
                <a:ext cx="5966433" cy="617841"/>
              </a:xfrm>
              <a:prstGeom prst="rect">
                <a:avLst/>
              </a:prstGeom>
              <a:blipFill>
                <a:blip r:embed="rId18"/>
                <a:stretch>
                  <a:fillRect l="-920" t="-5941" r="-1125" b="-31683"/>
                </a:stretch>
              </a:blipFill>
              <a:ln w="9525">
                <a:noFill/>
                <a:miter lim="800000"/>
                <a:headEnd/>
                <a:tailEnd/>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A90FD6DB-D0DD-42D4-A0F3-72DA7A8DD1E0}"/>
                  </a:ext>
                </a:extLst>
              </p:cNvPr>
              <p:cNvSpPr txBox="1">
                <a:spLocks/>
              </p:cNvSpPr>
              <p:nvPr/>
            </p:nvSpPr>
            <p:spPr bwMode="auto">
              <a:xfrm>
                <a:off x="502920" y="5394572"/>
                <a:ext cx="6152425" cy="6178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ts val="1200"/>
                  </a:spcBef>
                  <a:spcAft>
                    <a:spcPct val="0"/>
                  </a:spcAft>
                  <a:buFont typeface="Wingdings" pitchFamily="2" charset="2"/>
                  <a:buChar char="§"/>
                  <a:defRPr sz="2000" b="1">
                    <a:solidFill>
                      <a:srgbClr val="002060"/>
                    </a:solidFill>
                    <a:latin typeface="Calibri" pitchFamily="34" charset="0"/>
                    <a:ea typeface="+mn-ea"/>
                    <a:cs typeface="+mn-cs"/>
                  </a:defRPr>
                </a:lvl1pPr>
                <a:lvl2pPr marL="742950" indent="-285750" algn="l" rtl="0" eaLnBrk="0" fontAlgn="base" hangingPunct="0">
                  <a:spcBef>
                    <a:spcPct val="20000"/>
                  </a:spcBef>
                  <a:spcAft>
                    <a:spcPct val="0"/>
                  </a:spcAft>
                  <a:buChar char="–"/>
                  <a:defRPr b="1">
                    <a:solidFill>
                      <a:srgbClr val="00B050"/>
                    </a:solidFill>
                    <a:latin typeface="Calibri" pitchFamily="34" charset="0"/>
                  </a:defRPr>
                </a:lvl2pPr>
                <a:lvl3pPr marL="1143000" indent="-228600" algn="l" rtl="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algn="l" rtl="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algn="l" rtl="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6pPr>
                <a:lvl7pPr marL="29718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7pPr>
                <a:lvl8pPr marL="34290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8pPr>
                <a:lvl9pPr marL="3886200" indent="-228600" algn="l" rtl="0" fontAlgn="base">
                  <a:spcBef>
                    <a:spcPct val="20000"/>
                  </a:spcBef>
                  <a:spcAft>
                    <a:spcPct val="0"/>
                  </a:spcAft>
                  <a:buChar char="»"/>
                  <a:defRPr sz="1700">
                    <a:solidFill>
                      <a:srgbClr val="003366"/>
                    </a:solidFill>
                    <a:latin typeface="+mn-lt"/>
                    <a:ea typeface="Times New Roman" pitchFamily="18" charset="0"/>
                    <a:cs typeface="Helvetica" pitchFamily="34" charset="0"/>
                  </a:defRPr>
                </a:lvl9pPr>
              </a:lstStyle>
              <a:p>
                <a:pPr algn="just"/>
                <a:r>
                  <a:rPr lang="en-US" kern="0" dirty="0">
                    <a:latin typeface="OpenSans"/>
                  </a:rPr>
                  <a:t>Similarly, if </a:t>
                </a:r>
                <a14:m>
                  <m:oMath xmlns:m="http://schemas.openxmlformats.org/officeDocument/2006/math">
                    <m:r>
                      <a:rPr lang="en-US" b="0" i="1">
                        <a:latin typeface="Cambria Math" panose="02040503050406030204" pitchFamily="18" charset="0"/>
                      </a:rPr>
                      <m:t>𝑝</m:t>
                    </m:r>
                    <m:r>
                      <a:rPr lang="en-US" b="0" i="1" smtClean="0">
                        <a:latin typeface="Cambria Math" panose="02040503050406030204" pitchFamily="18" charset="0"/>
                      </a:rPr>
                      <m:t>&lt;1</m:t>
                    </m:r>
                  </m:oMath>
                </a14:m>
                <a:r>
                  <a:rPr lang="en-US" kern="0" dirty="0">
                    <a:latin typeface="OpenSans"/>
                  </a:rPr>
                  <a:t>, the value of </a:t>
                </a:r>
                <a14:m>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𝑦</m:t>
                        </m:r>
                      </m:e>
                    </m:acc>
                  </m:oMath>
                </a14:m>
                <a:r>
                  <a:rPr lang="en-US" kern="0" dirty="0">
                    <a:latin typeface="OpenSans"/>
                  </a:rPr>
                  <a:t> will be very small. Hence, the gradient descent will take very tinny step.  </a:t>
                </a:r>
              </a:p>
              <a:p>
                <a:endParaRPr lang="en-IN" kern="0" dirty="0"/>
              </a:p>
            </p:txBody>
          </p:sp>
        </mc:Choice>
        <mc:Fallback xmlns="">
          <p:sp>
            <p:nvSpPr>
              <p:cNvPr id="6" name="Content Placeholder 2">
                <a:extLst>
                  <a:ext uri="{FF2B5EF4-FFF2-40B4-BE49-F238E27FC236}">
                    <a16:creationId xmlns:a16="http://schemas.microsoft.com/office/drawing/2014/main" id="{A90FD6DB-D0DD-42D4-A0F3-72DA7A8DD1E0}"/>
                  </a:ext>
                </a:extLst>
              </p:cNvPr>
              <p:cNvSpPr txBox="1">
                <a:spLocks noRot="1" noChangeAspect="1" noMove="1" noResize="1" noEditPoints="1" noAdjustHandles="1" noChangeArrowheads="1" noChangeShapeType="1" noTextEdit="1"/>
              </p:cNvSpPr>
              <p:nvPr/>
            </p:nvSpPr>
            <p:spPr bwMode="auto">
              <a:xfrm>
                <a:off x="502920" y="5394572"/>
                <a:ext cx="6152425" cy="617841"/>
              </a:xfrm>
              <a:prstGeom prst="rect">
                <a:avLst/>
              </a:prstGeom>
              <a:blipFill>
                <a:blip r:embed="rId19"/>
                <a:stretch>
                  <a:fillRect l="-892" t="-5941" r="-991" b="-31683"/>
                </a:stretch>
              </a:blipFill>
              <a:ln w="9525">
                <a:noFill/>
                <a:miter lim="800000"/>
                <a:headEnd/>
                <a:tailEnd/>
              </a:ln>
            </p:spPr>
            <p:txBody>
              <a:bodyPr/>
              <a:lstStyle/>
              <a:p>
                <a:r>
                  <a:rPr lang="en-IN">
                    <a:noFill/>
                  </a:rPr>
                  <a:t> </a:t>
                </a:r>
              </a:p>
            </p:txBody>
          </p:sp>
        </mc:Fallback>
      </mc:AlternateContent>
    </p:spTree>
    <p:extLst>
      <p:ext uri="{BB962C8B-B14F-4D97-AF65-F5344CB8AC3E}">
        <p14:creationId xmlns:p14="http://schemas.microsoft.com/office/powerpoint/2010/main" val="137642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Deep Neural Network</a:t>
            </a:r>
            <a:endParaRPr lang="en-US" altLang="zh-TW" dirty="0"/>
          </a:p>
        </p:txBody>
      </p:sp>
      <p:pic>
        <p:nvPicPr>
          <p:cNvPr id="33" name="圖片 32"/>
          <p:cNvPicPr>
            <a:picLocks noChangeAspect="1"/>
          </p:cNvPicPr>
          <p:nvPr/>
        </p:nvPicPr>
        <p:blipFill>
          <a:blip r:embed="rId2"/>
          <a:stretch>
            <a:fillRect/>
          </a:stretch>
        </p:blipFill>
        <p:spPr>
          <a:xfrm>
            <a:off x="1389315" y="2438047"/>
            <a:ext cx="1757268" cy="1746075"/>
          </a:xfrm>
          <a:prstGeom prst="rect">
            <a:avLst/>
          </a:prstGeom>
        </p:spPr>
      </p:pic>
      <p:sp>
        <p:nvSpPr>
          <p:cNvPr id="8" name="文字方塊 7"/>
          <p:cNvSpPr txBox="1"/>
          <p:nvPr/>
        </p:nvSpPr>
        <p:spPr>
          <a:xfrm>
            <a:off x="1552325" y="4190803"/>
            <a:ext cx="1650695" cy="320857"/>
          </a:xfrm>
          <a:prstGeom prst="rect">
            <a:avLst/>
          </a:prstGeom>
          <a:noFill/>
        </p:spPr>
        <p:txBody>
          <a:bodyPr wrap="square" rtlCol="0">
            <a:spAutoFit/>
          </a:bodyPr>
          <a:lstStyle/>
          <a:p>
            <a:r>
              <a:rPr lang="en-US" altLang="zh-TW" sz="1485" dirty="0">
                <a:solidFill>
                  <a:prstClr val="black"/>
                </a:solidFill>
              </a:rPr>
              <a:t>16 x 16 = 256</a:t>
            </a:r>
            <a:endParaRPr lang="zh-TW" altLang="en-US" sz="1485" dirty="0">
              <a:solidFill>
                <a:prstClr val="black"/>
              </a:solidFill>
            </a:endParaRPr>
          </a:p>
        </p:txBody>
      </p:sp>
      <p:sp>
        <p:nvSpPr>
          <p:cNvPr id="35" name="矩形 34"/>
          <p:cNvSpPr/>
          <p:nvPr/>
        </p:nvSpPr>
        <p:spPr>
          <a:xfrm>
            <a:off x="4312132" y="2165201"/>
            <a:ext cx="615732" cy="2207591"/>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40" name="矩形 39"/>
          <p:cNvSpPr/>
          <p:nvPr/>
        </p:nvSpPr>
        <p:spPr>
          <a:xfrm>
            <a:off x="3336073" y="2188004"/>
            <a:ext cx="411635" cy="21656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46" name="矩形 45"/>
          <p:cNvSpPr/>
          <p:nvPr/>
        </p:nvSpPr>
        <p:spPr>
          <a:xfrm>
            <a:off x="3392491" y="2780101"/>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sp>
        <p:nvSpPr>
          <p:cNvPr id="47" name="矩形 46"/>
          <p:cNvSpPr/>
          <p:nvPr/>
        </p:nvSpPr>
        <p:spPr>
          <a:xfrm>
            <a:off x="3397291" y="2309580"/>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graphicFrame>
        <p:nvGraphicFramePr>
          <p:cNvPr id="49" name="Object 12"/>
          <p:cNvGraphicFramePr>
            <a:graphicFrameLocks noChangeAspect="1"/>
          </p:cNvGraphicFramePr>
          <p:nvPr/>
        </p:nvGraphicFramePr>
        <p:xfrm>
          <a:off x="3407768" y="2230998"/>
          <a:ext cx="268486" cy="381119"/>
        </p:xfrm>
        <a:graphic>
          <a:graphicData uri="http://schemas.openxmlformats.org/presentationml/2006/ole">
            <mc:AlternateContent xmlns:mc="http://schemas.openxmlformats.org/markup-compatibility/2006">
              <mc:Choice xmlns:v="urn:schemas-microsoft-com:vml" Requires="v">
                <p:oleObj name="方程式" r:id="rId3" imgW="152280" imgH="215640" progId="Equation.3">
                  <p:embed/>
                </p:oleObj>
              </mc:Choice>
              <mc:Fallback>
                <p:oleObj name="方程式" r:id="rId3" imgW="152280" imgH="215640" progId="Equation.3">
                  <p:embed/>
                  <p:pic>
                    <p:nvPicPr>
                      <p:cNvPr id="49"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768" y="2230998"/>
                        <a:ext cx="268486" cy="381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 name="Object 12"/>
          <p:cNvGraphicFramePr>
            <a:graphicFrameLocks noChangeAspect="1"/>
          </p:cNvGraphicFramePr>
          <p:nvPr/>
        </p:nvGraphicFramePr>
        <p:xfrm>
          <a:off x="3412138" y="2711751"/>
          <a:ext cx="290751" cy="381119"/>
        </p:xfrm>
        <a:graphic>
          <a:graphicData uri="http://schemas.openxmlformats.org/presentationml/2006/ole">
            <mc:AlternateContent xmlns:mc="http://schemas.openxmlformats.org/markup-compatibility/2006">
              <mc:Choice xmlns:v="urn:schemas-microsoft-com:vml" Requires="v">
                <p:oleObj name="方程式" r:id="rId5" imgW="164880" imgH="215640" progId="Equation.3">
                  <p:embed/>
                </p:oleObj>
              </mc:Choice>
              <mc:Fallback>
                <p:oleObj name="方程式" r:id="rId5" imgW="164880" imgH="215640" progId="Equation.3">
                  <p:embed/>
                  <p:pic>
                    <p:nvPicPr>
                      <p:cNvPr id="5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2138" y="2711751"/>
                        <a:ext cx="290751" cy="3811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橢圓 52"/>
          <p:cNvSpPr/>
          <p:nvPr/>
        </p:nvSpPr>
        <p:spPr>
          <a:xfrm>
            <a:off x="4392247" y="2174277"/>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54" name="橢圓 53"/>
          <p:cNvSpPr/>
          <p:nvPr/>
        </p:nvSpPr>
        <p:spPr>
          <a:xfrm>
            <a:off x="4394180" y="2816598"/>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55" name="橢圓 54"/>
          <p:cNvSpPr/>
          <p:nvPr/>
        </p:nvSpPr>
        <p:spPr>
          <a:xfrm>
            <a:off x="4384582" y="3829708"/>
            <a:ext cx="473680" cy="47368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485">
              <a:solidFill>
                <a:prstClr val="black"/>
              </a:solidFill>
            </a:endParaRPr>
          </a:p>
        </p:txBody>
      </p:sp>
      <p:sp>
        <p:nvSpPr>
          <p:cNvPr id="56" name="文字方塊 55"/>
          <p:cNvSpPr txBox="1"/>
          <p:nvPr/>
        </p:nvSpPr>
        <p:spPr>
          <a:xfrm rot="5400000">
            <a:off x="4382317" y="3167279"/>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59" name="矩形 58"/>
          <p:cNvSpPr/>
          <p:nvPr/>
        </p:nvSpPr>
        <p:spPr>
          <a:xfrm>
            <a:off x="3400349" y="3933250"/>
            <a:ext cx="282893" cy="28289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485">
              <a:solidFill>
                <a:prstClr val="black"/>
              </a:solidFill>
            </a:endParaRPr>
          </a:p>
        </p:txBody>
      </p:sp>
      <p:graphicFrame>
        <p:nvGraphicFramePr>
          <p:cNvPr id="62" name="Object 12"/>
          <p:cNvGraphicFramePr>
            <a:graphicFrameLocks noChangeAspect="1"/>
          </p:cNvGraphicFramePr>
          <p:nvPr/>
        </p:nvGraphicFramePr>
        <p:xfrm>
          <a:off x="3341013" y="3853418"/>
          <a:ext cx="449222" cy="403384"/>
        </p:xfrm>
        <a:graphic>
          <a:graphicData uri="http://schemas.openxmlformats.org/presentationml/2006/ole">
            <mc:AlternateContent xmlns:mc="http://schemas.openxmlformats.org/markup-compatibility/2006">
              <mc:Choice xmlns:v="urn:schemas-microsoft-com:vml" Requires="v">
                <p:oleObj name="方程式" r:id="rId7" imgW="253800" imgH="228600" progId="Equation.3">
                  <p:embed/>
                </p:oleObj>
              </mc:Choice>
              <mc:Fallback>
                <p:oleObj name="方程式" r:id="rId7" imgW="253800" imgH="228600" progId="Equation.3">
                  <p:embed/>
                  <p:pic>
                    <p:nvPicPr>
                      <p:cNvPr id="6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1013" y="3853418"/>
                        <a:ext cx="449222" cy="403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文字方塊 62"/>
          <p:cNvSpPr txBox="1"/>
          <p:nvPr/>
        </p:nvSpPr>
        <p:spPr>
          <a:xfrm rot="5400000">
            <a:off x="3297995" y="3157508"/>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72" name="文字方塊 71"/>
          <p:cNvSpPr txBox="1"/>
          <p:nvPr/>
        </p:nvSpPr>
        <p:spPr>
          <a:xfrm>
            <a:off x="5404694" y="2125946"/>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73" name="文字方塊 72"/>
          <p:cNvSpPr txBox="1"/>
          <p:nvPr/>
        </p:nvSpPr>
        <p:spPr>
          <a:xfrm>
            <a:off x="5419233" y="2773983"/>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74" name="文字方塊 73"/>
          <p:cNvSpPr txBox="1"/>
          <p:nvPr/>
        </p:nvSpPr>
        <p:spPr>
          <a:xfrm>
            <a:off x="5429282" y="3810424"/>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75" name="直線單箭頭接點 74"/>
          <p:cNvCxnSpPr>
            <a:stCxn id="53" idx="6"/>
          </p:cNvCxnSpPr>
          <p:nvPr/>
        </p:nvCxnSpPr>
        <p:spPr>
          <a:xfrm>
            <a:off x="4865928" y="2411117"/>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4865928" y="3064313"/>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a:off x="4858263" y="4072437"/>
            <a:ext cx="6116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54" idx="6"/>
          </p:cNvCxnSpPr>
          <p:nvPr/>
        </p:nvCxnSpPr>
        <p:spPr>
          <a:xfrm flipV="1">
            <a:off x="4867860" y="2411118"/>
            <a:ext cx="609726" cy="642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53" idx="6"/>
          </p:cNvCxnSpPr>
          <p:nvPr/>
        </p:nvCxnSpPr>
        <p:spPr>
          <a:xfrm>
            <a:off x="4865928" y="2411118"/>
            <a:ext cx="613590" cy="64232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53" idx="6"/>
          </p:cNvCxnSpPr>
          <p:nvPr/>
        </p:nvCxnSpPr>
        <p:spPr>
          <a:xfrm>
            <a:off x="4865929" y="2411118"/>
            <a:ext cx="603993" cy="1655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54" idx="6"/>
          </p:cNvCxnSpPr>
          <p:nvPr/>
        </p:nvCxnSpPr>
        <p:spPr>
          <a:xfrm>
            <a:off x="4867861" y="3053438"/>
            <a:ext cx="602061" cy="1013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55" idx="6"/>
          </p:cNvCxnSpPr>
          <p:nvPr/>
        </p:nvCxnSpPr>
        <p:spPr>
          <a:xfrm flipV="1">
            <a:off x="4858264" y="2411118"/>
            <a:ext cx="619323" cy="1655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55" idx="6"/>
          </p:cNvCxnSpPr>
          <p:nvPr/>
        </p:nvCxnSpPr>
        <p:spPr>
          <a:xfrm flipV="1">
            <a:off x="4858263" y="3053438"/>
            <a:ext cx="621256" cy="1013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a:endCxn id="53" idx="2"/>
          </p:cNvCxnSpPr>
          <p:nvPr/>
        </p:nvCxnSpPr>
        <p:spPr>
          <a:xfrm flipV="1">
            <a:off x="3683242" y="2411119"/>
            <a:ext cx="709005" cy="247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p:cNvCxnSpPr>
            <a:stCxn id="47" idx="3"/>
            <a:endCxn id="54" idx="2"/>
          </p:cNvCxnSpPr>
          <p:nvPr/>
        </p:nvCxnSpPr>
        <p:spPr>
          <a:xfrm>
            <a:off x="3680185" y="2451026"/>
            <a:ext cx="713995" cy="6024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p:cNvCxnSpPr>
            <a:stCxn id="47" idx="3"/>
            <a:endCxn id="55" idx="2"/>
          </p:cNvCxnSpPr>
          <p:nvPr/>
        </p:nvCxnSpPr>
        <p:spPr>
          <a:xfrm>
            <a:off x="3680184" y="2451026"/>
            <a:ext cx="704398" cy="161552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p:cNvCxnSpPr>
            <a:stCxn id="52" idx="3"/>
            <a:endCxn id="53" idx="2"/>
          </p:cNvCxnSpPr>
          <p:nvPr/>
        </p:nvCxnSpPr>
        <p:spPr>
          <a:xfrm flipV="1">
            <a:off x="3702889" y="2411117"/>
            <a:ext cx="689359" cy="4911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p:cNvCxnSpPr>
            <a:stCxn id="46" idx="3"/>
            <a:endCxn id="54" idx="2"/>
          </p:cNvCxnSpPr>
          <p:nvPr/>
        </p:nvCxnSpPr>
        <p:spPr>
          <a:xfrm>
            <a:off x="3675385" y="2921549"/>
            <a:ext cx="718795" cy="1318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p:cNvCxnSpPr>
            <a:stCxn id="46" idx="3"/>
            <a:endCxn id="55" idx="2"/>
          </p:cNvCxnSpPr>
          <p:nvPr/>
        </p:nvCxnSpPr>
        <p:spPr>
          <a:xfrm>
            <a:off x="3675384" y="2921549"/>
            <a:ext cx="709198" cy="1145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a:stCxn id="62" idx="3"/>
            <a:endCxn id="53" idx="2"/>
          </p:cNvCxnSpPr>
          <p:nvPr/>
        </p:nvCxnSpPr>
        <p:spPr>
          <a:xfrm flipV="1">
            <a:off x="3734369" y="2411119"/>
            <a:ext cx="657878" cy="16444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p:cNvCxnSpPr>
            <a:stCxn id="62" idx="3"/>
            <a:endCxn id="54" idx="2"/>
          </p:cNvCxnSpPr>
          <p:nvPr/>
        </p:nvCxnSpPr>
        <p:spPr>
          <a:xfrm flipV="1">
            <a:off x="3712616" y="3053438"/>
            <a:ext cx="681565" cy="10020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a:stCxn id="62" idx="3"/>
            <a:endCxn id="55" idx="2"/>
          </p:cNvCxnSpPr>
          <p:nvPr/>
        </p:nvCxnSpPr>
        <p:spPr>
          <a:xfrm>
            <a:off x="3712615" y="4055488"/>
            <a:ext cx="671967" cy="1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手繪多邊形 11"/>
          <p:cNvSpPr/>
          <p:nvPr/>
        </p:nvSpPr>
        <p:spPr>
          <a:xfrm>
            <a:off x="1493044" y="2238657"/>
            <a:ext cx="1901666" cy="300251"/>
          </a:xfrm>
          <a:custGeom>
            <a:avLst/>
            <a:gdLst>
              <a:gd name="connsiteX0" fmla="*/ 0 w 2305050"/>
              <a:gd name="connsiteY0" fmla="*/ 374550 h 374550"/>
              <a:gd name="connsiteX1" fmla="*/ 876300 w 2305050"/>
              <a:gd name="connsiteY1" fmla="*/ 6250 h 374550"/>
              <a:gd name="connsiteX2" fmla="*/ 2305050 w 2305050"/>
              <a:gd name="connsiteY2" fmla="*/ 177700 h 374550"/>
            </a:gdLst>
            <a:ahLst/>
            <a:cxnLst>
              <a:cxn ang="0">
                <a:pos x="connsiteX0" y="connsiteY0"/>
              </a:cxn>
              <a:cxn ang="0">
                <a:pos x="connsiteX1" y="connsiteY1"/>
              </a:cxn>
              <a:cxn ang="0">
                <a:pos x="connsiteX2" y="connsiteY2"/>
              </a:cxn>
            </a:cxnLst>
            <a:rect l="l" t="t" r="r" b="b"/>
            <a:pathLst>
              <a:path w="2305050" h="374550">
                <a:moveTo>
                  <a:pt x="0" y="374550"/>
                </a:moveTo>
                <a:cubicBezTo>
                  <a:pt x="246062" y="206804"/>
                  <a:pt x="492125" y="39058"/>
                  <a:pt x="876300" y="6250"/>
                </a:cubicBezTo>
                <a:cubicBezTo>
                  <a:pt x="1260475" y="-26558"/>
                  <a:pt x="1782762" y="75571"/>
                  <a:pt x="2305050" y="17770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4" name="手繪多邊形 13"/>
          <p:cNvSpPr/>
          <p:nvPr/>
        </p:nvSpPr>
        <p:spPr>
          <a:xfrm>
            <a:off x="1603057" y="2381333"/>
            <a:ext cx="1791653" cy="533040"/>
          </a:xfrm>
          <a:custGeom>
            <a:avLst/>
            <a:gdLst>
              <a:gd name="connsiteX0" fmla="*/ 0 w 2171700"/>
              <a:gd name="connsiteY0" fmla="*/ 188909 h 646109"/>
              <a:gd name="connsiteX1" fmla="*/ 1073150 w 2171700"/>
              <a:gd name="connsiteY1" fmla="*/ 23809 h 646109"/>
              <a:gd name="connsiteX2" fmla="*/ 2171700 w 2171700"/>
              <a:gd name="connsiteY2" fmla="*/ 646109 h 646109"/>
            </a:gdLst>
            <a:ahLst/>
            <a:cxnLst>
              <a:cxn ang="0">
                <a:pos x="connsiteX0" y="connsiteY0"/>
              </a:cxn>
              <a:cxn ang="0">
                <a:pos x="connsiteX1" y="connsiteY1"/>
              </a:cxn>
              <a:cxn ang="0">
                <a:pos x="connsiteX2" y="connsiteY2"/>
              </a:cxn>
            </a:cxnLst>
            <a:rect l="l" t="t" r="r" b="b"/>
            <a:pathLst>
              <a:path w="2171700" h="646109">
                <a:moveTo>
                  <a:pt x="0" y="188909"/>
                </a:moveTo>
                <a:cubicBezTo>
                  <a:pt x="355600" y="68259"/>
                  <a:pt x="711200" y="-52391"/>
                  <a:pt x="1073150" y="23809"/>
                </a:cubicBezTo>
                <a:cubicBezTo>
                  <a:pt x="1435100" y="100009"/>
                  <a:pt x="1803400" y="373059"/>
                  <a:pt x="2171700" y="646109"/>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22" name="手繪多邊形 21"/>
          <p:cNvSpPr/>
          <p:nvPr/>
        </p:nvSpPr>
        <p:spPr>
          <a:xfrm>
            <a:off x="3033236" y="4066897"/>
            <a:ext cx="382429" cy="200729"/>
          </a:xfrm>
          <a:custGeom>
            <a:avLst/>
            <a:gdLst>
              <a:gd name="connsiteX0" fmla="*/ 0 w 463550"/>
              <a:gd name="connsiteY0" fmla="*/ 0 h 243308"/>
              <a:gd name="connsiteX1" fmla="*/ 101600 w 463550"/>
              <a:gd name="connsiteY1" fmla="*/ 241300 h 243308"/>
              <a:gd name="connsiteX2" fmla="*/ 463550 w 463550"/>
              <a:gd name="connsiteY2" fmla="*/ 95250 h 243308"/>
            </a:gdLst>
            <a:ahLst/>
            <a:cxnLst>
              <a:cxn ang="0">
                <a:pos x="connsiteX0" y="connsiteY0"/>
              </a:cxn>
              <a:cxn ang="0">
                <a:pos x="connsiteX1" y="connsiteY1"/>
              </a:cxn>
              <a:cxn ang="0">
                <a:pos x="connsiteX2" y="connsiteY2"/>
              </a:cxn>
            </a:cxnLst>
            <a:rect l="l" t="t" r="r" b="b"/>
            <a:pathLst>
              <a:path w="463550" h="243308">
                <a:moveTo>
                  <a:pt x="0" y="0"/>
                </a:moveTo>
                <a:cubicBezTo>
                  <a:pt x="12171" y="112712"/>
                  <a:pt x="24342" y="225425"/>
                  <a:pt x="101600" y="241300"/>
                </a:cubicBezTo>
                <a:cubicBezTo>
                  <a:pt x="178858" y="257175"/>
                  <a:pt x="321204" y="176212"/>
                  <a:pt x="463550" y="95250"/>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24" name="文字方塊 23"/>
          <p:cNvSpPr txBox="1"/>
          <p:nvPr/>
        </p:nvSpPr>
        <p:spPr>
          <a:xfrm>
            <a:off x="1446039" y="4471486"/>
            <a:ext cx="1616330" cy="701731"/>
          </a:xfrm>
          <a:prstGeom prst="rect">
            <a:avLst/>
          </a:prstGeom>
          <a:noFill/>
        </p:spPr>
        <p:txBody>
          <a:bodyPr wrap="square" rtlCol="0">
            <a:spAutoFit/>
          </a:bodyPr>
          <a:lstStyle/>
          <a:p>
            <a:r>
              <a:rPr lang="en-US" altLang="zh-TW" sz="1980" dirty="0">
                <a:solidFill>
                  <a:prstClr val="black"/>
                </a:solidFill>
              </a:rPr>
              <a:t>Ink → 1</a:t>
            </a:r>
          </a:p>
          <a:p>
            <a:r>
              <a:rPr lang="en-US" altLang="zh-TW" sz="1980" dirty="0">
                <a:solidFill>
                  <a:prstClr val="black"/>
                </a:solidFill>
              </a:rPr>
              <a:t>No ink → 0</a:t>
            </a:r>
            <a:endParaRPr lang="zh-TW" altLang="en-US" sz="1980" dirty="0">
              <a:solidFill>
                <a:prstClr val="black"/>
              </a:solidFill>
            </a:endParaRPr>
          </a:p>
        </p:txBody>
      </p:sp>
      <p:sp>
        <p:nvSpPr>
          <p:cNvPr id="121" name="矩形 120"/>
          <p:cNvSpPr/>
          <p:nvPr/>
        </p:nvSpPr>
        <p:spPr>
          <a:xfrm>
            <a:off x="6916882" y="2175316"/>
            <a:ext cx="411635" cy="21656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cxnSp>
        <p:nvCxnSpPr>
          <p:cNvPr id="123" name="直線單箭頭接點 122"/>
          <p:cNvCxnSpPr/>
          <p:nvPr/>
        </p:nvCxnSpPr>
        <p:spPr>
          <a:xfrm>
            <a:off x="6344562" y="3030147"/>
            <a:ext cx="52343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6434747" y="4058006"/>
            <a:ext cx="43325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6324857" y="2387635"/>
            <a:ext cx="5431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文字方塊 129"/>
          <p:cNvSpPr txBox="1"/>
          <p:nvPr/>
        </p:nvSpPr>
        <p:spPr>
          <a:xfrm rot="5400000">
            <a:off x="6869189" y="3227817"/>
            <a:ext cx="634637" cy="803297"/>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sp>
        <p:nvSpPr>
          <p:cNvPr id="131" name="文字方塊 130"/>
          <p:cNvSpPr txBox="1"/>
          <p:nvPr/>
        </p:nvSpPr>
        <p:spPr>
          <a:xfrm>
            <a:off x="6926191" y="2160611"/>
            <a:ext cx="520632" cy="447815"/>
          </a:xfrm>
          <a:prstGeom prst="rect">
            <a:avLst/>
          </a:prstGeom>
          <a:noFill/>
        </p:spPr>
        <p:txBody>
          <a:bodyPr wrap="square" rtlCol="0">
            <a:spAutoFit/>
          </a:bodyPr>
          <a:lstStyle/>
          <a:p>
            <a:r>
              <a:rPr lang="en-US" altLang="zh-TW" sz="2310" dirty="0">
                <a:solidFill>
                  <a:prstClr val="black"/>
                </a:solidFill>
              </a:rPr>
              <a:t>y</a:t>
            </a:r>
            <a:r>
              <a:rPr lang="en-US" altLang="zh-TW" sz="2310" baseline="-25000" dirty="0">
                <a:solidFill>
                  <a:prstClr val="black"/>
                </a:solidFill>
              </a:rPr>
              <a:t>1</a:t>
            </a:r>
            <a:endParaRPr lang="zh-TW" altLang="en-US" sz="2310" baseline="-25000" dirty="0">
              <a:solidFill>
                <a:prstClr val="black"/>
              </a:solidFill>
            </a:endParaRPr>
          </a:p>
        </p:txBody>
      </p:sp>
      <p:sp>
        <p:nvSpPr>
          <p:cNvPr id="132" name="文字方塊 131"/>
          <p:cNvSpPr txBox="1"/>
          <p:nvPr/>
        </p:nvSpPr>
        <p:spPr>
          <a:xfrm>
            <a:off x="6943596" y="2827466"/>
            <a:ext cx="520632" cy="447815"/>
          </a:xfrm>
          <a:prstGeom prst="rect">
            <a:avLst/>
          </a:prstGeom>
          <a:noFill/>
        </p:spPr>
        <p:txBody>
          <a:bodyPr wrap="square" rtlCol="0">
            <a:spAutoFit/>
          </a:bodyPr>
          <a:lstStyle/>
          <a:p>
            <a:r>
              <a:rPr lang="en-US" altLang="zh-TW" sz="2310" dirty="0">
                <a:solidFill>
                  <a:prstClr val="black"/>
                </a:solidFill>
              </a:rPr>
              <a:t>y</a:t>
            </a:r>
            <a:r>
              <a:rPr lang="en-US" altLang="zh-TW" sz="2310" baseline="-25000" dirty="0">
                <a:solidFill>
                  <a:prstClr val="black"/>
                </a:solidFill>
              </a:rPr>
              <a:t>2</a:t>
            </a:r>
            <a:endParaRPr lang="zh-TW" altLang="en-US" sz="2310" baseline="-25000" dirty="0">
              <a:solidFill>
                <a:prstClr val="black"/>
              </a:solidFill>
            </a:endParaRPr>
          </a:p>
        </p:txBody>
      </p:sp>
      <p:sp>
        <p:nvSpPr>
          <p:cNvPr id="133" name="文字方塊 132"/>
          <p:cNvSpPr txBox="1"/>
          <p:nvPr/>
        </p:nvSpPr>
        <p:spPr>
          <a:xfrm>
            <a:off x="6916882" y="3863784"/>
            <a:ext cx="520632" cy="684803"/>
          </a:xfrm>
          <a:prstGeom prst="rect">
            <a:avLst/>
          </a:prstGeom>
          <a:noFill/>
        </p:spPr>
        <p:txBody>
          <a:bodyPr wrap="square" rtlCol="0">
            <a:spAutoFit/>
          </a:bodyPr>
          <a:lstStyle/>
          <a:p>
            <a:r>
              <a:rPr lang="en-US" altLang="zh-TW" sz="2310" dirty="0">
                <a:solidFill>
                  <a:prstClr val="black"/>
                </a:solidFill>
              </a:rPr>
              <a:t>y</a:t>
            </a:r>
            <a:r>
              <a:rPr lang="en-US" altLang="zh-TW" sz="2310" baseline="-25000" dirty="0">
                <a:solidFill>
                  <a:prstClr val="black"/>
                </a:solidFill>
              </a:rPr>
              <a:t>10</a:t>
            </a:r>
            <a:endParaRPr lang="zh-TW" altLang="en-US" sz="2310" baseline="-25000" dirty="0">
              <a:solidFill>
                <a:prstClr val="black"/>
              </a:solidFill>
            </a:endParaRPr>
          </a:p>
        </p:txBody>
      </p:sp>
      <p:sp>
        <p:nvSpPr>
          <p:cNvPr id="137" name="矩形 136"/>
          <p:cNvSpPr/>
          <p:nvPr/>
        </p:nvSpPr>
        <p:spPr>
          <a:xfrm>
            <a:off x="6883551" y="2249438"/>
            <a:ext cx="660250" cy="3564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980" dirty="0">
                <a:solidFill>
                  <a:prstClr val="white"/>
                </a:solidFill>
              </a:rPr>
              <a:t>0.1</a:t>
            </a:r>
            <a:endParaRPr lang="zh-TW" altLang="en-US" sz="1980" dirty="0">
              <a:solidFill>
                <a:prstClr val="white"/>
              </a:solidFill>
            </a:endParaRPr>
          </a:p>
        </p:txBody>
      </p:sp>
      <p:sp>
        <p:nvSpPr>
          <p:cNvPr id="138" name="矩形 137"/>
          <p:cNvSpPr/>
          <p:nvPr/>
        </p:nvSpPr>
        <p:spPr>
          <a:xfrm>
            <a:off x="6883551" y="2847072"/>
            <a:ext cx="660249" cy="3564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980" dirty="0">
                <a:solidFill>
                  <a:prstClr val="white"/>
                </a:solidFill>
              </a:rPr>
              <a:t>0.7</a:t>
            </a:r>
            <a:endParaRPr lang="zh-TW" altLang="en-US" sz="1980" dirty="0">
              <a:solidFill>
                <a:prstClr val="white"/>
              </a:solidFill>
            </a:endParaRPr>
          </a:p>
        </p:txBody>
      </p:sp>
      <p:sp>
        <p:nvSpPr>
          <p:cNvPr id="139" name="矩形 138"/>
          <p:cNvSpPr/>
          <p:nvPr/>
        </p:nvSpPr>
        <p:spPr>
          <a:xfrm>
            <a:off x="6868002" y="3894213"/>
            <a:ext cx="675798" cy="35644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980" dirty="0">
                <a:solidFill>
                  <a:prstClr val="white"/>
                </a:solidFill>
              </a:rPr>
              <a:t>0.2</a:t>
            </a:r>
            <a:endParaRPr lang="zh-TW" altLang="en-US" sz="1980" dirty="0">
              <a:solidFill>
                <a:prstClr val="white"/>
              </a:solidFill>
            </a:endParaRPr>
          </a:p>
        </p:txBody>
      </p:sp>
      <p:sp>
        <p:nvSpPr>
          <p:cNvPr id="140" name="文字方塊 139"/>
          <p:cNvSpPr txBox="1"/>
          <p:nvPr/>
        </p:nvSpPr>
        <p:spPr>
          <a:xfrm>
            <a:off x="5469922" y="4942585"/>
            <a:ext cx="3608552" cy="397032"/>
          </a:xfrm>
          <a:prstGeom prst="rect">
            <a:avLst/>
          </a:prstGeom>
          <a:noFill/>
        </p:spPr>
        <p:txBody>
          <a:bodyPr wrap="none" rtlCol="0">
            <a:spAutoFit/>
          </a:bodyPr>
          <a:lstStyle/>
          <a:p>
            <a:r>
              <a:rPr lang="en-US" altLang="zh-TW" sz="1980" dirty="0">
                <a:solidFill>
                  <a:prstClr val="black"/>
                </a:solidFill>
              </a:rPr>
              <a:t>y</a:t>
            </a:r>
            <a:r>
              <a:rPr lang="en-US" altLang="zh-TW" sz="1980" baseline="-25000" dirty="0">
                <a:solidFill>
                  <a:prstClr val="black"/>
                </a:solidFill>
              </a:rPr>
              <a:t>1</a:t>
            </a:r>
            <a:r>
              <a:rPr lang="en-US" altLang="zh-TW" sz="1980" dirty="0">
                <a:solidFill>
                  <a:prstClr val="black"/>
                </a:solidFill>
              </a:rPr>
              <a:t> has the maximum value</a:t>
            </a:r>
            <a:endParaRPr lang="zh-TW" altLang="en-US" sz="1980" dirty="0">
              <a:solidFill>
                <a:prstClr val="black"/>
              </a:solidFill>
            </a:endParaRPr>
          </a:p>
        </p:txBody>
      </p:sp>
      <mc:AlternateContent xmlns:mc="http://schemas.openxmlformats.org/markup-compatibility/2006" xmlns:a14="http://schemas.microsoft.com/office/drawing/2010/main">
        <mc:Choice Requires="a14">
          <p:sp>
            <p:nvSpPr>
              <p:cNvPr id="141" name="文字方塊 140"/>
              <p:cNvSpPr txBox="1"/>
              <p:nvPr/>
            </p:nvSpPr>
            <p:spPr>
              <a:xfrm>
                <a:off x="3114563" y="4428586"/>
                <a:ext cx="5801332" cy="397032"/>
              </a:xfrm>
              <a:prstGeom prst="rect">
                <a:avLst/>
              </a:prstGeom>
              <a:noFill/>
            </p:spPr>
            <p:txBody>
              <a:bodyPr wrap="none" rtlCol="0">
                <a:spAutoFit/>
              </a:bodyPr>
              <a:lstStyle/>
              <a:p>
                <a:r>
                  <a:rPr lang="en-US" altLang="zh-TW" sz="1980" dirty="0">
                    <a:solidFill>
                      <a:prstClr val="black"/>
                    </a:solidFill>
                  </a:rPr>
                  <a:t>Set the network parameters </a:t>
                </a:r>
                <a14:m>
                  <m:oMath xmlns:m="http://schemas.openxmlformats.org/officeDocument/2006/math">
                    <m:r>
                      <a:rPr lang="zh-TW" altLang="en-US" sz="1980" i="1">
                        <a:solidFill>
                          <a:prstClr val="black"/>
                        </a:solidFill>
                        <a:latin typeface="Cambria Math" panose="02040503050406030204" pitchFamily="18" charset="0"/>
                      </a:rPr>
                      <m:t>𝜃</m:t>
                    </m:r>
                  </m:oMath>
                </a14:m>
                <a:r>
                  <a:rPr lang="en-US" altLang="zh-TW" sz="1980" dirty="0">
                    <a:solidFill>
                      <a:prstClr val="black"/>
                    </a:solidFill>
                  </a:rPr>
                  <a:t> such that ……</a:t>
                </a:r>
                <a:endParaRPr lang="zh-TW" altLang="en-US" sz="1980" dirty="0">
                  <a:solidFill>
                    <a:prstClr val="black"/>
                  </a:solidFill>
                </a:endParaRPr>
              </a:p>
            </p:txBody>
          </p:sp>
        </mc:Choice>
        <mc:Fallback xmlns="">
          <p:sp>
            <p:nvSpPr>
              <p:cNvPr id="141" name="文字方塊 140"/>
              <p:cNvSpPr txBox="1">
                <a:spLocks noRot="1" noChangeAspect="1" noMove="1" noResize="1" noEditPoints="1" noAdjustHandles="1" noChangeArrowheads="1" noChangeShapeType="1" noTextEdit="1"/>
              </p:cNvSpPr>
              <p:nvPr/>
            </p:nvSpPr>
            <p:spPr>
              <a:xfrm>
                <a:off x="3114563" y="4428586"/>
                <a:ext cx="5801332" cy="397032"/>
              </a:xfrm>
              <a:prstGeom prst="rect">
                <a:avLst/>
              </a:prstGeom>
              <a:blipFill>
                <a:blip r:embed="rId10"/>
                <a:stretch>
                  <a:fillRect l="-1050" t="-7576" b="-24242"/>
                </a:stretch>
              </a:blipFill>
            </p:spPr>
            <p:txBody>
              <a:bodyPr/>
              <a:lstStyle/>
              <a:p>
                <a:r>
                  <a:rPr lang="en-IN">
                    <a:noFill/>
                  </a:rPr>
                  <a:t> </a:t>
                </a:r>
              </a:p>
            </p:txBody>
          </p:sp>
        </mc:Fallback>
      </mc:AlternateContent>
      <p:pic>
        <p:nvPicPr>
          <p:cNvPr id="142" name="圖片 141"/>
          <p:cNvPicPr>
            <a:picLocks noChangeAspect="1"/>
          </p:cNvPicPr>
          <p:nvPr/>
        </p:nvPicPr>
        <p:blipFill>
          <a:blip r:embed="rId11" cstate="print"/>
          <a:stretch>
            <a:fillRect/>
          </a:stretch>
        </p:blipFill>
        <p:spPr>
          <a:xfrm>
            <a:off x="4384583" y="4889089"/>
            <a:ext cx="500602" cy="479443"/>
          </a:xfrm>
          <a:prstGeom prst="rect">
            <a:avLst/>
          </a:prstGeom>
          <a:ln w="38100">
            <a:solidFill>
              <a:schemeClr val="tx1"/>
            </a:solidFill>
          </a:ln>
        </p:spPr>
      </p:pic>
      <p:sp>
        <p:nvSpPr>
          <p:cNvPr id="143" name="文字方塊 142"/>
          <p:cNvSpPr txBox="1"/>
          <p:nvPr/>
        </p:nvSpPr>
        <p:spPr>
          <a:xfrm>
            <a:off x="3475429" y="4909205"/>
            <a:ext cx="986167" cy="397032"/>
          </a:xfrm>
          <a:prstGeom prst="rect">
            <a:avLst/>
          </a:prstGeom>
          <a:noFill/>
        </p:spPr>
        <p:txBody>
          <a:bodyPr wrap="none" rtlCol="0">
            <a:spAutoFit/>
          </a:bodyPr>
          <a:lstStyle/>
          <a:p>
            <a:r>
              <a:rPr lang="en-US" altLang="zh-TW" sz="1980" dirty="0">
                <a:solidFill>
                  <a:prstClr val="black"/>
                </a:solidFill>
              </a:rPr>
              <a:t>Input:</a:t>
            </a:r>
            <a:endParaRPr lang="zh-TW" altLang="en-US" sz="1980" dirty="0">
              <a:solidFill>
                <a:prstClr val="black"/>
              </a:solidFill>
            </a:endParaRPr>
          </a:p>
        </p:txBody>
      </p:sp>
      <p:sp>
        <p:nvSpPr>
          <p:cNvPr id="144" name="向右箭號 143"/>
          <p:cNvSpPr/>
          <p:nvPr/>
        </p:nvSpPr>
        <p:spPr>
          <a:xfrm>
            <a:off x="4983600" y="5008543"/>
            <a:ext cx="405640" cy="2815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85">
              <a:solidFill>
                <a:prstClr val="white"/>
              </a:solidFill>
            </a:endParaRPr>
          </a:p>
        </p:txBody>
      </p:sp>
      <p:sp>
        <p:nvSpPr>
          <p:cNvPr id="145" name="文字方塊 144"/>
          <p:cNvSpPr txBox="1"/>
          <p:nvPr/>
        </p:nvSpPr>
        <p:spPr>
          <a:xfrm>
            <a:off x="5469922" y="5546878"/>
            <a:ext cx="3608552" cy="397032"/>
          </a:xfrm>
          <a:prstGeom prst="rect">
            <a:avLst/>
          </a:prstGeom>
          <a:noFill/>
        </p:spPr>
        <p:txBody>
          <a:bodyPr wrap="none" rtlCol="0">
            <a:spAutoFit/>
          </a:bodyPr>
          <a:lstStyle/>
          <a:p>
            <a:r>
              <a:rPr lang="en-US" altLang="zh-TW" sz="1980" dirty="0">
                <a:solidFill>
                  <a:prstClr val="black"/>
                </a:solidFill>
              </a:rPr>
              <a:t>y</a:t>
            </a:r>
            <a:r>
              <a:rPr lang="en-US" altLang="zh-TW" sz="1980" baseline="-25000" dirty="0">
                <a:solidFill>
                  <a:prstClr val="black"/>
                </a:solidFill>
              </a:rPr>
              <a:t>2</a:t>
            </a:r>
            <a:r>
              <a:rPr lang="en-US" altLang="zh-TW" sz="1980" dirty="0">
                <a:solidFill>
                  <a:prstClr val="black"/>
                </a:solidFill>
              </a:rPr>
              <a:t> has the maximum value</a:t>
            </a:r>
            <a:endParaRPr lang="zh-TW" altLang="en-US" sz="1980" dirty="0">
              <a:solidFill>
                <a:prstClr val="black"/>
              </a:solidFill>
            </a:endParaRPr>
          </a:p>
        </p:txBody>
      </p:sp>
      <p:sp>
        <p:nvSpPr>
          <p:cNvPr id="146" name="文字方塊 145"/>
          <p:cNvSpPr txBox="1"/>
          <p:nvPr/>
        </p:nvSpPr>
        <p:spPr>
          <a:xfrm>
            <a:off x="3475429" y="5513498"/>
            <a:ext cx="986167" cy="397032"/>
          </a:xfrm>
          <a:prstGeom prst="rect">
            <a:avLst/>
          </a:prstGeom>
          <a:noFill/>
        </p:spPr>
        <p:txBody>
          <a:bodyPr wrap="none" rtlCol="0">
            <a:spAutoFit/>
          </a:bodyPr>
          <a:lstStyle/>
          <a:p>
            <a:r>
              <a:rPr lang="en-US" altLang="zh-TW" sz="1980" dirty="0">
                <a:solidFill>
                  <a:prstClr val="black"/>
                </a:solidFill>
              </a:rPr>
              <a:t>Input:</a:t>
            </a:r>
            <a:endParaRPr lang="zh-TW" altLang="en-US" sz="1980" dirty="0">
              <a:solidFill>
                <a:prstClr val="black"/>
              </a:solidFill>
            </a:endParaRPr>
          </a:p>
        </p:txBody>
      </p:sp>
      <p:sp>
        <p:nvSpPr>
          <p:cNvPr id="147" name="向右箭號 146"/>
          <p:cNvSpPr/>
          <p:nvPr/>
        </p:nvSpPr>
        <p:spPr>
          <a:xfrm>
            <a:off x="4983600" y="5612836"/>
            <a:ext cx="405640" cy="281535"/>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sz="1485">
              <a:solidFill>
                <a:prstClr val="white"/>
              </a:solidFill>
            </a:endParaRPr>
          </a:p>
        </p:txBody>
      </p:sp>
      <p:pic>
        <p:nvPicPr>
          <p:cNvPr id="148" name="圖片 147"/>
          <p:cNvPicPr>
            <a:picLocks noChangeAspect="1"/>
          </p:cNvPicPr>
          <p:nvPr/>
        </p:nvPicPr>
        <p:blipFill>
          <a:blip r:embed="rId12" cstate="print"/>
          <a:stretch>
            <a:fillRect/>
          </a:stretch>
        </p:blipFill>
        <p:spPr>
          <a:xfrm>
            <a:off x="4385290" y="5493885"/>
            <a:ext cx="499894" cy="496284"/>
          </a:xfrm>
          <a:prstGeom prst="rect">
            <a:avLst/>
          </a:prstGeom>
          <a:ln w="38100">
            <a:solidFill>
              <a:schemeClr val="tx1"/>
            </a:solidFill>
          </a:ln>
        </p:spPr>
      </p:pic>
      <p:sp>
        <p:nvSpPr>
          <p:cNvPr id="149" name="文字方塊 148"/>
          <p:cNvSpPr txBox="1"/>
          <p:nvPr/>
        </p:nvSpPr>
        <p:spPr>
          <a:xfrm>
            <a:off x="7571618" y="2183708"/>
            <a:ext cx="710847" cy="3970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980" dirty="0">
                <a:solidFill>
                  <a:prstClr val="white"/>
                </a:solidFill>
              </a:rPr>
              <a:t>is 1</a:t>
            </a:r>
            <a:endParaRPr lang="zh-TW" altLang="en-US" sz="1980" dirty="0">
              <a:solidFill>
                <a:prstClr val="white"/>
              </a:solidFill>
            </a:endParaRPr>
          </a:p>
        </p:txBody>
      </p:sp>
      <p:sp>
        <p:nvSpPr>
          <p:cNvPr id="150" name="文字方塊 149"/>
          <p:cNvSpPr txBox="1"/>
          <p:nvPr/>
        </p:nvSpPr>
        <p:spPr>
          <a:xfrm>
            <a:off x="7583679" y="2859980"/>
            <a:ext cx="698786" cy="3970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980" dirty="0">
                <a:solidFill>
                  <a:prstClr val="white"/>
                </a:solidFill>
              </a:rPr>
              <a:t>is 2</a:t>
            </a:r>
            <a:endParaRPr lang="zh-TW" altLang="en-US" sz="1980" dirty="0">
              <a:solidFill>
                <a:prstClr val="white"/>
              </a:solidFill>
            </a:endParaRPr>
          </a:p>
        </p:txBody>
      </p:sp>
      <p:sp>
        <p:nvSpPr>
          <p:cNvPr id="151" name="文字方塊 150"/>
          <p:cNvSpPr txBox="1"/>
          <p:nvPr/>
        </p:nvSpPr>
        <p:spPr>
          <a:xfrm>
            <a:off x="7593782" y="3872147"/>
            <a:ext cx="688682" cy="3970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altLang="zh-TW" sz="1980" dirty="0">
                <a:solidFill>
                  <a:prstClr val="white"/>
                </a:solidFill>
              </a:rPr>
              <a:t>is 0</a:t>
            </a:r>
            <a:endParaRPr lang="zh-TW" altLang="en-US" sz="1980" dirty="0">
              <a:solidFill>
                <a:prstClr val="white"/>
              </a:solidFill>
            </a:endParaRPr>
          </a:p>
        </p:txBody>
      </p:sp>
      <p:sp>
        <p:nvSpPr>
          <p:cNvPr id="152" name="矩形 151"/>
          <p:cNvSpPr/>
          <p:nvPr/>
        </p:nvSpPr>
        <p:spPr>
          <a:xfrm>
            <a:off x="4076288" y="4843570"/>
            <a:ext cx="3573716" cy="10972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310" dirty="0">
                <a:solidFill>
                  <a:prstClr val="white"/>
                </a:solidFill>
              </a:rPr>
              <a:t>How to let the neural network achieve this</a:t>
            </a:r>
            <a:endParaRPr lang="zh-TW" altLang="en-US" sz="2310" dirty="0">
              <a:solidFill>
                <a:prstClr val="white"/>
              </a:solidFill>
            </a:endParaRPr>
          </a:p>
        </p:txBody>
      </p:sp>
      <p:sp>
        <p:nvSpPr>
          <p:cNvPr id="153" name="矩形 152"/>
          <p:cNvSpPr/>
          <p:nvPr/>
        </p:nvSpPr>
        <p:spPr>
          <a:xfrm>
            <a:off x="3114563" y="4424701"/>
            <a:ext cx="5300420" cy="16830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3" name="文字方塊 2"/>
              <p:cNvSpPr txBox="1"/>
              <p:nvPr/>
            </p:nvSpPr>
            <p:spPr>
              <a:xfrm>
                <a:off x="3799149" y="1776257"/>
                <a:ext cx="3969998"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310" i="1">
                          <a:solidFill>
                            <a:prstClr val="black"/>
                          </a:solidFill>
                          <a:latin typeface="Cambria Math" panose="02040503050406030204" pitchFamily="18" charset="0"/>
                        </a:rPr>
                        <m:t>𝜃</m:t>
                      </m:r>
                      <m:r>
                        <a:rPr lang="en-US" altLang="zh-TW" sz="2310" i="1">
                          <a:solidFill>
                            <a:prstClr val="black"/>
                          </a:solidFill>
                          <a:latin typeface="Cambria Math" panose="02040503050406030204" pitchFamily="18" charset="0"/>
                        </a:rPr>
                        <m:t>=</m:t>
                      </m:r>
                      <m:d>
                        <m:dPr>
                          <m:begChr m:val="{"/>
                          <m:endChr m:val="}"/>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𝑊</m:t>
                              </m:r>
                            </m:e>
                            <m:sup>
                              <m:r>
                                <a:rPr lang="en-US" altLang="zh-TW" sz="2310" i="1">
                                  <a:solidFill>
                                    <a:prstClr val="black"/>
                                  </a:solidFill>
                                  <a:latin typeface="Cambria Math" panose="02040503050406030204" pitchFamily="18" charset="0"/>
                                </a:rPr>
                                <m:t>1</m:t>
                              </m:r>
                            </m:sup>
                          </m:sSup>
                          <m:r>
                            <a:rPr lang="en-US" altLang="zh-TW" sz="2310" i="1">
                              <a:solidFill>
                                <a:prstClr val="black"/>
                              </a:solidFill>
                              <a:latin typeface="Cambria Math" panose="02040503050406030204" pitchFamily="18" charset="0"/>
                            </a:rPr>
                            <m:t>,</m:t>
                          </m:r>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𝑏</m:t>
                              </m:r>
                            </m:e>
                            <m:sup>
                              <m:r>
                                <a:rPr lang="en-US" altLang="zh-TW" sz="2310" i="1">
                                  <a:solidFill>
                                    <a:prstClr val="black"/>
                                  </a:solidFill>
                                  <a:latin typeface="Cambria Math" panose="02040503050406030204" pitchFamily="18" charset="0"/>
                                </a:rPr>
                                <m:t>1</m:t>
                              </m:r>
                            </m:sup>
                          </m:sSup>
                          <m:r>
                            <a:rPr lang="en-US" altLang="zh-TW" sz="2310" i="1">
                              <a:solidFill>
                                <a:prstClr val="black"/>
                              </a:solidFill>
                              <a:latin typeface="Cambria Math" panose="02040503050406030204" pitchFamily="18" charset="0"/>
                            </a:rPr>
                            <m:t>,</m:t>
                          </m:r>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𝑊</m:t>
                              </m:r>
                            </m:e>
                            <m:sup>
                              <m:r>
                                <a:rPr lang="en-US" altLang="zh-TW" sz="2310" i="1">
                                  <a:solidFill>
                                    <a:prstClr val="black"/>
                                  </a:solidFill>
                                  <a:latin typeface="Cambria Math" panose="02040503050406030204" pitchFamily="18" charset="0"/>
                                </a:rPr>
                                <m:t>2</m:t>
                              </m:r>
                            </m:sup>
                          </m:sSup>
                          <m:r>
                            <a:rPr lang="en-US" altLang="zh-TW" sz="2310" i="1">
                              <a:solidFill>
                                <a:prstClr val="black"/>
                              </a:solidFill>
                              <a:latin typeface="Cambria Math" panose="02040503050406030204" pitchFamily="18" charset="0"/>
                            </a:rPr>
                            <m:t>,</m:t>
                          </m:r>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𝑏</m:t>
                              </m:r>
                            </m:e>
                            <m:sup>
                              <m:r>
                                <a:rPr lang="en-US" altLang="zh-TW" sz="2310" i="1">
                                  <a:solidFill>
                                    <a:prstClr val="black"/>
                                  </a:solidFill>
                                  <a:latin typeface="Cambria Math" panose="02040503050406030204" pitchFamily="18" charset="0"/>
                                </a:rPr>
                                <m:t>2</m:t>
                              </m:r>
                            </m:sup>
                          </m:sSup>
                          <m:r>
                            <a:rPr lang="en-US" altLang="zh-TW"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ea typeface="Cambria Math" panose="02040503050406030204" pitchFamily="18" charset="0"/>
                            </a:rPr>
                            <m:t>⋯</m:t>
                          </m:r>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𝑊</m:t>
                              </m:r>
                            </m:e>
                            <m:sup>
                              <m:r>
                                <a:rPr lang="en-US" altLang="zh-TW" sz="2310" i="1">
                                  <a:solidFill>
                                    <a:prstClr val="black"/>
                                  </a:solidFill>
                                  <a:latin typeface="Cambria Math" panose="02040503050406030204" pitchFamily="18" charset="0"/>
                                </a:rPr>
                                <m:t>𝐿</m:t>
                              </m:r>
                            </m:sup>
                          </m:sSup>
                          <m:r>
                            <a:rPr lang="en-US" altLang="zh-TW" sz="2310" i="1">
                              <a:solidFill>
                                <a:prstClr val="black"/>
                              </a:solidFill>
                              <a:latin typeface="Cambria Math" panose="02040503050406030204" pitchFamily="18" charset="0"/>
                            </a:rPr>
                            <m:t>,</m:t>
                          </m:r>
                          <m:sSup>
                            <m:sSupPr>
                              <m:ctrlPr>
                                <a:rPr lang="en-US" altLang="zh-TW" sz="2310" i="1">
                                  <a:solidFill>
                                    <a:prstClr val="black"/>
                                  </a:solidFill>
                                  <a:latin typeface="Cambria Math" panose="02040503050406030204" pitchFamily="18" charset="0"/>
                                </a:rPr>
                              </m:ctrlPr>
                            </m:sSupPr>
                            <m:e>
                              <m:r>
                                <a:rPr lang="en-US" altLang="zh-TW" sz="2310" i="1">
                                  <a:solidFill>
                                    <a:prstClr val="black"/>
                                  </a:solidFill>
                                  <a:latin typeface="Cambria Math" panose="02040503050406030204" pitchFamily="18" charset="0"/>
                                </a:rPr>
                                <m:t>𝑏</m:t>
                              </m:r>
                            </m:e>
                            <m:sup>
                              <m:r>
                                <a:rPr lang="en-US" altLang="zh-TW" sz="2310" i="1">
                                  <a:solidFill>
                                    <a:prstClr val="black"/>
                                  </a:solidFill>
                                  <a:latin typeface="Cambria Math" panose="02040503050406030204" pitchFamily="18" charset="0"/>
                                </a:rPr>
                                <m:t>𝐿</m:t>
                              </m:r>
                            </m:sup>
                          </m:sSup>
                        </m:e>
                      </m:d>
                    </m:oMath>
                  </m:oMathPara>
                </a14:m>
                <a:endParaRPr lang="zh-TW" altLang="en-US" sz="2310" dirty="0">
                  <a:solidFill>
                    <a:prstClr val="black"/>
                  </a:solidFill>
                </a:endParaRPr>
              </a:p>
            </p:txBody>
          </p:sp>
        </mc:Choice>
        <mc:Fallback xmlns="">
          <p:sp>
            <p:nvSpPr>
              <p:cNvPr id="3" name="文字方塊 2"/>
              <p:cNvSpPr txBox="1">
                <a:spLocks noRot="1" noChangeAspect="1" noMove="1" noResize="1" noEditPoints="1" noAdjustHandles="1" noChangeArrowheads="1" noChangeShapeType="1" noTextEdit="1"/>
              </p:cNvSpPr>
              <p:nvPr/>
            </p:nvSpPr>
            <p:spPr>
              <a:xfrm>
                <a:off x="3799149" y="1776257"/>
                <a:ext cx="3969998" cy="355482"/>
              </a:xfrm>
              <a:prstGeom prst="rect">
                <a:avLst/>
              </a:prstGeom>
              <a:blipFill>
                <a:blip r:embed="rId13"/>
                <a:stretch>
                  <a:fillRect l="-768" b="-10169"/>
                </a:stretch>
              </a:blipFill>
            </p:spPr>
            <p:txBody>
              <a:bodyPr/>
              <a:lstStyle/>
              <a:p>
                <a:r>
                  <a:rPr lang="en-IN">
                    <a:noFill/>
                  </a:rPr>
                  <a:t> </a:t>
                </a:r>
              </a:p>
            </p:txBody>
          </p:sp>
        </mc:Fallback>
      </mc:AlternateContent>
      <p:grpSp>
        <p:nvGrpSpPr>
          <p:cNvPr id="70" name="群組 79">
            <a:extLst>
              <a:ext uri="{FF2B5EF4-FFF2-40B4-BE49-F238E27FC236}">
                <a16:creationId xmlns:a16="http://schemas.microsoft.com/office/drawing/2014/main" id="{120FE680-897A-4C76-875A-AF229338C77A}"/>
              </a:ext>
            </a:extLst>
          </p:cNvPr>
          <p:cNvGrpSpPr/>
          <p:nvPr/>
        </p:nvGrpSpPr>
        <p:grpSpPr>
          <a:xfrm>
            <a:off x="6112482" y="2168565"/>
            <a:ext cx="803297" cy="2214278"/>
            <a:chOff x="6027178" y="2216766"/>
            <a:chExt cx="973693" cy="2683974"/>
          </a:xfrm>
        </p:grpSpPr>
        <p:sp>
          <p:nvSpPr>
            <p:cNvPr id="71" name="矩形 62">
              <a:extLst>
                <a:ext uri="{FF2B5EF4-FFF2-40B4-BE49-F238E27FC236}">
                  <a16:creationId xmlns:a16="http://schemas.microsoft.com/office/drawing/2014/main" id="{BACB484C-2993-4283-A808-14C1EDBFEA6F}"/>
                </a:ext>
              </a:extLst>
            </p:cNvPr>
            <p:cNvSpPr/>
            <p:nvPr/>
          </p:nvSpPr>
          <p:spPr>
            <a:xfrm>
              <a:off x="6046929" y="2224872"/>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1485">
                <a:solidFill>
                  <a:prstClr val="black"/>
                </a:solidFill>
              </a:endParaRPr>
            </a:p>
          </p:txBody>
        </p:sp>
        <p:sp>
          <p:nvSpPr>
            <p:cNvPr id="93" name="橢圓 28">
              <a:extLst>
                <a:ext uri="{FF2B5EF4-FFF2-40B4-BE49-F238E27FC236}">
                  <a16:creationId xmlns:a16="http://schemas.microsoft.com/office/drawing/2014/main" id="{DCC0DEA5-3D77-465C-9AE3-4281E6122C76}"/>
                </a:ext>
              </a:extLst>
            </p:cNvPr>
            <p:cNvSpPr/>
            <p:nvPr/>
          </p:nvSpPr>
          <p:spPr>
            <a:xfrm>
              <a:off x="6122773" y="2216766"/>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94" name="橢圓 29">
              <a:extLst>
                <a:ext uri="{FF2B5EF4-FFF2-40B4-BE49-F238E27FC236}">
                  <a16:creationId xmlns:a16="http://schemas.microsoft.com/office/drawing/2014/main" id="{267FBF7B-E743-4465-A2EC-237FD1B5B77A}"/>
                </a:ext>
              </a:extLst>
            </p:cNvPr>
            <p:cNvSpPr/>
            <p:nvPr/>
          </p:nvSpPr>
          <p:spPr>
            <a:xfrm>
              <a:off x="6125115" y="2976675"/>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95" name="橢圓 30">
              <a:extLst>
                <a:ext uri="{FF2B5EF4-FFF2-40B4-BE49-F238E27FC236}">
                  <a16:creationId xmlns:a16="http://schemas.microsoft.com/office/drawing/2014/main" id="{A430B32D-A36B-442E-A754-96A1162ED97F}"/>
                </a:ext>
              </a:extLst>
            </p:cNvPr>
            <p:cNvSpPr/>
            <p:nvPr/>
          </p:nvSpPr>
          <p:spPr>
            <a:xfrm>
              <a:off x="6132143" y="422334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1485">
                <a:solidFill>
                  <a:prstClr val="black"/>
                </a:solidFill>
              </a:endParaRPr>
            </a:p>
          </p:txBody>
        </p:sp>
        <p:sp>
          <p:nvSpPr>
            <p:cNvPr id="96" name="文字方塊 31">
              <a:extLst>
                <a:ext uri="{FF2B5EF4-FFF2-40B4-BE49-F238E27FC236}">
                  <a16:creationId xmlns:a16="http://schemas.microsoft.com/office/drawing/2014/main" id="{57B5BCD9-D1CC-4E6E-BBFE-271CC61B2EAA}"/>
                </a:ext>
              </a:extLst>
            </p:cNvPr>
            <p:cNvSpPr txBox="1"/>
            <p:nvPr/>
          </p:nvSpPr>
          <p:spPr>
            <a:xfrm rot="5400000">
              <a:off x="6129396" y="3417242"/>
              <a:ext cx="769257" cy="973693"/>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grpSp>
      <p:sp>
        <p:nvSpPr>
          <p:cNvPr id="4" name="矩形 151">
            <a:extLst>
              <a:ext uri="{FF2B5EF4-FFF2-40B4-BE49-F238E27FC236}">
                <a16:creationId xmlns:a16="http://schemas.microsoft.com/office/drawing/2014/main" id="{CE73F28E-EAAE-C509-FDB7-D98475CFDBB0}"/>
              </a:ext>
            </a:extLst>
          </p:cNvPr>
          <p:cNvSpPr/>
          <p:nvPr/>
        </p:nvSpPr>
        <p:spPr>
          <a:xfrm>
            <a:off x="4076288" y="6051477"/>
            <a:ext cx="3545200" cy="7304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sz="2310" dirty="0">
                <a:solidFill>
                  <a:prstClr val="white"/>
                </a:solidFill>
              </a:rPr>
              <a:t>By learning the network parameters </a:t>
            </a:r>
            <a:r>
              <a:rPr lang="zh-TW" altLang="en-US" sz="2310" dirty="0">
                <a:solidFill>
                  <a:prstClr val="white"/>
                </a:solidFill>
              </a:rPr>
              <a:t>𝜃</a:t>
            </a:r>
          </a:p>
        </p:txBody>
      </p:sp>
    </p:spTree>
    <p:extLst>
      <p:ext uri="{BB962C8B-B14F-4D97-AF65-F5344CB8AC3E}">
        <p14:creationId xmlns:p14="http://schemas.microsoft.com/office/powerpoint/2010/main" val="379395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p:bldP spid="141" grpId="0" animBg="1"/>
      <p:bldP spid="143" grpId="0"/>
      <p:bldP spid="144" grpId="0" animBg="1"/>
      <p:bldP spid="145" grpId="0"/>
      <p:bldP spid="146" grpId="0"/>
      <p:bldP spid="147" grpId="0" animBg="1"/>
      <p:bldP spid="152" grpId="0" animBg="1"/>
      <p:bldP spid="153" grpId="0" animBg="1"/>
      <p:bldP spid="3"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4201A-00F1-46DC-8742-14A072B1F060}"/>
              </a:ext>
            </a:extLst>
          </p:cNvPr>
          <p:cNvSpPr>
            <a:spLocks noGrp="1"/>
          </p:cNvSpPr>
          <p:nvPr>
            <p:ph type="title"/>
          </p:nvPr>
        </p:nvSpPr>
        <p:spPr/>
        <p:txBody>
          <a:bodyPr/>
          <a:lstStyle/>
          <a:p>
            <a:r>
              <a:rPr lang="en-IN" dirty="0"/>
              <a:t>Solutions: Vanishing / Exploding gradients</a:t>
            </a:r>
          </a:p>
        </p:txBody>
      </p:sp>
      <p:sp>
        <p:nvSpPr>
          <p:cNvPr id="3" name="Content Placeholder 2">
            <a:extLst>
              <a:ext uri="{FF2B5EF4-FFF2-40B4-BE49-F238E27FC236}">
                <a16:creationId xmlns:a16="http://schemas.microsoft.com/office/drawing/2014/main" id="{7711F4AD-D164-46E3-A920-75D66F257B44}"/>
              </a:ext>
            </a:extLst>
          </p:cNvPr>
          <p:cNvSpPr>
            <a:spLocks noGrp="1"/>
          </p:cNvSpPr>
          <p:nvPr>
            <p:ph idx="1"/>
          </p:nvPr>
        </p:nvSpPr>
        <p:spPr>
          <a:xfrm>
            <a:off x="502921" y="1371600"/>
            <a:ext cx="6254471" cy="4525963"/>
          </a:xfrm>
        </p:spPr>
        <p:txBody>
          <a:bodyPr/>
          <a:lstStyle/>
          <a:p>
            <a:pPr algn="just"/>
            <a:r>
              <a:rPr lang="en-US" dirty="0"/>
              <a:t>Use a good initialization</a:t>
            </a:r>
          </a:p>
          <a:p>
            <a:pPr lvl="1" algn="just"/>
            <a:r>
              <a:rPr lang="en-US" dirty="0"/>
              <a:t>Random Initialization</a:t>
            </a:r>
          </a:p>
          <a:p>
            <a:pPr lvl="2" algn="just"/>
            <a:r>
              <a:rPr lang="en-US" dirty="0"/>
              <a:t>The primary reason behind initializing the weights randomly is to break symmetry.</a:t>
            </a:r>
          </a:p>
          <a:p>
            <a:pPr lvl="2" algn="just"/>
            <a:r>
              <a:rPr lang="en-US" dirty="0"/>
              <a:t>We want to make sure that different hidden units learn different patterns. </a:t>
            </a:r>
          </a:p>
          <a:p>
            <a:pPr algn="just"/>
            <a:r>
              <a:rPr lang="en-US" dirty="0"/>
              <a:t>Do not use sigmoid for deep networks</a:t>
            </a:r>
          </a:p>
          <a:p>
            <a:pPr lvl="1" algn="just"/>
            <a:r>
              <a:rPr lang="en-US" dirty="0"/>
              <a:t>Problem: saturation</a:t>
            </a:r>
          </a:p>
          <a:p>
            <a:endParaRPr lang="en-IN" dirty="0"/>
          </a:p>
        </p:txBody>
      </p:sp>
      <p:pic>
        <p:nvPicPr>
          <p:cNvPr id="6" name="Picture 5">
            <a:extLst>
              <a:ext uri="{FF2B5EF4-FFF2-40B4-BE49-F238E27FC236}">
                <a16:creationId xmlns:a16="http://schemas.microsoft.com/office/drawing/2014/main" id="{75D26324-9EBD-4F53-A6CE-FBBA7283C43F}"/>
              </a:ext>
            </a:extLst>
          </p:cNvPr>
          <p:cNvPicPr>
            <a:picLocks noChangeAspect="1"/>
          </p:cNvPicPr>
          <p:nvPr/>
        </p:nvPicPr>
        <p:blipFill>
          <a:blip r:embed="rId2"/>
          <a:stretch>
            <a:fillRect/>
          </a:stretch>
        </p:blipFill>
        <p:spPr>
          <a:xfrm>
            <a:off x="1932856" y="4005064"/>
            <a:ext cx="4536504" cy="1892499"/>
          </a:xfrm>
          <a:prstGeom prst="rect">
            <a:avLst/>
          </a:prstGeom>
        </p:spPr>
      </p:pic>
      <p:sp>
        <p:nvSpPr>
          <p:cNvPr id="8" name="TextBox 7">
            <a:extLst>
              <a:ext uri="{FF2B5EF4-FFF2-40B4-BE49-F238E27FC236}">
                <a16:creationId xmlns:a16="http://schemas.microsoft.com/office/drawing/2014/main" id="{C7C365AB-C0E3-4F89-BE64-E1B8719B9A78}"/>
              </a:ext>
            </a:extLst>
          </p:cNvPr>
          <p:cNvSpPr txBox="1"/>
          <p:nvPr/>
        </p:nvSpPr>
        <p:spPr>
          <a:xfrm>
            <a:off x="2849882" y="6665087"/>
            <a:ext cx="7223704" cy="338554"/>
          </a:xfrm>
          <a:prstGeom prst="rect">
            <a:avLst/>
          </a:prstGeom>
          <a:noFill/>
        </p:spPr>
        <p:txBody>
          <a:bodyPr wrap="square" rtlCol="0">
            <a:spAutoFit/>
          </a:bodyPr>
          <a:lstStyle/>
          <a:p>
            <a:pPr algn="r"/>
            <a:r>
              <a:rPr lang="en-US" sz="800" dirty="0">
                <a:solidFill>
                  <a:srgbClr val="C00000"/>
                </a:solidFill>
              </a:rPr>
              <a:t>Image Source: Pattern Recognition and Machine Learning, Bishop</a:t>
            </a:r>
          </a:p>
          <a:p>
            <a:pPr algn="r"/>
            <a:endParaRPr lang="en-IN" sz="800" dirty="0">
              <a:solidFill>
                <a:srgbClr val="C00000"/>
              </a:solidFill>
            </a:endParaRPr>
          </a:p>
        </p:txBody>
      </p:sp>
      <p:sp>
        <p:nvSpPr>
          <p:cNvPr id="5" name="TextBox 4">
            <a:extLst>
              <a:ext uri="{FF2B5EF4-FFF2-40B4-BE49-F238E27FC236}">
                <a16:creationId xmlns:a16="http://schemas.microsoft.com/office/drawing/2014/main" id="{C1E06525-4496-2D73-39A1-C8A0B98266A0}"/>
              </a:ext>
            </a:extLst>
          </p:cNvPr>
          <p:cNvSpPr txBox="1"/>
          <p:nvPr/>
        </p:nvSpPr>
        <p:spPr>
          <a:xfrm>
            <a:off x="6253336" y="4293096"/>
            <a:ext cx="3541487" cy="1477328"/>
          </a:xfrm>
          <a:prstGeom prst="rect">
            <a:avLst/>
          </a:prstGeom>
          <a:noFill/>
        </p:spPr>
        <p:txBody>
          <a:bodyPr wrap="square">
            <a:spAutoFit/>
          </a:bodyPr>
          <a:lstStyle/>
          <a:p>
            <a:pPr algn="just"/>
            <a:r>
              <a:rPr lang="en-GB" b="1" i="0" dirty="0">
                <a:solidFill>
                  <a:srgbClr val="002060"/>
                </a:solidFill>
                <a:effectLst/>
                <a:highlight>
                  <a:srgbClr val="FFFFFF"/>
                </a:highlight>
                <a:latin typeface="source-serif-pro"/>
              </a:rPr>
              <a:t>Sigmoid tends to saturate for very large positive or negative inputs, leading to the vanishing gradient problem, especially in deep networks.</a:t>
            </a:r>
            <a:endParaRPr lang="en-IN" b="1" dirty="0">
              <a:solidFill>
                <a:srgbClr val="002060"/>
              </a:solidFill>
            </a:endParaRPr>
          </a:p>
        </p:txBody>
      </p:sp>
    </p:spTree>
    <p:extLst>
      <p:ext uri="{BB962C8B-B14F-4D97-AF65-F5344CB8AC3E}">
        <p14:creationId xmlns:p14="http://schemas.microsoft.com/office/powerpoint/2010/main" val="4165170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sp>
        <p:nvSpPr>
          <p:cNvPr id="3" name="內容版面配置區 2"/>
          <p:cNvSpPr>
            <a:spLocks noGrp="1"/>
          </p:cNvSpPr>
          <p:nvPr>
            <p:ph idx="1"/>
          </p:nvPr>
        </p:nvSpPr>
        <p:spPr/>
        <p:txBody>
          <a:bodyPr/>
          <a:lstStyle/>
          <a:p>
            <a:r>
              <a:rPr lang="en-US" altLang="zh-TW" dirty="0"/>
              <a:t>Rectified Linear Unit (</a:t>
            </a:r>
            <a:r>
              <a:rPr lang="en-US" altLang="zh-TW" dirty="0" err="1"/>
              <a:t>ReLU</a:t>
            </a:r>
            <a:r>
              <a:rPr lang="en-US" altLang="zh-TW" dirty="0"/>
              <a:t>)</a:t>
            </a:r>
          </a:p>
        </p:txBody>
      </p:sp>
      <p:sp>
        <p:nvSpPr>
          <p:cNvPr id="24" name="文字方塊 23"/>
          <p:cNvSpPr txBox="1"/>
          <p:nvPr/>
        </p:nvSpPr>
        <p:spPr>
          <a:xfrm>
            <a:off x="5227067" y="2393162"/>
            <a:ext cx="3314700" cy="523220"/>
          </a:xfrm>
          <a:prstGeom prst="rect">
            <a:avLst/>
          </a:prstGeom>
          <a:noFill/>
        </p:spPr>
        <p:txBody>
          <a:bodyPr wrap="square" rtlCol="0">
            <a:spAutoFit/>
          </a:bodyPr>
          <a:lstStyle/>
          <a:p>
            <a:r>
              <a:rPr lang="en-US" altLang="zh-TW" sz="2800" b="1" i="1" u="sng" dirty="0"/>
              <a:t>Reason:</a:t>
            </a:r>
            <a:endParaRPr lang="zh-TW" altLang="en-US" sz="2800" b="1" i="1" u="sng" dirty="0"/>
          </a:p>
        </p:txBody>
      </p:sp>
      <p:sp>
        <p:nvSpPr>
          <p:cNvPr id="27" name="文字方塊 26"/>
          <p:cNvSpPr txBox="1"/>
          <p:nvPr/>
        </p:nvSpPr>
        <p:spPr>
          <a:xfrm>
            <a:off x="5562157" y="2966484"/>
            <a:ext cx="3993322" cy="1785104"/>
          </a:xfrm>
          <a:prstGeom prst="rect">
            <a:avLst/>
          </a:prstGeom>
          <a:noFill/>
        </p:spPr>
        <p:txBody>
          <a:bodyPr wrap="square" rtlCol="0">
            <a:spAutoFit/>
          </a:bodyPr>
          <a:lstStyle/>
          <a:p>
            <a:pPr marL="514350" indent="-514350">
              <a:buAutoNum type="arabicPeriod"/>
            </a:pPr>
            <a:r>
              <a:rPr lang="en-US" altLang="zh-TW" sz="2800" dirty="0"/>
              <a:t>Fast to compute</a:t>
            </a:r>
          </a:p>
          <a:p>
            <a:pPr lvl="1" algn="just"/>
            <a:r>
              <a:rPr lang="en-GB" altLang="zh-TW" b="1" dirty="0">
                <a:solidFill>
                  <a:srgbClr val="002060"/>
                </a:solidFill>
              </a:rPr>
              <a:t>No complex operations like exponentials, like sigmoid or tanh functions.</a:t>
            </a:r>
            <a:endParaRPr lang="en-US" altLang="zh-TW" b="1" dirty="0">
              <a:solidFill>
                <a:srgbClr val="002060"/>
              </a:solidFill>
            </a:endParaRPr>
          </a:p>
          <a:p>
            <a:pPr marL="514350" indent="-514350">
              <a:buAutoNum type="arabicPeriod"/>
            </a:pPr>
            <a:endParaRPr lang="zh-TW" altLang="en-US" sz="2800" dirty="0"/>
          </a:p>
        </p:txBody>
      </p:sp>
      <p:sp>
        <p:nvSpPr>
          <p:cNvPr id="30" name="文字方塊 29"/>
          <p:cNvSpPr txBox="1"/>
          <p:nvPr/>
        </p:nvSpPr>
        <p:spPr>
          <a:xfrm>
            <a:off x="5605712" y="4923165"/>
            <a:ext cx="4249951" cy="954107"/>
          </a:xfrm>
          <a:prstGeom prst="rect">
            <a:avLst/>
          </a:prstGeom>
          <a:noFill/>
        </p:spPr>
        <p:txBody>
          <a:bodyPr wrap="square" rtlCol="0">
            <a:spAutoFit/>
          </a:bodyPr>
          <a:lstStyle/>
          <a:p>
            <a:r>
              <a:rPr lang="en-US" altLang="zh-TW" sz="2800" dirty="0"/>
              <a:t>2. Vanishing gradient     </a:t>
            </a:r>
          </a:p>
          <a:p>
            <a:r>
              <a:rPr lang="en-US" altLang="zh-TW" sz="2800" dirty="0"/>
              <a:t>    problem</a:t>
            </a:r>
            <a:endParaRPr lang="zh-TW" altLang="en-US" sz="2800" dirty="0"/>
          </a:p>
        </p:txBody>
      </p:sp>
      <p:grpSp>
        <p:nvGrpSpPr>
          <p:cNvPr id="20" name="群組 19"/>
          <p:cNvGrpSpPr/>
          <p:nvPr/>
        </p:nvGrpSpPr>
        <p:grpSpPr>
          <a:xfrm>
            <a:off x="1638427" y="2749477"/>
            <a:ext cx="3143786" cy="2809363"/>
            <a:chOff x="1054530" y="3434696"/>
            <a:chExt cx="3143786" cy="2809363"/>
          </a:xfrm>
        </p:grpSpPr>
        <p:grpSp>
          <p:nvGrpSpPr>
            <p:cNvPr id="21" name="群組 20"/>
            <p:cNvGrpSpPr/>
            <p:nvPr/>
          </p:nvGrpSpPr>
          <p:grpSpPr>
            <a:xfrm>
              <a:off x="1448290" y="3434696"/>
              <a:ext cx="2750026" cy="2809363"/>
              <a:chOff x="6200673" y="3815455"/>
              <a:chExt cx="2750026" cy="2809363"/>
            </a:xfrm>
          </p:grpSpPr>
          <p:cxnSp>
            <p:nvCxnSpPr>
              <p:cNvPr id="25" name="直線單箭頭接點 24"/>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文字方塊 30"/>
                  <p:cNvSpPr txBox="1"/>
                  <p:nvPr/>
                </p:nvSpPr>
                <p:spPr>
                  <a:xfrm>
                    <a:off x="8687357" y="5527718"/>
                    <a:ext cx="263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8687357" y="5527718"/>
                    <a:ext cx="263342" cy="369332"/>
                  </a:xfrm>
                  <a:prstGeom prst="rect">
                    <a:avLst/>
                  </a:prstGeom>
                  <a:blipFill>
                    <a:blip r:embed="rId3"/>
                    <a:stretch>
                      <a:fillRect l="-6977" r="-6977"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文字方塊 31"/>
                  <p:cNvSpPr txBox="1"/>
                  <p:nvPr/>
                </p:nvSpPr>
                <p:spPr>
                  <a:xfrm>
                    <a:off x="7313865" y="3815455"/>
                    <a:ext cx="288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32" name="文字方塊 31"/>
                  <p:cNvSpPr txBox="1">
                    <a:spLocks noRot="1" noChangeAspect="1" noMove="1" noResize="1" noEditPoints="1" noAdjustHandles="1" noChangeArrowheads="1" noChangeShapeType="1" noTextEdit="1"/>
                  </p:cNvSpPr>
                  <p:nvPr/>
                </p:nvSpPr>
                <p:spPr>
                  <a:xfrm>
                    <a:off x="7313865" y="3815455"/>
                    <a:ext cx="288028" cy="369332"/>
                  </a:xfrm>
                  <a:prstGeom prst="rect">
                    <a:avLst/>
                  </a:prstGeom>
                  <a:blipFill>
                    <a:blip r:embed="rId4"/>
                    <a:stretch>
                      <a:fillRect l="-8511" r="-4255" b="-1639"/>
                    </a:stretch>
                  </a:blipFill>
                </p:spPr>
                <p:txBody>
                  <a:bodyPr/>
                  <a:lstStyle/>
                  <a:p>
                    <a:r>
                      <a:rPr lang="en-IN">
                        <a:noFill/>
                      </a:rPr>
                      <a:t> </a:t>
                    </a:r>
                  </a:p>
                </p:txBody>
              </p:sp>
            </mc:Fallback>
          </mc:AlternateContent>
          <p:cxnSp>
            <p:nvCxnSpPr>
              <p:cNvPr id="33" name="直線接點 32"/>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7985942" y="4252893"/>
                    <a:ext cx="8425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en-US" altLang="zh-TW" sz="2400" i="1">
                              <a:latin typeface="Cambria Math" panose="02040503050406030204" pitchFamily="18" charset="0"/>
                            </a:rPr>
                            <m:t>𝑧</m:t>
                          </m:r>
                        </m:oMath>
                      </m:oMathPara>
                    </a14:m>
                    <a:endParaRPr lang="zh-TW" altLang="en-US" sz="2400" dirty="0"/>
                  </a:p>
                </p:txBody>
              </p:sp>
            </mc:Choice>
            <mc:Fallback xmlns="">
              <p:sp>
                <p:nvSpPr>
                  <p:cNvPr id="35" name="文字方塊 34"/>
                  <p:cNvSpPr txBox="1">
                    <a:spLocks noRot="1" noChangeAspect="1" noMove="1" noResize="1" noEditPoints="1" noAdjustHandles="1" noChangeArrowheads="1" noChangeShapeType="1" noTextEdit="1"/>
                  </p:cNvSpPr>
                  <p:nvPr/>
                </p:nvSpPr>
                <p:spPr>
                  <a:xfrm>
                    <a:off x="7985942" y="4252893"/>
                    <a:ext cx="842538" cy="369332"/>
                  </a:xfrm>
                  <a:prstGeom prst="rect">
                    <a:avLst/>
                  </a:prstGeom>
                  <a:blipFill>
                    <a:blip r:embed="rId5"/>
                    <a:stretch>
                      <a:fillRect l="-2174" r="-2174"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文字方塊 35"/>
                  <p:cNvSpPr txBox="1"/>
                  <p:nvPr/>
                </p:nvSpPr>
                <p:spPr>
                  <a:xfrm>
                    <a:off x="6401952" y="5321208"/>
                    <a:ext cx="8581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=0</m:t>
                          </m:r>
                        </m:oMath>
                      </m:oMathPara>
                    </a14:m>
                    <a:endParaRPr lang="zh-TW" altLang="en-US" sz="2400" dirty="0"/>
                  </a:p>
                </p:txBody>
              </p:sp>
            </mc:Choice>
            <mc:Fallback xmlns="">
              <p:sp>
                <p:nvSpPr>
                  <p:cNvPr id="36" name="文字方塊 35"/>
                  <p:cNvSpPr txBox="1">
                    <a:spLocks noRot="1" noChangeAspect="1" noMove="1" noResize="1" noEditPoints="1" noAdjustHandles="1" noChangeArrowheads="1" noChangeShapeType="1" noTextEdit="1"/>
                  </p:cNvSpPr>
                  <p:nvPr/>
                </p:nvSpPr>
                <p:spPr>
                  <a:xfrm>
                    <a:off x="6401952" y="5321208"/>
                    <a:ext cx="858120" cy="369332"/>
                  </a:xfrm>
                  <a:prstGeom prst="rect">
                    <a:avLst/>
                  </a:prstGeom>
                  <a:blipFill>
                    <a:blip r:embed="rId6"/>
                    <a:stretch>
                      <a:fillRect l="-2128" r="-6383" b="-9836"/>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3" name="文字方塊 22"/>
                <p:cNvSpPr txBox="1"/>
                <p:nvPr/>
              </p:nvSpPr>
              <p:spPr>
                <a:xfrm>
                  <a:off x="1054530" y="3588584"/>
                  <a:ext cx="82272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800" i="1">
                            <a:latin typeface="Cambria Math" panose="02040503050406030204" pitchFamily="18" charset="0"/>
                          </a:rPr>
                          <m:t>𝜎</m:t>
                        </m:r>
                        <m:d>
                          <m:dPr>
                            <m:ctrlPr>
                              <a:rPr lang="en-US" altLang="zh-TW" sz="2800" i="1">
                                <a:latin typeface="Cambria Math" panose="02040503050406030204" pitchFamily="18" charset="0"/>
                              </a:rPr>
                            </m:ctrlPr>
                          </m:dPr>
                          <m:e>
                            <m:r>
                              <a:rPr lang="en-US" altLang="zh-TW" sz="2800" i="1">
                                <a:latin typeface="Cambria Math" panose="02040503050406030204" pitchFamily="18" charset="0"/>
                              </a:rPr>
                              <m:t>𝑧</m:t>
                            </m:r>
                          </m:e>
                        </m:d>
                      </m:oMath>
                    </m:oMathPara>
                  </a14:m>
                  <a:endParaRPr lang="zh-TW" altLang="en-US" sz="280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054530" y="3588584"/>
                  <a:ext cx="822726" cy="430887"/>
                </a:xfrm>
                <a:prstGeom prst="rect">
                  <a:avLst/>
                </a:prstGeom>
                <a:blipFill>
                  <a:blip r:embed="rId7"/>
                  <a:stretch>
                    <a:fillRect/>
                  </a:stretch>
                </a:blipFill>
              </p:spPr>
              <p:txBody>
                <a:bodyPr/>
                <a:lstStyle/>
                <a:p>
                  <a:r>
                    <a:rPr lang="en-IN">
                      <a:noFill/>
                    </a:rPr>
                    <a:t> </a:t>
                  </a:r>
                </a:p>
              </p:txBody>
            </p:sp>
          </mc:Fallback>
        </mc:AlternateContent>
      </p:grpSp>
      <p:sp>
        <p:nvSpPr>
          <p:cNvPr id="5" name="矩形 4"/>
          <p:cNvSpPr/>
          <p:nvPr/>
        </p:nvSpPr>
        <p:spPr>
          <a:xfrm>
            <a:off x="5617011" y="4910371"/>
            <a:ext cx="4238651" cy="9669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Picture 3">
            <a:extLst>
              <a:ext uri="{FF2B5EF4-FFF2-40B4-BE49-F238E27FC236}">
                <a16:creationId xmlns:a16="http://schemas.microsoft.com/office/drawing/2014/main" id="{F0506511-DFCD-4A47-A75F-4485724A6721}"/>
              </a:ext>
            </a:extLst>
          </p:cNvPr>
          <p:cNvPicPr>
            <a:picLocks noChangeAspect="1"/>
          </p:cNvPicPr>
          <p:nvPr/>
        </p:nvPicPr>
        <p:blipFill>
          <a:blip r:embed="rId8"/>
          <a:stretch>
            <a:fillRect/>
          </a:stretch>
        </p:blipFill>
        <p:spPr>
          <a:xfrm>
            <a:off x="5425640" y="34825"/>
            <a:ext cx="4536504" cy="1892499"/>
          </a:xfrm>
          <a:prstGeom prst="rect">
            <a:avLst/>
          </a:prstGeom>
        </p:spPr>
      </p:pic>
    </p:spTree>
    <p:extLst>
      <p:ext uri="{BB962C8B-B14F-4D97-AF65-F5344CB8AC3E}">
        <p14:creationId xmlns:p14="http://schemas.microsoft.com/office/powerpoint/2010/main" val="296380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0" grpId="0"/>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8240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8001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14158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name="方程式" r:id="rId2" imgW="152280" imgH="215640" progId="Equation.3">
                    <p:embed/>
                  </p:oleObj>
                </mc:Choice>
                <mc:Fallback>
                  <p:oleObj name="方程式" r:id="rId2" imgW="152280" imgH="215640" progId="Equation.3">
                    <p:embed/>
                    <p:pic>
                      <p:nvPicPr>
                        <p:cNvPr id="10" name="Object 12"/>
                        <p:cNvPicPr>
                          <a:picLocks noChangeAspect="1" noChangeArrowheads="1"/>
                        </p:cNvPicPr>
                        <p:nvPr/>
                      </p:nvPicPr>
                      <p:blipFill>
                        <a:blip r:embed="rId3"/>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1438747" y="4354674"/>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name="方程式" r:id="rId4" imgW="164880" imgH="215640" progId="Equation.3">
                    <p:embed/>
                  </p:oleObj>
                </mc:Choice>
                <mc:Fallback>
                  <p:oleObj name="方程式" r:id="rId4" imgW="164880" imgH="215640" progId="Equation.3">
                    <p:embed/>
                    <p:pic>
                      <p:nvPicPr>
                        <p:cNvPr id="11" name="Object 12"/>
                        <p:cNvPicPr>
                          <a:picLocks noChangeAspect="1" noChangeArrowheads="1"/>
                        </p:cNvPicPr>
                        <p:nvPr/>
                      </p:nvPicPr>
                      <p:blipFill>
                        <a:blip r:embed="rId5"/>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33317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3340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橢圓 13"/>
          <p:cNvSpPr/>
          <p:nvPr/>
        </p:nvSpPr>
        <p:spPr>
          <a:xfrm>
            <a:off x="3341869" y="4253056"/>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nvGraphicFramePr>
        <p:xfrm>
          <a:off x="8618836" y="3316091"/>
          <a:ext cx="352425" cy="461962"/>
        </p:xfrm>
        <a:graphic>
          <a:graphicData uri="http://schemas.openxmlformats.org/presentationml/2006/ole">
            <mc:AlternateContent xmlns:mc="http://schemas.openxmlformats.org/markup-compatibility/2006">
              <mc:Choice xmlns:v="urn:schemas-microsoft-com:vml" Requires="v">
                <p:oleObj name="方程式" r:id="rId6" imgW="164880" imgH="215640" progId="Equation.3">
                  <p:embed/>
                </p:oleObj>
              </mc:Choice>
              <mc:Fallback>
                <p:oleObj name="方程式" r:id="rId6" imgW="164880" imgH="215640" progId="Equation.3">
                  <p:embed/>
                  <p:pic>
                    <p:nvPicPr>
                      <p:cNvPr id="20" name="Object 12"/>
                      <p:cNvPicPr>
                        <a:picLocks noChangeAspect="1" noChangeArrowheads="1"/>
                      </p:cNvPicPr>
                      <p:nvPr/>
                    </p:nvPicPr>
                    <p:blipFill>
                      <a:blip r:embed="rId7"/>
                      <a:srcRect/>
                      <a:stretch>
                        <a:fillRect/>
                      </a:stretch>
                    </p:blipFill>
                    <p:spPr bwMode="auto">
                      <a:xfrm>
                        <a:off x="8618836"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8591848" y="4099269"/>
          <a:ext cx="379412" cy="461963"/>
        </p:xfrm>
        <a:graphic>
          <a:graphicData uri="http://schemas.openxmlformats.org/presentationml/2006/ole">
            <mc:AlternateContent xmlns:mc="http://schemas.openxmlformats.org/markup-compatibility/2006">
              <mc:Choice xmlns:v="urn:schemas-microsoft-com:vml" Requires="v">
                <p:oleObj name="方程式" r:id="rId8" imgW="177480" imgH="215640" progId="Equation.3">
                  <p:embed/>
                </p:oleObj>
              </mc:Choice>
              <mc:Fallback>
                <p:oleObj name="方程式" r:id="rId8" imgW="177480" imgH="215640" progId="Equation.3">
                  <p:embed/>
                  <p:pic>
                    <p:nvPicPr>
                      <p:cNvPr id="21" name="Object 12"/>
                      <p:cNvPicPr>
                        <a:picLocks noChangeAspect="1" noChangeArrowheads="1"/>
                      </p:cNvPicPr>
                      <p:nvPr/>
                    </p:nvPicPr>
                    <p:blipFill>
                      <a:blip r:embed="rId9"/>
                      <a:srcRect/>
                      <a:stretch>
                        <a:fillRect/>
                      </a:stretch>
                    </p:blipFill>
                    <p:spPr bwMode="auto">
                      <a:xfrm>
                        <a:off x="8591848" y="409926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橢圓 21"/>
          <p:cNvSpPr/>
          <p:nvPr/>
        </p:nvSpPr>
        <p:spPr>
          <a:xfrm>
            <a:off x="5739664" y="2169924"/>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橢圓 22"/>
          <p:cNvSpPr/>
          <p:nvPr/>
        </p:nvSpPr>
        <p:spPr>
          <a:xfrm>
            <a:off x="57527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橢圓 23"/>
          <p:cNvSpPr/>
          <p:nvPr/>
        </p:nvSpPr>
        <p:spPr>
          <a:xfrm>
            <a:off x="5778826" y="4253056"/>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5130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5153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6" name="直線單箭頭接點 35"/>
          <p:cNvCxnSpPr>
            <a:stCxn id="65" idx="6"/>
            <a:endCxn id="24" idx="2"/>
          </p:cNvCxnSpPr>
          <p:nvPr/>
        </p:nvCxnSpPr>
        <p:spPr>
          <a:xfrm flipV="1">
            <a:off x="3905870" y="4540136"/>
            <a:ext cx="1872956" cy="107277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endCxn id="66" idx="2"/>
          </p:cNvCxnSpPr>
          <p:nvPr/>
        </p:nvCxnSpPr>
        <p:spPr>
          <a:xfrm>
            <a:off x="3925318" y="5612912"/>
            <a:ext cx="185350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13" idx="6"/>
            <a:endCxn id="22" idx="2"/>
          </p:cNvCxnSpPr>
          <p:nvPr/>
        </p:nvCxnSpPr>
        <p:spPr>
          <a:xfrm flipV="1">
            <a:off x="3908212" y="2457004"/>
            <a:ext cx="1831452" cy="102545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12" idx="6"/>
            <a:endCxn id="23" idx="2"/>
          </p:cNvCxnSpPr>
          <p:nvPr/>
        </p:nvCxnSpPr>
        <p:spPr>
          <a:xfrm>
            <a:off x="3905870" y="2457005"/>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12" idx="6"/>
            <a:endCxn id="24" idx="2"/>
          </p:cNvCxnSpPr>
          <p:nvPr/>
        </p:nvCxnSpPr>
        <p:spPr>
          <a:xfrm>
            <a:off x="3905870" y="2457005"/>
            <a:ext cx="1872956" cy="208313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a:stCxn id="13" idx="6"/>
            <a:endCxn id="24" idx="2"/>
          </p:cNvCxnSpPr>
          <p:nvPr/>
        </p:nvCxnSpPr>
        <p:spPr>
          <a:xfrm>
            <a:off x="3908212" y="3482457"/>
            <a:ext cx="1870614" cy="10576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a:stCxn id="14" idx="6"/>
            <a:endCxn id="22" idx="2"/>
          </p:cNvCxnSpPr>
          <p:nvPr/>
        </p:nvCxnSpPr>
        <p:spPr>
          <a:xfrm flipV="1">
            <a:off x="3916028" y="2457003"/>
            <a:ext cx="1823637" cy="208313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4" idx="6"/>
            <a:endCxn id="23" idx="2"/>
          </p:cNvCxnSpPr>
          <p:nvPr/>
        </p:nvCxnSpPr>
        <p:spPr>
          <a:xfrm flipV="1">
            <a:off x="3916028" y="3498569"/>
            <a:ext cx="1836691" cy="104156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754002"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758764" y="3482457"/>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9" idx="3"/>
            <a:endCxn id="65" idx="2"/>
          </p:cNvCxnSpPr>
          <p:nvPr/>
        </p:nvCxnSpPr>
        <p:spPr>
          <a:xfrm>
            <a:off x="1758764" y="3486026"/>
            <a:ext cx="1572948" cy="21268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814986"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781648" y="3482457"/>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8" idx="3"/>
            <a:endCxn id="65" idx="2"/>
          </p:cNvCxnSpPr>
          <p:nvPr/>
        </p:nvCxnSpPr>
        <p:spPr>
          <a:xfrm>
            <a:off x="1781648" y="4608974"/>
            <a:ext cx="1550065" cy="100393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6"/>
          </p:cNvCxnSpPr>
          <p:nvPr/>
        </p:nvCxnSpPr>
        <p:spPr>
          <a:xfrm>
            <a:off x="6313822" y="2457004"/>
            <a:ext cx="1165922" cy="11493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6326876" y="3498570"/>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6326876" y="3498570"/>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22" idx="6"/>
          </p:cNvCxnSpPr>
          <p:nvPr/>
        </p:nvCxnSpPr>
        <p:spPr>
          <a:xfrm>
            <a:off x="6313822" y="2457004"/>
            <a:ext cx="1168264" cy="192789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24" idx="6"/>
          </p:cNvCxnSpPr>
          <p:nvPr/>
        </p:nvCxnSpPr>
        <p:spPr>
          <a:xfrm flipV="1">
            <a:off x="6352984" y="3606331"/>
            <a:ext cx="1126760" cy="9338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24" idx="6"/>
          </p:cNvCxnSpPr>
          <p:nvPr/>
        </p:nvCxnSpPr>
        <p:spPr>
          <a:xfrm flipV="1">
            <a:off x="6352984" y="4384901"/>
            <a:ext cx="1129102" cy="1552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p:cNvSpPr/>
          <p:nvPr/>
        </p:nvSpPr>
        <p:spPr>
          <a:xfrm>
            <a:off x="3331712" y="5325833"/>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6" name="橢圓 65"/>
          <p:cNvSpPr/>
          <p:nvPr/>
        </p:nvSpPr>
        <p:spPr>
          <a:xfrm>
            <a:off x="57788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1" name="直線單箭頭接點 100"/>
          <p:cNvCxnSpPr>
            <a:stCxn id="8" idx="3"/>
            <a:endCxn id="14" idx="2"/>
          </p:cNvCxnSpPr>
          <p:nvPr/>
        </p:nvCxnSpPr>
        <p:spPr>
          <a:xfrm flipV="1">
            <a:off x="1781647" y="4540135"/>
            <a:ext cx="1560222" cy="688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a:stCxn id="9" idx="3"/>
            <a:endCxn id="14" idx="2"/>
          </p:cNvCxnSpPr>
          <p:nvPr/>
        </p:nvCxnSpPr>
        <p:spPr>
          <a:xfrm>
            <a:off x="1758765" y="3486025"/>
            <a:ext cx="1583105" cy="10541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stCxn id="65" idx="6"/>
            <a:endCxn id="23" idx="2"/>
          </p:cNvCxnSpPr>
          <p:nvPr/>
        </p:nvCxnSpPr>
        <p:spPr>
          <a:xfrm flipV="1">
            <a:off x="3905870" y="3498570"/>
            <a:ext cx="1846848" cy="21143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65" idx="6"/>
            <a:endCxn id="22" idx="2"/>
          </p:cNvCxnSpPr>
          <p:nvPr/>
        </p:nvCxnSpPr>
        <p:spPr>
          <a:xfrm flipV="1">
            <a:off x="3905870" y="2457004"/>
            <a:ext cx="1833794" cy="315590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66" idx="2"/>
          </p:cNvCxnSpPr>
          <p:nvPr/>
        </p:nvCxnSpPr>
        <p:spPr>
          <a:xfrm>
            <a:off x="3921266" y="4536454"/>
            <a:ext cx="1857560" cy="10764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4" idx="6"/>
            <a:endCxn id="24" idx="2"/>
          </p:cNvCxnSpPr>
          <p:nvPr/>
        </p:nvCxnSpPr>
        <p:spPr>
          <a:xfrm>
            <a:off x="3916028" y="4540135"/>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p:nvPr/>
        </p:nvCxnSpPr>
        <p:spPr>
          <a:xfrm>
            <a:off x="3905871"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p:nvPr/>
        </p:nvCxnSpPr>
        <p:spPr>
          <a:xfrm>
            <a:off x="3925319" y="2457003"/>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9082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9058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6352985"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6352985" y="3607318"/>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33799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604247" y="22687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33868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611202" y="3306767"/>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接點 160"/>
          <p:cNvCxnSpPr/>
          <p:nvPr/>
        </p:nvCxnSpPr>
        <p:spPr>
          <a:xfrm>
            <a:off x="3379911" y="4663840"/>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接點 161"/>
          <p:cNvCxnSpPr/>
          <p:nvPr/>
        </p:nvCxnSpPr>
        <p:spPr>
          <a:xfrm flipV="1">
            <a:off x="3604247" y="4376765"/>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直線接點 162"/>
          <p:cNvCxnSpPr/>
          <p:nvPr/>
        </p:nvCxnSpPr>
        <p:spPr>
          <a:xfrm>
            <a:off x="3386866" y="572523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線接點 163"/>
          <p:cNvCxnSpPr/>
          <p:nvPr/>
        </p:nvCxnSpPr>
        <p:spPr>
          <a:xfrm flipV="1">
            <a:off x="3611202" y="5438161"/>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8169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6041287" y="5438327"/>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直線接點 166"/>
          <p:cNvCxnSpPr/>
          <p:nvPr/>
        </p:nvCxnSpPr>
        <p:spPr>
          <a:xfrm>
            <a:off x="5838831" y="4641749"/>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接點 167"/>
          <p:cNvCxnSpPr/>
          <p:nvPr/>
        </p:nvCxnSpPr>
        <p:spPr>
          <a:xfrm flipV="1">
            <a:off x="6063167" y="4354674"/>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7881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6012450" y="331719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線接點 170"/>
          <p:cNvCxnSpPr/>
          <p:nvPr/>
        </p:nvCxnSpPr>
        <p:spPr>
          <a:xfrm>
            <a:off x="5794818" y="2534186"/>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線接點 171"/>
          <p:cNvCxnSpPr/>
          <p:nvPr/>
        </p:nvCxnSpPr>
        <p:spPr>
          <a:xfrm flipV="1">
            <a:off x="6019154" y="2247111"/>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文字方塊 172"/>
          <p:cNvSpPr txBox="1"/>
          <p:nvPr/>
        </p:nvSpPr>
        <p:spPr>
          <a:xfrm>
            <a:off x="3729074" y="4581583"/>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4" name="文字方塊 173"/>
          <p:cNvSpPr txBox="1"/>
          <p:nvPr/>
        </p:nvSpPr>
        <p:spPr>
          <a:xfrm>
            <a:off x="3722172" y="5679829"/>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5" name="文字方塊 174"/>
          <p:cNvSpPr txBox="1"/>
          <p:nvPr/>
        </p:nvSpPr>
        <p:spPr>
          <a:xfrm>
            <a:off x="6190189" y="198446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sp>
        <p:nvSpPr>
          <p:cNvPr id="176" name="文字方塊 175"/>
          <p:cNvSpPr txBox="1"/>
          <p:nvPr/>
        </p:nvSpPr>
        <p:spPr>
          <a:xfrm>
            <a:off x="6199902" y="4010202"/>
            <a:ext cx="514457" cy="523220"/>
          </a:xfrm>
          <a:prstGeom prst="rect">
            <a:avLst/>
          </a:prstGeom>
          <a:noFill/>
        </p:spPr>
        <p:txBody>
          <a:bodyPr wrap="square" rtlCol="0">
            <a:spAutoFit/>
          </a:bodyPr>
          <a:lstStyle/>
          <a:p>
            <a:pPr algn="ctr"/>
            <a:r>
              <a:rPr lang="en-US" altLang="zh-TW" sz="2800" dirty="0">
                <a:solidFill>
                  <a:srgbClr val="FF0000"/>
                </a:solidFill>
              </a:rPr>
              <a:t>0</a:t>
            </a:r>
            <a:endParaRPr lang="zh-TW" altLang="en-US" sz="2800" dirty="0">
              <a:solidFill>
                <a:srgbClr val="FF0000"/>
              </a:solidFill>
            </a:endParaRPr>
          </a:p>
        </p:txBody>
      </p:sp>
      <p:grpSp>
        <p:nvGrpSpPr>
          <p:cNvPr id="76" name="群組 75"/>
          <p:cNvGrpSpPr/>
          <p:nvPr/>
        </p:nvGrpSpPr>
        <p:grpSpPr>
          <a:xfrm>
            <a:off x="6732454" y="19181"/>
            <a:ext cx="2750026" cy="2809363"/>
            <a:chOff x="6200673" y="3815455"/>
            <a:chExt cx="2750026" cy="2809363"/>
          </a:xfrm>
        </p:grpSpPr>
        <p:cxnSp>
          <p:nvCxnSpPr>
            <p:cNvPr id="78" name="直線單箭頭接點 7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0" name="文字方塊 79"/>
                <p:cNvSpPr txBox="1"/>
                <p:nvPr/>
              </p:nvSpPr>
              <p:spPr>
                <a:xfrm>
                  <a:off x="8687357" y="5527718"/>
                  <a:ext cx="263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80" name="文字方塊 79"/>
                <p:cNvSpPr txBox="1">
                  <a:spLocks noRot="1" noChangeAspect="1" noMove="1" noResize="1" noEditPoints="1" noAdjustHandles="1" noChangeArrowheads="1" noChangeShapeType="1" noTextEdit="1"/>
                </p:cNvSpPr>
                <p:nvPr/>
              </p:nvSpPr>
              <p:spPr>
                <a:xfrm>
                  <a:off x="8687357" y="5527718"/>
                  <a:ext cx="263342" cy="369332"/>
                </a:xfrm>
                <a:prstGeom prst="rect">
                  <a:avLst/>
                </a:prstGeom>
                <a:blipFill>
                  <a:blip r:embed="rId11"/>
                  <a:stretch>
                    <a:fillRect l="-6818" r="-4545"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文字方塊 80"/>
                <p:cNvSpPr txBox="1"/>
                <p:nvPr/>
              </p:nvSpPr>
              <p:spPr>
                <a:xfrm>
                  <a:off x="7313865" y="3815455"/>
                  <a:ext cx="288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81" name="文字方塊 80"/>
                <p:cNvSpPr txBox="1">
                  <a:spLocks noRot="1" noChangeAspect="1" noMove="1" noResize="1" noEditPoints="1" noAdjustHandles="1" noChangeArrowheads="1" noChangeShapeType="1" noTextEdit="1"/>
                </p:cNvSpPr>
                <p:nvPr/>
              </p:nvSpPr>
              <p:spPr>
                <a:xfrm>
                  <a:off x="7313865" y="3815455"/>
                  <a:ext cx="288028" cy="369332"/>
                </a:xfrm>
                <a:prstGeom prst="rect">
                  <a:avLst/>
                </a:prstGeom>
                <a:blipFill>
                  <a:blip r:embed="rId12"/>
                  <a:stretch>
                    <a:fillRect l="-6383" r="-6383" b="-1639"/>
                  </a:stretch>
                </a:blipFill>
              </p:spPr>
              <p:txBody>
                <a:bodyPr/>
                <a:lstStyle/>
                <a:p>
                  <a:r>
                    <a:rPr lang="en-IN">
                      <a:noFill/>
                    </a:rPr>
                    <a:t> </a:t>
                  </a:r>
                </a:p>
              </p:txBody>
            </p:sp>
          </mc:Fallback>
        </mc:AlternateContent>
        <p:cxnSp>
          <p:nvCxnSpPr>
            <p:cNvPr id="82" name="直線接點 81"/>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3" name="直線接點 8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4" name="文字方塊 83"/>
                <p:cNvSpPr txBox="1"/>
                <p:nvPr/>
              </p:nvSpPr>
              <p:spPr>
                <a:xfrm>
                  <a:off x="7985942" y="4252893"/>
                  <a:ext cx="8425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en-US" altLang="zh-TW" sz="2400" i="1">
                            <a:latin typeface="Cambria Math" panose="02040503050406030204" pitchFamily="18" charset="0"/>
                          </a:rPr>
                          <m:t>𝑧</m:t>
                        </m:r>
                      </m:oMath>
                    </m:oMathPara>
                  </a14:m>
                  <a:endParaRPr lang="zh-TW" altLang="en-US" sz="2400" dirty="0"/>
                </a:p>
              </p:txBody>
            </p:sp>
          </mc:Choice>
          <mc:Fallback xmlns="">
            <p:sp>
              <p:nvSpPr>
                <p:cNvPr id="84" name="文字方塊 83"/>
                <p:cNvSpPr txBox="1">
                  <a:spLocks noRot="1" noChangeAspect="1" noMove="1" noResize="1" noEditPoints="1" noAdjustHandles="1" noChangeArrowheads="1" noChangeShapeType="1" noTextEdit="1"/>
                </p:cNvSpPr>
                <p:nvPr/>
              </p:nvSpPr>
              <p:spPr>
                <a:xfrm>
                  <a:off x="7985942" y="4252893"/>
                  <a:ext cx="842538" cy="369332"/>
                </a:xfrm>
                <a:prstGeom prst="rect">
                  <a:avLst/>
                </a:prstGeom>
                <a:blipFill>
                  <a:blip r:embed="rId13"/>
                  <a:stretch>
                    <a:fillRect l="-2174" r="-2174"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5" name="文字方塊 84"/>
                <p:cNvSpPr txBox="1"/>
                <p:nvPr/>
              </p:nvSpPr>
              <p:spPr>
                <a:xfrm>
                  <a:off x="6401952" y="5321208"/>
                  <a:ext cx="8581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=0</m:t>
                        </m:r>
                      </m:oMath>
                    </m:oMathPara>
                  </a14:m>
                  <a:endParaRPr lang="zh-TW" altLang="en-US" sz="2400" dirty="0"/>
                </a:p>
              </p:txBody>
            </p:sp>
          </mc:Choice>
          <mc:Fallback xmlns="">
            <p:sp>
              <p:nvSpPr>
                <p:cNvPr id="85" name="文字方塊 84"/>
                <p:cNvSpPr txBox="1">
                  <a:spLocks noRot="1" noChangeAspect="1" noMove="1" noResize="1" noEditPoints="1" noAdjustHandles="1" noChangeArrowheads="1" noChangeShapeType="1" noTextEdit="1"/>
                </p:cNvSpPr>
                <p:nvPr/>
              </p:nvSpPr>
              <p:spPr>
                <a:xfrm>
                  <a:off x="6401952" y="5321208"/>
                  <a:ext cx="858120" cy="369332"/>
                </a:xfrm>
                <a:prstGeom prst="rect">
                  <a:avLst/>
                </a:prstGeom>
                <a:blipFill>
                  <a:blip r:embed="rId14"/>
                  <a:stretch>
                    <a:fillRect l="-2128" r="-6383" b="-9836"/>
                  </a:stretch>
                </a:blipFill>
              </p:spPr>
              <p:txBody>
                <a:bodyPr/>
                <a:lstStyle/>
                <a:p>
                  <a:r>
                    <a:rPr lang="en-IN">
                      <a:noFill/>
                    </a:rPr>
                    <a:t> </a:t>
                  </a:r>
                </a:p>
              </p:txBody>
            </p:sp>
          </mc:Fallback>
        </mc:AlternateContent>
      </p:grpSp>
      <p:cxnSp>
        <p:nvCxnSpPr>
          <p:cNvPr id="86" name="直線接點 85"/>
          <p:cNvCxnSpPr/>
          <p:nvPr/>
        </p:nvCxnSpPr>
        <p:spPr>
          <a:xfrm flipH="1">
            <a:off x="3432585" y="2268726"/>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接點 86"/>
          <p:cNvCxnSpPr/>
          <p:nvPr/>
        </p:nvCxnSpPr>
        <p:spPr>
          <a:xfrm flipH="1">
            <a:off x="3424309" y="3306566"/>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flipH="1">
            <a:off x="5840310" y="3314332"/>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flipH="1">
            <a:off x="5891300" y="5431484"/>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69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p:bldP spid="174" grpId="0"/>
      <p:bldP spid="175" grpId="0"/>
      <p:bldP spid="1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endParaRPr lang="zh-TW" altLang="en-US" dirty="0"/>
          </a:p>
        </p:txBody>
      </p:sp>
      <p:cxnSp>
        <p:nvCxnSpPr>
          <p:cNvPr id="5" name="直線單箭頭接點 4"/>
          <p:cNvCxnSpPr/>
          <p:nvPr/>
        </p:nvCxnSpPr>
        <p:spPr>
          <a:xfrm>
            <a:off x="7824000" y="4376764"/>
            <a:ext cx="7013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7800116" y="3597961"/>
            <a:ext cx="72521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67" name="群組 66"/>
          <p:cNvGrpSpPr/>
          <p:nvPr/>
        </p:nvGrpSpPr>
        <p:grpSpPr>
          <a:xfrm>
            <a:off x="1415864" y="3219325"/>
            <a:ext cx="342900" cy="461962"/>
            <a:chOff x="1378935" y="1958800"/>
            <a:chExt cx="342900" cy="461962"/>
          </a:xfrm>
        </p:grpSpPr>
        <p:sp>
          <p:nvSpPr>
            <p:cNvPr id="9" name="矩形 8"/>
            <p:cNvSpPr/>
            <p:nvPr/>
          </p:nvSpPr>
          <p:spPr>
            <a:xfrm>
              <a:off x="1378935" y="205405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0" name="Object 12"/>
            <p:cNvGraphicFramePr>
              <a:graphicFrameLocks noChangeAspect="1"/>
            </p:cNvGraphicFramePr>
            <p:nvPr/>
          </p:nvGraphicFramePr>
          <p:xfrm>
            <a:off x="1391634" y="1958800"/>
            <a:ext cx="325438" cy="461962"/>
          </p:xfrm>
          <a:graphic>
            <a:graphicData uri="http://schemas.openxmlformats.org/presentationml/2006/ole">
              <mc:AlternateContent xmlns:mc="http://schemas.openxmlformats.org/markup-compatibility/2006">
                <mc:Choice xmlns:v="urn:schemas-microsoft-com:vml" Requires="v">
                  <p:oleObj name="方程式" r:id="rId2" imgW="152280" imgH="215640" progId="Equation.3">
                    <p:embed/>
                  </p:oleObj>
                </mc:Choice>
                <mc:Fallback>
                  <p:oleObj name="方程式" r:id="rId2" imgW="152280" imgH="215640" progId="Equation.3">
                    <p:embed/>
                    <p:pic>
                      <p:nvPicPr>
                        <p:cNvPr id="10" name="Object 12"/>
                        <p:cNvPicPr>
                          <a:picLocks noChangeAspect="1" noChangeArrowheads="1"/>
                        </p:cNvPicPr>
                        <p:nvPr/>
                      </p:nvPicPr>
                      <p:blipFill>
                        <a:blip r:embed="rId3"/>
                        <a:srcRect/>
                        <a:stretch>
                          <a:fillRect/>
                        </a:stretch>
                      </p:blipFill>
                      <p:spPr bwMode="auto">
                        <a:xfrm>
                          <a:off x="1391634" y="195880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8" name="群組 67"/>
          <p:cNvGrpSpPr/>
          <p:nvPr/>
        </p:nvGrpSpPr>
        <p:grpSpPr>
          <a:xfrm>
            <a:off x="1438747" y="4354674"/>
            <a:ext cx="376238" cy="461963"/>
            <a:chOff x="1373117" y="2541529"/>
            <a:chExt cx="376238" cy="461963"/>
          </a:xfrm>
        </p:grpSpPr>
        <p:sp>
          <p:nvSpPr>
            <p:cNvPr id="8" name="矩形 7"/>
            <p:cNvSpPr/>
            <p:nvPr/>
          </p:nvSpPr>
          <p:spPr>
            <a:xfrm>
              <a:off x="1373117" y="262437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1" name="Object 12"/>
            <p:cNvGraphicFramePr>
              <a:graphicFrameLocks noChangeAspect="1"/>
            </p:cNvGraphicFramePr>
            <p:nvPr/>
          </p:nvGraphicFramePr>
          <p:xfrm>
            <a:off x="1396930" y="2541529"/>
            <a:ext cx="352425" cy="461963"/>
          </p:xfrm>
          <a:graphic>
            <a:graphicData uri="http://schemas.openxmlformats.org/presentationml/2006/ole">
              <mc:AlternateContent xmlns:mc="http://schemas.openxmlformats.org/markup-compatibility/2006">
                <mc:Choice xmlns:v="urn:schemas-microsoft-com:vml" Requires="v">
                  <p:oleObj name="方程式" r:id="rId4" imgW="164880" imgH="215640" progId="Equation.3">
                    <p:embed/>
                  </p:oleObj>
                </mc:Choice>
                <mc:Fallback>
                  <p:oleObj name="方程式" r:id="rId4" imgW="164880" imgH="215640" progId="Equation.3">
                    <p:embed/>
                    <p:pic>
                      <p:nvPicPr>
                        <p:cNvPr id="11" name="Object 12"/>
                        <p:cNvPicPr>
                          <a:picLocks noChangeAspect="1" noChangeArrowheads="1"/>
                        </p:cNvPicPr>
                        <p:nvPr/>
                      </p:nvPicPr>
                      <p:blipFill>
                        <a:blip r:embed="rId5"/>
                        <a:srcRect/>
                        <a:stretch>
                          <a:fillRect/>
                        </a:stretch>
                      </p:blipFill>
                      <p:spPr bwMode="auto">
                        <a:xfrm>
                          <a:off x="1396930" y="254152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2" name="橢圓 11"/>
          <p:cNvSpPr/>
          <p:nvPr/>
        </p:nvSpPr>
        <p:spPr>
          <a:xfrm>
            <a:off x="3331712" y="2169925"/>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3" name="橢圓 12"/>
          <p:cNvSpPr/>
          <p:nvPr/>
        </p:nvSpPr>
        <p:spPr>
          <a:xfrm>
            <a:off x="3334054" y="319537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aphicFrame>
        <p:nvGraphicFramePr>
          <p:cNvPr id="20" name="Object 12"/>
          <p:cNvGraphicFramePr>
            <a:graphicFrameLocks noChangeAspect="1"/>
          </p:cNvGraphicFramePr>
          <p:nvPr/>
        </p:nvGraphicFramePr>
        <p:xfrm>
          <a:off x="8618836" y="3316091"/>
          <a:ext cx="352425" cy="461962"/>
        </p:xfrm>
        <a:graphic>
          <a:graphicData uri="http://schemas.openxmlformats.org/presentationml/2006/ole">
            <mc:AlternateContent xmlns:mc="http://schemas.openxmlformats.org/markup-compatibility/2006">
              <mc:Choice xmlns:v="urn:schemas-microsoft-com:vml" Requires="v">
                <p:oleObj name="方程式" r:id="rId6" imgW="164880" imgH="215640" progId="Equation.3">
                  <p:embed/>
                </p:oleObj>
              </mc:Choice>
              <mc:Fallback>
                <p:oleObj name="方程式" r:id="rId6" imgW="164880" imgH="215640" progId="Equation.3">
                  <p:embed/>
                  <p:pic>
                    <p:nvPicPr>
                      <p:cNvPr id="20" name="Object 12"/>
                      <p:cNvPicPr>
                        <a:picLocks noChangeAspect="1" noChangeArrowheads="1"/>
                      </p:cNvPicPr>
                      <p:nvPr/>
                    </p:nvPicPr>
                    <p:blipFill>
                      <a:blip r:embed="rId7"/>
                      <a:srcRect/>
                      <a:stretch>
                        <a:fillRect/>
                      </a:stretch>
                    </p:blipFill>
                    <p:spPr bwMode="auto">
                      <a:xfrm>
                        <a:off x="8618836" y="3316091"/>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12"/>
          <p:cNvGraphicFramePr>
            <a:graphicFrameLocks noChangeAspect="1"/>
          </p:cNvGraphicFramePr>
          <p:nvPr/>
        </p:nvGraphicFramePr>
        <p:xfrm>
          <a:off x="8591848" y="4099269"/>
          <a:ext cx="379412" cy="461963"/>
        </p:xfrm>
        <a:graphic>
          <a:graphicData uri="http://schemas.openxmlformats.org/presentationml/2006/ole">
            <mc:AlternateContent xmlns:mc="http://schemas.openxmlformats.org/markup-compatibility/2006">
              <mc:Choice xmlns:v="urn:schemas-microsoft-com:vml" Requires="v">
                <p:oleObj name="方程式" r:id="rId8" imgW="177480" imgH="215640" progId="Equation.3">
                  <p:embed/>
                </p:oleObj>
              </mc:Choice>
              <mc:Fallback>
                <p:oleObj name="方程式" r:id="rId8" imgW="177480" imgH="215640" progId="Equation.3">
                  <p:embed/>
                  <p:pic>
                    <p:nvPicPr>
                      <p:cNvPr id="21" name="Object 12"/>
                      <p:cNvPicPr>
                        <a:picLocks noChangeAspect="1" noChangeArrowheads="1"/>
                      </p:cNvPicPr>
                      <p:nvPr/>
                    </p:nvPicPr>
                    <p:blipFill>
                      <a:blip r:embed="rId9"/>
                      <a:srcRect/>
                      <a:stretch>
                        <a:fillRect/>
                      </a:stretch>
                    </p:blipFill>
                    <p:spPr bwMode="auto">
                      <a:xfrm>
                        <a:off x="8591848" y="4099269"/>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橢圓 22"/>
          <p:cNvSpPr/>
          <p:nvPr/>
        </p:nvSpPr>
        <p:spPr>
          <a:xfrm>
            <a:off x="5752718" y="3211490"/>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7" name="橢圓 26"/>
          <p:cNvSpPr/>
          <p:nvPr/>
        </p:nvSpPr>
        <p:spPr>
          <a:xfrm>
            <a:off x="7513037" y="332023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橢圓 27"/>
          <p:cNvSpPr/>
          <p:nvPr/>
        </p:nvSpPr>
        <p:spPr>
          <a:xfrm>
            <a:off x="7515379" y="4080147"/>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9" name="直線單箭頭接點 38"/>
          <p:cNvCxnSpPr>
            <a:stCxn id="12" idx="6"/>
            <a:endCxn id="23" idx="2"/>
          </p:cNvCxnSpPr>
          <p:nvPr/>
        </p:nvCxnSpPr>
        <p:spPr>
          <a:xfrm>
            <a:off x="3905870" y="2457005"/>
            <a:ext cx="1846848" cy="104156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10" idx="3"/>
            <a:endCxn id="12" idx="2"/>
          </p:cNvCxnSpPr>
          <p:nvPr/>
        </p:nvCxnSpPr>
        <p:spPr>
          <a:xfrm flipV="1">
            <a:off x="1754002" y="2457004"/>
            <a:ext cx="1577711" cy="99330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9" idx="3"/>
            <a:endCxn id="13" idx="2"/>
          </p:cNvCxnSpPr>
          <p:nvPr/>
        </p:nvCxnSpPr>
        <p:spPr>
          <a:xfrm flipV="1">
            <a:off x="1758764" y="3482457"/>
            <a:ext cx="1575290" cy="35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11" idx="3"/>
            <a:endCxn id="12" idx="2"/>
          </p:cNvCxnSpPr>
          <p:nvPr/>
        </p:nvCxnSpPr>
        <p:spPr>
          <a:xfrm flipV="1">
            <a:off x="1814986" y="2457004"/>
            <a:ext cx="1516727" cy="212865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8" idx="3"/>
            <a:endCxn id="13" idx="2"/>
          </p:cNvCxnSpPr>
          <p:nvPr/>
        </p:nvCxnSpPr>
        <p:spPr>
          <a:xfrm flipV="1">
            <a:off x="1781648" y="3482457"/>
            <a:ext cx="1552407" cy="11265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3" idx="6"/>
          </p:cNvCxnSpPr>
          <p:nvPr/>
        </p:nvCxnSpPr>
        <p:spPr>
          <a:xfrm>
            <a:off x="6326876" y="3498570"/>
            <a:ext cx="1152868" cy="8995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23" idx="6"/>
          </p:cNvCxnSpPr>
          <p:nvPr/>
        </p:nvCxnSpPr>
        <p:spPr>
          <a:xfrm>
            <a:off x="6326876" y="3498570"/>
            <a:ext cx="1152868" cy="10776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橢圓 65"/>
          <p:cNvSpPr/>
          <p:nvPr/>
        </p:nvSpPr>
        <p:spPr>
          <a:xfrm>
            <a:off x="5778826" y="5325833"/>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4" name="直線單箭頭接點 123"/>
          <p:cNvCxnSpPr/>
          <p:nvPr/>
        </p:nvCxnSpPr>
        <p:spPr>
          <a:xfrm>
            <a:off x="3905871" y="3498569"/>
            <a:ext cx="18627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13" idx="6"/>
            <a:endCxn id="66" idx="2"/>
          </p:cNvCxnSpPr>
          <p:nvPr/>
        </p:nvCxnSpPr>
        <p:spPr>
          <a:xfrm>
            <a:off x="3908212" y="3482456"/>
            <a:ext cx="1870614" cy="21304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2" idx="6"/>
            <a:endCxn id="66" idx="2"/>
          </p:cNvCxnSpPr>
          <p:nvPr/>
        </p:nvCxnSpPr>
        <p:spPr>
          <a:xfrm>
            <a:off x="3905870" y="2457004"/>
            <a:ext cx="1872956" cy="31559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66" idx="6"/>
            <a:endCxn id="28" idx="2"/>
          </p:cNvCxnSpPr>
          <p:nvPr/>
        </p:nvCxnSpPr>
        <p:spPr>
          <a:xfrm flipV="1">
            <a:off x="6352985" y="4367226"/>
            <a:ext cx="1162395" cy="12456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p:cNvCxnSpPr>
            <a:stCxn id="66" idx="6"/>
            <a:endCxn id="27" idx="2"/>
          </p:cNvCxnSpPr>
          <p:nvPr/>
        </p:nvCxnSpPr>
        <p:spPr>
          <a:xfrm flipV="1">
            <a:off x="6352985" y="3607318"/>
            <a:ext cx="1160053" cy="200559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線接點 144"/>
          <p:cNvCxnSpPr/>
          <p:nvPr/>
        </p:nvCxnSpPr>
        <p:spPr>
          <a:xfrm>
            <a:off x="3379911" y="2555801"/>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直線接點 145"/>
          <p:cNvCxnSpPr/>
          <p:nvPr/>
        </p:nvCxnSpPr>
        <p:spPr>
          <a:xfrm flipV="1">
            <a:off x="3604247" y="2268726"/>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3386866" y="359384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接點 159"/>
          <p:cNvCxnSpPr/>
          <p:nvPr/>
        </p:nvCxnSpPr>
        <p:spPr>
          <a:xfrm flipV="1">
            <a:off x="3611202" y="3306767"/>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線接點 164"/>
          <p:cNvCxnSpPr/>
          <p:nvPr/>
        </p:nvCxnSpPr>
        <p:spPr>
          <a:xfrm>
            <a:off x="5816951" y="5725402"/>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接點 165"/>
          <p:cNvCxnSpPr/>
          <p:nvPr/>
        </p:nvCxnSpPr>
        <p:spPr>
          <a:xfrm flipV="1">
            <a:off x="6041287" y="5438327"/>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接點 168"/>
          <p:cNvCxnSpPr/>
          <p:nvPr/>
        </p:nvCxnSpPr>
        <p:spPr>
          <a:xfrm>
            <a:off x="5788114" y="3604268"/>
            <a:ext cx="22433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接點 169"/>
          <p:cNvCxnSpPr/>
          <p:nvPr/>
        </p:nvCxnSpPr>
        <p:spPr>
          <a:xfrm flipV="1">
            <a:off x="6012450" y="3317193"/>
            <a:ext cx="197226" cy="2870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1981125" y="1501738"/>
            <a:ext cx="3860800" cy="95410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800" dirty="0"/>
              <a:t>A Thinner linear network</a:t>
            </a:r>
            <a:endParaRPr lang="zh-TW" altLang="en-US" sz="2800" dirty="0"/>
          </a:p>
        </p:txBody>
      </p:sp>
      <p:cxnSp>
        <p:nvCxnSpPr>
          <p:cNvPr id="6" name="直線接點 5"/>
          <p:cNvCxnSpPr/>
          <p:nvPr/>
        </p:nvCxnSpPr>
        <p:spPr>
          <a:xfrm flipH="1">
            <a:off x="3432585" y="2268726"/>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接點 79"/>
          <p:cNvCxnSpPr/>
          <p:nvPr/>
        </p:nvCxnSpPr>
        <p:spPr>
          <a:xfrm flipH="1">
            <a:off x="3424309" y="3306566"/>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1" name="直線接點 80"/>
          <p:cNvCxnSpPr/>
          <p:nvPr/>
        </p:nvCxnSpPr>
        <p:spPr>
          <a:xfrm flipH="1">
            <a:off x="5840310" y="3314332"/>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flipH="1">
            <a:off x="5891300" y="5431484"/>
            <a:ext cx="362857" cy="36285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矩形圖說文字 14"/>
          <p:cNvSpPr/>
          <p:nvPr/>
        </p:nvSpPr>
        <p:spPr>
          <a:xfrm>
            <a:off x="1500808" y="4910176"/>
            <a:ext cx="3362991" cy="1016000"/>
          </a:xfrm>
          <a:prstGeom prst="wedgeRectCallout">
            <a:avLst>
              <a:gd name="adj1" fmla="val -27942"/>
              <a:gd name="adj2" fmla="val -1375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TW" sz="2800" dirty="0"/>
              <a:t>Do not have smaller gradients</a:t>
            </a:r>
            <a:endParaRPr lang="zh-TW" altLang="en-US" sz="2800" dirty="0"/>
          </a:p>
        </p:txBody>
      </p:sp>
      <p:grpSp>
        <p:nvGrpSpPr>
          <p:cNvPr id="45" name="群組 44"/>
          <p:cNvGrpSpPr/>
          <p:nvPr/>
        </p:nvGrpSpPr>
        <p:grpSpPr>
          <a:xfrm>
            <a:off x="6732454" y="19181"/>
            <a:ext cx="2750026" cy="2809363"/>
            <a:chOff x="6200673" y="3815455"/>
            <a:chExt cx="2750026" cy="2809363"/>
          </a:xfrm>
        </p:grpSpPr>
        <p:cxnSp>
          <p:nvCxnSpPr>
            <p:cNvPr id="46" name="直線單箭頭接點 45"/>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文字方塊 51"/>
                <p:cNvSpPr txBox="1"/>
                <p:nvPr/>
              </p:nvSpPr>
              <p:spPr>
                <a:xfrm>
                  <a:off x="8687357" y="5527718"/>
                  <a:ext cx="263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52" name="文字方塊 51"/>
                <p:cNvSpPr txBox="1">
                  <a:spLocks noRot="1" noChangeAspect="1" noMove="1" noResize="1" noEditPoints="1" noAdjustHandles="1" noChangeArrowheads="1" noChangeShapeType="1" noTextEdit="1"/>
                </p:cNvSpPr>
                <p:nvPr/>
              </p:nvSpPr>
              <p:spPr>
                <a:xfrm>
                  <a:off x="8687357" y="5527718"/>
                  <a:ext cx="263342" cy="369332"/>
                </a:xfrm>
                <a:prstGeom prst="rect">
                  <a:avLst/>
                </a:prstGeom>
                <a:blipFill>
                  <a:blip r:embed="rId11"/>
                  <a:stretch>
                    <a:fillRect l="-6818" r="-4545" b="-16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 name="文字方塊 52"/>
                <p:cNvSpPr txBox="1"/>
                <p:nvPr/>
              </p:nvSpPr>
              <p:spPr>
                <a:xfrm>
                  <a:off x="7313865" y="3815455"/>
                  <a:ext cx="288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53" name="文字方塊 52"/>
                <p:cNvSpPr txBox="1">
                  <a:spLocks noRot="1" noChangeAspect="1" noMove="1" noResize="1" noEditPoints="1" noAdjustHandles="1" noChangeArrowheads="1" noChangeShapeType="1" noTextEdit="1"/>
                </p:cNvSpPr>
                <p:nvPr/>
              </p:nvSpPr>
              <p:spPr>
                <a:xfrm>
                  <a:off x="7313865" y="3815455"/>
                  <a:ext cx="288028" cy="369332"/>
                </a:xfrm>
                <a:prstGeom prst="rect">
                  <a:avLst/>
                </a:prstGeom>
                <a:blipFill>
                  <a:blip r:embed="rId12"/>
                  <a:stretch>
                    <a:fillRect l="-6383" r="-6383" b="-1639"/>
                  </a:stretch>
                </a:blipFill>
              </p:spPr>
              <p:txBody>
                <a:bodyPr/>
                <a:lstStyle/>
                <a:p>
                  <a:r>
                    <a:rPr lang="en-IN">
                      <a:noFill/>
                    </a:rPr>
                    <a:t> </a:t>
                  </a:r>
                </a:p>
              </p:txBody>
            </p:sp>
          </mc:Fallback>
        </mc:AlternateContent>
        <p:cxnSp>
          <p:nvCxnSpPr>
            <p:cNvPr id="54" name="直線接點 53"/>
            <p:cNvCxnSpPr/>
            <p:nvPr/>
          </p:nvCxnSpPr>
          <p:spPr>
            <a:xfrm>
              <a:off x="6228958" y="5708803"/>
              <a:ext cx="1237168"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文字方塊 55"/>
                <p:cNvSpPr txBox="1"/>
                <p:nvPr/>
              </p:nvSpPr>
              <p:spPr>
                <a:xfrm>
                  <a:off x="7985942" y="4252893"/>
                  <a:ext cx="8425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en-US" altLang="zh-TW" sz="2400" i="1">
                            <a:latin typeface="Cambria Math" panose="02040503050406030204" pitchFamily="18" charset="0"/>
                          </a:rPr>
                          <m:t>𝑧</m:t>
                        </m:r>
                      </m:oMath>
                    </m:oMathPara>
                  </a14:m>
                  <a:endParaRPr lang="zh-TW" altLang="en-US" sz="2400" dirty="0"/>
                </a:p>
              </p:txBody>
            </p:sp>
          </mc:Choice>
          <mc:Fallback xmlns="">
            <p:sp>
              <p:nvSpPr>
                <p:cNvPr id="56" name="文字方塊 55"/>
                <p:cNvSpPr txBox="1">
                  <a:spLocks noRot="1" noChangeAspect="1" noMove="1" noResize="1" noEditPoints="1" noAdjustHandles="1" noChangeArrowheads="1" noChangeShapeType="1" noTextEdit="1"/>
                </p:cNvSpPr>
                <p:nvPr/>
              </p:nvSpPr>
              <p:spPr>
                <a:xfrm>
                  <a:off x="7985942" y="4252893"/>
                  <a:ext cx="842538" cy="369332"/>
                </a:xfrm>
                <a:prstGeom prst="rect">
                  <a:avLst/>
                </a:prstGeom>
                <a:blipFill>
                  <a:blip r:embed="rId13"/>
                  <a:stretch>
                    <a:fillRect l="-2174" r="-2174"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8" name="文字方塊 57"/>
                <p:cNvSpPr txBox="1"/>
                <p:nvPr/>
              </p:nvSpPr>
              <p:spPr>
                <a:xfrm>
                  <a:off x="6401952" y="5321208"/>
                  <a:ext cx="85812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=0</m:t>
                        </m:r>
                      </m:oMath>
                    </m:oMathPara>
                  </a14:m>
                  <a:endParaRPr lang="zh-TW" altLang="en-US" sz="2400" dirty="0"/>
                </a:p>
              </p:txBody>
            </p:sp>
          </mc:Choice>
          <mc:Fallback xmlns="">
            <p:sp>
              <p:nvSpPr>
                <p:cNvPr id="58" name="文字方塊 57"/>
                <p:cNvSpPr txBox="1">
                  <a:spLocks noRot="1" noChangeAspect="1" noMove="1" noResize="1" noEditPoints="1" noAdjustHandles="1" noChangeArrowheads="1" noChangeShapeType="1" noTextEdit="1"/>
                </p:cNvSpPr>
                <p:nvPr/>
              </p:nvSpPr>
              <p:spPr>
                <a:xfrm>
                  <a:off x="6401952" y="5321208"/>
                  <a:ext cx="858120" cy="369332"/>
                </a:xfrm>
                <a:prstGeom prst="rect">
                  <a:avLst/>
                </a:prstGeom>
                <a:blipFill>
                  <a:blip r:embed="rId14"/>
                  <a:stretch>
                    <a:fillRect l="-2128" r="-6383" b="-9836"/>
                  </a:stretch>
                </a:blipFill>
              </p:spPr>
              <p:txBody>
                <a:bodyPr/>
                <a:lstStyle/>
                <a:p>
                  <a:r>
                    <a:rPr lang="en-IN">
                      <a:noFill/>
                    </a:rPr>
                    <a:t> </a:t>
                  </a:r>
                </a:p>
              </p:txBody>
            </p:sp>
          </mc:Fallback>
        </mc:AlternateContent>
      </p:grpSp>
    </p:spTree>
    <p:extLst>
      <p:ext uri="{BB962C8B-B14F-4D97-AF65-F5344CB8AC3E}">
        <p14:creationId xmlns:p14="http://schemas.microsoft.com/office/powerpoint/2010/main" val="2931912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ReLU</a:t>
            </a:r>
            <a:r>
              <a:rPr lang="en-US" altLang="zh-TW" dirty="0"/>
              <a:t> - variant</a:t>
            </a:r>
            <a:endParaRPr lang="zh-TW" altLang="en-US" dirty="0"/>
          </a:p>
        </p:txBody>
      </p:sp>
      <p:grpSp>
        <p:nvGrpSpPr>
          <p:cNvPr id="4" name="群組 3"/>
          <p:cNvGrpSpPr/>
          <p:nvPr/>
        </p:nvGrpSpPr>
        <p:grpSpPr>
          <a:xfrm>
            <a:off x="1556360" y="2138131"/>
            <a:ext cx="3106013" cy="3267845"/>
            <a:chOff x="7326642" y="417698"/>
            <a:chExt cx="3106013" cy="3267845"/>
          </a:xfrm>
        </p:grpSpPr>
        <p:grpSp>
          <p:nvGrpSpPr>
            <p:cNvPr id="5" name="群組 4"/>
            <p:cNvGrpSpPr/>
            <p:nvPr/>
          </p:nvGrpSpPr>
          <p:grpSpPr>
            <a:xfrm>
              <a:off x="7326642" y="876180"/>
              <a:ext cx="3106013" cy="2809363"/>
              <a:chOff x="5844686" y="3815455"/>
              <a:chExt cx="3106013" cy="2809363"/>
            </a:xfrm>
          </p:grpSpPr>
          <p:cxnSp>
            <p:nvCxnSpPr>
              <p:cNvPr id="7" name="直線單箭頭接點 6"/>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文字方塊 8"/>
                  <p:cNvSpPr txBox="1"/>
                  <p:nvPr/>
                </p:nvSpPr>
                <p:spPr>
                  <a:xfrm>
                    <a:off x="8687357" y="5527718"/>
                    <a:ext cx="263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9" name="文字方塊 8"/>
                  <p:cNvSpPr txBox="1">
                    <a:spLocks noRot="1" noChangeAspect="1" noMove="1" noResize="1" noEditPoints="1" noAdjustHandles="1" noChangeArrowheads="1" noChangeShapeType="1" noTextEdit="1"/>
                  </p:cNvSpPr>
                  <p:nvPr/>
                </p:nvSpPr>
                <p:spPr>
                  <a:xfrm>
                    <a:off x="8687357" y="5527718"/>
                    <a:ext cx="263342" cy="369332"/>
                  </a:xfrm>
                  <a:prstGeom prst="rect">
                    <a:avLst/>
                  </a:prstGeom>
                  <a:blipFill>
                    <a:blip r:embed="rId2"/>
                    <a:stretch>
                      <a:fillRect l="-9302" r="-4651"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文字方塊 9"/>
                  <p:cNvSpPr txBox="1"/>
                  <p:nvPr/>
                </p:nvSpPr>
                <p:spPr>
                  <a:xfrm>
                    <a:off x="7313865" y="3815455"/>
                    <a:ext cx="288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7313865" y="3815455"/>
                    <a:ext cx="288028" cy="369332"/>
                  </a:xfrm>
                  <a:prstGeom prst="rect">
                    <a:avLst/>
                  </a:prstGeom>
                  <a:blipFill>
                    <a:blip r:embed="rId3"/>
                    <a:stretch>
                      <a:fillRect l="-6250" r="-4167"/>
                    </a:stretch>
                  </a:blipFill>
                </p:spPr>
                <p:txBody>
                  <a:bodyPr/>
                  <a:lstStyle/>
                  <a:p>
                    <a:r>
                      <a:rPr lang="en-IN">
                        <a:noFill/>
                      </a:rPr>
                      <a:t> </a:t>
                    </a:r>
                  </a:p>
                </p:txBody>
              </p:sp>
            </mc:Fallback>
          </mc:AlternateContent>
          <p:cxnSp>
            <p:nvCxnSpPr>
              <p:cNvPr id="11" name="直線接點 10"/>
              <p:cNvCxnSpPr/>
              <p:nvPr/>
            </p:nvCxnSpPr>
            <p:spPr>
              <a:xfrm flipV="1">
                <a:off x="6200673" y="5708803"/>
                <a:ext cx="1265453" cy="33385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線接點 11"/>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字方塊 12"/>
                  <p:cNvSpPr txBox="1"/>
                  <p:nvPr/>
                </p:nvSpPr>
                <p:spPr>
                  <a:xfrm>
                    <a:off x="7985942" y="4252893"/>
                    <a:ext cx="8425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en-US" altLang="zh-TW" sz="2400" i="1">
                              <a:latin typeface="Cambria Math" panose="02040503050406030204" pitchFamily="18" charset="0"/>
                            </a:rPr>
                            <m:t>𝑧</m:t>
                          </m:r>
                        </m:oMath>
                      </m:oMathPara>
                    </a14:m>
                    <a:endParaRPr lang="zh-TW" altLang="en-US" sz="2400" dirty="0"/>
                  </a:p>
                </p:txBody>
              </p:sp>
            </mc:Choice>
            <mc:Fallback xmlns="">
              <p:sp>
                <p:nvSpPr>
                  <p:cNvPr id="13" name="文字方塊 12"/>
                  <p:cNvSpPr txBox="1">
                    <a:spLocks noRot="1" noChangeAspect="1" noMove="1" noResize="1" noEditPoints="1" noAdjustHandles="1" noChangeArrowheads="1" noChangeShapeType="1" noTextEdit="1"/>
                  </p:cNvSpPr>
                  <p:nvPr/>
                </p:nvSpPr>
                <p:spPr>
                  <a:xfrm>
                    <a:off x="7985942" y="4252893"/>
                    <a:ext cx="842538" cy="369332"/>
                  </a:xfrm>
                  <a:prstGeom prst="rect">
                    <a:avLst/>
                  </a:prstGeom>
                  <a:blipFill>
                    <a:blip r:embed="rId4"/>
                    <a:stretch>
                      <a:fillRect l="-2899" r="-1449"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文字方塊 13"/>
                  <p:cNvSpPr txBox="1"/>
                  <p:nvPr/>
                </p:nvSpPr>
                <p:spPr>
                  <a:xfrm>
                    <a:off x="5844686" y="6082863"/>
                    <a:ext cx="141481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=0.01</m:t>
                          </m:r>
                          <m:r>
                            <a:rPr lang="en-US" altLang="zh-TW" sz="2400" i="1">
                              <a:latin typeface="Cambria Math" panose="02040503050406030204" pitchFamily="18" charset="0"/>
                            </a:rPr>
                            <m:t>𝑧</m:t>
                          </m:r>
                        </m:oMath>
                      </m:oMathPara>
                    </a14:m>
                    <a:endParaRPr lang="zh-TW" altLang="en-US" sz="2400" dirty="0"/>
                  </a:p>
                </p:txBody>
              </p:sp>
            </mc:Choice>
            <mc:Fallback xmlns="">
              <p:sp>
                <p:nvSpPr>
                  <p:cNvPr id="14" name="文字方塊 13"/>
                  <p:cNvSpPr txBox="1">
                    <a:spLocks noRot="1" noChangeAspect="1" noMove="1" noResize="1" noEditPoints="1" noAdjustHandles="1" noChangeArrowheads="1" noChangeShapeType="1" noTextEdit="1"/>
                  </p:cNvSpPr>
                  <p:nvPr/>
                </p:nvSpPr>
                <p:spPr>
                  <a:xfrm>
                    <a:off x="5844686" y="6082863"/>
                    <a:ext cx="1414811" cy="369332"/>
                  </a:xfrm>
                  <a:prstGeom prst="rect">
                    <a:avLst/>
                  </a:prstGeom>
                  <a:blipFill>
                    <a:blip r:embed="rId5"/>
                    <a:stretch>
                      <a:fillRect l="-862" r="-3448" b="-10000"/>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6" name="文字方塊 5"/>
                <p:cNvSpPr txBox="1"/>
                <p:nvPr/>
              </p:nvSpPr>
              <p:spPr>
                <a:xfrm>
                  <a:off x="7926576" y="417698"/>
                  <a:ext cx="203132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𝐿𝑒𝑎𝑘𝑦</m:t>
                        </m:r>
                        <m:r>
                          <a:rPr lang="en-US" altLang="zh-TW" sz="2800" i="1">
                            <a:latin typeface="Cambria Math" panose="02040503050406030204" pitchFamily="18" charset="0"/>
                          </a:rPr>
                          <m:t> </m:t>
                        </m:r>
                        <m:r>
                          <a:rPr lang="en-US" altLang="zh-TW" sz="2800" i="1">
                            <a:latin typeface="Cambria Math" panose="02040503050406030204" pitchFamily="18" charset="0"/>
                          </a:rPr>
                          <m:t>𝑅𝑒𝐿𝑈</m:t>
                        </m:r>
                      </m:oMath>
                    </m:oMathPara>
                  </a14:m>
                  <a:endParaRPr lang="zh-TW" altLang="en-US" sz="2800" dirty="0"/>
                </a:p>
              </p:txBody>
            </p:sp>
          </mc:Choice>
          <mc:Fallback xmlns="">
            <p:sp>
              <p:nvSpPr>
                <p:cNvPr id="6" name="文字方塊 5"/>
                <p:cNvSpPr txBox="1">
                  <a:spLocks noRot="1" noChangeAspect="1" noMove="1" noResize="1" noEditPoints="1" noAdjustHandles="1" noChangeArrowheads="1" noChangeShapeType="1" noTextEdit="1"/>
                </p:cNvSpPr>
                <p:nvPr/>
              </p:nvSpPr>
              <p:spPr>
                <a:xfrm>
                  <a:off x="7926576" y="417698"/>
                  <a:ext cx="2031325" cy="430887"/>
                </a:xfrm>
                <a:prstGeom prst="rect">
                  <a:avLst/>
                </a:prstGeom>
                <a:blipFill>
                  <a:blip r:embed="rId6"/>
                  <a:stretch>
                    <a:fillRect/>
                  </a:stretch>
                </a:blipFill>
              </p:spPr>
              <p:txBody>
                <a:bodyPr/>
                <a:lstStyle/>
                <a:p>
                  <a:r>
                    <a:rPr lang="en-IN">
                      <a:noFill/>
                    </a:rPr>
                    <a:t> </a:t>
                  </a:r>
                </a:p>
              </p:txBody>
            </p:sp>
          </mc:Fallback>
        </mc:AlternateContent>
      </p:grpSp>
      <p:grpSp>
        <p:nvGrpSpPr>
          <p:cNvPr id="15" name="群組 14"/>
          <p:cNvGrpSpPr/>
          <p:nvPr/>
        </p:nvGrpSpPr>
        <p:grpSpPr>
          <a:xfrm>
            <a:off x="5382969" y="2168302"/>
            <a:ext cx="3098712" cy="3328700"/>
            <a:chOff x="7434636" y="356843"/>
            <a:chExt cx="3098712" cy="3328700"/>
          </a:xfrm>
        </p:grpSpPr>
        <p:grpSp>
          <p:nvGrpSpPr>
            <p:cNvPr id="16" name="群組 15"/>
            <p:cNvGrpSpPr/>
            <p:nvPr/>
          </p:nvGrpSpPr>
          <p:grpSpPr>
            <a:xfrm>
              <a:off x="7434636" y="876180"/>
              <a:ext cx="2998019" cy="2809363"/>
              <a:chOff x="5952680" y="3815455"/>
              <a:chExt cx="2998019" cy="2809363"/>
            </a:xfrm>
          </p:grpSpPr>
          <p:cxnSp>
            <p:nvCxnSpPr>
              <p:cNvPr id="18" name="直線單箭頭接點 17"/>
              <p:cNvCxnSpPr/>
              <p:nvPr/>
            </p:nvCxnSpPr>
            <p:spPr>
              <a:xfrm>
                <a:off x="6200673" y="5714500"/>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rot="16200000">
                <a:off x="6200674" y="5387649"/>
                <a:ext cx="247433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字方塊 19"/>
                  <p:cNvSpPr txBox="1"/>
                  <p:nvPr/>
                </p:nvSpPr>
                <p:spPr>
                  <a:xfrm>
                    <a:off x="8687357" y="5527718"/>
                    <a:ext cx="26334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𝑧</m:t>
                          </m:r>
                        </m:oMath>
                      </m:oMathPara>
                    </a14:m>
                    <a:endParaRPr lang="zh-TW" altLang="en-US" sz="2400" dirty="0"/>
                  </a:p>
                </p:txBody>
              </p:sp>
            </mc:Choice>
            <mc:Fallback xmlns="">
              <p:sp>
                <p:nvSpPr>
                  <p:cNvPr id="20" name="文字方塊 19"/>
                  <p:cNvSpPr txBox="1">
                    <a:spLocks noRot="1" noChangeAspect="1" noMove="1" noResize="1" noEditPoints="1" noAdjustHandles="1" noChangeArrowheads="1" noChangeShapeType="1" noTextEdit="1"/>
                  </p:cNvSpPr>
                  <p:nvPr/>
                </p:nvSpPr>
                <p:spPr>
                  <a:xfrm>
                    <a:off x="8687357" y="5527718"/>
                    <a:ext cx="263342" cy="369332"/>
                  </a:xfrm>
                  <a:prstGeom prst="rect">
                    <a:avLst/>
                  </a:prstGeom>
                  <a:blipFill>
                    <a:blip r:embed="rId7"/>
                    <a:stretch>
                      <a:fillRect l="-9302" r="-4651"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文字方塊 20"/>
                  <p:cNvSpPr txBox="1"/>
                  <p:nvPr/>
                </p:nvSpPr>
                <p:spPr>
                  <a:xfrm>
                    <a:off x="7313865" y="3815455"/>
                    <a:ext cx="2880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oMath>
                      </m:oMathPara>
                    </a14:m>
                    <a:endParaRPr lang="zh-TW" altLang="en-US" sz="2400" dirty="0"/>
                  </a:p>
                </p:txBody>
              </p:sp>
            </mc:Choice>
            <mc:Fallback xmlns="">
              <p:sp>
                <p:nvSpPr>
                  <p:cNvPr id="21" name="文字方塊 20"/>
                  <p:cNvSpPr txBox="1">
                    <a:spLocks noRot="1" noChangeAspect="1" noMove="1" noResize="1" noEditPoints="1" noAdjustHandles="1" noChangeArrowheads="1" noChangeShapeType="1" noTextEdit="1"/>
                  </p:cNvSpPr>
                  <p:nvPr/>
                </p:nvSpPr>
                <p:spPr>
                  <a:xfrm>
                    <a:off x="7313865" y="3815455"/>
                    <a:ext cx="288028" cy="369332"/>
                  </a:xfrm>
                  <a:prstGeom prst="rect">
                    <a:avLst/>
                  </a:prstGeom>
                  <a:blipFill>
                    <a:blip r:embed="rId8"/>
                    <a:stretch>
                      <a:fillRect l="-6250" r="-4167" b="-1667"/>
                    </a:stretch>
                  </a:blipFill>
                </p:spPr>
                <p:txBody>
                  <a:bodyPr/>
                  <a:lstStyle/>
                  <a:p>
                    <a:r>
                      <a:rPr lang="en-IN">
                        <a:noFill/>
                      </a:rPr>
                      <a:t> </a:t>
                    </a:r>
                  </a:p>
                </p:txBody>
              </p:sp>
            </mc:Fallback>
          </mc:AlternateContent>
          <p:cxnSp>
            <p:nvCxnSpPr>
              <p:cNvPr id="22" name="直線接點 21"/>
              <p:cNvCxnSpPr/>
              <p:nvPr/>
            </p:nvCxnSpPr>
            <p:spPr>
              <a:xfrm flipV="1">
                <a:off x="6200673" y="5708803"/>
                <a:ext cx="1265453" cy="333850"/>
              </a:xfrm>
              <a:prstGeom prst="line">
                <a:avLst/>
              </a:prstGeom>
              <a:ln w="76200">
                <a:solidFill>
                  <a:srgbClr val="00B050"/>
                </a:solidFill>
              </a:ln>
            </p:spPr>
            <p:style>
              <a:lnRef idx="3">
                <a:schemeClr val="accent5"/>
              </a:lnRef>
              <a:fillRef idx="0">
                <a:schemeClr val="accent5"/>
              </a:fillRef>
              <a:effectRef idx="2">
                <a:schemeClr val="accent5"/>
              </a:effectRef>
              <a:fontRef idx="minor">
                <a:schemeClr val="tx1"/>
              </a:fontRef>
            </p:style>
          </p:cxnSp>
          <p:cxnSp>
            <p:nvCxnSpPr>
              <p:cNvPr id="23" name="直線接點 22"/>
              <p:cNvCxnSpPr/>
              <p:nvPr/>
            </p:nvCxnSpPr>
            <p:spPr>
              <a:xfrm flipV="1">
                <a:off x="7427944" y="4629511"/>
                <a:ext cx="959230" cy="1079292"/>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字方塊 23"/>
                  <p:cNvSpPr txBox="1"/>
                  <p:nvPr/>
                </p:nvSpPr>
                <p:spPr>
                  <a:xfrm>
                    <a:off x="7985942" y="4252893"/>
                    <a:ext cx="84253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en-US" altLang="zh-TW" sz="2400" i="1">
                              <a:latin typeface="Cambria Math" panose="02040503050406030204" pitchFamily="18" charset="0"/>
                            </a:rPr>
                            <m:t>𝑧</m:t>
                          </m:r>
                        </m:oMath>
                      </m:oMathPara>
                    </a14:m>
                    <a:endParaRPr lang="zh-TW" altLang="en-US" sz="240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7985942" y="4252893"/>
                    <a:ext cx="842538" cy="369332"/>
                  </a:xfrm>
                  <a:prstGeom prst="rect">
                    <a:avLst/>
                  </a:prstGeom>
                  <a:blipFill>
                    <a:blip r:embed="rId9"/>
                    <a:stretch>
                      <a:fillRect l="-2899" r="-1449" b="-1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5952680" y="6055863"/>
                    <a:ext cx="10268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𝑎</m:t>
                          </m:r>
                          <m:r>
                            <a:rPr lang="en-US" altLang="zh-TW" sz="2400" i="1">
                              <a:latin typeface="Cambria Math" panose="02040503050406030204" pitchFamily="18" charset="0"/>
                            </a:rPr>
                            <m:t>=</m:t>
                          </m:r>
                          <m:r>
                            <a:rPr lang="zh-TW" altLang="en-US" sz="2400" i="1">
                              <a:latin typeface="Cambria Math" panose="02040503050406030204" pitchFamily="18" charset="0"/>
                            </a:rPr>
                            <m:t>𝛼</m:t>
                          </m:r>
                          <m:r>
                            <a:rPr lang="en-US" altLang="zh-TW" sz="2400" i="1">
                              <a:latin typeface="Cambria Math" panose="02040503050406030204" pitchFamily="18" charset="0"/>
                            </a:rPr>
                            <m:t>𝑧</m:t>
                          </m:r>
                        </m:oMath>
                      </m:oMathPara>
                    </a14:m>
                    <a:endParaRPr lang="zh-TW" altLang="en-US" sz="240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5952680" y="6055863"/>
                    <a:ext cx="1026883" cy="369332"/>
                  </a:xfrm>
                  <a:prstGeom prst="rect">
                    <a:avLst/>
                  </a:prstGeom>
                  <a:blipFill>
                    <a:blip r:embed="rId10"/>
                    <a:stretch>
                      <a:fillRect l="-1190" r="-1786" b="-1639"/>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7" name="文字方塊 16"/>
                <p:cNvSpPr txBox="1"/>
                <p:nvPr/>
              </p:nvSpPr>
              <p:spPr>
                <a:xfrm>
                  <a:off x="7599083" y="356843"/>
                  <a:ext cx="29342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i="1">
                            <a:latin typeface="Cambria Math" panose="02040503050406030204" pitchFamily="18" charset="0"/>
                          </a:rPr>
                          <m:t>𝑃𝑎𝑟𝑎𝑚𝑒𝑡𝑟𝑖𝑐</m:t>
                        </m:r>
                        <m:r>
                          <a:rPr lang="en-US" altLang="zh-TW" sz="2800" i="1">
                            <a:latin typeface="Cambria Math" panose="02040503050406030204" pitchFamily="18" charset="0"/>
                          </a:rPr>
                          <m:t> </m:t>
                        </m:r>
                        <m:r>
                          <a:rPr lang="en-US" altLang="zh-TW" sz="2800" i="1">
                            <a:latin typeface="Cambria Math" panose="02040503050406030204" pitchFamily="18" charset="0"/>
                          </a:rPr>
                          <m:t>𝑅𝑒𝐿𝑈</m:t>
                        </m:r>
                      </m:oMath>
                    </m:oMathPara>
                  </a14:m>
                  <a:endParaRPr lang="zh-TW" altLang="en-US" sz="2800" dirty="0"/>
                </a:p>
              </p:txBody>
            </p:sp>
          </mc:Choice>
          <mc:Fallback xmlns="">
            <p:sp>
              <p:nvSpPr>
                <p:cNvPr id="17" name="文字方塊 16"/>
                <p:cNvSpPr txBox="1">
                  <a:spLocks noRot="1" noChangeAspect="1" noMove="1" noResize="1" noEditPoints="1" noAdjustHandles="1" noChangeArrowheads="1" noChangeShapeType="1" noTextEdit="1"/>
                </p:cNvSpPr>
                <p:nvPr/>
              </p:nvSpPr>
              <p:spPr>
                <a:xfrm>
                  <a:off x="7599083" y="356843"/>
                  <a:ext cx="2934265" cy="430887"/>
                </a:xfrm>
                <a:prstGeom prst="rect">
                  <a:avLst/>
                </a:prstGeom>
                <a:blipFill>
                  <a:blip r:embed="rId11"/>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6" name="文字方塊 25"/>
              <p:cNvSpPr txBox="1"/>
              <p:nvPr/>
            </p:nvSpPr>
            <p:spPr>
              <a:xfrm>
                <a:off x="3310804" y="5564136"/>
                <a:ext cx="6704217"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14:m>
                  <m:oMath xmlns:m="http://schemas.openxmlformats.org/officeDocument/2006/math">
                    <m:r>
                      <a:rPr lang="zh-TW" altLang="en-US" sz="2400" i="1">
                        <a:latin typeface="Cambria Math" panose="02040503050406030204" pitchFamily="18" charset="0"/>
                      </a:rPr>
                      <m:t>𝛼</m:t>
                    </m:r>
                  </m:oMath>
                </a14:m>
                <a:r>
                  <a:rPr lang="en-US" altLang="zh-TW" sz="2400" dirty="0"/>
                  <a:t> also learned by gradient descent</a:t>
                </a:r>
                <a:endParaRPr lang="zh-TW" altLang="en-US" sz="240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3310804" y="5564136"/>
                <a:ext cx="6704217" cy="461665"/>
              </a:xfrm>
              <a:prstGeom prst="rect">
                <a:avLst/>
              </a:prstGeom>
              <a:blipFill>
                <a:blip r:embed="rId12"/>
                <a:stretch>
                  <a:fillRect/>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EF4EDAE3-54BD-DC10-0D0F-13171BE266E5}"/>
              </a:ext>
            </a:extLst>
          </p:cNvPr>
          <p:cNvSpPr txBox="1"/>
          <p:nvPr/>
        </p:nvSpPr>
        <p:spPr>
          <a:xfrm>
            <a:off x="531245" y="1246648"/>
            <a:ext cx="7155750" cy="830997"/>
          </a:xfrm>
          <a:prstGeom prst="rect">
            <a:avLst/>
          </a:prstGeom>
          <a:noFill/>
        </p:spPr>
        <p:txBody>
          <a:bodyPr wrap="square">
            <a:spAutoFit/>
          </a:bodyPr>
          <a:lstStyle/>
          <a:p>
            <a:pPr algn="just"/>
            <a:r>
              <a:rPr lang="en-GB" sz="1600" b="1" i="0" dirty="0">
                <a:solidFill>
                  <a:srgbClr val="002060"/>
                </a:solidFill>
                <a:effectLst/>
                <a:highlight>
                  <a:srgbClr val="FFFFFF"/>
                </a:highlight>
              </a:rPr>
              <a:t>This helps to avoid the “dying </a:t>
            </a:r>
            <a:r>
              <a:rPr lang="en-GB" sz="1600" b="1" i="0" dirty="0" err="1">
                <a:solidFill>
                  <a:srgbClr val="002060"/>
                </a:solidFill>
                <a:effectLst/>
                <a:highlight>
                  <a:srgbClr val="FFFFFF"/>
                </a:highlight>
              </a:rPr>
              <a:t>ReLU</a:t>
            </a:r>
            <a:r>
              <a:rPr lang="en-GB" sz="1600" b="1" i="0" dirty="0">
                <a:solidFill>
                  <a:srgbClr val="002060"/>
                </a:solidFill>
                <a:effectLst/>
                <a:highlight>
                  <a:srgbClr val="FFFFFF"/>
                </a:highlight>
              </a:rPr>
              <a:t>” problem</a:t>
            </a:r>
            <a:r>
              <a:rPr lang="en-GB" sz="1600" b="1" dirty="0">
                <a:solidFill>
                  <a:srgbClr val="002060"/>
                </a:solidFill>
                <a:highlight>
                  <a:srgbClr val="FFFFFF"/>
                </a:highlight>
              </a:rPr>
              <a:t> </a:t>
            </a:r>
            <a:r>
              <a:rPr lang="en-GB" sz="1600" b="1" dirty="0">
                <a:solidFill>
                  <a:srgbClr val="002060"/>
                </a:solidFill>
              </a:rPr>
              <a:t>with the standard </a:t>
            </a:r>
            <a:r>
              <a:rPr lang="en-GB" sz="1600" b="1" dirty="0" err="1">
                <a:solidFill>
                  <a:srgbClr val="002060"/>
                </a:solidFill>
              </a:rPr>
              <a:t>ReLU</a:t>
            </a:r>
            <a:r>
              <a:rPr lang="en-GB" sz="1600" b="1" dirty="0">
                <a:solidFill>
                  <a:srgbClr val="002060"/>
                </a:solidFill>
              </a:rPr>
              <a:t> function, where a neuron with a negative bias may never activate and become “dead.”</a:t>
            </a:r>
            <a:endParaRPr lang="en-IN" sz="1600" b="1" dirty="0">
              <a:solidFill>
                <a:srgbClr val="002060"/>
              </a:solidFill>
            </a:endParaRPr>
          </a:p>
        </p:txBody>
      </p:sp>
    </p:spTree>
    <p:extLst>
      <p:ext uri="{BB962C8B-B14F-4D97-AF65-F5344CB8AC3E}">
        <p14:creationId xmlns:p14="http://schemas.microsoft.com/office/powerpoint/2010/main" val="338854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3C727-E1D2-4FB9-B144-455F749313B9}"/>
              </a:ext>
            </a:extLst>
          </p:cNvPr>
          <p:cNvSpPr>
            <a:spLocks noGrp="1"/>
          </p:cNvSpPr>
          <p:nvPr>
            <p:ph type="title"/>
          </p:nvPr>
        </p:nvSpPr>
        <p:spPr/>
        <p:txBody>
          <a:bodyPr/>
          <a:lstStyle/>
          <a:p>
            <a:r>
              <a:rPr lang="en-US" dirty="0"/>
              <a:t>Activation Functions</a:t>
            </a:r>
          </a:p>
        </p:txBody>
      </p:sp>
      <p:pic>
        <p:nvPicPr>
          <p:cNvPr id="6" name="Picture 5">
            <a:extLst>
              <a:ext uri="{FF2B5EF4-FFF2-40B4-BE49-F238E27FC236}">
                <a16:creationId xmlns:a16="http://schemas.microsoft.com/office/drawing/2014/main" id="{7B9E6C09-98E8-4223-8511-E95EEAEAC3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148881" y="1340767"/>
            <a:ext cx="5688632" cy="4633335"/>
          </a:xfrm>
          <a:prstGeom prst="rect">
            <a:avLst/>
          </a:prstGeom>
        </p:spPr>
      </p:pic>
      <p:sp>
        <p:nvSpPr>
          <p:cNvPr id="7" name="TextBox 6">
            <a:extLst>
              <a:ext uri="{FF2B5EF4-FFF2-40B4-BE49-F238E27FC236}">
                <a16:creationId xmlns:a16="http://schemas.microsoft.com/office/drawing/2014/main" id="{52081E46-5FE3-4C40-9088-10B8ED5F332E}"/>
              </a:ext>
            </a:extLst>
          </p:cNvPr>
          <p:cNvSpPr txBox="1"/>
          <p:nvPr/>
        </p:nvSpPr>
        <p:spPr>
          <a:xfrm>
            <a:off x="2849882" y="6665087"/>
            <a:ext cx="7223704" cy="215444"/>
          </a:xfrm>
          <a:prstGeom prst="rect">
            <a:avLst/>
          </a:prstGeom>
          <a:noFill/>
        </p:spPr>
        <p:txBody>
          <a:bodyPr wrap="square" rtlCol="0">
            <a:spAutoFit/>
          </a:bodyPr>
          <a:lstStyle/>
          <a:p>
            <a:pPr algn="r"/>
            <a:r>
              <a:rPr lang="en-US" sz="800" dirty="0">
                <a:solidFill>
                  <a:srgbClr val="C00000"/>
                </a:solidFill>
              </a:rPr>
              <a:t>Image Source: https://sefiks.com/2020/02/02/dance-moves-of-deep-learning-activation-functions/</a:t>
            </a:r>
            <a:endParaRPr lang="en-IN" sz="800" dirty="0">
              <a:solidFill>
                <a:srgbClr val="C00000"/>
              </a:solidFill>
            </a:endParaRPr>
          </a:p>
        </p:txBody>
      </p:sp>
    </p:spTree>
    <p:extLst>
      <p:ext uri="{BB962C8B-B14F-4D97-AF65-F5344CB8AC3E}">
        <p14:creationId xmlns:p14="http://schemas.microsoft.com/office/powerpoint/2010/main" val="138501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a:extLst>
              <a:ext uri="{FF2B5EF4-FFF2-40B4-BE49-F238E27FC236}">
                <a16:creationId xmlns:a16="http://schemas.microsoft.com/office/drawing/2014/main" id="{ADF14A4B-9CDD-44FA-8F89-5D4DCB72A0A6}"/>
              </a:ext>
            </a:extLst>
          </p:cNvPr>
          <p:cNvSpPr txBox="1">
            <a:spLocks/>
          </p:cNvSpPr>
          <p:nvPr/>
        </p:nvSpPr>
        <p:spPr>
          <a:xfrm>
            <a:off x="1823085" y="3069398"/>
            <a:ext cx="6412230" cy="719203"/>
          </a:xfrm>
          <a:prstGeom prst="rect">
            <a:avLst/>
          </a:prstGeom>
        </p:spPr>
        <p:txBody>
          <a:bodyPr vert="horz" lIns="75438" tIns="37719" rIns="75438" bIns="37719"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TW" sz="3960" dirty="0">
                <a:solidFill>
                  <a:srgbClr val="FF0000"/>
                </a:solidFill>
              </a:rPr>
              <a:t>Optimization Algorithms</a:t>
            </a:r>
            <a:endParaRPr lang="zh-TW" altLang="en-US" sz="3960" dirty="0">
              <a:solidFill>
                <a:srgbClr val="FF0000"/>
              </a:solidFill>
            </a:endParaRPr>
          </a:p>
        </p:txBody>
      </p:sp>
    </p:spTree>
    <p:extLst>
      <p:ext uri="{BB962C8B-B14F-4D97-AF65-F5344CB8AC3E}">
        <p14:creationId xmlns:p14="http://schemas.microsoft.com/office/powerpoint/2010/main" val="287781804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grpSp>
        <p:nvGrpSpPr>
          <p:cNvPr id="4" name="群組 3"/>
          <p:cNvGrpSpPr/>
          <p:nvPr/>
        </p:nvGrpSpPr>
        <p:grpSpPr>
          <a:xfrm>
            <a:off x="1240664" y="1709925"/>
            <a:ext cx="5851615" cy="4388711"/>
            <a:chOff x="706835" y="2011916"/>
            <a:chExt cx="6113826" cy="4585368"/>
          </a:xfrm>
        </p:grpSpPr>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3675390" y="6267363"/>
                  <a:ext cx="398008"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1</m:t>
                            </m:r>
                          </m:sub>
                        </m:sSub>
                      </m:oMath>
                    </m:oMathPara>
                  </a14:m>
                  <a:endParaRPr lang="zh-TW" altLang="en-US" sz="1980" dirty="0">
                    <a:solidFill>
                      <a:prstClr val="black"/>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3675390" y="6267363"/>
                  <a:ext cx="398008" cy="318352"/>
                </a:xfrm>
                <a:prstGeom prst="rect">
                  <a:avLst/>
                </a:prstGeom>
                <a:blipFill>
                  <a:blip r:embed="rId4"/>
                  <a:stretch>
                    <a:fillRect l="-6452" b="-1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43326" y="4119935"/>
                  <a:ext cx="404171"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2</m:t>
                            </m:r>
                          </m:sub>
                        </m:sSub>
                      </m:oMath>
                    </m:oMathPara>
                  </a14:m>
                  <a:endParaRPr lang="zh-TW" altLang="en-US" sz="1980" dirty="0">
                    <a:solidFill>
                      <a:prstClr val="black"/>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843326" y="4119935"/>
                  <a:ext cx="404171" cy="318352"/>
                </a:xfrm>
                <a:prstGeom prst="rect">
                  <a:avLst/>
                </a:prstGeom>
                <a:blipFill>
                  <a:blip r:embed="rId5"/>
                  <a:stretch>
                    <a:fillRect l="-4762" r="-1587" b="-16000"/>
                  </a:stretch>
                </a:blipFill>
              </p:spPr>
              <p:txBody>
                <a:bodyPr/>
                <a:lstStyle/>
                <a:p>
                  <a:r>
                    <a:rPr lang="en-IN">
                      <a:noFill/>
                    </a:rPr>
                    <a:t> </a:t>
                  </a:r>
                </a:p>
              </p:txBody>
            </p:sp>
          </mc:Fallback>
        </mc:AlternateContent>
      </p:grpSp>
      <p:sp>
        <p:nvSpPr>
          <p:cNvPr id="9" name="橢圓 8"/>
          <p:cNvSpPr/>
          <p:nvPr/>
        </p:nvSpPr>
        <p:spPr>
          <a:xfrm>
            <a:off x="2438618" y="4947886"/>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cxnSp>
        <p:nvCxnSpPr>
          <p:cNvPr id="17" name="直線單箭頭接點 16"/>
          <p:cNvCxnSpPr/>
          <p:nvPr/>
        </p:nvCxnSpPr>
        <p:spPr>
          <a:xfrm flipV="1">
            <a:off x="2538646" y="4379089"/>
            <a:ext cx="185624" cy="599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5524626" y="1102278"/>
            <a:ext cx="3807339" cy="1006429"/>
          </a:xfrm>
          <a:prstGeom prst="rect">
            <a:avLst/>
          </a:prstGeom>
          <a:noFill/>
        </p:spPr>
        <p:txBody>
          <a:bodyPr wrap="square" rtlCol="0">
            <a:spAutoFit/>
          </a:bodyPr>
          <a:lstStyle/>
          <a:p>
            <a:r>
              <a:rPr lang="en-US" altLang="zh-TW" sz="1980" dirty="0">
                <a:solidFill>
                  <a:prstClr val="black"/>
                </a:solidFill>
              </a:rPr>
              <a:t>Assume there are only two parameters w</a:t>
            </a:r>
            <a:r>
              <a:rPr lang="en-US" altLang="zh-TW" sz="1980" baseline="-25000" dirty="0">
                <a:solidFill>
                  <a:prstClr val="black"/>
                </a:solidFill>
              </a:rPr>
              <a:t>1</a:t>
            </a:r>
            <a:r>
              <a:rPr lang="en-US" altLang="zh-TW" sz="1980" dirty="0">
                <a:solidFill>
                  <a:prstClr val="black"/>
                </a:solidFill>
              </a:rPr>
              <a:t> and w</a:t>
            </a:r>
            <a:r>
              <a:rPr lang="en-US" altLang="zh-TW" sz="1980" baseline="-25000" dirty="0">
                <a:solidFill>
                  <a:prstClr val="black"/>
                </a:solidFill>
              </a:rPr>
              <a:t>2</a:t>
            </a:r>
            <a:r>
              <a:rPr lang="en-US" altLang="zh-TW" sz="1980" dirty="0">
                <a:solidFill>
                  <a:prstClr val="black"/>
                </a:solidFill>
              </a:rPr>
              <a:t> in a network.</a:t>
            </a:r>
            <a:endParaRPr lang="zh-TW" altLang="en-US" sz="1980" dirty="0">
              <a:solidFill>
                <a:prstClr val="black"/>
              </a:solidFill>
            </a:endParaRPr>
          </a:p>
        </p:txBody>
      </p:sp>
      <p:sp>
        <p:nvSpPr>
          <p:cNvPr id="21" name="文字方塊 20"/>
          <p:cNvSpPr txBox="1"/>
          <p:nvPr/>
        </p:nvSpPr>
        <p:spPr>
          <a:xfrm>
            <a:off x="2353824" y="2303549"/>
            <a:ext cx="3859911" cy="701731"/>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1980" dirty="0">
                <a:solidFill>
                  <a:prstClr val="white"/>
                </a:solidFill>
              </a:rPr>
              <a:t>The colors represent the value of C.</a:t>
            </a:r>
            <a:endParaRPr lang="zh-TW" altLang="en-US" sz="1980" dirty="0">
              <a:solidFill>
                <a:prstClr val="white"/>
              </a:solidFill>
            </a:endParaRPr>
          </a:p>
        </p:txBody>
      </p:sp>
      <mc:AlternateContent xmlns:mc="http://schemas.openxmlformats.org/markup-compatibility/2006" xmlns:a14="http://schemas.microsoft.com/office/drawing/2010/main">
        <mc:Choice Requires="a14">
          <p:sp>
            <p:nvSpPr>
              <p:cNvPr id="22" name="文字方塊 21"/>
              <p:cNvSpPr txBox="1"/>
              <p:nvPr/>
            </p:nvSpPr>
            <p:spPr>
              <a:xfrm>
                <a:off x="6671140" y="2207555"/>
                <a:ext cx="2750548" cy="701731"/>
              </a:xfrm>
              <a:prstGeom prst="rect">
                <a:avLst/>
              </a:prstGeom>
              <a:noFill/>
            </p:spPr>
            <p:txBody>
              <a:bodyPr wrap="square" rtlCol="0">
                <a:spAutoFit/>
              </a:bodyPr>
              <a:lstStyle/>
              <a:p>
                <a:r>
                  <a:rPr lang="en-US" altLang="zh-TW" sz="1980" dirty="0">
                    <a:solidFill>
                      <a:prstClr val="black"/>
                    </a:solidFill>
                  </a:rPr>
                  <a:t>Randomly pick a starting point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dirty="0">
                  <a:solidFill>
                    <a:prstClr val="black"/>
                  </a:solidFill>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6671140" y="2207555"/>
                <a:ext cx="2750548" cy="701731"/>
              </a:xfrm>
              <a:prstGeom prst="rect">
                <a:avLst/>
              </a:prstGeom>
              <a:blipFill>
                <a:blip r:embed="rId6"/>
                <a:stretch>
                  <a:fillRect l="-2212" t="-3478" b="-1478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6658717" y="2976184"/>
                <a:ext cx="2053257" cy="1006429"/>
              </a:xfrm>
              <a:prstGeom prst="rect">
                <a:avLst/>
              </a:prstGeom>
              <a:noFill/>
            </p:spPr>
            <p:txBody>
              <a:bodyPr wrap="square" rtlCol="0">
                <a:spAutoFit/>
              </a:bodyPr>
              <a:lstStyle/>
              <a:p>
                <a:r>
                  <a:rPr lang="en-US" altLang="zh-TW" sz="1980" dirty="0">
                    <a:solidFill>
                      <a:prstClr val="black"/>
                    </a:solidFill>
                  </a:rPr>
                  <a:t>Compute the negative gradient at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dirty="0">
                  <a:solidFill>
                    <a:prstClr val="black"/>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6658717" y="2976184"/>
                <a:ext cx="2053257" cy="1006429"/>
              </a:xfrm>
              <a:prstGeom prst="rect">
                <a:avLst/>
              </a:prstGeom>
              <a:blipFill>
                <a:blip r:embed="rId7"/>
                <a:stretch>
                  <a:fillRect l="-2967" t="-2424" b="-96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7310317" y="4017404"/>
                <a:ext cx="1260217"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oMath>
                  </m:oMathPara>
                </a14:m>
                <a:endParaRPr lang="zh-TW" altLang="en-US" sz="2310" dirty="0">
                  <a:solidFill>
                    <a:prstClr val="black"/>
                  </a:solidFill>
                </a:endParaRPr>
              </a:p>
            </p:txBody>
          </p:sp>
        </mc:Choice>
        <mc:Fallback xmlns="">
          <p:sp>
            <p:nvSpPr>
              <p:cNvPr id="25" name="文字方塊 24"/>
              <p:cNvSpPr txBox="1">
                <a:spLocks noRot="1" noChangeAspect="1" noMove="1" noResize="1" noEditPoints="1" noAdjustHandles="1" noChangeArrowheads="1" noChangeShapeType="1" noTextEdit="1"/>
              </p:cNvSpPr>
              <p:nvPr/>
            </p:nvSpPr>
            <p:spPr>
              <a:xfrm>
                <a:off x="7310317" y="4017404"/>
                <a:ext cx="1260217" cy="355482"/>
              </a:xfrm>
              <a:prstGeom prst="rect">
                <a:avLst/>
              </a:prstGeom>
              <a:blipFill>
                <a:blip r:embed="rId8"/>
                <a:stretch>
                  <a:fillRect b="-103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2653535" y="4947411"/>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oMath>
                  </m:oMathPara>
                </a14:m>
                <a:endParaRPr lang="zh-TW" altLang="en-US" sz="1980" dirty="0">
                  <a:solidFill>
                    <a:prstClr val="white"/>
                  </a:solidFill>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2653535" y="4947411"/>
                <a:ext cx="378592" cy="3970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2880950" y="4315669"/>
                <a:ext cx="1081643" cy="304699"/>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2880950" y="4315669"/>
                <a:ext cx="1081643" cy="304699"/>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643657" y="4425274"/>
                <a:ext cx="2032462" cy="701731"/>
              </a:xfrm>
              <a:prstGeom prst="rect">
                <a:avLst/>
              </a:prstGeom>
              <a:noFill/>
            </p:spPr>
            <p:txBody>
              <a:bodyPr wrap="square" rtlCol="0">
                <a:spAutoFit/>
              </a:bodyPr>
              <a:lstStyle/>
              <a:p>
                <a:r>
                  <a:rPr lang="en-US" altLang="zh-TW" sz="1980" dirty="0">
                    <a:solidFill>
                      <a:prstClr val="black"/>
                    </a:solidFill>
                  </a:rPr>
                  <a:t>Times the learning rate </a:t>
                </a:r>
                <a14:m>
                  <m:oMath xmlns:m="http://schemas.openxmlformats.org/officeDocument/2006/math">
                    <m:r>
                      <a:rPr lang="zh-TW" altLang="en-US" sz="1980" i="1">
                        <a:solidFill>
                          <a:prstClr val="black"/>
                        </a:solidFill>
                        <a:latin typeface="Cambria Math" panose="02040503050406030204" pitchFamily="18" charset="0"/>
                      </a:rPr>
                      <m:t>𝜂</m:t>
                    </m:r>
                  </m:oMath>
                </a14:m>
                <a:endParaRPr lang="zh-TW" altLang="en-US" sz="1980" dirty="0">
                  <a:solidFill>
                    <a:prstClr val="black"/>
                  </a:solidFill>
                </a:endParaRPr>
              </a:p>
            </p:txBody>
          </p:sp>
        </mc:Choice>
        <mc:Fallback xmlns="">
          <p:sp>
            <p:nvSpPr>
              <p:cNvPr id="30" name="文字方塊 29"/>
              <p:cNvSpPr txBox="1">
                <a:spLocks noRot="1" noChangeAspect="1" noMove="1" noResize="1" noEditPoints="1" noAdjustHandles="1" noChangeArrowheads="1" noChangeShapeType="1" noTextEdit="1"/>
              </p:cNvSpPr>
              <p:nvPr/>
            </p:nvSpPr>
            <p:spPr>
              <a:xfrm>
                <a:off x="6643657" y="4425274"/>
                <a:ext cx="2032462" cy="701731"/>
              </a:xfrm>
              <a:prstGeom prst="rect">
                <a:avLst/>
              </a:prstGeom>
              <a:blipFill>
                <a:blip r:embed="rId11"/>
                <a:stretch>
                  <a:fillRect l="-3003" t="-3478" b="-139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7296266" y="5236198"/>
                <a:ext cx="1415709"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𝜂𝛻</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oMath>
                  </m:oMathPara>
                </a14:m>
                <a:endParaRPr lang="zh-TW" altLang="en-US" sz="2310" dirty="0">
                  <a:solidFill>
                    <a:prstClr val="black"/>
                  </a:solidFill>
                </a:endParaRPr>
              </a:p>
            </p:txBody>
          </p:sp>
        </mc:Choice>
        <mc:Fallback xmlns="">
          <p:sp>
            <p:nvSpPr>
              <p:cNvPr id="31" name="文字方塊 30"/>
              <p:cNvSpPr txBox="1">
                <a:spLocks noRot="1" noChangeAspect="1" noMove="1" noResize="1" noEditPoints="1" noAdjustHandles="1" noChangeArrowheads="1" noChangeShapeType="1" noTextEdit="1"/>
              </p:cNvSpPr>
              <p:nvPr/>
            </p:nvSpPr>
            <p:spPr>
              <a:xfrm>
                <a:off x="7296266" y="5236198"/>
                <a:ext cx="1415709" cy="355482"/>
              </a:xfrm>
              <a:prstGeom prst="rect">
                <a:avLst/>
              </a:prstGeom>
              <a:blipFill>
                <a:blip r:embed="rId12"/>
                <a:stretch>
                  <a:fillRect b="-34483"/>
                </a:stretch>
              </a:blipFill>
            </p:spPr>
            <p:txBody>
              <a:bodyPr/>
              <a:lstStyle/>
              <a:p>
                <a:r>
                  <a:rPr lang="en-IN">
                    <a:noFill/>
                  </a:rPr>
                  <a:t> </a:t>
                </a:r>
              </a:p>
            </p:txBody>
          </p:sp>
        </mc:Fallback>
      </mc:AlternateContent>
      <p:sp>
        <p:nvSpPr>
          <p:cNvPr id="32" name="向右箭號 31"/>
          <p:cNvSpPr/>
          <p:nvPr/>
        </p:nvSpPr>
        <p:spPr>
          <a:xfrm>
            <a:off x="6774128" y="4049511"/>
            <a:ext cx="510572" cy="29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33" name="向右箭號 32"/>
          <p:cNvSpPr/>
          <p:nvPr/>
        </p:nvSpPr>
        <p:spPr>
          <a:xfrm>
            <a:off x="6769438" y="5264805"/>
            <a:ext cx="510572" cy="29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24" name="文字方塊 23"/>
              <p:cNvSpPr txBox="1"/>
              <p:nvPr/>
            </p:nvSpPr>
            <p:spPr>
              <a:xfrm>
                <a:off x="3267319" y="4768058"/>
                <a:ext cx="3236527" cy="791114"/>
              </a:xfrm>
              <a:prstGeom prst="rect">
                <a:avLst/>
              </a:prstGeom>
            </p:spPr>
            <p:style>
              <a:lnRef idx="1">
                <a:schemeClr val="accent3"/>
              </a:lnRef>
              <a:fillRef idx="2">
                <a:schemeClr val="accent3"/>
              </a:fillRef>
              <a:effectRef idx="1">
                <a:schemeClr val="accent3"/>
              </a:effectRef>
              <a:fontRef idx="minor">
                <a:schemeClr val="dk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r>
                        <a:rPr lang="en-US" altLang="zh-TW" sz="2310" i="1">
                          <a:solidFill>
                            <a:prstClr val="black"/>
                          </a:solidFill>
                          <a:latin typeface="Cambria Math" panose="02040503050406030204" pitchFamily="18" charset="0"/>
                        </a:rPr>
                        <m:t>=</m:t>
                      </m:r>
                      <m:d>
                        <m:dPr>
                          <m:begChr m:val="["/>
                          <m:endChr m:val="]"/>
                          <m:ctrlPr>
                            <a:rPr lang="en-US" altLang="zh-TW" sz="2310" i="1">
                              <a:solidFill>
                                <a:prstClr val="black"/>
                              </a:solidFill>
                              <a:latin typeface="Cambria Math" panose="02040503050406030204" pitchFamily="18" charset="0"/>
                            </a:rPr>
                          </m:ctrlPr>
                        </m:dPr>
                        <m:e>
                          <m:m>
                            <m:mPr>
                              <m:mcs>
                                <m:mc>
                                  <m:mcPr>
                                    <m:count m:val="1"/>
                                    <m:mcJc m:val="center"/>
                                  </m:mcPr>
                                </m:mc>
                              </m:mcs>
                              <m:ctrlPr>
                                <a:rPr lang="en-US" altLang="zh-TW" sz="2310" i="1">
                                  <a:solidFill>
                                    <a:prstClr val="black"/>
                                  </a:solidFill>
                                  <a:latin typeface="Cambria Math" panose="02040503050406030204" pitchFamily="18" charset="0"/>
                                </a:rPr>
                              </m:ctrlPr>
                            </m:mPr>
                            <m:mr>
                              <m:e>
                                <m:r>
                                  <m:rPr>
                                    <m:brk m:alnAt="7"/>
                                  </m:rPr>
                                  <a:rPr lang="zh-TW" altLang="en-US"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r>
                                  <m:rPr>
                                    <m:brk m:alnAt="7"/>
                                  </m:rP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m:t>
                                </m:r>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1</m:t>
                                    </m:r>
                                  </m:sub>
                                </m:sSub>
                              </m:e>
                            </m:mr>
                            <m:mr>
                              <m:e>
                                <m:r>
                                  <m:rPr>
                                    <m:brk m:alnAt="7"/>
                                  </m:rPr>
                                  <a:rPr lang="zh-TW" altLang="en-US"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r>
                                  <m:rPr>
                                    <m:brk m:alnAt="7"/>
                                  </m:rP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m:t>
                                </m:r>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2</m:t>
                                    </m:r>
                                  </m:sub>
                                </m:sSub>
                              </m:e>
                            </m:mr>
                          </m:m>
                        </m:e>
                      </m:d>
                    </m:oMath>
                  </m:oMathPara>
                </a14:m>
                <a:endParaRPr lang="zh-TW" altLang="en-US" sz="2310" dirty="0">
                  <a:solidFill>
                    <a:prstClr val="black"/>
                  </a:solidFill>
                </a:endParaRPr>
              </a:p>
            </p:txBody>
          </p:sp>
        </mc:Choice>
        <mc:Fallback xmlns="">
          <p:sp>
            <p:nvSpPr>
              <p:cNvPr id="24" name="文字方塊 23"/>
              <p:cNvSpPr txBox="1">
                <a:spLocks noRot="1" noChangeAspect="1" noMove="1" noResize="1" noEditPoints="1" noAdjustHandles="1" noChangeArrowheads="1" noChangeShapeType="1" noTextEdit="1"/>
              </p:cNvSpPr>
              <p:nvPr/>
            </p:nvSpPr>
            <p:spPr>
              <a:xfrm>
                <a:off x="3267319" y="4768058"/>
                <a:ext cx="3236527" cy="791114"/>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1460478" y="4005516"/>
                <a:ext cx="1214692" cy="304699"/>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𝜂𝛻</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9" name="文字方塊 28"/>
              <p:cNvSpPr txBox="1">
                <a:spLocks noRot="1" noChangeAspect="1" noMove="1" noResize="1" noEditPoints="1" noAdjustHandles="1" noChangeArrowheads="1" noChangeShapeType="1" noTextEdit="1"/>
              </p:cNvSpPr>
              <p:nvPr/>
            </p:nvSpPr>
            <p:spPr>
              <a:xfrm>
                <a:off x="1460478" y="4005516"/>
                <a:ext cx="1214692" cy="304699"/>
              </a:xfrm>
              <a:prstGeom prst="rect">
                <a:avLst/>
              </a:prstGeom>
              <a:blipFill>
                <a:blip r:embed="rId14"/>
                <a:stretch>
                  <a:fillRect/>
                </a:stretch>
              </a:blipFill>
            </p:spPr>
            <p:txBody>
              <a:bodyPr/>
              <a:lstStyle/>
              <a:p>
                <a:r>
                  <a:rPr lang="en-IN">
                    <a:noFill/>
                  </a:rPr>
                  <a:t> </a:t>
                </a:r>
              </a:p>
            </p:txBody>
          </p:sp>
        </mc:Fallback>
      </mc:AlternateContent>
      <p:cxnSp>
        <p:nvCxnSpPr>
          <p:cNvPr id="34" name="直線單箭頭接點 33"/>
          <p:cNvCxnSpPr/>
          <p:nvPr/>
        </p:nvCxnSpPr>
        <p:spPr>
          <a:xfrm flipV="1">
            <a:off x="2556657" y="4196156"/>
            <a:ext cx="234569" cy="75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字方塊 34"/>
              <p:cNvSpPr txBox="1"/>
              <p:nvPr/>
            </p:nvSpPr>
            <p:spPr>
              <a:xfrm>
                <a:off x="6878083" y="1756321"/>
                <a:ext cx="1692451"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310" i="1">
                          <a:solidFill>
                            <a:prstClr val="black"/>
                          </a:solidFill>
                          <a:latin typeface="Cambria Math" panose="02040503050406030204" pitchFamily="18" charset="0"/>
                        </a:rPr>
                        <m:t>𝜃</m:t>
                      </m:r>
                      <m:r>
                        <a:rPr lang="en-US" altLang="zh-TW" sz="2310" i="1">
                          <a:solidFill>
                            <a:prstClr val="black"/>
                          </a:solidFill>
                          <a:latin typeface="Cambria Math" panose="02040503050406030204" pitchFamily="18" charset="0"/>
                        </a:rPr>
                        <m:t>=</m:t>
                      </m:r>
                      <m:d>
                        <m:dPr>
                          <m:begChr m:val="{"/>
                          <m:endChr m:val="}"/>
                          <m:ctrlPr>
                            <a:rPr lang="en-US" altLang="zh-TW" sz="2310" i="1">
                              <a:solidFill>
                                <a:prstClr val="black"/>
                              </a:solidFill>
                              <a:latin typeface="Cambria Math" panose="02040503050406030204" pitchFamily="18" charset="0"/>
                            </a:rPr>
                          </m:ctrlPr>
                        </m:dPr>
                        <m:e>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1</m:t>
                              </m:r>
                            </m:sub>
                          </m:sSub>
                          <m:r>
                            <a:rPr lang="en-US" altLang="zh-TW" sz="2310" i="1">
                              <a:solidFill>
                                <a:prstClr val="black"/>
                              </a:solidFill>
                              <a:latin typeface="Cambria Math" panose="02040503050406030204" pitchFamily="18" charset="0"/>
                            </a:rPr>
                            <m:t>,</m:t>
                          </m:r>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2</m:t>
                              </m:r>
                            </m:sub>
                          </m:sSub>
                        </m:e>
                      </m:d>
                    </m:oMath>
                  </m:oMathPara>
                </a14:m>
                <a:endParaRPr lang="zh-TW" altLang="en-US" sz="2310" dirty="0">
                  <a:solidFill>
                    <a:prstClr val="black"/>
                  </a:solidFill>
                </a:endParaRPr>
              </a:p>
            </p:txBody>
          </p:sp>
        </mc:Choice>
        <mc:Fallback xmlns="">
          <p:sp>
            <p:nvSpPr>
              <p:cNvPr id="35" name="文字方塊 34"/>
              <p:cNvSpPr txBox="1">
                <a:spLocks noRot="1" noChangeAspect="1" noMove="1" noResize="1" noEditPoints="1" noAdjustHandles="1" noChangeArrowheads="1" noChangeShapeType="1" noTextEdit="1"/>
              </p:cNvSpPr>
              <p:nvPr/>
            </p:nvSpPr>
            <p:spPr>
              <a:xfrm>
                <a:off x="6878083" y="1756321"/>
                <a:ext cx="1692451" cy="355482"/>
              </a:xfrm>
              <a:prstGeom prst="rect">
                <a:avLst/>
              </a:prstGeom>
              <a:blipFill>
                <a:blip r:embed="rId15"/>
                <a:stretch>
                  <a:fillRect l="-2518" b="-18966"/>
                </a:stretch>
              </a:blipFill>
            </p:spPr>
            <p:txBody>
              <a:bodyPr/>
              <a:lstStyle/>
              <a:p>
                <a:r>
                  <a:rPr lang="en-IN">
                    <a:noFill/>
                  </a:rPr>
                  <a:t> </a:t>
                </a:r>
              </a:p>
            </p:txBody>
          </p:sp>
        </mc:Fallback>
      </mc:AlternateContent>
      <p:sp>
        <p:nvSpPr>
          <p:cNvPr id="3" name="文字方塊 2"/>
          <p:cNvSpPr txBox="1"/>
          <p:nvPr/>
        </p:nvSpPr>
        <p:spPr>
          <a:xfrm>
            <a:off x="2791227" y="1732585"/>
            <a:ext cx="2733399" cy="447815"/>
          </a:xfrm>
          <a:prstGeom prst="rect">
            <a:avLst/>
          </a:prstGeom>
          <a:noFill/>
        </p:spPr>
        <p:txBody>
          <a:bodyPr wrap="square" rtlCol="0">
            <a:spAutoFit/>
          </a:bodyPr>
          <a:lstStyle/>
          <a:p>
            <a:pPr algn="ctr"/>
            <a:r>
              <a:rPr lang="en-US" altLang="zh-TW" sz="2310" dirty="0">
                <a:solidFill>
                  <a:prstClr val="black"/>
                </a:solidFill>
              </a:rPr>
              <a:t>Error Surface</a:t>
            </a:r>
            <a:endParaRPr lang="zh-TW" altLang="en-US" sz="2310" dirty="0">
              <a:solidFill>
                <a:prstClr val="black"/>
              </a:solidFill>
            </a:endParaRPr>
          </a:p>
        </p:txBody>
      </p:sp>
      <p:sp>
        <p:nvSpPr>
          <p:cNvPr id="37" name="橢圓 36"/>
          <p:cNvSpPr/>
          <p:nvPr/>
        </p:nvSpPr>
        <p:spPr>
          <a:xfrm>
            <a:off x="4167748" y="3706194"/>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38" name="文字方塊 37"/>
              <p:cNvSpPr txBox="1"/>
              <p:nvPr/>
            </p:nvSpPr>
            <p:spPr>
              <a:xfrm>
                <a:off x="4373250" y="3624643"/>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m:t>
                          </m:r>
                        </m:sup>
                      </m:sSup>
                    </m:oMath>
                  </m:oMathPara>
                </a14:m>
                <a:endParaRPr lang="zh-TW" altLang="en-US" sz="1980" dirty="0">
                  <a:solidFill>
                    <a:prstClr val="white"/>
                  </a:solidFill>
                </a:endParaRPr>
              </a:p>
            </p:txBody>
          </p:sp>
        </mc:Choice>
        <mc:Fallback xmlns="">
          <p:sp>
            <p:nvSpPr>
              <p:cNvPr id="38" name="文字方塊 37"/>
              <p:cNvSpPr txBox="1">
                <a:spLocks noRot="1" noChangeAspect="1" noMove="1" noResize="1" noEditPoints="1" noAdjustHandles="1" noChangeArrowheads="1" noChangeShapeType="1" noTextEdit="1"/>
              </p:cNvSpPr>
              <p:nvPr/>
            </p:nvSpPr>
            <p:spPr>
              <a:xfrm>
                <a:off x="4373250" y="3624643"/>
                <a:ext cx="378592" cy="397032"/>
              </a:xfrm>
              <a:prstGeom prst="rect">
                <a:avLst/>
              </a:prstGeom>
              <a:blipFill>
                <a:blip r:embed="rId16"/>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08422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1" grpId="0" animBg="1"/>
      <p:bldP spid="22" grpId="0" animBg="1"/>
      <p:bldP spid="23" grpId="0" animBg="1"/>
      <p:bldP spid="25" grpId="0" animBg="1"/>
      <p:bldP spid="26" grpId="0" animBg="1"/>
      <p:bldP spid="27" grpId="0" animBg="1"/>
      <p:bldP spid="27" grpId="1" animBg="1"/>
      <p:bldP spid="30" grpId="0" animBg="1"/>
      <p:bldP spid="31" grpId="0" animBg="1"/>
      <p:bldP spid="32" grpId="0" animBg="1"/>
      <p:bldP spid="33" grpId="0" animBg="1"/>
      <p:bldP spid="24" grpId="0" animBg="1"/>
      <p:bldP spid="29" grpId="0" animBg="1"/>
      <p:bldP spid="35" grpId="0" animBg="1"/>
      <p:bldP spid="37" grpId="0" animBg="1"/>
      <p:bldP spid="3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grpSp>
        <p:nvGrpSpPr>
          <p:cNvPr id="3" name="群組 3"/>
          <p:cNvGrpSpPr/>
          <p:nvPr/>
        </p:nvGrpSpPr>
        <p:grpSpPr>
          <a:xfrm>
            <a:off x="1240664" y="1709925"/>
            <a:ext cx="5851615" cy="4388711"/>
            <a:chOff x="706835" y="2011916"/>
            <a:chExt cx="6113826" cy="4585368"/>
          </a:xfrm>
        </p:grpSpPr>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3675390" y="6267363"/>
                  <a:ext cx="398008"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1</m:t>
                            </m:r>
                          </m:sub>
                        </m:sSub>
                      </m:oMath>
                    </m:oMathPara>
                  </a14:m>
                  <a:endParaRPr lang="zh-TW" altLang="en-US" sz="1980" dirty="0">
                    <a:solidFill>
                      <a:prstClr val="black"/>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3675390" y="6267363"/>
                  <a:ext cx="398008" cy="318352"/>
                </a:xfrm>
                <a:prstGeom prst="rect">
                  <a:avLst/>
                </a:prstGeom>
                <a:blipFill>
                  <a:blip r:embed="rId3"/>
                  <a:stretch>
                    <a:fillRect l="-6452" b="-1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843326" y="4119935"/>
                  <a:ext cx="404171"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2</m:t>
                            </m:r>
                          </m:sub>
                        </m:sSub>
                      </m:oMath>
                    </m:oMathPara>
                  </a14:m>
                  <a:endParaRPr lang="zh-TW" altLang="en-US" sz="1980" dirty="0">
                    <a:solidFill>
                      <a:prstClr val="black"/>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843326" y="4119935"/>
                  <a:ext cx="404171" cy="318352"/>
                </a:xfrm>
                <a:prstGeom prst="rect">
                  <a:avLst/>
                </a:prstGeom>
                <a:blipFill>
                  <a:blip r:embed="rId4"/>
                  <a:stretch>
                    <a:fillRect l="-4762" r="-1587" b="-16000"/>
                  </a:stretch>
                </a:blipFill>
              </p:spPr>
              <p:txBody>
                <a:bodyPr/>
                <a:lstStyle/>
                <a:p>
                  <a:r>
                    <a:rPr lang="en-IN">
                      <a:noFill/>
                    </a:rPr>
                    <a:t> </a:t>
                  </a:r>
                </a:p>
              </p:txBody>
            </p:sp>
          </mc:Fallback>
        </mc:AlternateContent>
      </p:grpSp>
      <p:sp>
        <p:nvSpPr>
          <p:cNvPr id="9" name="橢圓 8"/>
          <p:cNvSpPr/>
          <p:nvPr/>
        </p:nvSpPr>
        <p:spPr>
          <a:xfrm>
            <a:off x="2438618" y="4947886"/>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23" name="文字方塊 22"/>
              <p:cNvSpPr txBox="1"/>
              <p:nvPr/>
            </p:nvSpPr>
            <p:spPr>
              <a:xfrm>
                <a:off x="6658718" y="2976184"/>
                <a:ext cx="2032462" cy="1006429"/>
              </a:xfrm>
              <a:prstGeom prst="rect">
                <a:avLst/>
              </a:prstGeom>
              <a:noFill/>
            </p:spPr>
            <p:txBody>
              <a:bodyPr wrap="square" rtlCol="0">
                <a:spAutoFit/>
              </a:bodyPr>
              <a:lstStyle/>
              <a:p>
                <a:r>
                  <a:rPr lang="en-US" altLang="zh-TW" sz="1980" dirty="0">
                    <a:solidFill>
                      <a:prstClr val="black"/>
                    </a:solidFill>
                  </a:rPr>
                  <a:t>Compute the negative gradient at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dirty="0">
                  <a:solidFill>
                    <a:prstClr val="black"/>
                  </a:solidFill>
                </a:endParaRPr>
              </a:p>
            </p:txBody>
          </p:sp>
        </mc:Choice>
        <mc:Fallback xmlns="">
          <p:sp>
            <p:nvSpPr>
              <p:cNvPr id="23" name="文字方塊 22"/>
              <p:cNvSpPr txBox="1">
                <a:spLocks noRot="1" noChangeAspect="1" noMove="1" noResize="1" noEditPoints="1" noAdjustHandles="1" noChangeArrowheads="1" noChangeShapeType="1" noTextEdit="1"/>
              </p:cNvSpPr>
              <p:nvPr/>
            </p:nvSpPr>
            <p:spPr>
              <a:xfrm>
                <a:off x="6658718" y="2976184"/>
                <a:ext cx="2032462" cy="1006429"/>
              </a:xfrm>
              <a:prstGeom prst="rect">
                <a:avLst/>
              </a:prstGeom>
              <a:blipFill>
                <a:blip r:embed="rId5"/>
                <a:stretch>
                  <a:fillRect l="-2994" t="-2424" b="-969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7310317" y="4017404"/>
                <a:ext cx="1260217"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oMath>
                  </m:oMathPara>
                </a14:m>
                <a:endParaRPr lang="zh-TW" altLang="en-US" sz="2310" dirty="0">
                  <a:solidFill>
                    <a:prstClr val="black"/>
                  </a:solidFill>
                </a:endParaRPr>
              </a:p>
            </p:txBody>
          </p:sp>
        </mc:Choice>
        <mc:Fallback xmlns="">
          <p:sp>
            <p:nvSpPr>
              <p:cNvPr id="25" name="文字方塊 24"/>
              <p:cNvSpPr txBox="1">
                <a:spLocks noRot="1" noChangeAspect="1" noMove="1" noResize="1" noEditPoints="1" noAdjustHandles="1" noChangeArrowheads="1" noChangeShapeType="1" noTextEdit="1"/>
              </p:cNvSpPr>
              <p:nvPr/>
            </p:nvSpPr>
            <p:spPr>
              <a:xfrm>
                <a:off x="7310317" y="4017404"/>
                <a:ext cx="1260217" cy="355482"/>
              </a:xfrm>
              <a:prstGeom prst="rect">
                <a:avLst/>
              </a:prstGeom>
              <a:blipFill>
                <a:blip r:embed="rId6"/>
                <a:stretch>
                  <a:fillRect b="-1034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2653535" y="4947411"/>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oMath>
                  </m:oMathPara>
                </a14:m>
                <a:endParaRPr lang="zh-TW" altLang="en-US" sz="1980" dirty="0">
                  <a:solidFill>
                    <a:prstClr val="white"/>
                  </a:solidFill>
                </a:endParaRPr>
              </a:p>
            </p:txBody>
          </p:sp>
        </mc:Choice>
        <mc:Fallback xmlns="">
          <p:sp>
            <p:nvSpPr>
              <p:cNvPr id="26" name="文字方塊 25"/>
              <p:cNvSpPr txBox="1">
                <a:spLocks noRot="1" noChangeAspect="1" noMove="1" noResize="1" noEditPoints="1" noAdjustHandles="1" noChangeArrowheads="1" noChangeShapeType="1" noTextEdit="1"/>
              </p:cNvSpPr>
              <p:nvPr/>
            </p:nvSpPr>
            <p:spPr>
              <a:xfrm>
                <a:off x="2653535" y="4947411"/>
                <a:ext cx="378592" cy="3970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6643657" y="4425274"/>
                <a:ext cx="2032462" cy="701731"/>
              </a:xfrm>
              <a:prstGeom prst="rect">
                <a:avLst/>
              </a:prstGeom>
              <a:noFill/>
            </p:spPr>
            <p:txBody>
              <a:bodyPr wrap="square" rtlCol="0">
                <a:spAutoFit/>
              </a:bodyPr>
              <a:lstStyle/>
              <a:p>
                <a:r>
                  <a:rPr lang="en-US" altLang="zh-TW" sz="1980" dirty="0">
                    <a:solidFill>
                      <a:prstClr val="black"/>
                    </a:solidFill>
                  </a:rPr>
                  <a:t>Times the learning rate </a:t>
                </a:r>
                <a14:m>
                  <m:oMath xmlns:m="http://schemas.openxmlformats.org/officeDocument/2006/math">
                    <m:r>
                      <a:rPr lang="zh-TW" altLang="en-US" sz="1980" i="1">
                        <a:solidFill>
                          <a:prstClr val="black"/>
                        </a:solidFill>
                        <a:latin typeface="Cambria Math" panose="02040503050406030204" pitchFamily="18" charset="0"/>
                      </a:rPr>
                      <m:t>𝜂</m:t>
                    </m:r>
                  </m:oMath>
                </a14:m>
                <a:endParaRPr lang="zh-TW" altLang="en-US" sz="1980" dirty="0">
                  <a:solidFill>
                    <a:prstClr val="black"/>
                  </a:solidFill>
                </a:endParaRPr>
              </a:p>
            </p:txBody>
          </p:sp>
        </mc:Choice>
        <mc:Fallback xmlns="">
          <p:sp>
            <p:nvSpPr>
              <p:cNvPr id="30" name="文字方塊 29"/>
              <p:cNvSpPr txBox="1">
                <a:spLocks noRot="1" noChangeAspect="1" noMove="1" noResize="1" noEditPoints="1" noAdjustHandles="1" noChangeArrowheads="1" noChangeShapeType="1" noTextEdit="1"/>
              </p:cNvSpPr>
              <p:nvPr/>
            </p:nvSpPr>
            <p:spPr>
              <a:xfrm>
                <a:off x="6643657" y="4425274"/>
                <a:ext cx="2032462" cy="701731"/>
              </a:xfrm>
              <a:prstGeom prst="rect">
                <a:avLst/>
              </a:prstGeom>
              <a:blipFill>
                <a:blip r:embed="rId8"/>
                <a:stretch>
                  <a:fillRect l="-3003" t="-3478" b="-1391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7296266" y="5236198"/>
                <a:ext cx="1415709"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solidFill>
                            <a:prstClr val="black"/>
                          </a:solidFill>
                          <a:latin typeface="Cambria Math" panose="02040503050406030204" pitchFamily="18" charset="0"/>
                        </a:rPr>
                        <m:t>−</m:t>
                      </m:r>
                      <m:r>
                        <a:rPr lang="zh-TW" altLang="en-US" sz="2310" i="1">
                          <a:solidFill>
                            <a:prstClr val="black"/>
                          </a:solidFill>
                          <a:latin typeface="Cambria Math" panose="02040503050406030204" pitchFamily="18" charset="0"/>
                        </a:rPr>
                        <m:t>𝜂𝛻</m:t>
                      </m:r>
                      <m:r>
                        <a:rPr lang="en-US" altLang="zh-TW" sz="2310" i="1">
                          <a:solidFill>
                            <a:prstClr val="black"/>
                          </a:solidFill>
                          <a:latin typeface="Cambria Math" panose="02040503050406030204" pitchFamily="18" charset="0"/>
                        </a:rPr>
                        <m:t>𝐶</m:t>
                      </m:r>
                      <m:d>
                        <m:dPr>
                          <m:ctrlPr>
                            <a:rPr lang="en-US" altLang="zh-TW" sz="2310" i="1">
                              <a:solidFill>
                                <a:prstClr val="black"/>
                              </a:solidFill>
                              <a:latin typeface="Cambria Math" panose="02040503050406030204" pitchFamily="18" charset="0"/>
                            </a:rPr>
                          </m:ctrlPr>
                        </m:dPr>
                        <m:e>
                          <m:sSup>
                            <m:sSupPr>
                              <m:ctrlPr>
                                <a:rPr lang="en-US" altLang="zh-TW" sz="2310" i="1">
                                  <a:solidFill>
                                    <a:prstClr val="black"/>
                                  </a:solidFill>
                                  <a:latin typeface="Cambria Math" panose="02040503050406030204" pitchFamily="18" charset="0"/>
                                </a:rPr>
                              </m:ctrlPr>
                            </m:sSupPr>
                            <m:e>
                              <m:r>
                                <a:rPr lang="zh-TW" altLang="en-US" sz="2310" i="1">
                                  <a:solidFill>
                                    <a:prstClr val="black"/>
                                  </a:solidFill>
                                  <a:latin typeface="Cambria Math" panose="02040503050406030204" pitchFamily="18" charset="0"/>
                                </a:rPr>
                                <m:t>𝜃</m:t>
                              </m:r>
                            </m:e>
                            <m:sup>
                              <m:r>
                                <a:rPr lang="en-US" altLang="zh-TW" sz="2310" i="1">
                                  <a:solidFill>
                                    <a:prstClr val="black"/>
                                  </a:solidFill>
                                  <a:latin typeface="Cambria Math" panose="02040503050406030204" pitchFamily="18" charset="0"/>
                                </a:rPr>
                                <m:t>0</m:t>
                              </m:r>
                            </m:sup>
                          </m:sSup>
                        </m:e>
                      </m:d>
                    </m:oMath>
                  </m:oMathPara>
                </a14:m>
                <a:endParaRPr lang="zh-TW" altLang="en-US" sz="2310" dirty="0">
                  <a:solidFill>
                    <a:prstClr val="black"/>
                  </a:solidFill>
                </a:endParaRPr>
              </a:p>
            </p:txBody>
          </p:sp>
        </mc:Choice>
        <mc:Fallback xmlns="">
          <p:sp>
            <p:nvSpPr>
              <p:cNvPr id="31" name="文字方塊 30"/>
              <p:cNvSpPr txBox="1">
                <a:spLocks noRot="1" noChangeAspect="1" noMove="1" noResize="1" noEditPoints="1" noAdjustHandles="1" noChangeArrowheads="1" noChangeShapeType="1" noTextEdit="1"/>
              </p:cNvSpPr>
              <p:nvPr/>
            </p:nvSpPr>
            <p:spPr>
              <a:xfrm>
                <a:off x="7296266" y="5236198"/>
                <a:ext cx="1415709" cy="355482"/>
              </a:xfrm>
              <a:prstGeom prst="rect">
                <a:avLst/>
              </a:prstGeom>
              <a:blipFill>
                <a:blip r:embed="rId9"/>
                <a:stretch>
                  <a:fillRect b="-34483"/>
                </a:stretch>
              </a:blipFill>
            </p:spPr>
            <p:txBody>
              <a:bodyPr/>
              <a:lstStyle/>
              <a:p>
                <a:r>
                  <a:rPr lang="en-IN">
                    <a:noFill/>
                  </a:rPr>
                  <a:t> </a:t>
                </a:r>
              </a:p>
            </p:txBody>
          </p:sp>
        </mc:Fallback>
      </mc:AlternateContent>
      <p:sp>
        <p:nvSpPr>
          <p:cNvPr id="32" name="向右箭號 31"/>
          <p:cNvSpPr/>
          <p:nvPr/>
        </p:nvSpPr>
        <p:spPr>
          <a:xfrm>
            <a:off x="6774128" y="4049511"/>
            <a:ext cx="510572" cy="29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33" name="向右箭號 32"/>
          <p:cNvSpPr/>
          <p:nvPr/>
        </p:nvSpPr>
        <p:spPr>
          <a:xfrm>
            <a:off x="6769438" y="5264805"/>
            <a:ext cx="510572" cy="29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cxnSp>
        <p:nvCxnSpPr>
          <p:cNvPr id="24" name="直線單箭頭接點 23"/>
          <p:cNvCxnSpPr/>
          <p:nvPr/>
        </p:nvCxnSpPr>
        <p:spPr>
          <a:xfrm flipV="1">
            <a:off x="2556657" y="4196156"/>
            <a:ext cx="234569" cy="75772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橢圓 28"/>
          <p:cNvSpPr/>
          <p:nvPr/>
        </p:nvSpPr>
        <p:spPr>
          <a:xfrm>
            <a:off x="2749848" y="4027349"/>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34" name="文字方塊 33"/>
              <p:cNvSpPr txBox="1"/>
              <p:nvPr/>
            </p:nvSpPr>
            <p:spPr>
              <a:xfrm>
                <a:off x="2964766" y="4026874"/>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1</m:t>
                          </m:r>
                        </m:sup>
                      </m:sSup>
                    </m:oMath>
                  </m:oMathPara>
                </a14:m>
                <a:endParaRPr lang="zh-TW" altLang="en-US" sz="1980" dirty="0">
                  <a:solidFill>
                    <a:prstClr val="white"/>
                  </a:solidFill>
                </a:endParaRPr>
              </a:p>
            </p:txBody>
          </p:sp>
        </mc:Choice>
        <mc:Fallback xmlns="">
          <p:sp>
            <p:nvSpPr>
              <p:cNvPr id="34" name="文字方塊 33"/>
              <p:cNvSpPr txBox="1">
                <a:spLocks noRot="1" noChangeAspect="1" noMove="1" noResize="1" noEditPoints="1" noAdjustHandles="1" noChangeArrowheads="1" noChangeShapeType="1" noTextEdit="1"/>
              </p:cNvSpPr>
              <p:nvPr/>
            </p:nvSpPr>
            <p:spPr>
              <a:xfrm>
                <a:off x="2964766" y="4026874"/>
                <a:ext cx="378592" cy="397032"/>
              </a:xfrm>
              <a:prstGeom prst="rect">
                <a:avLst/>
              </a:prstGeom>
              <a:blipFill>
                <a:blip r:embed="rId10"/>
                <a:stretch>
                  <a:fillRect/>
                </a:stretch>
              </a:blipFill>
            </p:spPr>
            <p:txBody>
              <a:bodyPr/>
              <a:lstStyle/>
              <a:p>
                <a:r>
                  <a:rPr lang="en-IN">
                    <a:noFill/>
                  </a:rPr>
                  <a:t> </a:t>
                </a:r>
              </a:p>
            </p:txBody>
          </p:sp>
        </mc:Fallback>
      </mc:AlternateContent>
      <p:cxnSp>
        <p:nvCxnSpPr>
          <p:cNvPr id="35" name="直線單箭頭接點 34"/>
          <p:cNvCxnSpPr/>
          <p:nvPr/>
        </p:nvCxnSpPr>
        <p:spPr>
          <a:xfrm flipV="1">
            <a:off x="2880950" y="3852339"/>
            <a:ext cx="220732" cy="1971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文字方塊 35"/>
              <p:cNvSpPr txBox="1"/>
              <p:nvPr/>
            </p:nvSpPr>
            <p:spPr>
              <a:xfrm>
                <a:off x="3195682" y="3814251"/>
                <a:ext cx="1076192" cy="304699"/>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1</m:t>
                              </m:r>
                            </m:sup>
                          </m:sSup>
                        </m:e>
                      </m:d>
                    </m:oMath>
                  </m:oMathPara>
                </a14:m>
                <a:endParaRPr lang="zh-TW" altLang="en-US" sz="1980" dirty="0">
                  <a:solidFill>
                    <a:prstClr val="white"/>
                  </a:solidFill>
                </a:endParaRPr>
              </a:p>
            </p:txBody>
          </p:sp>
        </mc:Choice>
        <mc:Fallback xmlns="">
          <p:sp>
            <p:nvSpPr>
              <p:cNvPr id="36" name="文字方塊 35"/>
              <p:cNvSpPr txBox="1">
                <a:spLocks noRot="1" noChangeAspect="1" noMove="1" noResize="1" noEditPoints="1" noAdjustHandles="1" noChangeArrowheads="1" noChangeShapeType="1" noTextEdit="1"/>
              </p:cNvSpPr>
              <p:nvPr/>
            </p:nvSpPr>
            <p:spPr>
              <a:xfrm>
                <a:off x="3195682" y="3814251"/>
                <a:ext cx="1076192" cy="304699"/>
              </a:xfrm>
              <a:prstGeom prst="rect">
                <a:avLst/>
              </a:prstGeom>
              <a:blipFill>
                <a:blip r:embed="rId11"/>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文字方塊 36"/>
              <p:cNvSpPr txBox="1"/>
              <p:nvPr/>
            </p:nvSpPr>
            <p:spPr>
              <a:xfrm>
                <a:off x="1806640" y="3470213"/>
                <a:ext cx="1209242" cy="304699"/>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𝜂𝛻</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1</m:t>
                              </m:r>
                            </m:sup>
                          </m:sSup>
                        </m:e>
                      </m:d>
                    </m:oMath>
                  </m:oMathPara>
                </a14:m>
                <a:endParaRPr lang="zh-TW" altLang="en-US" sz="1980" dirty="0">
                  <a:solidFill>
                    <a:prstClr val="white"/>
                  </a:solidFill>
                </a:endParaRPr>
              </a:p>
            </p:txBody>
          </p:sp>
        </mc:Choice>
        <mc:Fallback xmlns="">
          <p:sp>
            <p:nvSpPr>
              <p:cNvPr id="37" name="文字方塊 36"/>
              <p:cNvSpPr txBox="1">
                <a:spLocks noRot="1" noChangeAspect="1" noMove="1" noResize="1" noEditPoints="1" noAdjustHandles="1" noChangeArrowheads="1" noChangeShapeType="1" noTextEdit="1"/>
              </p:cNvSpPr>
              <p:nvPr/>
            </p:nvSpPr>
            <p:spPr>
              <a:xfrm>
                <a:off x="1806640" y="3470213"/>
                <a:ext cx="1209242" cy="304699"/>
              </a:xfrm>
              <a:prstGeom prst="rect">
                <a:avLst/>
              </a:prstGeom>
              <a:blipFill>
                <a:blip r:embed="rId12"/>
                <a:stretch>
                  <a:fillRect/>
                </a:stretch>
              </a:blipFill>
            </p:spPr>
            <p:txBody>
              <a:bodyPr/>
              <a:lstStyle/>
              <a:p>
                <a:r>
                  <a:rPr lang="en-IN">
                    <a:noFill/>
                  </a:rPr>
                  <a:t> </a:t>
                </a:r>
              </a:p>
            </p:txBody>
          </p:sp>
        </mc:Fallback>
      </mc:AlternateContent>
      <p:cxnSp>
        <p:nvCxnSpPr>
          <p:cNvPr id="38" name="直線單箭頭接點 37"/>
          <p:cNvCxnSpPr/>
          <p:nvPr/>
        </p:nvCxnSpPr>
        <p:spPr>
          <a:xfrm flipV="1">
            <a:off x="2848578" y="3812086"/>
            <a:ext cx="321487" cy="26673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p:cNvSpPr/>
          <p:nvPr/>
        </p:nvSpPr>
        <p:spPr>
          <a:xfrm>
            <a:off x="3158190" y="3661069"/>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40" name="文字方塊 39"/>
              <p:cNvSpPr txBox="1"/>
              <p:nvPr/>
            </p:nvSpPr>
            <p:spPr>
              <a:xfrm>
                <a:off x="3502740" y="3750216"/>
                <a:ext cx="1081643" cy="304699"/>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2</m:t>
                              </m:r>
                            </m:sup>
                          </m:sSup>
                        </m:e>
                      </m:d>
                    </m:oMath>
                  </m:oMathPara>
                </a14:m>
                <a:endParaRPr lang="zh-TW" altLang="en-US" sz="1980" dirty="0">
                  <a:solidFill>
                    <a:prstClr val="white"/>
                  </a:solidFill>
                </a:endParaRPr>
              </a:p>
            </p:txBody>
          </p:sp>
        </mc:Choice>
        <mc:Fallback xmlns="">
          <p:sp>
            <p:nvSpPr>
              <p:cNvPr id="40" name="文字方塊 39"/>
              <p:cNvSpPr txBox="1">
                <a:spLocks noRot="1" noChangeAspect="1" noMove="1" noResize="1" noEditPoints="1" noAdjustHandles="1" noChangeArrowheads="1" noChangeShapeType="1" noTextEdit="1"/>
              </p:cNvSpPr>
              <p:nvPr/>
            </p:nvSpPr>
            <p:spPr>
              <a:xfrm>
                <a:off x="3502740" y="3750216"/>
                <a:ext cx="1081643" cy="304699"/>
              </a:xfrm>
              <a:prstGeom prst="rect">
                <a:avLst/>
              </a:prstGeom>
              <a:blipFill>
                <a:blip r:embed="rId1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文字方塊 40"/>
              <p:cNvSpPr txBox="1"/>
              <p:nvPr/>
            </p:nvSpPr>
            <p:spPr>
              <a:xfrm>
                <a:off x="3032126" y="3275720"/>
                <a:ext cx="1214692" cy="304699"/>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𝜂𝛻</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2</m:t>
                              </m:r>
                            </m:sup>
                          </m:sSup>
                        </m:e>
                      </m:d>
                    </m:oMath>
                  </m:oMathPara>
                </a14:m>
                <a:endParaRPr lang="zh-TW" altLang="en-US" sz="1980" dirty="0">
                  <a:solidFill>
                    <a:prstClr val="white"/>
                  </a:solidFill>
                </a:endParaRPr>
              </a:p>
            </p:txBody>
          </p:sp>
        </mc:Choice>
        <mc:Fallback xmlns="">
          <p:sp>
            <p:nvSpPr>
              <p:cNvPr id="41" name="文字方塊 40"/>
              <p:cNvSpPr txBox="1">
                <a:spLocks noRot="1" noChangeAspect="1" noMove="1" noResize="1" noEditPoints="1" noAdjustHandles="1" noChangeArrowheads="1" noChangeShapeType="1" noTextEdit="1"/>
              </p:cNvSpPr>
              <p:nvPr/>
            </p:nvSpPr>
            <p:spPr>
              <a:xfrm>
                <a:off x="3032126" y="3275720"/>
                <a:ext cx="1214692" cy="304699"/>
              </a:xfrm>
              <a:prstGeom prst="rect">
                <a:avLst/>
              </a:prstGeom>
              <a:blipFill>
                <a:blip r:embed="rId1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2" name="文字方塊 41"/>
              <p:cNvSpPr txBox="1"/>
              <p:nvPr/>
            </p:nvSpPr>
            <p:spPr>
              <a:xfrm>
                <a:off x="2744290" y="3386339"/>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2</m:t>
                          </m:r>
                        </m:sup>
                      </m:sSup>
                    </m:oMath>
                  </m:oMathPara>
                </a14:m>
                <a:endParaRPr lang="zh-TW" altLang="en-US" sz="1980" dirty="0">
                  <a:solidFill>
                    <a:prstClr val="white"/>
                  </a:solidFill>
                </a:endParaRPr>
              </a:p>
            </p:txBody>
          </p:sp>
        </mc:Choice>
        <mc:Fallback xmlns="">
          <p:sp>
            <p:nvSpPr>
              <p:cNvPr id="42" name="文字方塊 41"/>
              <p:cNvSpPr txBox="1">
                <a:spLocks noRot="1" noChangeAspect="1" noMove="1" noResize="1" noEditPoints="1" noAdjustHandles="1" noChangeArrowheads="1" noChangeShapeType="1" noTextEdit="1"/>
              </p:cNvSpPr>
              <p:nvPr/>
            </p:nvSpPr>
            <p:spPr>
              <a:xfrm>
                <a:off x="2744290" y="3386339"/>
                <a:ext cx="378592" cy="397032"/>
              </a:xfrm>
              <a:prstGeom prst="rect">
                <a:avLst/>
              </a:prstGeom>
              <a:blipFill>
                <a:blip r:embed="rId15"/>
                <a:stretch>
                  <a:fillRect/>
                </a:stretch>
              </a:blipFill>
            </p:spPr>
            <p:txBody>
              <a:bodyPr/>
              <a:lstStyle/>
              <a:p>
                <a:r>
                  <a:rPr lang="en-IN">
                    <a:noFill/>
                  </a:rPr>
                  <a:t> </a:t>
                </a:r>
              </a:p>
            </p:txBody>
          </p:sp>
        </mc:Fallback>
      </mc:AlternateContent>
      <p:cxnSp>
        <p:nvCxnSpPr>
          <p:cNvPr id="43" name="直線單箭頭接點 42"/>
          <p:cNvCxnSpPr/>
          <p:nvPr/>
        </p:nvCxnSpPr>
        <p:spPr>
          <a:xfrm flipV="1">
            <a:off x="3326799" y="3661068"/>
            <a:ext cx="433990" cy="506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flipV="1">
            <a:off x="3323495" y="3681534"/>
            <a:ext cx="252190" cy="2943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2791226" y="1956757"/>
            <a:ext cx="3390102" cy="77990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310" dirty="0">
                <a:solidFill>
                  <a:prstClr val="white"/>
                </a:solidFill>
              </a:rPr>
              <a:t>Eventually, we would reach a minima …..</a:t>
            </a:r>
            <a:endParaRPr lang="zh-TW" altLang="en-US" sz="2310" dirty="0">
              <a:solidFill>
                <a:prstClr val="white"/>
              </a:solidFill>
            </a:endParaRPr>
          </a:p>
        </p:txBody>
      </p:sp>
      <mc:AlternateContent xmlns:mc="http://schemas.openxmlformats.org/markup-compatibility/2006" xmlns:a14="http://schemas.microsoft.com/office/drawing/2010/main">
        <mc:Choice Requires="a14">
          <p:sp>
            <p:nvSpPr>
              <p:cNvPr id="45" name="文字方塊 44"/>
              <p:cNvSpPr txBox="1"/>
              <p:nvPr/>
            </p:nvSpPr>
            <p:spPr>
              <a:xfrm>
                <a:off x="6671140" y="2207555"/>
                <a:ext cx="2401416" cy="701731"/>
              </a:xfrm>
              <a:prstGeom prst="rect">
                <a:avLst/>
              </a:prstGeom>
              <a:noFill/>
            </p:spPr>
            <p:txBody>
              <a:bodyPr wrap="square" rtlCol="0">
                <a:spAutoFit/>
              </a:bodyPr>
              <a:lstStyle/>
              <a:p>
                <a:r>
                  <a:rPr lang="en-US" altLang="zh-TW" sz="1980" dirty="0">
                    <a:solidFill>
                      <a:prstClr val="black"/>
                    </a:solidFill>
                  </a:rPr>
                  <a:t>Randomly pick a starting point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dirty="0">
                  <a:solidFill>
                    <a:prstClr val="black"/>
                  </a:solidFill>
                </a:endParaRPr>
              </a:p>
            </p:txBody>
          </p:sp>
        </mc:Choice>
        <mc:Fallback xmlns="">
          <p:sp>
            <p:nvSpPr>
              <p:cNvPr id="45" name="文字方塊 44"/>
              <p:cNvSpPr txBox="1">
                <a:spLocks noRot="1" noChangeAspect="1" noMove="1" noResize="1" noEditPoints="1" noAdjustHandles="1" noChangeArrowheads="1" noChangeShapeType="1" noTextEdit="1"/>
              </p:cNvSpPr>
              <p:nvPr/>
            </p:nvSpPr>
            <p:spPr>
              <a:xfrm>
                <a:off x="6671140" y="2207555"/>
                <a:ext cx="2401416" cy="701731"/>
              </a:xfrm>
              <a:prstGeom prst="rect">
                <a:avLst/>
              </a:prstGeom>
              <a:blipFill>
                <a:blip r:embed="rId16"/>
                <a:stretch>
                  <a:fillRect l="-2538" t="-3478" r="-761" b="-14783"/>
                </a:stretch>
              </a:blipFill>
            </p:spPr>
            <p:txBody>
              <a:bodyPr/>
              <a:lstStyle/>
              <a:p>
                <a:r>
                  <a:rPr lang="en-IN">
                    <a:noFill/>
                  </a:rPr>
                  <a:t> </a:t>
                </a:r>
              </a:p>
            </p:txBody>
          </p:sp>
        </mc:Fallback>
      </mc:AlternateContent>
    </p:spTree>
    <p:extLst>
      <p:ext uri="{BB962C8B-B14F-4D97-AF65-F5344CB8AC3E}">
        <p14:creationId xmlns:p14="http://schemas.microsoft.com/office/powerpoint/2010/main" val="179848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3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3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4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4" grpId="0" animBg="1"/>
      <p:bldP spid="36" grpId="0" animBg="1"/>
      <p:bldP spid="36" grpId="1" animBg="1"/>
      <p:bldP spid="37" grpId="0" animBg="1"/>
      <p:bldP spid="37" grpId="1" animBg="1"/>
      <p:bldP spid="39" grpId="0" animBg="1"/>
      <p:bldP spid="40" grpId="0" animBg="1"/>
      <p:bldP spid="40" grpId="1" animBg="1"/>
      <p:bldP spid="41" grpId="0" animBg="1"/>
      <p:bldP spid="4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Gradient Descent</a:t>
            </a:r>
            <a:endParaRPr lang="zh-TW" altLang="en-US" dirty="0"/>
          </a:p>
        </p:txBody>
      </p:sp>
      <p:sp>
        <p:nvSpPr>
          <p:cNvPr id="3" name="內容版面配置區 2"/>
          <p:cNvSpPr>
            <a:spLocks noGrp="1"/>
          </p:cNvSpPr>
          <p:nvPr>
            <p:ph idx="1"/>
          </p:nvPr>
        </p:nvSpPr>
        <p:spPr>
          <a:xfrm>
            <a:off x="502921" y="1371601"/>
            <a:ext cx="9052560" cy="2370338"/>
          </a:xfrm>
        </p:spPr>
        <p:txBody>
          <a:bodyPr/>
          <a:lstStyle/>
          <a:p>
            <a:r>
              <a:rPr lang="en-US" altLang="zh-TW" dirty="0"/>
              <a:t>Gradient descent</a:t>
            </a:r>
          </a:p>
          <a:p>
            <a:pPr lvl="1"/>
            <a:r>
              <a:rPr lang="en-US" altLang="zh-TW" dirty="0"/>
              <a:t>Pros</a:t>
            </a:r>
          </a:p>
          <a:p>
            <a:pPr lvl="2"/>
            <a:r>
              <a:rPr lang="en-US" altLang="zh-TW" dirty="0"/>
              <a:t>Guaranteed to converge to </a:t>
            </a:r>
            <a:r>
              <a:rPr lang="en-US" altLang="zh-TW" dirty="0">
                <a:solidFill>
                  <a:srgbClr val="C00000"/>
                </a:solidFill>
              </a:rPr>
              <a:t>global minimum </a:t>
            </a:r>
            <a:r>
              <a:rPr lang="en-US" altLang="zh-TW" dirty="0"/>
              <a:t>for convex error surface</a:t>
            </a:r>
          </a:p>
          <a:p>
            <a:pPr lvl="2"/>
            <a:r>
              <a:rPr lang="en-US" altLang="zh-TW" dirty="0"/>
              <a:t>Converge to </a:t>
            </a:r>
            <a:r>
              <a:rPr lang="en-US" altLang="zh-TW" dirty="0">
                <a:solidFill>
                  <a:srgbClr val="C00000"/>
                </a:solidFill>
              </a:rPr>
              <a:t>local minimum </a:t>
            </a:r>
            <a:r>
              <a:rPr lang="en-US" altLang="zh-TW" dirty="0"/>
              <a:t>for non-convex error surface</a:t>
            </a:r>
          </a:p>
          <a:p>
            <a:pPr lvl="1"/>
            <a:r>
              <a:rPr lang="en-US" altLang="zh-TW" dirty="0"/>
              <a:t>Cons</a:t>
            </a:r>
          </a:p>
          <a:p>
            <a:pPr lvl="2"/>
            <a:r>
              <a:rPr lang="en-US" altLang="zh-TW" dirty="0"/>
              <a:t>Very slow</a:t>
            </a:r>
          </a:p>
          <a:p>
            <a:pPr lvl="2"/>
            <a:r>
              <a:rPr lang="en-US" altLang="zh-TW" dirty="0"/>
              <a:t>Intractable for dataset that do not fit in the memory</a:t>
            </a:r>
          </a:p>
          <a:p>
            <a:pPr lvl="2"/>
            <a:endParaRPr lang="zh-TW" altLang="en-US" dirty="0"/>
          </a:p>
        </p:txBody>
      </p:sp>
      <p:grpSp>
        <p:nvGrpSpPr>
          <p:cNvPr id="4" name="群組 3"/>
          <p:cNvGrpSpPr/>
          <p:nvPr/>
        </p:nvGrpSpPr>
        <p:grpSpPr>
          <a:xfrm>
            <a:off x="1944383" y="3871086"/>
            <a:ext cx="2368708" cy="2206844"/>
            <a:chOff x="2141628" y="1985961"/>
            <a:chExt cx="5417088" cy="4338638"/>
          </a:xfrm>
        </p:grpSpPr>
        <p:pic>
          <p:nvPicPr>
            <p:cNvPr id="5" name="圖片 4"/>
            <p:cNvPicPr>
              <a:picLocks noChangeAspect="1"/>
            </p:cNvPicPr>
            <p:nvPr/>
          </p:nvPicPr>
          <p:blipFill>
            <a:blip r:embed="rId2"/>
            <a:stretch>
              <a:fillRect/>
            </a:stretch>
          </p:blipFill>
          <p:spPr>
            <a:xfrm>
              <a:off x="2297793" y="1985961"/>
              <a:ext cx="5260923" cy="4338638"/>
            </a:xfrm>
            <a:prstGeom prst="rect">
              <a:avLst/>
            </a:prstGeom>
          </p:spPr>
        </p:pic>
        <mc:AlternateContent xmlns:mc="http://schemas.openxmlformats.org/markup-compatibility/2006" xmlns:a14="http://schemas.microsoft.com/office/drawing/2010/main">
          <mc:Choice Requires="a14">
            <p:sp>
              <p:nvSpPr>
                <p:cNvPr id="6" name="文字方塊 5"/>
                <p:cNvSpPr txBox="1"/>
                <p:nvPr/>
              </p:nvSpPr>
              <p:spPr>
                <a:xfrm>
                  <a:off x="2141628" y="3738535"/>
                  <a:ext cx="35580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solidFill>
                              <a:prstClr val="black"/>
                            </a:solidFill>
                            <a:latin typeface="Cambria Math" panose="02040503050406030204" pitchFamily="18" charset="0"/>
                          </a:rPr>
                          <m:t>𝐶</m:t>
                        </m:r>
                      </m:oMath>
                    </m:oMathPara>
                  </a14:m>
                  <a:endParaRPr lang="zh-TW" altLang="en-US" sz="2310" dirty="0">
                    <a:solidFill>
                      <a:prstClr val="black"/>
                    </a:solidFill>
                  </a:endParaRPr>
                </a:p>
              </p:txBody>
            </p:sp>
          </mc:Choice>
          <mc:Fallback xmlns="">
            <p:sp>
              <p:nvSpPr>
                <p:cNvPr id="6" name="文字方塊 5"/>
                <p:cNvSpPr txBox="1">
                  <a:spLocks noRot="1" noChangeAspect="1" noMove="1" noResize="1" noEditPoints="1" noAdjustHandles="1" noChangeArrowheads="1" noChangeShapeType="1" noTextEdit="1"/>
                </p:cNvSpPr>
                <p:nvPr/>
              </p:nvSpPr>
              <p:spPr>
                <a:xfrm>
                  <a:off x="2141628" y="3738535"/>
                  <a:ext cx="355808" cy="430887"/>
                </a:xfrm>
                <a:prstGeom prst="rect">
                  <a:avLst/>
                </a:prstGeom>
                <a:blipFill>
                  <a:blip r:embed="rId3"/>
                  <a:stretch>
                    <a:fillRect l="-68000" r="-80000" b="-777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文字方塊 6"/>
                <p:cNvSpPr txBox="1"/>
                <p:nvPr/>
              </p:nvSpPr>
              <p:spPr>
                <a:xfrm>
                  <a:off x="3427448" y="5437129"/>
                  <a:ext cx="5387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1</m:t>
                            </m:r>
                          </m:sub>
                        </m:sSub>
                      </m:oMath>
                    </m:oMathPara>
                  </a14:m>
                  <a:endParaRPr lang="zh-TW" altLang="en-US" sz="2310" dirty="0">
                    <a:solidFill>
                      <a:prstClr val="black"/>
                    </a:solidFill>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3427448" y="5437129"/>
                  <a:ext cx="538765" cy="430887"/>
                </a:xfrm>
                <a:prstGeom prst="rect">
                  <a:avLst/>
                </a:prstGeom>
                <a:blipFill>
                  <a:blip r:embed="rId4"/>
                  <a:stretch>
                    <a:fillRect l="-30769" r="-64103" b="-888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文字方塊 7"/>
                <p:cNvSpPr txBox="1"/>
                <p:nvPr/>
              </p:nvSpPr>
              <p:spPr>
                <a:xfrm>
                  <a:off x="6309167" y="5396258"/>
                  <a:ext cx="5470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solidFill>
                                  <a:prstClr val="black"/>
                                </a:solidFill>
                                <a:latin typeface="Cambria Math" panose="02040503050406030204" pitchFamily="18" charset="0"/>
                              </a:rPr>
                            </m:ctrlPr>
                          </m:sSubPr>
                          <m:e>
                            <m:r>
                              <a:rPr lang="en-US" altLang="zh-TW" sz="2310" i="1">
                                <a:solidFill>
                                  <a:prstClr val="black"/>
                                </a:solidFill>
                                <a:latin typeface="Cambria Math" panose="02040503050406030204" pitchFamily="18" charset="0"/>
                              </a:rPr>
                              <m:t>𝑤</m:t>
                            </m:r>
                          </m:e>
                          <m:sub>
                            <m:r>
                              <a:rPr lang="en-US" altLang="zh-TW" sz="2310" i="1">
                                <a:solidFill>
                                  <a:prstClr val="black"/>
                                </a:solidFill>
                                <a:latin typeface="Cambria Math" panose="02040503050406030204" pitchFamily="18" charset="0"/>
                              </a:rPr>
                              <m:t>2</m:t>
                            </m:r>
                          </m:sub>
                        </m:sSub>
                      </m:oMath>
                    </m:oMathPara>
                  </a14:m>
                  <a:endParaRPr lang="zh-TW" altLang="en-US" sz="2310" dirty="0">
                    <a:solidFill>
                      <a:prstClr val="black"/>
                    </a:solidFill>
                  </a:endParaRPr>
                </a:p>
              </p:txBody>
            </p:sp>
          </mc:Choice>
          <mc:Fallback xmlns="">
            <p:sp>
              <p:nvSpPr>
                <p:cNvPr id="8" name="文字方塊 7"/>
                <p:cNvSpPr txBox="1">
                  <a:spLocks noRot="1" noChangeAspect="1" noMove="1" noResize="1" noEditPoints="1" noAdjustHandles="1" noChangeArrowheads="1" noChangeShapeType="1" noTextEdit="1"/>
                </p:cNvSpPr>
                <p:nvPr/>
              </p:nvSpPr>
              <p:spPr>
                <a:xfrm>
                  <a:off x="6309167" y="5396258"/>
                  <a:ext cx="547081" cy="430887"/>
                </a:xfrm>
                <a:prstGeom prst="rect">
                  <a:avLst/>
                </a:prstGeom>
                <a:blipFill>
                  <a:blip r:embed="rId5"/>
                  <a:stretch>
                    <a:fillRect l="-30769" r="-64103" b="-88889"/>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9" name="文字方塊 8"/>
              <p:cNvSpPr txBox="1"/>
              <p:nvPr/>
            </p:nvSpPr>
            <p:spPr>
              <a:xfrm>
                <a:off x="4957192" y="3737968"/>
                <a:ext cx="5025725" cy="44781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310" dirty="0">
                    <a:solidFill>
                      <a:prstClr val="white"/>
                    </a:solidFill>
                  </a:rPr>
                  <a:t>Different initial point </a:t>
                </a:r>
                <a14:m>
                  <m:oMath xmlns:m="http://schemas.openxmlformats.org/officeDocument/2006/math">
                    <m:sSup>
                      <m:sSupPr>
                        <m:ctrlPr>
                          <a:rPr lang="en-US" altLang="zh-TW" sz="2310" i="1">
                            <a:solidFill>
                              <a:prstClr val="white"/>
                            </a:solidFill>
                            <a:latin typeface="Cambria Math" panose="02040503050406030204" pitchFamily="18" charset="0"/>
                          </a:rPr>
                        </m:ctrlPr>
                      </m:sSupPr>
                      <m:e>
                        <m:r>
                          <a:rPr lang="zh-TW" altLang="en-US" sz="2310" i="1">
                            <a:solidFill>
                              <a:prstClr val="white"/>
                            </a:solidFill>
                            <a:latin typeface="Cambria Math" panose="02040503050406030204" pitchFamily="18" charset="0"/>
                          </a:rPr>
                          <m:t>𝜃</m:t>
                        </m:r>
                      </m:e>
                      <m:sup>
                        <m:r>
                          <a:rPr lang="en-US" altLang="zh-TW" sz="2310" i="1">
                            <a:solidFill>
                              <a:prstClr val="white"/>
                            </a:solidFill>
                            <a:latin typeface="Cambria Math" panose="02040503050406030204" pitchFamily="18" charset="0"/>
                          </a:rPr>
                          <m:t>0</m:t>
                        </m:r>
                      </m:sup>
                    </m:sSup>
                  </m:oMath>
                </a14:m>
                <a:r>
                  <a:rPr lang="zh-TW" altLang="en-US" sz="2310" dirty="0">
                    <a:solidFill>
                      <a:prstClr val="white"/>
                    </a:solidFill>
                  </a:rPr>
                  <a:t> </a:t>
                </a:r>
              </a:p>
            </p:txBody>
          </p:sp>
        </mc:Choice>
        <mc:Fallback xmlns="">
          <p:sp>
            <p:nvSpPr>
              <p:cNvPr id="9" name="文字方塊 8"/>
              <p:cNvSpPr txBox="1">
                <a:spLocks noRot="1" noChangeAspect="1" noMove="1" noResize="1" noEditPoints="1" noAdjustHandles="1" noChangeArrowheads="1" noChangeShapeType="1" noTextEdit="1"/>
              </p:cNvSpPr>
              <p:nvPr/>
            </p:nvSpPr>
            <p:spPr>
              <a:xfrm>
                <a:off x="4957192" y="3737968"/>
                <a:ext cx="5025725" cy="447815"/>
              </a:xfrm>
              <a:prstGeom prst="rect">
                <a:avLst/>
              </a:prstGeom>
              <a:blipFill>
                <a:blip r:embed="rId6"/>
                <a:stretch>
                  <a:fillRect/>
                </a:stretch>
              </a:blipFill>
            </p:spPr>
            <p:txBody>
              <a:bodyPr/>
              <a:lstStyle/>
              <a:p>
                <a:r>
                  <a:rPr lang="en-IN">
                    <a:noFill/>
                  </a:rPr>
                  <a:t> </a:t>
                </a:r>
              </a:p>
            </p:txBody>
          </p:sp>
        </mc:Fallback>
      </mc:AlternateContent>
      <p:sp>
        <p:nvSpPr>
          <p:cNvPr id="10" name="文字方塊 9"/>
          <p:cNvSpPr txBox="1"/>
          <p:nvPr/>
        </p:nvSpPr>
        <p:spPr>
          <a:xfrm>
            <a:off x="5029200" y="4871814"/>
            <a:ext cx="4953717" cy="81714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310" dirty="0">
                <a:solidFill>
                  <a:prstClr val="white"/>
                </a:solidFill>
              </a:rPr>
              <a:t>Reach different minima, so different results (</a:t>
            </a:r>
            <a:r>
              <a:rPr lang="en-US" altLang="zh-TW" sz="2400" dirty="0"/>
              <a:t>non-convex)</a:t>
            </a:r>
            <a:endParaRPr lang="zh-TW" altLang="en-US" sz="2310" dirty="0">
              <a:solidFill>
                <a:prstClr val="white"/>
              </a:solidFill>
            </a:endParaRPr>
          </a:p>
        </p:txBody>
      </p:sp>
      <p:sp>
        <p:nvSpPr>
          <p:cNvPr id="11" name="向下箭號 10"/>
          <p:cNvSpPr/>
          <p:nvPr/>
        </p:nvSpPr>
        <p:spPr>
          <a:xfrm>
            <a:off x="7241538" y="4185783"/>
            <a:ext cx="529040" cy="68603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p:spTree>
    <p:extLst>
      <p:ext uri="{BB962C8B-B14F-4D97-AF65-F5344CB8AC3E}">
        <p14:creationId xmlns:p14="http://schemas.microsoft.com/office/powerpoint/2010/main" val="339069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1134-006B-486E-A6DF-0A7F4F13165B}"/>
              </a:ext>
            </a:extLst>
          </p:cNvPr>
          <p:cNvSpPr>
            <a:spLocks noGrp="1"/>
          </p:cNvSpPr>
          <p:nvPr>
            <p:ph type="title"/>
          </p:nvPr>
        </p:nvSpPr>
        <p:spPr/>
        <p:txBody>
          <a:bodyPr/>
          <a:lstStyle/>
          <a:p>
            <a:r>
              <a:rPr lang="en-IN" b="1" dirty="0">
                <a:effectLst/>
                <a:cs typeface="Calibri" panose="020F0502020204030204" pitchFamily="34" charset="0"/>
              </a:rPr>
              <a:t>Parameters vs Hyperparameters</a:t>
            </a:r>
            <a:endParaRPr lang="en-IN" dirty="0">
              <a:cs typeface="Calibri" panose="020F0502020204030204" pitchFamily="34" charset="0"/>
            </a:endParaRPr>
          </a:p>
        </p:txBody>
      </p:sp>
      <p:sp>
        <p:nvSpPr>
          <p:cNvPr id="3" name="Content Placeholder 2">
            <a:extLst>
              <a:ext uri="{FF2B5EF4-FFF2-40B4-BE49-F238E27FC236}">
                <a16:creationId xmlns:a16="http://schemas.microsoft.com/office/drawing/2014/main" id="{8F7E6803-286A-4017-9E09-929031A0EC12}"/>
              </a:ext>
            </a:extLst>
          </p:cNvPr>
          <p:cNvSpPr>
            <a:spLocks noGrp="1"/>
          </p:cNvSpPr>
          <p:nvPr>
            <p:ph idx="1"/>
          </p:nvPr>
        </p:nvSpPr>
        <p:spPr>
          <a:xfrm>
            <a:off x="502921" y="1412776"/>
            <a:ext cx="6038447" cy="4484787"/>
          </a:xfrm>
        </p:spPr>
        <p:txBody>
          <a:bodyPr/>
          <a:lstStyle/>
          <a:p>
            <a:pPr algn="just" fontAlgn="base"/>
            <a:r>
              <a:rPr lang="en-US" i="0" dirty="0">
                <a:effectLst/>
                <a:cs typeface="Calibri" panose="020F0502020204030204" pitchFamily="34" charset="0"/>
              </a:rPr>
              <a:t>A model parameter is a variable of the selected model which can be estimated by fitting the given data to the model.</a:t>
            </a:r>
          </a:p>
          <a:p>
            <a:pPr algn="just"/>
            <a:r>
              <a:rPr lang="en-US" dirty="0"/>
              <a:t>Hyperparameter is a parameter from a prior distribution; it captures the prior belief before data is observed. </a:t>
            </a:r>
          </a:p>
          <a:p>
            <a:pPr lvl="1" algn="just"/>
            <a:r>
              <a:rPr lang="en-US" dirty="0"/>
              <a:t>These are the parameters that control the model parameters</a:t>
            </a:r>
          </a:p>
          <a:p>
            <a:pPr lvl="1" algn="just"/>
            <a:r>
              <a:rPr lang="en-US" dirty="0"/>
              <a:t>In any machine learning algorithm, these parameters need to be initialized before training a model.</a:t>
            </a:r>
            <a:endParaRPr lang="en-IN" dirty="0"/>
          </a:p>
        </p:txBody>
      </p:sp>
      <p:pic>
        <p:nvPicPr>
          <p:cNvPr id="6" name="Picture 5">
            <a:extLst>
              <a:ext uri="{FF2B5EF4-FFF2-40B4-BE49-F238E27FC236}">
                <a16:creationId xmlns:a16="http://schemas.microsoft.com/office/drawing/2014/main" id="{7632BE48-2955-444C-9B13-DA5C375E55EA}"/>
              </a:ext>
            </a:extLst>
          </p:cNvPr>
          <p:cNvPicPr>
            <a:picLocks noChangeAspect="1"/>
          </p:cNvPicPr>
          <p:nvPr/>
        </p:nvPicPr>
        <p:blipFill>
          <a:blip r:embed="rId2"/>
          <a:stretch>
            <a:fillRect/>
          </a:stretch>
        </p:blipFill>
        <p:spPr>
          <a:xfrm>
            <a:off x="6685384" y="1421157"/>
            <a:ext cx="3312368" cy="2175009"/>
          </a:xfrm>
          <a:prstGeom prst="rect">
            <a:avLst/>
          </a:prstGeom>
        </p:spPr>
      </p:pic>
      <p:pic>
        <p:nvPicPr>
          <p:cNvPr id="8" name="Picture 7">
            <a:extLst>
              <a:ext uri="{FF2B5EF4-FFF2-40B4-BE49-F238E27FC236}">
                <a16:creationId xmlns:a16="http://schemas.microsoft.com/office/drawing/2014/main" id="{9C0B8C4B-63B3-494D-934B-4A6FA1CE34F4}"/>
              </a:ext>
            </a:extLst>
          </p:cNvPr>
          <p:cNvPicPr>
            <a:picLocks noChangeAspect="1"/>
          </p:cNvPicPr>
          <p:nvPr/>
        </p:nvPicPr>
        <p:blipFill>
          <a:blip r:embed="rId3"/>
          <a:stretch>
            <a:fillRect/>
          </a:stretch>
        </p:blipFill>
        <p:spPr>
          <a:xfrm>
            <a:off x="6541368" y="4017518"/>
            <a:ext cx="3312368" cy="1815881"/>
          </a:xfrm>
          <a:prstGeom prst="rect">
            <a:avLst/>
          </a:prstGeom>
        </p:spPr>
      </p:pic>
      <p:sp>
        <p:nvSpPr>
          <p:cNvPr id="9" name="TextBox 8">
            <a:extLst>
              <a:ext uri="{FF2B5EF4-FFF2-40B4-BE49-F238E27FC236}">
                <a16:creationId xmlns:a16="http://schemas.microsoft.com/office/drawing/2014/main" id="{8AECDB41-F212-4EE2-ACD9-DD0507D82BC9}"/>
              </a:ext>
            </a:extLst>
          </p:cNvPr>
          <p:cNvSpPr txBox="1"/>
          <p:nvPr/>
        </p:nvSpPr>
        <p:spPr>
          <a:xfrm>
            <a:off x="4035138" y="6665087"/>
            <a:ext cx="6038447" cy="215444"/>
          </a:xfrm>
          <a:prstGeom prst="rect">
            <a:avLst/>
          </a:prstGeom>
          <a:noFill/>
        </p:spPr>
        <p:txBody>
          <a:bodyPr wrap="square" rtlCol="0">
            <a:spAutoFit/>
          </a:bodyPr>
          <a:lstStyle/>
          <a:p>
            <a:r>
              <a:rPr lang="en-US" sz="800" dirty="0">
                <a:solidFill>
                  <a:srgbClr val="C00000"/>
                </a:solidFill>
              </a:rPr>
              <a:t>Image Source: https://www.slideshare.net/AliceZheng3/evaluating-machine-learning-models-a-beginners-guide</a:t>
            </a:r>
            <a:endParaRPr lang="en-IN" sz="800" dirty="0">
              <a:solidFill>
                <a:srgbClr val="C00000"/>
              </a:solidFill>
            </a:endParaRPr>
          </a:p>
        </p:txBody>
      </p:sp>
    </p:spTree>
    <p:extLst>
      <p:ext uri="{BB962C8B-B14F-4D97-AF65-F5344CB8AC3E}">
        <p14:creationId xmlns:p14="http://schemas.microsoft.com/office/powerpoint/2010/main" val="17886086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C826-4D04-4609-A163-BFB7E82BEADE}"/>
              </a:ext>
            </a:extLst>
          </p:cNvPr>
          <p:cNvSpPr>
            <a:spLocks noGrp="1"/>
          </p:cNvSpPr>
          <p:nvPr>
            <p:ph type="title"/>
          </p:nvPr>
        </p:nvSpPr>
        <p:spPr/>
        <p:txBody>
          <a:bodyPr/>
          <a:lstStyle/>
          <a:p>
            <a:r>
              <a:rPr lang="en-US" altLang="zh-TW" dirty="0"/>
              <a:t>Gradient Descent: Practical Issues</a:t>
            </a:r>
            <a:endParaRPr lang="en-IN" dirty="0"/>
          </a:p>
        </p:txBody>
      </p:sp>
      <p:pic>
        <p:nvPicPr>
          <p:cNvPr id="6" name="Picture 5">
            <a:extLst>
              <a:ext uri="{FF2B5EF4-FFF2-40B4-BE49-F238E27FC236}">
                <a16:creationId xmlns:a16="http://schemas.microsoft.com/office/drawing/2014/main" id="{C94D9A14-7D47-4B67-B3AD-95DBD972671E}"/>
              </a:ext>
            </a:extLst>
          </p:cNvPr>
          <p:cNvPicPr>
            <a:picLocks noChangeAspect="1"/>
          </p:cNvPicPr>
          <p:nvPr/>
        </p:nvPicPr>
        <p:blipFill>
          <a:blip r:embed="rId2"/>
          <a:stretch>
            <a:fillRect/>
          </a:stretch>
        </p:blipFill>
        <p:spPr>
          <a:xfrm>
            <a:off x="1068760" y="1988840"/>
            <a:ext cx="5616624" cy="1821282"/>
          </a:xfrm>
          <a:prstGeom prst="rect">
            <a:avLst/>
          </a:prstGeom>
        </p:spPr>
      </p:pic>
      <p:pic>
        <p:nvPicPr>
          <p:cNvPr id="8" name="Picture 7">
            <a:extLst>
              <a:ext uri="{FF2B5EF4-FFF2-40B4-BE49-F238E27FC236}">
                <a16:creationId xmlns:a16="http://schemas.microsoft.com/office/drawing/2014/main" id="{C18E9240-A8BD-4521-B29E-0A662B889A29}"/>
              </a:ext>
            </a:extLst>
          </p:cNvPr>
          <p:cNvPicPr>
            <a:picLocks noChangeAspect="1"/>
          </p:cNvPicPr>
          <p:nvPr/>
        </p:nvPicPr>
        <p:blipFill>
          <a:blip r:embed="rId3"/>
          <a:stretch>
            <a:fillRect/>
          </a:stretch>
        </p:blipFill>
        <p:spPr>
          <a:xfrm>
            <a:off x="1068760" y="4200006"/>
            <a:ext cx="5616624" cy="1821282"/>
          </a:xfrm>
          <a:prstGeom prst="rect">
            <a:avLst/>
          </a:prstGeom>
        </p:spPr>
      </p:pic>
    </p:spTree>
    <p:extLst>
      <p:ext uri="{BB962C8B-B14F-4D97-AF65-F5344CB8AC3E}">
        <p14:creationId xmlns:p14="http://schemas.microsoft.com/office/powerpoint/2010/main" val="3104248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3" name="群組 3"/>
          <p:cNvGrpSpPr/>
          <p:nvPr/>
        </p:nvGrpSpPr>
        <p:grpSpPr>
          <a:xfrm>
            <a:off x="2248528" y="2067336"/>
            <a:ext cx="442750" cy="553998"/>
            <a:chOff x="453186" y="3417283"/>
            <a:chExt cx="536666"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6" name="矩形 5"/>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1</a:t>
              </a:r>
              <a:endParaRPr lang="zh-TW" altLang="en-US" sz="1980" baseline="30000" dirty="0">
                <a:solidFill>
                  <a:prstClr val="black"/>
                </a:solidFill>
              </a:endParaRPr>
            </a:p>
          </p:txBody>
        </p:sp>
      </p:grpSp>
      <p:sp>
        <p:nvSpPr>
          <p:cNvPr id="13" name="矩形 12"/>
          <p:cNvSpPr/>
          <p:nvPr/>
        </p:nvSpPr>
        <p:spPr>
          <a:xfrm>
            <a:off x="2955802" y="2069455"/>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sp>
        <p:nvSpPr>
          <p:cNvPr id="17" name="文字方塊 16"/>
          <p:cNvSpPr txBox="1"/>
          <p:nvPr/>
        </p:nvSpPr>
        <p:spPr>
          <a:xfrm rot="5400000">
            <a:off x="3139379" y="3334133"/>
            <a:ext cx="683657" cy="447815"/>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18" name="直線單箭頭接點 17"/>
          <p:cNvCxnSpPr/>
          <p:nvPr/>
        </p:nvCxnSpPr>
        <p:spPr>
          <a:xfrm flipV="1">
            <a:off x="2599911" y="2344332"/>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755117" y="2340036"/>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23"/>
          <p:cNvGrpSpPr/>
          <p:nvPr/>
        </p:nvGrpSpPr>
        <p:grpSpPr>
          <a:xfrm>
            <a:off x="4039200" y="2067336"/>
            <a:ext cx="442750" cy="553998"/>
            <a:chOff x="453186" y="3417283"/>
            <a:chExt cx="536666"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26" name="矩形 25"/>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1</a:t>
              </a:r>
              <a:endParaRPr lang="zh-TW" altLang="en-US" sz="1980" baseline="30000" dirty="0">
                <a:solidFill>
                  <a:prstClr val="black"/>
                </a:solidFill>
              </a:endParaRPr>
            </a:p>
          </p:txBody>
        </p:sp>
      </p:grpSp>
      <p:sp>
        <p:nvSpPr>
          <p:cNvPr id="33" name="矩形 32"/>
          <p:cNvSpPr/>
          <p:nvPr/>
        </p:nvSpPr>
        <p:spPr>
          <a:xfrm>
            <a:off x="4923778" y="2067336"/>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36" name="文字方塊 35"/>
              <p:cNvSpPr txBox="1"/>
              <p:nvPr/>
            </p:nvSpPr>
            <p:spPr>
              <a:xfrm>
                <a:off x="4915163" y="2210557"/>
                <a:ext cx="35734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1</m:t>
                          </m:r>
                        </m:sup>
                      </m:sSup>
                    </m:oMath>
                  </m:oMathPara>
                </a14:m>
                <a:endParaRPr lang="zh-TW" altLang="en-US" sz="1980" dirty="0">
                  <a:solidFill>
                    <a:prstClr val="black"/>
                  </a:solidFill>
                </a:endParaRPr>
              </a:p>
            </p:txBody>
          </p:sp>
        </mc:Choice>
        <mc:Fallback xmlns="">
          <p:sp>
            <p:nvSpPr>
              <p:cNvPr id="36" name="文字方塊 35"/>
              <p:cNvSpPr txBox="1">
                <a:spLocks noRot="1" noChangeAspect="1" noMove="1" noResize="1" noEditPoints="1" noAdjustHandles="1" noChangeArrowheads="1" noChangeShapeType="1" noTextEdit="1"/>
              </p:cNvSpPr>
              <p:nvPr/>
            </p:nvSpPr>
            <p:spPr>
              <a:xfrm>
                <a:off x="4915163" y="2210557"/>
                <a:ext cx="357342" cy="304699"/>
              </a:xfrm>
              <a:prstGeom prst="rect">
                <a:avLst/>
              </a:prstGeom>
              <a:blipFill>
                <a:blip r:embed="rId3"/>
                <a:stretch>
                  <a:fillRect l="-11864" t="-20000" r="-52542" b="-28000"/>
                </a:stretch>
              </a:blipFill>
            </p:spPr>
            <p:txBody>
              <a:bodyPr/>
              <a:lstStyle/>
              <a:p>
                <a:r>
                  <a:rPr lang="en-IN">
                    <a:noFill/>
                  </a:rPr>
                  <a:t> </a:t>
                </a:r>
              </a:p>
            </p:txBody>
          </p:sp>
        </mc:Fallback>
      </mc:AlternateContent>
      <p:sp>
        <p:nvSpPr>
          <p:cNvPr id="39" name="左-右雙向箭號 38"/>
          <p:cNvSpPr/>
          <p:nvPr/>
        </p:nvSpPr>
        <p:spPr>
          <a:xfrm>
            <a:off x="4380585" y="2308214"/>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42" name="文字方塊 41"/>
              <p:cNvSpPr txBox="1"/>
              <p:nvPr/>
            </p:nvSpPr>
            <p:spPr>
              <a:xfrm>
                <a:off x="4497384" y="2468869"/>
                <a:ext cx="322268"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1</m:t>
                          </m:r>
                        </m:sup>
                      </m:sSup>
                    </m:oMath>
                  </m:oMathPara>
                </a14:m>
                <a:endParaRPr lang="zh-TW" altLang="en-US" sz="1980" dirty="0">
                  <a:solidFill>
                    <a:prstClr val="black"/>
                  </a:solidFill>
                </a:endParaRPr>
              </a:p>
            </p:txBody>
          </p:sp>
        </mc:Choice>
        <mc:Fallback xmlns="">
          <p:sp>
            <p:nvSpPr>
              <p:cNvPr id="42" name="文字方塊 41"/>
              <p:cNvSpPr txBox="1">
                <a:spLocks noRot="1" noChangeAspect="1" noMove="1" noResize="1" noEditPoints="1" noAdjustHandles="1" noChangeArrowheads="1" noChangeShapeType="1" noTextEdit="1"/>
              </p:cNvSpPr>
              <p:nvPr/>
            </p:nvSpPr>
            <p:spPr>
              <a:xfrm>
                <a:off x="4497384" y="2468869"/>
                <a:ext cx="322268" cy="304699"/>
              </a:xfrm>
              <a:prstGeom prst="rect">
                <a:avLst/>
              </a:prstGeom>
              <a:blipFill>
                <a:blip r:embed="rId4"/>
                <a:stretch>
                  <a:fillRect l="-13208" r="-1887" b="-8000"/>
                </a:stretch>
              </a:blipFill>
            </p:spPr>
            <p:txBody>
              <a:bodyPr/>
              <a:lstStyle/>
              <a:p>
                <a:r>
                  <a:rPr lang="en-IN">
                    <a:noFill/>
                  </a:rPr>
                  <a:t> </a:t>
                </a:r>
              </a:p>
            </p:txBody>
          </p:sp>
        </mc:Fallback>
      </mc:AlternateContent>
      <p:grpSp>
        <p:nvGrpSpPr>
          <p:cNvPr id="7" name="群組 46"/>
          <p:cNvGrpSpPr/>
          <p:nvPr/>
        </p:nvGrpSpPr>
        <p:grpSpPr>
          <a:xfrm>
            <a:off x="2197370" y="2733907"/>
            <a:ext cx="550152" cy="553998"/>
            <a:chOff x="388095" y="3417283"/>
            <a:chExt cx="666850"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49" name="矩形 48"/>
            <p:cNvSpPr/>
            <p:nvPr/>
          </p:nvSpPr>
          <p:spPr>
            <a:xfrm>
              <a:off x="388095" y="3522205"/>
              <a:ext cx="666850"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31</a:t>
              </a:r>
              <a:endParaRPr lang="zh-TW" altLang="en-US" sz="1980" baseline="30000" dirty="0">
                <a:solidFill>
                  <a:prstClr val="black"/>
                </a:solidFill>
              </a:endParaRPr>
            </a:p>
          </p:txBody>
        </p:sp>
      </p:grpSp>
      <p:sp>
        <p:nvSpPr>
          <p:cNvPr id="50" name="矩形 49"/>
          <p:cNvSpPr/>
          <p:nvPr/>
        </p:nvSpPr>
        <p:spPr>
          <a:xfrm>
            <a:off x="2958346" y="2729101"/>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cxnSp>
        <p:nvCxnSpPr>
          <p:cNvPr id="51" name="直線單箭頭接點 50"/>
          <p:cNvCxnSpPr/>
          <p:nvPr/>
        </p:nvCxnSpPr>
        <p:spPr>
          <a:xfrm flipV="1">
            <a:off x="2600013" y="3010903"/>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755218" y="3006607"/>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群組 52"/>
          <p:cNvGrpSpPr/>
          <p:nvPr/>
        </p:nvGrpSpPr>
        <p:grpSpPr>
          <a:xfrm>
            <a:off x="3988044" y="2733907"/>
            <a:ext cx="550152" cy="553998"/>
            <a:chOff x="388096" y="3417283"/>
            <a:chExt cx="666850"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55" name="矩形 54"/>
            <p:cNvSpPr/>
            <p:nvPr/>
          </p:nvSpPr>
          <p:spPr>
            <a:xfrm>
              <a:off x="388096" y="3522205"/>
              <a:ext cx="666850"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31</a:t>
              </a:r>
              <a:endParaRPr lang="zh-TW" altLang="en-US" sz="1980" baseline="30000" dirty="0">
                <a:solidFill>
                  <a:prstClr val="black"/>
                </a:solidFill>
              </a:endParaRPr>
            </a:p>
          </p:txBody>
        </p:sp>
      </p:grpSp>
      <p:sp>
        <p:nvSpPr>
          <p:cNvPr id="56" name="矩形 55"/>
          <p:cNvSpPr/>
          <p:nvPr/>
        </p:nvSpPr>
        <p:spPr>
          <a:xfrm>
            <a:off x="4926321" y="2733907"/>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57" name="文字方塊 56"/>
              <p:cNvSpPr txBox="1"/>
              <p:nvPr/>
            </p:nvSpPr>
            <p:spPr>
              <a:xfrm>
                <a:off x="4926321" y="2867562"/>
                <a:ext cx="47019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31</m:t>
                          </m:r>
                        </m:sup>
                      </m:sSup>
                    </m:oMath>
                  </m:oMathPara>
                </a14:m>
                <a:endParaRPr lang="zh-TW" altLang="en-US" sz="1980" dirty="0">
                  <a:solidFill>
                    <a:prstClr val="black"/>
                  </a:solidFill>
                </a:endParaRPr>
              </a:p>
            </p:txBody>
          </p:sp>
        </mc:Choice>
        <mc:Fallback xmlns="">
          <p:sp>
            <p:nvSpPr>
              <p:cNvPr id="57" name="文字方塊 56"/>
              <p:cNvSpPr txBox="1">
                <a:spLocks noRot="1" noChangeAspect="1" noMove="1" noResize="1" noEditPoints="1" noAdjustHandles="1" noChangeArrowheads="1" noChangeShapeType="1" noTextEdit="1"/>
              </p:cNvSpPr>
              <p:nvPr/>
            </p:nvSpPr>
            <p:spPr>
              <a:xfrm>
                <a:off x="4926321" y="2867562"/>
                <a:ext cx="470192" cy="304699"/>
              </a:xfrm>
              <a:prstGeom prst="rect">
                <a:avLst/>
              </a:prstGeom>
              <a:blipFill>
                <a:blip r:embed="rId5"/>
                <a:stretch>
                  <a:fillRect l="-9091" t="-18000" r="-28571" b="-28000"/>
                </a:stretch>
              </a:blipFill>
            </p:spPr>
            <p:txBody>
              <a:bodyPr/>
              <a:lstStyle/>
              <a:p>
                <a:r>
                  <a:rPr lang="en-IN">
                    <a:noFill/>
                  </a:rPr>
                  <a:t> </a:t>
                </a:r>
              </a:p>
            </p:txBody>
          </p:sp>
        </mc:Fallback>
      </mc:AlternateContent>
      <p:sp>
        <p:nvSpPr>
          <p:cNvPr id="58" name="左-右雙向箭號 57"/>
          <p:cNvSpPr/>
          <p:nvPr/>
        </p:nvSpPr>
        <p:spPr>
          <a:xfrm>
            <a:off x="4378706" y="2953001"/>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59" name="文字方塊 58"/>
              <p:cNvSpPr txBox="1"/>
              <p:nvPr/>
            </p:nvSpPr>
            <p:spPr>
              <a:xfrm>
                <a:off x="4496920" y="3165065"/>
                <a:ext cx="435119"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31</m:t>
                          </m:r>
                        </m:sup>
                      </m:sSup>
                    </m:oMath>
                  </m:oMathPara>
                </a14:m>
                <a:endParaRPr lang="zh-TW" altLang="en-US" sz="1980" dirty="0">
                  <a:solidFill>
                    <a:prstClr val="black"/>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96920" y="3165065"/>
                <a:ext cx="435119" cy="304699"/>
              </a:xfrm>
              <a:prstGeom prst="rect">
                <a:avLst/>
              </a:prstGeom>
              <a:blipFill>
                <a:blip r:embed="rId6"/>
                <a:stretch>
                  <a:fillRect l="-9859" r="-1408" b="-10000"/>
                </a:stretch>
              </a:blipFill>
            </p:spPr>
            <p:txBody>
              <a:bodyPr/>
              <a:lstStyle/>
              <a:p>
                <a:r>
                  <a:rPr lang="en-IN">
                    <a:noFill/>
                  </a:rPr>
                  <a:t> </a:t>
                </a:r>
              </a:p>
            </p:txBody>
          </p:sp>
        </mc:Fallback>
      </mc:AlternateContent>
      <p:pic>
        <p:nvPicPr>
          <p:cNvPr id="60" name="圖片 59"/>
          <p:cNvPicPr preferRelativeResize="0">
            <a:picLocks/>
          </p:cNvPicPr>
          <p:nvPr/>
        </p:nvPicPr>
        <p:blipFill>
          <a:blip r:embed="rId7"/>
          <a:stretch>
            <a:fillRect/>
          </a:stretch>
        </p:blipFill>
        <p:spPr>
          <a:xfrm>
            <a:off x="1961471" y="2218256"/>
            <a:ext cx="297000" cy="297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1927193" y="4173459"/>
            <a:ext cx="297000" cy="297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1937564" y="2842889"/>
            <a:ext cx="297000" cy="297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1899510" y="4990732"/>
            <a:ext cx="297000" cy="297000"/>
          </a:xfrm>
          <a:prstGeom prst="rect">
            <a:avLst/>
          </a:prstGeom>
          <a:ln w="38100">
            <a:solidFill>
              <a:schemeClr val="tx1"/>
            </a:solidFill>
          </a:ln>
        </p:spPr>
      </p:pic>
      <p:grpSp>
        <p:nvGrpSpPr>
          <p:cNvPr id="9" name="群組 64"/>
          <p:cNvGrpSpPr/>
          <p:nvPr/>
        </p:nvGrpSpPr>
        <p:grpSpPr>
          <a:xfrm>
            <a:off x="2236982" y="4080219"/>
            <a:ext cx="442750" cy="553998"/>
            <a:chOff x="453186" y="3417283"/>
            <a:chExt cx="536666"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67" name="矩形 66"/>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2</a:t>
              </a:r>
              <a:endParaRPr lang="zh-TW" altLang="en-US" sz="1980" baseline="30000" dirty="0">
                <a:solidFill>
                  <a:prstClr val="black"/>
                </a:solidFill>
              </a:endParaRPr>
            </a:p>
          </p:txBody>
        </p:sp>
      </p:grpSp>
      <p:sp>
        <p:nvSpPr>
          <p:cNvPr id="68" name="矩形 67"/>
          <p:cNvSpPr/>
          <p:nvPr/>
        </p:nvSpPr>
        <p:spPr>
          <a:xfrm>
            <a:off x="2944257" y="4082339"/>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sp>
        <p:nvSpPr>
          <p:cNvPr id="69" name="文字方塊 68"/>
          <p:cNvSpPr txBox="1"/>
          <p:nvPr/>
        </p:nvSpPr>
        <p:spPr>
          <a:xfrm rot="5400000">
            <a:off x="3127207" y="5466643"/>
            <a:ext cx="683657" cy="447815"/>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70" name="直線單箭頭接點 69"/>
          <p:cNvCxnSpPr/>
          <p:nvPr/>
        </p:nvCxnSpPr>
        <p:spPr>
          <a:xfrm flipV="1">
            <a:off x="2588366" y="4357216"/>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743572" y="4352920"/>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群組 71"/>
          <p:cNvGrpSpPr/>
          <p:nvPr/>
        </p:nvGrpSpPr>
        <p:grpSpPr>
          <a:xfrm>
            <a:off x="4027654" y="4080219"/>
            <a:ext cx="442750" cy="553998"/>
            <a:chOff x="453186" y="3417283"/>
            <a:chExt cx="536666"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74" name="矩形 73"/>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2</a:t>
              </a:r>
              <a:endParaRPr lang="zh-TW" altLang="en-US" sz="1980" baseline="30000" dirty="0">
                <a:solidFill>
                  <a:prstClr val="black"/>
                </a:solidFill>
              </a:endParaRPr>
            </a:p>
          </p:txBody>
        </p:sp>
      </p:grpSp>
      <p:sp>
        <p:nvSpPr>
          <p:cNvPr id="75" name="矩形 74"/>
          <p:cNvSpPr/>
          <p:nvPr/>
        </p:nvSpPr>
        <p:spPr>
          <a:xfrm>
            <a:off x="4912233" y="4080219"/>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76" name="文字方塊 75"/>
              <p:cNvSpPr txBox="1"/>
              <p:nvPr/>
            </p:nvSpPr>
            <p:spPr>
              <a:xfrm>
                <a:off x="4903618" y="4223441"/>
                <a:ext cx="36279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2</m:t>
                          </m:r>
                        </m:sup>
                      </m:sSup>
                    </m:oMath>
                  </m:oMathPara>
                </a14:m>
                <a:endParaRPr lang="zh-TW" altLang="en-US" sz="1980" dirty="0">
                  <a:solidFill>
                    <a:prstClr val="black"/>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4903618" y="4223441"/>
                <a:ext cx="362792" cy="304699"/>
              </a:xfrm>
              <a:prstGeom prst="rect">
                <a:avLst/>
              </a:prstGeom>
              <a:blipFill>
                <a:blip r:embed="rId11"/>
                <a:stretch>
                  <a:fillRect l="-11667" t="-20000" r="-50000" b="-28000"/>
                </a:stretch>
              </a:blipFill>
            </p:spPr>
            <p:txBody>
              <a:bodyPr/>
              <a:lstStyle/>
              <a:p>
                <a:r>
                  <a:rPr lang="en-IN">
                    <a:noFill/>
                  </a:rPr>
                  <a:t> </a:t>
                </a:r>
              </a:p>
            </p:txBody>
          </p:sp>
        </mc:Fallback>
      </mc:AlternateContent>
      <p:sp>
        <p:nvSpPr>
          <p:cNvPr id="77" name="左-右雙向箭號 76"/>
          <p:cNvSpPr/>
          <p:nvPr/>
        </p:nvSpPr>
        <p:spPr>
          <a:xfrm>
            <a:off x="4369040" y="4321098"/>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78" name="文字方塊 77"/>
              <p:cNvSpPr txBox="1"/>
              <p:nvPr/>
            </p:nvSpPr>
            <p:spPr>
              <a:xfrm>
                <a:off x="4485839" y="4481752"/>
                <a:ext cx="327717"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2</m:t>
                          </m:r>
                        </m:sup>
                      </m:sSup>
                    </m:oMath>
                  </m:oMathPara>
                </a14:m>
                <a:endParaRPr lang="zh-TW" altLang="en-US" sz="1980" dirty="0">
                  <a:solidFill>
                    <a:prstClr val="black"/>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4485839" y="4481752"/>
                <a:ext cx="327717" cy="304699"/>
              </a:xfrm>
              <a:prstGeom prst="rect">
                <a:avLst/>
              </a:prstGeom>
              <a:blipFill>
                <a:blip r:embed="rId12"/>
                <a:stretch>
                  <a:fillRect l="-14815" b="-10000"/>
                </a:stretch>
              </a:blipFill>
            </p:spPr>
            <p:txBody>
              <a:bodyPr/>
              <a:lstStyle/>
              <a:p>
                <a:r>
                  <a:rPr lang="en-IN">
                    <a:noFill/>
                  </a:rPr>
                  <a:t> </a:t>
                </a:r>
              </a:p>
            </p:txBody>
          </p:sp>
        </mc:Fallback>
      </mc:AlternateContent>
      <p:grpSp>
        <p:nvGrpSpPr>
          <p:cNvPr id="11" name="群組 78"/>
          <p:cNvGrpSpPr/>
          <p:nvPr/>
        </p:nvGrpSpPr>
        <p:grpSpPr>
          <a:xfrm>
            <a:off x="2197799" y="4866531"/>
            <a:ext cx="550152" cy="553998"/>
            <a:chOff x="388095" y="3417283"/>
            <a:chExt cx="666850"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81" name="矩形 80"/>
            <p:cNvSpPr/>
            <p:nvPr/>
          </p:nvSpPr>
          <p:spPr>
            <a:xfrm>
              <a:off x="388095" y="3522205"/>
              <a:ext cx="666850"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16</a:t>
              </a:r>
              <a:endParaRPr lang="zh-TW" altLang="en-US" sz="1980" baseline="30000" dirty="0">
                <a:solidFill>
                  <a:prstClr val="black"/>
                </a:solidFill>
              </a:endParaRPr>
            </a:p>
          </p:txBody>
        </p:sp>
      </p:grpSp>
      <p:sp>
        <p:nvSpPr>
          <p:cNvPr id="82" name="矩形 81"/>
          <p:cNvSpPr/>
          <p:nvPr/>
        </p:nvSpPr>
        <p:spPr>
          <a:xfrm>
            <a:off x="2958775" y="4861725"/>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cxnSp>
        <p:nvCxnSpPr>
          <p:cNvPr id="83" name="直線單箭頭接點 82"/>
          <p:cNvCxnSpPr/>
          <p:nvPr/>
        </p:nvCxnSpPr>
        <p:spPr>
          <a:xfrm flipV="1">
            <a:off x="2600442" y="5143527"/>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755647" y="5139232"/>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84"/>
          <p:cNvGrpSpPr/>
          <p:nvPr/>
        </p:nvGrpSpPr>
        <p:grpSpPr>
          <a:xfrm>
            <a:off x="3988473" y="4866531"/>
            <a:ext cx="550152" cy="553998"/>
            <a:chOff x="388096" y="3417283"/>
            <a:chExt cx="666850"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87" name="矩形 86"/>
            <p:cNvSpPr/>
            <p:nvPr/>
          </p:nvSpPr>
          <p:spPr>
            <a:xfrm>
              <a:off x="388096" y="3522205"/>
              <a:ext cx="666850"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16</a:t>
              </a:r>
              <a:endParaRPr lang="zh-TW" altLang="en-US" sz="1980" baseline="30000" dirty="0">
                <a:solidFill>
                  <a:prstClr val="black"/>
                </a:solidFill>
              </a:endParaRPr>
            </a:p>
          </p:txBody>
        </p:sp>
      </p:grpSp>
      <p:sp>
        <p:nvSpPr>
          <p:cNvPr id="88" name="矩形 87"/>
          <p:cNvSpPr/>
          <p:nvPr/>
        </p:nvSpPr>
        <p:spPr>
          <a:xfrm>
            <a:off x="4926750" y="4866531"/>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89" name="文字方塊 88"/>
              <p:cNvSpPr txBox="1"/>
              <p:nvPr/>
            </p:nvSpPr>
            <p:spPr>
              <a:xfrm>
                <a:off x="4926750" y="5000186"/>
                <a:ext cx="464743"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16</m:t>
                          </m:r>
                        </m:sup>
                      </m:sSup>
                    </m:oMath>
                  </m:oMathPara>
                </a14:m>
                <a:endParaRPr lang="zh-TW" altLang="en-US" sz="1980" dirty="0">
                  <a:solidFill>
                    <a:prstClr val="black"/>
                  </a:solidFill>
                </a:endParaRPr>
              </a:p>
            </p:txBody>
          </p:sp>
        </mc:Choice>
        <mc:Fallback xmlns="">
          <p:sp>
            <p:nvSpPr>
              <p:cNvPr id="89" name="文字方塊 88"/>
              <p:cNvSpPr txBox="1">
                <a:spLocks noRot="1" noChangeAspect="1" noMove="1" noResize="1" noEditPoints="1" noAdjustHandles="1" noChangeArrowheads="1" noChangeShapeType="1" noTextEdit="1"/>
              </p:cNvSpPr>
              <p:nvPr/>
            </p:nvSpPr>
            <p:spPr>
              <a:xfrm>
                <a:off x="4926750" y="5000186"/>
                <a:ext cx="464743" cy="304699"/>
              </a:xfrm>
              <a:prstGeom prst="rect">
                <a:avLst/>
              </a:prstGeom>
              <a:blipFill>
                <a:blip r:embed="rId13"/>
                <a:stretch>
                  <a:fillRect l="-9211" t="-18000" r="-30263" b="-28000"/>
                </a:stretch>
              </a:blipFill>
            </p:spPr>
            <p:txBody>
              <a:bodyPr/>
              <a:lstStyle/>
              <a:p>
                <a:r>
                  <a:rPr lang="en-IN">
                    <a:noFill/>
                  </a:rPr>
                  <a:t> </a:t>
                </a:r>
              </a:p>
            </p:txBody>
          </p:sp>
        </mc:Fallback>
      </mc:AlternateContent>
      <p:sp>
        <p:nvSpPr>
          <p:cNvPr id="90" name="左-右雙向箭號 89"/>
          <p:cNvSpPr/>
          <p:nvPr/>
        </p:nvSpPr>
        <p:spPr>
          <a:xfrm>
            <a:off x="4379135" y="5085625"/>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91" name="文字方塊 90"/>
              <p:cNvSpPr txBox="1"/>
              <p:nvPr/>
            </p:nvSpPr>
            <p:spPr>
              <a:xfrm>
                <a:off x="4497348" y="5297690"/>
                <a:ext cx="429668"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16</m:t>
                          </m:r>
                        </m:sup>
                      </m:sSup>
                    </m:oMath>
                  </m:oMathPara>
                </a14:m>
                <a:endParaRPr lang="zh-TW" altLang="en-US" sz="1980" dirty="0">
                  <a:solidFill>
                    <a:prstClr val="black"/>
                  </a:solidFill>
                </a:endParaRPr>
              </a:p>
            </p:txBody>
          </p:sp>
        </mc:Choice>
        <mc:Fallback xmlns="">
          <p:sp>
            <p:nvSpPr>
              <p:cNvPr id="91" name="文字方塊 90"/>
              <p:cNvSpPr txBox="1">
                <a:spLocks noRot="1" noChangeAspect="1" noMove="1" noResize="1" noEditPoints="1" noAdjustHandles="1" noChangeArrowheads="1" noChangeShapeType="1" noTextEdit="1"/>
              </p:cNvSpPr>
              <p:nvPr/>
            </p:nvSpPr>
            <p:spPr>
              <a:xfrm>
                <a:off x="4497348" y="5297690"/>
                <a:ext cx="429668" cy="304699"/>
              </a:xfrm>
              <a:prstGeom prst="rect">
                <a:avLst/>
              </a:prstGeom>
              <a:blipFill>
                <a:blip r:embed="rId14"/>
                <a:stretch>
                  <a:fillRect l="-10000" r="-1429" b="-10000"/>
                </a:stretch>
              </a:blipFill>
            </p:spPr>
            <p:txBody>
              <a:bodyPr/>
              <a:lstStyle/>
              <a:p>
                <a:r>
                  <a:rPr lang="en-IN">
                    <a:noFill/>
                  </a:rPr>
                  <a:t> </a:t>
                </a:r>
              </a:p>
            </p:txBody>
          </p:sp>
        </mc:Fallback>
      </mc:AlternateContent>
      <p:sp>
        <p:nvSpPr>
          <p:cNvPr id="94" name="文字方塊 93"/>
          <p:cNvSpPr txBox="1"/>
          <p:nvPr/>
        </p:nvSpPr>
        <p:spPr>
          <a:xfrm>
            <a:off x="5548171" y="2113194"/>
            <a:ext cx="3369461"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Pick the 1</a:t>
            </a:r>
            <a:r>
              <a:rPr lang="en-US" altLang="zh-TW" sz="1980" baseline="30000" dirty="0">
                <a:solidFill>
                  <a:prstClr val="black"/>
                </a:solidFill>
              </a:rPr>
              <a:t>st</a:t>
            </a:r>
            <a:r>
              <a:rPr lang="en-US" altLang="zh-TW" sz="1980" dirty="0">
                <a:solidFill>
                  <a:prstClr val="black"/>
                </a:solidFill>
              </a:rPr>
              <a:t> batch</a:t>
            </a: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95" name="文字方塊 94"/>
              <p:cNvSpPr txBox="1"/>
              <p:nvPr/>
            </p:nvSpPr>
            <p:spPr>
              <a:xfrm>
                <a:off x="5519570" y="1731747"/>
                <a:ext cx="3530333"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Randomly initialize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baseline="30000" dirty="0">
                  <a:solidFill>
                    <a:prstClr val="black"/>
                  </a:solidFill>
                </a:endParaRPr>
              </a:p>
            </p:txBody>
          </p:sp>
        </mc:Choice>
        <mc:Fallback xmlns="">
          <p:sp>
            <p:nvSpPr>
              <p:cNvPr id="95" name="文字方塊 94"/>
              <p:cNvSpPr txBox="1">
                <a:spLocks noRot="1" noChangeAspect="1" noMove="1" noResize="1" noEditPoints="1" noAdjustHandles="1" noChangeArrowheads="1" noChangeShapeType="1" noTextEdit="1"/>
              </p:cNvSpPr>
              <p:nvPr/>
            </p:nvSpPr>
            <p:spPr>
              <a:xfrm>
                <a:off x="5519570" y="1731747"/>
                <a:ext cx="3530333" cy="397032"/>
              </a:xfrm>
              <a:prstGeom prst="rect">
                <a:avLst/>
              </a:prstGeom>
              <a:blipFill>
                <a:blip r:embed="rId15"/>
                <a:stretch>
                  <a:fillRect l="-1379" t="-7692" b="-261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6" name="文字方塊 95"/>
              <p:cNvSpPr txBox="1"/>
              <p:nvPr/>
            </p:nvSpPr>
            <p:spPr>
              <a:xfrm>
                <a:off x="6044478" y="2895486"/>
                <a:ext cx="2222275"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ea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r>
                        <a:rPr lang="en-US" altLang="zh-TW" sz="1980" i="1">
                          <a:solidFill>
                            <a:prstClr val="black"/>
                          </a:solidFill>
                          <a:latin typeface="Cambria Math" panose="02040503050406030204" pitchFamily="18" charset="0"/>
                        </a:rPr>
                        <m:t>−</m:t>
                      </m:r>
                      <m:r>
                        <a:rPr lang="zh-TW" altLang="en-US" sz="1980" i="1">
                          <a:solidFill>
                            <a:prstClr val="black"/>
                          </a:solidFill>
                          <a:latin typeface="Cambria Math" panose="02040503050406030204" pitchFamily="18" charset="0"/>
                        </a:rPr>
                        <m:t>𝜂𝛻</m:t>
                      </m:r>
                      <m:r>
                        <a:rPr lang="en-US" altLang="zh-TW" sz="1980" i="1">
                          <a:solidFill>
                            <a:prstClr val="black"/>
                          </a:solidFill>
                          <a:latin typeface="Cambria Math" panose="02040503050406030204" pitchFamily="18" charset="0"/>
                        </a:rPr>
                        <m:t>𝐶</m:t>
                      </m:r>
                      <m:d>
                        <m:dPr>
                          <m:ctrlPr>
                            <a:rPr lang="en-US" altLang="zh-TW" sz="1980" i="1">
                              <a:solidFill>
                                <a:prstClr val="black"/>
                              </a:solidFill>
                              <a:latin typeface="Cambria Math" panose="02040503050406030204" pitchFamily="18" charset="0"/>
                            </a:rPr>
                          </m:ctrlPr>
                        </m:dPr>
                        <m:e>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e>
                      </m:d>
                    </m:oMath>
                  </m:oMathPara>
                </a14:m>
                <a:endParaRPr lang="zh-TW" altLang="en-US" sz="1980" dirty="0">
                  <a:solidFill>
                    <a:prstClr val="black"/>
                  </a:solidFill>
                </a:endParaRPr>
              </a:p>
            </p:txBody>
          </p:sp>
        </mc:Choice>
        <mc:Fallback xmlns="">
          <p:sp>
            <p:nvSpPr>
              <p:cNvPr id="96" name="文字方塊 95"/>
              <p:cNvSpPr txBox="1">
                <a:spLocks noRot="1" noChangeAspect="1" noMove="1" noResize="1" noEditPoints="1" noAdjustHandles="1" noChangeArrowheads="1" noChangeShapeType="1" noTextEdit="1"/>
              </p:cNvSpPr>
              <p:nvPr/>
            </p:nvSpPr>
            <p:spPr>
              <a:xfrm>
                <a:off x="6044478" y="2895486"/>
                <a:ext cx="2222275" cy="304699"/>
              </a:xfrm>
              <a:prstGeom prst="rect">
                <a:avLst/>
              </a:prstGeom>
              <a:blipFill>
                <a:blip r:embed="rId16"/>
                <a:stretch>
                  <a:fillRect l="-1648" b="-36000"/>
                </a:stretch>
              </a:blipFill>
            </p:spPr>
            <p:txBody>
              <a:bodyPr/>
              <a:lstStyle/>
              <a:p>
                <a:r>
                  <a:rPr lang="en-IN">
                    <a:noFill/>
                  </a:rPr>
                  <a:t> </a:t>
                </a:r>
              </a:p>
            </p:txBody>
          </p:sp>
        </mc:Fallback>
      </mc:AlternateContent>
      <p:sp>
        <p:nvSpPr>
          <p:cNvPr id="97" name="文字方塊 96"/>
          <p:cNvSpPr txBox="1"/>
          <p:nvPr/>
        </p:nvSpPr>
        <p:spPr>
          <a:xfrm>
            <a:off x="5559668" y="3187412"/>
            <a:ext cx="3069932"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Pick the 2</a:t>
            </a:r>
            <a:r>
              <a:rPr lang="en-US" altLang="zh-TW" sz="1980" baseline="30000" dirty="0">
                <a:solidFill>
                  <a:prstClr val="black"/>
                </a:solidFill>
              </a:rPr>
              <a:t>nd</a:t>
            </a:r>
            <a:r>
              <a:rPr lang="en-US" altLang="zh-TW" sz="1980" dirty="0">
                <a:solidFill>
                  <a:prstClr val="black"/>
                </a:solidFill>
              </a:rPr>
              <a:t> batch</a:t>
            </a: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98" name="文字方塊 97"/>
              <p:cNvSpPr txBox="1"/>
              <p:nvPr/>
            </p:nvSpPr>
            <p:spPr>
              <a:xfrm>
                <a:off x="6038429" y="3982650"/>
                <a:ext cx="2216825"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2</m:t>
                          </m:r>
                        </m:sup>
                      </m:sSup>
                      <m:r>
                        <a:rPr lang="en-US" altLang="zh-TW" sz="1980" i="1">
                          <a:solidFill>
                            <a:prstClr val="black"/>
                          </a:solidFill>
                          <a:latin typeface="Cambria Math" panose="02040503050406030204" pitchFamily="18" charset="0"/>
                          <a:ea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rPr>
                        <m:t>−</m:t>
                      </m:r>
                      <m:r>
                        <a:rPr lang="zh-TW" altLang="en-US" sz="1980" i="1">
                          <a:solidFill>
                            <a:prstClr val="black"/>
                          </a:solidFill>
                          <a:latin typeface="Cambria Math" panose="02040503050406030204" pitchFamily="18" charset="0"/>
                        </a:rPr>
                        <m:t>𝜂𝛻</m:t>
                      </m:r>
                      <m:r>
                        <a:rPr lang="en-US" altLang="zh-TW" sz="1980" i="1">
                          <a:solidFill>
                            <a:prstClr val="black"/>
                          </a:solidFill>
                          <a:latin typeface="Cambria Math" panose="02040503050406030204" pitchFamily="18" charset="0"/>
                        </a:rPr>
                        <m:t>𝐶</m:t>
                      </m:r>
                      <m:d>
                        <m:dPr>
                          <m:ctrlPr>
                            <a:rPr lang="en-US" altLang="zh-TW" sz="1980" i="1">
                              <a:solidFill>
                                <a:prstClr val="black"/>
                              </a:solidFill>
                              <a:latin typeface="Cambria Math" panose="02040503050406030204" pitchFamily="18" charset="0"/>
                            </a:rPr>
                          </m:ctrlPr>
                        </m:dPr>
                        <m:e>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e>
                      </m:d>
                    </m:oMath>
                  </m:oMathPara>
                </a14:m>
                <a:endParaRPr lang="zh-TW" altLang="en-US" sz="1980" dirty="0">
                  <a:solidFill>
                    <a:prstClr val="black"/>
                  </a:solidFill>
                </a:endParaRPr>
              </a:p>
            </p:txBody>
          </p:sp>
        </mc:Choice>
        <mc:Fallback xmlns="">
          <p:sp>
            <p:nvSpPr>
              <p:cNvPr id="98" name="文字方塊 97"/>
              <p:cNvSpPr txBox="1">
                <a:spLocks noRot="1" noChangeAspect="1" noMove="1" noResize="1" noEditPoints="1" noAdjustHandles="1" noChangeArrowheads="1" noChangeShapeType="1" noTextEdit="1"/>
              </p:cNvSpPr>
              <p:nvPr/>
            </p:nvSpPr>
            <p:spPr>
              <a:xfrm>
                <a:off x="6038429" y="3982650"/>
                <a:ext cx="2216825" cy="304699"/>
              </a:xfrm>
              <a:prstGeom prst="rect">
                <a:avLst/>
              </a:prstGeom>
              <a:blipFill>
                <a:blip r:embed="rId17"/>
                <a:stretch>
                  <a:fillRect l="-1653" b="-36000"/>
                </a:stretch>
              </a:blipFill>
            </p:spPr>
            <p:txBody>
              <a:bodyPr/>
              <a:lstStyle/>
              <a:p>
                <a:r>
                  <a:rPr lang="en-IN">
                    <a:noFill/>
                  </a:rPr>
                  <a:t> </a:t>
                </a:r>
              </a:p>
            </p:txBody>
          </p:sp>
        </mc:Fallback>
      </mc:AlternateContent>
      <p:sp>
        <p:nvSpPr>
          <p:cNvPr id="102" name="文字方塊 101"/>
          <p:cNvSpPr txBox="1"/>
          <p:nvPr/>
        </p:nvSpPr>
        <p:spPr>
          <a:xfrm rot="5400000">
            <a:off x="6639074" y="4378135"/>
            <a:ext cx="619638" cy="397032"/>
          </a:xfrm>
          <a:prstGeom prst="rect">
            <a:avLst/>
          </a:prstGeom>
          <a:noFill/>
        </p:spPr>
        <p:txBody>
          <a:bodyPr wrap="square" rtlCol="0">
            <a:spAutoFit/>
          </a:bodyPr>
          <a:lstStyle/>
          <a:p>
            <a:r>
              <a:rPr lang="en-US" altLang="zh-TW" sz="1980" dirty="0">
                <a:solidFill>
                  <a:prstClr val="black"/>
                </a:solidFill>
              </a:rPr>
              <a:t>…</a:t>
            </a:r>
            <a:endParaRPr lang="zh-TW" altLang="en-US" sz="1980" baseline="30000" dirty="0">
              <a:solidFill>
                <a:prstClr val="black"/>
              </a:solidFill>
            </a:endParaRPr>
          </a:p>
        </p:txBody>
      </p:sp>
      <p:sp>
        <p:nvSpPr>
          <p:cNvPr id="107" name="文字方塊 106"/>
          <p:cNvSpPr txBox="1"/>
          <p:nvPr/>
        </p:nvSpPr>
        <p:spPr>
          <a:xfrm rot="16200000">
            <a:off x="861577" y="2476309"/>
            <a:ext cx="1384242" cy="701731"/>
          </a:xfrm>
          <a:prstGeom prst="rect">
            <a:avLst/>
          </a:prstGeom>
          <a:noFill/>
        </p:spPr>
        <p:txBody>
          <a:bodyPr wrap="square" rtlCol="0">
            <a:spAutoFit/>
          </a:bodyPr>
          <a:lstStyle/>
          <a:p>
            <a:pPr algn="ctr"/>
            <a:r>
              <a:rPr lang="en-US" altLang="zh-TW" sz="1980" dirty="0">
                <a:solidFill>
                  <a:srgbClr val="0000FF"/>
                </a:solidFill>
              </a:rPr>
              <a:t>Mini-batch</a:t>
            </a:r>
            <a:endParaRPr lang="zh-TW" altLang="en-US" sz="1980" dirty="0">
              <a:solidFill>
                <a:srgbClr val="0000FF"/>
              </a:solidFill>
            </a:endParaRPr>
          </a:p>
        </p:txBody>
      </p:sp>
      <p:sp>
        <p:nvSpPr>
          <p:cNvPr id="108" name="文字方塊 107"/>
          <p:cNvSpPr txBox="1"/>
          <p:nvPr/>
        </p:nvSpPr>
        <p:spPr>
          <a:xfrm rot="16200000">
            <a:off x="854390" y="4514714"/>
            <a:ext cx="1384242" cy="701731"/>
          </a:xfrm>
          <a:prstGeom prst="rect">
            <a:avLst/>
          </a:prstGeom>
          <a:noFill/>
        </p:spPr>
        <p:txBody>
          <a:bodyPr wrap="square" rtlCol="0">
            <a:spAutoFit/>
          </a:bodyPr>
          <a:lstStyle/>
          <a:p>
            <a:pPr algn="ctr"/>
            <a:r>
              <a:rPr lang="en-US" altLang="zh-TW" sz="1980" dirty="0">
                <a:solidFill>
                  <a:srgbClr val="0000FF"/>
                </a:solidFill>
              </a:rPr>
              <a:t>Mini-batch</a:t>
            </a:r>
            <a:endParaRPr lang="zh-TW" altLang="en-US" sz="1980" dirty="0">
              <a:solidFill>
                <a:srgbClr val="0000FF"/>
              </a:solidFill>
            </a:endParaRPr>
          </a:p>
        </p:txBody>
      </p:sp>
      <p:sp>
        <p:nvSpPr>
          <p:cNvPr id="109" name="矩形 108"/>
          <p:cNvSpPr/>
          <p:nvPr/>
        </p:nvSpPr>
        <p:spPr>
          <a:xfrm>
            <a:off x="1792446" y="1948903"/>
            <a:ext cx="3530333" cy="19057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10" name="矩形 109"/>
          <p:cNvSpPr/>
          <p:nvPr/>
        </p:nvSpPr>
        <p:spPr>
          <a:xfrm>
            <a:off x="1792446" y="4009013"/>
            <a:ext cx="3530333" cy="19057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11" name="矩形 110"/>
          <p:cNvSpPr/>
          <p:nvPr/>
        </p:nvSpPr>
        <p:spPr>
          <a:xfrm>
            <a:off x="5982493" y="4705775"/>
            <a:ext cx="2604486" cy="10845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r>
              <a:rPr lang="en-US" altLang="zh-TW" sz="1980" dirty="0">
                <a:solidFill>
                  <a:prstClr val="white"/>
                </a:solidFill>
              </a:rPr>
              <a:t>C is different each time when we update parameters!</a:t>
            </a:r>
            <a:endParaRPr lang="zh-TW" altLang="en-US" sz="1980" dirty="0">
              <a:solidFill>
                <a:prstClr val="white"/>
              </a:solidFill>
            </a:endParaRPr>
          </a:p>
        </p:txBody>
      </p:sp>
      <mc:AlternateContent xmlns:mc="http://schemas.openxmlformats.org/markup-compatibility/2006" xmlns:a14="http://schemas.microsoft.com/office/drawing/2010/main">
        <mc:Choice Requires="a14">
          <p:sp>
            <p:nvSpPr>
              <p:cNvPr id="112" name="文字方塊 111"/>
              <p:cNvSpPr txBox="1"/>
              <p:nvPr/>
            </p:nvSpPr>
            <p:spPr>
              <a:xfrm>
                <a:off x="6038430" y="2513880"/>
                <a:ext cx="1983300"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black"/>
                          </a:solidFill>
                          <a:latin typeface="Cambria Math" panose="02040503050406030204" pitchFamily="18" charset="0"/>
                        </a:rPr>
                        <m:t>𝐶</m:t>
                      </m:r>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31</m:t>
                          </m:r>
                        </m:sup>
                      </m:sSup>
                      <m:r>
                        <a:rPr lang="en-US" altLang="zh-TW" sz="1980" i="1">
                          <a:solidFill>
                            <a:prstClr val="black"/>
                          </a:solidFill>
                          <a:latin typeface="Cambria Math" panose="02040503050406030204" pitchFamily="18" charset="0"/>
                        </a:rPr>
                        <m:t>+</m:t>
                      </m:r>
                      <m:r>
                        <a:rPr lang="en-US" altLang="zh-TW" sz="1980" i="1">
                          <a:solidFill>
                            <a:prstClr val="black"/>
                          </a:solidFill>
                          <a:latin typeface="Cambria Math" panose="02040503050406030204" pitchFamily="18" charset="0"/>
                          <a:ea typeface="Cambria Math" panose="02040503050406030204" pitchFamily="18" charset="0"/>
                        </a:rPr>
                        <m:t>⋯</m:t>
                      </m:r>
                    </m:oMath>
                  </m:oMathPara>
                </a14:m>
                <a:endParaRPr lang="zh-TW" altLang="en-US" sz="1980" dirty="0">
                  <a:solidFill>
                    <a:prstClr val="black"/>
                  </a:solidFill>
                </a:endParaRPr>
              </a:p>
            </p:txBody>
          </p:sp>
        </mc:Choice>
        <mc:Fallback xmlns="">
          <p:sp>
            <p:nvSpPr>
              <p:cNvPr id="112" name="文字方塊 111"/>
              <p:cNvSpPr txBox="1">
                <a:spLocks noRot="1" noChangeAspect="1" noMove="1" noResize="1" noEditPoints="1" noAdjustHandles="1" noChangeArrowheads="1" noChangeShapeType="1" noTextEdit="1"/>
              </p:cNvSpPr>
              <p:nvPr/>
            </p:nvSpPr>
            <p:spPr>
              <a:xfrm>
                <a:off x="6038430" y="2513880"/>
                <a:ext cx="1983300" cy="304699"/>
              </a:xfrm>
              <a:prstGeom prst="rect">
                <a:avLst/>
              </a:prstGeom>
              <a:blipFill>
                <a:blip r:embed="rId18"/>
                <a:stretch>
                  <a:fillRect l="-1846" b="-1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6049927" y="3623118"/>
                <a:ext cx="1983300"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black"/>
                          </a:solidFill>
                          <a:latin typeface="Cambria Math" panose="02040503050406030204" pitchFamily="18" charset="0"/>
                        </a:rPr>
                        <m:t>𝐶</m:t>
                      </m:r>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2</m:t>
                          </m:r>
                        </m:sup>
                      </m:sSup>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𝐿</m:t>
                          </m:r>
                        </m:e>
                        <m:sup>
                          <m:r>
                            <a:rPr lang="en-US" altLang="zh-TW" sz="1980" i="1">
                              <a:solidFill>
                                <a:prstClr val="black"/>
                              </a:solidFill>
                              <a:latin typeface="Cambria Math" panose="02040503050406030204" pitchFamily="18" charset="0"/>
                            </a:rPr>
                            <m:t>16</m:t>
                          </m:r>
                        </m:sup>
                      </m:sSup>
                      <m:r>
                        <a:rPr lang="en-US" altLang="zh-TW" sz="1980" i="1">
                          <a:solidFill>
                            <a:prstClr val="black"/>
                          </a:solidFill>
                          <a:latin typeface="Cambria Math" panose="02040503050406030204" pitchFamily="18" charset="0"/>
                        </a:rPr>
                        <m:t>+</m:t>
                      </m:r>
                      <m:r>
                        <a:rPr lang="en-US" altLang="zh-TW" sz="1980" i="1">
                          <a:solidFill>
                            <a:prstClr val="black"/>
                          </a:solidFill>
                          <a:latin typeface="Cambria Math" panose="02040503050406030204" pitchFamily="18" charset="0"/>
                          <a:ea typeface="Cambria Math" panose="02040503050406030204" pitchFamily="18" charset="0"/>
                        </a:rPr>
                        <m:t>⋯</m:t>
                      </m:r>
                    </m:oMath>
                  </m:oMathPara>
                </a14:m>
                <a:endParaRPr lang="zh-TW" altLang="en-US" sz="1980" dirty="0">
                  <a:solidFill>
                    <a:prstClr val="black"/>
                  </a:solidFill>
                </a:endParaRPr>
              </a:p>
            </p:txBody>
          </p:sp>
        </mc:Choice>
        <mc:Fallback xmlns="">
          <p:sp>
            <p:nvSpPr>
              <p:cNvPr id="113" name="文字方塊 112"/>
              <p:cNvSpPr txBox="1">
                <a:spLocks noRot="1" noChangeAspect="1" noMove="1" noResize="1" noEditPoints="1" noAdjustHandles="1" noChangeArrowheads="1" noChangeShapeType="1" noTextEdit="1"/>
              </p:cNvSpPr>
              <p:nvPr/>
            </p:nvSpPr>
            <p:spPr>
              <a:xfrm>
                <a:off x="6049927" y="3623118"/>
                <a:ext cx="1983300" cy="304699"/>
              </a:xfrm>
              <a:prstGeom prst="rect">
                <a:avLst/>
              </a:prstGeom>
              <a:blipFill>
                <a:blip r:embed="rId19"/>
                <a:stretch>
                  <a:fillRect l="-1534" b="-12000"/>
                </a:stretch>
              </a:blipFill>
            </p:spPr>
            <p:txBody>
              <a:bodyPr/>
              <a:lstStyle/>
              <a:p>
                <a:r>
                  <a:rPr lang="en-IN">
                    <a:noFill/>
                  </a:rPr>
                  <a:t> </a:t>
                </a:r>
              </a:p>
            </p:txBody>
          </p:sp>
        </mc:Fallback>
      </mc:AlternateContent>
    </p:spTree>
    <p:extLst>
      <p:ext uri="{BB962C8B-B14F-4D97-AF65-F5344CB8AC3E}">
        <p14:creationId xmlns:p14="http://schemas.microsoft.com/office/powerpoint/2010/main" val="89756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animBg="1"/>
      <p:bldP spid="96" grpId="0" animBg="1"/>
      <p:bldP spid="97" grpId="0"/>
      <p:bldP spid="98" grpId="0" animBg="1"/>
      <p:bldP spid="102" grpId="0"/>
      <p:bldP spid="111" grpId="0" animBg="1"/>
      <p:bldP spid="112" grpId="0" animBg="1"/>
      <p:bldP spid="11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Mini-batch</a:t>
            </a:r>
            <a:endParaRPr lang="zh-TW" altLang="en-US" dirty="0"/>
          </a:p>
        </p:txBody>
      </p:sp>
      <p:grpSp>
        <p:nvGrpSpPr>
          <p:cNvPr id="3" name="群組 3"/>
          <p:cNvGrpSpPr/>
          <p:nvPr/>
        </p:nvGrpSpPr>
        <p:grpSpPr>
          <a:xfrm>
            <a:off x="2248528" y="2067336"/>
            <a:ext cx="442750" cy="553998"/>
            <a:chOff x="453186" y="3417283"/>
            <a:chExt cx="536666" cy="671513"/>
          </a:xfrm>
        </p:grpSpPr>
        <p:sp>
          <p:nvSpPr>
            <p:cNvPr id="5" name="矩形 4"/>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6" name="矩形 5"/>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1</a:t>
              </a:r>
              <a:endParaRPr lang="zh-TW" altLang="en-US" sz="1980" baseline="30000" dirty="0">
                <a:solidFill>
                  <a:prstClr val="black"/>
                </a:solidFill>
              </a:endParaRPr>
            </a:p>
          </p:txBody>
        </p:sp>
      </p:grpSp>
      <p:sp>
        <p:nvSpPr>
          <p:cNvPr id="13" name="矩形 12"/>
          <p:cNvSpPr/>
          <p:nvPr/>
        </p:nvSpPr>
        <p:spPr>
          <a:xfrm>
            <a:off x="2955802" y="2069455"/>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sp>
        <p:nvSpPr>
          <p:cNvPr id="17" name="文字方塊 16"/>
          <p:cNvSpPr txBox="1"/>
          <p:nvPr/>
        </p:nvSpPr>
        <p:spPr>
          <a:xfrm rot="5400000">
            <a:off x="3139379" y="3334133"/>
            <a:ext cx="683657" cy="447815"/>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18" name="直線單箭頭接點 17"/>
          <p:cNvCxnSpPr/>
          <p:nvPr/>
        </p:nvCxnSpPr>
        <p:spPr>
          <a:xfrm flipV="1">
            <a:off x="2599911" y="2344332"/>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755117" y="2340036"/>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23"/>
          <p:cNvGrpSpPr/>
          <p:nvPr/>
        </p:nvGrpSpPr>
        <p:grpSpPr>
          <a:xfrm>
            <a:off x="4039200" y="2067336"/>
            <a:ext cx="442750" cy="553998"/>
            <a:chOff x="453186" y="3417283"/>
            <a:chExt cx="536666" cy="671513"/>
          </a:xfrm>
        </p:grpSpPr>
        <p:sp>
          <p:nvSpPr>
            <p:cNvPr id="25" name="矩形 24"/>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26" name="矩形 25"/>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1</a:t>
              </a:r>
              <a:endParaRPr lang="zh-TW" altLang="en-US" sz="1980" baseline="30000" dirty="0">
                <a:solidFill>
                  <a:prstClr val="black"/>
                </a:solidFill>
              </a:endParaRPr>
            </a:p>
          </p:txBody>
        </p:sp>
      </p:grpSp>
      <p:sp>
        <p:nvSpPr>
          <p:cNvPr id="33" name="矩形 32"/>
          <p:cNvSpPr/>
          <p:nvPr/>
        </p:nvSpPr>
        <p:spPr>
          <a:xfrm>
            <a:off x="4923778" y="2067336"/>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36" name="文字方塊 35"/>
              <p:cNvSpPr txBox="1"/>
              <p:nvPr/>
            </p:nvSpPr>
            <p:spPr>
              <a:xfrm>
                <a:off x="4915163" y="2210557"/>
                <a:ext cx="35734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1</m:t>
                          </m:r>
                        </m:sup>
                      </m:sSup>
                    </m:oMath>
                  </m:oMathPara>
                </a14:m>
                <a:endParaRPr lang="zh-TW" altLang="en-US" sz="1980" dirty="0">
                  <a:solidFill>
                    <a:prstClr val="black"/>
                  </a:solidFill>
                </a:endParaRPr>
              </a:p>
            </p:txBody>
          </p:sp>
        </mc:Choice>
        <mc:Fallback xmlns="">
          <p:sp>
            <p:nvSpPr>
              <p:cNvPr id="36" name="文字方塊 35"/>
              <p:cNvSpPr txBox="1">
                <a:spLocks noRot="1" noChangeAspect="1" noMove="1" noResize="1" noEditPoints="1" noAdjustHandles="1" noChangeArrowheads="1" noChangeShapeType="1" noTextEdit="1"/>
              </p:cNvSpPr>
              <p:nvPr/>
            </p:nvSpPr>
            <p:spPr>
              <a:xfrm>
                <a:off x="4915163" y="2210557"/>
                <a:ext cx="357342" cy="304699"/>
              </a:xfrm>
              <a:prstGeom prst="rect">
                <a:avLst/>
              </a:prstGeom>
              <a:blipFill>
                <a:blip r:embed="rId3"/>
                <a:stretch>
                  <a:fillRect l="-11864" t="-20000" r="-52542" b="-28000"/>
                </a:stretch>
              </a:blipFill>
            </p:spPr>
            <p:txBody>
              <a:bodyPr/>
              <a:lstStyle/>
              <a:p>
                <a:r>
                  <a:rPr lang="en-IN">
                    <a:noFill/>
                  </a:rPr>
                  <a:t> </a:t>
                </a:r>
              </a:p>
            </p:txBody>
          </p:sp>
        </mc:Fallback>
      </mc:AlternateContent>
      <p:sp>
        <p:nvSpPr>
          <p:cNvPr id="39" name="左-右雙向箭號 38"/>
          <p:cNvSpPr/>
          <p:nvPr/>
        </p:nvSpPr>
        <p:spPr>
          <a:xfrm>
            <a:off x="4380585" y="2308214"/>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42" name="文字方塊 41"/>
              <p:cNvSpPr txBox="1"/>
              <p:nvPr/>
            </p:nvSpPr>
            <p:spPr>
              <a:xfrm>
                <a:off x="4497384" y="2468869"/>
                <a:ext cx="369395"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1</m:t>
                          </m:r>
                        </m:sup>
                      </m:sSup>
                    </m:oMath>
                  </m:oMathPara>
                </a14:m>
                <a:endParaRPr lang="zh-TW" altLang="en-US" sz="1980" dirty="0">
                  <a:solidFill>
                    <a:prstClr val="black"/>
                  </a:solidFill>
                </a:endParaRPr>
              </a:p>
            </p:txBody>
          </p:sp>
        </mc:Choice>
        <mc:Fallback xmlns="">
          <p:sp>
            <p:nvSpPr>
              <p:cNvPr id="42" name="文字方塊 41"/>
              <p:cNvSpPr txBox="1">
                <a:spLocks noRot="1" noChangeAspect="1" noMove="1" noResize="1" noEditPoints="1" noAdjustHandles="1" noChangeArrowheads="1" noChangeShapeType="1" noTextEdit="1"/>
              </p:cNvSpPr>
              <p:nvPr/>
            </p:nvSpPr>
            <p:spPr>
              <a:xfrm>
                <a:off x="4497384" y="2468869"/>
                <a:ext cx="369395" cy="304699"/>
              </a:xfrm>
              <a:prstGeom prst="rect">
                <a:avLst/>
              </a:prstGeom>
              <a:blipFill>
                <a:blip r:embed="rId4"/>
                <a:stretch>
                  <a:fillRect l="-13333" b="-8000"/>
                </a:stretch>
              </a:blipFill>
            </p:spPr>
            <p:txBody>
              <a:bodyPr/>
              <a:lstStyle/>
              <a:p>
                <a:r>
                  <a:rPr lang="en-IN">
                    <a:noFill/>
                  </a:rPr>
                  <a:t> </a:t>
                </a:r>
              </a:p>
            </p:txBody>
          </p:sp>
        </mc:Fallback>
      </mc:AlternateContent>
      <p:grpSp>
        <p:nvGrpSpPr>
          <p:cNvPr id="7" name="群組 46"/>
          <p:cNvGrpSpPr/>
          <p:nvPr/>
        </p:nvGrpSpPr>
        <p:grpSpPr>
          <a:xfrm>
            <a:off x="2197370" y="2733907"/>
            <a:ext cx="550152" cy="553998"/>
            <a:chOff x="388095" y="3417283"/>
            <a:chExt cx="666850" cy="671513"/>
          </a:xfrm>
        </p:grpSpPr>
        <p:sp>
          <p:nvSpPr>
            <p:cNvPr id="48" name="矩形 47"/>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49" name="矩形 48"/>
            <p:cNvSpPr/>
            <p:nvPr/>
          </p:nvSpPr>
          <p:spPr>
            <a:xfrm>
              <a:off x="388095" y="3522205"/>
              <a:ext cx="666850"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31</a:t>
              </a:r>
              <a:endParaRPr lang="zh-TW" altLang="en-US" sz="1980" baseline="30000" dirty="0">
                <a:solidFill>
                  <a:prstClr val="black"/>
                </a:solidFill>
              </a:endParaRPr>
            </a:p>
          </p:txBody>
        </p:sp>
      </p:grpSp>
      <p:sp>
        <p:nvSpPr>
          <p:cNvPr id="50" name="矩形 49"/>
          <p:cNvSpPr/>
          <p:nvPr/>
        </p:nvSpPr>
        <p:spPr>
          <a:xfrm>
            <a:off x="2958346" y="2729101"/>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cxnSp>
        <p:nvCxnSpPr>
          <p:cNvPr id="51" name="直線單箭頭接點 50"/>
          <p:cNvCxnSpPr/>
          <p:nvPr/>
        </p:nvCxnSpPr>
        <p:spPr>
          <a:xfrm flipV="1">
            <a:off x="2600013" y="3010903"/>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flipV="1">
            <a:off x="3755218" y="3006607"/>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 name="群組 52"/>
          <p:cNvGrpSpPr/>
          <p:nvPr/>
        </p:nvGrpSpPr>
        <p:grpSpPr>
          <a:xfrm>
            <a:off x="3988044" y="2733907"/>
            <a:ext cx="550152" cy="553998"/>
            <a:chOff x="388096" y="3417283"/>
            <a:chExt cx="666850" cy="671513"/>
          </a:xfrm>
        </p:grpSpPr>
        <p:sp>
          <p:nvSpPr>
            <p:cNvPr id="54" name="矩形 53"/>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55" name="矩形 54"/>
            <p:cNvSpPr/>
            <p:nvPr/>
          </p:nvSpPr>
          <p:spPr>
            <a:xfrm>
              <a:off x="388096" y="3522205"/>
              <a:ext cx="666850"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31</a:t>
              </a:r>
              <a:endParaRPr lang="zh-TW" altLang="en-US" sz="1980" baseline="30000" dirty="0">
                <a:solidFill>
                  <a:prstClr val="black"/>
                </a:solidFill>
              </a:endParaRPr>
            </a:p>
          </p:txBody>
        </p:sp>
      </p:grpSp>
      <p:sp>
        <p:nvSpPr>
          <p:cNvPr id="56" name="矩形 55"/>
          <p:cNvSpPr/>
          <p:nvPr/>
        </p:nvSpPr>
        <p:spPr>
          <a:xfrm>
            <a:off x="4926321" y="2733907"/>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57" name="文字方塊 56"/>
              <p:cNvSpPr txBox="1"/>
              <p:nvPr/>
            </p:nvSpPr>
            <p:spPr>
              <a:xfrm>
                <a:off x="4926321" y="2867562"/>
                <a:ext cx="47019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31</m:t>
                          </m:r>
                        </m:sup>
                      </m:sSup>
                    </m:oMath>
                  </m:oMathPara>
                </a14:m>
                <a:endParaRPr lang="zh-TW" altLang="en-US" sz="1980" dirty="0">
                  <a:solidFill>
                    <a:prstClr val="black"/>
                  </a:solidFill>
                </a:endParaRPr>
              </a:p>
            </p:txBody>
          </p:sp>
        </mc:Choice>
        <mc:Fallback xmlns="">
          <p:sp>
            <p:nvSpPr>
              <p:cNvPr id="57" name="文字方塊 56"/>
              <p:cNvSpPr txBox="1">
                <a:spLocks noRot="1" noChangeAspect="1" noMove="1" noResize="1" noEditPoints="1" noAdjustHandles="1" noChangeArrowheads="1" noChangeShapeType="1" noTextEdit="1"/>
              </p:cNvSpPr>
              <p:nvPr/>
            </p:nvSpPr>
            <p:spPr>
              <a:xfrm>
                <a:off x="4926321" y="2867562"/>
                <a:ext cx="470192" cy="304699"/>
              </a:xfrm>
              <a:prstGeom prst="rect">
                <a:avLst/>
              </a:prstGeom>
              <a:blipFill>
                <a:blip r:embed="rId5"/>
                <a:stretch>
                  <a:fillRect l="-9091" t="-18000" r="-28571" b="-28000"/>
                </a:stretch>
              </a:blipFill>
            </p:spPr>
            <p:txBody>
              <a:bodyPr/>
              <a:lstStyle/>
              <a:p>
                <a:r>
                  <a:rPr lang="en-IN">
                    <a:noFill/>
                  </a:rPr>
                  <a:t> </a:t>
                </a:r>
              </a:p>
            </p:txBody>
          </p:sp>
        </mc:Fallback>
      </mc:AlternateContent>
      <p:sp>
        <p:nvSpPr>
          <p:cNvPr id="58" name="左-右雙向箭號 57"/>
          <p:cNvSpPr/>
          <p:nvPr/>
        </p:nvSpPr>
        <p:spPr>
          <a:xfrm>
            <a:off x="4378706" y="2953001"/>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59" name="文字方塊 58"/>
              <p:cNvSpPr txBox="1"/>
              <p:nvPr/>
            </p:nvSpPr>
            <p:spPr>
              <a:xfrm>
                <a:off x="4496920" y="3165065"/>
                <a:ext cx="482248"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31</m:t>
                          </m:r>
                        </m:sup>
                      </m:sSup>
                    </m:oMath>
                  </m:oMathPara>
                </a14:m>
                <a:endParaRPr lang="zh-TW" altLang="en-US" sz="1980" dirty="0">
                  <a:solidFill>
                    <a:prstClr val="black"/>
                  </a:solidFill>
                </a:endParaRPr>
              </a:p>
            </p:txBody>
          </p:sp>
        </mc:Choice>
        <mc:Fallback xmlns="">
          <p:sp>
            <p:nvSpPr>
              <p:cNvPr id="59" name="文字方塊 58"/>
              <p:cNvSpPr txBox="1">
                <a:spLocks noRot="1" noChangeAspect="1" noMove="1" noResize="1" noEditPoints="1" noAdjustHandles="1" noChangeArrowheads="1" noChangeShapeType="1" noTextEdit="1"/>
              </p:cNvSpPr>
              <p:nvPr/>
            </p:nvSpPr>
            <p:spPr>
              <a:xfrm>
                <a:off x="4496920" y="3165065"/>
                <a:ext cx="482248" cy="304699"/>
              </a:xfrm>
              <a:prstGeom prst="rect">
                <a:avLst/>
              </a:prstGeom>
              <a:blipFill>
                <a:blip r:embed="rId6"/>
                <a:stretch>
                  <a:fillRect l="-8861" b="-10000"/>
                </a:stretch>
              </a:blipFill>
            </p:spPr>
            <p:txBody>
              <a:bodyPr/>
              <a:lstStyle/>
              <a:p>
                <a:r>
                  <a:rPr lang="en-IN">
                    <a:noFill/>
                  </a:rPr>
                  <a:t> </a:t>
                </a:r>
              </a:p>
            </p:txBody>
          </p:sp>
        </mc:Fallback>
      </mc:AlternateContent>
      <p:pic>
        <p:nvPicPr>
          <p:cNvPr id="60" name="圖片 59"/>
          <p:cNvPicPr preferRelativeResize="0">
            <a:picLocks/>
          </p:cNvPicPr>
          <p:nvPr/>
        </p:nvPicPr>
        <p:blipFill>
          <a:blip r:embed="rId7"/>
          <a:stretch>
            <a:fillRect/>
          </a:stretch>
        </p:blipFill>
        <p:spPr>
          <a:xfrm>
            <a:off x="1961471" y="2218256"/>
            <a:ext cx="297000" cy="297000"/>
          </a:xfrm>
          <a:prstGeom prst="rect">
            <a:avLst/>
          </a:prstGeom>
          <a:ln w="38100">
            <a:solidFill>
              <a:schemeClr val="tx1"/>
            </a:solidFill>
          </a:ln>
        </p:spPr>
      </p:pic>
      <p:pic>
        <p:nvPicPr>
          <p:cNvPr id="61" name="圖片 60"/>
          <p:cNvPicPr preferRelativeResize="0">
            <a:picLocks/>
          </p:cNvPicPr>
          <p:nvPr/>
        </p:nvPicPr>
        <p:blipFill>
          <a:blip r:embed="rId8"/>
          <a:stretch>
            <a:fillRect/>
          </a:stretch>
        </p:blipFill>
        <p:spPr>
          <a:xfrm>
            <a:off x="1927193" y="4173459"/>
            <a:ext cx="297000" cy="297000"/>
          </a:xfrm>
          <a:prstGeom prst="rect">
            <a:avLst/>
          </a:prstGeom>
          <a:ln w="38100">
            <a:solidFill>
              <a:schemeClr val="tx1"/>
            </a:solidFill>
          </a:ln>
        </p:spPr>
      </p:pic>
      <p:pic>
        <p:nvPicPr>
          <p:cNvPr id="62" name="圖片 61"/>
          <p:cNvPicPr preferRelativeResize="0">
            <a:picLocks/>
          </p:cNvPicPr>
          <p:nvPr/>
        </p:nvPicPr>
        <p:blipFill>
          <a:blip r:embed="rId9"/>
          <a:stretch>
            <a:fillRect/>
          </a:stretch>
        </p:blipFill>
        <p:spPr>
          <a:xfrm>
            <a:off x="1937564" y="2842889"/>
            <a:ext cx="297000" cy="297000"/>
          </a:xfrm>
          <a:prstGeom prst="rect">
            <a:avLst/>
          </a:prstGeom>
          <a:ln w="38100">
            <a:solidFill>
              <a:schemeClr val="tx1"/>
            </a:solidFill>
          </a:ln>
        </p:spPr>
      </p:pic>
      <p:pic>
        <p:nvPicPr>
          <p:cNvPr id="63" name="圖片 62"/>
          <p:cNvPicPr preferRelativeResize="0">
            <a:picLocks/>
          </p:cNvPicPr>
          <p:nvPr/>
        </p:nvPicPr>
        <p:blipFill>
          <a:blip r:embed="rId10"/>
          <a:stretch>
            <a:fillRect/>
          </a:stretch>
        </p:blipFill>
        <p:spPr>
          <a:xfrm>
            <a:off x="1899510" y="4990732"/>
            <a:ext cx="297000" cy="297000"/>
          </a:xfrm>
          <a:prstGeom prst="rect">
            <a:avLst/>
          </a:prstGeom>
          <a:ln w="38100">
            <a:solidFill>
              <a:schemeClr val="tx1"/>
            </a:solidFill>
          </a:ln>
        </p:spPr>
      </p:pic>
      <p:grpSp>
        <p:nvGrpSpPr>
          <p:cNvPr id="9" name="群組 64"/>
          <p:cNvGrpSpPr/>
          <p:nvPr/>
        </p:nvGrpSpPr>
        <p:grpSpPr>
          <a:xfrm>
            <a:off x="2236982" y="4080219"/>
            <a:ext cx="442750" cy="553998"/>
            <a:chOff x="453186" y="3417283"/>
            <a:chExt cx="536666" cy="671513"/>
          </a:xfrm>
        </p:grpSpPr>
        <p:sp>
          <p:nvSpPr>
            <p:cNvPr id="66" name="矩形 65"/>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67" name="矩形 66"/>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2</a:t>
              </a:r>
              <a:endParaRPr lang="zh-TW" altLang="en-US" sz="1980" baseline="30000" dirty="0">
                <a:solidFill>
                  <a:prstClr val="black"/>
                </a:solidFill>
              </a:endParaRPr>
            </a:p>
          </p:txBody>
        </p:sp>
      </p:grpSp>
      <p:sp>
        <p:nvSpPr>
          <p:cNvPr id="68" name="矩形 67"/>
          <p:cNvSpPr/>
          <p:nvPr/>
        </p:nvSpPr>
        <p:spPr>
          <a:xfrm>
            <a:off x="2944257" y="4082339"/>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sp>
        <p:nvSpPr>
          <p:cNvPr id="69" name="文字方塊 68"/>
          <p:cNvSpPr txBox="1"/>
          <p:nvPr/>
        </p:nvSpPr>
        <p:spPr>
          <a:xfrm rot="5400000">
            <a:off x="3127207" y="5466643"/>
            <a:ext cx="683657" cy="447815"/>
          </a:xfrm>
          <a:prstGeom prst="rect">
            <a:avLst/>
          </a:prstGeom>
          <a:noFill/>
        </p:spPr>
        <p:txBody>
          <a:bodyPr wrap="square" rtlCol="0">
            <a:spAutoFit/>
          </a:bodyPr>
          <a:lstStyle/>
          <a:p>
            <a:pPr algn="ctr"/>
            <a:r>
              <a:rPr lang="en-US" altLang="zh-TW" sz="2310" dirty="0">
                <a:solidFill>
                  <a:prstClr val="black"/>
                </a:solidFill>
              </a:rPr>
              <a:t>……</a:t>
            </a:r>
            <a:endParaRPr lang="zh-TW" altLang="en-US" sz="2310" dirty="0">
              <a:solidFill>
                <a:prstClr val="black"/>
              </a:solidFill>
            </a:endParaRPr>
          </a:p>
        </p:txBody>
      </p:sp>
      <p:cxnSp>
        <p:nvCxnSpPr>
          <p:cNvPr id="70" name="直線單箭頭接點 69"/>
          <p:cNvCxnSpPr/>
          <p:nvPr/>
        </p:nvCxnSpPr>
        <p:spPr>
          <a:xfrm flipV="1">
            <a:off x="2588366" y="4357216"/>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flipV="1">
            <a:off x="3743572" y="4352920"/>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群組 71"/>
          <p:cNvGrpSpPr/>
          <p:nvPr/>
        </p:nvGrpSpPr>
        <p:grpSpPr>
          <a:xfrm>
            <a:off x="4027654" y="4080219"/>
            <a:ext cx="442750" cy="553998"/>
            <a:chOff x="453186" y="3417283"/>
            <a:chExt cx="536666" cy="671513"/>
          </a:xfrm>
        </p:grpSpPr>
        <p:sp>
          <p:nvSpPr>
            <p:cNvPr id="73" name="矩形 72"/>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74" name="矩形 73"/>
            <p:cNvSpPr/>
            <p:nvPr/>
          </p:nvSpPr>
          <p:spPr>
            <a:xfrm>
              <a:off x="453186" y="3522205"/>
              <a:ext cx="536666"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2</a:t>
              </a:r>
              <a:endParaRPr lang="zh-TW" altLang="en-US" sz="1980" baseline="30000" dirty="0">
                <a:solidFill>
                  <a:prstClr val="black"/>
                </a:solidFill>
              </a:endParaRPr>
            </a:p>
          </p:txBody>
        </p:sp>
      </p:grpSp>
      <p:sp>
        <p:nvSpPr>
          <p:cNvPr id="75" name="矩形 74"/>
          <p:cNvSpPr/>
          <p:nvPr/>
        </p:nvSpPr>
        <p:spPr>
          <a:xfrm>
            <a:off x="4912233" y="4080219"/>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76" name="文字方塊 75"/>
              <p:cNvSpPr txBox="1"/>
              <p:nvPr/>
            </p:nvSpPr>
            <p:spPr>
              <a:xfrm>
                <a:off x="4903618" y="4223441"/>
                <a:ext cx="362792"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2</m:t>
                          </m:r>
                        </m:sup>
                      </m:sSup>
                    </m:oMath>
                  </m:oMathPara>
                </a14:m>
                <a:endParaRPr lang="zh-TW" altLang="en-US" sz="1980" dirty="0">
                  <a:solidFill>
                    <a:prstClr val="black"/>
                  </a:solidFill>
                </a:endParaRPr>
              </a:p>
            </p:txBody>
          </p:sp>
        </mc:Choice>
        <mc:Fallback xmlns="">
          <p:sp>
            <p:nvSpPr>
              <p:cNvPr id="76" name="文字方塊 75"/>
              <p:cNvSpPr txBox="1">
                <a:spLocks noRot="1" noChangeAspect="1" noMove="1" noResize="1" noEditPoints="1" noAdjustHandles="1" noChangeArrowheads="1" noChangeShapeType="1" noTextEdit="1"/>
              </p:cNvSpPr>
              <p:nvPr/>
            </p:nvSpPr>
            <p:spPr>
              <a:xfrm>
                <a:off x="4903618" y="4223441"/>
                <a:ext cx="362792" cy="304699"/>
              </a:xfrm>
              <a:prstGeom prst="rect">
                <a:avLst/>
              </a:prstGeom>
              <a:blipFill>
                <a:blip r:embed="rId11"/>
                <a:stretch>
                  <a:fillRect l="-11667" t="-20000" r="-50000" b="-28000"/>
                </a:stretch>
              </a:blipFill>
            </p:spPr>
            <p:txBody>
              <a:bodyPr/>
              <a:lstStyle/>
              <a:p>
                <a:r>
                  <a:rPr lang="en-IN">
                    <a:noFill/>
                  </a:rPr>
                  <a:t> </a:t>
                </a:r>
              </a:p>
            </p:txBody>
          </p:sp>
        </mc:Fallback>
      </mc:AlternateContent>
      <p:sp>
        <p:nvSpPr>
          <p:cNvPr id="77" name="左-右雙向箭號 76"/>
          <p:cNvSpPr/>
          <p:nvPr/>
        </p:nvSpPr>
        <p:spPr>
          <a:xfrm>
            <a:off x="4369040" y="4321098"/>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78" name="文字方塊 77"/>
              <p:cNvSpPr txBox="1"/>
              <p:nvPr/>
            </p:nvSpPr>
            <p:spPr>
              <a:xfrm>
                <a:off x="4485838" y="4481752"/>
                <a:ext cx="374846"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2</m:t>
                          </m:r>
                        </m:sup>
                      </m:sSup>
                    </m:oMath>
                  </m:oMathPara>
                </a14:m>
                <a:endParaRPr lang="zh-TW" altLang="en-US" sz="1980" dirty="0">
                  <a:solidFill>
                    <a:prstClr val="black"/>
                  </a:solidFill>
                </a:endParaRPr>
              </a:p>
            </p:txBody>
          </p:sp>
        </mc:Choice>
        <mc:Fallback xmlns="">
          <p:sp>
            <p:nvSpPr>
              <p:cNvPr id="78" name="文字方塊 77"/>
              <p:cNvSpPr txBox="1">
                <a:spLocks noRot="1" noChangeAspect="1" noMove="1" noResize="1" noEditPoints="1" noAdjustHandles="1" noChangeArrowheads="1" noChangeShapeType="1" noTextEdit="1"/>
              </p:cNvSpPr>
              <p:nvPr/>
            </p:nvSpPr>
            <p:spPr>
              <a:xfrm>
                <a:off x="4485838" y="4481752"/>
                <a:ext cx="374846" cy="304699"/>
              </a:xfrm>
              <a:prstGeom prst="rect">
                <a:avLst/>
              </a:prstGeom>
              <a:blipFill>
                <a:blip r:embed="rId12"/>
                <a:stretch>
                  <a:fillRect l="-11475" r="-1639" b="-10000"/>
                </a:stretch>
              </a:blipFill>
            </p:spPr>
            <p:txBody>
              <a:bodyPr/>
              <a:lstStyle/>
              <a:p>
                <a:r>
                  <a:rPr lang="en-IN">
                    <a:noFill/>
                  </a:rPr>
                  <a:t> </a:t>
                </a:r>
              </a:p>
            </p:txBody>
          </p:sp>
        </mc:Fallback>
      </mc:AlternateContent>
      <p:grpSp>
        <p:nvGrpSpPr>
          <p:cNvPr id="11" name="群組 78"/>
          <p:cNvGrpSpPr/>
          <p:nvPr/>
        </p:nvGrpSpPr>
        <p:grpSpPr>
          <a:xfrm>
            <a:off x="2197799" y="4866531"/>
            <a:ext cx="550152" cy="553998"/>
            <a:chOff x="388095" y="3417283"/>
            <a:chExt cx="666850" cy="671513"/>
          </a:xfrm>
        </p:grpSpPr>
        <p:sp>
          <p:nvSpPr>
            <p:cNvPr id="80" name="矩形 79"/>
            <p:cNvSpPr/>
            <p:nvPr/>
          </p:nvSpPr>
          <p:spPr>
            <a:xfrm>
              <a:off x="557212" y="3417283"/>
              <a:ext cx="271463" cy="6715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1980" baseline="30000" dirty="0">
                <a:solidFill>
                  <a:prstClr val="black"/>
                </a:solidFill>
              </a:endParaRPr>
            </a:p>
          </p:txBody>
        </p:sp>
        <p:sp>
          <p:nvSpPr>
            <p:cNvPr id="81" name="矩形 80"/>
            <p:cNvSpPr/>
            <p:nvPr/>
          </p:nvSpPr>
          <p:spPr>
            <a:xfrm>
              <a:off x="388095" y="3522205"/>
              <a:ext cx="666850" cy="481251"/>
            </a:xfrm>
            <a:prstGeom prst="rect">
              <a:avLst/>
            </a:prstGeom>
          </p:spPr>
          <p:txBody>
            <a:bodyPr wrap="none">
              <a:spAutoFit/>
            </a:bodyPr>
            <a:lstStyle/>
            <a:p>
              <a:pPr algn="ctr"/>
              <a:r>
                <a:rPr lang="en-US" altLang="zh-TW" sz="1980" dirty="0">
                  <a:solidFill>
                    <a:prstClr val="black"/>
                  </a:solidFill>
                </a:rPr>
                <a:t>x</a:t>
              </a:r>
              <a:r>
                <a:rPr lang="en-US" altLang="zh-TW" sz="1980" baseline="30000" dirty="0">
                  <a:solidFill>
                    <a:prstClr val="black"/>
                  </a:solidFill>
                </a:rPr>
                <a:t>16</a:t>
              </a:r>
              <a:endParaRPr lang="zh-TW" altLang="en-US" sz="1980" baseline="30000" dirty="0">
                <a:solidFill>
                  <a:prstClr val="black"/>
                </a:solidFill>
              </a:endParaRPr>
            </a:p>
          </p:txBody>
        </p:sp>
      </p:grpSp>
      <p:sp>
        <p:nvSpPr>
          <p:cNvPr id="82" name="矩形 81"/>
          <p:cNvSpPr/>
          <p:nvPr/>
        </p:nvSpPr>
        <p:spPr>
          <a:xfrm>
            <a:off x="2958775" y="4861725"/>
            <a:ext cx="796872" cy="563605"/>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1980" dirty="0">
                <a:solidFill>
                  <a:prstClr val="black"/>
                </a:solidFill>
              </a:rPr>
              <a:t>NN</a:t>
            </a:r>
            <a:endParaRPr lang="zh-TW" altLang="en-US" sz="1980" dirty="0">
              <a:solidFill>
                <a:prstClr val="black"/>
              </a:solidFill>
            </a:endParaRPr>
          </a:p>
        </p:txBody>
      </p:sp>
      <p:cxnSp>
        <p:nvCxnSpPr>
          <p:cNvPr id="83" name="直線單箭頭接點 82"/>
          <p:cNvCxnSpPr/>
          <p:nvPr/>
        </p:nvCxnSpPr>
        <p:spPr>
          <a:xfrm flipV="1">
            <a:off x="2600442" y="5143527"/>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flipV="1">
            <a:off x="3755647" y="5139232"/>
            <a:ext cx="34410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群組 84"/>
          <p:cNvGrpSpPr/>
          <p:nvPr/>
        </p:nvGrpSpPr>
        <p:grpSpPr>
          <a:xfrm>
            <a:off x="3988473" y="4866531"/>
            <a:ext cx="550152" cy="553998"/>
            <a:chOff x="388096" y="3417283"/>
            <a:chExt cx="666850" cy="671513"/>
          </a:xfrm>
        </p:grpSpPr>
        <p:sp>
          <p:nvSpPr>
            <p:cNvPr id="86" name="矩形 85"/>
            <p:cNvSpPr/>
            <p:nvPr/>
          </p:nvSpPr>
          <p:spPr>
            <a:xfrm>
              <a:off x="557212" y="3417283"/>
              <a:ext cx="271463" cy="6715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1980" baseline="30000" dirty="0">
                <a:solidFill>
                  <a:prstClr val="black"/>
                </a:solidFill>
              </a:endParaRPr>
            </a:p>
          </p:txBody>
        </p:sp>
        <p:sp>
          <p:nvSpPr>
            <p:cNvPr id="87" name="矩形 86"/>
            <p:cNvSpPr/>
            <p:nvPr/>
          </p:nvSpPr>
          <p:spPr>
            <a:xfrm>
              <a:off x="388096" y="3522205"/>
              <a:ext cx="666850" cy="481251"/>
            </a:xfrm>
            <a:prstGeom prst="rect">
              <a:avLst/>
            </a:prstGeom>
          </p:spPr>
          <p:txBody>
            <a:bodyPr wrap="none">
              <a:spAutoFit/>
            </a:bodyPr>
            <a:lstStyle/>
            <a:p>
              <a:pPr algn="ctr"/>
              <a:r>
                <a:rPr lang="en-US" altLang="zh-TW" sz="1980" dirty="0">
                  <a:solidFill>
                    <a:prstClr val="black"/>
                  </a:solidFill>
                </a:rPr>
                <a:t>y</a:t>
              </a:r>
              <a:r>
                <a:rPr lang="en-US" altLang="zh-TW" sz="1980" baseline="30000" dirty="0">
                  <a:solidFill>
                    <a:prstClr val="black"/>
                  </a:solidFill>
                </a:rPr>
                <a:t>16</a:t>
              </a:r>
              <a:endParaRPr lang="zh-TW" altLang="en-US" sz="1980" baseline="30000" dirty="0">
                <a:solidFill>
                  <a:prstClr val="black"/>
                </a:solidFill>
              </a:endParaRPr>
            </a:p>
          </p:txBody>
        </p:sp>
      </p:grpSp>
      <p:sp>
        <p:nvSpPr>
          <p:cNvPr id="88" name="矩形 87"/>
          <p:cNvSpPr/>
          <p:nvPr/>
        </p:nvSpPr>
        <p:spPr>
          <a:xfrm>
            <a:off x="4926750" y="4866531"/>
            <a:ext cx="223957" cy="5539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89" name="文字方塊 88"/>
              <p:cNvSpPr txBox="1"/>
              <p:nvPr/>
            </p:nvSpPr>
            <p:spPr>
              <a:xfrm>
                <a:off x="4926750" y="5000186"/>
                <a:ext cx="464743"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acc>
                            <m:accPr>
                              <m:chr m:val="̂"/>
                              <m:ctrlPr>
                                <a:rPr lang="en-US" altLang="zh-TW" sz="1980" i="1">
                                  <a:solidFill>
                                    <a:prstClr val="black"/>
                                  </a:solidFill>
                                  <a:latin typeface="Cambria Math" panose="02040503050406030204" pitchFamily="18" charset="0"/>
                                </a:rPr>
                              </m:ctrlPr>
                            </m:accPr>
                            <m:e>
                              <m:r>
                                <a:rPr lang="en-US" altLang="zh-TW" sz="1980" i="1">
                                  <a:solidFill>
                                    <a:prstClr val="black"/>
                                  </a:solidFill>
                                  <a:latin typeface="Cambria Math" panose="02040503050406030204" pitchFamily="18" charset="0"/>
                                </a:rPr>
                                <m:t>𝑦</m:t>
                              </m:r>
                            </m:e>
                          </m:acc>
                        </m:e>
                        <m:sup>
                          <m:r>
                            <a:rPr lang="en-US" altLang="zh-TW" sz="1980" i="1">
                              <a:solidFill>
                                <a:prstClr val="black"/>
                              </a:solidFill>
                              <a:latin typeface="Cambria Math" panose="02040503050406030204" pitchFamily="18" charset="0"/>
                            </a:rPr>
                            <m:t>16</m:t>
                          </m:r>
                        </m:sup>
                      </m:sSup>
                    </m:oMath>
                  </m:oMathPara>
                </a14:m>
                <a:endParaRPr lang="zh-TW" altLang="en-US" sz="1980" dirty="0">
                  <a:solidFill>
                    <a:prstClr val="black"/>
                  </a:solidFill>
                </a:endParaRPr>
              </a:p>
            </p:txBody>
          </p:sp>
        </mc:Choice>
        <mc:Fallback xmlns="">
          <p:sp>
            <p:nvSpPr>
              <p:cNvPr id="89" name="文字方塊 88"/>
              <p:cNvSpPr txBox="1">
                <a:spLocks noRot="1" noChangeAspect="1" noMove="1" noResize="1" noEditPoints="1" noAdjustHandles="1" noChangeArrowheads="1" noChangeShapeType="1" noTextEdit="1"/>
              </p:cNvSpPr>
              <p:nvPr/>
            </p:nvSpPr>
            <p:spPr>
              <a:xfrm>
                <a:off x="4926750" y="5000186"/>
                <a:ext cx="464743" cy="304699"/>
              </a:xfrm>
              <a:prstGeom prst="rect">
                <a:avLst/>
              </a:prstGeom>
              <a:blipFill>
                <a:blip r:embed="rId13"/>
                <a:stretch>
                  <a:fillRect l="-9211" t="-18000" r="-30263" b="-28000"/>
                </a:stretch>
              </a:blipFill>
            </p:spPr>
            <p:txBody>
              <a:bodyPr/>
              <a:lstStyle/>
              <a:p>
                <a:r>
                  <a:rPr lang="en-IN">
                    <a:noFill/>
                  </a:rPr>
                  <a:t> </a:t>
                </a:r>
              </a:p>
            </p:txBody>
          </p:sp>
        </mc:Fallback>
      </mc:AlternateContent>
      <p:sp>
        <p:nvSpPr>
          <p:cNvPr id="90" name="左-右雙向箭號 89"/>
          <p:cNvSpPr/>
          <p:nvPr/>
        </p:nvSpPr>
        <p:spPr>
          <a:xfrm>
            <a:off x="4379135" y="5085625"/>
            <a:ext cx="497186" cy="14936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mc:AlternateContent xmlns:mc="http://schemas.openxmlformats.org/markup-compatibility/2006" xmlns:a14="http://schemas.microsoft.com/office/drawing/2010/main">
        <mc:Choice Requires="a14">
          <p:sp>
            <p:nvSpPr>
              <p:cNvPr id="91" name="文字方塊 90"/>
              <p:cNvSpPr txBox="1"/>
              <p:nvPr/>
            </p:nvSpPr>
            <p:spPr>
              <a:xfrm>
                <a:off x="4497349" y="5297690"/>
                <a:ext cx="476797"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16</m:t>
                          </m:r>
                        </m:sup>
                      </m:sSup>
                    </m:oMath>
                  </m:oMathPara>
                </a14:m>
                <a:endParaRPr lang="zh-TW" altLang="en-US" sz="1980" dirty="0">
                  <a:solidFill>
                    <a:prstClr val="black"/>
                  </a:solidFill>
                </a:endParaRPr>
              </a:p>
            </p:txBody>
          </p:sp>
        </mc:Choice>
        <mc:Fallback xmlns="">
          <p:sp>
            <p:nvSpPr>
              <p:cNvPr id="91" name="文字方塊 90"/>
              <p:cNvSpPr txBox="1">
                <a:spLocks noRot="1" noChangeAspect="1" noMove="1" noResize="1" noEditPoints="1" noAdjustHandles="1" noChangeArrowheads="1" noChangeShapeType="1" noTextEdit="1"/>
              </p:cNvSpPr>
              <p:nvPr/>
            </p:nvSpPr>
            <p:spPr>
              <a:xfrm>
                <a:off x="4497349" y="5297690"/>
                <a:ext cx="476797" cy="304699"/>
              </a:xfrm>
              <a:prstGeom prst="rect">
                <a:avLst/>
              </a:prstGeom>
              <a:blipFill>
                <a:blip r:embed="rId14"/>
                <a:stretch>
                  <a:fillRect l="-8974" b="-10000"/>
                </a:stretch>
              </a:blipFill>
            </p:spPr>
            <p:txBody>
              <a:bodyPr/>
              <a:lstStyle/>
              <a:p>
                <a:r>
                  <a:rPr lang="en-IN">
                    <a:noFill/>
                  </a:rPr>
                  <a:t> </a:t>
                </a:r>
              </a:p>
            </p:txBody>
          </p:sp>
        </mc:Fallback>
      </mc:AlternateContent>
      <p:sp>
        <p:nvSpPr>
          <p:cNvPr id="94" name="文字方塊 93"/>
          <p:cNvSpPr txBox="1"/>
          <p:nvPr/>
        </p:nvSpPr>
        <p:spPr>
          <a:xfrm>
            <a:off x="5548171" y="2113194"/>
            <a:ext cx="3044541"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Pick the 1</a:t>
            </a:r>
            <a:r>
              <a:rPr lang="en-US" altLang="zh-TW" sz="1980" baseline="30000" dirty="0">
                <a:solidFill>
                  <a:prstClr val="black"/>
                </a:solidFill>
              </a:rPr>
              <a:t>st</a:t>
            </a:r>
            <a:r>
              <a:rPr lang="en-US" altLang="zh-TW" sz="1980" dirty="0">
                <a:solidFill>
                  <a:prstClr val="black"/>
                </a:solidFill>
              </a:rPr>
              <a:t> batch</a:t>
            </a: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95" name="文字方塊 94"/>
              <p:cNvSpPr txBox="1"/>
              <p:nvPr/>
            </p:nvSpPr>
            <p:spPr>
              <a:xfrm>
                <a:off x="5519570" y="1731747"/>
                <a:ext cx="3398062"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Randomly initialize </a:t>
                </a:r>
                <a14:m>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oMath>
                </a14:m>
                <a:endParaRPr lang="zh-TW" altLang="en-US" sz="1980" baseline="30000" dirty="0">
                  <a:solidFill>
                    <a:prstClr val="black"/>
                  </a:solidFill>
                </a:endParaRPr>
              </a:p>
            </p:txBody>
          </p:sp>
        </mc:Choice>
        <mc:Fallback xmlns="">
          <p:sp>
            <p:nvSpPr>
              <p:cNvPr id="95" name="文字方塊 94"/>
              <p:cNvSpPr txBox="1">
                <a:spLocks noRot="1" noChangeAspect="1" noMove="1" noResize="1" noEditPoints="1" noAdjustHandles="1" noChangeArrowheads="1" noChangeShapeType="1" noTextEdit="1"/>
              </p:cNvSpPr>
              <p:nvPr/>
            </p:nvSpPr>
            <p:spPr>
              <a:xfrm>
                <a:off x="5519570" y="1731747"/>
                <a:ext cx="3398062" cy="397032"/>
              </a:xfrm>
              <a:prstGeom prst="rect">
                <a:avLst/>
              </a:prstGeom>
              <a:blipFill>
                <a:blip r:embed="rId15"/>
                <a:stretch>
                  <a:fillRect l="-1434" t="-7692" b="-261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6" name="文字方塊 95"/>
              <p:cNvSpPr txBox="1"/>
              <p:nvPr/>
            </p:nvSpPr>
            <p:spPr>
              <a:xfrm>
                <a:off x="6044478" y="2895486"/>
                <a:ext cx="2222275"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ea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r>
                        <a:rPr lang="en-US" altLang="zh-TW" sz="1980" i="1">
                          <a:solidFill>
                            <a:prstClr val="black"/>
                          </a:solidFill>
                          <a:latin typeface="Cambria Math" panose="02040503050406030204" pitchFamily="18" charset="0"/>
                        </a:rPr>
                        <m:t>−</m:t>
                      </m:r>
                      <m:r>
                        <a:rPr lang="zh-TW" altLang="en-US" sz="1980" i="1">
                          <a:solidFill>
                            <a:prstClr val="black"/>
                          </a:solidFill>
                          <a:latin typeface="Cambria Math" panose="02040503050406030204" pitchFamily="18" charset="0"/>
                        </a:rPr>
                        <m:t>𝜂𝛻</m:t>
                      </m:r>
                      <m:r>
                        <a:rPr lang="en-US" altLang="zh-TW" sz="1980" i="1">
                          <a:solidFill>
                            <a:prstClr val="black"/>
                          </a:solidFill>
                          <a:latin typeface="Cambria Math" panose="02040503050406030204" pitchFamily="18" charset="0"/>
                        </a:rPr>
                        <m:t>𝐶</m:t>
                      </m:r>
                      <m:d>
                        <m:dPr>
                          <m:ctrlPr>
                            <a:rPr lang="en-US" altLang="zh-TW" sz="1980" i="1">
                              <a:solidFill>
                                <a:prstClr val="black"/>
                              </a:solidFill>
                              <a:latin typeface="Cambria Math" panose="02040503050406030204" pitchFamily="18" charset="0"/>
                            </a:rPr>
                          </m:ctrlPr>
                        </m:dPr>
                        <m:e>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0</m:t>
                              </m:r>
                            </m:sup>
                          </m:sSup>
                        </m:e>
                      </m:d>
                    </m:oMath>
                  </m:oMathPara>
                </a14:m>
                <a:endParaRPr lang="zh-TW" altLang="en-US" sz="1980" dirty="0">
                  <a:solidFill>
                    <a:prstClr val="black"/>
                  </a:solidFill>
                </a:endParaRPr>
              </a:p>
            </p:txBody>
          </p:sp>
        </mc:Choice>
        <mc:Fallback xmlns="">
          <p:sp>
            <p:nvSpPr>
              <p:cNvPr id="96" name="文字方塊 95"/>
              <p:cNvSpPr txBox="1">
                <a:spLocks noRot="1" noChangeAspect="1" noMove="1" noResize="1" noEditPoints="1" noAdjustHandles="1" noChangeArrowheads="1" noChangeShapeType="1" noTextEdit="1"/>
              </p:cNvSpPr>
              <p:nvPr/>
            </p:nvSpPr>
            <p:spPr>
              <a:xfrm>
                <a:off x="6044478" y="2895486"/>
                <a:ext cx="2222275" cy="304699"/>
              </a:xfrm>
              <a:prstGeom prst="rect">
                <a:avLst/>
              </a:prstGeom>
              <a:blipFill>
                <a:blip r:embed="rId16"/>
                <a:stretch>
                  <a:fillRect l="-1648" b="-36000"/>
                </a:stretch>
              </a:blipFill>
            </p:spPr>
            <p:txBody>
              <a:bodyPr/>
              <a:lstStyle/>
              <a:p>
                <a:r>
                  <a:rPr lang="en-IN">
                    <a:noFill/>
                  </a:rPr>
                  <a:t> </a:t>
                </a:r>
              </a:p>
            </p:txBody>
          </p:sp>
        </mc:Fallback>
      </mc:AlternateContent>
      <p:sp>
        <p:nvSpPr>
          <p:cNvPr id="97" name="文字方塊 96"/>
          <p:cNvSpPr txBox="1"/>
          <p:nvPr/>
        </p:nvSpPr>
        <p:spPr>
          <a:xfrm>
            <a:off x="5559668" y="3187412"/>
            <a:ext cx="2929685" cy="397032"/>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Pick the 2</a:t>
            </a:r>
            <a:r>
              <a:rPr lang="en-US" altLang="zh-TW" sz="1980" baseline="30000" dirty="0">
                <a:solidFill>
                  <a:prstClr val="black"/>
                </a:solidFill>
              </a:rPr>
              <a:t>nd</a:t>
            </a:r>
            <a:r>
              <a:rPr lang="en-US" altLang="zh-TW" sz="1980" dirty="0">
                <a:solidFill>
                  <a:prstClr val="black"/>
                </a:solidFill>
              </a:rPr>
              <a:t> batch</a:t>
            </a:r>
            <a:endParaRPr lang="zh-TW" altLang="en-US" sz="1980" baseline="30000" dirty="0">
              <a:solidFill>
                <a:prstClr val="black"/>
              </a:solidFill>
            </a:endParaRPr>
          </a:p>
        </p:txBody>
      </p:sp>
      <mc:AlternateContent xmlns:mc="http://schemas.openxmlformats.org/markup-compatibility/2006" xmlns:a14="http://schemas.microsoft.com/office/drawing/2010/main">
        <mc:Choice Requires="a14">
          <p:sp>
            <p:nvSpPr>
              <p:cNvPr id="98" name="文字方塊 97"/>
              <p:cNvSpPr txBox="1"/>
              <p:nvPr/>
            </p:nvSpPr>
            <p:spPr>
              <a:xfrm>
                <a:off x="6038429" y="3982650"/>
                <a:ext cx="2216825"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2</m:t>
                          </m:r>
                        </m:sup>
                      </m:sSup>
                      <m:r>
                        <a:rPr lang="en-US" altLang="zh-TW" sz="1980" i="1">
                          <a:solidFill>
                            <a:prstClr val="black"/>
                          </a:solidFill>
                          <a:latin typeface="Cambria Math" panose="02040503050406030204" pitchFamily="18" charset="0"/>
                          <a:ea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rPr>
                        <m:t>−</m:t>
                      </m:r>
                      <m:r>
                        <a:rPr lang="zh-TW" altLang="en-US" sz="1980" i="1">
                          <a:solidFill>
                            <a:prstClr val="black"/>
                          </a:solidFill>
                          <a:latin typeface="Cambria Math" panose="02040503050406030204" pitchFamily="18" charset="0"/>
                        </a:rPr>
                        <m:t>𝜂𝛻</m:t>
                      </m:r>
                      <m:r>
                        <a:rPr lang="en-US" altLang="zh-TW" sz="1980" i="1">
                          <a:solidFill>
                            <a:prstClr val="black"/>
                          </a:solidFill>
                          <a:latin typeface="Cambria Math" panose="02040503050406030204" pitchFamily="18" charset="0"/>
                        </a:rPr>
                        <m:t>𝐶</m:t>
                      </m:r>
                      <m:d>
                        <m:dPr>
                          <m:ctrlPr>
                            <a:rPr lang="en-US" altLang="zh-TW" sz="1980" i="1">
                              <a:solidFill>
                                <a:prstClr val="black"/>
                              </a:solidFill>
                              <a:latin typeface="Cambria Math" panose="02040503050406030204" pitchFamily="18" charset="0"/>
                            </a:rPr>
                          </m:ctrlPr>
                        </m:dPr>
                        <m:e>
                          <m:sSup>
                            <m:sSupPr>
                              <m:ctrlPr>
                                <a:rPr lang="en-US" altLang="zh-TW" sz="1980" i="1">
                                  <a:solidFill>
                                    <a:prstClr val="black"/>
                                  </a:solidFill>
                                  <a:latin typeface="Cambria Math" panose="02040503050406030204" pitchFamily="18" charset="0"/>
                                </a:rPr>
                              </m:ctrlPr>
                            </m:sSupPr>
                            <m:e>
                              <m:r>
                                <a:rPr lang="zh-TW" altLang="en-US" sz="1980" i="1">
                                  <a:solidFill>
                                    <a:prstClr val="black"/>
                                  </a:solidFill>
                                  <a:latin typeface="Cambria Math" panose="02040503050406030204" pitchFamily="18" charset="0"/>
                                </a:rPr>
                                <m:t>𝜃</m:t>
                              </m:r>
                            </m:e>
                            <m:sup>
                              <m:r>
                                <a:rPr lang="en-US" altLang="zh-TW" sz="1980" i="1">
                                  <a:solidFill>
                                    <a:prstClr val="black"/>
                                  </a:solidFill>
                                  <a:latin typeface="Cambria Math" panose="02040503050406030204" pitchFamily="18" charset="0"/>
                                </a:rPr>
                                <m:t>1</m:t>
                              </m:r>
                            </m:sup>
                          </m:sSup>
                        </m:e>
                      </m:d>
                    </m:oMath>
                  </m:oMathPara>
                </a14:m>
                <a:endParaRPr lang="zh-TW" altLang="en-US" sz="1980" dirty="0">
                  <a:solidFill>
                    <a:prstClr val="black"/>
                  </a:solidFill>
                </a:endParaRPr>
              </a:p>
            </p:txBody>
          </p:sp>
        </mc:Choice>
        <mc:Fallback xmlns="">
          <p:sp>
            <p:nvSpPr>
              <p:cNvPr id="98" name="文字方塊 97"/>
              <p:cNvSpPr txBox="1">
                <a:spLocks noRot="1" noChangeAspect="1" noMove="1" noResize="1" noEditPoints="1" noAdjustHandles="1" noChangeArrowheads="1" noChangeShapeType="1" noTextEdit="1"/>
              </p:cNvSpPr>
              <p:nvPr/>
            </p:nvSpPr>
            <p:spPr>
              <a:xfrm>
                <a:off x="6038429" y="3982650"/>
                <a:ext cx="2216825" cy="304699"/>
              </a:xfrm>
              <a:prstGeom prst="rect">
                <a:avLst/>
              </a:prstGeom>
              <a:blipFill>
                <a:blip r:embed="rId17"/>
                <a:stretch>
                  <a:fillRect l="-1653" b="-36000"/>
                </a:stretch>
              </a:blipFill>
            </p:spPr>
            <p:txBody>
              <a:bodyPr/>
              <a:lstStyle/>
              <a:p>
                <a:r>
                  <a:rPr lang="en-IN">
                    <a:noFill/>
                  </a:rPr>
                  <a:t> </a:t>
                </a:r>
              </a:p>
            </p:txBody>
          </p:sp>
        </mc:Fallback>
      </mc:AlternateContent>
      <p:sp>
        <p:nvSpPr>
          <p:cNvPr id="101" name="文字方塊 100"/>
          <p:cNvSpPr txBox="1"/>
          <p:nvPr/>
        </p:nvSpPr>
        <p:spPr>
          <a:xfrm>
            <a:off x="5571100" y="4505863"/>
            <a:ext cx="3530333" cy="701731"/>
          </a:xfrm>
          <a:prstGeom prst="rect">
            <a:avLst/>
          </a:prstGeom>
          <a:noFill/>
        </p:spPr>
        <p:txBody>
          <a:bodyPr wrap="square" rtlCol="0">
            <a:spAutoFit/>
          </a:bodyPr>
          <a:lstStyle/>
          <a:p>
            <a:pPr marL="424339" indent="-424339">
              <a:buFont typeface="Wingdings" panose="05000000000000000000" pitchFamily="2" charset="2"/>
              <a:buChar char="Ø"/>
            </a:pPr>
            <a:r>
              <a:rPr lang="en-US" altLang="zh-TW" sz="1980" dirty="0">
                <a:solidFill>
                  <a:prstClr val="black"/>
                </a:solidFill>
              </a:rPr>
              <a:t>Until all mini-batches have been picked</a:t>
            </a:r>
            <a:endParaRPr lang="zh-TW" altLang="en-US" sz="1980" baseline="30000" dirty="0">
              <a:solidFill>
                <a:prstClr val="black"/>
              </a:solidFill>
            </a:endParaRPr>
          </a:p>
        </p:txBody>
      </p:sp>
      <p:sp>
        <p:nvSpPr>
          <p:cNvPr id="102" name="文字方塊 101"/>
          <p:cNvSpPr txBox="1"/>
          <p:nvPr/>
        </p:nvSpPr>
        <p:spPr>
          <a:xfrm rot="5400000">
            <a:off x="6639074" y="4378135"/>
            <a:ext cx="619638" cy="397032"/>
          </a:xfrm>
          <a:prstGeom prst="rect">
            <a:avLst/>
          </a:prstGeom>
          <a:noFill/>
        </p:spPr>
        <p:txBody>
          <a:bodyPr wrap="square" rtlCol="0">
            <a:spAutoFit/>
          </a:bodyPr>
          <a:lstStyle/>
          <a:p>
            <a:r>
              <a:rPr lang="en-US" altLang="zh-TW" sz="1980" dirty="0">
                <a:solidFill>
                  <a:prstClr val="black"/>
                </a:solidFill>
              </a:rPr>
              <a:t>…</a:t>
            </a:r>
            <a:endParaRPr lang="zh-TW" altLang="en-US" sz="1980" baseline="30000" dirty="0">
              <a:solidFill>
                <a:prstClr val="black"/>
              </a:solidFill>
            </a:endParaRPr>
          </a:p>
        </p:txBody>
      </p:sp>
      <p:sp>
        <p:nvSpPr>
          <p:cNvPr id="103" name="矩形 102"/>
          <p:cNvSpPr/>
          <p:nvPr/>
        </p:nvSpPr>
        <p:spPr>
          <a:xfrm>
            <a:off x="6355299" y="5229378"/>
            <a:ext cx="1822564" cy="368908"/>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zh-TW" sz="1980" dirty="0">
                <a:solidFill>
                  <a:prstClr val="white"/>
                </a:solidFill>
              </a:rPr>
              <a:t>one epoch</a:t>
            </a:r>
            <a:endParaRPr lang="zh-TW" altLang="en-US" sz="1980" dirty="0">
              <a:solidFill>
                <a:prstClr val="white"/>
              </a:solidFill>
            </a:endParaRPr>
          </a:p>
        </p:txBody>
      </p:sp>
      <p:sp>
        <p:nvSpPr>
          <p:cNvPr id="104" name="矩形 103"/>
          <p:cNvSpPr/>
          <p:nvPr/>
        </p:nvSpPr>
        <p:spPr>
          <a:xfrm>
            <a:off x="5535485" y="2153896"/>
            <a:ext cx="3530333" cy="307562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05" name="矩形 104"/>
          <p:cNvSpPr/>
          <p:nvPr/>
        </p:nvSpPr>
        <p:spPr>
          <a:xfrm>
            <a:off x="4780452" y="1140667"/>
            <a:ext cx="1172087" cy="4689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2310" dirty="0">
                <a:solidFill>
                  <a:prstClr val="white"/>
                </a:solidFill>
              </a:rPr>
              <a:t>Faster</a:t>
            </a:r>
            <a:endParaRPr lang="zh-TW" altLang="en-US" sz="2310" dirty="0">
              <a:solidFill>
                <a:prstClr val="white"/>
              </a:solidFill>
            </a:endParaRPr>
          </a:p>
        </p:txBody>
      </p:sp>
      <p:sp>
        <p:nvSpPr>
          <p:cNvPr id="106" name="矩形 105"/>
          <p:cNvSpPr/>
          <p:nvPr/>
        </p:nvSpPr>
        <p:spPr>
          <a:xfrm>
            <a:off x="6070245" y="1140667"/>
            <a:ext cx="1172087" cy="4689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TW" sz="2310" dirty="0">
                <a:solidFill>
                  <a:prstClr val="white"/>
                </a:solidFill>
              </a:rPr>
              <a:t>Better!</a:t>
            </a:r>
            <a:endParaRPr lang="zh-TW" altLang="en-US" sz="2310" dirty="0">
              <a:solidFill>
                <a:prstClr val="white"/>
              </a:solidFill>
            </a:endParaRPr>
          </a:p>
        </p:txBody>
      </p:sp>
      <p:sp>
        <p:nvSpPr>
          <p:cNvPr id="107" name="文字方塊 106"/>
          <p:cNvSpPr txBox="1"/>
          <p:nvPr/>
        </p:nvSpPr>
        <p:spPr>
          <a:xfrm rot="16200000">
            <a:off x="861577" y="2476309"/>
            <a:ext cx="1384242" cy="701731"/>
          </a:xfrm>
          <a:prstGeom prst="rect">
            <a:avLst/>
          </a:prstGeom>
          <a:noFill/>
        </p:spPr>
        <p:txBody>
          <a:bodyPr wrap="square" rtlCol="0">
            <a:spAutoFit/>
          </a:bodyPr>
          <a:lstStyle/>
          <a:p>
            <a:pPr algn="ctr"/>
            <a:r>
              <a:rPr lang="en-US" altLang="zh-TW" sz="1980" dirty="0">
                <a:solidFill>
                  <a:srgbClr val="0000FF"/>
                </a:solidFill>
              </a:rPr>
              <a:t>Mini-batch</a:t>
            </a:r>
            <a:endParaRPr lang="zh-TW" altLang="en-US" sz="1980" dirty="0">
              <a:solidFill>
                <a:srgbClr val="0000FF"/>
              </a:solidFill>
            </a:endParaRPr>
          </a:p>
        </p:txBody>
      </p:sp>
      <p:sp>
        <p:nvSpPr>
          <p:cNvPr id="108" name="文字方塊 107"/>
          <p:cNvSpPr txBox="1"/>
          <p:nvPr/>
        </p:nvSpPr>
        <p:spPr>
          <a:xfrm rot="16200000">
            <a:off x="854390" y="4514714"/>
            <a:ext cx="1384242" cy="701731"/>
          </a:xfrm>
          <a:prstGeom prst="rect">
            <a:avLst/>
          </a:prstGeom>
          <a:noFill/>
        </p:spPr>
        <p:txBody>
          <a:bodyPr wrap="square" rtlCol="0">
            <a:spAutoFit/>
          </a:bodyPr>
          <a:lstStyle/>
          <a:p>
            <a:pPr algn="ctr"/>
            <a:r>
              <a:rPr lang="en-US" altLang="zh-TW" sz="1980" dirty="0">
                <a:solidFill>
                  <a:srgbClr val="0000FF"/>
                </a:solidFill>
              </a:rPr>
              <a:t>Mini-batch</a:t>
            </a:r>
            <a:endParaRPr lang="zh-TW" altLang="en-US" sz="1980" dirty="0">
              <a:solidFill>
                <a:srgbClr val="0000FF"/>
              </a:solidFill>
            </a:endParaRPr>
          </a:p>
        </p:txBody>
      </p:sp>
      <p:sp>
        <p:nvSpPr>
          <p:cNvPr id="109" name="矩形 108"/>
          <p:cNvSpPr/>
          <p:nvPr/>
        </p:nvSpPr>
        <p:spPr>
          <a:xfrm>
            <a:off x="1792446" y="1948903"/>
            <a:ext cx="3530333" cy="19057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10" name="矩形 109"/>
          <p:cNvSpPr/>
          <p:nvPr/>
        </p:nvSpPr>
        <p:spPr>
          <a:xfrm>
            <a:off x="1792446" y="4009013"/>
            <a:ext cx="3530333" cy="19057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11" name="矩形 110"/>
          <p:cNvSpPr/>
          <p:nvPr/>
        </p:nvSpPr>
        <p:spPr>
          <a:xfrm>
            <a:off x="5577177" y="5666815"/>
            <a:ext cx="3524256" cy="55685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zh-TW" sz="1980" dirty="0">
                <a:solidFill>
                  <a:prstClr val="white"/>
                </a:solidFill>
              </a:rPr>
              <a:t>Repeat the above process</a:t>
            </a:r>
            <a:endParaRPr lang="zh-TW" altLang="en-US" sz="1980" dirty="0">
              <a:solidFill>
                <a:prstClr val="white"/>
              </a:solidFill>
            </a:endParaRPr>
          </a:p>
        </p:txBody>
      </p:sp>
      <mc:AlternateContent xmlns:mc="http://schemas.openxmlformats.org/markup-compatibility/2006" xmlns:a14="http://schemas.microsoft.com/office/drawing/2010/main">
        <mc:Choice Requires="a14">
          <p:sp>
            <p:nvSpPr>
              <p:cNvPr id="112" name="文字方塊 111"/>
              <p:cNvSpPr txBox="1"/>
              <p:nvPr/>
            </p:nvSpPr>
            <p:spPr>
              <a:xfrm>
                <a:off x="6038430" y="2513880"/>
                <a:ext cx="2077556"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black"/>
                          </a:solidFill>
                          <a:latin typeface="Cambria Math" panose="02040503050406030204" pitchFamily="18" charset="0"/>
                        </a:rPr>
                        <m:t>𝐶</m:t>
                      </m:r>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1</m:t>
                          </m:r>
                        </m:sup>
                      </m:sSup>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31</m:t>
                          </m:r>
                        </m:sup>
                      </m:sSup>
                      <m:r>
                        <a:rPr lang="en-US" altLang="zh-TW" sz="1980" i="1">
                          <a:solidFill>
                            <a:prstClr val="black"/>
                          </a:solidFill>
                          <a:latin typeface="Cambria Math" panose="02040503050406030204" pitchFamily="18" charset="0"/>
                        </a:rPr>
                        <m:t>+</m:t>
                      </m:r>
                      <m:r>
                        <a:rPr lang="en-US" altLang="zh-TW" sz="1980" i="1">
                          <a:solidFill>
                            <a:prstClr val="black"/>
                          </a:solidFill>
                          <a:latin typeface="Cambria Math" panose="02040503050406030204" pitchFamily="18" charset="0"/>
                          <a:ea typeface="Cambria Math" panose="02040503050406030204" pitchFamily="18" charset="0"/>
                        </a:rPr>
                        <m:t>⋯</m:t>
                      </m:r>
                    </m:oMath>
                  </m:oMathPara>
                </a14:m>
                <a:endParaRPr lang="zh-TW" altLang="en-US" sz="1980" dirty="0">
                  <a:solidFill>
                    <a:prstClr val="black"/>
                  </a:solidFill>
                </a:endParaRPr>
              </a:p>
            </p:txBody>
          </p:sp>
        </mc:Choice>
        <mc:Fallback xmlns="">
          <p:sp>
            <p:nvSpPr>
              <p:cNvPr id="112" name="文字方塊 111"/>
              <p:cNvSpPr txBox="1">
                <a:spLocks noRot="1" noChangeAspect="1" noMove="1" noResize="1" noEditPoints="1" noAdjustHandles="1" noChangeArrowheads="1" noChangeShapeType="1" noTextEdit="1"/>
              </p:cNvSpPr>
              <p:nvPr/>
            </p:nvSpPr>
            <p:spPr>
              <a:xfrm>
                <a:off x="6038430" y="2513880"/>
                <a:ext cx="2077556" cy="304699"/>
              </a:xfrm>
              <a:prstGeom prst="rect">
                <a:avLst/>
              </a:prstGeom>
              <a:blipFill>
                <a:blip r:embed="rId18"/>
                <a:stretch>
                  <a:fillRect l="-1765" b="-12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3" name="文字方塊 112"/>
              <p:cNvSpPr txBox="1"/>
              <p:nvPr/>
            </p:nvSpPr>
            <p:spPr>
              <a:xfrm>
                <a:off x="6049927" y="3623118"/>
                <a:ext cx="2077556" cy="304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black"/>
                          </a:solidFill>
                          <a:latin typeface="Cambria Math" panose="02040503050406030204" pitchFamily="18" charset="0"/>
                        </a:rPr>
                        <m:t>𝐶</m:t>
                      </m:r>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2</m:t>
                          </m:r>
                        </m:sup>
                      </m:sSup>
                      <m:r>
                        <a:rPr lang="en-US" altLang="zh-TW" sz="1980" i="1">
                          <a:solidFill>
                            <a:prstClr val="black"/>
                          </a:solidFill>
                          <a:latin typeface="Cambria Math" panose="02040503050406030204" pitchFamily="18" charset="0"/>
                        </a:rPr>
                        <m:t>+</m:t>
                      </m:r>
                      <m:sSup>
                        <m:sSupPr>
                          <m:ctrlPr>
                            <a:rPr lang="en-US" altLang="zh-TW" sz="1980" i="1">
                              <a:solidFill>
                                <a:prstClr val="black"/>
                              </a:solidFill>
                              <a:latin typeface="Cambria Math" panose="02040503050406030204" pitchFamily="18" charset="0"/>
                            </a:rPr>
                          </m:ctrlPr>
                        </m:sSupPr>
                        <m:e>
                          <m:r>
                            <a:rPr lang="en-US" altLang="zh-TW" sz="1980" i="1">
                              <a:solidFill>
                                <a:prstClr val="black"/>
                              </a:solidFill>
                              <a:latin typeface="Cambria Math" panose="02040503050406030204" pitchFamily="18" charset="0"/>
                            </a:rPr>
                            <m:t>𝐶</m:t>
                          </m:r>
                        </m:e>
                        <m:sup>
                          <m:r>
                            <a:rPr lang="en-US" altLang="zh-TW" sz="1980" i="1">
                              <a:solidFill>
                                <a:prstClr val="black"/>
                              </a:solidFill>
                              <a:latin typeface="Cambria Math" panose="02040503050406030204" pitchFamily="18" charset="0"/>
                            </a:rPr>
                            <m:t>16</m:t>
                          </m:r>
                        </m:sup>
                      </m:sSup>
                      <m:r>
                        <a:rPr lang="en-US" altLang="zh-TW" sz="1980" i="1">
                          <a:solidFill>
                            <a:prstClr val="black"/>
                          </a:solidFill>
                          <a:latin typeface="Cambria Math" panose="02040503050406030204" pitchFamily="18" charset="0"/>
                        </a:rPr>
                        <m:t>+</m:t>
                      </m:r>
                      <m:r>
                        <a:rPr lang="en-US" altLang="zh-TW" sz="1980" i="1">
                          <a:solidFill>
                            <a:prstClr val="black"/>
                          </a:solidFill>
                          <a:latin typeface="Cambria Math" panose="02040503050406030204" pitchFamily="18" charset="0"/>
                          <a:ea typeface="Cambria Math" panose="02040503050406030204" pitchFamily="18" charset="0"/>
                        </a:rPr>
                        <m:t>⋯</m:t>
                      </m:r>
                    </m:oMath>
                  </m:oMathPara>
                </a14:m>
                <a:endParaRPr lang="zh-TW" altLang="en-US" sz="1980" dirty="0">
                  <a:solidFill>
                    <a:prstClr val="black"/>
                  </a:solidFill>
                </a:endParaRPr>
              </a:p>
            </p:txBody>
          </p:sp>
        </mc:Choice>
        <mc:Fallback xmlns="">
          <p:sp>
            <p:nvSpPr>
              <p:cNvPr id="113" name="文字方塊 112"/>
              <p:cNvSpPr txBox="1">
                <a:spLocks noRot="1" noChangeAspect="1" noMove="1" noResize="1" noEditPoints="1" noAdjustHandles="1" noChangeArrowheads="1" noChangeShapeType="1" noTextEdit="1"/>
              </p:cNvSpPr>
              <p:nvPr/>
            </p:nvSpPr>
            <p:spPr>
              <a:xfrm>
                <a:off x="6049927" y="3623118"/>
                <a:ext cx="2077556" cy="304699"/>
              </a:xfrm>
              <a:prstGeom prst="rect">
                <a:avLst/>
              </a:prstGeom>
              <a:blipFill>
                <a:blip r:embed="rId19"/>
                <a:stretch>
                  <a:fillRect l="-1466" b="-12000"/>
                </a:stretch>
              </a:blipFill>
            </p:spPr>
            <p:txBody>
              <a:bodyPr/>
              <a:lstStyle/>
              <a:p>
                <a:r>
                  <a:rPr lang="en-IN">
                    <a:noFill/>
                  </a:rPr>
                  <a:t> </a:t>
                </a:r>
              </a:p>
            </p:txBody>
          </p:sp>
        </mc:Fallback>
      </mc:AlternateContent>
    </p:spTree>
    <p:extLst>
      <p:ext uri="{BB962C8B-B14F-4D97-AF65-F5344CB8AC3E}">
        <p14:creationId xmlns:p14="http://schemas.microsoft.com/office/powerpoint/2010/main" val="284724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P spid="103" grpId="0" animBg="1"/>
      <p:bldP spid="104" grpId="0" animBg="1"/>
      <p:bldP spid="105" grpId="0" animBg="1"/>
      <p:bldP spid="106" grpId="0" animBg="1"/>
      <p:bldP spid="1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0618-CAD6-4FDF-B54B-5B9D40771053}"/>
              </a:ext>
            </a:extLst>
          </p:cNvPr>
          <p:cNvSpPr>
            <a:spLocks noGrp="1"/>
          </p:cNvSpPr>
          <p:nvPr>
            <p:ph type="title"/>
          </p:nvPr>
        </p:nvSpPr>
        <p:spPr/>
        <p:txBody>
          <a:bodyPr/>
          <a:lstStyle/>
          <a:p>
            <a:r>
              <a:rPr lang="en-US" dirty="0"/>
              <a:t>How can we choose a mini-batch size?</a:t>
            </a:r>
            <a:endParaRPr lang="en-IN" dirty="0"/>
          </a:p>
        </p:txBody>
      </p:sp>
      <p:sp>
        <p:nvSpPr>
          <p:cNvPr id="3" name="Content Placeholder 2">
            <a:extLst>
              <a:ext uri="{FF2B5EF4-FFF2-40B4-BE49-F238E27FC236}">
                <a16:creationId xmlns:a16="http://schemas.microsoft.com/office/drawing/2014/main" id="{93C45F82-43FC-4E54-B8BD-4B666D81CC65}"/>
              </a:ext>
            </a:extLst>
          </p:cNvPr>
          <p:cNvSpPr>
            <a:spLocks noGrp="1"/>
          </p:cNvSpPr>
          <p:nvPr>
            <p:ph idx="1"/>
          </p:nvPr>
        </p:nvSpPr>
        <p:spPr>
          <a:xfrm>
            <a:off x="502921" y="1371600"/>
            <a:ext cx="5534391" cy="4525963"/>
          </a:xfrm>
        </p:spPr>
        <p:txBody>
          <a:bodyPr/>
          <a:lstStyle/>
          <a:p>
            <a:pPr algn="just"/>
            <a:r>
              <a:rPr lang="en-US" dirty="0"/>
              <a:t>If the mini-batch size = m</a:t>
            </a:r>
          </a:p>
          <a:p>
            <a:pPr lvl="1" algn="just"/>
            <a:r>
              <a:rPr lang="en-US" dirty="0"/>
              <a:t>It is a batch gradient descent where all the training examples are used in each iteration. It takes too much time per iteration.</a:t>
            </a:r>
          </a:p>
          <a:p>
            <a:pPr algn="just"/>
            <a:r>
              <a:rPr lang="en-US" dirty="0"/>
              <a:t>If the mini-batch size = 1</a:t>
            </a:r>
          </a:p>
          <a:p>
            <a:pPr lvl="1" algn="just"/>
            <a:r>
              <a:rPr lang="en-US" dirty="0"/>
              <a:t>It is called stochastic gradient descent, where each training example is its own mini-batch.</a:t>
            </a:r>
          </a:p>
          <a:p>
            <a:pPr lvl="1" algn="just"/>
            <a:r>
              <a:rPr lang="en-US" dirty="0"/>
              <a:t>Since in every iteration we are taking just a single example, it can become extremely noisy and takes much more time to reach the global minima.</a:t>
            </a:r>
          </a:p>
          <a:p>
            <a:pPr algn="just"/>
            <a:r>
              <a:rPr lang="en-US" dirty="0"/>
              <a:t>If the mini-batch size is between 1 to m</a:t>
            </a:r>
          </a:p>
          <a:p>
            <a:pPr lvl="1" algn="just"/>
            <a:r>
              <a:rPr lang="en-US" dirty="0"/>
              <a:t>It is mini-batch gradient descent. The size of the mini-batch should not be too large or too small.</a:t>
            </a:r>
            <a:endParaRPr lang="en-IN" dirty="0"/>
          </a:p>
        </p:txBody>
      </p:sp>
      <p:pic>
        <p:nvPicPr>
          <p:cNvPr id="6" name="Picture 5">
            <a:extLst>
              <a:ext uri="{FF2B5EF4-FFF2-40B4-BE49-F238E27FC236}">
                <a16:creationId xmlns:a16="http://schemas.microsoft.com/office/drawing/2014/main" id="{70A14867-D820-4656-94E0-D60D559D4729}"/>
              </a:ext>
            </a:extLst>
          </p:cNvPr>
          <p:cNvPicPr>
            <a:picLocks noChangeAspect="1"/>
          </p:cNvPicPr>
          <p:nvPr/>
        </p:nvPicPr>
        <p:blipFill>
          <a:blip r:embed="rId2"/>
          <a:stretch>
            <a:fillRect/>
          </a:stretch>
        </p:blipFill>
        <p:spPr>
          <a:xfrm>
            <a:off x="6541368" y="1268760"/>
            <a:ext cx="2880320" cy="2363534"/>
          </a:xfrm>
          <a:prstGeom prst="rect">
            <a:avLst/>
          </a:prstGeom>
        </p:spPr>
      </p:pic>
      <p:pic>
        <p:nvPicPr>
          <p:cNvPr id="8" name="Picture 7">
            <a:extLst>
              <a:ext uri="{FF2B5EF4-FFF2-40B4-BE49-F238E27FC236}">
                <a16:creationId xmlns:a16="http://schemas.microsoft.com/office/drawing/2014/main" id="{B080D8F5-40FB-4C58-BE71-6A8D575D8BDB}"/>
              </a:ext>
            </a:extLst>
          </p:cNvPr>
          <p:cNvPicPr>
            <a:picLocks noChangeAspect="1"/>
          </p:cNvPicPr>
          <p:nvPr/>
        </p:nvPicPr>
        <p:blipFill>
          <a:blip r:embed="rId3"/>
          <a:stretch>
            <a:fillRect/>
          </a:stretch>
        </p:blipFill>
        <p:spPr>
          <a:xfrm>
            <a:off x="6341508" y="3822606"/>
            <a:ext cx="3080180" cy="2220267"/>
          </a:xfrm>
          <a:prstGeom prst="rect">
            <a:avLst/>
          </a:prstGeom>
        </p:spPr>
      </p:pic>
      <p:sp>
        <p:nvSpPr>
          <p:cNvPr id="10" name="TextBox 9">
            <a:extLst>
              <a:ext uri="{FF2B5EF4-FFF2-40B4-BE49-F238E27FC236}">
                <a16:creationId xmlns:a16="http://schemas.microsoft.com/office/drawing/2014/main" id="{52691D87-7D74-45D9-A5D5-A9D427FDD87B}"/>
              </a:ext>
            </a:extLst>
          </p:cNvPr>
          <p:cNvSpPr txBox="1"/>
          <p:nvPr/>
        </p:nvSpPr>
        <p:spPr>
          <a:xfrm>
            <a:off x="2849882" y="6665087"/>
            <a:ext cx="7223704" cy="215444"/>
          </a:xfrm>
          <a:prstGeom prst="rect">
            <a:avLst/>
          </a:prstGeom>
          <a:noFill/>
        </p:spPr>
        <p:txBody>
          <a:bodyPr wrap="square" rtlCol="0">
            <a:spAutoFit/>
          </a:bodyPr>
          <a:lstStyle/>
          <a:p>
            <a:pPr algn="r"/>
            <a:r>
              <a:rPr lang="en-US" sz="800" dirty="0">
                <a:solidFill>
                  <a:srgbClr val="C00000"/>
                </a:solidFill>
              </a:rPr>
              <a:t>Source: https://www.coursera.org/learn/deep-neural-network/lecture/qcogH/mini-batch-gradient-descent</a:t>
            </a:r>
            <a:endParaRPr lang="en-IN" sz="800" dirty="0">
              <a:solidFill>
                <a:srgbClr val="C00000"/>
              </a:solidFill>
            </a:endParaRPr>
          </a:p>
        </p:txBody>
      </p:sp>
    </p:spTree>
    <p:extLst>
      <p:ext uri="{BB962C8B-B14F-4D97-AF65-F5344CB8AC3E}">
        <p14:creationId xmlns:p14="http://schemas.microsoft.com/office/powerpoint/2010/main" val="11903226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2228800" y="1553983"/>
            <a:ext cx="5851615" cy="4388711"/>
            <a:chOff x="706835" y="2011916"/>
            <a:chExt cx="6113826" cy="4585368"/>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398008"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1</m:t>
                            </m:r>
                          </m:sub>
                        </m:sSub>
                      </m:oMath>
                    </m:oMathPara>
                  </a14:m>
                  <a:endParaRPr lang="zh-TW" altLang="en-US" sz="1980" dirty="0">
                    <a:solidFill>
                      <a:prstClr val="black"/>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398008" cy="318352"/>
                </a:xfrm>
                <a:prstGeom prst="rect">
                  <a:avLst/>
                </a:prstGeom>
                <a:blipFill>
                  <a:blip r:embed="rId3"/>
                  <a:stretch>
                    <a:fillRect l="-6452" b="-1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404171"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2</m:t>
                            </m:r>
                          </m:sub>
                        </m:sSub>
                      </m:oMath>
                    </m:oMathPara>
                  </a14:m>
                  <a:endParaRPr lang="zh-TW" altLang="en-US" sz="1980" dirty="0">
                    <a:solidFill>
                      <a:prstClr val="black"/>
                    </a:solidFill>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843326" y="4119935"/>
                  <a:ext cx="404171" cy="318352"/>
                </a:xfrm>
                <a:prstGeom prst="rect">
                  <a:avLst/>
                </a:prstGeom>
                <a:blipFill>
                  <a:blip r:embed="rId4"/>
                  <a:stretch>
                    <a:fillRect l="-3125" b="-16000"/>
                  </a:stretch>
                </a:blipFill>
              </p:spPr>
              <p:txBody>
                <a:bodyPr/>
                <a:lstStyle/>
                <a:p>
                  <a:r>
                    <a:rPr lang="en-IN">
                      <a:noFill/>
                    </a:rPr>
                    <a:t> </a:t>
                  </a:r>
                </a:p>
              </p:txBody>
            </p:sp>
          </mc:Fallback>
        </mc:AlternateContent>
      </p:grpSp>
      <p:sp>
        <p:nvSpPr>
          <p:cNvPr id="18" name="橢圓 17"/>
          <p:cNvSpPr/>
          <p:nvPr/>
        </p:nvSpPr>
        <p:spPr>
          <a:xfrm>
            <a:off x="3426753" y="4791944"/>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cxnSp>
        <p:nvCxnSpPr>
          <p:cNvPr id="19" name="直線單箭頭接點 18"/>
          <p:cNvCxnSpPr/>
          <p:nvPr/>
        </p:nvCxnSpPr>
        <p:spPr>
          <a:xfrm flipV="1">
            <a:off x="3540479" y="4216943"/>
            <a:ext cx="185624" cy="599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3641671" y="4791469"/>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oMath>
                  </m:oMathPara>
                </a14:m>
                <a:endParaRPr lang="zh-TW" altLang="en-US" sz="1980" dirty="0">
                  <a:solidFill>
                    <a:prstClr val="white"/>
                  </a:solidFill>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3641671" y="4791469"/>
                <a:ext cx="378592" cy="3970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869086" y="4159727"/>
                <a:ext cx="1081643" cy="304699"/>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3869086" y="4159727"/>
                <a:ext cx="1081643" cy="304699"/>
              </a:xfrm>
              <a:prstGeom prst="rect">
                <a:avLst/>
              </a:prstGeom>
              <a:blipFill>
                <a:blip r:embed="rId6"/>
                <a:stretch>
                  <a:fillRect/>
                </a:stretch>
              </a:blipFill>
            </p:spPr>
            <p:txBody>
              <a:bodyPr/>
              <a:lstStyle/>
              <a:p>
                <a:r>
                  <a:rPr lang="en-IN">
                    <a:noFill/>
                  </a:rPr>
                  <a:t> </a:t>
                </a:r>
              </a:p>
            </p:txBody>
          </p:sp>
        </mc:Fallback>
      </mc:AlternateContent>
      <p:sp>
        <p:nvSpPr>
          <p:cNvPr id="2" name="標題 1"/>
          <p:cNvSpPr>
            <a:spLocks noGrp="1"/>
          </p:cNvSpPr>
          <p:nvPr>
            <p:ph type="title"/>
          </p:nvPr>
        </p:nvSpPr>
        <p:spPr/>
        <p:txBody>
          <a:bodyPr/>
          <a:lstStyle/>
          <a:p>
            <a:r>
              <a:rPr lang="en-US" altLang="zh-TW" dirty="0"/>
              <a:t>Learning Rate</a:t>
            </a:r>
            <a:endParaRPr lang="zh-TW" altLang="en-US" dirty="0"/>
          </a:p>
        </p:txBody>
      </p:sp>
      <p:sp>
        <p:nvSpPr>
          <p:cNvPr id="7" name="文字方塊 6"/>
          <p:cNvSpPr txBox="1"/>
          <p:nvPr/>
        </p:nvSpPr>
        <p:spPr>
          <a:xfrm>
            <a:off x="5473793" y="2118380"/>
            <a:ext cx="2910546" cy="7017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1980" dirty="0">
                <a:solidFill>
                  <a:prstClr val="white"/>
                </a:solidFill>
              </a:rPr>
              <a:t>If learning rate is too large</a:t>
            </a:r>
            <a:endParaRPr lang="zh-TW" altLang="en-US" sz="1980" dirty="0">
              <a:solidFill>
                <a:prstClr val="white"/>
              </a:solidFill>
            </a:endParaRPr>
          </a:p>
        </p:txBody>
      </p:sp>
      <p:sp>
        <p:nvSpPr>
          <p:cNvPr id="11" name="文字方塊 10"/>
          <p:cNvSpPr txBox="1"/>
          <p:nvPr/>
        </p:nvSpPr>
        <p:spPr>
          <a:xfrm>
            <a:off x="5473794" y="2989191"/>
            <a:ext cx="2910546" cy="10064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1980" dirty="0">
                <a:solidFill>
                  <a:prstClr val="white"/>
                </a:solidFill>
              </a:rPr>
              <a:t>Cost may not decrease after each update</a:t>
            </a:r>
            <a:endParaRPr lang="zh-TW" altLang="en-US" sz="1980" dirty="0">
              <a:solidFill>
                <a:prstClr val="white"/>
              </a:solidFill>
            </a:endParaRPr>
          </a:p>
        </p:txBody>
      </p:sp>
      <p:sp>
        <p:nvSpPr>
          <p:cNvPr id="24" name="向右箭號 23"/>
          <p:cNvSpPr/>
          <p:nvPr/>
        </p:nvSpPr>
        <p:spPr>
          <a:xfrm>
            <a:off x="-1674876" y="7145399"/>
            <a:ext cx="510572" cy="298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12" name="矩形 11"/>
          <p:cNvSpPr/>
          <p:nvPr/>
        </p:nvSpPr>
        <p:spPr>
          <a:xfrm>
            <a:off x="5450977" y="1090733"/>
            <a:ext cx="2910546" cy="8032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sz="2310" dirty="0">
                <a:solidFill>
                  <a:prstClr val="white"/>
                </a:solidFill>
              </a:rPr>
              <a:t>Set the learning rate </a:t>
            </a:r>
            <a:r>
              <a:rPr lang="el-GR" altLang="zh-TW" sz="2310" dirty="0">
                <a:solidFill>
                  <a:prstClr val="white"/>
                </a:solidFill>
              </a:rPr>
              <a:t>η</a:t>
            </a:r>
            <a:r>
              <a:rPr lang="en-US" altLang="zh-TW" sz="2310" dirty="0">
                <a:solidFill>
                  <a:prstClr val="white"/>
                </a:solidFill>
              </a:rPr>
              <a:t> carefully</a:t>
            </a:r>
            <a:endParaRPr lang="zh-TW" altLang="en-US" sz="2310" dirty="0">
              <a:solidFill>
                <a:prstClr val="white"/>
              </a:solidFill>
            </a:endParaRPr>
          </a:p>
        </p:txBody>
      </p:sp>
      <p:cxnSp>
        <p:nvCxnSpPr>
          <p:cNvPr id="25" name="直線單箭頭接點 24"/>
          <p:cNvCxnSpPr/>
          <p:nvPr/>
        </p:nvCxnSpPr>
        <p:spPr>
          <a:xfrm flipV="1">
            <a:off x="3528799" y="2158171"/>
            <a:ext cx="830963" cy="268425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2870716" y="2221817"/>
                <a:ext cx="1214692" cy="304699"/>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𝜂𝛻</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2870716" y="2221817"/>
                <a:ext cx="1214692" cy="304699"/>
              </a:xfrm>
              <a:prstGeom prst="rect">
                <a:avLst/>
              </a:prstGeom>
              <a:blipFill>
                <a:blip r:embed="rId7"/>
                <a:stretch>
                  <a:fillRect/>
                </a:stretch>
              </a:blipFill>
            </p:spPr>
            <p:txBody>
              <a:bodyPr/>
              <a:lstStyle/>
              <a:p>
                <a:r>
                  <a:rPr lang="en-IN">
                    <a:noFill/>
                  </a:rPr>
                  <a:t> </a:t>
                </a:r>
              </a:p>
            </p:txBody>
          </p:sp>
        </mc:Fallback>
      </mc:AlternateContent>
      <p:sp>
        <p:nvSpPr>
          <p:cNvPr id="28" name="橢圓 27"/>
          <p:cNvSpPr/>
          <p:nvPr/>
        </p:nvSpPr>
        <p:spPr>
          <a:xfrm>
            <a:off x="4301761" y="1979875"/>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29" name="向下箭號 28"/>
          <p:cNvSpPr/>
          <p:nvPr/>
        </p:nvSpPr>
        <p:spPr>
          <a:xfrm>
            <a:off x="6647304" y="2567080"/>
            <a:ext cx="563524" cy="4063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p:spTree>
    <p:extLst>
      <p:ext uri="{BB962C8B-B14F-4D97-AF65-F5344CB8AC3E}">
        <p14:creationId xmlns:p14="http://schemas.microsoft.com/office/powerpoint/2010/main" val="353756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27" grpId="0" animBg="1"/>
      <p:bldP spid="28" grpId="0" animBg="1"/>
      <p:bldP spid="2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群組 13"/>
          <p:cNvGrpSpPr/>
          <p:nvPr/>
        </p:nvGrpSpPr>
        <p:grpSpPr>
          <a:xfrm>
            <a:off x="2211122" y="1612647"/>
            <a:ext cx="5851615" cy="4388711"/>
            <a:chOff x="706835" y="2011916"/>
            <a:chExt cx="6113826" cy="4585368"/>
          </a:xfrm>
        </p:grpSpPr>
        <p:pic>
          <p:nvPicPr>
            <p:cNvPr id="15" name="圖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35" y="2011916"/>
              <a:ext cx="6113826" cy="4585368"/>
            </a:xfrm>
            <a:prstGeom prst="rect">
              <a:avLst/>
            </a:prstGeom>
          </p:spPr>
        </p:pic>
        <mc:AlternateContent xmlns:mc="http://schemas.openxmlformats.org/markup-compatibility/2006" xmlns:a14="http://schemas.microsoft.com/office/drawing/2010/main">
          <mc:Choice Requires="a14">
            <p:sp>
              <p:nvSpPr>
                <p:cNvPr id="16" name="文字方塊 15"/>
                <p:cNvSpPr txBox="1"/>
                <p:nvPr/>
              </p:nvSpPr>
              <p:spPr>
                <a:xfrm>
                  <a:off x="3675390" y="6267363"/>
                  <a:ext cx="398008"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1</m:t>
                            </m:r>
                          </m:sub>
                        </m:sSub>
                      </m:oMath>
                    </m:oMathPara>
                  </a14:m>
                  <a:endParaRPr lang="zh-TW" altLang="en-US" sz="1980" dirty="0">
                    <a:solidFill>
                      <a:prstClr val="black"/>
                    </a:solidFill>
                  </a:endParaRPr>
                </a:p>
              </p:txBody>
            </p:sp>
          </mc:Choice>
          <mc:Fallback xmlns="">
            <p:sp>
              <p:nvSpPr>
                <p:cNvPr id="16" name="文字方塊 15"/>
                <p:cNvSpPr txBox="1">
                  <a:spLocks noRot="1" noChangeAspect="1" noMove="1" noResize="1" noEditPoints="1" noAdjustHandles="1" noChangeArrowheads="1" noChangeShapeType="1" noTextEdit="1"/>
                </p:cNvSpPr>
                <p:nvPr/>
              </p:nvSpPr>
              <p:spPr>
                <a:xfrm>
                  <a:off x="3675390" y="6267363"/>
                  <a:ext cx="398008" cy="318352"/>
                </a:xfrm>
                <a:prstGeom prst="rect">
                  <a:avLst/>
                </a:prstGeom>
                <a:blipFill>
                  <a:blip r:embed="rId3"/>
                  <a:stretch>
                    <a:fillRect l="-6452" b="-16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文字方塊 16"/>
                <p:cNvSpPr txBox="1"/>
                <p:nvPr/>
              </p:nvSpPr>
              <p:spPr>
                <a:xfrm>
                  <a:off x="843326" y="4119935"/>
                  <a:ext cx="404171" cy="318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980" i="1">
                                <a:solidFill>
                                  <a:prstClr val="black"/>
                                </a:solidFill>
                                <a:latin typeface="Cambria Math" panose="02040503050406030204" pitchFamily="18" charset="0"/>
                              </a:rPr>
                            </m:ctrlPr>
                          </m:sSubPr>
                          <m:e>
                            <m:r>
                              <a:rPr lang="en-US" altLang="zh-TW" sz="1980" i="1">
                                <a:solidFill>
                                  <a:prstClr val="black"/>
                                </a:solidFill>
                                <a:latin typeface="Cambria Math" panose="02040503050406030204" pitchFamily="18" charset="0"/>
                              </a:rPr>
                              <m:t>𝑤</m:t>
                            </m:r>
                          </m:e>
                          <m:sub>
                            <m:r>
                              <a:rPr lang="en-US" altLang="zh-TW" sz="1980" i="1">
                                <a:solidFill>
                                  <a:prstClr val="black"/>
                                </a:solidFill>
                                <a:latin typeface="Cambria Math" panose="02040503050406030204" pitchFamily="18" charset="0"/>
                              </a:rPr>
                              <m:t>2</m:t>
                            </m:r>
                          </m:sub>
                        </m:sSub>
                      </m:oMath>
                    </m:oMathPara>
                  </a14:m>
                  <a:endParaRPr lang="zh-TW" altLang="en-US" sz="1980" dirty="0">
                    <a:solidFill>
                      <a:prstClr val="black"/>
                    </a:solidFill>
                  </a:endParaRPr>
                </a:p>
              </p:txBody>
            </p:sp>
          </mc:Choice>
          <mc:Fallback xmlns="">
            <p:sp>
              <p:nvSpPr>
                <p:cNvPr id="17" name="文字方塊 16"/>
                <p:cNvSpPr txBox="1">
                  <a:spLocks noRot="1" noChangeAspect="1" noMove="1" noResize="1" noEditPoints="1" noAdjustHandles="1" noChangeArrowheads="1" noChangeShapeType="1" noTextEdit="1"/>
                </p:cNvSpPr>
                <p:nvPr/>
              </p:nvSpPr>
              <p:spPr>
                <a:xfrm>
                  <a:off x="843326" y="4119935"/>
                  <a:ext cx="404171" cy="318352"/>
                </a:xfrm>
                <a:prstGeom prst="rect">
                  <a:avLst/>
                </a:prstGeom>
                <a:blipFill>
                  <a:blip r:embed="rId4"/>
                  <a:stretch>
                    <a:fillRect l="-3125" b="-16000"/>
                  </a:stretch>
                </a:blipFill>
              </p:spPr>
              <p:txBody>
                <a:bodyPr/>
                <a:lstStyle/>
                <a:p>
                  <a:r>
                    <a:rPr lang="en-IN">
                      <a:noFill/>
                    </a:rPr>
                    <a:t> </a:t>
                  </a:r>
                </a:p>
              </p:txBody>
            </p:sp>
          </mc:Fallback>
        </mc:AlternateContent>
      </p:grpSp>
      <p:sp>
        <p:nvSpPr>
          <p:cNvPr id="18" name="橢圓 17"/>
          <p:cNvSpPr/>
          <p:nvPr/>
        </p:nvSpPr>
        <p:spPr>
          <a:xfrm>
            <a:off x="3426753" y="5000701"/>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cxnSp>
        <p:nvCxnSpPr>
          <p:cNvPr id="19" name="直線單箭頭接點 18"/>
          <p:cNvCxnSpPr/>
          <p:nvPr/>
        </p:nvCxnSpPr>
        <p:spPr>
          <a:xfrm flipV="1">
            <a:off x="3540479" y="4425700"/>
            <a:ext cx="185624" cy="59962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文字方塊 20"/>
              <p:cNvSpPr txBox="1"/>
              <p:nvPr/>
            </p:nvSpPr>
            <p:spPr>
              <a:xfrm>
                <a:off x="3641671" y="5000226"/>
                <a:ext cx="378592" cy="397032"/>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oMath>
                  </m:oMathPara>
                </a14:m>
                <a:endParaRPr lang="zh-TW" altLang="en-US" sz="1980" dirty="0">
                  <a:solidFill>
                    <a:prstClr val="white"/>
                  </a:solidFill>
                </a:endParaRPr>
              </a:p>
            </p:txBody>
          </p:sp>
        </mc:Choice>
        <mc:Fallback xmlns="">
          <p:sp>
            <p:nvSpPr>
              <p:cNvPr id="21" name="文字方塊 20"/>
              <p:cNvSpPr txBox="1">
                <a:spLocks noRot="1" noChangeAspect="1" noMove="1" noResize="1" noEditPoints="1" noAdjustHandles="1" noChangeArrowheads="1" noChangeShapeType="1" noTextEdit="1"/>
              </p:cNvSpPr>
              <p:nvPr/>
            </p:nvSpPr>
            <p:spPr>
              <a:xfrm>
                <a:off x="3641671" y="5000226"/>
                <a:ext cx="378592" cy="3970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文字方塊 21"/>
              <p:cNvSpPr txBox="1"/>
              <p:nvPr/>
            </p:nvSpPr>
            <p:spPr>
              <a:xfrm>
                <a:off x="3869086" y="4368484"/>
                <a:ext cx="1081643" cy="304699"/>
              </a:xfrm>
              <a:prstGeom prst="rect">
                <a:avLst/>
              </a:prstGeom>
            </p:spPr>
            <p:style>
              <a:lnRef idx="0">
                <a:schemeClr val="accent4"/>
              </a:lnRef>
              <a:fillRef idx="3">
                <a:schemeClr val="accent4"/>
              </a:fillRef>
              <a:effectRef idx="3">
                <a:schemeClr val="accent4"/>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2" name="文字方塊 21"/>
              <p:cNvSpPr txBox="1">
                <a:spLocks noRot="1" noChangeAspect="1" noMove="1" noResize="1" noEditPoints="1" noAdjustHandles="1" noChangeArrowheads="1" noChangeShapeType="1" noTextEdit="1"/>
              </p:cNvSpPr>
              <p:nvPr/>
            </p:nvSpPr>
            <p:spPr>
              <a:xfrm>
                <a:off x="3869086" y="4368484"/>
                <a:ext cx="1081643" cy="304699"/>
              </a:xfrm>
              <a:prstGeom prst="rect">
                <a:avLst/>
              </a:prstGeom>
              <a:blipFill>
                <a:blip r:embed="rId6"/>
                <a:stretch>
                  <a:fillRect/>
                </a:stretch>
              </a:blipFill>
            </p:spPr>
            <p:txBody>
              <a:bodyPr/>
              <a:lstStyle/>
              <a:p>
                <a:r>
                  <a:rPr lang="en-IN">
                    <a:noFill/>
                  </a:rPr>
                  <a:t> </a:t>
                </a:r>
              </a:p>
            </p:txBody>
          </p:sp>
        </mc:Fallback>
      </mc:AlternateContent>
      <p:sp>
        <p:nvSpPr>
          <p:cNvPr id="2" name="標題 1"/>
          <p:cNvSpPr>
            <a:spLocks noGrp="1"/>
          </p:cNvSpPr>
          <p:nvPr>
            <p:ph type="title"/>
          </p:nvPr>
        </p:nvSpPr>
        <p:spPr/>
        <p:txBody>
          <a:bodyPr/>
          <a:lstStyle/>
          <a:p>
            <a:r>
              <a:rPr lang="en-US" altLang="zh-TW" dirty="0"/>
              <a:t>Learning Rate</a:t>
            </a:r>
            <a:endParaRPr lang="zh-TW" altLang="en-US" dirty="0"/>
          </a:p>
        </p:txBody>
      </p:sp>
      <p:sp>
        <p:nvSpPr>
          <p:cNvPr id="7" name="文字方塊 6"/>
          <p:cNvSpPr txBox="1"/>
          <p:nvPr/>
        </p:nvSpPr>
        <p:spPr>
          <a:xfrm>
            <a:off x="5473793" y="2327137"/>
            <a:ext cx="2910546" cy="701731"/>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1980" dirty="0">
                <a:solidFill>
                  <a:prstClr val="white"/>
                </a:solidFill>
              </a:rPr>
              <a:t>If learning rate is too large</a:t>
            </a:r>
            <a:endParaRPr lang="zh-TW" altLang="en-US" sz="1980" dirty="0">
              <a:solidFill>
                <a:prstClr val="white"/>
              </a:solidFill>
            </a:endParaRPr>
          </a:p>
        </p:txBody>
      </p:sp>
      <p:sp>
        <p:nvSpPr>
          <p:cNvPr id="11" name="文字方塊 10"/>
          <p:cNvSpPr txBox="1"/>
          <p:nvPr/>
        </p:nvSpPr>
        <p:spPr>
          <a:xfrm>
            <a:off x="5473794" y="3197948"/>
            <a:ext cx="2910546" cy="1006429"/>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altLang="zh-TW" sz="1980" dirty="0">
                <a:solidFill>
                  <a:prstClr val="white"/>
                </a:solidFill>
              </a:rPr>
              <a:t>Cost may not decrease after each update</a:t>
            </a:r>
            <a:endParaRPr lang="zh-TW" altLang="en-US" sz="1980" dirty="0">
              <a:solidFill>
                <a:prstClr val="white"/>
              </a:solidFill>
            </a:endParaRPr>
          </a:p>
        </p:txBody>
      </p:sp>
      <p:sp>
        <p:nvSpPr>
          <p:cNvPr id="12" name="矩形 11"/>
          <p:cNvSpPr/>
          <p:nvPr/>
        </p:nvSpPr>
        <p:spPr>
          <a:xfrm>
            <a:off x="5473793" y="1208997"/>
            <a:ext cx="3011791" cy="8032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n-US" altLang="zh-TW" sz="2310" dirty="0">
                <a:solidFill>
                  <a:prstClr val="white"/>
                </a:solidFill>
              </a:rPr>
              <a:t>Set the learning rate </a:t>
            </a:r>
            <a:r>
              <a:rPr lang="el-GR" altLang="zh-TW" sz="2310" dirty="0">
                <a:solidFill>
                  <a:prstClr val="white"/>
                </a:solidFill>
              </a:rPr>
              <a:t>η</a:t>
            </a:r>
            <a:r>
              <a:rPr lang="en-US" altLang="zh-TW" sz="2310" dirty="0">
                <a:solidFill>
                  <a:prstClr val="white"/>
                </a:solidFill>
              </a:rPr>
              <a:t> carefully</a:t>
            </a:r>
            <a:endParaRPr lang="zh-TW" altLang="en-US" sz="2310" dirty="0">
              <a:solidFill>
                <a:prstClr val="white"/>
              </a:solidFill>
            </a:endParaRPr>
          </a:p>
        </p:txBody>
      </p:sp>
      <p:cxnSp>
        <p:nvCxnSpPr>
          <p:cNvPr id="25" name="直線單箭頭接點 24"/>
          <p:cNvCxnSpPr/>
          <p:nvPr/>
        </p:nvCxnSpPr>
        <p:spPr>
          <a:xfrm flipV="1">
            <a:off x="3537350" y="4787160"/>
            <a:ext cx="85307" cy="25702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文字方塊 26"/>
              <p:cNvSpPr txBox="1"/>
              <p:nvPr/>
            </p:nvSpPr>
            <p:spPr>
              <a:xfrm>
                <a:off x="2211192" y="4534314"/>
                <a:ext cx="1214692" cy="304699"/>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1980" i="1">
                          <a:solidFill>
                            <a:prstClr val="white"/>
                          </a:solidFill>
                          <a:latin typeface="Cambria Math" panose="02040503050406030204" pitchFamily="18" charset="0"/>
                        </a:rPr>
                        <m:t>−</m:t>
                      </m:r>
                      <m:r>
                        <a:rPr lang="zh-TW" altLang="en-US" sz="1980" i="1">
                          <a:solidFill>
                            <a:prstClr val="white"/>
                          </a:solidFill>
                          <a:latin typeface="Cambria Math" panose="02040503050406030204" pitchFamily="18" charset="0"/>
                        </a:rPr>
                        <m:t>𝜂𝛻</m:t>
                      </m:r>
                      <m:r>
                        <a:rPr lang="en-US" altLang="zh-TW" sz="1980" i="1">
                          <a:solidFill>
                            <a:prstClr val="white"/>
                          </a:solidFill>
                          <a:latin typeface="Cambria Math" panose="02040503050406030204" pitchFamily="18" charset="0"/>
                        </a:rPr>
                        <m:t>𝐶</m:t>
                      </m:r>
                      <m:d>
                        <m:dPr>
                          <m:ctrlPr>
                            <a:rPr lang="en-US" altLang="zh-TW" sz="1980" i="1">
                              <a:solidFill>
                                <a:prstClr val="white"/>
                              </a:solidFill>
                              <a:latin typeface="Cambria Math" panose="02040503050406030204" pitchFamily="18" charset="0"/>
                            </a:rPr>
                          </m:ctrlPr>
                        </m:dPr>
                        <m:e>
                          <m:sSup>
                            <m:sSupPr>
                              <m:ctrlPr>
                                <a:rPr lang="en-US" altLang="zh-TW" sz="1980" i="1">
                                  <a:solidFill>
                                    <a:prstClr val="white"/>
                                  </a:solidFill>
                                  <a:latin typeface="Cambria Math" panose="02040503050406030204" pitchFamily="18" charset="0"/>
                                </a:rPr>
                              </m:ctrlPr>
                            </m:sSupPr>
                            <m:e>
                              <m:r>
                                <a:rPr lang="zh-TW" altLang="en-US" sz="1980" i="1">
                                  <a:solidFill>
                                    <a:prstClr val="white"/>
                                  </a:solidFill>
                                  <a:latin typeface="Cambria Math" panose="02040503050406030204" pitchFamily="18" charset="0"/>
                                </a:rPr>
                                <m:t>𝜃</m:t>
                              </m:r>
                            </m:e>
                            <m:sup>
                              <m:r>
                                <a:rPr lang="en-US" altLang="zh-TW" sz="1980" i="1">
                                  <a:solidFill>
                                    <a:prstClr val="white"/>
                                  </a:solidFill>
                                  <a:latin typeface="Cambria Math" panose="02040503050406030204" pitchFamily="18" charset="0"/>
                                </a:rPr>
                                <m:t>0</m:t>
                              </m:r>
                            </m:sup>
                          </m:sSup>
                        </m:e>
                      </m:d>
                    </m:oMath>
                  </m:oMathPara>
                </a14:m>
                <a:endParaRPr lang="zh-TW" altLang="en-US" sz="1980" dirty="0">
                  <a:solidFill>
                    <a:prstClr val="white"/>
                  </a:solidFill>
                </a:endParaRPr>
              </a:p>
            </p:txBody>
          </p:sp>
        </mc:Choice>
        <mc:Fallback xmlns="">
          <p:sp>
            <p:nvSpPr>
              <p:cNvPr id="27" name="文字方塊 26"/>
              <p:cNvSpPr txBox="1">
                <a:spLocks noRot="1" noChangeAspect="1" noMove="1" noResize="1" noEditPoints="1" noAdjustHandles="1" noChangeArrowheads="1" noChangeShapeType="1" noTextEdit="1"/>
              </p:cNvSpPr>
              <p:nvPr/>
            </p:nvSpPr>
            <p:spPr>
              <a:xfrm>
                <a:off x="2211192" y="4534314"/>
                <a:ext cx="1214692" cy="304699"/>
              </a:xfrm>
              <a:prstGeom prst="rect">
                <a:avLst/>
              </a:prstGeom>
              <a:blipFill>
                <a:blip r:embed="rId7"/>
                <a:stretch>
                  <a:fillRect/>
                </a:stretch>
              </a:blipFill>
            </p:spPr>
            <p:txBody>
              <a:bodyPr/>
              <a:lstStyle/>
              <a:p>
                <a:r>
                  <a:rPr lang="en-IN">
                    <a:noFill/>
                  </a:rPr>
                  <a:t> </a:t>
                </a:r>
              </a:p>
            </p:txBody>
          </p:sp>
        </mc:Fallback>
      </mc:AlternateContent>
      <p:sp>
        <p:nvSpPr>
          <p:cNvPr id="28" name="橢圓 27"/>
          <p:cNvSpPr/>
          <p:nvPr/>
        </p:nvSpPr>
        <p:spPr>
          <a:xfrm>
            <a:off x="3547806" y="4623816"/>
            <a:ext cx="178297" cy="17829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solidFill>
                <a:prstClr val="white"/>
              </a:solidFill>
            </a:endParaRPr>
          </a:p>
        </p:txBody>
      </p:sp>
      <p:sp>
        <p:nvSpPr>
          <p:cNvPr id="29" name="向下箭號 28"/>
          <p:cNvSpPr/>
          <p:nvPr/>
        </p:nvSpPr>
        <p:spPr>
          <a:xfrm>
            <a:off x="6647304" y="2775837"/>
            <a:ext cx="563524" cy="4063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p:sp>
        <p:nvSpPr>
          <p:cNvPr id="30" name="文字方塊 29"/>
          <p:cNvSpPr txBox="1"/>
          <p:nvPr/>
        </p:nvSpPr>
        <p:spPr>
          <a:xfrm>
            <a:off x="5478715" y="4151330"/>
            <a:ext cx="2910546" cy="7017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1980" dirty="0">
                <a:solidFill>
                  <a:prstClr val="white"/>
                </a:solidFill>
              </a:rPr>
              <a:t>If learning rate is too small</a:t>
            </a:r>
            <a:endParaRPr lang="zh-TW" altLang="en-US" sz="1980" dirty="0">
              <a:solidFill>
                <a:prstClr val="white"/>
              </a:solidFill>
            </a:endParaRPr>
          </a:p>
        </p:txBody>
      </p:sp>
      <p:sp>
        <p:nvSpPr>
          <p:cNvPr id="31" name="文字方塊 30"/>
          <p:cNvSpPr txBox="1"/>
          <p:nvPr/>
        </p:nvSpPr>
        <p:spPr>
          <a:xfrm>
            <a:off x="5478716" y="5022141"/>
            <a:ext cx="2910546" cy="701731"/>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1980" dirty="0">
                <a:solidFill>
                  <a:prstClr val="white"/>
                </a:solidFill>
              </a:rPr>
              <a:t>Training would be too slow</a:t>
            </a:r>
            <a:endParaRPr lang="zh-TW" altLang="en-US" sz="1980" dirty="0">
              <a:solidFill>
                <a:prstClr val="white"/>
              </a:solidFill>
            </a:endParaRPr>
          </a:p>
        </p:txBody>
      </p:sp>
      <p:sp>
        <p:nvSpPr>
          <p:cNvPr id="32" name="向下箭號 31"/>
          <p:cNvSpPr/>
          <p:nvPr/>
        </p:nvSpPr>
        <p:spPr>
          <a:xfrm>
            <a:off x="6652226" y="4600030"/>
            <a:ext cx="563524" cy="406394"/>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solidFill>
                <a:prstClr val="white"/>
              </a:solidFill>
            </a:endParaRPr>
          </a:p>
        </p:txBody>
      </p:sp>
      <p:sp>
        <p:nvSpPr>
          <p:cNvPr id="33" name="文字方塊 32"/>
          <p:cNvSpPr txBox="1"/>
          <p:nvPr/>
        </p:nvSpPr>
        <p:spPr>
          <a:xfrm>
            <a:off x="5029200" y="1527446"/>
            <a:ext cx="4017164" cy="1311128"/>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altLang="zh-TW" sz="2640" dirty="0">
                <a:solidFill>
                  <a:prstClr val="white"/>
                </a:solidFill>
              </a:rPr>
              <a:t>Can we give different parameters different learning rates?</a:t>
            </a:r>
            <a:endParaRPr lang="zh-TW" altLang="en-US" sz="2640" dirty="0">
              <a:solidFill>
                <a:prstClr val="white"/>
              </a:solidFill>
            </a:endParaRPr>
          </a:p>
        </p:txBody>
      </p:sp>
    </p:spTree>
    <p:extLst>
      <p:ext uri="{BB962C8B-B14F-4D97-AF65-F5344CB8AC3E}">
        <p14:creationId xmlns:p14="http://schemas.microsoft.com/office/powerpoint/2010/main" val="367747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31" grpId="0" animBg="1"/>
      <p:bldP spid="32" grpId="0" animBg="1"/>
      <p:bldP spid="3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by “</a:t>
            </a:r>
            <a:r>
              <a:rPr lang="en-US" altLang="zh-TW" b="1" i="1" dirty="0"/>
              <a:t>average” gradient</a:t>
            </a:r>
          </a:p>
          <a:p>
            <a:pPr marL="0" indent="0">
              <a:buNone/>
            </a:pPr>
            <a:endParaRPr lang="zh-TW" altLang="en-US" dirty="0"/>
          </a:p>
        </p:txBody>
      </p:sp>
      <mc:AlternateContent xmlns:mc="http://schemas.openxmlformats.org/markup-compatibility/2006">
        <mc:Choice xmlns:a14="http://schemas.microsoft.com/office/drawing/2010/main" Requires="a14">
          <p:sp>
            <p:nvSpPr>
              <p:cNvPr id="12" name="文字方塊 11"/>
              <p:cNvSpPr txBox="1"/>
              <p:nvPr/>
            </p:nvSpPr>
            <p:spPr>
              <a:xfrm>
                <a:off x="2336392" y="2852936"/>
                <a:ext cx="2381742"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
                            <a:rPr lang="zh-TW" altLang="en-US" sz="2310" i="1">
                              <a:latin typeface="Cambria Math" panose="02040503050406030204" pitchFamily="18" charset="0"/>
                            </a:rPr>
                            <m:t>𝜎</m:t>
                          </m:r>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p:sp>
            <p:nvSpPr>
              <p:cNvPr id="12" name="文字方塊 11"/>
              <p:cNvSpPr txBox="1">
                <a:spLocks noRot="1" noChangeAspect="1" noMove="1" noResize="1" noEditPoints="1" noAdjustHandles="1" noChangeArrowheads="1" noChangeShapeType="1" noTextEdit="1"/>
              </p:cNvSpPr>
              <p:nvPr/>
            </p:nvSpPr>
            <p:spPr>
              <a:xfrm>
                <a:off x="2336392" y="2852936"/>
                <a:ext cx="2381742" cy="60875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文字方塊 5"/>
              <p:cNvSpPr txBox="1"/>
              <p:nvPr/>
            </p:nvSpPr>
            <p:spPr>
              <a:xfrm>
                <a:off x="3274970" y="3705200"/>
                <a:ext cx="2240688" cy="1006429"/>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zh-TW" altLang="en-US" sz="1980" i="1">
                        <a:latin typeface="Cambria Math" panose="02040503050406030204" pitchFamily="18" charset="0"/>
                      </a:rPr>
                      <m:t>𝜎</m:t>
                    </m:r>
                  </m:oMath>
                </a14:m>
                <a:r>
                  <a:rPr lang="en-US" altLang="zh-TW" sz="1980" dirty="0"/>
                  <a:t>: Average gradient of parameter w</a:t>
                </a:r>
                <a:endParaRPr lang="zh-TW" altLang="en-US" sz="1980" dirty="0"/>
              </a:p>
            </p:txBody>
          </p:sp>
        </mc:Choice>
        <mc:Fallback>
          <p:sp>
            <p:nvSpPr>
              <p:cNvPr id="6" name="文字方塊 5"/>
              <p:cNvSpPr txBox="1">
                <a:spLocks noRot="1" noChangeAspect="1" noMove="1" noResize="1" noEditPoints="1" noAdjustHandles="1" noChangeArrowheads="1" noChangeShapeType="1" noTextEdit="1"/>
              </p:cNvSpPr>
              <p:nvPr/>
            </p:nvSpPr>
            <p:spPr>
              <a:xfrm>
                <a:off x="3274970" y="3705200"/>
                <a:ext cx="2240688" cy="1006429"/>
              </a:xfrm>
              <a:prstGeom prst="rect">
                <a:avLst/>
              </a:prstGeom>
              <a:blipFill>
                <a:blip r:embed="rId3"/>
                <a:stretch>
                  <a:fillRect l="-2717" t="-3030" b="-9697"/>
                </a:stretch>
              </a:blipFill>
            </p:spPr>
            <p:txBody>
              <a:bodyPr/>
              <a:lstStyle/>
              <a:p>
                <a:r>
                  <a:rPr lang="en-IN">
                    <a:noFill/>
                  </a:rPr>
                  <a:t> </a:t>
                </a:r>
              </a:p>
            </p:txBody>
          </p:sp>
        </mc:Fallback>
      </mc:AlternateContent>
      <p:sp>
        <p:nvSpPr>
          <p:cNvPr id="7" name="文字方塊 6"/>
          <p:cNvSpPr txBox="1"/>
          <p:nvPr/>
        </p:nvSpPr>
        <p:spPr>
          <a:xfrm>
            <a:off x="6089155" y="4845234"/>
            <a:ext cx="2599917" cy="701731"/>
          </a:xfrm>
          <a:prstGeom prst="rect">
            <a:avLst/>
          </a:prstGeom>
          <a:noFill/>
        </p:spPr>
        <p:txBody>
          <a:bodyPr wrap="square" rtlCol="0">
            <a:spAutoFit/>
          </a:bodyPr>
          <a:lstStyle/>
          <a:p>
            <a:r>
              <a:rPr lang="en-US" altLang="zh-TW" sz="1980" dirty="0"/>
              <a:t>Larger learning rate</a:t>
            </a:r>
            <a:endParaRPr lang="zh-TW" altLang="en-US" sz="1980" dirty="0"/>
          </a:p>
        </p:txBody>
      </p:sp>
      <mc:AlternateContent xmlns:mc="http://schemas.openxmlformats.org/markup-compatibility/2006">
        <mc:Choice xmlns:a14="http://schemas.microsoft.com/office/drawing/2010/main" Requires="a14">
          <p:sp>
            <p:nvSpPr>
              <p:cNvPr id="15" name="文字方塊 14"/>
              <p:cNvSpPr txBox="1"/>
              <p:nvPr/>
            </p:nvSpPr>
            <p:spPr>
              <a:xfrm>
                <a:off x="1786530" y="4845234"/>
                <a:ext cx="3613615" cy="701731"/>
              </a:xfrm>
              <a:prstGeom prst="rect">
                <a:avLst/>
              </a:prstGeom>
              <a:noFill/>
            </p:spPr>
            <p:txBody>
              <a:bodyPr wrap="square" rtlCol="0">
                <a:spAutoFit/>
              </a:bodyPr>
              <a:lstStyle/>
              <a:p>
                <a:r>
                  <a:rPr lang="en-US" altLang="zh-TW" sz="1980" dirty="0"/>
                  <a:t>If </a:t>
                </a:r>
                <a14:m>
                  <m:oMath xmlns:m="http://schemas.openxmlformats.org/officeDocument/2006/math">
                    <m:r>
                      <a:rPr lang="en-US" altLang="zh-TW" sz="1980" i="1">
                        <a:latin typeface="Cambria Math" panose="02040503050406030204" pitchFamily="18" charset="0"/>
                      </a:rPr>
                      <m:t>𝑤</m:t>
                    </m:r>
                  </m:oMath>
                </a14:m>
                <a:r>
                  <a:rPr lang="zh-TW" altLang="en-US" sz="1980" dirty="0"/>
                  <a:t> </a:t>
                </a:r>
                <a:r>
                  <a:rPr lang="en-US" altLang="zh-TW" sz="1980" dirty="0"/>
                  <a:t>has small average gradient </a:t>
                </a:r>
                <a14:m>
                  <m:oMath xmlns:m="http://schemas.openxmlformats.org/officeDocument/2006/math">
                    <m:r>
                      <a:rPr lang="zh-TW" altLang="en-US" sz="1980" i="1">
                        <a:latin typeface="Cambria Math" panose="02040503050406030204" pitchFamily="18" charset="0"/>
                      </a:rPr>
                      <m:t>𝜎</m:t>
                    </m:r>
                  </m:oMath>
                </a14:m>
                <a:endParaRPr lang="zh-TW" altLang="en-US" sz="1980" dirty="0"/>
              </a:p>
            </p:txBody>
          </p:sp>
        </mc:Choice>
        <mc:Fallback>
          <p:sp>
            <p:nvSpPr>
              <p:cNvPr id="15" name="文字方塊 14"/>
              <p:cNvSpPr txBox="1">
                <a:spLocks noRot="1" noChangeAspect="1" noMove="1" noResize="1" noEditPoints="1" noAdjustHandles="1" noChangeArrowheads="1" noChangeShapeType="1" noTextEdit="1"/>
              </p:cNvSpPr>
              <p:nvPr/>
            </p:nvSpPr>
            <p:spPr>
              <a:xfrm>
                <a:off x="1786530" y="4845234"/>
                <a:ext cx="3613615" cy="701731"/>
              </a:xfrm>
              <a:prstGeom prst="rect">
                <a:avLst/>
              </a:prstGeom>
              <a:blipFill>
                <a:blip r:embed="rId4"/>
                <a:stretch>
                  <a:fillRect l="-1686" t="-4348" b="-13913"/>
                </a:stretch>
              </a:blipFill>
            </p:spPr>
            <p:txBody>
              <a:bodyPr/>
              <a:lstStyle/>
              <a:p>
                <a:r>
                  <a:rPr lang="en-IN">
                    <a:noFill/>
                  </a:rPr>
                  <a:t> </a:t>
                </a:r>
              </a:p>
            </p:txBody>
          </p:sp>
        </mc:Fallback>
      </mc:AlternateContent>
      <p:sp>
        <p:nvSpPr>
          <p:cNvPr id="16" name="文字方塊 15"/>
          <p:cNvSpPr txBox="1"/>
          <p:nvPr/>
        </p:nvSpPr>
        <p:spPr>
          <a:xfrm>
            <a:off x="6101129" y="5392878"/>
            <a:ext cx="2599917" cy="701731"/>
          </a:xfrm>
          <a:prstGeom prst="rect">
            <a:avLst/>
          </a:prstGeom>
          <a:noFill/>
        </p:spPr>
        <p:txBody>
          <a:bodyPr wrap="square" rtlCol="0">
            <a:spAutoFit/>
          </a:bodyPr>
          <a:lstStyle/>
          <a:p>
            <a:r>
              <a:rPr lang="en-US" altLang="zh-TW" sz="1980" dirty="0"/>
              <a:t>Smaller learning rate</a:t>
            </a:r>
            <a:endParaRPr lang="zh-TW" altLang="en-US" sz="1980" dirty="0"/>
          </a:p>
        </p:txBody>
      </p:sp>
      <mc:AlternateContent xmlns:mc="http://schemas.openxmlformats.org/markup-compatibility/2006">
        <mc:Choice xmlns:a14="http://schemas.microsoft.com/office/drawing/2010/main" Requires="a14">
          <p:sp>
            <p:nvSpPr>
              <p:cNvPr id="17" name="文字方塊 16"/>
              <p:cNvSpPr txBox="1"/>
              <p:nvPr/>
            </p:nvSpPr>
            <p:spPr>
              <a:xfrm>
                <a:off x="1786530" y="5387705"/>
                <a:ext cx="3632372" cy="701731"/>
              </a:xfrm>
              <a:prstGeom prst="rect">
                <a:avLst/>
              </a:prstGeom>
              <a:noFill/>
            </p:spPr>
            <p:txBody>
              <a:bodyPr wrap="square" rtlCol="0">
                <a:spAutoFit/>
              </a:bodyPr>
              <a:lstStyle/>
              <a:p>
                <a:r>
                  <a:rPr lang="en-US" altLang="zh-TW" sz="1980" dirty="0"/>
                  <a:t>If </a:t>
                </a:r>
                <a14:m>
                  <m:oMath xmlns:m="http://schemas.openxmlformats.org/officeDocument/2006/math">
                    <m:r>
                      <a:rPr lang="en-US" altLang="zh-TW" sz="1980" i="1">
                        <a:latin typeface="Cambria Math" panose="02040503050406030204" pitchFamily="18" charset="0"/>
                      </a:rPr>
                      <m:t>𝑤</m:t>
                    </m:r>
                  </m:oMath>
                </a14:m>
                <a:r>
                  <a:rPr lang="zh-TW" altLang="en-US" sz="1980" dirty="0"/>
                  <a:t> </a:t>
                </a:r>
                <a:r>
                  <a:rPr lang="en-US" altLang="zh-TW" sz="1980" dirty="0"/>
                  <a:t>has large average gradient </a:t>
                </a:r>
                <a14:m>
                  <m:oMath xmlns:m="http://schemas.openxmlformats.org/officeDocument/2006/math">
                    <m:r>
                      <a:rPr lang="zh-TW" altLang="en-US" sz="1980" i="1">
                        <a:latin typeface="Cambria Math" panose="02040503050406030204" pitchFamily="18" charset="0"/>
                      </a:rPr>
                      <m:t>𝜎</m:t>
                    </m:r>
                  </m:oMath>
                </a14:m>
                <a:endParaRPr lang="zh-TW" altLang="en-US" sz="1980" dirty="0"/>
              </a:p>
            </p:txBody>
          </p:sp>
        </mc:Choice>
        <mc:Fallback>
          <p:sp>
            <p:nvSpPr>
              <p:cNvPr id="17" name="文字方塊 16"/>
              <p:cNvSpPr txBox="1">
                <a:spLocks noRot="1" noChangeAspect="1" noMove="1" noResize="1" noEditPoints="1" noAdjustHandles="1" noChangeArrowheads="1" noChangeShapeType="1" noTextEdit="1"/>
              </p:cNvSpPr>
              <p:nvPr/>
            </p:nvSpPr>
            <p:spPr>
              <a:xfrm>
                <a:off x="1786530" y="5387705"/>
                <a:ext cx="3632372" cy="701731"/>
              </a:xfrm>
              <a:prstGeom prst="rect">
                <a:avLst/>
              </a:prstGeom>
              <a:blipFill>
                <a:blip r:embed="rId5"/>
                <a:stretch>
                  <a:fillRect l="-1678" t="-4348" b="-13913"/>
                </a:stretch>
              </a:blipFill>
            </p:spPr>
            <p:txBody>
              <a:bodyPr/>
              <a:lstStyle/>
              <a:p>
                <a:r>
                  <a:rPr lang="en-IN">
                    <a:noFill/>
                  </a:rPr>
                  <a:t> </a:t>
                </a:r>
              </a:p>
            </p:txBody>
          </p:sp>
        </mc:Fallback>
      </mc:AlternateContent>
      <p:sp>
        <p:nvSpPr>
          <p:cNvPr id="19" name="文字方塊 18"/>
          <p:cNvSpPr txBox="1"/>
          <p:nvPr/>
        </p:nvSpPr>
        <p:spPr>
          <a:xfrm>
            <a:off x="5871751" y="3705201"/>
            <a:ext cx="2685607" cy="1006429"/>
          </a:xfrm>
          <a:prstGeom prst="rect">
            <a:avLst/>
          </a:prstGeom>
          <a:solidFill>
            <a:schemeClr val="accent4">
              <a:lumMod val="20000"/>
              <a:lumOff val="80000"/>
            </a:schemeClr>
          </a:solidFill>
        </p:spPr>
        <p:txBody>
          <a:bodyPr wrap="square" rtlCol="0">
            <a:spAutoFit/>
          </a:bodyPr>
          <a:lstStyle/>
          <a:p>
            <a:r>
              <a:rPr lang="en-US" altLang="zh-TW" sz="1980" dirty="0"/>
              <a:t>Estimated while updating the parameters</a:t>
            </a:r>
            <a:endParaRPr lang="zh-TW" altLang="en-US" sz="1980" dirty="0"/>
          </a:p>
        </p:txBody>
      </p:sp>
      <p:sp>
        <p:nvSpPr>
          <p:cNvPr id="8" name="向右箭號 7"/>
          <p:cNvSpPr/>
          <p:nvPr/>
        </p:nvSpPr>
        <p:spPr>
          <a:xfrm>
            <a:off x="5367894" y="4845235"/>
            <a:ext cx="633701" cy="380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p>
        </p:txBody>
      </p:sp>
      <p:sp>
        <p:nvSpPr>
          <p:cNvPr id="22" name="向右箭號 21"/>
          <p:cNvSpPr/>
          <p:nvPr/>
        </p:nvSpPr>
        <p:spPr>
          <a:xfrm>
            <a:off x="5379868" y="5404975"/>
            <a:ext cx="633701" cy="38087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sz="1485"/>
          </a:p>
        </p:txBody>
      </p:sp>
      <p:sp>
        <p:nvSpPr>
          <p:cNvPr id="5" name="TextBox 4">
            <a:extLst>
              <a:ext uri="{FF2B5EF4-FFF2-40B4-BE49-F238E27FC236}">
                <a16:creationId xmlns:a16="http://schemas.microsoft.com/office/drawing/2014/main" id="{9EB503B6-D79C-926B-C6D4-F31427E6D6DB}"/>
              </a:ext>
            </a:extLst>
          </p:cNvPr>
          <p:cNvSpPr txBox="1"/>
          <p:nvPr/>
        </p:nvSpPr>
        <p:spPr>
          <a:xfrm>
            <a:off x="872880" y="1734377"/>
            <a:ext cx="7180656" cy="1200329"/>
          </a:xfrm>
          <a:prstGeom prst="rect">
            <a:avLst/>
          </a:prstGeom>
          <a:noFill/>
        </p:spPr>
        <p:txBody>
          <a:bodyPr wrap="square">
            <a:spAutoFit/>
          </a:bodyPr>
          <a:lstStyle/>
          <a:p>
            <a:pPr marL="285750" indent="-285750" algn="just">
              <a:buFont typeface="Arial" panose="020B0604020202020204" pitchFamily="34" charset="0"/>
              <a:buChar char="•"/>
            </a:pPr>
            <a:r>
              <a:rPr lang="en-GB" b="1" i="0" dirty="0">
                <a:solidFill>
                  <a:srgbClr val="002060"/>
                </a:solidFill>
                <a:effectLst/>
                <a:highlight>
                  <a:srgbClr val="FFFFFF"/>
                </a:highlight>
                <a:latin typeface="source-serif-pro"/>
              </a:rPr>
              <a:t>High-dimensional non-convex nature of neural networks optimization could lead to different sensitivity on each dimension. </a:t>
            </a:r>
          </a:p>
          <a:p>
            <a:pPr marL="285750" indent="-285750" algn="just">
              <a:buFont typeface="Arial" panose="020B0604020202020204" pitchFamily="34" charset="0"/>
              <a:buChar char="•"/>
            </a:pPr>
            <a:r>
              <a:rPr lang="en-GB" b="1" i="0" dirty="0">
                <a:solidFill>
                  <a:srgbClr val="002060"/>
                </a:solidFill>
                <a:effectLst/>
                <a:highlight>
                  <a:srgbClr val="FFFFFF"/>
                </a:highlight>
                <a:latin typeface="source-serif-pro"/>
              </a:rPr>
              <a:t>The learning rate could be too small in some dimension and could be too large in another dimension.</a:t>
            </a:r>
            <a:endParaRPr lang="en-IN" b="1" dirty="0">
              <a:solidFill>
                <a:srgbClr val="002060"/>
              </a:solidFill>
            </a:endParaRPr>
          </a:p>
        </p:txBody>
      </p:sp>
    </p:spTree>
    <p:extLst>
      <p:ext uri="{BB962C8B-B14F-4D97-AF65-F5344CB8AC3E}">
        <p14:creationId xmlns:p14="http://schemas.microsoft.com/office/powerpoint/2010/main" val="27704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animBg="1"/>
      <p:bldP spid="7" grpId="0"/>
      <p:bldP spid="15" grpId="0"/>
      <p:bldP spid="16" grpId="0"/>
      <p:bldP spid="17" grpId="0"/>
      <p:bldP spid="19" grpId="0" animBg="1"/>
      <p:bldP spid="8" grpId="0" animBg="1"/>
      <p:bldP spid="2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mc:AlternateContent xmlns:mc="http://schemas.openxmlformats.org/markup-compatibility/2006" xmlns:a14="http://schemas.microsoft.com/office/drawing/2010/main">
        <mc:Choice Requires="a14">
          <p:sp>
            <p:nvSpPr>
              <p:cNvPr id="23" name="文字方塊 22"/>
              <p:cNvSpPr txBox="1"/>
              <p:nvPr/>
            </p:nvSpPr>
            <p:spPr>
              <a:xfrm>
                <a:off x="1509054" y="1766399"/>
                <a:ext cx="231460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0</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0</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oMath>
                  </m:oMathPara>
                </a14:m>
                <a:endParaRPr lang="zh-TW" altLang="en-US" sz="231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1509054" y="1766399"/>
                <a:ext cx="2314608" cy="60875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文字方塊 23"/>
              <p:cNvSpPr txBox="1"/>
              <p:nvPr/>
            </p:nvSpPr>
            <p:spPr>
              <a:xfrm rot="5400000">
                <a:off x="2559015" y="4496442"/>
                <a:ext cx="599202"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310" i="1">
                          <a:latin typeface="Cambria Math" panose="02040503050406030204" pitchFamily="18" charset="0"/>
                          <a:ea typeface="Cambria Math" panose="02040503050406030204" pitchFamily="18" charset="0"/>
                        </a:rPr>
                        <m:t>……</m:t>
                      </m:r>
                    </m:oMath>
                  </m:oMathPara>
                </a14:m>
                <a:endParaRPr lang="zh-TW" altLang="en-US" sz="2310" dirty="0"/>
              </a:p>
            </p:txBody>
          </p:sp>
        </mc:Choice>
        <mc:Fallback xmlns="">
          <p:sp>
            <p:nvSpPr>
              <p:cNvPr id="24" name="文字方塊 23"/>
              <p:cNvSpPr txBox="1">
                <a:spLocks noRot="1" noChangeAspect="1" noMove="1" noResize="1" noEditPoints="1" noAdjustHandles="1" noChangeArrowheads="1" noChangeShapeType="1" noTextEdit="1"/>
              </p:cNvSpPr>
              <p:nvPr/>
            </p:nvSpPr>
            <p:spPr>
              <a:xfrm rot="5400000">
                <a:off x="2559015" y="4496442"/>
                <a:ext cx="599202" cy="35548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文字方塊 24"/>
              <p:cNvSpPr txBox="1"/>
              <p:nvPr/>
            </p:nvSpPr>
            <p:spPr>
              <a:xfrm>
                <a:off x="1509055" y="2579093"/>
                <a:ext cx="2301912"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2</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1</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oMath>
                  </m:oMathPara>
                </a14:m>
                <a:endParaRPr lang="zh-TW" altLang="en-US" sz="2310" dirty="0"/>
              </a:p>
            </p:txBody>
          </p:sp>
        </mc:Choice>
        <mc:Fallback xmlns="">
          <p:sp>
            <p:nvSpPr>
              <p:cNvPr id="25" name="文字方塊 24"/>
              <p:cNvSpPr txBox="1">
                <a:spLocks noRot="1" noChangeAspect="1" noMove="1" noResize="1" noEditPoints="1" noAdjustHandles="1" noChangeArrowheads="1" noChangeShapeType="1" noTextEdit="1"/>
              </p:cNvSpPr>
              <p:nvPr/>
            </p:nvSpPr>
            <p:spPr>
              <a:xfrm>
                <a:off x="1509055" y="2579093"/>
                <a:ext cx="2301912" cy="60875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6" name="文字方塊 25"/>
              <p:cNvSpPr txBox="1"/>
              <p:nvPr/>
            </p:nvSpPr>
            <p:spPr>
              <a:xfrm>
                <a:off x="1541213" y="5187782"/>
                <a:ext cx="249824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xmlns="">
          <p:sp>
            <p:nvSpPr>
              <p:cNvPr id="26" name="文字方塊 25"/>
              <p:cNvSpPr txBox="1">
                <a:spLocks noRot="1" noChangeAspect="1" noMove="1" noResize="1" noEditPoints="1" noAdjustHandles="1" noChangeArrowheads="1" noChangeShapeType="1" noTextEdit="1"/>
              </p:cNvSpPr>
              <p:nvPr/>
            </p:nvSpPr>
            <p:spPr>
              <a:xfrm>
                <a:off x="1541213" y="5187782"/>
                <a:ext cx="2498248" cy="60875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文字方塊 26"/>
              <p:cNvSpPr txBox="1"/>
              <p:nvPr/>
            </p:nvSpPr>
            <p:spPr>
              <a:xfrm>
                <a:off x="4358639" y="1903805"/>
                <a:ext cx="1141338"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0</m:t>
                          </m:r>
                        </m:sup>
                      </m:sSup>
                      <m:r>
                        <a:rPr lang="en-US" altLang="zh-TW" sz="2310">
                          <a:latin typeface="Cambria Math" panose="02040503050406030204" pitchFamily="18" charset="0"/>
                        </a:rPr>
                        <m:t>=</m:t>
                      </m:r>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oMath>
                  </m:oMathPara>
                </a14:m>
                <a:endParaRPr lang="zh-TW" altLang="en-US" sz="2310" dirty="0"/>
              </a:p>
            </p:txBody>
          </p:sp>
        </mc:Choice>
        <mc:Fallback xmlns="">
          <p:sp>
            <p:nvSpPr>
              <p:cNvPr id="27" name="文字方塊 26"/>
              <p:cNvSpPr txBox="1">
                <a:spLocks noRot="1" noChangeAspect="1" noMove="1" noResize="1" noEditPoints="1" noAdjustHandles="1" noChangeArrowheads="1" noChangeShapeType="1" noTextEdit="1"/>
              </p:cNvSpPr>
              <p:nvPr/>
            </p:nvSpPr>
            <p:spPr>
              <a:xfrm>
                <a:off x="4358639" y="1903805"/>
                <a:ext cx="1141338" cy="355482"/>
              </a:xfrm>
              <a:prstGeom prst="rect">
                <a:avLst/>
              </a:prstGeom>
              <a:blipFill>
                <a:blip r:embed="rId7"/>
                <a:stretch>
                  <a:fillRect l="-1604" b="-2542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文字方塊 27"/>
              <p:cNvSpPr txBox="1"/>
              <p:nvPr/>
            </p:nvSpPr>
            <p:spPr>
              <a:xfrm>
                <a:off x="4358640" y="2286393"/>
                <a:ext cx="3218253" cy="1050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1</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2</m:t>
                              </m:r>
                            </m:den>
                          </m:f>
                          <m:d>
                            <m:dPr>
                              <m:begChr m:val="["/>
                              <m:endChr m:val="]"/>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e>
                                  </m:d>
                                </m:e>
                                <m:sup>
                                  <m:r>
                                    <a:rPr lang="en-US" altLang="zh-TW" sz="2310" i="1">
                                      <a:latin typeface="Cambria Math" panose="02040503050406030204" pitchFamily="18" charset="0"/>
                                    </a:rPr>
                                    <m:t>2</m:t>
                                  </m:r>
                                </m:sup>
                              </m:sSup>
                            </m:e>
                          </m:d>
                        </m:e>
                      </m:rad>
                    </m:oMath>
                  </m:oMathPara>
                </a14:m>
                <a:endParaRPr lang="zh-TW" altLang="en-US" sz="231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4358640" y="2286393"/>
                <a:ext cx="3218253" cy="105028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文字方塊 28"/>
              <p:cNvSpPr txBox="1"/>
              <p:nvPr/>
            </p:nvSpPr>
            <p:spPr>
              <a:xfrm>
                <a:off x="4492657" y="4725145"/>
                <a:ext cx="2767745" cy="1382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𝑡</m:t>
                              </m:r>
                              <m:r>
                                <a:rPr lang="en-US" altLang="zh-TW" sz="2310" i="1">
                                  <a:latin typeface="Cambria Math" panose="02040503050406030204" pitchFamily="18" charset="0"/>
                                </a:rPr>
                                <m:t>+1</m:t>
                              </m:r>
                            </m:den>
                          </m:f>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oMath>
                  </m:oMathPara>
                </a14:m>
                <a:endParaRPr lang="zh-TW" altLang="en-US" sz="2310" dirty="0"/>
              </a:p>
            </p:txBody>
          </p:sp>
        </mc:Choice>
        <mc:Fallback xmlns="">
          <p:sp>
            <p:nvSpPr>
              <p:cNvPr id="29" name="文字方塊 28"/>
              <p:cNvSpPr txBox="1">
                <a:spLocks noRot="1" noChangeAspect="1" noMove="1" noResize="1" noEditPoints="1" noAdjustHandles="1" noChangeArrowheads="1" noChangeShapeType="1" noTextEdit="1"/>
              </p:cNvSpPr>
              <p:nvPr/>
            </p:nvSpPr>
            <p:spPr>
              <a:xfrm>
                <a:off x="4492657" y="4725145"/>
                <a:ext cx="2767745" cy="138294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文字方塊 29"/>
              <p:cNvSpPr txBox="1"/>
              <p:nvPr/>
            </p:nvSpPr>
            <p:spPr>
              <a:xfrm>
                <a:off x="1542250" y="3530288"/>
                <a:ext cx="2320956"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3</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2</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2</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2</m:t>
                          </m:r>
                        </m:sup>
                      </m:sSup>
                    </m:oMath>
                  </m:oMathPara>
                </a14:m>
                <a:endParaRPr lang="zh-TW" altLang="en-US" sz="2310" dirty="0"/>
              </a:p>
            </p:txBody>
          </p:sp>
        </mc:Choice>
        <mc:Fallback xmlns="">
          <p:sp>
            <p:nvSpPr>
              <p:cNvPr id="30" name="文字方塊 29"/>
              <p:cNvSpPr txBox="1">
                <a:spLocks noRot="1" noChangeAspect="1" noMove="1" noResize="1" noEditPoints="1" noAdjustHandles="1" noChangeArrowheads="1" noChangeShapeType="1" noTextEdit="1"/>
              </p:cNvSpPr>
              <p:nvPr/>
            </p:nvSpPr>
            <p:spPr>
              <a:xfrm>
                <a:off x="1542250" y="3530288"/>
                <a:ext cx="2320956" cy="60875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文字方塊 30"/>
              <p:cNvSpPr txBox="1"/>
              <p:nvPr/>
            </p:nvSpPr>
            <p:spPr>
              <a:xfrm>
                <a:off x="4358640" y="3310323"/>
                <a:ext cx="4284250" cy="10502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2</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3</m:t>
                              </m:r>
                            </m:den>
                          </m:f>
                          <m:d>
                            <m:dPr>
                              <m:begChr m:val="["/>
                              <m:endChr m:val="]"/>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0</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1</m:t>
                                          </m:r>
                                        </m:sup>
                                      </m:sSup>
                                    </m:e>
                                  </m:d>
                                </m:e>
                                <m:sup>
                                  <m:r>
                                    <a:rPr lang="en-US" altLang="zh-TW" sz="2310" i="1">
                                      <a:latin typeface="Cambria Math" panose="02040503050406030204" pitchFamily="18" charset="0"/>
                                    </a:rPr>
                                    <m:t>2</m:t>
                                  </m:r>
                                </m:sup>
                              </m:sSup>
                              <m:r>
                                <a:rPr lang="en-US" altLang="zh-TW" sz="2310" i="1">
                                  <a:latin typeface="Cambria Math" panose="02040503050406030204" pitchFamily="18" charset="0"/>
                                </a:rPr>
                                <m:t>+</m:t>
                              </m:r>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2</m:t>
                                          </m:r>
                                        </m:sup>
                                      </m:sSup>
                                    </m:e>
                                  </m:d>
                                </m:e>
                                <m:sup>
                                  <m:r>
                                    <a:rPr lang="en-US" altLang="zh-TW" sz="2310" i="1">
                                      <a:latin typeface="Cambria Math" panose="02040503050406030204" pitchFamily="18" charset="0"/>
                                    </a:rPr>
                                    <m:t>2</m:t>
                                  </m:r>
                                </m:sup>
                              </m:sSup>
                            </m:e>
                          </m:d>
                        </m:e>
                      </m:rad>
                    </m:oMath>
                  </m:oMathPara>
                </a14:m>
                <a:endParaRPr lang="zh-TW" altLang="en-US" sz="2310" dirty="0"/>
              </a:p>
            </p:txBody>
          </p:sp>
        </mc:Choice>
        <mc:Fallback xmlns="">
          <p:sp>
            <p:nvSpPr>
              <p:cNvPr id="31" name="文字方塊 30"/>
              <p:cNvSpPr txBox="1">
                <a:spLocks noRot="1" noChangeAspect="1" noMove="1" noResize="1" noEditPoints="1" noAdjustHandles="1" noChangeArrowheads="1" noChangeShapeType="1" noTextEdit="1"/>
              </p:cNvSpPr>
              <p:nvPr/>
            </p:nvSpPr>
            <p:spPr>
              <a:xfrm>
                <a:off x="4358640" y="3310323"/>
                <a:ext cx="4284250" cy="1050288"/>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74710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3" name="內容版面配置區 2"/>
          <p:cNvSpPr>
            <a:spLocks noGrp="1"/>
          </p:cNvSpPr>
          <p:nvPr>
            <p:ph idx="1"/>
          </p:nvPr>
        </p:nvSpPr>
        <p:spPr/>
        <p:txBody>
          <a:bodyPr/>
          <a:lstStyle/>
          <a:p>
            <a:r>
              <a:rPr lang="en-US" altLang="zh-TW" dirty="0"/>
              <a:t>Divide the learning rate by “</a:t>
            </a:r>
            <a:r>
              <a:rPr lang="en-US" altLang="zh-TW" b="1" i="1" dirty="0"/>
              <a:t>average” gradient</a:t>
            </a:r>
          </a:p>
          <a:p>
            <a:pPr lvl="1"/>
            <a:r>
              <a:rPr lang="en-US" altLang="zh-TW" dirty="0"/>
              <a:t>The “average” gradient is obtained while updating the parameters</a:t>
            </a:r>
          </a:p>
          <a:p>
            <a:pPr marL="0" indent="0">
              <a:buNone/>
            </a:pPr>
            <a:endParaRPr lang="zh-TW" altLang="en-US" dirty="0"/>
          </a:p>
        </p:txBody>
      </p:sp>
      <mc:AlternateContent xmlns:mc="http://schemas.openxmlformats.org/markup-compatibility/2006" xmlns:a14="http://schemas.microsoft.com/office/drawing/2010/main">
        <mc:Choice Requires="a14">
          <p:sp>
            <p:nvSpPr>
              <p:cNvPr id="22" name="文字方塊 21"/>
              <p:cNvSpPr txBox="1"/>
              <p:nvPr/>
            </p:nvSpPr>
            <p:spPr>
              <a:xfrm>
                <a:off x="2139881" y="4651487"/>
                <a:ext cx="1602042" cy="6751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a:rPr lang="zh-TW" altLang="en-US" sz="2310" i="1">
                              <a:latin typeface="Cambria Math" panose="02040503050406030204" pitchFamily="18" charset="0"/>
                            </a:rPr>
                            <m:t>𝜂</m:t>
                          </m:r>
                        </m:e>
                        <m:sub>
                          <m:r>
                            <a:rPr lang="en-US" altLang="zh-TW" sz="2310" i="1">
                              <a:latin typeface="Cambria Math" panose="02040503050406030204" pitchFamily="18" charset="0"/>
                            </a:rPr>
                            <m:t>𝑡</m:t>
                          </m:r>
                        </m:sub>
                      </m:sSub>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r>
                                <a:rPr lang="en-US" altLang="zh-TW" sz="2310" i="1">
                                  <a:latin typeface="Cambria Math" panose="02040503050406030204" pitchFamily="18" charset="0"/>
                                </a:rPr>
                                <m:t>𝑡</m:t>
                              </m:r>
                              <m:r>
                                <a:rPr lang="en-US" altLang="zh-TW" sz="2310" i="1">
                                  <a:latin typeface="Cambria Math" panose="02040503050406030204" pitchFamily="18" charset="0"/>
                                </a:rPr>
                                <m:t>+1</m:t>
                              </m:r>
                            </m:e>
                          </m:rad>
                        </m:den>
                      </m:f>
                    </m:oMath>
                  </m:oMathPara>
                </a14:m>
                <a:endParaRPr lang="zh-TW" altLang="en-US" sz="231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2139881" y="4651487"/>
                <a:ext cx="1602042" cy="6751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字方塊 22"/>
              <p:cNvSpPr txBox="1"/>
              <p:nvPr/>
            </p:nvSpPr>
            <p:spPr>
              <a:xfrm>
                <a:off x="4409028" y="4651486"/>
                <a:ext cx="3662798" cy="10508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xmlns="">
          <p:sp>
            <p:nvSpPr>
              <p:cNvPr id="23" name="文字方塊 22"/>
              <p:cNvSpPr txBox="1">
                <a:spLocks noRot="1" noChangeAspect="1" noMove="1" noResize="1" noEditPoints="1" noAdjustHandles="1" noChangeArrowheads="1" noChangeShapeType="1" noTextEdit="1"/>
              </p:cNvSpPr>
              <p:nvPr/>
            </p:nvSpPr>
            <p:spPr>
              <a:xfrm>
                <a:off x="4409028" y="4651486"/>
                <a:ext cx="3662798" cy="1050865"/>
              </a:xfrm>
              <a:prstGeom prst="rect">
                <a:avLst/>
              </a:prstGeom>
              <a:blipFill>
                <a:blip r:embed="rId4"/>
                <a:stretch>
                  <a:fillRect/>
                </a:stretch>
              </a:blipFill>
            </p:spPr>
            <p:txBody>
              <a:bodyPr/>
              <a:lstStyle/>
              <a:p>
                <a:r>
                  <a:rPr lang="en-IN">
                    <a:noFill/>
                  </a:rPr>
                  <a:t> </a:t>
                </a:r>
              </a:p>
            </p:txBody>
          </p:sp>
        </mc:Fallback>
      </mc:AlternateContent>
      <p:sp>
        <p:nvSpPr>
          <p:cNvPr id="6" name="文字方塊 5"/>
          <p:cNvSpPr txBox="1"/>
          <p:nvPr/>
        </p:nvSpPr>
        <p:spPr>
          <a:xfrm>
            <a:off x="1996610" y="5426519"/>
            <a:ext cx="2048472" cy="397032"/>
          </a:xfrm>
          <a:prstGeom prst="rect">
            <a:avLst/>
          </a:prstGeom>
          <a:noFill/>
        </p:spPr>
        <p:txBody>
          <a:bodyPr wrap="square" rtlCol="0">
            <a:spAutoFit/>
          </a:bodyPr>
          <a:lstStyle/>
          <a:p>
            <a:pPr algn="ctr"/>
            <a:r>
              <a:rPr lang="en-US" altLang="zh-TW" sz="1980" dirty="0">
                <a:solidFill>
                  <a:srgbClr val="0000FF"/>
                </a:solidFill>
              </a:rPr>
              <a:t>1/t decay</a:t>
            </a:r>
            <a:endParaRPr lang="zh-TW" altLang="en-US" sz="1980" dirty="0">
              <a:solidFill>
                <a:srgbClr val="0000FF"/>
              </a:solidFill>
            </a:endParaRPr>
          </a:p>
        </p:txBody>
      </p:sp>
      <mc:AlternateContent xmlns:mc="http://schemas.openxmlformats.org/markup-compatibility/2006" xmlns:a14="http://schemas.microsoft.com/office/drawing/2010/main">
        <mc:Choice Requires="a14">
          <p:sp>
            <p:nvSpPr>
              <p:cNvPr id="10" name="文字方塊 9"/>
              <p:cNvSpPr txBox="1"/>
              <p:nvPr/>
            </p:nvSpPr>
            <p:spPr>
              <a:xfrm>
                <a:off x="2124885" y="3381988"/>
                <a:ext cx="2498248" cy="6087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den>
                      </m:f>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xmlns="">
          <p:sp>
            <p:nvSpPr>
              <p:cNvPr id="10" name="文字方塊 9"/>
              <p:cNvSpPr txBox="1">
                <a:spLocks noRot="1" noChangeAspect="1" noMove="1" noResize="1" noEditPoints="1" noAdjustHandles="1" noChangeArrowheads="1" noChangeShapeType="1" noTextEdit="1"/>
              </p:cNvSpPr>
              <p:nvPr/>
            </p:nvSpPr>
            <p:spPr>
              <a:xfrm>
                <a:off x="2124885" y="3381988"/>
                <a:ext cx="2498248" cy="60875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文字方塊 11"/>
              <p:cNvSpPr txBox="1"/>
              <p:nvPr/>
            </p:nvSpPr>
            <p:spPr>
              <a:xfrm>
                <a:off x="4935706" y="2928355"/>
                <a:ext cx="2767745" cy="13829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zh-TW" altLang="en-US" sz="2310" i="1">
                              <a:latin typeface="Cambria Math" panose="02040503050406030204" pitchFamily="18" charset="0"/>
                            </a:rPr>
                            <m:t>𝜎</m:t>
                          </m:r>
                        </m:e>
                        <m:sup>
                          <m:r>
                            <a:rPr lang="en-US" altLang="zh-TW" sz="2310" i="1">
                              <a:latin typeface="Cambria Math" panose="02040503050406030204" pitchFamily="18" charset="0"/>
                            </a:rPr>
                            <m:t>𝑡</m:t>
                          </m:r>
                        </m:sup>
                      </m:sSup>
                      <m:r>
                        <a:rPr lang="en-US" altLang="zh-TW" sz="2310">
                          <a:latin typeface="Cambria Math" panose="02040503050406030204" pitchFamily="18" charset="0"/>
                        </a:rPr>
                        <m:t>=</m:t>
                      </m:r>
                      <m:rad>
                        <m:radPr>
                          <m:degHide m:val="on"/>
                          <m:ctrlPr>
                            <a:rPr lang="en-US" altLang="zh-TW" sz="2310" i="1">
                              <a:latin typeface="Cambria Math" panose="02040503050406030204" pitchFamily="18" charset="0"/>
                            </a:rPr>
                          </m:ctrlPr>
                        </m:radPr>
                        <m:deg/>
                        <m:e>
                          <m:f>
                            <m:fPr>
                              <m:ctrlPr>
                                <a:rPr lang="en-US" altLang="zh-TW" sz="2310" i="1">
                                  <a:latin typeface="Cambria Math" panose="02040503050406030204" pitchFamily="18" charset="0"/>
                                </a:rPr>
                              </m:ctrlPr>
                            </m:fPr>
                            <m:num>
                              <m:r>
                                <a:rPr lang="en-US" altLang="zh-TW" sz="2310" i="1">
                                  <a:latin typeface="Cambria Math" panose="02040503050406030204" pitchFamily="18" charset="0"/>
                                </a:rPr>
                                <m:t>1</m:t>
                              </m:r>
                            </m:num>
                            <m:den>
                              <m:r>
                                <a:rPr lang="en-US" altLang="zh-TW" sz="2310" i="1">
                                  <a:latin typeface="Cambria Math" panose="02040503050406030204" pitchFamily="18" charset="0"/>
                                </a:rPr>
                                <m:t>𝑡</m:t>
                              </m:r>
                              <m:r>
                                <a:rPr lang="en-US" altLang="zh-TW" sz="2310" i="1">
                                  <a:latin typeface="Cambria Math" panose="02040503050406030204" pitchFamily="18" charset="0"/>
                                </a:rPr>
                                <m:t>+1</m:t>
                              </m:r>
                            </m:den>
                          </m:f>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oMath>
                  </m:oMathPara>
                </a14:m>
                <a:endParaRPr lang="zh-TW" altLang="en-US" sz="2310" dirty="0"/>
              </a:p>
            </p:txBody>
          </p:sp>
        </mc:Choice>
        <mc:Fallback xmlns="">
          <p:sp>
            <p:nvSpPr>
              <p:cNvPr id="12" name="文字方塊 11"/>
              <p:cNvSpPr txBox="1">
                <a:spLocks noRot="1" noChangeAspect="1" noMove="1" noResize="1" noEditPoints="1" noAdjustHandles="1" noChangeArrowheads="1" noChangeShapeType="1" noTextEdit="1"/>
              </p:cNvSpPr>
              <p:nvPr/>
            </p:nvSpPr>
            <p:spPr>
              <a:xfrm>
                <a:off x="4935706" y="2928355"/>
                <a:ext cx="2767745" cy="138294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文字方塊 3"/>
              <p:cNvSpPr txBox="1"/>
              <p:nvPr/>
            </p:nvSpPr>
            <p:spPr>
              <a:xfrm>
                <a:off x="3840505" y="3214939"/>
                <a:ext cx="409155" cy="447815"/>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a:rPr lang="zh-TW" altLang="en-US" sz="2310" i="1">
                              <a:latin typeface="Cambria Math" panose="02040503050406030204" pitchFamily="18" charset="0"/>
                            </a:rPr>
                            <m:t>𝜂</m:t>
                          </m:r>
                        </m:e>
                        <m:sub>
                          <m:r>
                            <a:rPr lang="en-US" altLang="zh-TW" sz="2310" i="1">
                              <a:latin typeface="Cambria Math" panose="02040503050406030204" pitchFamily="18" charset="0"/>
                            </a:rPr>
                            <m:t>𝑡</m:t>
                          </m:r>
                        </m:sub>
                      </m:sSub>
                    </m:oMath>
                  </m:oMathPara>
                </a14:m>
                <a:endParaRPr lang="zh-TW" altLang="en-US" sz="2310" dirty="0"/>
              </a:p>
            </p:txBody>
          </p:sp>
        </mc:Choice>
        <mc:Fallback xmlns="">
          <p:sp>
            <p:nvSpPr>
              <p:cNvPr id="4" name="文字方塊 3"/>
              <p:cNvSpPr txBox="1">
                <a:spLocks noRot="1" noChangeAspect="1" noMove="1" noResize="1" noEditPoints="1" noAdjustHandles="1" noChangeArrowheads="1" noChangeShapeType="1" noTextEdit="1"/>
              </p:cNvSpPr>
              <p:nvPr/>
            </p:nvSpPr>
            <p:spPr>
              <a:xfrm>
                <a:off x="3840505" y="3214939"/>
                <a:ext cx="409155" cy="447815"/>
              </a:xfrm>
              <a:prstGeom prst="rect">
                <a:avLst/>
              </a:prstGeom>
              <a:blipFill>
                <a:blip r:embed="rId7"/>
                <a:stretch>
                  <a:fillRect/>
                </a:stretch>
              </a:blipFill>
              <a:ln/>
            </p:spPr>
            <p:txBody>
              <a:bodyPr/>
              <a:lstStyle/>
              <a:p>
                <a:r>
                  <a:rPr lang="en-IN">
                    <a:noFill/>
                  </a:rPr>
                  <a:t> </a:t>
                </a:r>
              </a:p>
            </p:txBody>
          </p:sp>
        </mc:Fallback>
      </mc:AlternateContent>
    </p:spTree>
    <p:extLst>
      <p:ext uri="{BB962C8B-B14F-4D97-AF65-F5344CB8AC3E}">
        <p14:creationId xmlns:p14="http://schemas.microsoft.com/office/powerpoint/2010/main" val="398231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6" grpId="0"/>
      <p:bldP spid="10" grpId="0"/>
      <p:bldP spid="12" grpId="0"/>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Adagrad</a:t>
            </a:r>
            <a:endParaRPr lang="zh-TW" altLang="en-US" dirty="0"/>
          </a:p>
        </p:txBody>
      </p:sp>
      <p:sp>
        <p:nvSpPr>
          <p:cNvPr id="6" name="文字方塊 5"/>
          <p:cNvSpPr txBox="1"/>
          <p:nvPr/>
        </p:nvSpPr>
        <p:spPr>
          <a:xfrm>
            <a:off x="4976936" y="3460675"/>
            <a:ext cx="3540294" cy="8032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310" dirty="0"/>
              <a:t>Parameter dependent learning rate</a:t>
            </a:r>
          </a:p>
        </p:txBody>
      </p:sp>
      <mc:AlternateContent xmlns:mc="http://schemas.openxmlformats.org/markup-compatibility/2006" xmlns:a14="http://schemas.microsoft.com/office/drawing/2010/main">
        <mc:Choice Requires="a14">
          <p:sp>
            <p:nvSpPr>
              <p:cNvPr id="24" name="文字方塊 23"/>
              <p:cNvSpPr txBox="1"/>
              <p:nvPr/>
            </p:nvSpPr>
            <p:spPr>
              <a:xfrm>
                <a:off x="2182519" y="2787736"/>
                <a:ext cx="2501647" cy="355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r>
                            <a:rPr lang="en-US" altLang="zh-TW" sz="2310" i="1">
                              <a:latin typeface="Cambria Math" panose="02040503050406030204" pitchFamily="18" charset="0"/>
                              <a:ea typeface="Cambria Math" panose="02040503050406030204" pitchFamily="18" charset="0"/>
                            </a:rPr>
                            <m:t>+1</m:t>
                          </m:r>
                        </m:sup>
                      </m:sSup>
                      <m:r>
                        <a:rPr lang="en-US" altLang="zh-TW" sz="2310" i="1">
                          <a:latin typeface="Cambria Math" panose="02040503050406030204" pitchFamily="18" charset="0"/>
                          <a:ea typeface="Cambria Math" panose="02040503050406030204" pitchFamily="18" charset="0"/>
                        </a:rPr>
                        <m:t>←</m:t>
                      </m:r>
                      <m:sSup>
                        <m:sSupPr>
                          <m:ctrlPr>
                            <a:rPr lang="en-US" altLang="zh-TW" sz="2310" i="1">
                              <a:latin typeface="Cambria Math" panose="02040503050406030204" pitchFamily="18" charset="0"/>
                              <a:ea typeface="Cambria Math" panose="02040503050406030204" pitchFamily="18" charset="0"/>
                            </a:rPr>
                          </m:ctrlPr>
                        </m:sSupPr>
                        <m:e>
                          <m:r>
                            <a:rPr lang="en-US" altLang="zh-TW" sz="2310" i="1">
                              <a:latin typeface="Cambria Math" panose="02040503050406030204" pitchFamily="18" charset="0"/>
                              <a:ea typeface="Cambria Math" panose="02040503050406030204" pitchFamily="18" charset="0"/>
                            </a:rPr>
                            <m:t>𝑤</m:t>
                          </m:r>
                        </m:e>
                        <m:sup>
                          <m:r>
                            <a:rPr lang="en-US" altLang="zh-TW" sz="2310" i="1">
                              <a:latin typeface="Cambria Math" panose="02040503050406030204" pitchFamily="18" charset="0"/>
                              <a:ea typeface="Cambria Math" panose="02040503050406030204" pitchFamily="18" charset="0"/>
                            </a:rPr>
                            <m:t>𝑡</m:t>
                          </m:r>
                        </m:sup>
                      </m:sSup>
                      <m:r>
                        <a:rPr lang="en-US" altLang="zh-TW" sz="2310" i="1">
                          <a:latin typeface="Cambria Math" panose="02040503050406030204" pitchFamily="18" charset="0"/>
                        </a:rPr>
                        <m:t>−</m:t>
                      </m:r>
                      <m:sSub>
                        <m:sSubPr>
                          <m:ctrlPr>
                            <a:rPr lang="en-US" altLang="zh-TW" sz="2310" i="1">
                              <a:latin typeface="Cambria Math" panose="02040503050406030204" pitchFamily="18" charset="0"/>
                            </a:rPr>
                          </m:ctrlPr>
                        </m:sSubPr>
                        <m:e>
                          <m:r>
                            <m:rPr>
                              <m:nor/>
                            </m:rPr>
                            <a:rPr lang="zh-TW" altLang="en-US" sz="2310">
                              <a:latin typeface="Cambria Math" panose="02040503050406030204" pitchFamily="18" charset="0"/>
                            </a:rPr>
                            <m:t>𝜂</m:t>
                          </m:r>
                        </m:e>
                        <m:sub>
                          <m:r>
                            <a:rPr lang="en-US" altLang="zh-TW" sz="2310" i="1">
                              <a:latin typeface="Cambria Math" panose="02040503050406030204" pitchFamily="18" charset="0"/>
                            </a:rPr>
                            <m:t>𝑤</m:t>
                          </m:r>
                        </m:sub>
                      </m:sSub>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oMath>
                  </m:oMathPara>
                </a14:m>
                <a:endParaRPr lang="zh-TW" altLang="en-US" sz="2310" dirty="0"/>
              </a:p>
            </p:txBody>
          </p:sp>
        </mc:Choice>
        <mc:Fallback xmlns="">
          <p:sp>
            <p:nvSpPr>
              <p:cNvPr id="24" name="文字方塊 23"/>
              <p:cNvSpPr txBox="1">
                <a:spLocks noRot="1" noChangeAspect="1" noMove="1" noResize="1" noEditPoints="1" noAdjustHandles="1" noChangeArrowheads="1" noChangeShapeType="1" noTextEdit="1"/>
              </p:cNvSpPr>
              <p:nvPr/>
            </p:nvSpPr>
            <p:spPr>
              <a:xfrm>
                <a:off x="2182519" y="2787736"/>
                <a:ext cx="2501647" cy="355482"/>
              </a:xfrm>
              <a:prstGeom prst="rect">
                <a:avLst/>
              </a:prstGeom>
              <a:blipFill>
                <a:blip r:embed="rId2"/>
                <a:stretch>
                  <a:fillRect l="-488" b="-25424"/>
                </a:stretch>
              </a:blipFill>
            </p:spPr>
            <p:txBody>
              <a:bodyPr/>
              <a:lstStyle/>
              <a:p>
                <a:r>
                  <a:rPr lang="en-IN">
                    <a:noFill/>
                  </a:rPr>
                  <a:t> </a:t>
                </a:r>
              </a:p>
            </p:txBody>
          </p:sp>
        </mc:Fallback>
      </mc:AlternateContent>
      <p:sp>
        <p:nvSpPr>
          <p:cNvPr id="13" name="文字方塊 12"/>
          <p:cNvSpPr txBox="1"/>
          <p:nvPr/>
        </p:nvSpPr>
        <p:spPr>
          <a:xfrm>
            <a:off x="4976937" y="4493421"/>
            <a:ext cx="1645430" cy="44781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altLang="zh-TW" sz="2310" dirty="0"/>
              <a:t>constant</a:t>
            </a:r>
          </a:p>
        </p:txBody>
      </p:sp>
      <p:cxnSp>
        <p:nvCxnSpPr>
          <p:cNvPr id="8" name="直線單箭頭接點 7"/>
          <p:cNvCxnSpPr>
            <a:cxnSpLocks/>
            <a:endCxn id="6" idx="1"/>
          </p:cNvCxnSpPr>
          <p:nvPr/>
        </p:nvCxnSpPr>
        <p:spPr>
          <a:xfrm>
            <a:off x="4073369" y="3220970"/>
            <a:ext cx="903567" cy="64135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矩形 15"/>
              <p:cNvSpPr/>
              <p:nvPr/>
            </p:nvSpPr>
            <p:spPr>
              <a:xfrm>
                <a:off x="5009152" y="1663816"/>
                <a:ext cx="2834559" cy="397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sup>
                      </m:sSup>
                      <m:r>
                        <a:rPr lang="en-US" altLang="zh-TW" sz="1980" i="1">
                          <a:latin typeface="Cambria Math" panose="02040503050406030204" pitchFamily="18" charset="0"/>
                          <a:ea typeface="Cambria Math" panose="02040503050406030204" pitchFamily="18" charset="0"/>
                        </a:rPr>
                        <m:t>←</m:t>
                      </m:r>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r>
                            <a:rPr lang="en-US" altLang="zh-TW" sz="1980" i="1">
                              <a:latin typeface="Cambria Math" panose="02040503050406030204" pitchFamily="18" charset="0"/>
                            </a:rPr>
                            <m:t>−1</m:t>
                          </m:r>
                        </m:sup>
                      </m:sSup>
                      <m:r>
                        <a:rPr lang="en-US" altLang="zh-TW" sz="1980" i="1">
                          <a:latin typeface="Cambria Math" panose="02040503050406030204" pitchFamily="18" charset="0"/>
                        </a:rPr>
                        <m:t>−</m:t>
                      </m:r>
                      <m:r>
                        <a:rPr lang="zh-TW" altLang="en-US" sz="1980" i="1">
                          <a:latin typeface="Cambria Math" panose="02040503050406030204" pitchFamily="18" charset="0"/>
                        </a:rPr>
                        <m:t>𝜂𝛻</m:t>
                      </m:r>
                      <m:r>
                        <a:rPr lang="en-US" altLang="zh-TW" sz="1980" i="1">
                          <a:latin typeface="Cambria Math" panose="02040503050406030204" pitchFamily="18" charset="0"/>
                        </a:rPr>
                        <m:t>𝐶</m:t>
                      </m:r>
                      <m:d>
                        <m:dPr>
                          <m:ctrlPr>
                            <a:rPr lang="en-US" altLang="zh-TW" sz="1980" i="1">
                              <a:latin typeface="Cambria Math" panose="02040503050406030204" pitchFamily="18" charset="0"/>
                            </a:rPr>
                          </m:ctrlPr>
                        </m:dPr>
                        <m:e>
                          <m:sSup>
                            <m:sSupPr>
                              <m:ctrlPr>
                                <a:rPr lang="en-US" altLang="zh-TW" sz="1980" i="1">
                                  <a:latin typeface="Cambria Math" panose="02040503050406030204" pitchFamily="18" charset="0"/>
                                </a:rPr>
                              </m:ctrlPr>
                            </m:sSupPr>
                            <m:e>
                              <m:r>
                                <a:rPr lang="zh-TW" altLang="en-US" sz="1980" i="1">
                                  <a:latin typeface="Cambria Math" panose="02040503050406030204" pitchFamily="18" charset="0"/>
                                </a:rPr>
                                <m:t>𝜃</m:t>
                              </m:r>
                            </m:e>
                            <m:sup>
                              <m:r>
                                <a:rPr lang="en-US" altLang="zh-TW" sz="1980" i="1">
                                  <a:latin typeface="Cambria Math" panose="02040503050406030204" pitchFamily="18" charset="0"/>
                                </a:rPr>
                                <m:t>𝑡</m:t>
                              </m:r>
                              <m:r>
                                <a:rPr lang="en-US" altLang="zh-TW" sz="1980" i="1">
                                  <a:latin typeface="Cambria Math" panose="02040503050406030204" pitchFamily="18" charset="0"/>
                                </a:rPr>
                                <m:t>−1</m:t>
                              </m:r>
                            </m:sup>
                          </m:sSup>
                        </m:e>
                      </m:d>
                    </m:oMath>
                  </m:oMathPara>
                </a14:m>
                <a:endParaRPr lang="zh-TW" altLang="en-US" sz="1980" dirty="0"/>
              </a:p>
            </p:txBody>
          </p:sp>
        </mc:Choice>
        <mc:Fallback xmlns="">
          <p:sp>
            <p:nvSpPr>
              <p:cNvPr id="16" name="矩形 15"/>
              <p:cNvSpPr>
                <a:spLocks noRot="1" noChangeAspect="1" noMove="1" noResize="1" noEditPoints="1" noAdjustHandles="1" noChangeArrowheads="1" noChangeShapeType="1" noTextEdit="1"/>
              </p:cNvSpPr>
              <p:nvPr/>
            </p:nvSpPr>
            <p:spPr>
              <a:xfrm>
                <a:off x="5009152" y="1663816"/>
                <a:ext cx="2834559" cy="397032"/>
              </a:xfrm>
              <a:prstGeom prst="rect">
                <a:avLst/>
              </a:prstGeom>
              <a:blipFill>
                <a:blip r:embed="rId3"/>
                <a:stretch>
                  <a:fillRect b="-15385"/>
                </a:stretch>
              </a:blipFill>
            </p:spPr>
            <p:txBody>
              <a:bodyPr/>
              <a:lstStyle/>
              <a:p>
                <a:r>
                  <a:rPr lang="en-IN">
                    <a:noFill/>
                  </a:rPr>
                  <a:t> </a:t>
                </a:r>
              </a:p>
            </p:txBody>
          </p:sp>
        </mc:Fallback>
      </mc:AlternateContent>
      <p:sp>
        <p:nvSpPr>
          <p:cNvPr id="17" name="文字方塊 16"/>
          <p:cNvSpPr txBox="1"/>
          <p:nvPr/>
        </p:nvSpPr>
        <p:spPr>
          <a:xfrm>
            <a:off x="4683334" y="1211357"/>
            <a:ext cx="3466334" cy="397032"/>
          </a:xfrm>
          <a:prstGeom prst="rect">
            <a:avLst/>
          </a:prstGeom>
          <a:noFill/>
        </p:spPr>
        <p:txBody>
          <a:bodyPr wrap="none" rtlCol="0">
            <a:spAutoFit/>
          </a:bodyPr>
          <a:lstStyle/>
          <a:p>
            <a:r>
              <a:rPr lang="en-US" altLang="zh-TW" sz="1980" dirty="0"/>
              <a:t>Original Gradient Descent</a:t>
            </a:r>
            <a:endParaRPr lang="zh-TW" altLang="en-US" sz="1980" dirty="0"/>
          </a:p>
        </p:txBody>
      </p:sp>
      <p:sp>
        <p:nvSpPr>
          <p:cNvPr id="19" name="文字方塊 18"/>
          <p:cNvSpPr txBox="1"/>
          <p:nvPr/>
        </p:nvSpPr>
        <p:spPr>
          <a:xfrm>
            <a:off x="1907390" y="2057149"/>
            <a:ext cx="6828344" cy="447815"/>
          </a:xfrm>
          <a:prstGeom prst="rect">
            <a:avLst/>
          </a:prstGeom>
          <a:noFill/>
        </p:spPr>
        <p:txBody>
          <a:bodyPr wrap="none" rtlCol="0">
            <a:spAutoFit/>
          </a:bodyPr>
          <a:lstStyle/>
          <a:p>
            <a:r>
              <a:rPr lang="en-US" altLang="zh-TW" sz="2310" dirty="0"/>
              <a:t>Each parameter w are considered separately</a:t>
            </a:r>
            <a:endParaRPr lang="zh-TW" altLang="en-US" sz="2310" dirty="0"/>
          </a:p>
        </p:txBody>
      </p:sp>
      <mc:AlternateContent xmlns:mc="http://schemas.openxmlformats.org/markup-compatibility/2006" xmlns:a14="http://schemas.microsoft.com/office/drawing/2010/main">
        <mc:Choice Requires="a14">
          <p:sp>
            <p:nvSpPr>
              <p:cNvPr id="22" name="文字方塊 21"/>
              <p:cNvSpPr txBox="1"/>
              <p:nvPr/>
            </p:nvSpPr>
            <p:spPr>
              <a:xfrm>
                <a:off x="5260807" y="2550751"/>
                <a:ext cx="1683025" cy="7090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𝑡</m:t>
                          </m:r>
                        </m:sup>
                      </m:sSup>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m:t>
                          </m:r>
                          <m:r>
                            <a:rPr lang="en-US" altLang="zh-TW" sz="2310" i="1">
                              <a:latin typeface="Cambria Math" panose="02040503050406030204" pitchFamily="18" charset="0"/>
                            </a:rPr>
                            <m:t>𝐶</m:t>
                          </m:r>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ea typeface="Cambria Math" panose="02040503050406030204" pitchFamily="18" charset="0"/>
                                    </a:rPr>
                                  </m:ctrlPr>
                                </m:sSupPr>
                                <m:e>
                                  <m:r>
                                    <a:rPr lang="zh-TW" altLang="en-US" sz="2310" i="1">
                                      <a:latin typeface="Cambria Math" panose="02040503050406030204" pitchFamily="18" charset="0"/>
                                      <a:ea typeface="Cambria Math" panose="02040503050406030204" pitchFamily="18" charset="0"/>
                                    </a:rPr>
                                    <m:t>𝜃</m:t>
                                  </m:r>
                                </m:e>
                                <m:sup>
                                  <m:r>
                                    <a:rPr lang="en-US" altLang="zh-TW" sz="2310" i="1">
                                      <a:latin typeface="Cambria Math" panose="02040503050406030204" pitchFamily="18" charset="0"/>
                                      <a:ea typeface="Cambria Math" panose="02040503050406030204" pitchFamily="18" charset="0"/>
                                    </a:rPr>
                                    <m:t>𝑡</m:t>
                                  </m:r>
                                </m:sup>
                              </m:sSup>
                            </m:e>
                          </m:d>
                        </m:num>
                        <m:den>
                          <m:r>
                            <a:rPr lang="zh-TW" altLang="en-US" sz="2310" i="1">
                              <a:latin typeface="Cambria Math" panose="02040503050406030204" pitchFamily="18" charset="0"/>
                            </a:rPr>
                            <m:t>𝜕</m:t>
                          </m:r>
                          <m:r>
                            <a:rPr lang="en-US" altLang="zh-TW" sz="2310" i="1">
                              <a:latin typeface="Cambria Math" panose="02040503050406030204" pitchFamily="18" charset="0"/>
                            </a:rPr>
                            <m:t>𝑤</m:t>
                          </m:r>
                        </m:den>
                      </m:f>
                    </m:oMath>
                  </m:oMathPara>
                </a14:m>
                <a:endParaRPr lang="zh-TW" altLang="en-US" sz="2310" dirty="0"/>
              </a:p>
            </p:txBody>
          </p:sp>
        </mc:Choice>
        <mc:Fallback xmlns="">
          <p:sp>
            <p:nvSpPr>
              <p:cNvPr id="22" name="文字方塊 21"/>
              <p:cNvSpPr txBox="1">
                <a:spLocks noRot="1" noChangeAspect="1" noMove="1" noResize="1" noEditPoints="1" noAdjustHandles="1" noChangeArrowheads="1" noChangeShapeType="1" noTextEdit="1"/>
              </p:cNvSpPr>
              <p:nvPr/>
            </p:nvSpPr>
            <p:spPr>
              <a:xfrm>
                <a:off x="5260807" y="2550751"/>
                <a:ext cx="1683025" cy="709040"/>
              </a:xfrm>
              <a:prstGeom prst="rect">
                <a:avLst/>
              </a:prstGeom>
              <a:blipFill>
                <a:blip r:embed="rId4"/>
                <a:stretch>
                  <a:fillRect/>
                </a:stretch>
              </a:blipFill>
            </p:spPr>
            <p:txBody>
              <a:bodyPr/>
              <a:lstStyle/>
              <a:p>
                <a:r>
                  <a:rPr lang="en-IN">
                    <a:noFill/>
                  </a:rPr>
                  <a:t> </a:t>
                </a:r>
              </a:p>
            </p:txBody>
          </p:sp>
        </mc:Fallback>
      </mc:AlternateContent>
      <p:cxnSp>
        <p:nvCxnSpPr>
          <p:cNvPr id="12" name="直線接點 11"/>
          <p:cNvCxnSpPr/>
          <p:nvPr/>
        </p:nvCxnSpPr>
        <p:spPr>
          <a:xfrm>
            <a:off x="4320293" y="3156687"/>
            <a:ext cx="289155"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5281763" y="3143217"/>
            <a:ext cx="289155" cy="0"/>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文字方塊 27"/>
              <p:cNvSpPr txBox="1"/>
              <p:nvPr/>
            </p:nvSpPr>
            <p:spPr>
              <a:xfrm>
                <a:off x="2002445" y="4673509"/>
                <a:ext cx="2687748" cy="10508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310" i="1">
                              <a:latin typeface="Cambria Math" panose="02040503050406030204" pitchFamily="18" charset="0"/>
                            </a:rPr>
                          </m:ctrlPr>
                        </m:sSubPr>
                        <m:e>
                          <m:r>
                            <m:rPr>
                              <m:nor/>
                            </m:rPr>
                            <a:rPr lang="zh-TW" altLang="en-US" sz="2310">
                              <a:latin typeface="Cambria Math" panose="02040503050406030204" pitchFamily="18" charset="0"/>
                            </a:rPr>
                            <m:t>𝜂</m:t>
                          </m:r>
                        </m:e>
                        <m:sub>
                          <m:r>
                            <a:rPr lang="en-US" altLang="zh-TW" sz="2310" i="1">
                              <a:latin typeface="Cambria Math" panose="02040503050406030204" pitchFamily="18" charset="0"/>
                            </a:rPr>
                            <m:t>𝑤</m:t>
                          </m:r>
                        </m:sub>
                      </m:sSub>
                      <m:r>
                        <a:rPr lang="en-US" altLang="zh-TW" sz="2310" i="1">
                          <a:latin typeface="Cambria Math" panose="02040503050406030204" pitchFamily="18" charset="0"/>
                        </a:rPr>
                        <m:t>=</m:t>
                      </m:r>
                      <m:f>
                        <m:fPr>
                          <m:ctrlPr>
                            <a:rPr lang="en-US" altLang="zh-TW" sz="2310" i="1">
                              <a:latin typeface="Cambria Math" panose="02040503050406030204" pitchFamily="18" charset="0"/>
                            </a:rPr>
                          </m:ctrlPr>
                        </m:fPr>
                        <m:num>
                          <m:r>
                            <a:rPr lang="zh-TW" altLang="en-US" sz="2310" i="1">
                              <a:latin typeface="Cambria Math" panose="02040503050406030204" pitchFamily="18" charset="0"/>
                            </a:rPr>
                            <m:t>𝜂</m:t>
                          </m:r>
                        </m:num>
                        <m:den>
                          <m:rad>
                            <m:radPr>
                              <m:degHide m:val="on"/>
                              <m:ctrlPr>
                                <a:rPr lang="en-US" altLang="zh-TW" sz="2310" i="1">
                                  <a:latin typeface="Cambria Math" panose="02040503050406030204" pitchFamily="18" charset="0"/>
                                </a:rPr>
                              </m:ctrlPr>
                            </m:radPr>
                            <m:deg/>
                            <m:e>
                              <m:nary>
                                <m:naryPr>
                                  <m:chr m:val="∑"/>
                                  <m:ctrlPr>
                                    <a:rPr lang="en-US" altLang="zh-TW" sz="2310" i="1">
                                      <a:latin typeface="Cambria Math" panose="02040503050406030204" pitchFamily="18" charset="0"/>
                                    </a:rPr>
                                  </m:ctrlPr>
                                </m:naryPr>
                                <m:sub>
                                  <m:r>
                                    <a:rPr lang="en-US" altLang="zh-TW" sz="2310" i="1">
                                      <a:latin typeface="Cambria Math" panose="02040503050406030204" pitchFamily="18" charset="0"/>
                                    </a:rPr>
                                    <m:t>𝑖</m:t>
                                  </m:r>
                                  <m:r>
                                    <a:rPr lang="en-US" altLang="zh-TW" sz="2310" i="1">
                                      <a:latin typeface="Cambria Math" panose="02040503050406030204" pitchFamily="18" charset="0"/>
                                    </a:rPr>
                                    <m:t>=0</m:t>
                                  </m:r>
                                </m:sub>
                                <m:sup>
                                  <m:r>
                                    <a:rPr lang="en-US" altLang="zh-TW" sz="2310" i="1">
                                      <a:latin typeface="Cambria Math" panose="02040503050406030204" pitchFamily="18" charset="0"/>
                                    </a:rPr>
                                    <m:t>𝑡</m:t>
                                  </m:r>
                                </m:sup>
                                <m:e>
                                  <m:sSup>
                                    <m:sSupPr>
                                      <m:ctrlPr>
                                        <a:rPr lang="en-US" altLang="zh-TW" sz="2310" i="1">
                                          <a:latin typeface="Cambria Math" panose="02040503050406030204" pitchFamily="18" charset="0"/>
                                        </a:rPr>
                                      </m:ctrlPr>
                                    </m:sSupPr>
                                    <m:e>
                                      <m:d>
                                        <m:dPr>
                                          <m:ctrlPr>
                                            <a:rPr lang="en-US" altLang="zh-TW" sz="2310" i="1">
                                              <a:latin typeface="Cambria Math" panose="02040503050406030204" pitchFamily="18" charset="0"/>
                                            </a:rPr>
                                          </m:ctrlPr>
                                        </m:dPr>
                                        <m:e>
                                          <m:sSup>
                                            <m:sSupPr>
                                              <m:ctrlPr>
                                                <a:rPr lang="en-US" altLang="zh-TW" sz="2310" i="1">
                                                  <a:latin typeface="Cambria Math" panose="02040503050406030204" pitchFamily="18" charset="0"/>
                                                </a:rPr>
                                              </m:ctrlPr>
                                            </m:sSupPr>
                                            <m:e>
                                              <m:r>
                                                <a:rPr lang="en-US" altLang="zh-TW" sz="2310" i="1">
                                                  <a:latin typeface="Cambria Math" panose="02040503050406030204" pitchFamily="18" charset="0"/>
                                                </a:rPr>
                                                <m:t>𝑔</m:t>
                                              </m:r>
                                            </m:e>
                                            <m:sup>
                                              <m:r>
                                                <a:rPr lang="en-US" altLang="zh-TW" sz="2310" i="1">
                                                  <a:latin typeface="Cambria Math" panose="02040503050406030204" pitchFamily="18" charset="0"/>
                                                </a:rPr>
                                                <m:t>𝑖</m:t>
                                              </m:r>
                                            </m:sup>
                                          </m:sSup>
                                        </m:e>
                                      </m:d>
                                    </m:e>
                                    <m:sup>
                                      <m:r>
                                        <a:rPr lang="en-US" altLang="zh-TW" sz="2310" i="1">
                                          <a:latin typeface="Cambria Math" panose="02040503050406030204" pitchFamily="18" charset="0"/>
                                        </a:rPr>
                                        <m:t>2</m:t>
                                      </m:r>
                                    </m:sup>
                                  </m:sSup>
                                </m:e>
                              </m:nary>
                            </m:e>
                          </m:rad>
                        </m:den>
                      </m:f>
                    </m:oMath>
                  </m:oMathPara>
                </a14:m>
                <a:endParaRPr lang="zh-TW" altLang="en-US" sz="2310" dirty="0"/>
              </a:p>
            </p:txBody>
          </p:sp>
        </mc:Choice>
        <mc:Fallback xmlns="">
          <p:sp>
            <p:nvSpPr>
              <p:cNvPr id="28" name="文字方塊 27"/>
              <p:cNvSpPr txBox="1">
                <a:spLocks noRot="1" noChangeAspect="1" noMove="1" noResize="1" noEditPoints="1" noAdjustHandles="1" noChangeArrowheads="1" noChangeShapeType="1" noTextEdit="1"/>
              </p:cNvSpPr>
              <p:nvPr/>
            </p:nvSpPr>
            <p:spPr>
              <a:xfrm>
                <a:off x="2002445" y="4673509"/>
                <a:ext cx="2687748" cy="1050865"/>
              </a:xfrm>
              <a:prstGeom prst="rect">
                <a:avLst/>
              </a:prstGeom>
              <a:blipFill>
                <a:blip r:embed="rId5"/>
                <a:stretch>
                  <a:fillRect/>
                </a:stretch>
              </a:blipFill>
            </p:spPr>
            <p:txBody>
              <a:bodyPr/>
              <a:lstStyle/>
              <a:p>
                <a:r>
                  <a:rPr lang="en-IN">
                    <a:noFill/>
                  </a:rPr>
                  <a:t> </a:t>
                </a:r>
              </a:p>
            </p:txBody>
          </p:sp>
        </mc:Fallback>
      </mc:AlternateContent>
      <p:sp>
        <p:nvSpPr>
          <p:cNvPr id="29" name="文字方塊 28"/>
          <p:cNvSpPr txBox="1"/>
          <p:nvPr/>
        </p:nvSpPr>
        <p:spPr>
          <a:xfrm>
            <a:off x="4976936" y="5005425"/>
            <a:ext cx="4228728" cy="803297"/>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altLang="zh-TW" sz="2310" dirty="0"/>
              <a:t>Summation of the square of the previous derivatives</a:t>
            </a:r>
          </a:p>
        </p:txBody>
      </p:sp>
      <p:cxnSp>
        <p:nvCxnSpPr>
          <p:cNvPr id="31" name="直線單箭頭接點 30"/>
          <p:cNvCxnSpPr>
            <a:endCxn id="13" idx="1"/>
          </p:cNvCxnSpPr>
          <p:nvPr/>
        </p:nvCxnSpPr>
        <p:spPr>
          <a:xfrm flipV="1">
            <a:off x="3827780" y="4717329"/>
            <a:ext cx="1149157" cy="9520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a:cxnSpLocks/>
            <a:endCxn id="29" idx="1"/>
          </p:cNvCxnSpPr>
          <p:nvPr/>
        </p:nvCxnSpPr>
        <p:spPr>
          <a:xfrm>
            <a:off x="4426155" y="5407074"/>
            <a:ext cx="550781"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199131" y="5150179"/>
            <a:ext cx="1227025" cy="482957"/>
          </a:xfrm>
          <a:prstGeom prst="rect">
            <a:avLst/>
          </a:prstGeom>
          <a:noFill/>
          <a:ln w="571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p>
        </p:txBody>
      </p:sp>
      <p:sp>
        <p:nvSpPr>
          <p:cNvPr id="39" name="矩形 38"/>
          <p:cNvSpPr/>
          <p:nvPr/>
        </p:nvSpPr>
        <p:spPr>
          <a:xfrm>
            <a:off x="3915151" y="2739055"/>
            <a:ext cx="349761" cy="48295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85"/>
          </a:p>
        </p:txBody>
      </p:sp>
    </p:spTree>
    <p:extLst>
      <p:ext uri="{BB962C8B-B14F-4D97-AF65-F5344CB8AC3E}">
        <p14:creationId xmlns:p14="http://schemas.microsoft.com/office/powerpoint/2010/main" val="16360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4" grpId="0" animBg="1"/>
      <p:bldP spid="13" grpId="0" animBg="1"/>
      <p:bldP spid="19" grpId="0"/>
      <p:bldP spid="22" grpId="0" animBg="1"/>
      <p:bldP spid="28" grpId="0" animBg="1"/>
      <p:bldP spid="29" grpId="0" animBg="1"/>
      <p:bldP spid="35" grpId="0" animBg="1"/>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11134-006B-486E-A6DF-0A7F4F13165B}"/>
              </a:ext>
            </a:extLst>
          </p:cNvPr>
          <p:cNvSpPr>
            <a:spLocks noGrp="1"/>
          </p:cNvSpPr>
          <p:nvPr>
            <p:ph type="title"/>
          </p:nvPr>
        </p:nvSpPr>
        <p:spPr>
          <a:xfrm>
            <a:off x="502920" y="762000"/>
            <a:ext cx="7257415" cy="438150"/>
          </a:xfrm>
        </p:spPr>
        <p:txBody>
          <a:bodyPr/>
          <a:lstStyle/>
          <a:p>
            <a:r>
              <a:rPr lang="en-US" dirty="0"/>
              <a:t>Deep Neural Network: </a:t>
            </a:r>
            <a:r>
              <a:rPr lang="en-IN" b="1" dirty="0">
                <a:effectLst/>
                <a:latin typeface="OpenSans"/>
              </a:rPr>
              <a:t>Parameters vs Hyperparameters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E6803-286A-4017-9E09-929031A0EC12}"/>
                  </a:ext>
                </a:extLst>
              </p:cNvPr>
              <p:cNvSpPr>
                <a:spLocks noGrp="1"/>
              </p:cNvSpPr>
              <p:nvPr>
                <p:ph idx="1"/>
              </p:nvPr>
            </p:nvSpPr>
            <p:spPr>
              <a:xfrm>
                <a:off x="502921" y="1412776"/>
                <a:ext cx="6038447" cy="4484787"/>
              </a:xfrm>
            </p:spPr>
            <p:txBody>
              <a:bodyPr/>
              <a:lstStyle/>
              <a:p>
                <a:pPr algn="just"/>
                <a:r>
                  <a:rPr lang="en-US" dirty="0"/>
                  <a:t>Parameters:   </a:t>
                </a:r>
              </a:p>
              <a:p>
                <a:pPr lvl="1" algn="just"/>
                <a:r>
                  <a:rPr lang="en-US" dirty="0"/>
                  <a:t> </a:t>
                </a:r>
                <a14:m>
                  <m:oMath xmlns:m="http://schemas.openxmlformats.org/officeDocument/2006/math">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𝑊</m:t>
                        </m:r>
                      </m:e>
                      <m:sup>
                        <m:r>
                          <a:rPr lang="en-US" altLang="zh-TW" i="1">
                            <a:solidFill>
                              <a:prstClr val="black"/>
                            </a:solidFill>
                            <a:latin typeface="Cambria Math" panose="02040503050406030204" pitchFamily="18" charset="0"/>
                          </a:rPr>
                          <m:t>1</m:t>
                        </m:r>
                      </m:sup>
                    </m:sSup>
                    <m:r>
                      <a:rPr lang="en-US" altLang="zh-TW" i="1">
                        <a:solidFill>
                          <a:prstClr val="black"/>
                        </a:solidFill>
                        <a:latin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𝑏</m:t>
                        </m:r>
                      </m:e>
                      <m:sup>
                        <m:r>
                          <a:rPr lang="en-US" altLang="zh-TW" i="1">
                            <a:solidFill>
                              <a:prstClr val="black"/>
                            </a:solidFill>
                            <a:latin typeface="Cambria Math" panose="02040503050406030204" pitchFamily="18" charset="0"/>
                          </a:rPr>
                          <m:t>1</m:t>
                        </m:r>
                      </m:sup>
                    </m:sSup>
                    <m:r>
                      <a:rPr lang="en-US" altLang="zh-TW" i="1">
                        <a:solidFill>
                          <a:prstClr val="black"/>
                        </a:solidFill>
                        <a:latin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𝑊</m:t>
                        </m:r>
                      </m:e>
                      <m:sup>
                        <m:r>
                          <a:rPr lang="en-US" altLang="zh-TW" i="1">
                            <a:solidFill>
                              <a:prstClr val="black"/>
                            </a:solidFill>
                            <a:latin typeface="Cambria Math" panose="02040503050406030204" pitchFamily="18" charset="0"/>
                          </a:rPr>
                          <m:t>2</m:t>
                        </m:r>
                      </m:sup>
                    </m:sSup>
                    <m:r>
                      <a:rPr lang="en-US" altLang="zh-TW" i="1">
                        <a:solidFill>
                          <a:prstClr val="black"/>
                        </a:solidFill>
                        <a:latin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𝑏</m:t>
                        </m:r>
                      </m:e>
                      <m:sup>
                        <m:r>
                          <a:rPr lang="en-US" altLang="zh-TW" i="1">
                            <a:solidFill>
                              <a:prstClr val="black"/>
                            </a:solidFill>
                            <a:latin typeface="Cambria Math" panose="02040503050406030204" pitchFamily="18" charset="0"/>
                          </a:rPr>
                          <m:t>2</m:t>
                        </m:r>
                      </m:sup>
                    </m:sSup>
                    <m:r>
                      <a:rPr lang="en-US" altLang="zh-TW" i="1">
                        <a:solidFill>
                          <a:prstClr val="black"/>
                        </a:solidFill>
                        <a:latin typeface="Cambria Math" panose="02040503050406030204" pitchFamily="18" charset="0"/>
                      </a:rPr>
                      <m:t>,</m:t>
                    </m:r>
                    <m:r>
                      <a:rPr lang="en-US" altLang="zh-TW" i="1">
                        <a:solidFill>
                          <a:prstClr val="black"/>
                        </a:solidFill>
                        <a:latin typeface="Cambria Math" panose="02040503050406030204" pitchFamily="18" charset="0"/>
                        <a:ea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𝑊</m:t>
                        </m:r>
                      </m:e>
                      <m:sup>
                        <m:r>
                          <a:rPr lang="en-US" altLang="zh-TW" i="1">
                            <a:solidFill>
                              <a:prstClr val="black"/>
                            </a:solidFill>
                            <a:latin typeface="Cambria Math" panose="02040503050406030204" pitchFamily="18" charset="0"/>
                          </a:rPr>
                          <m:t>𝐿</m:t>
                        </m:r>
                      </m:sup>
                    </m:sSup>
                    <m:r>
                      <a:rPr lang="en-US" altLang="zh-TW" i="1">
                        <a:solidFill>
                          <a:prstClr val="black"/>
                        </a:solidFill>
                        <a:latin typeface="Cambria Math" panose="02040503050406030204" pitchFamily="18" charset="0"/>
                      </a:rPr>
                      <m:t>,</m:t>
                    </m:r>
                    <m:sSup>
                      <m:sSupPr>
                        <m:ctrlPr>
                          <a:rPr lang="en-US" altLang="zh-TW" i="1">
                            <a:solidFill>
                              <a:prstClr val="black"/>
                            </a:solidFill>
                            <a:latin typeface="Cambria Math" panose="02040503050406030204" pitchFamily="18" charset="0"/>
                          </a:rPr>
                        </m:ctrlPr>
                      </m:sSupPr>
                      <m:e>
                        <m:r>
                          <a:rPr lang="en-US" altLang="zh-TW" i="1">
                            <a:solidFill>
                              <a:prstClr val="black"/>
                            </a:solidFill>
                            <a:latin typeface="Cambria Math" panose="02040503050406030204" pitchFamily="18" charset="0"/>
                          </a:rPr>
                          <m:t>𝑏</m:t>
                        </m:r>
                      </m:e>
                      <m:sup>
                        <m:r>
                          <a:rPr lang="en-US" altLang="zh-TW" i="1">
                            <a:solidFill>
                              <a:prstClr val="black"/>
                            </a:solidFill>
                            <a:latin typeface="Cambria Math" panose="02040503050406030204" pitchFamily="18" charset="0"/>
                          </a:rPr>
                          <m:t>𝐿</m:t>
                        </m:r>
                      </m:sup>
                    </m:sSup>
                  </m:oMath>
                </a14:m>
                <a:endParaRPr lang="en-IN" dirty="0"/>
              </a:p>
              <a:p>
                <a:pPr algn="just"/>
                <a:r>
                  <a:rPr lang="en-IN" dirty="0"/>
                  <a:t>Hyperparameters:</a:t>
                </a:r>
              </a:p>
              <a:p>
                <a:pPr lvl="1" algn="just"/>
                <a:r>
                  <a:rPr lang="en-IN" dirty="0"/>
                  <a:t>Learning rate </a:t>
                </a:r>
                <a14:m>
                  <m:oMath xmlns:m="http://schemas.openxmlformats.org/officeDocument/2006/math">
                    <m:d>
                      <m:dPr>
                        <m:ctrlPr>
                          <a:rPr lang="en-IN" i="1" smtClean="0">
                            <a:latin typeface="Cambria Math" panose="02040503050406030204" pitchFamily="18" charset="0"/>
                          </a:rPr>
                        </m:ctrlPr>
                      </m:dPr>
                      <m:e>
                        <m:r>
                          <a:rPr lang="en-US" b="1" i="1" smtClean="0">
                            <a:latin typeface="Cambria Math" panose="02040503050406030204" pitchFamily="18" charset="0"/>
                          </a:rPr>
                          <m:t>𝜶</m:t>
                        </m:r>
                      </m:e>
                    </m:d>
                  </m:oMath>
                </a14:m>
                <a:r>
                  <a:rPr lang="en-IN" dirty="0"/>
                  <a:t> </a:t>
                </a:r>
                <a:r>
                  <a:rPr lang="en-US" dirty="0"/>
                  <a:t>in gradient descent</a:t>
                </a:r>
              </a:p>
              <a:p>
                <a:pPr lvl="1" algn="just"/>
                <a:r>
                  <a:rPr lang="en-US" dirty="0"/>
                  <a:t>Number of iterations in gradient descent</a:t>
                </a:r>
              </a:p>
              <a:p>
                <a:pPr lvl="1" algn="just"/>
                <a:r>
                  <a:rPr lang="en-US" dirty="0"/>
                  <a:t>Number of layers in a Neural Network</a:t>
                </a:r>
              </a:p>
              <a:p>
                <a:pPr lvl="1" algn="just"/>
                <a:r>
                  <a:rPr lang="en-US" dirty="0"/>
                  <a:t>Number of neurons per layer in a Neural Network</a:t>
                </a:r>
              </a:p>
              <a:p>
                <a:pPr lvl="1" algn="just"/>
                <a:r>
                  <a:rPr lang="en-IN" dirty="0"/>
                  <a:t>Activations Functions</a:t>
                </a:r>
              </a:p>
              <a:p>
                <a:pPr lvl="1" algn="just"/>
                <a:r>
                  <a:rPr lang="en-IN" dirty="0"/>
                  <a:t>Mini-batch size</a:t>
                </a:r>
              </a:p>
              <a:p>
                <a:pPr lvl="1" algn="just"/>
                <a:r>
                  <a:rPr lang="en-IN" dirty="0"/>
                  <a:t>Regularizations parameters</a:t>
                </a:r>
              </a:p>
              <a:p>
                <a:pPr lvl="1" algn="just"/>
                <a:endParaRPr lang="en-IN" dirty="0"/>
              </a:p>
            </p:txBody>
          </p:sp>
        </mc:Choice>
        <mc:Fallback xmlns="">
          <p:sp>
            <p:nvSpPr>
              <p:cNvPr id="3" name="Content Placeholder 2">
                <a:extLst>
                  <a:ext uri="{FF2B5EF4-FFF2-40B4-BE49-F238E27FC236}">
                    <a16:creationId xmlns:a16="http://schemas.microsoft.com/office/drawing/2014/main" id="{8F7E6803-286A-4017-9E09-929031A0EC12}"/>
                  </a:ext>
                </a:extLst>
              </p:cNvPr>
              <p:cNvSpPr>
                <a:spLocks noGrp="1" noRot="1" noChangeAspect="1" noMove="1" noResize="1" noEditPoints="1" noAdjustHandles="1" noChangeArrowheads="1" noChangeShapeType="1" noTextEdit="1"/>
              </p:cNvSpPr>
              <p:nvPr>
                <p:ph idx="1"/>
              </p:nvPr>
            </p:nvSpPr>
            <p:spPr>
              <a:xfrm>
                <a:off x="502921" y="1412776"/>
                <a:ext cx="6038447" cy="4484787"/>
              </a:xfrm>
              <a:blipFill>
                <a:blip r:embed="rId2"/>
                <a:stretch>
                  <a:fillRect l="-909" t="-816"/>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8AECDB41-F212-4EE2-ACD9-DD0507D82BC9}"/>
              </a:ext>
            </a:extLst>
          </p:cNvPr>
          <p:cNvSpPr txBox="1"/>
          <p:nvPr/>
        </p:nvSpPr>
        <p:spPr>
          <a:xfrm>
            <a:off x="4035138" y="6665087"/>
            <a:ext cx="6038447" cy="215444"/>
          </a:xfrm>
          <a:prstGeom prst="rect">
            <a:avLst/>
          </a:prstGeom>
          <a:noFill/>
        </p:spPr>
        <p:txBody>
          <a:bodyPr wrap="square" rtlCol="0">
            <a:spAutoFit/>
          </a:bodyPr>
          <a:lstStyle/>
          <a:p>
            <a:r>
              <a:rPr lang="en-US" sz="800" dirty="0">
                <a:solidFill>
                  <a:srgbClr val="C00000"/>
                </a:solidFill>
              </a:rPr>
              <a:t>Image Source: https://www.slideshare.net/AliceZheng3/evaluating-machine-learning-models-a-beginners-guide</a:t>
            </a:r>
            <a:endParaRPr lang="en-IN" sz="800" dirty="0">
              <a:solidFill>
                <a:srgbClr val="C00000"/>
              </a:solidFill>
            </a:endParaRPr>
          </a:p>
        </p:txBody>
      </p:sp>
    </p:spTree>
    <p:extLst>
      <p:ext uri="{BB962C8B-B14F-4D97-AF65-F5344CB8AC3E}">
        <p14:creationId xmlns:p14="http://schemas.microsoft.com/office/powerpoint/2010/main" val="2418786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67CF-229B-4E28-8787-4E5D27C0F3B5}"/>
              </a:ext>
            </a:extLst>
          </p:cNvPr>
          <p:cNvSpPr>
            <a:spLocks noGrp="1"/>
          </p:cNvSpPr>
          <p:nvPr>
            <p:ph type="title"/>
          </p:nvPr>
        </p:nvSpPr>
        <p:spPr/>
        <p:txBody>
          <a:bodyPr/>
          <a:lstStyle/>
          <a:p>
            <a:r>
              <a:rPr lang="en-US" dirty="0"/>
              <a:t>Acknowledgement</a:t>
            </a:r>
            <a:endParaRPr lang="en-IN" dirty="0"/>
          </a:p>
        </p:txBody>
      </p:sp>
      <p:sp>
        <p:nvSpPr>
          <p:cNvPr id="3" name="Content Placeholder 2">
            <a:extLst>
              <a:ext uri="{FF2B5EF4-FFF2-40B4-BE49-F238E27FC236}">
                <a16:creationId xmlns:a16="http://schemas.microsoft.com/office/drawing/2014/main" id="{547E2F43-704C-469C-9972-36AC730A05D3}"/>
              </a:ext>
            </a:extLst>
          </p:cNvPr>
          <p:cNvSpPr>
            <a:spLocks noGrp="1"/>
          </p:cNvSpPr>
          <p:nvPr>
            <p:ph idx="1"/>
          </p:nvPr>
        </p:nvSpPr>
        <p:spPr>
          <a:xfrm>
            <a:off x="502921" y="1371600"/>
            <a:ext cx="9278807" cy="4525963"/>
          </a:xfrm>
        </p:spPr>
        <p:txBody>
          <a:bodyPr/>
          <a:lstStyle/>
          <a:p>
            <a:pPr algn="just"/>
            <a:r>
              <a:rPr lang="en-IN" dirty="0">
                <a:hlinkClick r:id="rId2">
                  <a:extLst>
                    <a:ext uri="{A12FA001-AC4F-418D-AE19-62706E023703}">
                      <ahyp:hlinkClr xmlns:ahyp="http://schemas.microsoft.com/office/drawing/2018/hyperlinkcolor" val="tx"/>
                    </a:ext>
                  </a:extLst>
                </a:hlinkClick>
              </a:rPr>
              <a:t>http://wavelab.uwaterloo.ca/wp-content/uploads/2017/04/Lecture_3.pdf</a:t>
            </a:r>
            <a:endParaRPr lang="en-IN" dirty="0"/>
          </a:p>
          <a:p>
            <a:pPr algn="just"/>
            <a:r>
              <a:rPr lang="en-IN" dirty="0">
                <a:hlinkClick r:id="rId3">
                  <a:extLst>
                    <a:ext uri="{A12FA001-AC4F-418D-AE19-62706E023703}">
                      <ahyp:hlinkClr xmlns:ahyp="http://schemas.microsoft.com/office/drawing/2018/hyperlinkcolor" val="tx"/>
                    </a:ext>
                  </a:extLst>
                </a:hlinkClick>
              </a:rPr>
              <a:t>https://heartbeat.fritz.ai/deep-learning-best-practices-regularization-techniques-for-better-performance-of-neural-network-94f978a4e518</a:t>
            </a:r>
            <a:endParaRPr lang="en-IN" dirty="0"/>
          </a:p>
          <a:p>
            <a:pPr algn="just"/>
            <a:r>
              <a:rPr lang="en-IN" dirty="0">
                <a:hlinkClick r:id="rId4">
                  <a:extLst>
                    <a:ext uri="{A12FA001-AC4F-418D-AE19-62706E023703}">
                      <ahyp:hlinkClr xmlns:ahyp="http://schemas.microsoft.com/office/drawing/2018/hyperlinkcolor" val="tx"/>
                    </a:ext>
                  </a:extLst>
                </a:hlinkClick>
              </a:rPr>
              <a:t>https://cedar.buffalo.edu/~srihari/CSE676/7.12%20Dropout.pdf</a:t>
            </a:r>
            <a:endParaRPr lang="en-IN" dirty="0"/>
          </a:p>
          <a:p>
            <a:pPr algn="just"/>
            <a:r>
              <a:rPr lang="en-IN" dirty="0">
                <a:hlinkClick r:id="rId5"/>
              </a:rPr>
              <a:t>http://speech.ee.ntu.edu.tw/~tlkagk/courses/ML_2017/Lecture/DNN%20tip.pptx</a:t>
            </a:r>
            <a:endParaRPr lang="en-IN" dirty="0"/>
          </a:p>
          <a:p>
            <a:pPr algn="just"/>
            <a:r>
              <a:rPr lang="en-US" b="1" dirty="0"/>
              <a:t>Accelerating Deep Network Training by Reducing Internal Covariate Shift</a:t>
            </a:r>
            <a:r>
              <a:rPr lang="en-IN" b="1" dirty="0"/>
              <a:t>, Jude W. Shavlik</a:t>
            </a:r>
          </a:p>
          <a:p>
            <a:pPr algn="just"/>
            <a:r>
              <a:rPr lang="en-IN" b="1" dirty="0">
                <a:hlinkClick r:id="rId6"/>
              </a:rPr>
              <a:t>http://speech.ee.ntu.edu.tw/~tlkagk/courses/MLDS_2018/Lecture/ForDeep.pptx</a:t>
            </a:r>
            <a:endParaRPr lang="en-IN" b="1" dirty="0"/>
          </a:p>
          <a:p>
            <a:pPr algn="just"/>
            <a:r>
              <a:rPr lang="en-US" sz="2000" dirty="0"/>
              <a:t>Deep Learning Tutorial. Prof. Hung-</a:t>
            </a:r>
            <a:r>
              <a:rPr lang="en-US" sz="2000" dirty="0" err="1"/>
              <a:t>yi</a:t>
            </a:r>
            <a:r>
              <a:rPr lang="en-US" sz="2000" dirty="0"/>
              <a:t> Lee, NTU.</a:t>
            </a:r>
          </a:p>
          <a:p>
            <a:pPr algn="just"/>
            <a:r>
              <a:rPr lang="en-US" b="1" dirty="0"/>
              <a:t>On Predictive and Generative Deep Neural Architectures, </a:t>
            </a:r>
            <a:r>
              <a:rPr lang="en-US" sz="2000" dirty="0"/>
              <a:t>Prof. </a:t>
            </a:r>
            <a:r>
              <a:rPr lang="en-US" sz="2000" dirty="0" err="1"/>
              <a:t>Swagatam</a:t>
            </a:r>
            <a:r>
              <a:rPr lang="en-US" sz="2000" dirty="0"/>
              <a:t> Das, ISICAL</a:t>
            </a:r>
            <a:endParaRPr lang="en-IN" dirty="0"/>
          </a:p>
        </p:txBody>
      </p:sp>
    </p:spTree>
    <p:extLst>
      <p:ext uri="{BB962C8B-B14F-4D97-AF65-F5344CB8AC3E}">
        <p14:creationId xmlns:p14="http://schemas.microsoft.com/office/powerpoint/2010/main" val="3264689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58ABB-3E57-491C-8493-609B6009C92A}"/>
              </a:ext>
            </a:extLst>
          </p:cNvPr>
          <p:cNvSpPr>
            <a:spLocks noGrp="1"/>
          </p:cNvSpPr>
          <p:nvPr>
            <p:ph type="title"/>
          </p:nvPr>
        </p:nvSpPr>
        <p:spPr/>
        <p:txBody>
          <a:bodyPr/>
          <a:lstStyle/>
          <a:p>
            <a:r>
              <a:rPr lang="en-IN" dirty="0"/>
              <a:t>Train / Dev / Test sets</a:t>
            </a:r>
          </a:p>
        </p:txBody>
      </p:sp>
      <p:sp>
        <p:nvSpPr>
          <p:cNvPr id="3" name="Content Placeholder 2">
            <a:extLst>
              <a:ext uri="{FF2B5EF4-FFF2-40B4-BE49-F238E27FC236}">
                <a16:creationId xmlns:a16="http://schemas.microsoft.com/office/drawing/2014/main" id="{AB1EA6C6-537B-479C-91BE-62A468269B49}"/>
              </a:ext>
            </a:extLst>
          </p:cNvPr>
          <p:cNvSpPr>
            <a:spLocks noGrp="1"/>
          </p:cNvSpPr>
          <p:nvPr>
            <p:ph idx="1"/>
          </p:nvPr>
        </p:nvSpPr>
        <p:spPr>
          <a:xfrm>
            <a:off x="502921" y="1371601"/>
            <a:ext cx="7406599" cy="2777480"/>
          </a:xfrm>
        </p:spPr>
        <p:txBody>
          <a:bodyPr/>
          <a:lstStyle/>
          <a:p>
            <a:r>
              <a:rPr lang="en-IN" dirty="0"/>
              <a:t>Hyperparameters tuning is a highly iterative process, where you</a:t>
            </a:r>
          </a:p>
          <a:p>
            <a:pPr lvl="1"/>
            <a:r>
              <a:rPr lang="en-US" dirty="0"/>
              <a:t>start with an idea, i.e. start with a certain number of hidden layers, certain learning rate, etc.</a:t>
            </a:r>
          </a:p>
          <a:p>
            <a:pPr lvl="1"/>
            <a:r>
              <a:rPr lang="en-US" dirty="0"/>
              <a:t>try the idea by implementing it</a:t>
            </a:r>
          </a:p>
          <a:p>
            <a:pPr lvl="1"/>
            <a:r>
              <a:rPr lang="en-US" dirty="0"/>
              <a:t>experiment how well the idea has worked</a:t>
            </a:r>
          </a:p>
          <a:p>
            <a:pPr lvl="1"/>
            <a:r>
              <a:rPr lang="en-US" dirty="0"/>
              <a:t>refine the idea and iterate this process</a:t>
            </a:r>
          </a:p>
          <a:p>
            <a:pPr algn="just"/>
            <a:r>
              <a:rPr lang="en-US" dirty="0"/>
              <a:t>Now how do we identify whether the idea is working? This is where the train / dev / test sets come into play. </a:t>
            </a:r>
          </a:p>
          <a:p>
            <a:pPr algn="just"/>
            <a:endParaRPr lang="en-US" dirty="0"/>
          </a:p>
        </p:txBody>
      </p:sp>
      <p:graphicFrame>
        <p:nvGraphicFramePr>
          <p:cNvPr id="7" name="Table 7">
            <a:extLst>
              <a:ext uri="{FF2B5EF4-FFF2-40B4-BE49-F238E27FC236}">
                <a16:creationId xmlns:a16="http://schemas.microsoft.com/office/drawing/2014/main" id="{EBB114EB-0FEF-4282-8C53-5BE8A199CB0F}"/>
              </a:ext>
            </a:extLst>
          </p:cNvPr>
          <p:cNvGraphicFramePr>
            <a:graphicFrameLocks noGrp="1"/>
          </p:cNvGraphicFramePr>
          <p:nvPr>
            <p:extLst>
              <p:ext uri="{D42A27DB-BD31-4B8C-83A1-F6EECF244321}">
                <p14:modId xmlns:p14="http://schemas.microsoft.com/office/powerpoint/2010/main" val="4183544788"/>
              </p:ext>
            </p:extLst>
          </p:nvPr>
        </p:nvGraphicFramePr>
        <p:xfrm>
          <a:off x="1160821" y="4079777"/>
          <a:ext cx="1132075" cy="2010029"/>
        </p:xfrm>
        <a:graphic>
          <a:graphicData uri="http://schemas.openxmlformats.org/drawingml/2006/table">
            <a:tbl>
              <a:tblPr firstRow="1" bandRow="1">
                <a:tableStyleId>{5C22544A-7EE6-4342-B048-85BDC9FD1C3A}</a:tableStyleId>
              </a:tblPr>
              <a:tblGrid>
                <a:gridCol w="1132075">
                  <a:extLst>
                    <a:ext uri="{9D8B030D-6E8A-4147-A177-3AD203B41FA5}">
                      <a16:colId xmlns:a16="http://schemas.microsoft.com/office/drawing/2014/main" val="22616696"/>
                    </a:ext>
                  </a:extLst>
                </a:gridCol>
              </a:tblGrid>
              <a:tr h="1149423">
                <a:tc>
                  <a:txBody>
                    <a:bodyPr/>
                    <a:lstStyle/>
                    <a:p>
                      <a:pPr algn="ctr"/>
                      <a:r>
                        <a:rPr lang="en-US" sz="1400" dirty="0">
                          <a:solidFill>
                            <a:schemeClr val="bg1"/>
                          </a:solidFill>
                        </a:rPr>
                        <a:t>Training Set</a:t>
                      </a:r>
                      <a:endParaRPr lang="en-IN" sz="1400" dirty="0">
                        <a:solidFill>
                          <a:schemeClr val="bg1"/>
                        </a:solidFill>
                      </a:endParaRPr>
                    </a:p>
                    <a:p>
                      <a:pPr algn="ctr"/>
                      <a:endParaRPr lang="en-IN" sz="1400" dirty="0"/>
                    </a:p>
                  </a:txBody>
                  <a:tcPr anchor="ctr"/>
                </a:tc>
                <a:extLst>
                  <a:ext uri="{0D108BD9-81ED-4DB2-BD59-A6C34878D82A}">
                    <a16:rowId xmlns:a16="http://schemas.microsoft.com/office/drawing/2014/main" val="2668422845"/>
                  </a:ext>
                </a:extLst>
              </a:tr>
              <a:tr h="432048">
                <a:tc>
                  <a:txBody>
                    <a:bodyPr/>
                    <a:lstStyle/>
                    <a:p>
                      <a:pPr algn="ctr"/>
                      <a:r>
                        <a:rPr lang="en-US" sz="1400" b="1" dirty="0">
                          <a:solidFill>
                            <a:schemeClr val="bg1"/>
                          </a:solidFill>
                        </a:rPr>
                        <a:t>Dev Set</a:t>
                      </a:r>
                      <a:endParaRPr lang="en-IN" sz="1400" b="1" dirty="0">
                        <a:solidFill>
                          <a:schemeClr val="bg1"/>
                        </a:solidFill>
                      </a:endParaRPr>
                    </a:p>
                  </a:txBody>
                  <a:tcPr anchor="ctr">
                    <a:solidFill>
                      <a:srgbClr val="00B050"/>
                    </a:solidFill>
                  </a:tcPr>
                </a:tc>
                <a:extLst>
                  <a:ext uri="{0D108BD9-81ED-4DB2-BD59-A6C34878D82A}">
                    <a16:rowId xmlns:a16="http://schemas.microsoft.com/office/drawing/2014/main" val="836332805"/>
                  </a:ext>
                </a:extLst>
              </a:tr>
              <a:tr h="428558">
                <a:tc>
                  <a:txBody>
                    <a:bodyPr/>
                    <a:lstStyle/>
                    <a:p>
                      <a:pPr algn="ctr"/>
                      <a:r>
                        <a:rPr lang="en-US" sz="1400" b="1" dirty="0">
                          <a:solidFill>
                            <a:schemeClr val="bg1"/>
                          </a:solidFill>
                        </a:rPr>
                        <a:t>Test Set</a:t>
                      </a:r>
                      <a:endParaRPr lang="en-IN" sz="1400" b="1" dirty="0">
                        <a:solidFill>
                          <a:schemeClr val="bg1"/>
                        </a:solidFill>
                      </a:endParaRPr>
                    </a:p>
                  </a:txBody>
                  <a:tcPr anchor="ctr">
                    <a:solidFill>
                      <a:srgbClr val="92D050"/>
                    </a:solidFill>
                  </a:tcPr>
                </a:tc>
                <a:extLst>
                  <a:ext uri="{0D108BD9-81ED-4DB2-BD59-A6C34878D82A}">
                    <a16:rowId xmlns:a16="http://schemas.microsoft.com/office/drawing/2014/main" val="3021471121"/>
                  </a:ext>
                </a:extLst>
              </a:tr>
            </a:tbl>
          </a:graphicData>
        </a:graphic>
      </p:graphicFrame>
      <p:sp>
        <p:nvSpPr>
          <p:cNvPr id="9" name="TextBox 8">
            <a:extLst>
              <a:ext uri="{FF2B5EF4-FFF2-40B4-BE49-F238E27FC236}">
                <a16:creationId xmlns:a16="http://schemas.microsoft.com/office/drawing/2014/main" id="{79248A00-FF0C-470A-BF3C-77EA60983AF9}"/>
              </a:ext>
            </a:extLst>
          </p:cNvPr>
          <p:cNvSpPr txBox="1"/>
          <p:nvPr/>
        </p:nvSpPr>
        <p:spPr>
          <a:xfrm>
            <a:off x="3084984" y="4437112"/>
            <a:ext cx="6583564" cy="338554"/>
          </a:xfrm>
          <a:prstGeom prst="rect">
            <a:avLst/>
          </a:prstGeom>
          <a:solidFill>
            <a:schemeClr val="accent1"/>
          </a:solid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We train the model on the training data.</a:t>
            </a:r>
            <a:endParaRPr lang="en-IN" sz="1600" b="1" dirty="0">
              <a:solidFill>
                <a:schemeClr val="bg1"/>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CC432266-8EE6-4D9C-8D52-3D8A9719630A}"/>
              </a:ext>
            </a:extLst>
          </p:cNvPr>
          <p:cNvSpPr txBox="1"/>
          <p:nvPr/>
        </p:nvSpPr>
        <p:spPr>
          <a:xfrm>
            <a:off x="3084984" y="5252725"/>
            <a:ext cx="6583564" cy="338554"/>
          </a:xfrm>
          <a:prstGeom prst="rect">
            <a:avLst/>
          </a:prstGeom>
          <a:solidFill>
            <a:srgbClr val="00B050"/>
          </a:solid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After training the model, we check how well it performs on the dev set.</a:t>
            </a:r>
          </a:p>
        </p:txBody>
      </p:sp>
      <p:sp>
        <p:nvSpPr>
          <p:cNvPr id="17" name="TextBox 16">
            <a:extLst>
              <a:ext uri="{FF2B5EF4-FFF2-40B4-BE49-F238E27FC236}">
                <a16:creationId xmlns:a16="http://schemas.microsoft.com/office/drawing/2014/main" id="{DD81E8EA-78DA-418C-AEA9-5976795258A5}"/>
              </a:ext>
            </a:extLst>
          </p:cNvPr>
          <p:cNvSpPr txBox="1"/>
          <p:nvPr/>
        </p:nvSpPr>
        <p:spPr>
          <a:xfrm>
            <a:off x="3084984" y="5617511"/>
            <a:ext cx="6583564" cy="584775"/>
          </a:xfrm>
          <a:prstGeom prst="rect">
            <a:avLst/>
          </a:prstGeom>
          <a:solidFill>
            <a:srgbClr val="92D050"/>
          </a:solidFill>
        </p:spPr>
        <p:txBody>
          <a:bodyPr wrap="square" rtlCol="0">
            <a:spAutoFit/>
          </a:bodyPr>
          <a:lstStyle/>
          <a:p>
            <a:r>
              <a:rPr lang="en-US" sz="1600" b="1" dirty="0">
                <a:solidFill>
                  <a:schemeClr val="bg1"/>
                </a:solidFill>
                <a:latin typeface="Calibri" panose="020F0502020204030204" pitchFamily="34" charset="0"/>
                <a:cs typeface="Calibri" panose="020F0502020204030204" pitchFamily="34" charset="0"/>
              </a:rPr>
              <a:t>When we have a final model, we evaluate it on the test set in order to get an unbiased estimate of how well our algorithm is doing.</a:t>
            </a:r>
          </a:p>
        </p:txBody>
      </p:sp>
      <p:sp>
        <p:nvSpPr>
          <p:cNvPr id="26" name="Arrow: Right 25">
            <a:extLst>
              <a:ext uri="{FF2B5EF4-FFF2-40B4-BE49-F238E27FC236}">
                <a16:creationId xmlns:a16="http://schemas.microsoft.com/office/drawing/2014/main" id="{F60C32F9-0228-4765-9FB3-2D02AF29506F}"/>
              </a:ext>
            </a:extLst>
          </p:cNvPr>
          <p:cNvSpPr/>
          <p:nvPr/>
        </p:nvSpPr>
        <p:spPr bwMode="auto">
          <a:xfrm>
            <a:off x="2292896" y="4564580"/>
            <a:ext cx="792088" cy="885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
        <p:nvSpPr>
          <p:cNvPr id="28" name="Arrow: Right 27">
            <a:extLst>
              <a:ext uri="{FF2B5EF4-FFF2-40B4-BE49-F238E27FC236}">
                <a16:creationId xmlns:a16="http://schemas.microsoft.com/office/drawing/2014/main" id="{B4A13DB6-BBAD-4EC7-BCFC-0DE2655ABC6F}"/>
              </a:ext>
            </a:extLst>
          </p:cNvPr>
          <p:cNvSpPr/>
          <p:nvPr/>
        </p:nvSpPr>
        <p:spPr bwMode="auto">
          <a:xfrm>
            <a:off x="2292896" y="5856246"/>
            <a:ext cx="792088" cy="885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
        <p:nvSpPr>
          <p:cNvPr id="30" name="Arrow: Right 29">
            <a:extLst>
              <a:ext uri="{FF2B5EF4-FFF2-40B4-BE49-F238E27FC236}">
                <a16:creationId xmlns:a16="http://schemas.microsoft.com/office/drawing/2014/main" id="{45D2DC92-C77E-457A-973C-9AE3C188160D}"/>
              </a:ext>
            </a:extLst>
          </p:cNvPr>
          <p:cNvSpPr/>
          <p:nvPr/>
        </p:nvSpPr>
        <p:spPr bwMode="auto">
          <a:xfrm>
            <a:off x="2292896" y="5406683"/>
            <a:ext cx="792088" cy="8855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1800" b="1" i="0" u="none" strike="noStrike" cap="none" normalizeH="0" baseline="0">
              <a:ln>
                <a:noFill/>
              </a:ln>
              <a:solidFill>
                <a:schemeClr val="tx1"/>
              </a:solidFill>
              <a:effectLst/>
              <a:latin typeface="Verdana" pitchFamily="34" charset="0"/>
            </a:endParaRPr>
          </a:p>
        </p:txBody>
      </p:sp>
      <p:sp>
        <p:nvSpPr>
          <p:cNvPr id="32" name="TextBox 31">
            <a:extLst>
              <a:ext uri="{FF2B5EF4-FFF2-40B4-BE49-F238E27FC236}">
                <a16:creationId xmlns:a16="http://schemas.microsoft.com/office/drawing/2014/main" id="{BA9CB73D-6834-4C19-938D-C0B5F991503E}"/>
              </a:ext>
            </a:extLst>
          </p:cNvPr>
          <p:cNvSpPr txBox="1"/>
          <p:nvPr/>
        </p:nvSpPr>
        <p:spPr>
          <a:xfrm>
            <a:off x="669645" y="4710409"/>
            <a:ext cx="461665" cy="784830"/>
          </a:xfrm>
          <a:prstGeom prst="rect">
            <a:avLst/>
          </a:prstGeom>
          <a:noFill/>
        </p:spPr>
        <p:txBody>
          <a:bodyPr vert="vert270" wrap="square" rtlCol="0">
            <a:spAutoFit/>
          </a:bodyPr>
          <a:lstStyle/>
          <a:p>
            <a:r>
              <a:rPr lang="en-US" dirty="0"/>
              <a:t>Data</a:t>
            </a:r>
            <a:endParaRPr lang="en-IN" dirty="0"/>
          </a:p>
        </p:txBody>
      </p:sp>
    </p:spTree>
    <p:extLst>
      <p:ext uri="{BB962C8B-B14F-4D97-AF65-F5344CB8AC3E}">
        <p14:creationId xmlns:p14="http://schemas.microsoft.com/office/powerpoint/2010/main" val="364836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17" grpId="0" animBg="1"/>
      <p:bldP spid="26" grpId="0" animBg="1"/>
      <p:bldP spid="28" grpId="0" animBg="1"/>
      <p:bldP spid="30" grpId="0" animBg="1"/>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F4795-04D9-4546-A230-CCE1E56A6183}"/>
              </a:ext>
            </a:extLst>
          </p:cNvPr>
          <p:cNvSpPr>
            <a:spLocks noGrp="1"/>
          </p:cNvSpPr>
          <p:nvPr>
            <p:ph type="title"/>
          </p:nvPr>
        </p:nvSpPr>
        <p:spPr/>
        <p:txBody>
          <a:bodyPr/>
          <a:lstStyle/>
          <a:p>
            <a:r>
              <a:rPr lang="en-IN" dirty="0"/>
              <a:t>Train / Dev / Test sets</a:t>
            </a:r>
          </a:p>
        </p:txBody>
      </p:sp>
      <p:graphicFrame>
        <p:nvGraphicFramePr>
          <p:cNvPr id="5" name="Table 7">
            <a:extLst>
              <a:ext uri="{FF2B5EF4-FFF2-40B4-BE49-F238E27FC236}">
                <a16:creationId xmlns:a16="http://schemas.microsoft.com/office/drawing/2014/main" id="{CB9DE3A6-2825-4764-8F36-FE377E8B3D26}"/>
              </a:ext>
            </a:extLst>
          </p:cNvPr>
          <p:cNvGraphicFramePr>
            <a:graphicFrameLocks noGrp="1"/>
          </p:cNvGraphicFramePr>
          <p:nvPr>
            <p:extLst>
              <p:ext uri="{D42A27DB-BD31-4B8C-83A1-F6EECF244321}">
                <p14:modId xmlns:p14="http://schemas.microsoft.com/office/powerpoint/2010/main" val="3635032072"/>
              </p:ext>
            </p:extLst>
          </p:nvPr>
        </p:nvGraphicFramePr>
        <p:xfrm>
          <a:off x="1423942" y="1446189"/>
          <a:ext cx="1132075" cy="2185743"/>
        </p:xfrm>
        <a:graphic>
          <a:graphicData uri="http://schemas.openxmlformats.org/drawingml/2006/table">
            <a:tbl>
              <a:tblPr firstRow="1" bandRow="1">
                <a:tableStyleId>{5C22544A-7EE6-4342-B048-85BDC9FD1C3A}</a:tableStyleId>
              </a:tblPr>
              <a:tblGrid>
                <a:gridCol w="1132075">
                  <a:extLst>
                    <a:ext uri="{9D8B030D-6E8A-4147-A177-3AD203B41FA5}">
                      <a16:colId xmlns:a16="http://schemas.microsoft.com/office/drawing/2014/main" val="22616696"/>
                    </a:ext>
                  </a:extLst>
                </a:gridCol>
              </a:tblGrid>
              <a:tr h="1149423">
                <a:tc>
                  <a:txBody>
                    <a:bodyPr/>
                    <a:lstStyle/>
                    <a:p>
                      <a:pPr algn="ctr"/>
                      <a:r>
                        <a:rPr lang="en-US" sz="1400" dirty="0">
                          <a:solidFill>
                            <a:schemeClr val="bg1"/>
                          </a:solidFill>
                        </a:rPr>
                        <a:t>Training Set (60%)</a:t>
                      </a:r>
                      <a:endParaRPr lang="en-IN" sz="1400" dirty="0">
                        <a:solidFill>
                          <a:schemeClr val="bg1"/>
                        </a:solidFill>
                      </a:endParaRPr>
                    </a:p>
                    <a:p>
                      <a:pPr algn="ctr"/>
                      <a:endParaRPr lang="en-IN" sz="1400" dirty="0"/>
                    </a:p>
                  </a:txBody>
                  <a:tcPr anchor="ctr"/>
                </a:tc>
                <a:extLst>
                  <a:ext uri="{0D108BD9-81ED-4DB2-BD59-A6C34878D82A}">
                    <a16:rowId xmlns:a16="http://schemas.microsoft.com/office/drawing/2014/main" val="2668422845"/>
                  </a:ext>
                </a:extLst>
              </a:tr>
              <a:tr h="432048">
                <a:tc>
                  <a:txBody>
                    <a:bodyPr/>
                    <a:lstStyle/>
                    <a:p>
                      <a:pPr algn="ctr"/>
                      <a:r>
                        <a:rPr lang="en-US" sz="1400" b="1" dirty="0">
                          <a:solidFill>
                            <a:schemeClr val="bg1"/>
                          </a:solidFill>
                        </a:rPr>
                        <a:t>Dev Set (20%)</a:t>
                      </a:r>
                      <a:endParaRPr lang="en-IN" sz="1400" b="1" dirty="0">
                        <a:solidFill>
                          <a:schemeClr val="bg1"/>
                        </a:solidFill>
                      </a:endParaRPr>
                    </a:p>
                  </a:txBody>
                  <a:tcPr anchor="ctr">
                    <a:solidFill>
                      <a:srgbClr val="00B050"/>
                    </a:solidFill>
                  </a:tcPr>
                </a:tc>
                <a:extLst>
                  <a:ext uri="{0D108BD9-81ED-4DB2-BD59-A6C34878D82A}">
                    <a16:rowId xmlns:a16="http://schemas.microsoft.com/office/drawing/2014/main" val="836332805"/>
                  </a:ext>
                </a:extLst>
              </a:tr>
              <a:tr h="428558">
                <a:tc>
                  <a:txBody>
                    <a:bodyPr/>
                    <a:lstStyle/>
                    <a:p>
                      <a:pPr algn="ctr"/>
                      <a:r>
                        <a:rPr lang="en-US" sz="1400" b="1" dirty="0">
                          <a:solidFill>
                            <a:schemeClr val="bg1"/>
                          </a:solidFill>
                        </a:rPr>
                        <a:t>Test Set</a:t>
                      </a:r>
                    </a:p>
                    <a:p>
                      <a:pPr algn="ctr"/>
                      <a:r>
                        <a:rPr lang="en-US" sz="1400" b="1" dirty="0">
                          <a:solidFill>
                            <a:schemeClr val="bg1"/>
                          </a:solidFill>
                        </a:rPr>
                        <a:t>(20%)</a:t>
                      </a:r>
                      <a:endParaRPr lang="en-IN" sz="1400" b="1" dirty="0">
                        <a:solidFill>
                          <a:schemeClr val="bg1"/>
                        </a:solidFill>
                      </a:endParaRPr>
                    </a:p>
                  </a:txBody>
                  <a:tcPr anchor="ctr">
                    <a:solidFill>
                      <a:srgbClr val="92D050"/>
                    </a:solidFill>
                  </a:tcPr>
                </a:tc>
                <a:extLst>
                  <a:ext uri="{0D108BD9-81ED-4DB2-BD59-A6C34878D82A}">
                    <a16:rowId xmlns:a16="http://schemas.microsoft.com/office/drawing/2014/main" val="3021471121"/>
                  </a:ext>
                </a:extLst>
              </a:tr>
            </a:tbl>
          </a:graphicData>
        </a:graphic>
      </p:graphicFrame>
      <p:graphicFrame>
        <p:nvGraphicFramePr>
          <p:cNvPr id="6" name="Table 7">
            <a:extLst>
              <a:ext uri="{FF2B5EF4-FFF2-40B4-BE49-F238E27FC236}">
                <a16:creationId xmlns:a16="http://schemas.microsoft.com/office/drawing/2014/main" id="{9E668576-734C-4822-911D-038638CDC0F9}"/>
              </a:ext>
            </a:extLst>
          </p:cNvPr>
          <p:cNvGraphicFramePr>
            <a:graphicFrameLocks noGrp="1"/>
          </p:cNvGraphicFramePr>
          <p:nvPr>
            <p:extLst>
              <p:ext uri="{D42A27DB-BD31-4B8C-83A1-F6EECF244321}">
                <p14:modId xmlns:p14="http://schemas.microsoft.com/office/powerpoint/2010/main" val="740051696"/>
              </p:ext>
            </p:extLst>
          </p:nvPr>
        </p:nvGraphicFramePr>
        <p:xfrm>
          <a:off x="4309120" y="1446190"/>
          <a:ext cx="1132075" cy="2185742"/>
        </p:xfrm>
        <a:graphic>
          <a:graphicData uri="http://schemas.openxmlformats.org/drawingml/2006/table">
            <a:tbl>
              <a:tblPr firstRow="1" bandRow="1">
                <a:tableStyleId>{5C22544A-7EE6-4342-B048-85BDC9FD1C3A}</a:tableStyleId>
              </a:tblPr>
              <a:tblGrid>
                <a:gridCol w="1132075">
                  <a:extLst>
                    <a:ext uri="{9D8B030D-6E8A-4147-A177-3AD203B41FA5}">
                      <a16:colId xmlns:a16="http://schemas.microsoft.com/office/drawing/2014/main" val="22616696"/>
                    </a:ext>
                  </a:extLst>
                </a:gridCol>
              </a:tblGrid>
              <a:tr h="1483239">
                <a:tc>
                  <a:txBody>
                    <a:bodyPr/>
                    <a:lstStyle/>
                    <a:p>
                      <a:pPr algn="ctr"/>
                      <a:endParaRPr lang="en-US" sz="1400" dirty="0">
                        <a:solidFill>
                          <a:schemeClr val="bg1"/>
                        </a:solidFill>
                      </a:endParaRPr>
                    </a:p>
                    <a:p>
                      <a:pPr algn="ctr"/>
                      <a:r>
                        <a:rPr lang="en-US" sz="1400" dirty="0">
                          <a:solidFill>
                            <a:schemeClr val="bg1"/>
                          </a:solidFill>
                        </a:rPr>
                        <a:t>Training Set (70%)</a:t>
                      </a:r>
                      <a:endParaRPr lang="en-IN" sz="1400" dirty="0">
                        <a:solidFill>
                          <a:schemeClr val="bg1"/>
                        </a:solidFill>
                      </a:endParaRPr>
                    </a:p>
                    <a:p>
                      <a:pPr algn="ctr"/>
                      <a:endParaRPr lang="en-IN" sz="1400" dirty="0"/>
                    </a:p>
                  </a:txBody>
                  <a:tcPr/>
                </a:tc>
                <a:extLst>
                  <a:ext uri="{0D108BD9-81ED-4DB2-BD59-A6C34878D82A}">
                    <a16:rowId xmlns:a16="http://schemas.microsoft.com/office/drawing/2014/main" val="2668422845"/>
                  </a:ext>
                </a:extLst>
              </a:tr>
              <a:tr h="702503">
                <a:tc>
                  <a:txBody>
                    <a:bodyPr/>
                    <a:lstStyle/>
                    <a:p>
                      <a:pPr algn="ctr"/>
                      <a:r>
                        <a:rPr lang="en-US" sz="1400" b="1" dirty="0">
                          <a:solidFill>
                            <a:schemeClr val="bg1"/>
                          </a:solidFill>
                        </a:rPr>
                        <a:t>Test Set</a:t>
                      </a:r>
                    </a:p>
                    <a:p>
                      <a:pPr algn="ctr"/>
                      <a:r>
                        <a:rPr lang="en-US" sz="1400" b="1" dirty="0">
                          <a:solidFill>
                            <a:schemeClr val="bg1"/>
                          </a:solidFill>
                        </a:rPr>
                        <a:t>(20%)</a:t>
                      </a:r>
                      <a:endParaRPr lang="en-IN" sz="1400" b="1" dirty="0">
                        <a:solidFill>
                          <a:schemeClr val="bg1"/>
                        </a:solidFill>
                      </a:endParaRPr>
                    </a:p>
                  </a:txBody>
                  <a:tcPr anchor="ctr">
                    <a:solidFill>
                      <a:srgbClr val="92D050"/>
                    </a:solidFill>
                  </a:tcPr>
                </a:tc>
                <a:extLst>
                  <a:ext uri="{0D108BD9-81ED-4DB2-BD59-A6C34878D82A}">
                    <a16:rowId xmlns:a16="http://schemas.microsoft.com/office/drawing/2014/main" val="3021471121"/>
                  </a:ext>
                </a:extLst>
              </a:tr>
            </a:tbl>
          </a:graphicData>
        </a:graphic>
      </p:graphicFrame>
      <p:graphicFrame>
        <p:nvGraphicFramePr>
          <p:cNvPr id="8" name="Table 7">
            <a:extLst>
              <a:ext uri="{FF2B5EF4-FFF2-40B4-BE49-F238E27FC236}">
                <a16:creationId xmlns:a16="http://schemas.microsoft.com/office/drawing/2014/main" id="{6BB49945-D4C6-4A8A-96BA-D1BBFE858A9C}"/>
              </a:ext>
            </a:extLst>
          </p:cNvPr>
          <p:cNvGraphicFramePr>
            <a:graphicFrameLocks noGrp="1"/>
          </p:cNvGraphicFramePr>
          <p:nvPr>
            <p:extLst>
              <p:ext uri="{D42A27DB-BD31-4B8C-83A1-F6EECF244321}">
                <p14:modId xmlns:p14="http://schemas.microsoft.com/office/powerpoint/2010/main" val="3518230654"/>
              </p:ext>
            </p:extLst>
          </p:nvPr>
        </p:nvGraphicFramePr>
        <p:xfrm>
          <a:off x="7194298" y="1446191"/>
          <a:ext cx="1132075" cy="2186991"/>
        </p:xfrm>
        <a:graphic>
          <a:graphicData uri="http://schemas.openxmlformats.org/drawingml/2006/table">
            <a:tbl>
              <a:tblPr firstRow="1" bandRow="1">
                <a:tableStyleId>{5C22544A-7EE6-4342-B048-85BDC9FD1C3A}</a:tableStyleId>
              </a:tblPr>
              <a:tblGrid>
                <a:gridCol w="1132075">
                  <a:extLst>
                    <a:ext uri="{9D8B030D-6E8A-4147-A177-3AD203B41FA5}">
                      <a16:colId xmlns:a16="http://schemas.microsoft.com/office/drawing/2014/main" val="22616696"/>
                    </a:ext>
                  </a:extLst>
                </a:gridCol>
              </a:tblGrid>
              <a:tr h="1807218">
                <a:tc>
                  <a:txBody>
                    <a:bodyPr/>
                    <a:lstStyle/>
                    <a:p>
                      <a:pPr algn="ctr"/>
                      <a:endParaRPr lang="en-US" sz="1400" dirty="0">
                        <a:solidFill>
                          <a:schemeClr val="bg1"/>
                        </a:solidFill>
                      </a:endParaRPr>
                    </a:p>
                    <a:p>
                      <a:pPr algn="ctr"/>
                      <a:r>
                        <a:rPr lang="en-US" sz="1400" dirty="0">
                          <a:solidFill>
                            <a:schemeClr val="bg1"/>
                          </a:solidFill>
                        </a:rPr>
                        <a:t>Training Set (98%)</a:t>
                      </a:r>
                      <a:endParaRPr lang="en-IN" sz="1400" dirty="0">
                        <a:solidFill>
                          <a:schemeClr val="bg1"/>
                        </a:solidFill>
                      </a:endParaRPr>
                    </a:p>
                    <a:p>
                      <a:pPr algn="ctr"/>
                      <a:endParaRPr lang="en-IN" sz="1400" dirty="0"/>
                    </a:p>
                  </a:txBody>
                  <a:tcPr/>
                </a:tc>
                <a:extLst>
                  <a:ext uri="{0D108BD9-81ED-4DB2-BD59-A6C34878D82A}">
                    <a16:rowId xmlns:a16="http://schemas.microsoft.com/office/drawing/2014/main" val="2668422845"/>
                  </a:ext>
                </a:extLst>
              </a:tr>
              <a:tr h="196893">
                <a:tc>
                  <a:txBody>
                    <a:bodyPr/>
                    <a:lstStyle/>
                    <a:p>
                      <a:pPr algn="ctr"/>
                      <a:r>
                        <a:rPr lang="en-US" sz="600" b="1" dirty="0">
                          <a:solidFill>
                            <a:schemeClr val="bg1"/>
                          </a:solidFill>
                        </a:rPr>
                        <a:t>Dev Set (1%)</a:t>
                      </a:r>
                      <a:endParaRPr lang="en-IN" sz="600" b="1" dirty="0">
                        <a:solidFill>
                          <a:schemeClr val="bg1"/>
                        </a:solidFill>
                      </a:endParaRPr>
                    </a:p>
                  </a:txBody>
                  <a:tcPr anchor="ctr">
                    <a:solidFill>
                      <a:srgbClr val="00B050"/>
                    </a:solidFill>
                  </a:tcPr>
                </a:tc>
                <a:extLst>
                  <a:ext uri="{0D108BD9-81ED-4DB2-BD59-A6C34878D82A}">
                    <a16:rowId xmlns:a16="http://schemas.microsoft.com/office/drawing/2014/main" val="836332805"/>
                  </a:ext>
                </a:extLst>
              </a:tr>
              <a:tr h="181630">
                <a:tc>
                  <a:txBody>
                    <a:bodyPr/>
                    <a:lstStyle/>
                    <a:p>
                      <a:pPr algn="ctr"/>
                      <a:r>
                        <a:rPr lang="en-US" sz="600" b="1" dirty="0">
                          <a:solidFill>
                            <a:schemeClr val="bg1"/>
                          </a:solidFill>
                        </a:rPr>
                        <a:t>Test Set (1%)</a:t>
                      </a:r>
                      <a:endParaRPr lang="en-IN" sz="600" b="1" dirty="0">
                        <a:solidFill>
                          <a:schemeClr val="bg1"/>
                        </a:solidFill>
                      </a:endParaRPr>
                    </a:p>
                  </a:txBody>
                  <a:tcPr anchor="ctr">
                    <a:solidFill>
                      <a:srgbClr val="92D050"/>
                    </a:solidFill>
                  </a:tcPr>
                </a:tc>
                <a:extLst>
                  <a:ext uri="{0D108BD9-81ED-4DB2-BD59-A6C34878D82A}">
                    <a16:rowId xmlns:a16="http://schemas.microsoft.com/office/drawing/2014/main" val="3021471121"/>
                  </a:ext>
                </a:extLst>
              </a:tr>
            </a:tbl>
          </a:graphicData>
        </a:graphic>
      </p:graphicFrame>
      <p:sp>
        <p:nvSpPr>
          <p:cNvPr id="12" name="TextBox 11">
            <a:extLst>
              <a:ext uri="{FF2B5EF4-FFF2-40B4-BE49-F238E27FC236}">
                <a16:creationId xmlns:a16="http://schemas.microsoft.com/office/drawing/2014/main" id="{95A3752A-4348-4864-AA77-87FE8040EA59}"/>
              </a:ext>
            </a:extLst>
          </p:cNvPr>
          <p:cNvSpPr txBox="1"/>
          <p:nvPr/>
        </p:nvSpPr>
        <p:spPr>
          <a:xfrm>
            <a:off x="1572816" y="4492712"/>
            <a:ext cx="3533250" cy="1200329"/>
          </a:xfrm>
          <a:prstGeom prst="rect">
            <a:avLst/>
          </a:prstGeom>
          <a:noFill/>
        </p:spPr>
        <p:txBody>
          <a:bodyPr wrap="square">
            <a:spAutoFit/>
          </a:bodyPr>
          <a:lstStyle/>
          <a:p>
            <a:pPr algn="just"/>
            <a:r>
              <a:rPr lang="en-US" b="1" dirty="0">
                <a:solidFill>
                  <a:srgbClr val="002060"/>
                </a:solidFill>
              </a:rPr>
              <a:t>Previously, when we had small datasets, most often the distribution of different sets was</a:t>
            </a:r>
            <a:endParaRPr lang="en-IN" b="1" dirty="0">
              <a:solidFill>
                <a:srgbClr val="002060"/>
              </a:solidFill>
            </a:endParaRPr>
          </a:p>
        </p:txBody>
      </p:sp>
      <p:cxnSp>
        <p:nvCxnSpPr>
          <p:cNvPr id="15" name="Straight Arrow Connector 14">
            <a:extLst>
              <a:ext uri="{FF2B5EF4-FFF2-40B4-BE49-F238E27FC236}">
                <a16:creationId xmlns:a16="http://schemas.microsoft.com/office/drawing/2014/main" id="{1D578BCD-5844-41EE-B6AB-5FAE40E4D020}"/>
              </a:ext>
            </a:extLst>
          </p:cNvPr>
          <p:cNvCxnSpPr>
            <a:cxnSpLocks/>
            <a:stCxn id="12" idx="0"/>
            <a:endCxn id="6" idx="2"/>
          </p:cNvCxnSpPr>
          <p:nvPr/>
        </p:nvCxnSpPr>
        <p:spPr bwMode="auto">
          <a:xfrm flipV="1">
            <a:off x="3339441" y="3631932"/>
            <a:ext cx="1535716" cy="86078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06AD4FE1-C585-4186-AD23-17E69E8F8953}"/>
              </a:ext>
            </a:extLst>
          </p:cNvPr>
          <p:cNvCxnSpPr>
            <a:cxnSpLocks/>
            <a:stCxn id="12" idx="0"/>
            <a:endCxn id="5" idx="2"/>
          </p:cNvCxnSpPr>
          <p:nvPr/>
        </p:nvCxnSpPr>
        <p:spPr bwMode="auto">
          <a:xfrm flipH="1" flipV="1">
            <a:off x="1989979" y="3631932"/>
            <a:ext cx="1349462" cy="86078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26" name="TextBox 25">
            <a:extLst>
              <a:ext uri="{FF2B5EF4-FFF2-40B4-BE49-F238E27FC236}">
                <a16:creationId xmlns:a16="http://schemas.microsoft.com/office/drawing/2014/main" id="{98DB504A-8A12-4CF7-9C55-69049CC09449}"/>
              </a:ext>
            </a:extLst>
          </p:cNvPr>
          <p:cNvSpPr txBox="1"/>
          <p:nvPr/>
        </p:nvSpPr>
        <p:spPr>
          <a:xfrm>
            <a:off x="5744111" y="4492712"/>
            <a:ext cx="4032448" cy="1200329"/>
          </a:xfrm>
          <a:prstGeom prst="rect">
            <a:avLst/>
          </a:prstGeom>
          <a:noFill/>
        </p:spPr>
        <p:txBody>
          <a:bodyPr wrap="square">
            <a:spAutoFit/>
          </a:bodyPr>
          <a:lstStyle/>
          <a:p>
            <a:pPr algn="just"/>
            <a:r>
              <a:rPr lang="en-US" b="1" dirty="0">
                <a:solidFill>
                  <a:srgbClr val="002060"/>
                </a:solidFill>
              </a:rPr>
              <a:t>As the availability of data has increased in recent years, we can use a huge slice of it for training the model</a:t>
            </a:r>
            <a:endParaRPr lang="en-IN" b="1" dirty="0">
              <a:solidFill>
                <a:srgbClr val="002060"/>
              </a:solidFill>
            </a:endParaRPr>
          </a:p>
        </p:txBody>
      </p:sp>
      <p:cxnSp>
        <p:nvCxnSpPr>
          <p:cNvPr id="27" name="Straight Arrow Connector 26">
            <a:extLst>
              <a:ext uri="{FF2B5EF4-FFF2-40B4-BE49-F238E27FC236}">
                <a16:creationId xmlns:a16="http://schemas.microsoft.com/office/drawing/2014/main" id="{C2E437AF-B0EB-4A12-B273-BF51CED46CA5}"/>
              </a:ext>
            </a:extLst>
          </p:cNvPr>
          <p:cNvCxnSpPr>
            <a:cxnSpLocks/>
            <a:stCxn id="26" idx="0"/>
            <a:endCxn id="8" idx="2"/>
          </p:cNvCxnSpPr>
          <p:nvPr/>
        </p:nvCxnSpPr>
        <p:spPr bwMode="auto">
          <a:xfrm flipV="1">
            <a:off x="7760335" y="3633182"/>
            <a:ext cx="0" cy="859530"/>
          </a:xfrm>
          <a:prstGeom prst="straightConnector1">
            <a:avLst/>
          </a:prstGeom>
          <a:ln>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35" name="TextBox 34">
            <a:extLst>
              <a:ext uri="{FF2B5EF4-FFF2-40B4-BE49-F238E27FC236}">
                <a16:creationId xmlns:a16="http://schemas.microsoft.com/office/drawing/2014/main" id="{E0106D1C-DF1D-43C3-A5FD-3796CAFD0D33}"/>
              </a:ext>
            </a:extLst>
          </p:cNvPr>
          <p:cNvSpPr txBox="1"/>
          <p:nvPr/>
        </p:nvSpPr>
        <p:spPr>
          <a:xfrm>
            <a:off x="939065" y="2146645"/>
            <a:ext cx="461665" cy="784830"/>
          </a:xfrm>
          <a:prstGeom prst="rect">
            <a:avLst/>
          </a:prstGeom>
          <a:noFill/>
        </p:spPr>
        <p:txBody>
          <a:bodyPr vert="vert270" wrap="square" rtlCol="0">
            <a:spAutoFit/>
          </a:bodyPr>
          <a:lstStyle/>
          <a:p>
            <a:r>
              <a:rPr lang="en-US" dirty="0"/>
              <a:t>Data</a:t>
            </a:r>
            <a:endParaRPr lang="en-IN" dirty="0"/>
          </a:p>
        </p:txBody>
      </p:sp>
    </p:spTree>
    <p:extLst>
      <p:ext uri="{BB962C8B-B14F-4D97-AF65-F5344CB8AC3E}">
        <p14:creationId xmlns:p14="http://schemas.microsoft.com/office/powerpoint/2010/main" val="316276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6"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8FB5A-39E9-465A-ABA3-B8AA25960BCB}"/>
              </a:ext>
            </a:extLst>
          </p:cNvPr>
          <p:cNvSpPr>
            <a:spLocks noGrp="1"/>
          </p:cNvSpPr>
          <p:nvPr>
            <p:ph type="title"/>
          </p:nvPr>
        </p:nvSpPr>
        <p:spPr/>
        <p:txBody>
          <a:bodyPr/>
          <a:lstStyle/>
          <a:p>
            <a:r>
              <a:rPr lang="en-IN" dirty="0"/>
              <a:t>Bias / Variance Trade-off</a:t>
            </a:r>
          </a:p>
        </p:txBody>
      </p:sp>
      <p:sp>
        <p:nvSpPr>
          <p:cNvPr id="3" name="Content Placeholder 2">
            <a:extLst>
              <a:ext uri="{FF2B5EF4-FFF2-40B4-BE49-F238E27FC236}">
                <a16:creationId xmlns:a16="http://schemas.microsoft.com/office/drawing/2014/main" id="{A94C3DB6-7365-4AF1-A9F4-20873AF3B7A7}"/>
              </a:ext>
            </a:extLst>
          </p:cNvPr>
          <p:cNvSpPr>
            <a:spLocks noGrp="1"/>
          </p:cNvSpPr>
          <p:nvPr>
            <p:ph idx="1"/>
          </p:nvPr>
        </p:nvSpPr>
        <p:spPr>
          <a:xfrm>
            <a:off x="502921" y="1232235"/>
            <a:ext cx="5318367" cy="2124757"/>
          </a:xfrm>
        </p:spPr>
        <p:txBody>
          <a:bodyPr/>
          <a:lstStyle/>
          <a:p>
            <a:pPr algn="just">
              <a:spcBef>
                <a:spcPts val="0"/>
              </a:spcBef>
            </a:pPr>
            <a:r>
              <a:rPr lang="en-US" dirty="0"/>
              <a:t>Make sure the distribution of dev/test set is same as training set</a:t>
            </a:r>
          </a:p>
          <a:p>
            <a:pPr lvl="1" algn="just"/>
            <a:r>
              <a:rPr lang="en-US" dirty="0"/>
              <a:t>Divide the training, dev and test sets in such a way that their distribution is similar</a:t>
            </a:r>
          </a:p>
          <a:p>
            <a:pPr lvl="1" algn="just"/>
            <a:r>
              <a:rPr lang="en-US" dirty="0"/>
              <a:t>Skip the test set and validate the model using the dev set only</a:t>
            </a:r>
          </a:p>
        </p:txBody>
      </p:sp>
      <p:pic>
        <p:nvPicPr>
          <p:cNvPr id="6" name="Picture 5">
            <a:extLst>
              <a:ext uri="{FF2B5EF4-FFF2-40B4-BE49-F238E27FC236}">
                <a16:creationId xmlns:a16="http://schemas.microsoft.com/office/drawing/2014/main" id="{311DFF99-0F79-4D0C-A91E-A216FBA13D27}"/>
              </a:ext>
            </a:extLst>
          </p:cNvPr>
          <p:cNvPicPr>
            <a:picLocks noChangeAspect="1"/>
          </p:cNvPicPr>
          <p:nvPr/>
        </p:nvPicPr>
        <p:blipFill>
          <a:blip r:embed="rId2"/>
          <a:stretch>
            <a:fillRect/>
          </a:stretch>
        </p:blipFill>
        <p:spPr>
          <a:xfrm>
            <a:off x="6986507" y="1242848"/>
            <a:ext cx="1949032" cy="1429792"/>
          </a:xfrm>
          <a:prstGeom prst="rect">
            <a:avLst/>
          </a:prstGeom>
        </p:spPr>
      </p:pic>
      <p:pic>
        <p:nvPicPr>
          <p:cNvPr id="8" name="Picture 7">
            <a:extLst>
              <a:ext uri="{FF2B5EF4-FFF2-40B4-BE49-F238E27FC236}">
                <a16:creationId xmlns:a16="http://schemas.microsoft.com/office/drawing/2014/main" id="{A2604110-5CC4-469C-BC19-08445E308D7D}"/>
              </a:ext>
            </a:extLst>
          </p:cNvPr>
          <p:cNvPicPr>
            <a:picLocks noChangeAspect="1"/>
          </p:cNvPicPr>
          <p:nvPr/>
        </p:nvPicPr>
        <p:blipFill>
          <a:blip r:embed="rId3"/>
          <a:stretch>
            <a:fillRect/>
          </a:stretch>
        </p:blipFill>
        <p:spPr>
          <a:xfrm>
            <a:off x="7169256" y="4565439"/>
            <a:ext cx="1583533" cy="1429792"/>
          </a:xfrm>
          <a:prstGeom prst="rect">
            <a:avLst/>
          </a:prstGeom>
        </p:spPr>
      </p:pic>
      <p:pic>
        <p:nvPicPr>
          <p:cNvPr id="10" name="Picture 9">
            <a:extLst>
              <a:ext uri="{FF2B5EF4-FFF2-40B4-BE49-F238E27FC236}">
                <a16:creationId xmlns:a16="http://schemas.microsoft.com/office/drawing/2014/main" id="{97D1A8A6-9827-4701-AE39-97AC987A9863}"/>
              </a:ext>
            </a:extLst>
          </p:cNvPr>
          <p:cNvPicPr>
            <a:picLocks noChangeAspect="1"/>
          </p:cNvPicPr>
          <p:nvPr/>
        </p:nvPicPr>
        <p:blipFill>
          <a:blip r:embed="rId4"/>
          <a:stretch>
            <a:fillRect/>
          </a:stretch>
        </p:blipFill>
        <p:spPr>
          <a:xfrm>
            <a:off x="6226038" y="2915161"/>
            <a:ext cx="1656382" cy="1429792"/>
          </a:xfrm>
          <a:prstGeom prst="rect">
            <a:avLst/>
          </a:prstGeom>
        </p:spPr>
      </p:pic>
      <p:pic>
        <p:nvPicPr>
          <p:cNvPr id="12" name="Picture 11">
            <a:extLst>
              <a:ext uri="{FF2B5EF4-FFF2-40B4-BE49-F238E27FC236}">
                <a16:creationId xmlns:a16="http://schemas.microsoft.com/office/drawing/2014/main" id="{D95E0D17-F85F-41C5-B6DF-E3FCC7E6D5D6}"/>
              </a:ext>
            </a:extLst>
          </p:cNvPr>
          <p:cNvPicPr>
            <a:picLocks noChangeAspect="1"/>
          </p:cNvPicPr>
          <p:nvPr/>
        </p:nvPicPr>
        <p:blipFill>
          <a:blip r:embed="rId5"/>
          <a:stretch>
            <a:fillRect/>
          </a:stretch>
        </p:blipFill>
        <p:spPr>
          <a:xfrm>
            <a:off x="8287170" y="2915161"/>
            <a:ext cx="1533507" cy="1407757"/>
          </a:xfrm>
          <a:prstGeom prst="rect">
            <a:avLst/>
          </a:prstGeom>
        </p:spPr>
      </p:pic>
      <p:sp>
        <p:nvSpPr>
          <p:cNvPr id="14" name="TextBox 13">
            <a:extLst>
              <a:ext uri="{FF2B5EF4-FFF2-40B4-BE49-F238E27FC236}">
                <a16:creationId xmlns:a16="http://schemas.microsoft.com/office/drawing/2014/main" id="{C9E0F187-CB98-4687-BF90-937976C175E7}"/>
              </a:ext>
            </a:extLst>
          </p:cNvPr>
          <p:cNvSpPr txBox="1"/>
          <p:nvPr/>
        </p:nvSpPr>
        <p:spPr>
          <a:xfrm>
            <a:off x="2849882" y="6665087"/>
            <a:ext cx="7223704" cy="215444"/>
          </a:xfrm>
          <a:prstGeom prst="rect">
            <a:avLst/>
          </a:prstGeom>
          <a:noFill/>
        </p:spPr>
        <p:txBody>
          <a:bodyPr wrap="square" rtlCol="0">
            <a:spAutoFit/>
          </a:bodyPr>
          <a:lstStyle/>
          <a:p>
            <a:r>
              <a:rPr lang="en-US" sz="800" dirty="0">
                <a:solidFill>
                  <a:srgbClr val="C00000"/>
                </a:solidFill>
              </a:rPr>
              <a:t>Image Source: https://www.analyticsvidhya.com/blog/2018/11/neural-networks-hyperparameter-tuning-regularization-deeplearning/</a:t>
            </a:r>
            <a:endParaRPr lang="en-IN" sz="800" dirty="0">
              <a:solidFill>
                <a:srgbClr val="C00000"/>
              </a:solidFill>
            </a:endParaRPr>
          </a:p>
        </p:txBody>
      </p:sp>
      <p:sp>
        <p:nvSpPr>
          <p:cNvPr id="15" name="TextBox 14">
            <a:extLst>
              <a:ext uri="{FF2B5EF4-FFF2-40B4-BE49-F238E27FC236}">
                <a16:creationId xmlns:a16="http://schemas.microsoft.com/office/drawing/2014/main" id="{70A23B47-95E9-453C-BBB3-5470C2663B4D}"/>
              </a:ext>
            </a:extLst>
          </p:cNvPr>
          <p:cNvSpPr txBox="1"/>
          <p:nvPr/>
        </p:nvSpPr>
        <p:spPr>
          <a:xfrm>
            <a:off x="502921" y="3056391"/>
            <a:ext cx="5318367" cy="37856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just" eaLnBrk="0" fontAlgn="base" hangingPunct="0">
              <a:spcBef>
                <a:spcPts val="0"/>
              </a:spcBef>
              <a:spcAft>
                <a:spcPct val="0"/>
              </a:spcAft>
              <a:buFont typeface="Wingdings" pitchFamily="2" charset="2"/>
              <a:buChar char="§"/>
              <a:defRPr sz="2000" b="1">
                <a:solidFill>
                  <a:srgbClr val="002060"/>
                </a:solidFill>
                <a:latin typeface="Calibri" pitchFamily="34" charset="0"/>
              </a:defRPr>
            </a:lvl1pPr>
            <a:lvl2pPr marL="742950" lvl="1" indent="-285750" algn="just" eaLnBrk="0" fontAlgn="base" hangingPunct="0">
              <a:spcBef>
                <a:spcPct val="20000"/>
              </a:spcBef>
              <a:spcAft>
                <a:spcPct val="0"/>
              </a:spcAft>
              <a:buChar char="–"/>
              <a:defRPr b="1">
                <a:solidFill>
                  <a:srgbClr val="00B050"/>
                </a:solidFill>
                <a:latin typeface="Calibri" pitchFamily="34" charset="0"/>
              </a:defRPr>
            </a:lvl2pPr>
            <a:lvl3pPr marL="1143000" indent="-228600" eaLnBrk="0" fontAlgn="base" hangingPunct="0">
              <a:spcBef>
                <a:spcPct val="20000"/>
              </a:spcBef>
              <a:spcAft>
                <a:spcPct val="0"/>
              </a:spcAft>
              <a:buFont typeface="Wingdings" pitchFamily="2" charset="2"/>
              <a:buChar char="§"/>
              <a:defRPr sz="1700" b="1">
                <a:solidFill>
                  <a:schemeClr val="accent1">
                    <a:lumMod val="75000"/>
                  </a:schemeClr>
                </a:solidFill>
                <a:latin typeface="Calibri" pitchFamily="34" charset="0"/>
              </a:defRPr>
            </a:lvl3pPr>
            <a:lvl4pPr marL="1600200" indent="-228600" eaLnBrk="0" fontAlgn="base" hangingPunct="0">
              <a:spcBef>
                <a:spcPct val="20000"/>
              </a:spcBef>
              <a:spcAft>
                <a:spcPct val="0"/>
              </a:spcAft>
              <a:buChar char="–"/>
              <a:defRPr sz="1700">
                <a:solidFill>
                  <a:srgbClr val="0070C0"/>
                </a:solidFill>
                <a:latin typeface="Calibri" pitchFamily="34" charset="0"/>
                <a:ea typeface="Times New Roman" pitchFamily="18" charset="0"/>
                <a:cs typeface="Helvetica" pitchFamily="34" charset="0"/>
              </a:defRPr>
            </a:lvl4pPr>
            <a:lvl5pPr marL="2057400" indent="-228600" eaLnBrk="0" fontAlgn="base" hangingPunct="0">
              <a:spcBef>
                <a:spcPct val="20000"/>
              </a:spcBef>
              <a:spcAft>
                <a:spcPct val="0"/>
              </a:spcAft>
              <a:buChar char="»"/>
              <a:defRPr sz="1700">
                <a:solidFill>
                  <a:srgbClr val="003366"/>
                </a:solidFill>
                <a:latin typeface="Calibri" pitchFamily="34" charset="0"/>
                <a:ea typeface="Times New Roman" pitchFamily="18" charset="0"/>
                <a:cs typeface="Helvetica" pitchFamily="34" charset="0"/>
              </a:defRPr>
            </a:lvl5pPr>
            <a:lvl6pPr marL="2514600" indent="-228600" fontAlgn="base">
              <a:spcBef>
                <a:spcPct val="20000"/>
              </a:spcBef>
              <a:spcAft>
                <a:spcPct val="0"/>
              </a:spcAft>
              <a:buChar char="»"/>
              <a:defRPr sz="1700">
                <a:solidFill>
                  <a:srgbClr val="003366"/>
                </a:solidFill>
                <a:ea typeface="Times New Roman" pitchFamily="18" charset="0"/>
                <a:cs typeface="Helvetica" pitchFamily="34" charset="0"/>
              </a:defRPr>
            </a:lvl6pPr>
            <a:lvl7pPr marL="2971800" indent="-228600" fontAlgn="base">
              <a:spcBef>
                <a:spcPct val="20000"/>
              </a:spcBef>
              <a:spcAft>
                <a:spcPct val="0"/>
              </a:spcAft>
              <a:buChar char="»"/>
              <a:defRPr sz="1700">
                <a:solidFill>
                  <a:srgbClr val="003366"/>
                </a:solidFill>
                <a:ea typeface="Times New Roman" pitchFamily="18" charset="0"/>
                <a:cs typeface="Helvetica" pitchFamily="34" charset="0"/>
              </a:defRPr>
            </a:lvl7pPr>
            <a:lvl8pPr marL="3429000" indent="-228600" fontAlgn="base">
              <a:spcBef>
                <a:spcPct val="20000"/>
              </a:spcBef>
              <a:spcAft>
                <a:spcPct val="0"/>
              </a:spcAft>
              <a:buChar char="»"/>
              <a:defRPr sz="1700">
                <a:solidFill>
                  <a:srgbClr val="003366"/>
                </a:solidFill>
                <a:ea typeface="Times New Roman" pitchFamily="18" charset="0"/>
                <a:cs typeface="Helvetica" pitchFamily="34" charset="0"/>
              </a:defRPr>
            </a:lvl8pPr>
            <a:lvl9pPr marL="3886200" indent="-228600" fontAlgn="base">
              <a:spcBef>
                <a:spcPct val="20000"/>
              </a:spcBef>
              <a:spcAft>
                <a:spcPct val="0"/>
              </a:spcAft>
              <a:buChar char="»"/>
              <a:defRPr sz="1700">
                <a:solidFill>
                  <a:srgbClr val="003366"/>
                </a:solidFill>
                <a:ea typeface="Times New Roman" pitchFamily="18" charset="0"/>
                <a:cs typeface="Helvetica" pitchFamily="34" charset="0"/>
              </a:defRPr>
            </a:lvl9pPr>
          </a:lstStyle>
          <a:p>
            <a:r>
              <a:rPr lang="en-US" dirty="0"/>
              <a:t>We want our model to be just right, which means having low bias and low variance. </a:t>
            </a:r>
          </a:p>
          <a:p>
            <a:pPr lvl="1"/>
            <a:r>
              <a:rPr lang="en-US" dirty="0"/>
              <a:t>Bias is the difference between the Predicted Value and the Expected Value. </a:t>
            </a:r>
          </a:p>
          <a:p>
            <a:pPr lvl="1"/>
            <a:r>
              <a:rPr lang="en-US" dirty="0"/>
              <a:t>Variance is the amount that the estimate of the target function will change, given different training data.</a:t>
            </a:r>
          </a:p>
          <a:p>
            <a:endParaRPr lang="en-US" dirty="0"/>
          </a:p>
          <a:p>
            <a:endParaRPr lang="en-US" dirty="0"/>
          </a:p>
        </p:txBody>
      </p:sp>
    </p:spTree>
    <p:extLst>
      <p:ext uri="{BB962C8B-B14F-4D97-AF65-F5344CB8AC3E}">
        <p14:creationId xmlns:p14="http://schemas.microsoft.com/office/powerpoint/2010/main" val="33584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17_habv">
  <a:themeElements>
    <a:clrScheme name="Custom 3">
      <a:dk1>
        <a:srgbClr val="000000"/>
      </a:dk1>
      <a:lt1>
        <a:sysClr val="window" lastClr="FFFFFF"/>
      </a:lt1>
      <a:dk2>
        <a:srgbClr val="637052"/>
      </a:dk2>
      <a:lt2>
        <a:srgbClr val="CCDDEA"/>
      </a:lt2>
      <a:accent1>
        <a:srgbClr val="E48312"/>
      </a:accent1>
      <a:accent2>
        <a:srgbClr val="7EC1EE"/>
      </a:accent2>
      <a:accent3>
        <a:srgbClr val="865640"/>
      </a:accent3>
      <a:accent4>
        <a:srgbClr val="9B8357"/>
      </a:accent4>
      <a:accent5>
        <a:srgbClr val="C2BC80"/>
      </a:accent5>
      <a:accent6>
        <a:srgbClr val="94A088"/>
      </a:accent6>
      <a:hlink>
        <a:srgbClr val="2998E3"/>
      </a:hlink>
      <a:folHlink>
        <a:srgbClr val="8C8C8C"/>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8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9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0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1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2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3_habv">
  <a:themeElements>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4_habv">
  <a:themeElements>
    <a:clrScheme name="Custom 3">
      <a:dk1>
        <a:srgbClr val="000000"/>
      </a:dk1>
      <a:lt1>
        <a:sysClr val="window" lastClr="FFFFFF"/>
      </a:lt1>
      <a:dk2>
        <a:srgbClr val="637052"/>
      </a:dk2>
      <a:lt2>
        <a:srgbClr val="CCDDEA"/>
      </a:lt2>
      <a:accent1>
        <a:srgbClr val="E48312"/>
      </a:accent1>
      <a:accent2>
        <a:srgbClr val="7EC1EE"/>
      </a:accent2>
      <a:accent3>
        <a:srgbClr val="865640"/>
      </a:accent3>
      <a:accent4>
        <a:srgbClr val="9B8357"/>
      </a:accent4>
      <a:accent5>
        <a:srgbClr val="C2BC80"/>
      </a:accent5>
      <a:accent6>
        <a:srgbClr val="94A088"/>
      </a:accent6>
      <a:hlink>
        <a:srgbClr val="2998E3"/>
      </a:hlink>
      <a:folHlink>
        <a:srgbClr val="8C8C8C"/>
      </a:folHlink>
    </a:clrScheme>
    <a:fontScheme name="17_habv">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17_hab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7_hab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7_hab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7_hab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7_hab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7_hab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7_hab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7_hab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7_hab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7_hab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7_hab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7_hab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11749</TotalTime>
  <Words>4096</Words>
  <Application>Microsoft Office PowerPoint</Application>
  <PresentationFormat>Custom</PresentationFormat>
  <Paragraphs>773</Paragraphs>
  <Slides>60</Slides>
  <Notes>19</Notes>
  <HiddenSlides>1</HiddenSlides>
  <MMClips>0</MMClips>
  <ScaleCrop>false</ScaleCrop>
  <HeadingPairs>
    <vt:vector size="8" baseType="variant">
      <vt:variant>
        <vt:lpstr>Fonts Used</vt:lpstr>
      </vt:variant>
      <vt:variant>
        <vt:i4>8</vt:i4>
      </vt:variant>
      <vt:variant>
        <vt:lpstr>Theme</vt:lpstr>
      </vt:variant>
      <vt:variant>
        <vt:i4>8</vt:i4>
      </vt:variant>
      <vt:variant>
        <vt:lpstr>Embedded OLE Servers</vt:lpstr>
      </vt:variant>
      <vt:variant>
        <vt:i4>1</vt:i4>
      </vt:variant>
      <vt:variant>
        <vt:lpstr>Slide Titles</vt:lpstr>
      </vt:variant>
      <vt:variant>
        <vt:i4>60</vt:i4>
      </vt:variant>
    </vt:vector>
  </HeadingPairs>
  <TitlesOfParts>
    <vt:vector size="77" baseType="lpstr">
      <vt:lpstr>Arial</vt:lpstr>
      <vt:lpstr>Calibri</vt:lpstr>
      <vt:lpstr>Cambria Math</vt:lpstr>
      <vt:lpstr>Century Schoolbook</vt:lpstr>
      <vt:lpstr>OpenSans</vt:lpstr>
      <vt:lpstr>source-serif-pro</vt:lpstr>
      <vt:lpstr>Verdana</vt:lpstr>
      <vt:lpstr>Wingdings</vt:lpstr>
      <vt:lpstr>17_habv</vt:lpstr>
      <vt:lpstr>18_habv</vt:lpstr>
      <vt:lpstr>19_habv</vt:lpstr>
      <vt:lpstr>20_habv</vt:lpstr>
      <vt:lpstr>21_habv</vt:lpstr>
      <vt:lpstr>22_habv</vt:lpstr>
      <vt:lpstr>23_habv</vt:lpstr>
      <vt:lpstr>24_habv</vt:lpstr>
      <vt:lpstr>方程式</vt:lpstr>
      <vt:lpstr>PowerPoint Presentation</vt:lpstr>
      <vt:lpstr>Outline</vt:lpstr>
      <vt:lpstr>Deep Neural Network</vt:lpstr>
      <vt:lpstr>Deep Neural Network</vt:lpstr>
      <vt:lpstr>Parameters vs Hyperparameters</vt:lpstr>
      <vt:lpstr>Deep Neural Network: Parameters vs Hyperparameters</vt:lpstr>
      <vt:lpstr>Train / Dev / Test sets</vt:lpstr>
      <vt:lpstr>Train / Dev / Test sets</vt:lpstr>
      <vt:lpstr>Bias / Variance Trade-off</vt:lpstr>
      <vt:lpstr>Bias / Variance Trade-off</vt:lpstr>
      <vt:lpstr>Overfitting in Deep Neural Nets </vt:lpstr>
      <vt:lpstr>Regularization</vt:lpstr>
      <vt:lpstr>Regularization Strategies</vt:lpstr>
      <vt:lpstr>Parameter Norm Penalties</vt:lpstr>
      <vt:lpstr>L2 Norm Parameter Regularization </vt:lpstr>
      <vt:lpstr>L1 Norm Parameter Regularization</vt:lpstr>
      <vt:lpstr>Early Stopping</vt:lpstr>
      <vt:lpstr>Parameter Tying</vt:lpstr>
      <vt:lpstr>Dropout</vt:lpstr>
      <vt:lpstr>Dropout - Intuitive Reason</vt:lpstr>
      <vt:lpstr>Dropout</vt:lpstr>
      <vt:lpstr>Dropout</vt:lpstr>
      <vt:lpstr>Dropout</vt:lpstr>
      <vt:lpstr>Why the weights should multiply (1-p)% (dropout rate) when testing?</vt:lpstr>
      <vt:lpstr>Dropout is a kind of ensemble.</vt:lpstr>
      <vt:lpstr>Dropout is a kind of ensemble.</vt:lpstr>
      <vt:lpstr>Setting up your Optimization Problem</vt:lpstr>
      <vt:lpstr>Normalizing Inputs</vt:lpstr>
      <vt:lpstr>Feature Scaling</vt:lpstr>
      <vt:lpstr>Internal Covariate Shift </vt:lpstr>
      <vt:lpstr>Batch</vt:lpstr>
      <vt:lpstr>Batch normalization</vt:lpstr>
      <vt:lpstr>Batch normalization</vt:lpstr>
      <vt:lpstr>Batch normalization</vt:lpstr>
      <vt:lpstr>Batch normalization at testing time</vt:lpstr>
      <vt:lpstr>Moving Average</vt:lpstr>
      <vt:lpstr>Why does normalizing the data make the algorithm faster?</vt:lpstr>
      <vt:lpstr>Vanishing / Exploding gradients</vt:lpstr>
      <vt:lpstr>Vanishing / Exploding gradients</vt:lpstr>
      <vt:lpstr>Solutions: Vanishing / Exploding gradients</vt:lpstr>
      <vt:lpstr>ReLU</vt:lpstr>
      <vt:lpstr>ReLU</vt:lpstr>
      <vt:lpstr>ReLU</vt:lpstr>
      <vt:lpstr>ReLU - variant</vt:lpstr>
      <vt:lpstr>Activation Functions</vt:lpstr>
      <vt:lpstr>PowerPoint Presentation</vt:lpstr>
      <vt:lpstr>Gradient Descent</vt:lpstr>
      <vt:lpstr>Gradient Descent</vt:lpstr>
      <vt:lpstr>Gradient Descent</vt:lpstr>
      <vt:lpstr>Gradient Descent: Practical Issues</vt:lpstr>
      <vt:lpstr>Mini-batch</vt:lpstr>
      <vt:lpstr>Mini-batch</vt:lpstr>
      <vt:lpstr>How can we choose a mini-batch size?</vt:lpstr>
      <vt:lpstr>Learning Rate</vt:lpstr>
      <vt:lpstr>Learning Rate</vt:lpstr>
      <vt:lpstr>Adagrad</vt:lpstr>
      <vt:lpstr>Adagrad</vt:lpstr>
      <vt:lpstr>Adagrad</vt:lpstr>
      <vt:lpstr>Adagrad</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Recommender Systems – An Introduction  Dietmar Jannach, Markus Zanker, Alexander Felfernig, Gerhard Friedrich Cambridge University Press</dc:title>
  <dc:creator>Venkateswara Rao Kagita</dc:creator>
  <cp:lastModifiedBy>Vikas Kumar</cp:lastModifiedBy>
  <cp:revision>871</cp:revision>
  <dcterms:created xsi:type="dcterms:W3CDTF">2006-08-16T00:00:00Z</dcterms:created>
  <dcterms:modified xsi:type="dcterms:W3CDTF">2024-09-06T06:27:12Z</dcterms:modified>
</cp:coreProperties>
</file>