
<file path=[Content_Types].xml><?xml version="1.0" encoding="utf-8"?>
<Types xmlns="http://schemas.openxmlformats.org/package/2006/content-types">
  <Default ContentType="image/gif" Extension="gif"/>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E79B1A-7099-431B-9CEB-BA5694BAA883}" type="datetimeFigureOut">
              <a:rPr lang="en-US" smtClean="0"/>
              <a:t>10/6/2024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F7D3A7-CD53-4B38-AF72-E80E10F422CF}" type="slidenum">
              <a:rPr lang="en-US" smtClean="0"/>
              <a:t>‹#›</a:t>
            </a:fld>
            <a:endParaRPr lang="en-US"/>
          </a:p>
        </p:txBody>
      </p:sp>
    </p:spTree>
    <p:extLst>
      <p:ext uri="{BB962C8B-B14F-4D97-AF65-F5344CB8AC3E}">
        <p14:creationId xmlns:p14="http://schemas.microsoft.com/office/powerpoint/2010/main" val="606498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b="1">
                <a:solidFill>
                  <a:srgbClr val="FF0000"/>
                </a:solidFill>
                <a:latin typeface="+mj-lt"/>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D0ABFCD-C1D0-4FBE-8A8B-20DBECFA529F}" type="datetime1">
              <a:rPr lang="en-US" smtClean="0"/>
              <a:pPr/>
              <a:t>10/6/2024</a:t>
            </a:fld>
            <a:endParaRPr lang="en-US"/>
          </a:p>
        </p:txBody>
      </p:sp>
      <p:sp>
        <p:nvSpPr>
          <p:cNvPr id="5" name="Footer Placeholder 4"/>
          <p:cNvSpPr>
            <a:spLocks noGrp="1"/>
          </p:cNvSpPr>
          <p:nvPr>
            <p:ph type="ftr" sz="quarter" idx="11"/>
          </p:nvPr>
        </p:nvSpPr>
        <p:spPr/>
        <p:txBody>
          <a:bodyPr/>
          <a:lstStyle>
            <a:lvl1pPr>
              <a:defRPr/>
            </a:lvl1pPr>
          </a:lstStyle>
          <a:p>
            <a:r>
              <a:rPr lang="en-US"/>
              <a:t>Database Management System</a:t>
            </a:r>
            <a:endParaRPr lang="en-US" dirty="0"/>
          </a:p>
        </p:txBody>
      </p:sp>
      <p:sp>
        <p:nvSpPr>
          <p:cNvPr id="6" name="Slide Number Placeholder 5"/>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3525881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06FE82-E3C1-4A9D-AAA9-669C2093A788}" type="datetime1">
              <a:rPr lang="en-US" smtClean="0"/>
              <a:pPr/>
              <a:t>10/6/2024</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4234584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D920D8-13ED-449D-BB07-8F4DA74EC7CD}" type="datetime1">
              <a:rPr lang="en-US" smtClean="0"/>
              <a:pPr/>
              <a:t>10/6/2024</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779307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5182DA-637D-DA41-AAFB-68E5B7C2EF75}" type="datetime1">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56997-4F5F-5A42-B306-795126905ACA}" type="slidenum">
              <a:rPr lang="en-US" smtClean="0"/>
              <a:pPr/>
              <a:t>‹#›</a:t>
            </a:fld>
            <a:endParaRPr lang="en-US"/>
          </a:p>
        </p:txBody>
      </p:sp>
      <p:sp>
        <p:nvSpPr>
          <p:cNvPr id="10" name="Text Placeholder 9"/>
          <p:cNvSpPr>
            <a:spLocks noGrp="1"/>
          </p:cNvSpPr>
          <p:nvPr>
            <p:ph type="body" sz="quarter" idx="13" hasCustomPrompt="1"/>
          </p:nvPr>
        </p:nvSpPr>
        <p:spPr>
          <a:xfrm>
            <a:off x="609600" y="142875"/>
            <a:ext cx="3556000" cy="1143000"/>
          </a:xfrm>
        </p:spPr>
        <p:txBody>
          <a:bodyPr anchor="ctr" anchorCtr="0"/>
          <a:lstStyle>
            <a:lvl1pPr marL="0" indent="0">
              <a:buNone/>
              <a:defRPr baseline="0"/>
            </a:lvl1pPr>
          </a:lstStyle>
          <a:p>
            <a:pPr lvl="0"/>
            <a:r>
              <a:rPr lang="en-US" dirty="0"/>
              <a:t>Click to add Section</a:t>
            </a:r>
          </a:p>
        </p:txBody>
      </p:sp>
    </p:spTree>
    <p:extLst>
      <p:ext uri="{BB962C8B-B14F-4D97-AF65-F5344CB8AC3E}">
        <p14:creationId xmlns:p14="http://schemas.microsoft.com/office/powerpoint/2010/main" val="2465601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5182DA-637D-DA41-AAFB-68E5B7C2EF75}" type="datetime1">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56997-4F5F-5A42-B306-795126905ACA}" type="slidenum">
              <a:rPr lang="en-US" smtClean="0"/>
              <a:pPr/>
              <a:t>‹#›</a:t>
            </a:fld>
            <a:endParaRPr lang="en-US"/>
          </a:p>
        </p:txBody>
      </p:sp>
      <p:sp>
        <p:nvSpPr>
          <p:cNvPr id="10" name="Text Placeholder 9"/>
          <p:cNvSpPr>
            <a:spLocks noGrp="1"/>
          </p:cNvSpPr>
          <p:nvPr>
            <p:ph type="body" sz="quarter" idx="13" hasCustomPrompt="1"/>
          </p:nvPr>
        </p:nvSpPr>
        <p:spPr>
          <a:xfrm>
            <a:off x="609600" y="142875"/>
            <a:ext cx="3556000" cy="1143000"/>
          </a:xfrm>
        </p:spPr>
        <p:txBody>
          <a:bodyPr anchor="ctr" anchorCtr="0"/>
          <a:lstStyle>
            <a:lvl1pPr marL="0" indent="0">
              <a:buNone/>
              <a:defRPr baseline="0"/>
            </a:lvl1pPr>
          </a:lstStyle>
          <a:p>
            <a:pPr lvl="0"/>
            <a:r>
              <a:rPr lang="en-US" dirty="0"/>
              <a:t>Click to add Section</a:t>
            </a:r>
          </a:p>
        </p:txBody>
      </p:sp>
    </p:spTree>
    <p:extLst>
      <p:ext uri="{BB962C8B-B14F-4D97-AF65-F5344CB8AC3E}">
        <p14:creationId xmlns:p14="http://schemas.microsoft.com/office/powerpoint/2010/main" val="6162801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0974584-F7C5-6440-926F-F6A9781D61F4}"/>
              </a:ext>
            </a:extLst>
          </p:cNvPr>
          <p:cNvSpPr>
            <a:spLocks noGrp="1"/>
          </p:cNvSpPr>
          <p:nvPr>
            <p:ph type="title"/>
          </p:nvPr>
        </p:nvSpPr>
        <p:spPr>
          <a:xfrm>
            <a:off x="404310" y="2484470"/>
            <a:ext cx="7552916" cy="2130561"/>
          </a:xfrm>
          <a:prstGeom prst="rect">
            <a:avLst/>
          </a:prstGeom>
        </p:spPr>
        <p:txBody>
          <a:bodyPr>
            <a:normAutofit/>
          </a:bodyPr>
          <a:lstStyle>
            <a:lvl1pPr>
              <a:defRPr sz="6600" b="0">
                <a:solidFill>
                  <a:schemeClr val="tx1"/>
                </a:solidFill>
              </a:defRPr>
            </a:lvl1pPr>
          </a:lstStyle>
          <a:p>
            <a:r>
              <a:rPr lang="en-US"/>
              <a:t>Click to edit Master title style</a:t>
            </a:r>
          </a:p>
        </p:txBody>
      </p:sp>
      <p:pic>
        <p:nvPicPr>
          <p:cNvPr id="8" name="Picture 7" descr="Graphical user interface&#10;&#10;Description automatically generated">
            <a:extLst>
              <a:ext uri="{FF2B5EF4-FFF2-40B4-BE49-F238E27FC236}">
                <a16:creationId xmlns:a16="http://schemas.microsoft.com/office/drawing/2014/main" id="{D7436C2F-09FF-014A-84CC-E0A18AFE2C7C}"/>
              </a:ext>
            </a:extLst>
          </p:cNvPr>
          <p:cNvPicPr>
            <a:picLocks noChangeAspect="1"/>
          </p:cNvPicPr>
          <p:nvPr userDrawn="1"/>
        </p:nvPicPr>
        <p:blipFill>
          <a:blip r:embed="rId2"/>
          <a:stretch>
            <a:fillRect/>
          </a:stretch>
        </p:blipFill>
        <p:spPr>
          <a:xfrm>
            <a:off x="253792" y="138819"/>
            <a:ext cx="2369315" cy="867807"/>
          </a:xfrm>
          <a:prstGeom prst="rect">
            <a:avLst/>
          </a:prstGeom>
        </p:spPr>
      </p:pic>
    </p:spTree>
    <p:extLst>
      <p:ext uri="{BB962C8B-B14F-4D97-AF65-F5344CB8AC3E}">
        <p14:creationId xmlns:p14="http://schemas.microsoft.com/office/powerpoint/2010/main" val="3952929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54037"/>
            <a:ext cx="10515600" cy="527050"/>
          </a:xfrm>
        </p:spPr>
        <p:txBody>
          <a:bodyPr>
            <a:normAutofit/>
          </a:bodyPr>
          <a:lstStyle>
            <a:lvl1pPr>
              <a:defRPr sz="4000" b="1">
                <a:solidFill>
                  <a:srgbClr val="C00000"/>
                </a:solidFill>
              </a:defRPr>
            </a:lvl1pPr>
          </a:lstStyle>
          <a:p>
            <a:r>
              <a:rPr lang="en-US" dirty="0"/>
              <a:t>Click to edit Master title style</a:t>
            </a:r>
          </a:p>
        </p:txBody>
      </p:sp>
      <p:sp>
        <p:nvSpPr>
          <p:cNvPr id="3" name="Content Placeholder 2"/>
          <p:cNvSpPr>
            <a:spLocks noGrp="1"/>
          </p:cNvSpPr>
          <p:nvPr>
            <p:ph idx="1"/>
          </p:nvPr>
        </p:nvSpPr>
        <p:spPr>
          <a:xfrm>
            <a:off x="838200" y="1270000"/>
            <a:ext cx="6968706" cy="4906963"/>
          </a:xfrm>
        </p:spPr>
        <p:txBody>
          <a:bodyPr/>
          <a:lstStyle>
            <a:lvl1pPr algn="just">
              <a:defRPr b="1">
                <a:solidFill>
                  <a:srgbClr val="002060"/>
                </a:solidFill>
              </a:defRPr>
            </a:lvl1pPr>
            <a:lvl2pPr algn="just">
              <a:defRPr b="1">
                <a:solidFill>
                  <a:srgbClr val="FF0000"/>
                </a:solidFill>
              </a:defRPr>
            </a:lvl2pPr>
            <a:lvl3pPr algn="just">
              <a:defRPr b="1">
                <a:solidFill>
                  <a:srgbClr val="00B050"/>
                </a:solidFill>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07150"/>
            <a:ext cx="2743200" cy="365125"/>
          </a:xfrm>
        </p:spPr>
        <p:txBody>
          <a:bodyPr/>
          <a:lstStyle/>
          <a:p>
            <a:fld id="{431FFAC9-C6BA-49D0-8976-35A477D463C1}" type="datetime1">
              <a:rPr lang="en-US" smtClean="0"/>
              <a:pPr/>
              <a:t>10/6/2024</a:t>
            </a:fld>
            <a:endParaRPr lang="en-US"/>
          </a:p>
        </p:txBody>
      </p:sp>
      <p:sp>
        <p:nvSpPr>
          <p:cNvPr id="5" name="Footer Placeholder 4"/>
          <p:cNvSpPr>
            <a:spLocks noGrp="1"/>
          </p:cNvSpPr>
          <p:nvPr>
            <p:ph type="ftr" sz="quarter" idx="11"/>
          </p:nvPr>
        </p:nvSpPr>
        <p:spPr>
          <a:xfrm>
            <a:off x="4038600" y="6407150"/>
            <a:ext cx="4114800" cy="365125"/>
          </a:xfrm>
        </p:spPr>
        <p:txBody>
          <a:bodyPr/>
          <a:lstStyle/>
          <a:p>
            <a:r>
              <a:rPr lang="en-US"/>
              <a:t>Database Management System</a:t>
            </a:r>
          </a:p>
        </p:txBody>
      </p:sp>
      <p:sp>
        <p:nvSpPr>
          <p:cNvPr id="6" name="Slide Number Placeholder 5"/>
          <p:cNvSpPr>
            <a:spLocks noGrp="1"/>
          </p:cNvSpPr>
          <p:nvPr>
            <p:ph type="sldNum" sz="quarter" idx="12"/>
          </p:nvPr>
        </p:nvSpPr>
        <p:spPr>
          <a:xfrm>
            <a:off x="8610600" y="6407150"/>
            <a:ext cx="2743200" cy="365125"/>
          </a:xfrm>
        </p:spPr>
        <p:txBody>
          <a:bodyPr/>
          <a:lstStyle/>
          <a:p>
            <a:fld id="{7A40C488-C8CC-47D5-8871-7D5F905AB6AC}" type="slidenum">
              <a:rPr lang="en-US" smtClean="0"/>
              <a:pPr/>
              <a:t>‹#›</a:t>
            </a:fld>
            <a:endParaRPr lang="en-US"/>
          </a:p>
        </p:txBody>
      </p:sp>
      <p:cxnSp>
        <p:nvCxnSpPr>
          <p:cNvPr id="8" name="Straight Connector 7"/>
          <p:cNvCxnSpPr/>
          <p:nvPr userDrawn="1"/>
        </p:nvCxnSpPr>
        <p:spPr>
          <a:xfrm flipV="1">
            <a:off x="838200" y="1081087"/>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17" name="Straight Connector 16"/>
          <p:cNvCxnSpPr/>
          <p:nvPr userDrawn="1"/>
        </p:nvCxnSpPr>
        <p:spPr>
          <a:xfrm flipV="1">
            <a:off x="838200" y="6356350"/>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08237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58441A-836D-48A8-8AEE-68A6DCD1F373}" type="datetime1">
              <a:rPr lang="en-US" smtClean="0"/>
              <a:pPr/>
              <a:t>10/6/2024</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2491496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98643D-9D3B-4700-A130-6389DF94A3DD}" type="datetime1">
              <a:rPr lang="en-US" smtClean="0"/>
              <a:pPr/>
              <a:t>10/6/2024</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328549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A248FE-3853-4755-B81C-88177DB32FD8}" type="datetime1">
              <a:rPr lang="en-US" smtClean="0"/>
              <a:pPr/>
              <a:t>10/6/2024</a:t>
            </a:fld>
            <a:endParaRPr lang="en-US"/>
          </a:p>
        </p:txBody>
      </p:sp>
      <p:sp>
        <p:nvSpPr>
          <p:cNvPr id="8" name="Footer Placeholder 7"/>
          <p:cNvSpPr>
            <a:spLocks noGrp="1"/>
          </p:cNvSpPr>
          <p:nvPr>
            <p:ph type="ftr" sz="quarter" idx="11"/>
          </p:nvPr>
        </p:nvSpPr>
        <p:spPr/>
        <p:txBody>
          <a:bodyPr/>
          <a:lstStyle/>
          <a:p>
            <a:r>
              <a:rPr lang="en-US"/>
              <a:t>Database Management System</a:t>
            </a:r>
          </a:p>
        </p:txBody>
      </p:sp>
      <p:sp>
        <p:nvSpPr>
          <p:cNvPr id="9" name="Slide Number Placeholder 8"/>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3678073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DC4D52-0319-44E0-88AA-BF05E2410E96}" type="datetime1">
              <a:rPr lang="en-US" smtClean="0"/>
              <a:pPr/>
              <a:t>10/6/2024</a:t>
            </a:fld>
            <a:endParaRPr lang="en-US"/>
          </a:p>
        </p:txBody>
      </p:sp>
      <p:sp>
        <p:nvSpPr>
          <p:cNvPr id="4" name="Footer Placeholder 3"/>
          <p:cNvSpPr>
            <a:spLocks noGrp="1"/>
          </p:cNvSpPr>
          <p:nvPr>
            <p:ph type="ftr" sz="quarter" idx="11"/>
          </p:nvPr>
        </p:nvSpPr>
        <p:spPr/>
        <p:txBody>
          <a:bodyPr/>
          <a:lstStyle/>
          <a:p>
            <a:r>
              <a:rPr lang="en-US"/>
              <a:t>Database Management System</a:t>
            </a:r>
          </a:p>
        </p:txBody>
      </p:sp>
      <p:sp>
        <p:nvSpPr>
          <p:cNvPr id="5" name="Slide Number Placeholder 4"/>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318117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834B51-38DA-4FC0-AA36-B3EEFA4FA43F}" type="datetime1">
              <a:rPr lang="en-US" smtClean="0"/>
              <a:pPr/>
              <a:t>10/6/2024</a:t>
            </a:fld>
            <a:endParaRPr lang="en-US"/>
          </a:p>
        </p:txBody>
      </p:sp>
      <p:sp>
        <p:nvSpPr>
          <p:cNvPr id="3" name="Footer Placeholder 2"/>
          <p:cNvSpPr>
            <a:spLocks noGrp="1"/>
          </p:cNvSpPr>
          <p:nvPr>
            <p:ph type="ftr" sz="quarter" idx="11"/>
          </p:nvPr>
        </p:nvSpPr>
        <p:spPr/>
        <p:txBody>
          <a:bodyPr/>
          <a:lstStyle/>
          <a:p>
            <a:r>
              <a:rPr lang="en-US"/>
              <a:t>Database Management System</a:t>
            </a:r>
          </a:p>
        </p:txBody>
      </p:sp>
      <p:sp>
        <p:nvSpPr>
          <p:cNvPr id="4" name="Slide Number Placeholder 3"/>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1181825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20AB66-A93E-48A5-9FB3-1506A36A0808}" type="datetime1">
              <a:rPr lang="en-US" smtClean="0"/>
              <a:pPr/>
              <a:t>10/6/2024</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2952368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B6056B-11AE-4D9A-99F5-17DB717D35AE}" type="datetime1">
              <a:rPr lang="en-US" smtClean="0"/>
              <a:pPr/>
              <a:t>10/6/2024</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4134586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62489-BC56-42E3-A387-7E56DAC2851E}" type="datetime1">
              <a:rPr lang="en-US" smtClean="0"/>
              <a:pPr/>
              <a:t>10/6/2024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Database Management System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0C488-C8CC-47D5-8871-7D5F905AB6AC}" type="slidenum">
              <a:rPr lang="en-US" smtClean="0"/>
              <a:pPr/>
              <a:t>‹#›</a:t>
            </a:fld>
            <a:endParaRPr lang="en-US"/>
          </a:p>
        </p:txBody>
      </p:sp>
    </p:spTree>
    <p:extLst>
      <p:ext uri="{BB962C8B-B14F-4D97-AF65-F5344CB8AC3E}">
        <p14:creationId xmlns:p14="http://schemas.microsoft.com/office/powerpoint/2010/main" val="382207064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karpathy.github.io/"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gif"/><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0.png"/><Relationship Id="rId18" Type="http://schemas.openxmlformats.org/officeDocument/2006/relationships/image" Target="../media/image20.png"/><Relationship Id="rId3" Type="http://schemas.openxmlformats.org/officeDocument/2006/relationships/image" Target="../media/image210.png"/><Relationship Id="rId21" Type="http://schemas.openxmlformats.org/officeDocument/2006/relationships/image" Target="../media/image20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9.png"/><Relationship Id="rId25" Type="http://schemas.openxmlformats.org/officeDocument/2006/relationships/image" Target="../media/image24.png"/><Relationship Id="rId2" Type="http://schemas.openxmlformats.org/officeDocument/2006/relationships/image" Target="../media/image110.png"/><Relationship Id="rId16" Type="http://schemas.openxmlformats.org/officeDocument/2006/relationships/image" Target="../media/image18.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7.png"/><Relationship Id="rId23" Type="http://schemas.openxmlformats.org/officeDocument/2006/relationships/image" Target="../media/image22.png"/><Relationship Id="rId10" Type="http://schemas.openxmlformats.org/officeDocument/2006/relationships/image" Target="../media/image90.png"/><Relationship Id="rId19" Type="http://schemas.openxmlformats.org/officeDocument/2006/relationships/image" Target="../media/image180.png"/><Relationship Id="rId4" Type="http://schemas.openxmlformats.org/officeDocument/2006/relationships/image" Target="../media/image310.png"/><Relationship Id="rId9" Type="http://schemas.openxmlformats.org/officeDocument/2006/relationships/image" Target="../media/image80.png"/><Relationship Id="rId14" Type="http://schemas.openxmlformats.org/officeDocument/2006/relationships/image" Target="../media/image130.png"/><Relationship Id="rId22" Type="http://schemas.openxmlformats.org/officeDocument/2006/relationships/image" Target="../media/image211.png"/></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0.png"/><Relationship Id="rId3" Type="http://schemas.openxmlformats.org/officeDocument/2006/relationships/image" Target="../media/image210.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10.png"/><Relationship Id="rId16"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0.png"/><Relationship Id="rId5" Type="http://schemas.openxmlformats.org/officeDocument/2006/relationships/image" Target="../media/image4.png"/><Relationship Id="rId15" Type="http://schemas.openxmlformats.org/officeDocument/2006/relationships/image" Target="../media/image21.png"/><Relationship Id="rId10" Type="http://schemas.openxmlformats.org/officeDocument/2006/relationships/image" Target="../media/image90.png"/><Relationship Id="rId4" Type="http://schemas.openxmlformats.org/officeDocument/2006/relationships/image" Target="../media/image310.png"/><Relationship Id="rId9" Type="http://schemas.openxmlformats.org/officeDocument/2006/relationships/image" Target="../media/image80.png"/><Relationship Id="rId14" Type="http://schemas.openxmlformats.org/officeDocument/2006/relationships/image" Target="../media/image180.png"/></Relationships>
</file>

<file path=ppt/slides/_rels/slide24.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19.png"/><Relationship Id="rId18" Type="http://schemas.openxmlformats.org/officeDocument/2006/relationships/image" Target="../media/image211.png"/><Relationship Id="rId3" Type="http://schemas.openxmlformats.org/officeDocument/2006/relationships/image" Target="../media/image210.png"/><Relationship Id="rId21" Type="http://schemas.openxmlformats.org/officeDocument/2006/relationships/image" Target="../media/image24.png"/><Relationship Id="rId7" Type="http://schemas.openxmlformats.org/officeDocument/2006/relationships/image" Target="../media/image6.png"/><Relationship Id="rId12" Type="http://schemas.openxmlformats.org/officeDocument/2006/relationships/image" Target="../media/image18.png"/><Relationship Id="rId17" Type="http://schemas.openxmlformats.org/officeDocument/2006/relationships/image" Target="../media/image200.png"/><Relationship Id="rId2" Type="http://schemas.openxmlformats.org/officeDocument/2006/relationships/image" Target="../media/image110.png"/><Relationship Id="rId16" Type="http://schemas.openxmlformats.org/officeDocument/2006/relationships/image" Target="../media/image21.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20.png"/><Relationship Id="rId5" Type="http://schemas.openxmlformats.org/officeDocument/2006/relationships/image" Target="../media/image4.png"/><Relationship Id="rId15" Type="http://schemas.openxmlformats.org/officeDocument/2006/relationships/image" Target="../media/image180.png"/><Relationship Id="rId10" Type="http://schemas.openxmlformats.org/officeDocument/2006/relationships/image" Target="../media/image11.png"/><Relationship Id="rId19" Type="http://schemas.openxmlformats.org/officeDocument/2006/relationships/image" Target="../media/image22.png"/><Relationship Id="rId4" Type="http://schemas.openxmlformats.org/officeDocument/2006/relationships/image" Target="../media/image310.png"/><Relationship Id="rId9" Type="http://schemas.openxmlformats.org/officeDocument/2006/relationships/image" Target="../media/image90.png"/><Relationship Id="rId14" Type="http://schemas.openxmlformats.org/officeDocument/2006/relationships/image" Target="../media/image20.png"/></Relationships>
</file>

<file path=ppt/slides/_rels/slide25.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4.png"/><Relationship Id="rId18" Type="http://schemas.openxmlformats.org/officeDocument/2006/relationships/image" Target="../media/image38.png"/><Relationship Id="rId3" Type="http://schemas.openxmlformats.org/officeDocument/2006/relationships/image" Target="../media/image26.png"/><Relationship Id="rId21" Type="http://schemas.openxmlformats.org/officeDocument/2006/relationships/image" Target="../media/image41.png"/><Relationship Id="rId7" Type="http://schemas.openxmlformats.org/officeDocument/2006/relationships/image" Target="../media/image120.png"/><Relationship Id="rId12" Type="http://schemas.openxmlformats.org/officeDocument/2006/relationships/image" Target="../media/image33.png"/><Relationship Id="rId17" Type="http://schemas.openxmlformats.org/officeDocument/2006/relationships/image" Target="../media/image37.png"/><Relationship Id="rId2" Type="http://schemas.openxmlformats.org/officeDocument/2006/relationships/image" Target="../media/image25.png"/><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21.png"/><Relationship Id="rId24" Type="http://schemas.openxmlformats.org/officeDocument/2006/relationships/image" Target="../media/image44.png"/><Relationship Id="rId5" Type="http://schemas.openxmlformats.org/officeDocument/2006/relationships/image" Target="../media/image28.png"/><Relationship Id="rId15" Type="http://schemas.openxmlformats.org/officeDocument/2006/relationships/image" Target="../media/image35.png"/><Relationship Id="rId23" Type="http://schemas.openxmlformats.org/officeDocument/2006/relationships/image" Target="../media/image43.png"/><Relationship Id="rId10" Type="http://schemas.openxmlformats.org/officeDocument/2006/relationships/image" Target="../media/image32.png"/><Relationship Id="rId19" Type="http://schemas.openxmlformats.org/officeDocument/2006/relationships/image" Target="../media/image39.png"/><Relationship Id="rId4" Type="http://schemas.openxmlformats.org/officeDocument/2006/relationships/image" Target="../media/image27.png"/><Relationship Id="rId9" Type="http://schemas.openxmlformats.org/officeDocument/2006/relationships/image" Target="../media/image31.png"/><Relationship Id="rId14" Type="http://schemas.openxmlformats.org/officeDocument/2006/relationships/image" Target="../media/image23.png"/><Relationship Id="rId22" Type="http://schemas.openxmlformats.org/officeDocument/2006/relationships/image" Target="../media/image4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18" Type="http://schemas.openxmlformats.org/officeDocument/2006/relationships/image" Target="../media/image71.png"/><Relationship Id="rId3" Type="http://schemas.openxmlformats.org/officeDocument/2006/relationships/image" Target="../media/image56.png"/><Relationship Id="rId21" Type="http://schemas.openxmlformats.org/officeDocument/2006/relationships/image" Target="../media/image74.png"/><Relationship Id="rId7" Type="http://schemas.openxmlformats.org/officeDocument/2006/relationships/image" Target="../media/image60.png"/><Relationship Id="rId12" Type="http://schemas.openxmlformats.org/officeDocument/2006/relationships/image" Target="../media/image65.png"/><Relationship Id="rId17" Type="http://schemas.openxmlformats.org/officeDocument/2006/relationships/image" Target="../media/image70.png"/><Relationship Id="rId25" Type="http://schemas.openxmlformats.org/officeDocument/2006/relationships/image" Target="../media/image78.png"/><Relationship Id="rId2" Type="http://schemas.openxmlformats.org/officeDocument/2006/relationships/image" Target="../media/image55.png"/><Relationship Id="rId16" Type="http://schemas.openxmlformats.org/officeDocument/2006/relationships/image" Target="../media/image69.png"/><Relationship Id="rId20"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59.png"/><Relationship Id="rId11" Type="http://schemas.openxmlformats.org/officeDocument/2006/relationships/image" Target="../media/image64.png"/><Relationship Id="rId24" Type="http://schemas.openxmlformats.org/officeDocument/2006/relationships/image" Target="../media/image77.png"/><Relationship Id="rId5" Type="http://schemas.openxmlformats.org/officeDocument/2006/relationships/image" Target="../media/image58.png"/><Relationship Id="rId15" Type="http://schemas.openxmlformats.org/officeDocument/2006/relationships/image" Target="../media/image68.png"/><Relationship Id="rId23" Type="http://schemas.openxmlformats.org/officeDocument/2006/relationships/image" Target="../media/image76.png"/><Relationship Id="rId10" Type="http://schemas.openxmlformats.org/officeDocument/2006/relationships/image" Target="../media/image63.png"/><Relationship Id="rId19" Type="http://schemas.openxmlformats.org/officeDocument/2006/relationships/image" Target="../media/image72.png"/><Relationship Id="rId4" Type="http://schemas.openxmlformats.org/officeDocument/2006/relationships/image" Target="../media/image57.png"/><Relationship Id="rId9" Type="http://schemas.openxmlformats.org/officeDocument/2006/relationships/image" Target="../media/image62.png"/><Relationship Id="rId14" Type="http://schemas.openxmlformats.org/officeDocument/2006/relationships/image" Target="../media/image67.png"/><Relationship Id="rId22" Type="http://schemas.openxmlformats.org/officeDocument/2006/relationships/image" Target="../media/image75.png"/></Relationships>
</file>

<file path=ppt/slides/_rels/slide3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7.jpe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2.png"/><Relationship Id="rId7" Type="http://schemas.openxmlformats.org/officeDocument/2006/relationships/image" Target="../media/image106.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s>
</file>

<file path=ppt/slides/_rels/slide58.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4304" y="3165475"/>
            <a:ext cx="7203392" cy="527050"/>
          </a:xfrm>
        </p:spPr>
        <p:txBody>
          <a:bodyPr>
            <a:noAutofit/>
          </a:bodyPr>
          <a:lstStyle/>
          <a:p>
            <a:pPr algn="ctr"/>
            <a:r>
              <a:rPr lang="en-IN" sz="4800" dirty="0">
                <a:effectLst/>
                <a:ea typeface="Aptos" panose="020B0004020202020204" pitchFamily="34" charset="0"/>
              </a:rPr>
              <a:t>Sequence </a:t>
            </a:r>
            <a:r>
              <a:rPr lang="en-IN" sz="4800" dirty="0" err="1">
                <a:effectLst/>
                <a:ea typeface="Aptos" panose="020B0004020202020204" pitchFamily="34" charset="0"/>
              </a:rPr>
              <a:t>Modeling</a:t>
            </a:r>
            <a:r>
              <a:rPr lang="en-IN" sz="4800" dirty="0">
                <a:effectLst/>
              </a:rPr>
              <a:t> </a:t>
            </a:r>
            <a:endParaRPr lang="en-US" sz="4800" dirty="0"/>
          </a:p>
        </p:txBody>
      </p:sp>
      <p:sp>
        <p:nvSpPr>
          <p:cNvPr id="6" name="TextBox 5">
            <a:extLst>
              <a:ext uri="{FF2B5EF4-FFF2-40B4-BE49-F238E27FC236}">
                <a16:creationId xmlns:a16="http://schemas.microsoft.com/office/drawing/2014/main" id="{E80B282C-647B-4C46-BEC1-D40C1F87B407}"/>
              </a:ext>
            </a:extLst>
          </p:cNvPr>
          <p:cNvSpPr txBox="1"/>
          <p:nvPr/>
        </p:nvSpPr>
        <p:spPr>
          <a:xfrm flipH="1">
            <a:off x="828941" y="6386351"/>
            <a:ext cx="10519874" cy="307777"/>
          </a:xfrm>
          <a:prstGeom prst="rect">
            <a:avLst/>
          </a:prstGeom>
          <a:noFill/>
        </p:spPr>
        <p:txBody>
          <a:bodyPr wrap="square" rtlCol="0">
            <a:spAutoFit/>
          </a:bodyPr>
          <a:lstStyle/>
          <a:p>
            <a:r>
              <a:rPr lang="en-US" sz="1400" dirty="0">
                <a:solidFill>
                  <a:srgbClr val="FF0000"/>
                </a:solidFill>
              </a:rPr>
              <a:t>Concepts are ensembled from various online sources with a great acknowledgement to all those made them available online.  </a:t>
            </a:r>
            <a:endParaRPr lang="en-IN" sz="1400" dirty="0">
              <a:solidFill>
                <a:srgbClr val="FF0000"/>
              </a:solidFill>
            </a:endParaRPr>
          </a:p>
        </p:txBody>
      </p:sp>
    </p:spTree>
    <p:extLst>
      <p:ext uri="{BB962C8B-B14F-4D97-AF65-F5344CB8AC3E}">
        <p14:creationId xmlns:p14="http://schemas.microsoft.com/office/powerpoint/2010/main" val="418121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2D9AC-178A-57F3-A855-E3F0812015FC}"/>
              </a:ext>
            </a:extLst>
          </p:cNvPr>
          <p:cNvSpPr>
            <a:spLocks noGrp="1"/>
          </p:cNvSpPr>
          <p:nvPr>
            <p:ph type="title"/>
          </p:nvPr>
        </p:nvSpPr>
        <p:spPr/>
        <p:txBody>
          <a:bodyPr>
            <a:normAutofit fontScale="90000"/>
          </a:bodyPr>
          <a:lstStyle/>
          <a:p>
            <a:r>
              <a:rPr lang="en-US" dirty="0"/>
              <a:t>RNNs share same weights across Time Steps</a:t>
            </a:r>
          </a:p>
        </p:txBody>
      </p:sp>
      <p:sp>
        <p:nvSpPr>
          <p:cNvPr id="3" name="Content Placeholder 2">
            <a:extLst>
              <a:ext uri="{FF2B5EF4-FFF2-40B4-BE49-F238E27FC236}">
                <a16:creationId xmlns:a16="http://schemas.microsoft.com/office/drawing/2014/main" id="{0FB61EB9-6766-2A83-B170-E2B89EB1BB79}"/>
              </a:ext>
            </a:extLst>
          </p:cNvPr>
          <p:cNvSpPr>
            <a:spLocks noGrp="1"/>
          </p:cNvSpPr>
          <p:nvPr>
            <p:ph idx="1"/>
          </p:nvPr>
        </p:nvSpPr>
        <p:spPr/>
        <p:txBody>
          <a:bodyPr>
            <a:normAutofit/>
          </a:bodyPr>
          <a:lstStyle/>
          <a:p>
            <a:r>
              <a:rPr lang="en-IN" b="1" dirty="0"/>
              <a:t>From Multi-Layer Networks to RNNs</a:t>
            </a:r>
            <a:r>
              <a:rPr lang="en-IN" dirty="0"/>
              <a:t>: </a:t>
            </a:r>
          </a:p>
          <a:p>
            <a:pPr lvl="1"/>
            <a:r>
              <a:rPr lang="en-IN" dirty="0"/>
              <a:t>Share parameters across time steps instead of using separate ones for each input as in MLP.</a:t>
            </a:r>
          </a:p>
          <a:p>
            <a:r>
              <a:rPr lang="en-IN" b="1" dirty="0"/>
              <a:t>Generalization</a:t>
            </a:r>
            <a:r>
              <a:rPr lang="en-IN" dirty="0"/>
              <a:t>: </a:t>
            </a:r>
          </a:p>
          <a:p>
            <a:pPr lvl="1"/>
            <a:r>
              <a:rPr lang="en-IN" dirty="0"/>
              <a:t>Separate parameters for each time step can't generalize to unseen sequence lengths.</a:t>
            </a:r>
          </a:p>
          <a:p>
            <a:r>
              <a:rPr lang="en-IN" b="1" dirty="0"/>
              <a:t>Importance of Sharing</a:t>
            </a:r>
            <a:r>
              <a:rPr lang="en-IN" dirty="0"/>
              <a:t>: Crucial when key information appears at multiple positions in the sequence.</a:t>
            </a:r>
          </a:p>
          <a:p>
            <a:pPr lvl="1"/>
            <a:r>
              <a:rPr lang="en-IN" b="1" dirty="0"/>
              <a:t>Example</a:t>
            </a:r>
            <a:r>
              <a:rPr lang="en-IN" dirty="0"/>
              <a:t>: RNNs can extract "1999" in both "I went to Nepal in 1999" and "In 1999, I went to Nepal.</a:t>
            </a:r>
          </a:p>
        </p:txBody>
      </p:sp>
      <p:sp>
        <p:nvSpPr>
          <p:cNvPr id="4" name="Slide Number Placeholder 3">
            <a:extLst>
              <a:ext uri="{FF2B5EF4-FFF2-40B4-BE49-F238E27FC236}">
                <a16:creationId xmlns:a16="http://schemas.microsoft.com/office/drawing/2014/main" id="{B3F73E68-380F-ADFA-40D4-F98DE8CA995F}"/>
              </a:ext>
            </a:extLst>
          </p:cNvPr>
          <p:cNvSpPr>
            <a:spLocks noGrp="1"/>
          </p:cNvSpPr>
          <p:nvPr>
            <p:ph type="sldNum" sz="quarter" idx="12"/>
          </p:nvPr>
        </p:nvSpPr>
        <p:spPr/>
        <p:txBody>
          <a:bodyPr/>
          <a:lstStyle/>
          <a:p>
            <a:fld id="{7A40C488-C8CC-47D5-8871-7D5F905AB6AC}" type="slidenum">
              <a:rPr lang="en-US" smtClean="0"/>
              <a:pPr/>
              <a:t>10</a:t>
            </a:fld>
            <a:endParaRPr lang="en-US"/>
          </a:p>
        </p:txBody>
      </p:sp>
    </p:spTree>
    <p:extLst>
      <p:ext uri="{BB962C8B-B14F-4D97-AF65-F5344CB8AC3E}">
        <p14:creationId xmlns:p14="http://schemas.microsoft.com/office/powerpoint/2010/main" val="4056732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B1608-A25D-409A-BD23-07CA39650A16}"/>
              </a:ext>
            </a:extLst>
          </p:cNvPr>
          <p:cNvSpPr>
            <a:spLocks noGrp="1"/>
          </p:cNvSpPr>
          <p:nvPr>
            <p:ph type="title"/>
          </p:nvPr>
        </p:nvSpPr>
        <p:spPr/>
        <p:txBody>
          <a:bodyPr>
            <a:normAutofit fontScale="90000"/>
          </a:bodyPr>
          <a:lstStyle/>
          <a:p>
            <a:r>
              <a:rPr lang="en-IN" dirty="0"/>
              <a:t>Feed-Forward Vs Recurrent</a:t>
            </a:r>
          </a:p>
        </p:txBody>
      </p:sp>
      <p:sp>
        <p:nvSpPr>
          <p:cNvPr id="3" name="Content Placeholder 2">
            <a:extLst>
              <a:ext uri="{FF2B5EF4-FFF2-40B4-BE49-F238E27FC236}">
                <a16:creationId xmlns:a16="http://schemas.microsoft.com/office/drawing/2014/main" id="{17A8CDCF-DEB2-6F57-F777-4FE59567E7F2}"/>
              </a:ext>
            </a:extLst>
          </p:cNvPr>
          <p:cNvSpPr>
            <a:spLocks noGrp="1"/>
          </p:cNvSpPr>
          <p:nvPr>
            <p:ph idx="1"/>
          </p:nvPr>
        </p:nvSpPr>
        <p:spPr/>
        <p:txBody>
          <a:bodyPr/>
          <a:lstStyle/>
          <a:p>
            <a:endParaRPr lang="en-US"/>
          </a:p>
        </p:txBody>
      </p:sp>
      <p:pic>
        <p:nvPicPr>
          <p:cNvPr id="9218" name="Picture 2" descr="https://blog.floydhub.com/content/images/2019/04/Slide3-1.jpg">
            <a:extLst>
              <a:ext uri="{FF2B5EF4-FFF2-40B4-BE49-F238E27FC236}">
                <a16:creationId xmlns:a16="http://schemas.microsoft.com/office/drawing/2014/main" id="{1E0E983D-BAA4-4C80-AC43-08EC555FD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08101"/>
            <a:ext cx="10515600" cy="484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621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E58C-D4B3-4437-A3A0-23600FC693DB}"/>
              </a:ext>
            </a:extLst>
          </p:cNvPr>
          <p:cNvSpPr>
            <a:spLocks noGrp="1"/>
          </p:cNvSpPr>
          <p:nvPr>
            <p:ph type="title"/>
          </p:nvPr>
        </p:nvSpPr>
        <p:spPr/>
        <p:txBody>
          <a:bodyPr>
            <a:normAutofit fontScale="90000"/>
          </a:bodyPr>
          <a:lstStyle/>
          <a:p>
            <a:r>
              <a:rPr lang="en-IN" dirty="0"/>
              <a:t>Where to extract output from RNN</a:t>
            </a:r>
          </a:p>
        </p:txBody>
      </p:sp>
      <p:pic>
        <p:nvPicPr>
          <p:cNvPr id="11266" name="Picture 2" descr="https://blog.floydhub.com/content/images/2019/04/karpathy.jpeg">
            <a:extLst>
              <a:ext uri="{FF2B5EF4-FFF2-40B4-BE49-F238E27FC236}">
                <a16:creationId xmlns:a16="http://schemas.microsoft.com/office/drawing/2014/main" id="{45EB8412-7B27-46BB-9D13-7FAF4AA7F0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0" y="2631932"/>
            <a:ext cx="6969125" cy="21830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AE9A0B8-7AA0-447D-B2CD-E3FC5EDCD8F0}"/>
              </a:ext>
            </a:extLst>
          </p:cNvPr>
          <p:cNvSpPr/>
          <p:nvPr/>
        </p:nvSpPr>
        <p:spPr>
          <a:xfrm>
            <a:off x="-245166" y="6390669"/>
            <a:ext cx="6248487" cy="307777"/>
          </a:xfrm>
          <a:prstGeom prst="rect">
            <a:avLst/>
          </a:prstGeom>
        </p:spPr>
        <p:txBody>
          <a:bodyPr wrap="square">
            <a:spAutoFit/>
          </a:bodyPr>
          <a:lstStyle/>
          <a:p>
            <a:pPr algn="ctr"/>
            <a:r>
              <a:rPr lang="en-US" sz="1400" b="1" dirty="0">
                <a:latin typeface="-apple-system"/>
              </a:rPr>
              <a:t>This image is taken from </a:t>
            </a:r>
            <a:r>
              <a:rPr lang="en-US" sz="1400" b="1" u="sng" dirty="0">
                <a:latin typeface="-apple-system"/>
                <a:hlinkClick r:id="rId3"/>
              </a:rPr>
              <a:t>Andrej </a:t>
            </a:r>
            <a:r>
              <a:rPr lang="en-US" sz="1400" b="1" u="sng" dirty="0" err="1">
                <a:latin typeface="-apple-system"/>
                <a:hlinkClick r:id="rId3"/>
              </a:rPr>
              <a:t>Karpathy</a:t>
            </a:r>
            <a:r>
              <a:rPr lang="en-US" sz="1400" b="1" dirty="0" err="1">
                <a:latin typeface="-apple-system"/>
              </a:rPr>
              <a:t>’s</a:t>
            </a:r>
            <a:r>
              <a:rPr lang="en-US" sz="1400" b="1" dirty="0">
                <a:latin typeface="-apple-system"/>
              </a:rPr>
              <a:t> blog post</a:t>
            </a:r>
            <a:endParaRPr lang="en-IN" sz="1400" dirty="0"/>
          </a:p>
        </p:txBody>
      </p:sp>
      <p:sp>
        <p:nvSpPr>
          <p:cNvPr id="5" name="Rectangle 4">
            <a:extLst>
              <a:ext uri="{FF2B5EF4-FFF2-40B4-BE49-F238E27FC236}">
                <a16:creationId xmlns:a16="http://schemas.microsoft.com/office/drawing/2014/main" id="{C494792A-D499-45F9-828E-9EA3BB435613}"/>
              </a:ext>
            </a:extLst>
          </p:cNvPr>
          <p:cNvSpPr/>
          <p:nvPr/>
        </p:nvSpPr>
        <p:spPr>
          <a:xfrm>
            <a:off x="838200" y="1252755"/>
            <a:ext cx="7680704" cy="369332"/>
          </a:xfrm>
          <a:prstGeom prst="rect">
            <a:avLst/>
          </a:prstGeom>
        </p:spPr>
        <p:txBody>
          <a:bodyPr wrap="square">
            <a:spAutoFit/>
          </a:bodyPr>
          <a:lstStyle/>
          <a:p>
            <a:r>
              <a:rPr lang="en-US" dirty="0">
                <a:solidFill>
                  <a:srgbClr val="002060"/>
                </a:solidFill>
                <a:latin typeface="Georgia" panose="02040502050405020303" pitchFamily="18" charset="0"/>
              </a:rPr>
              <a:t>RNNs are really flexible and can adapt to your needs</a:t>
            </a:r>
            <a:endParaRPr lang="en-IN" dirty="0">
              <a:solidFill>
                <a:srgbClr val="002060"/>
              </a:solidFill>
            </a:endParaRPr>
          </a:p>
        </p:txBody>
      </p:sp>
      <p:sp>
        <p:nvSpPr>
          <p:cNvPr id="3" name="TextBox 2">
            <a:extLst>
              <a:ext uri="{FF2B5EF4-FFF2-40B4-BE49-F238E27FC236}">
                <a16:creationId xmlns:a16="http://schemas.microsoft.com/office/drawing/2014/main" id="{844C950A-0D5A-741F-8D31-2B1F8570C96F}"/>
              </a:ext>
            </a:extLst>
          </p:cNvPr>
          <p:cNvSpPr txBox="1"/>
          <p:nvPr/>
        </p:nvSpPr>
        <p:spPr>
          <a:xfrm>
            <a:off x="5520447" y="2971800"/>
            <a:ext cx="65" cy="276999"/>
          </a:xfrm>
          <a:prstGeom prst="rect">
            <a:avLst/>
          </a:prstGeom>
          <a:noFill/>
        </p:spPr>
        <p:txBody>
          <a:bodyPr wrap="none" lIns="0" tIns="0" rIns="0" bIns="0" rtlCol="0">
            <a:spAutoFit/>
          </a:bodyPr>
          <a:lstStyle/>
          <a:p>
            <a:endParaRPr lang="en-US" dirty="0"/>
          </a:p>
        </p:txBody>
      </p:sp>
      <p:sp>
        <p:nvSpPr>
          <p:cNvPr id="6" name="TextBox 5">
            <a:extLst>
              <a:ext uri="{FF2B5EF4-FFF2-40B4-BE49-F238E27FC236}">
                <a16:creationId xmlns:a16="http://schemas.microsoft.com/office/drawing/2014/main" id="{9E96E7B6-6F7E-8F10-B5BA-A773698C31F7}"/>
              </a:ext>
            </a:extLst>
          </p:cNvPr>
          <p:cNvSpPr txBox="1"/>
          <p:nvPr/>
        </p:nvSpPr>
        <p:spPr>
          <a:xfrm>
            <a:off x="525951" y="4879738"/>
            <a:ext cx="1186776" cy="523220"/>
          </a:xfrm>
          <a:prstGeom prst="rect">
            <a:avLst/>
          </a:prstGeom>
          <a:noFill/>
        </p:spPr>
        <p:txBody>
          <a:bodyPr wrap="square" rtlCol="0">
            <a:spAutoFit/>
          </a:bodyPr>
          <a:lstStyle/>
          <a:p>
            <a:r>
              <a:rPr lang="en-US" sz="1400" dirty="0"/>
              <a:t>Binary Classification</a:t>
            </a:r>
          </a:p>
        </p:txBody>
      </p:sp>
      <p:sp>
        <p:nvSpPr>
          <p:cNvPr id="7" name="TextBox 6">
            <a:extLst>
              <a:ext uri="{FF2B5EF4-FFF2-40B4-BE49-F238E27FC236}">
                <a16:creationId xmlns:a16="http://schemas.microsoft.com/office/drawing/2014/main" id="{21FAC539-E342-13EB-266D-D09B7E83EA60}"/>
              </a:ext>
            </a:extLst>
          </p:cNvPr>
          <p:cNvSpPr txBox="1"/>
          <p:nvPr/>
        </p:nvSpPr>
        <p:spPr>
          <a:xfrm>
            <a:off x="1922835" y="4879060"/>
            <a:ext cx="1186776" cy="523220"/>
          </a:xfrm>
          <a:prstGeom prst="rect">
            <a:avLst/>
          </a:prstGeom>
          <a:noFill/>
        </p:spPr>
        <p:txBody>
          <a:bodyPr wrap="square" rtlCol="0">
            <a:spAutoFit/>
          </a:bodyPr>
          <a:lstStyle/>
          <a:p>
            <a:r>
              <a:rPr lang="en-US" sz="1400" dirty="0"/>
              <a:t>Image Captioning</a:t>
            </a:r>
          </a:p>
        </p:txBody>
      </p:sp>
      <p:sp>
        <p:nvSpPr>
          <p:cNvPr id="8" name="TextBox 7">
            <a:extLst>
              <a:ext uri="{FF2B5EF4-FFF2-40B4-BE49-F238E27FC236}">
                <a16:creationId xmlns:a16="http://schemas.microsoft.com/office/drawing/2014/main" id="{5F58A80E-CEC4-61EC-1C4B-031242809DFD}"/>
              </a:ext>
            </a:extLst>
          </p:cNvPr>
          <p:cNvSpPr txBox="1"/>
          <p:nvPr/>
        </p:nvSpPr>
        <p:spPr>
          <a:xfrm>
            <a:off x="3320066" y="4879060"/>
            <a:ext cx="1186776" cy="523220"/>
          </a:xfrm>
          <a:prstGeom prst="rect">
            <a:avLst/>
          </a:prstGeom>
          <a:noFill/>
        </p:spPr>
        <p:txBody>
          <a:bodyPr wrap="square" rtlCol="0">
            <a:spAutoFit/>
          </a:bodyPr>
          <a:lstStyle/>
          <a:p>
            <a:r>
              <a:rPr lang="en-US" sz="1400" dirty="0"/>
              <a:t>Sentiment Classification</a:t>
            </a:r>
          </a:p>
        </p:txBody>
      </p:sp>
      <p:sp>
        <p:nvSpPr>
          <p:cNvPr id="9" name="TextBox 8">
            <a:extLst>
              <a:ext uri="{FF2B5EF4-FFF2-40B4-BE49-F238E27FC236}">
                <a16:creationId xmlns:a16="http://schemas.microsoft.com/office/drawing/2014/main" id="{6F7F4168-20BE-DFA8-4DBA-74A91D2003AF}"/>
              </a:ext>
            </a:extLst>
          </p:cNvPr>
          <p:cNvSpPr txBox="1"/>
          <p:nvPr/>
        </p:nvSpPr>
        <p:spPr>
          <a:xfrm>
            <a:off x="4927059" y="4893289"/>
            <a:ext cx="1186776" cy="523220"/>
          </a:xfrm>
          <a:prstGeom prst="rect">
            <a:avLst/>
          </a:prstGeom>
          <a:noFill/>
        </p:spPr>
        <p:txBody>
          <a:bodyPr wrap="square" rtlCol="0">
            <a:spAutoFit/>
          </a:bodyPr>
          <a:lstStyle/>
          <a:p>
            <a:r>
              <a:rPr lang="en-US" sz="1400" dirty="0"/>
              <a:t>Music Generation</a:t>
            </a:r>
          </a:p>
        </p:txBody>
      </p:sp>
    </p:spTree>
    <p:extLst>
      <p:ext uri="{BB962C8B-B14F-4D97-AF65-F5344CB8AC3E}">
        <p14:creationId xmlns:p14="http://schemas.microsoft.com/office/powerpoint/2010/main" val="1281950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8A7AD-D1F6-4943-9D95-74B8BF286741}"/>
              </a:ext>
            </a:extLst>
          </p:cNvPr>
          <p:cNvSpPr>
            <a:spLocks noGrp="1"/>
          </p:cNvSpPr>
          <p:nvPr>
            <p:ph type="title"/>
          </p:nvPr>
        </p:nvSpPr>
        <p:spPr/>
        <p:txBody>
          <a:bodyPr>
            <a:normAutofit fontScale="90000"/>
          </a:bodyPr>
          <a:lstStyle/>
          <a:p>
            <a:r>
              <a:rPr lang="en-IN" dirty="0"/>
              <a:t>Many inputs – one output</a:t>
            </a:r>
          </a:p>
        </p:txBody>
      </p:sp>
      <p:sp>
        <p:nvSpPr>
          <p:cNvPr id="3" name="Content Placeholder 2">
            <a:extLst>
              <a:ext uri="{FF2B5EF4-FFF2-40B4-BE49-F238E27FC236}">
                <a16:creationId xmlns:a16="http://schemas.microsoft.com/office/drawing/2014/main" id="{27883F5B-E498-4312-941B-4D283D856D3E}"/>
              </a:ext>
            </a:extLst>
          </p:cNvPr>
          <p:cNvSpPr>
            <a:spLocks noGrp="1"/>
          </p:cNvSpPr>
          <p:nvPr>
            <p:ph idx="1"/>
          </p:nvPr>
        </p:nvSpPr>
        <p:spPr/>
        <p:txBody>
          <a:bodyPr/>
          <a:lstStyle/>
          <a:p>
            <a:r>
              <a:rPr lang="en-US" dirty="0"/>
              <a:t> The final result is indeed dependent on all the previous computations and inputs.</a:t>
            </a:r>
            <a:endParaRPr lang="en-IN" dirty="0"/>
          </a:p>
        </p:txBody>
      </p:sp>
      <p:pic>
        <p:nvPicPr>
          <p:cNvPr id="12290" name="Picture 2" descr="https://blog.floydhub.com/content/images/2019/04/Slide6.jpg">
            <a:extLst>
              <a:ext uri="{FF2B5EF4-FFF2-40B4-BE49-F238E27FC236}">
                <a16:creationId xmlns:a16="http://schemas.microsoft.com/office/drawing/2014/main" id="{076FBEB3-7E4C-40F9-8233-EF638D9AE8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2751" y="2603860"/>
            <a:ext cx="9326498" cy="3155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740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1ADB-6FD1-42B2-9B40-407DCAB81E79}"/>
              </a:ext>
            </a:extLst>
          </p:cNvPr>
          <p:cNvSpPr>
            <a:spLocks noGrp="1"/>
          </p:cNvSpPr>
          <p:nvPr>
            <p:ph type="title"/>
          </p:nvPr>
        </p:nvSpPr>
        <p:spPr/>
        <p:txBody>
          <a:bodyPr>
            <a:normAutofit fontScale="90000"/>
          </a:bodyPr>
          <a:lstStyle/>
          <a:p>
            <a:r>
              <a:rPr lang="en-IN" dirty="0"/>
              <a:t>Many inputs – Many outputs</a:t>
            </a:r>
          </a:p>
        </p:txBody>
      </p:sp>
      <p:pic>
        <p:nvPicPr>
          <p:cNvPr id="13314" name="Picture 2" descr="https://blog.floydhub.com/content/images/2019/04/Slide7.jpg">
            <a:extLst>
              <a:ext uri="{FF2B5EF4-FFF2-40B4-BE49-F238E27FC236}">
                <a16:creationId xmlns:a16="http://schemas.microsoft.com/office/drawing/2014/main" id="{2AB0B379-0F01-41FE-8616-8E3833EB27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693" y="3077164"/>
            <a:ext cx="9682613" cy="2955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713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C64DD-7414-4B5B-9315-CF1520181BCC}"/>
              </a:ext>
            </a:extLst>
          </p:cNvPr>
          <p:cNvSpPr>
            <a:spLocks noGrp="1"/>
          </p:cNvSpPr>
          <p:nvPr>
            <p:ph type="title"/>
          </p:nvPr>
        </p:nvSpPr>
        <p:spPr/>
        <p:txBody>
          <a:bodyPr>
            <a:normAutofit fontScale="90000"/>
          </a:bodyPr>
          <a:lstStyle/>
          <a:p>
            <a:r>
              <a:rPr lang="en-IN" dirty="0"/>
              <a:t>Sequence-to-sequence models</a:t>
            </a:r>
          </a:p>
        </p:txBody>
      </p:sp>
      <p:pic>
        <p:nvPicPr>
          <p:cNvPr id="14340" name="Picture 4" descr="https://blog.floydhub.com/content/images/2019/04/Slide8.jpg">
            <a:extLst>
              <a:ext uri="{FF2B5EF4-FFF2-40B4-BE49-F238E27FC236}">
                <a16:creationId xmlns:a16="http://schemas.microsoft.com/office/drawing/2014/main" id="{446DAABA-D0F7-40B6-A08B-C53CF2F718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3590131"/>
            <a:ext cx="11163300"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3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3E09F-8C65-7685-2409-8A42992CCE1C}"/>
              </a:ext>
            </a:extLst>
          </p:cNvPr>
          <p:cNvSpPr>
            <a:spLocks noGrp="1"/>
          </p:cNvSpPr>
          <p:nvPr>
            <p:ph type="title"/>
          </p:nvPr>
        </p:nvSpPr>
        <p:spPr/>
        <p:txBody>
          <a:bodyPr>
            <a:normAutofit fontScale="90000"/>
          </a:bodyPr>
          <a:lstStyle/>
          <a:p>
            <a:r>
              <a:rPr lang="en-US" dirty="0"/>
              <a:t>A standard “vanilla” neural network</a:t>
            </a:r>
          </a:p>
        </p:txBody>
      </p:sp>
      <p:sp>
        <p:nvSpPr>
          <p:cNvPr id="4" name="Slide Number Placeholder 3">
            <a:extLst>
              <a:ext uri="{FF2B5EF4-FFF2-40B4-BE49-F238E27FC236}">
                <a16:creationId xmlns:a16="http://schemas.microsoft.com/office/drawing/2014/main" id="{16F68E44-CC96-F016-B808-49AA6859E1B5}"/>
              </a:ext>
            </a:extLst>
          </p:cNvPr>
          <p:cNvSpPr>
            <a:spLocks noGrp="1"/>
          </p:cNvSpPr>
          <p:nvPr>
            <p:ph type="sldNum" sz="quarter" idx="12"/>
          </p:nvPr>
        </p:nvSpPr>
        <p:spPr/>
        <p:txBody>
          <a:bodyPr/>
          <a:lstStyle/>
          <a:p>
            <a:fld id="{7A40C488-C8CC-47D5-8871-7D5F905AB6AC}" type="slidenum">
              <a:rPr lang="en-US" smtClean="0"/>
              <a:pPr/>
              <a:t>16</a:t>
            </a:fld>
            <a:endParaRPr lang="en-US"/>
          </a:p>
        </p:txBody>
      </p:sp>
      <p:pic>
        <p:nvPicPr>
          <p:cNvPr id="5" name="Picture 4">
            <a:extLst>
              <a:ext uri="{FF2B5EF4-FFF2-40B4-BE49-F238E27FC236}">
                <a16:creationId xmlns:a16="http://schemas.microsoft.com/office/drawing/2014/main" id="{8CA73A94-5F27-128C-C0CD-219124940191}"/>
              </a:ext>
            </a:extLst>
          </p:cNvPr>
          <p:cNvPicPr>
            <a:picLocks noChangeAspect="1"/>
          </p:cNvPicPr>
          <p:nvPr/>
        </p:nvPicPr>
        <p:blipFill>
          <a:blip r:embed="rId2"/>
          <a:stretch>
            <a:fillRect/>
          </a:stretch>
        </p:blipFill>
        <p:spPr>
          <a:xfrm>
            <a:off x="1568782" y="1651000"/>
            <a:ext cx="3187700" cy="3556000"/>
          </a:xfrm>
          <a:prstGeom prst="rect">
            <a:avLst/>
          </a:prstGeom>
        </p:spPr>
      </p:pic>
    </p:spTree>
    <p:extLst>
      <p:ext uri="{BB962C8B-B14F-4D97-AF65-F5344CB8AC3E}">
        <p14:creationId xmlns:p14="http://schemas.microsoft.com/office/powerpoint/2010/main" val="2803379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3E09F-8C65-7685-2409-8A42992CCE1C}"/>
              </a:ext>
            </a:extLst>
          </p:cNvPr>
          <p:cNvSpPr>
            <a:spLocks noGrp="1"/>
          </p:cNvSpPr>
          <p:nvPr>
            <p:ph type="title"/>
          </p:nvPr>
        </p:nvSpPr>
        <p:spPr/>
        <p:txBody>
          <a:bodyPr>
            <a:normAutofit fontScale="90000"/>
          </a:bodyPr>
          <a:lstStyle/>
          <a:p>
            <a:r>
              <a:rPr lang="en-US" dirty="0"/>
              <a:t>A recurrent neural network (RNN)</a:t>
            </a:r>
          </a:p>
        </p:txBody>
      </p:sp>
      <p:sp>
        <p:nvSpPr>
          <p:cNvPr id="4" name="Slide Number Placeholder 3">
            <a:extLst>
              <a:ext uri="{FF2B5EF4-FFF2-40B4-BE49-F238E27FC236}">
                <a16:creationId xmlns:a16="http://schemas.microsoft.com/office/drawing/2014/main" id="{16F68E44-CC96-F016-B808-49AA6859E1B5}"/>
              </a:ext>
            </a:extLst>
          </p:cNvPr>
          <p:cNvSpPr>
            <a:spLocks noGrp="1"/>
          </p:cNvSpPr>
          <p:nvPr>
            <p:ph type="sldNum" sz="quarter" idx="12"/>
          </p:nvPr>
        </p:nvSpPr>
        <p:spPr/>
        <p:txBody>
          <a:bodyPr/>
          <a:lstStyle/>
          <a:p>
            <a:fld id="{7A40C488-C8CC-47D5-8871-7D5F905AB6AC}" type="slidenum">
              <a:rPr lang="en-US" smtClean="0"/>
              <a:pPr/>
              <a:t>17</a:t>
            </a:fld>
            <a:endParaRPr lang="en-US"/>
          </a:p>
        </p:txBody>
      </p:sp>
      <p:pic>
        <p:nvPicPr>
          <p:cNvPr id="5" name="Picture 4">
            <a:extLst>
              <a:ext uri="{FF2B5EF4-FFF2-40B4-BE49-F238E27FC236}">
                <a16:creationId xmlns:a16="http://schemas.microsoft.com/office/drawing/2014/main" id="{8CA73A94-5F27-128C-C0CD-219124940191}"/>
              </a:ext>
            </a:extLst>
          </p:cNvPr>
          <p:cNvPicPr>
            <a:picLocks noChangeAspect="1"/>
          </p:cNvPicPr>
          <p:nvPr/>
        </p:nvPicPr>
        <p:blipFill>
          <a:blip r:embed="rId2"/>
          <a:stretch>
            <a:fillRect/>
          </a:stretch>
        </p:blipFill>
        <p:spPr>
          <a:xfrm>
            <a:off x="1568782" y="1651000"/>
            <a:ext cx="3187700" cy="3556000"/>
          </a:xfrm>
          <a:prstGeom prst="rect">
            <a:avLst/>
          </a:prstGeom>
        </p:spPr>
      </p:pic>
      <p:pic>
        <p:nvPicPr>
          <p:cNvPr id="3" name="Picture 2">
            <a:extLst>
              <a:ext uri="{FF2B5EF4-FFF2-40B4-BE49-F238E27FC236}">
                <a16:creationId xmlns:a16="http://schemas.microsoft.com/office/drawing/2014/main" id="{1635B033-47D1-5EE5-465E-7A3062D29FD4}"/>
              </a:ext>
            </a:extLst>
          </p:cNvPr>
          <p:cNvPicPr>
            <a:picLocks noChangeAspect="1"/>
          </p:cNvPicPr>
          <p:nvPr/>
        </p:nvPicPr>
        <p:blipFill>
          <a:blip r:embed="rId3"/>
          <a:stretch>
            <a:fillRect/>
          </a:stretch>
        </p:blipFill>
        <p:spPr>
          <a:xfrm>
            <a:off x="1568782" y="1651000"/>
            <a:ext cx="3311602" cy="3556000"/>
          </a:xfrm>
          <a:prstGeom prst="rect">
            <a:avLst/>
          </a:prstGeom>
        </p:spPr>
      </p:pic>
    </p:spTree>
    <p:extLst>
      <p:ext uri="{BB962C8B-B14F-4D97-AF65-F5344CB8AC3E}">
        <p14:creationId xmlns:p14="http://schemas.microsoft.com/office/powerpoint/2010/main" val="1625546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3E09F-8C65-7685-2409-8A42992CCE1C}"/>
              </a:ext>
            </a:extLst>
          </p:cNvPr>
          <p:cNvSpPr>
            <a:spLocks noGrp="1"/>
          </p:cNvSpPr>
          <p:nvPr>
            <p:ph type="title"/>
          </p:nvPr>
        </p:nvSpPr>
        <p:spPr/>
        <p:txBody>
          <a:bodyPr>
            <a:normAutofit fontScale="90000"/>
          </a:bodyPr>
          <a:lstStyle/>
          <a:p>
            <a:r>
              <a:rPr lang="en-US" dirty="0"/>
              <a:t>A recurrent neural network (RNN)</a:t>
            </a:r>
          </a:p>
        </p:txBody>
      </p:sp>
      <p:sp>
        <p:nvSpPr>
          <p:cNvPr id="4" name="Slide Number Placeholder 3">
            <a:extLst>
              <a:ext uri="{FF2B5EF4-FFF2-40B4-BE49-F238E27FC236}">
                <a16:creationId xmlns:a16="http://schemas.microsoft.com/office/drawing/2014/main" id="{16F68E44-CC96-F016-B808-49AA6859E1B5}"/>
              </a:ext>
            </a:extLst>
          </p:cNvPr>
          <p:cNvSpPr>
            <a:spLocks noGrp="1"/>
          </p:cNvSpPr>
          <p:nvPr>
            <p:ph type="sldNum" sz="quarter" idx="12"/>
          </p:nvPr>
        </p:nvSpPr>
        <p:spPr/>
        <p:txBody>
          <a:bodyPr/>
          <a:lstStyle/>
          <a:p>
            <a:fld id="{7A40C488-C8CC-47D5-8871-7D5F905AB6AC}" type="slidenum">
              <a:rPr lang="en-US" smtClean="0"/>
              <a:pPr/>
              <a:t>18</a:t>
            </a:fld>
            <a:endParaRPr lang="en-US"/>
          </a:p>
        </p:txBody>
      </p:sp>
      <p:pic>
        <p:nvPicPr>
          <p:cNvPr id="5" name="Picture 4">
            <a:extLst>
              <a:ext uri="{FF2B5EF4-FFF2-40B4-BE49-F238E27FC236}">
                <a16:creationId xmlns:a16="http://schemas.microsoft.com/office/drawing/2014/main" id="{8CA73A94-5F27-128C-C0CD-219124940191}"/>
              </a:ext>
            </a:extLst>
          </p:cNvPr>
          <p:cNvPicPr>
            <a:picLocks noChangeAspect="1"/>
          </p:cNvPicPr>
          <p:nvPr/>
        </p:nvPicPr>
        <p:blipFill>
          <a:blip r:embed="rId2"/>
          <a:stretch>
            <a:fillRect/>
          </a:stretch>
        </p:blipFill>
        <p:spPr>
          <a:xfrm>
            <a:off x="1568782" y="1651000"/>
            <a:ext cx="3187700" cy="3556000"/>
          </a:xfrm>
          <a:prstGeom prst="rect">
            <a:avLst/>
          </a:prstGeom>
        </p:spPr>
      </p:pic>
      <p:pic>
        <p:nvPicPr>
          <p:cNvPr id="3" name="Picture 2">
            <a:extLst>
              <a:ext uri="{FF2B5EF4-FFF2-40B4-BE49-F238E27FC236}">
                <a16:creationId xmlns:a16="http://schemas.microsoft.com/office/drawing/2014/main" id="{1635B033-47D1-5EE5-465E-7A3062D29FD4}"/>
              </a:ext>
            </a:extLst>
          </p:cNvPr>
          <p:cNvPicPr>
            <a:picLocks noChangeAspect="1"/>
          </p:cNvPicPr>
          <p:nvPr/>
        </p:nvPicPr>
        <p:blipFill>
          <a:blip r:embed="rId3"/>
          <a:stretch>
            <a:fillRect/>
          </a:stretch>
        </p:blipFill>
        <p:spPr>
          <a:xfrm>
            <a:off x="1568782" y="1651000"/>
            <a:ext cx="3311602" cy="3556000"/>
          </a:xfrm>
          <a:prstGeom prst="rect">
            <a:avLst/>
          </a:prstGeom>
        </p:spPr>
      </p:pic>
      <p:pic>
        <p:nvPicPr>
          <p:cNvPr id="6" name="Picture 5">
            <a:extLst>
              <a:ext uri="{FF2B5EF4-FFF2-40B4-BE49-F238E27FC236}">
                <a16:creationId xmlns:a16="http://schemas.microsoft.com/office/drawing/2014/main" id="{9499F9DC-1E80-8E47-662E-2BCEDBE68EA8}"/>
              </a:ext>
            </a:extLst>
          </p:cNvPr>
          <p:cNvPicPr>
            <a:picLocks noChangeAspect="1"/>
          </p:cNvPicPr>
          <p:nvPr/>
        </p:nvPicPr>
        <p:blipFill>
          <a:blip r:embed="rId4"/>
          <a:stretch>
            <a:fillRect/>
          </a:stretch>
        </p:blipFill>
        <p:spPr>
          <a:xfrm>
            <a:off x="1568782" y="1651000"/>
            <a:ext cx="3460337" cy="3556000"/>
          </a:xfrm>
          <a:prstGeom prst="rect">
            <a:avLst/>
          </a:prstGeom>
        </p:spPr>
      </p:pic>
      <p:pic>
        <p:nvPicPr>
          <p:cNvPr id="7" name="Picture 2" descr="https://blog.floydhub.com/content/images/2019/04/rnn-2.gif">
            <a:extLst>
              <a:ext uri="{FF2B5EF4-FFF2-40B4-BE49-F238E27FC236}">
                <a16:creationId xmlns:a16="http://schemas.microsoft.com/office/drawing/2014/main" id="{9AD4B14A-7F89-BC80-2C0B-E9FCFB92A504}"/>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4617448" y="2220842"/>
            <a:ext cx="4180045" cy="23547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85EDF86-95E3-159F-4AA7-88BA239750A7}"/>
              </a:ext>
            </a:extLst>
          </p:cNvPr>
          <p:cNvSpPr txBox="1"/>
          <p:nvPr/>
        </p:nvSpPr>
        <p:spPr>
          <a:xfrm>
            <a:off x="5031108" y="1595817"/>
            <a:ext cx="6799978" cy="646331"/>
          </a:xfrm>
          <a:prstGeom prst="rect">
            <a:avLst/>
          </a:prstGeom>
          <a:noFill/>
        </p:spPr>
        <p:txBody>
          <a:bodyPr wrap="square">
            <a:spAutoFit/>
          </a:bodyPr>
          <a:lstStyle/>
          <a:p>
            <a:r>
              <a:rPr lang="en-US" dirty="0"/>
              <a:t>Apply a recurrence relation at every time step to process a sequence</a:t>
            </a:r>
          </a:p>
          <a:p>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773DB4D-8F05-C15E-F503-68E053C8AC96}"/>
                  </a:ext>
                </a:extLst>
              </p:cNvPr>
              <p:cNvSpPr txBox="1"/>
              <p:nvPr/>
            </p:nvSpPr>
            <p:spPr>
              <a:xfrm>
                <a:off x="5254558" y="4784977"/>
                <a:ext cx="609924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rgbClr val="00B050"/>
                              </a:solidFill>
                              <a:latin typeface="Cambria Math" panose="02040503050406030204" pitchFamily="18" charset="0"/>
                            </a:rPr>
                          </m:ctrlPr>
                        </m:sSubPr>
                        <m:e>
                          <m:r>
                            <a:rPr lang="en-US" sz="3200" b="0" i="1" smtClean="0">
                              <a:solidFill>
                                <a:srgbClr val="00B050"/>
                              </a:solidFill>
                              <a:latin typeface="Cambria Math" panose="02040503050406030204" pitchFamily="18" charset="0"/>
                            </a:rPr>
                            <m:t>h</m:t>
                          </m:r>
                        </m:e>
                        <m:sub>
                          <m:r>
                            <a:rPr lang="en-US" sz="3200" b="0" i="1" smtClean="0">
                              <a:solidFill>
                                <a:srgbClr val="00B050"/>
                              </a:solidFill>
                              <a:latin typeface="Cambria Math" panose="02040503050406030204" pitchFamily="18" charset="0"/>
                            </a:rPr>
                            <m:t>𝑡</m:t>
                          </m:r>
                        </m:sub>
                      </m:sSub>
                      <m:r>
                        <a:rPr lang="en-US" sz="3200" b="0" i="1" smtClean="0">
                          <a:latin typeface="Cambria Math" panose="02040503050406030204" pitchFamily="18" charset="0"/>
                        </a:rPr>
                        <m:t>=</m:t>
                      </m:r>
                      <m:sSub>
                        <m:sSubPr>
                          <m:ctrlPr>
                            <a:rPr lang="en-US" sz="3200" b="0" i="1" smtClean="0">
                              <a:solidFill>
                                <a:srgbClr val="002060"/>
                              </a:solidFill>
                              <a:latin typeface="Cambria Math" panose="02040503050406030204" pitchFamily="18" charset="0"/>
                            </a:rPr>
                          </m:ctrlPr>
                        </m:sSubPr>
                        <m:e>
                          <m:r>
                            <a:rPr lang="en-US" sz="3200" b="0" i="1" smtClean="0">
                              <a:solidFill>
                                <a:srgbClr val="002060"/>
                              </a:solidFill>
                              <a:latin typeface="Cambria Math" panose="02040503050406030204" pitchFamily="18" charset="0"/>
                            </a:rPr>
                            <m:t>𝑓</m:t>
                          </m:r>
                        </m:e>
                        <m:sub>
                          <m:r>
                            <a:rPr lang="en-US" sz="3200" b="0" i="1" smtClean="0">
                              <a:solidFill>
                                <a:srgbClr val="002060"/>
                              </a:solidFill>
                              <a:latin typeface="Cambria Math" panose="02040503050406030204" pitchFamily="18" charset="0"/>
                            </a:rPr>
                            <m:t>𝑊</m:t>
                          </m:r>
                        </m:sub>
                      </m:sSub>
                      <m:r>
                        <a:rPr lang="en-US" sz="3200" b="0" i="1" smtClean="0">
                          <a:latin typeface="Cambria Math" panose="02040503050406030204" pitchFamily="18" charset="0"/>
                        </a:rPr>
                        <m:t>(</m:t>
                      </m:r>
                      <m:sSub>
                        <m:sSubPr>
                          <m:ctrlPr>
                            <a:rPr lang="en-US" sz="3200" b="0" i="1" smtClean="0">
                              <a:solidFill>
                                <a:srgbClr val="00B0F0"/>
                              </a:solidFill>
                              <a:latin typeface="Cambria Math" panose="02040503050406030204" pitchFamily="18" charset="0"/>
                            </a:rPr>
                          </m:ctrlPr>
                        </m:sSubPr>
                        <m:e>
                          <m:r>
                            <a:rPr lang="en-US" sz="3200" b="0" i="1" smtClean="0">
                              <a:solidFill>
                                <a:srgbClr val="00B0F0"/>
                              </a:solidFill>
                              <a:latin typeface="Cambria Math" panose="02040503050406030204" pitchFamily="18" charset="0"/>
                            </a:rPr>
                            <m:t>h</m:t>
                          </m:r>
                        </m:e>
                        <m:sub>
                          <m:r>
                            <a:rPr lang="en-US" sz="3200" b="0" i="1" smtClean="0">
                              <a:solidFill>
                                <a:srgbClr val="00B0F0"/>
                              </a:solidFill>
                              <a:latin typeface="Cambria Math" panose="02040503050406030204" pitchFamily="18" charset="0"/>
                            </a:rPr>
                            <m:t>𝑡</m:t>
                          </m:r>
                          <m:r>
                            <a:rPr lang="en-US" sz="3200" b="0" i="1" smtClean="0">
                              <a:solidFill>
                                <a:srgbClr val="00B0F0"/>
                              </a:solidFill>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solidFill>
                                <a:schemeClr val="accent2">
                                  <a:lumMod val="75000"/>
                                </a:schemeClr>
                              </a:solidFill>
                              <a:latin typeface="Cambria Math" panose="02040503050406030204" pitchFamily="18" charset="0"/>
                            </a:rPr>
                          </m:ctrlPr>
                        </m:sSubPr>
                        <m:e>
                          <m:r>
                            <a:rPr lang="en-US" sz="3200" b="0" i="1" smtClean="0">
                              <a:solidFill>
                                <a:schemeClr val="accent2">
                                  <a:lumMod val="75000"/>
                                </a:schemeClr>
                              </a:solidFill>
                              <a:latin typeface="Cambria Math" panose="02040503050406030204" pitchFamily="18" charset="0"/>
                            </a:rPr>
                            <m:t>𝑥</m:t>
                          </m:r>
                        </m:e>
                        <m:sub>
                          <m:r>
                            <a:rPr lang="en-US" sz="3200" b="0" i="1" smtClean="0">
                              <a:solidFill>
                                <a:schemeClr val="accent2">
                                  <a:lumMod val="75000"/>
                                </a:schemeClr>
                              </a:solidFill>
                              <a:latin typeface="Cambria Math" panose="02040503050406030204" pitchFamily="18" charset="0"/>
                            </a:rPr>
                            <m:t>𝑡</m:t>
                          </m:r>
                        </m:sub>
                      </m:sSub>
                      <m:r>
                        <a:rPr lang="en-US" sz="3200" b="0" i="1" smtClean="0">
                          <a:latin typeface="Cambria Math" panose="02040503050406030204" pitchFamily="18" charset="0"/>
                        </a:rPr>
                        <m:t>)</m:t>
                      </m:r>
                    </m:oMath>
                  </m:oMathPara>
                </a14:m>
                <a:endParaRPr lang="en-US" sz="3200" dirty="0"/>
              </a:p>
            </p:txBody>
          </p:sp>
        </mc:Choice>
        <mc:Fallback xmlns="">
          <p:sp>
            <p:nvSpPr>
              <p:cNvPr id="11" name="TextBox 10">
                <a:extLst>
                  <a:ext uri="{FF2B5EF4-FFF2-40B4-BE49-F238E27FC236}">
                    <a16:creationId xmlns:a16="http://schemas.microsoft.com/office/drawing/2014/main" id="{3773DB4D-8F05-C15E-F503-68E053C8AC96}"/>
                  </a:ext>
                </a:extLst>
              </p:cNvPr>
              <p:cNvSpPr txBox="1">
                <a:spLocks noRot="1" noChangeAspect="1" noMove="1" noResize="1" noEditPoints="1" noAdjustHandles="1" noChangeArrowheads="1" noChangeShapeType="1" noTextEdit="1"/>
              </p:cNvSpPr>
              <p:nvPr/>
            </p:nvSpPr>
            <p:spPr>
              <a:xfrm>
                <a:off x="5254558" y="4784977"/>
                <a:ext cx="6099242" cy="584775"/>
              </a:xfrm>
              <a:prstGeom prst="rect">
                <a:avLst/>
              </a:prstGeom>
              <a:blipFill>
                <a:blip r:embed="rId6"/>
                <a:stretch>
                  <a:fillRect b="-2127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E8717B1-59AA-77BA-5D23-A1470EA75763}"/>
              </a:ext>
            </a:extLst>
          </p:cNvPr>
          <p:cNvSpPr txBox="1"/>
          <p:nvPr/>
        </p:nvSpPr>
        <p:spPr>
          <a:xfrm>
            <a:off x="6653718" y="5390549"/>
            <a:ext cx="807396" cy="646331"/>
          </a:xfrm>
          <a:prstGeom prst="rect">
            <a:avLst/>
          </a:prstGeom>
          <a:noFill/>
        </p:spPr>
        <p:txBody>
          <a:bodyPr wrap="square" rtlCol="0">
            <a:spAutoFit/>
          </a:bodyPr>
          <a:lstStyle/>
          <a:p>
            <a:r>
              <a:rPr lang="en-US" dirty="0">
                <a:solidFill>
                  <a:srgbClr val="00B050"/>
                </a:solidFill>
              </a:rPr>
              <a:t>Cell State</a:t>
            </a:r>
          </a:p>
        </p:txBody>
      </p:sp>
      <p:sp>
        <p:nvSpPr>
          <p:cNvPr id="13" name="TextBox 12">
            <a:extLst>
              <a:ext uri="{FF2B5EF4-FFF2-40B4-BE49-F238E27FC236}">
                <a16:creationId xmlns:a16="http://schemas.microsoft.com/office/drawing/2014/main" id="{BED9D856-A42A-3F7E-D0BD-11EE489FCA0A}"/>
              </a:ext>
            </a:extLst>
          </p:cNvPr>
          <p:cNvSpPr txBox="1"/>
          <p:nvPr/>
        </p:nvSpPr>
        <p:spPr>
          <a:xfrm>
            <a:off x="7576526" y="5388235"/>
            <a:ext cx="1709142" cy="923330"/>
          </a:xfrm>
          <a:prstGeom prst="rect">
            <a:avLst/>
          </a:prstGeom>
          <a:noFill/>
        </p:spPr>
        <p:txBody>
          <a:bodyPr wrap="square" rtlCol="0">
            <a:spAutoFit/>
          </a:bodyPr>
          <a:lstStyle/>
          <a:p>
            <a:r>
              <a:rPr lang="en-US" dirty="0">
                <a:solidFill>
                  <a:srgbClr val="002060"/>
                </a:solidFill>
              </a:rPr>
              <a:t>Fun. Parameterized by W</a:t>
            </a:r>
          </a:p>
        </p:txBody>
      </p:sp>
      <p:sp>
        <p:nvSpPr>
          <p:cNvPr id="14" name="TextBox 13">
            <a:extLst>
              <a:ext uri="{FF2B5EF4-FFF2-40B4-BE49-F238E27FC236}">
                <a16:creationId xmlns:a16="http://schemas.microsoft.com/office/drawing/2014/main" id="{952F5BE1-7B14-9675-1166-44FF6B6974AD}"/>
              </a:ext>
            </a:extLst>
          </p:cNvPr>
          <p:cNvSpPr txBox="1"/>
          <p:nvPr/>
        </p:nvSpPr>
        <p:spPr>
          <a:xfrm>
            <a:off x="8364271" y="4186928"/>
            <a:ext cx="807396" cy="646331"/>
          </a:xfrm>
          <a:prstGeom prst="rect">
            <a:avLst/>
          </a:prstGeom>
          <a:noFill/>
        </p:spPr>
        <p:txBody>
          <a:bodyPr wrap="square" rtlCol="0">
            <a:spAutoFit/>
          </a:bodyPr>
          <a:lstStyle/>
          <a:p>
            <a:r>
              <a:rPr lang="en-US" dirty="0">
                <a:solidFill>
                  <a:srgbClr val="00B0F0"/>
                </a:solidFill>
              </a:rPr>
              <a:t>Old State</a:t>
            </a:r>
          </a:p>
        </p:txBody>
      </p:sp>
      <p:sp>
        <p:nvSpPr>
          <p:cNvPr id="15" name="TextBox 14">
            <a:extLst>
              <a:ext uri="{FF2B5EF4-FFF2-40B4-BE49-F238E27FC236}">
                <a16:creationId xmlns:a16="http://schemas.microsoft.com/office/drawing/2014/main" id="{437010CD-E248-3257-2AFA-88DC0CA28189}"/>
              </a:ext>
            </a:extLst>
          </p:cNvPr>
          <p:cNvSpPr txBox="1"/>
          <p:nvPr/>
        </p:nvSpPr>
        <p:spPr>
          <a:xfrm>
            <a:off x="9211523" y="4186927"/>
            <a:ext cx="1541354" cy="646331"/>
          </a:xfrm>
          <a:prstGeom prst="rect">
            <a:avLst/>
          </a:prstGeom>
          <a:noFill/>
        </p:spPr>
        <p:txBody>
          <a:bodyPr wrap="square" rtlCol="0">
            <a:spAutoFit/>
          </a:bodyPr>
          <a:lstStyle/>
          <a:p>
            <a:r>
              <a:rPr lang="en-US" dirty="0">
                <a:solidFill>
                  <a:schemeClr val="accent2">
                    <a:lumMod val="75000"/>
                  </a:schemeClr>
                </a:solidFill>
              </a:rPr>
              <a:t>Input vector at time step t</a:t>
            </a:r>
          </a:p>
        </p:txBody>
      </p:sp>
    </p:spTree>
    <p:extLst>
      <p:ext uri="{BB962C8B-B14F-4D97-AF65-F5344CB8AC3E}">
        <p14:creationId xmlns:p14="http://schemas.microsoft.com/office/powerpoint/2010/main" val="76082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P spid="1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3E09F-8C65-7685-2409-8A42992CCE1C}"/>
              </a:ext>
            </a:extLst>
          </p:cNvPr>
          <p:cNvSpPr>
            <a:spLocks noGrp="1"/>
          </p:cNvSpPr>
          <p:nvPr>
            <p:ph type="title"/>
          </p:nvPr>
        </p:nvSpPr>
        <p:spPr/>
        <p:txBody>
          <a:bodyPr>
            <a:normAutofit fontScale="90000"/>
          </a:bodyPr>
          <a:lstStyle/>
          <a:p>
            <a:r>
              <a:rPr lang="en-US" dirty="0"/>
              <a:t>A recurrent neural network (RNN)</a:t>
            </a:r>
          </a:p>
        </p:txBody>
      </p:sp>
      <p:sp>
        <p:nvSpPr>
          <p:cNvPr id="4" name="Slide Number Placeholder 3">
            <a:extLst>
              <a:ext uri="{FF2B5EF4-FFF2-40B4-BE49-F238E27FC236}">
                <a16:creationId xmlns:a16="http://schemas.microsoft.com/office/drawing/2014/main" id="{16F68E44-CC96-F016-B808-49AA6859E1B5}"/>
              </a:ext>
            </a:extLst>
          </p:cNvPr>
          <p:cNvSpPr>
            <a:spLocks noGrp="1"/>
          </p:cNvSpPr>
          <p:nvPr>
            <p:ph type="sldNum" sz="quarter" idx="12"/>
          </p:nvPr>
        </p:nvSpPr>
        <p:spPr/>
        <p:txBody>
          <a:bodyPr/>
          <a:lstStyle/>
          <a:p>
            <a:fld id="{7A40C488-C8CC-47D5-8871-7D5F905AB6AC}" type="slidenum">
              <a:rPr lang="en-US" smtClean="0"/>
              <a:pPr/>
              <a:t>19</a:t>
            </a:fld>
            <a:endParaRPr lang="en-US"/>
          </a:p>
        </p:txBody>
      </p:sp>
      <p:pic>
        <p:nvPicPr>
          <p:cNvPr id="5" name="Picture 4">
            <a:extLst>
              <a:ext uri="{FF2B5EF4-FFF2-40B4-BE49-F238E27FC236}">
                <a16:creationId xmlns:a16="http://schemas.microsoft.com/office/drawing/2014/main" id="{8CA73A94-5F27-128C-C0CD-219124940191}"/>
              </a:ext>
            </a:extLst>
          </p:cNvPr>
          <p:cNvPicPr>
            <a:picLocks noChangeAspect="1"/>
          </p:cNvPicPr>
          <p:nvPr/>
        </p:nvPicPr>
        <p:blipFill>
          <a:blip r:embed="rId2"/>
          <a:stretch>
            <a:fillRect/>
          </a:stretch>
        </p:blipFill>
        <p:spPr>
          <a:xfrm>
            <a:off x="1568782" y="1651000"/>
            <a:ext cx="3187700" cy="3556000"/>
          </a:xfrm>
          <a:prstGeom prst="rect">
            <a:avLst/>
          </a:prstGeom>
        </p:spPr>
      </p:pic>
      <p:pic>
        <p:nvPicPr>
          <p:cNvPr id="3" name="Picture 2">
            <a:extLst>
              <a:ext uri="{FF2B5EF4-FFF2-40B4-BE49-F238E27FC236}">
                <a16:creationId xmlns:a16="http://schemas.microsoft.com/office/drawing/2014/main" id="{1635B033-47D1-5EE5-465E-7A3062D29FD4}"/>
              </a:ext>
            </a:extLst>
          </p:cNvPr>
          <p:cNvPicPr>
            <a:picLocks noChangeAspect="1"/>
          </p:cNvPicPr>
          <p:nvPr/>
        </p:nvPicPr>
        <p:blipFill>
          <a:blip r:embed="rId3"/>
          <a:stretch>
            <a:fillRect/>
          </a:stretch>
        </p:blipFill>
        <p:spPr>
          <a:xfrm>
            <a:off x="1568782" y="1651000"/>
            <a:ext cx="3311602" cy="3556000"/>
          </a:xfrm>
          <a:prstGeom prst="rect">
            <a:avLst/>
          </a:prstGeom>
        </p:spPr>
      </p:pic>
      <p:pic>
        <p:nvPicPr>
          <p:cNvPr id="6" name="Picture 5">
            <a:extLst>
              <a:ext uri="{FF2B5EF4-FFF2-40B4-BE49-F238E27FC236}">
                <a16:creationId xmlns:a16="http://schemas.microsoft.com/office/drawing/2014/main" id="{9499F9DC-1E80-8E47-662E-2BCEDBE68EA8}"/>
              </a:ext>
            </a:extLst>
          </p:cNvPr>
          <p:cNvPicPr>
            <a:picLocks noChangeAspect="1"/>
          </p:cNvPicPr>
          <p:nvPr/>
        </p:nvPicPr>
        <p:blipFill>
          <a:blip r:embed="rId4"/>
          <a:stretch>
            <a:fillRect/>
          </a:stretch>
        </p:blipFill>
        <p:spPr>
          <a:xfrm>
            <a:off x="1568782" y="1651000"/>
            <a:ext cx="3460337" cy="3556000"/>
          </a:xfrm>
          <a:prstGeom prst="rect">
            <a:avLst/>
          </a:prstGeom>
        </p:spPr>
      </p:pic>
      <p:sp>
        <p:nvSpPr>
          <p:cNvPr id="9" name="TextBox 8">
            <a:extLst>
              <a:ext uri="{FF2B5EF4-FFF2-40B4-BE49-F238E27FC236}">
                <a16:creationId xmlns:a16="http://schemas.microsoft.com/office/drawing/2014/main" id="{E85EDF86-95E3-159F-4AA7-88BA239750A7}"/>
              </a:ext>
            </a:extLst>
          </p:cNvPr>
          <p:cNvSpPr txBox="1"/>
          <p:nvPr/>
        </p:nvSpPr>
        <p:spPr>
          <a:xfrm>
            <a:off x="5031108" y="1595817"/>
            <a:ext cx="6799978" cy="646331"/>
          </a:xfrm>
          <a:prstGeom prst="rect">
            <a:avLst/>
          </a:prstGeom>
          <a:noFill/>
        </p:spPr>
        <p:txBody>
          <a:bodyPr wrap="square">
            <a:spAutoFit/>
          </a:bodyPr>
          <a:lstStyle/>
          <a:p>
            <a:r>
              <a:rPr lang="en-US" dirty="0"/>
              <a:t>Apply a recurrence relation at every time step to process a sequence</a:t>
            </a:r>
          </a:p>
          <a:p>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773DB4D-8F05-C15E-F503-68E053C8AC96}"/>
                  </a:ext>
                </a:extLst>
              </p:cNvPr>
              <p:cNvSpPr txBox="1"/>
              <p:nvPr/>
            </p:nvSpPr>
            <p:spPr>
              <a:xfrm>
                <a:off x="5029119" y="2265165"/>
                <a:ext cx="609924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rgbClr val="00B050"/>
                              </a:solidFill>
                              <a:latin typeface="Cambria Math" panose="02040503050406030204" pitchFamily="18" charset="0"/>
                            </a:rPr>
                          </m:ctrlPr>
                        </m:sSubPr>
                        <m:e>
                          <m:r>
                            <a:rPr lang="en-US" sz="3200" b="0" i="1" smtClean="0">
                              <a:solidFill>
                                <a:srgbClr val="00B050"/>
                              </a:solidFill>
                              <a:latin typeface="Cambria Math" panose="02040503050406030204" pitchFamily="18" charset="0"/>
                            </a:rPr>
                            <m:t>h</m:t>
                          </m:r>
                        </m:e>
                        <m:sub>
                          <m:r>
                            <a:rPr lang="en-US" sz="3200" b="0" i="1" smtClean="0">
                              <a:solidFill>
                                <a:srgbClr val="00B050"/>
                              </a:solidFill>
                              <a:latin typeface="Cambria Math" panose="02040503050406030204" pitchFamily="18" charset="0"/>
                            </a:rPr>
                            <m:t>𝑡</m:t>
                          </m:r>
                        </m:sub>
                      </m:sSub>
                      <m:r>
                        <a:rPr lang="en-US" sz="3200" b="0" i="1" smtClean="0">
                          <a:latin typeface="Cambria Math" panose="02040503050406030204" pitchFamily="18" charset="0"/>
                        </a:rPr>
                        <m:t>=</m:t>
                      </m:r>
                      <m:sSub>
                        <m:sSubPr>
                          <m:ctrlPr>
                            <a:rPr lang="en-US" sz="3200" b="0" i="1" smtClean="0">
                              <a:solidFill>
                                <a:srgbClr val="002060"/>
                              </a:solidFill>
                              <a:latin typeface="Cambria Math" panose="02040503050406030204" pitchFamily="18" charset="0"/>
                            </a:rPr>
                          </m:ctrlPr>
                        </m:sSubPr>
                        <m:e>
                          <m:r>
                            <a:rPr lang="en-US" sz="3200" b="0" i="1" smtClean="0">
                              <a:solidFill>
                                <a:srgbClr val="002060"/>
                              </a:solidFill>
                              <a:latin typeface="Cambria Math" panose="02040503050406030204" pitchFamily="18" charset="0"/>
                            </a:rPr>
                            <m:t>𝑓</m:t>
                          </m:r>
                        </m:e>
                        <m:sub>
                          <m:r>
                            <a:rPr lang="en-US" sz="3200" b="0" i="1" smtClean="0">
                              <a:solidFill>
                                <a:srgbClr val="002060"/>
                              </a:solidFill>
                              <a:latin typeface="Cambria Math" panose="02040503050406030204" pitchFamily="18" charset="0"/>
                            </a:rPr>
                            <m:t>𝑊</m:t>
                          </m:r>
                        </m:sub>
                      </m:sSub>
                      <m:r>
                        <a:rPr lang="en-US" sz="3200" b="0" i="1" smtClean="0">
                          <a:latin typeface="Cambria Math" panose="02040503050406030204" pitchFamily="18" charset="0"/>
                        </a:rPr>
                        <m:t>(</m:t>
                      </m:r>
                      <m:sSub>
                        <m:sSubPr>
                          <m:ctrlPr>
                            <a:rPr lang="en-US" sz="3200" b="0" i="1" smtClean="0">
                              <a:solidFill>
                                <a:srgbClr val="00B0F0"/>
                              </a:solidFill>
                              <a:latin typeface="Cambria Math" panose="02040503050406030204" pitchFamily="18" charset="0"/>
                            </a:rPr>
                          </m:ctrlPr>
                        </m:sSubPr>
                        <m:e>
                          <m:r>
                            <a:rPr lang="en-US" sz="3200" b="0" i="1" smtClean="0">
                              <a:solidFill>
                                <a:srgbClr val="00B0F0"/>
                              </a:solidFill>
                              <a:latin typeface="Cambria Math" panose="02040503050406030204" pitchFamily="18" charset="0"/>
                            </a:rPr>
                            <m:t>h</m:t>
                          </m:r>
                        </m:e>
                        <m:sub>
                          <m:r>
                            <a:rPr lang="en-US" sz="3200" b="0" i="1" smtClean="0">
                              <a:solidFill>
                                <a:srgbClr val="00B0F0"/>
                              </a:solidFill>
                              <a:latin typeface="Cambria Math" panose="02040503050406030204" pitchFamily="18" charset="0"/>
                            </a:rPr>
                            <m:t>𝑡</m:t>
                          </m:r>
                          <m:r>
                            <a:rPr lang="en-US" sz="3200" b="0" i="1" smtClean="0">
                              <a:solidFill>
                                <a:srgbClr val="00B0F0"/>
                              </a:solidFill>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solidFill>
                                <a:schemeClr val="accent2">
                                  <a:lumMod val="75000"/>
                                </a:schemeClr>
                              </a:solidFill>
                              <a:latin typeface="Cambria Math" panose="02040503050406030204" pitchFamily="18" charset="0"/>
                            </a:rPr>
                          </m:ctrlPr>
                        </m:sSubPr>
                        <m:e>
                          <m:r>
                            <a:rPr lang="en-US" sz="3200" b="0" i="1" smtClean="0">
                              <a:solidFill>
                                <a:schemeClr val="accent2">
                                  <a:lumMod val="75000"/>
                                </a:schemeClr>
                              </a:solidFill>
                              <a:latin typeface="Cambria Math" panose="02040503050406030204" pitchFamily="18" charset="0"/>
                            </a:rPr>
                            <m:t>𝑥</m:t>
                          </m:r>
                        </m:e>
                        <m:sub>
                          <m:r>
                            <a:rPr lang="en-US" sz="3200" b="0" i="1" smtClean="0">
                              <a:solidFill>
                                <a:schemeClr val="accent2">
                                  <a:lumMod val="75000"/>
                                </a:schemeClr>
                              </a:solidFill>
                              <a:latin typeface="Cambria Math" panose="02040503050406030204" pitchFamily="18" charset="0"/>
                            </a:rPr>
                            <m:t>𝑡</m:t>
                          </m:r>
                        </m:sub>
                      </m:sSub>
                      <m:r>
                        <a:rPr lang="en-US" sz="3200" b="0" i="1" smtClean="0">
                          <a:latin typeface="Cambria Math" panose="02040503050406030204" pitchFamily="18" charset="0"/>
                        </a:rPr>
                        <m:t>)</m:t>
                      </m:r>
                    </m:oMath>
                  </m:oMathPara>
                </a14:m>
                <a:endParaRPr lang="en-US" sz="3200" dirty="0"/>
              </a:p>
            </p:txBody>
          </p:sp>
        </mc:Choice>
        <mc:Fallback xmlns="">
          <p:sp>
            <p:nvSpPr>
              <p:cNvPr id="11" name="TextBox 10">
                <a:extLst>
                  <a:ext uri="{FF2B5EF4-FFF2-40B4-BE49-F238E27FC236}">
                    <a16:creationId xmlns:a16="http://schemas.microsoft.com/office/drawing/2014/main" id="{3773DB4D-8F05-C15E-F503-68E053C8AC96}"/>
                  </a:ext>
                </a:extLst>
              </p:cNvPr>
              <p:cNvSpPr txBox="1">
                <a:spLocks noRot="1" noChangeAspect="1" noMove="1" noResize="1" noEditPoints="1" noAdjustHandles="1" noChangeArrowheads="1" noChangeShapeType="1" noTextEdit="1"/>
              </p:cNvSpPr>
              <p:nvPr/>
            </p:nvSpPr>
            <p:spPr>
              <a:xfrm>
                <a:off x="5029119" y="2265165"/>
                <a:ext cx="6099242" cy="584775"/>
              </a:xfrm>
              <a:prstGeom prst="rect">
                <a:avLst/>
              </a:prstGeom>
              <a:blipFill>
                <a:blip r:embed="rId5"/>
                <a:stretch>
                  <a:fillRect b="-2127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D285D2C8-8A43-5D8A-CBF4-25064E91FE6F}"/>
              </a:ext>
            </a:extLst>
          </p:cNvPr>
          <p:cNvSpPr txBox="1"/>
          <p:nvPr/>
        </p:nvSpPr>
        <p:spPr>
          <a:xfrm>
            <a:off x="5029119" y="3222567"/>
            <a:ext cx="6663528" cy="646331"/>
          </a:xfrm>
          <a:prstGeom prst="rect">
            <a:avLst/>
          </a:prstGeom>
          <a:noFill/>
        </p:spPr>
        <p:txBody>
          <a:bodyPr wrap="square">
            <a:spAutoFit/>
          </a:bodyPr>
          <a:lstStyle/>
          <a:p>
            <a:r>
              <a:rPr lang="en-US" dirty="0"/>
              <a:t>Note: the same function and set of parameters are used at every time step</a:t>
            </a:r>
          </a:p>
        </p:txBody>
      </p:sp>
    </p:spTree>
    <p:extLst>
      <p:ext uri="{BB962C8B-B14F-4D97-AF65-F5344CB8AC3E}">
        <p14:creationId xmlns:p14="http://schemas.microsoft.com/office/powerpoint/2010/main" val="4014053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67A2-51B5-A820-D356-438FC3EA70D6}"/>
              </a:ext>
            </a:extLst>
          </p:cNvPr>
          <p:cNvSpPr>
            <a:spLocks noGrp="1"/>
          </p:cNvSpPr>
          <p:nvPr>
            <p:ph type="title"/>
          </p:nvPr>
        </p:nvSpPr>
        <p:spPr/>
        <p:txBody>
          <a:bodyPr>
            <a:normAutofit fontScale="90000"/>
          </a:bodyPr>
          <a:lstStyle/>
          <a:p>
            <a:r>
              <a:rPr lang="en-IN" sz="4000" dirty="0">
                <a:effectLst/>
                <a:ea typeface="Aptos" panose="020B0004020202020204" pitchFamily="34" charset="0"/>
              </a:rPr>
              <a:t>Sequence Data</a:t>
            </a:r>
            <a:endParaRPr lang="en-US" dirty="0"/>
          </a:p>
        </p:txBody>
      </p:sp>
      <p:sp>
        <p:nvSpPr>
          <p:cNvPr id="3" name="Content Placeholder 2">
            <a:extLst>
              <a:ext uri="{FF2B5EF4-FFF2-40B4-BE49-F238E27FC236}">
                <a16:creationId xmlns:a16="http://schemas.microsoft.com/office/drawing/2014/main" id="{DBD64CB8-3D36-9CBB-0C80-F85F810A6A6C}"/>
              </a:ext>
            </a:extLst>
          </p:cNvPr>
          <p:cNvSpPr>
            <a:spLocks noGrp="1"/>
          </p:cNvSpPr>
          <p:nvPr>
            <p:ph idx="1"/>
          </p:nvPr>
        </p:nvSpPr>
        <p:spPr/>
        <p:txBody>
          <a:bodyPr/>
          <a:lstStyle/>
          <a:p>
            <a:r>
              <a:rPr lang="en-US" dirty="0"/>
              <a:t>Sequences consist of data points that can be meaningfully ordered such that observations at one location in the sequence provide useful information about observations at other location(s). </a:t>
            </a:r>
          </a:p>
        </p:txBody>
      </p:sp>
      <p:sp>
        <p:nvSpPr>
          <p:cNvPr id="4" name="Slide Number Placeholder 3">
            <a:extLst>
              <a:ext uri="{FF2B5EF4-FFF2-40B4-BE49-F238E27FC236}">
                <a16:creationId xmlns:a16="http://schemas.microsoft.com/office/drawing/2014/main" id="{C5FA097E-071E-4BC5-6E43-DF886A4DCC8A}"/>
              </a:ext>
            </a:extLst>
          </p:cNvPr>
          <p:cNvSpPr>
            <a:spLocks noGrp="1"/>
          </p:cNvSpPr>
          <p:nvPr>
            <p:ph type="sldNum" sz="quarter" idx="12"/>
          </p:nvPr>
        </p:nvSpPr>
        <p:spPr/>
        <p:txBody>
          <a:bodyPr/>
          <a:lstStyle/>
          <a:p>
            <a:fld id="{7A40C488-C8CC-47D5-8871-7D5F905AB6AC}" type="slidenum">
              <a:rPr lang="en-US" smtClean="0"/>
              <a:pPr/>
              <a:t>2</a:t>
            </a:fld>
            <a:endParaRPr lang="en-US"/>
          </a:p>
        </p:txBody>
      </p:sp>
    </p:spTree>
    <p:extLst>
      <p:ext uri="{BB962C8B-B14F-4D97-AF65-F5344CB8AC3E}">
        <p14:creationId xmlns:p14="http://schemas.microsoft.com/office/powerpoint/2010/main" val="2292932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3E09F-8C65-7685-2409-8A42992CCE1C}"/>
              </a:ext>
            </a:extLst>
          </p:cNvPr>
          <p:cNvSpPr>
            <a:spLocks noGrp="1"/>
          </p:cNvSpPr>
          <p:nvPr>
            <p:ph type="title"/>
          </p:nvPr>
        </p:nvSpPr>
        <p:spPr/>
        <p:txBody>
          <a:bodyPr>
            <a:normAutofit fontScale="90000"/>
          </a:bodyPr>
          <a:lstStyle/>
          <a:p>
            <a:r>
              <a:rPr lang="en-US" dirty="0"/>
              <a:t>A recurrent neural network (RNN)</a:t>
            </a:r>
          </a:p>
        </p:txBody>
      </p:sp>
      <p:sp>
        <p:nvSpPr>
          <p:cNvPr id="4" name="Slide Number Placeholder 3">
            <a:extLst>
              <a:ext uri="{FF2B5EF4-FFF2-40B4-BE49-F238E27FC236}">
                <a16:creationId xmlns:a16="http://schemas.microsoft.com/office/drawing/2014/main" id="{16F68E44-CC96-F016-B808-49AA6859E1B5}"/>
              </a:ext>
            </a:extLst>
          </p:cNvPr>
          <p:cNvSpPr>
            <a:spLocks noGrp="1"/>
          </p:cNvSpPr>
          <p:nvPr>
            <p:ph type="sldNum" sz="quarter" idx="12"/>
          </p:nvPr>
        </p:nvSpPr>
        <p:spPr/>
        <p:txBody>
          <a:bodyPr/>
          <a:lstStyle/>
          <a:p>
            <a:fld id="{7A40C488-C8CC-47D5-8871-7D5F905AB6AC}" type="slidenum">
              <a:rPr lang="en-US" smtClean="0"/>
              <a:pPr/>
              <a:t>20</a:t>
            </a:fld>
            <a:endParaRPr lang="en-US"/>
          </a:p>
        </p:txBody>
      </p:sp>
      <p:pic>
        <p:nvPicPr>
          <p:cNvPr id="5" name="Picture 4">
            <a:extLst>
              <a:ext uri="{FF2B5EF4-FFF2-40B4-BE49-F238E27FC236}">
                <a16:creationId xmlns:a16="http://schemas.microsoft.com/office/drawing/2014/main" id="{8CA73A94-5F27-128C-C0CD-219124940191}"/>
              </a:ext>
            </a:extLst>
          </p:cNvPr>
          <p:cNvPicPr>
            <a:picLocks noChangeAspect="1"/>
          </p:cNvPicPr>
          <p:nvPr/>
        </p:nvPicPr>
        <p:blipFill>
          <a:blip r:embed="rId2"/>
          <a:stretch>
            <a:fillRect/>
          </a:stretch>
        </p:blipFill>
        <p:spPr>
          <a:xfrm>
            <a:off x="1568782" y="1651000"/>
            <a:ext cx="3187700" cy="3556000"/>
          </a:xfrm>
          <a:prstGeom prst="rect">
            <a:avLst/>
          </a:prstGeom>
        </p:spPr>
      </p:pic>
      <p:pic>
        <p:nvPicPr>
          <p:cNvPr id="3" name="Picture 2">
            <a:extLst>
              <a:ext uri="{FF2B5EF4-FFF2-40B4-BE49-F238E27FC236}">
                <a16:creationId xmlns:a16="http://schemas.microsoft.com/office/drawing/2014/main" id="{1635B033-47D1-5EE5-465E-7A3062D29FD4}"/>
              </a:ext>
            </a:extLst>
          </p:cNvPr>
          <p:cNvPicPr>
            <a:picLocks noChangeAspect="1"/>
          </p:cNvPicPr>
          <p:nvPr/>
        </p:nvPicPr>
        <p:blipFill>
          <a:blip r:embed="rId3"/>
          <a:stretch>
            <a:fillRect/>
          </a:stretch>
        </p:blipFill>
        <p:spPr>
          <a:xfrm>
            <a:off x="1568782" y="1651000"/>
            <a:ext cx="3311602" cy="3556000"/>
          </a:xfrm>
          <a:prstGeom prst="rect">
            <a:avLst/>
          </a:prstGeom>
        </p:spPr>
      </p:pic>
      <p:pic>
        <p:nvPicPr>
          <p:cNvPr id="6" name="Picture 5">
            <a:extLst>
              <a:ext uri="{FF2B5EF4-FFF2-40B4-BE49-F238E27FC236}">
                <a16:creationId xmlns:a16="http://schemas.microsoft.com/office/drawing/2014/main" id="{9499F9DC-1E80-8E47-662E-2BCEDBE68EA8}"/>
              </a:ext>
            </a:extLst>
          </p:cNvPr>
          <p:cNvPicPr>
            <a:picLocks noChangeAspect="1"/>
          </p:cNvPicPr>
          <p:nvPr/>
        </p:nvPicPr>
        <p:blipFill>
          <a:blip r:embed="rId4"/>
          <a:stretch>
            <a:fillRect/>
          </a:stretch>
        </p:blipFill>
        <p:spPr>
          <a:xfrm>
            <a:off x="1568782" y="1651000"/>
            <a:ext cx="3460337" cy="3556000"/>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773DB4D-8F05-C15E-F503-68E053C8AC96}"/>
                  </a:ext>
                </a:extLst>
              </p:cNvPr>
              <p:cNvSpPr txBox="1"/>
              <p:nvPr/>
            </p:nvSpPr>
            <p:spPr>
              <a:xfrm>
                <a:off x="5254558" y="3238776"/>
                <a:ext cx="609924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rgbClr val="00B050"/>
                              </a:solidFill>
                              <a:latin typeface="Cambria Math" panose="02040503050406030204" pitchFamily="18" charset="0"/>
                            </a:rPr>
                          </m:ctrlPr>
                        </m:sSubPr>
                        <m:e>
                          <m:r>
                            <a:rPr lang="en-US" sz="3200" b="0" i="1" smtClean="0">
                              <a:solidFill>
                                <a:srgbClr val="00B050"/>
                              </a:solidFill>
                              <a:latin typeface="Cambria Math" panose="02040503050406030204" pitchFamily="18" charset="0"/>
                            </a:rPr>
                            <m:t>h</m:t>
                          </m:r>
                        </m:e>
                        <m:sub>
                          <m:r>
                            <a:rPr lang="en-US" sz="3200" b="0" i="1" smtClean="0">
                              <a:solidFill>
                                <a:srgbClr val="00B050"/>
                              </a:solidFill>
                              <a:latin typeface="Cambria Math" panose="02040503050406030204" pitchFamily="18" charset="0"/>
                            </a:rPr>
                            <m:t>𝑡</m:t>
                          </m:r>
                        </m:sub>
                      </m:sSub>
                      <m:r>
                        <a:rPr lang="en-US" sz="3200" b="0" i="1" smtClean="0">
                          <a:latin typeface="Cambria Math" panose="02040503050406030204" pitchFamily="18" charset="0"/>
                        </a:rPr>
                        <m:t>=</m:t>
                      </m:r>
                      <m:r>
                        <a:rPr lang="en-US" sz="3200" b="0" i="1" smtClean="0">
                          <a:solidFill>
                            <a:srgbClr val="002060"/>
                          </a:solidFill>
                          <a:latin typeface="Cambria Math" panose="02040503050406030204" pitchFamily="18" charset="0"/>
                        </a:rPr>
                        <m:t>𝑡𝑎𝑛h</m:t>
                      </m:r>
                      <m:r>
                        <a:rPr lang="en-US" sz="3200" b="0" i="1" smtClean="0">
                          <a:latin typeface="Cambria Math" panose="02040503050406030204" pitchFamily="18" charset="0"/>
                        </a:rPr>
                        <m:t>(</m:t>
                      </m:r>
                      <m:sSub>
                        <m:sSubPr>
                          <m:ctrlPr>
                            <a:rPr lang="en-US" sz="3200" b="0" i="1" smtClean="0">
                              <a:solidFill>
                                <a:srgbClr val="00B0F0"/>
                              </a:solidFill>
                              <a:latin typeface="Cambria Math" panose="02040503050406030204" pitchFamily="18" charset="0"/>
                            </a:rPr>
                          </m:ctrlPr>
                        </m:sSubPr>
                        <m:e>
                          <m:r>
                            <a:rPr lang="en-US" sz="3200" b="0" i="1" smtClean="0">
                              <a:solidFill>
                                <a:srgbClr val="00B0F0"/>
                              </a:solidFill>
                              <a:latin typeface="Cambria Math" panose="02040503050406030204" pitchFamily="18" charset="0"/>
                            </a:rPr>
                            <m:t>𝑊</m:t>
                          </m:r>
                        </m:e>
                        <m:sub>
                          <m:r>
                            <a:rPr lang="en-US" sz="3200" b="0" i="1" smtClean="0">
                              <a:solidFill>
                                <a:srgbClr val="00B0F0"/>
                              </a:solidFill>
                              <a:latin typeface="Cambria Math" panose="02040503050406030204" pitchFamily="18" charset="0"/>
                            </a:rPr>
                            <m:t>h</m:t>
                          </m:r>
                        </m:sub>
                      </m:sSub>
                      <m:sSub>
                        <m:sSubPr>
                          <m:ctrlPr>
                            <a:rPr lang="en-US" sz="3200" b="0" i="1" smtClean="0">
                              <a:solidFill>
                                <a:srgbClr val="00B0F0"/>
                              </a:solidFill>
                              <a:latin typeface="Cambria Math" panose="02040503050406030204" pitchFamily="18" charset="0"/>
                            </a:rPr>
                          </m:ctrlPr>
                        </m:sSubPr>
                        <m:e>
                          <m:r>
                            <a:rPr lang="en-US" sz="3200" b="0" i="1" smtClean="0">
                              <a:solidFill>
                                <a:srgbClr val="00B0F0"/>
                              </a:solidFill>
                              <a:latin typeface="Cambria Math" panose="02040503050406030204" pitchFamily="18" charset="0"/>
                            </a:rPr>
                            <m:t>h</m:t>
                          </m:r>
                        </m:e>
                        <m:sub>
                          <m:r>
                            <a:rPr lang="en-US" sz="3200" b="0" i="1" smtClean="0">
                              <a:solidFill>
                                <a:srgbClr val="00B0F0"/>
                              </a:solidFill>
                              <a:latin typeface="Cambria Math" panose="02040503050406030204" pitchFamily="18" charset="0"/>
                            </a:rPr>
                            <m:t>𝑡</m:t>
                          </m:r>
                          <m:r>
                            <a:rPr lang="en-US" sz="3200" b="0" i="1" smtClean="0">
                              <a:solidFill>
                                <a:srgbClr val="00B0F0"/>
                              </a:solidFill>
                              <a:latin typeface="Cambria Math" panose="02040503050406030204" pitchFamily="18" charset="0"/>
                            </a:rPr>
                            <m:t>−1</m:t>
                          </m:r>
                        </m:sub>
                      </m:sSub>
                      <m:r>
                        <a:rPr lang="en-US" sz="3200" b="0" i="1" smtClean="0">
                          <a:solidFill>
                            <a:srgbClr val="00B0F0"/>
                          </a:solidFill>
                          <a:latin typeface="Cambria Math" panose="02040503050406030204" pitchFamily="18" charset="0"/>
                        </a:rPr>
                        <m:t>+</m:t>
                      </m:r>
                      <m:sSub>
                        <m:sSubPr>
                          <m:ctrlPr>
                            <a:rPr lang="en-US" sz="3200" b="0" i="1" smtClean="0">
                              <a:solidFill>
                                <a:srgbClr val="00B0F0"/>
                              </a:solidFill>
                              <a:latin typeface="Cambria Math" panose="02040503050406030204" pitchFamily="18" charset="0"/>
                            </a:rPr>
                          </m:ctrlPr>
                        </m:sSubPr>
                        <m:e>
                          <m:r>
                            <a:rPr lang="en-US" sz="3200" b="0" i="1" smtClean="0">
                              <a:solidFill>
                                <a:srgbClr val="00B0F0"/>
                              </a:solidFill>
                              <a:latin typeface="Cambria Math" panose="02040503050406030204" pitchFamily="18" charset="0"/>
                            </a:rPr>
                            <m:t>𝑊</m:t>
                          </m:r>
                        </m:e>
                        <m:sub>
                          <m:r>
                            <a:rPr lang="en-US" sz="3200" b="0" i="1" smtClean="0">
                              <a:solidFill>
                                <a:srgbClr val="00B0F0"/>
                              </a:solidFill>
                              <a:latin typeface="Cambria Math" panose="02040503050406030204" pitchFamily="18" charset="0"/>
                            </a:rPr>
                            <m:t>𝑥</m:t>
                          </m:r>
                        </m:sub>
                      </m:sSub>
                      <m:sSub>
                        <m:sSubPr>
                          <m:ctrlPr>
                            <a:rPr lang="en-US" sz="3200" b="0" i="1" smtClean="0">
                              <a:solidFill>
                                <a:srgbClr val="00B0F0"/>
                              </a:solidFill>
                              <a:latin typeface="Cambria Math" panose="02040503050406030204" pitchFamily="18" charset="0"/>
                            </a:rPr>
                          </m:ctrlPr>
                        </m:sSubPr>
                        <m:e>
                          <m:r>
                            <a:rPr lang="en-US" sz="3200" b="0" i="1" smtClean="0">
                              <a:solidFill>
                                <a:srgbClr val="00B0F0"/>
                              </a:solidFill>
                              <a:latin typeface="Cambria Math" panose="02040503050406030204" pitchFamily="18" charset="0"/>
                            </a:rPr>
                            <m:t>𝑥</m:t>
                          </m:r>
                        </m:e>
                        <m:sub>
                          <m:r>
                            <a:rPr lang="en-US" sz="3200" b="0" i="1" smtClean="0">
                              <a:solidFill>
                                <a:srgbClr val="00B0F0"/>
                              </a:solidFill>
                              <a:latin typeface="Cambria Math" panose="02040503050406030204" pitchFamily="18" charset="0"/>
                            </a:rPr>
                            <m:t>𝑡</m:t>
                          </m:r>
                        </m:sub>
                      </m:sSub>
                      <m:r>
                        <a:rPr lang="en-US" sz="3200" b="0" i="1" smtClean="0">
                          <a:latin typeface="Cambria Math" panose="02040503050406030204" pitchFamily="18" charset="0"/>
                        </a:rPr>
                        <m:t>)</m:t>
                      </m:r>
                    </m:oMath>
                  </m:oMathPara>
                </a14:m>
                <a:endParaRPr lang="en-US" sz="3200" dirty="0"/>
              </a:p>
            </p:txBody>
          </p:sp>
        </mc:Choice>
        <mc:Fallback xmlns="">
          <p:sp>
            <p:nvSpPr>
              <p:cNvPr id="11" name="TextBox 10">
                <a:extLst>
                  <a:ext uri="{FF2B5EF4-FFF2-40B4-BE49-F238E27FC236}">
                    <a16:creationId xmlns:a16="http://schemas.microsoft.com/office/drawing/2014/main" id="{3773DB4D-8F05-C15E-F503-68E053C8AC96}"/>
                  </a:ext>
                </a:extLst>
              </p:cNvPr>
              <p:cNvSpPr txBox="1">
                <a:spLocks noRot="1" noChangeAspect="1" noMove="1" noResize="1" noEditPoints="1" noAdjustHandles="1" noChangeArrowheads="1" noChangeShapeType="1" noTextEdit="1"/>
              </p:cNvSpPr>
              <p:nvPr/>
            </p:nvSpPr>
            <p:spPr>
              <a:xfrm>
                <a:off x="5254558" y="3238776"/>
                <a:ext cx="6099242" cy="584775"/>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C8C8DD8-DE5B-024F-7346-348719677E07}"/>
                  </a:ext>
                </a:extLst>
              </p:cNvPr>
              <p:cNvSpPr txBox="1"/>
              <p:nvPr/>
            </p:nvSpPr>
            <p:spPr>
              <a:xfrm>
                <a:off x="7388796" y="4670447"/>
                <a:ext cx="1830763" cy="369332"/>
              </a:xfrm>
              <a:prstGeom prst="rect">
                <a:avLst/>
              </a:prstGeom>
              <a:noFill/>
            </p:spPr>
            <p:txBody>
              <a:bodyPr wrap="square">
                <a:spAutoFit/>
              </a:bodyPr>
              <a:lstStyle/>
              <a:p>
                <a:pPr algn="ctr"/>
                <a:r>
                  <a:rPr lang="en-US" dirty="0"/>
                  <a:t>Input Vector: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oMath>
                </a14:m>
                <a:endParaRPr lang="en-US" dirty="0"/>
              </a:p>
            </p:txBody>
          </p:sp>
        </mc:Choice>
        <mc:Fallback xmlns="">
          <p:sp>
            <p:nvSpPr>
              <p:cNvPr id="8" name="TextBox 7">
                <a:extLst>
                  <a:ext uri="{FF2B5EF4-FFF2-40B4-BE49-F238E27FC236}">
                    <a16:creationId xmlns:a16="http://schemas.microsoft.com/office/drawing/2014/main" id="{3C8C8DD8-DE5B-024F-7346-348719677E07}"/>
                  </a:ext>
                </a:extLst>
              </p:cNvPr>
              <p:cNvSpPr txBox="1">
                <a:spLocks noRot="1" noChangeAspect="1" noMove="1" noResize="1" noEditPoints="1" noAdjustHandles="1" noChangeArrowheads="1" noChangeShapeType="1" noTextEdit="1"/>
              </p:cNvSpPr>
              <p:nvPr/>
            </p:nvSpPr>
            <p:spPr>
              <a:xfrm>
                <a:off x="7388796" y="4670447"/>
                <a:ext cx="1830763" cy="369332"/>
              </a:xfrm>
              <a:prstGeom prst="rect">
                <a:avLst/>
              </a:prstGeom>
              <a:blipFill>
                <a:blip r:embed="rId6"/>
                <a:stretch>
                  <a:fillRect t="-6667" b="-2666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99E41271-C689-CFA2-9B49-071B4510C297}"/>
              </a:ext>
            </a:extLst>
          </p:cNvPr>
          <p:cNvSpPr txBox="1"/>
          <p:nvPr/>
        </p:nvSpPr>
        <p:spPr>
          <a:xfrm>
            <a:off x="7113351" y="2783434"/>
            <a:ext cx="2381655" cy="369332"/>
          </a:xfrm>
          <a:prstGeom prst="rect">
            <a:avLst/>
          </a:prstGeom>
          <a:noFill/>
        </p:spPr>
        <p:txBody>
          <a:bodyPr wrap="square">
            <a:spAutoFit/>
          </a:bodyPr>
          <a:lstStyle/>
          <a:p>
            <a:pPr algn="ctr"/>
            <a:r>
              <a:rPr lang="en-US" dirty="0"/>
              <a:t>Update Hidden State</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A6673F4-3F03-5521-2D3A-0741D3B43CDC}"/>
                  </a:ext>
                </a:extLst>
              </p:cNvPr>
              <p:cNvSpPr txBox="1"/>
              <p:nvPr/>
            </p:nvSpPr>
            <p:spPr>
              <a:xfrm>
                <a:off x="5560979" y="1622439"/>
                <a:ext cx="6099242" cy="6236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solidFill>
                                <a:srgbClr val="00B050"/>
                              </a:solidFill>
                              <a:latin typeface="Cambria Math" panose="02040503050406030204" pitchFamily="18" charset="0"/>
                            </a:rPr>
                          </m:ctrlPr>
                        </m:accPr>
                        <m:e>
                          <m:sSub>
                            <m:sSubPr>
                              <m:ctrlPr>
                                <a:rPr lang="en-US" sz="3200" b="0" i="1" smtClean="0">
                                  <a:solidFill>
                                    <a:srgbClr val="00B050"/>
                                  </a:solidFill>
                                  <a:latin typeface="Cambria Math" panose="02040503050406030204" pitchFamily="18" charset="0"/>
                                </a:rPr>
                              </m:ctrlPr>
                            </m:sSubPr>
                            <m:e>
                              <m:r>
                                <a:rPr lang="en-US" sz="3200" b="0" i="1" smtClean="0">
                                  <a:solidFill>
                                    <a:srgbClr val="00B050"/>
                                  </a:solidFill>
                                  <a:latin typeface="Cambria Math" panose="02040503050406030204" pitchFamily="18" charset="0"/>
                                </a:rPr>
                                <m:t>𝑦</m:t>
                              </m:r>
                            </m:e>
                            <m:sub>
                              <m:r>
                                <a:rPr lang="en-US" sz="3200" b="0" i="1" smtClean="0">
                                  <a:solidFill>
                                    <a:srgbClr val="00B050"/>
                                  </a:solidFill>
                                  <a:latin typeface="Cambria Math" panose="02040503050406030204" pitchFamily="18" charset="0"/>
                                </a:rPr>
                                <m:t>𝑡</m:t>
                              </m:r>
                            </m:sub>
                          </m:sSub>
                        </m:e>
                      </m:acc>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𝑦</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h</m:t>
                          </m:r>
                        </m:e>
                        <m:sub>
                          <m:r>
                            <a:rPr lang="en-US" sz="3200" b="0" i="1" smtClean="0">
                              <a:latin typeface="Cambria Math" panose="02040503050406030204" pitchFamily="18" charset="0"/>
                            </a:rPr>
                            <m:t>𝑡</m:t>
                          </m:r>
                        </m:sub>
                      </m:sSub>
                    </m:oMath>
                  </m:oMathPara>
                </a14:m>
                <a:endParaRPr lang="en-US" sz="3200" dirty="0"/>
              </a:p>
            </p:txBody>
          </p:sp>
        </mc:Choice>
        <mc:Fallback xmlns="">
          <p:sp>
            <p:nvSpPr>
              <p:cNvPr id="15" name="TextBox 14">
                <a:extLst>
                  <a:ext uri="{FF2B5EF4-FFF2-40B4-BE49-F238E27FC236}">
                    <a16:creationId xmlns:a16="http://schemas.microsoft.com/office/drawing/2014/main" id="{2A6673F4-3F03-5521-2D3A-0741D3B43CDC}"/>
                  </a:ext>
                </a:extLst>
              </p:cNvPr>
              <p:cNvSpPr txBox="1">
                <a:spLocks noRot="1" noChangeAspect="1" noMove="1" noResize="1" noEditPoints="1" noAdjustHandles="1" noChangeArrowheads="1" noChangeShapeType="1" noTextEdit="1"/>
              </p:cNvSpPr>
              <p:nvPr/>
            </p:nvSpPr>
            <p:spPr>
              <a:xfrm>
                <a:off x="5560979" y="1622439"/>
                <a:ext cx="6099242" cy="623632"/>
              </a:xfrm>
              <a:prstGeom prst="rect">
                <a:avLst/>
              </a:prstGeom>
              <a:blipFill>
                <a:blip r:embed="rId7"/>
                <a:stretch>
                  <a:fillRect/>
                </a:stretch>
              </a:blipFill>
            </p:spPr>
            <p:txBody>
              <a:bodyPr/>
              <a:lstStyle/>
              <a:p>
                <a:r>
                  <a:rPr lang="en-IN">
                    <a:noFill/>
                  </a:rPr>
                  <a:t> </a:t>
                </a:r>
              </a:p>
            </p:txBody>
          </p:sp>
        </mc:Fallback>
      </mc:AlternateContent>
      <p:sp>
        <p:nvSpPr>
          <p:cNvPr id="16" name="TextBox 15">
            <a:extLst>
              <a:ext uri="{FF2B5EF4-FFF2-40B4-BE49-F238E27FC236}">
                <a16:creationId xmlns:a16="http://schemas.microsoft.com/office/drawing/2014/main" id="{9B2B00C7-DD89-FFF2-5490-0C077E51EF24}"/>
              </a:ext>
            </a:extLst>
          </p:cNvPr>
          <p:cNvSpPr txBox="1"/>
          <p:nvPr/>
        </p:nvSpPr>
        <p:spPr>
          <a:xfrm>
            <a:off x="7419772" y="1167097"/>
            <a:ext cx="2381655" cy="369332"/>
          </a:xfrm>
          <a:prstGeom prst="rect">
            <a:avLst/>
          </a:prstGeom>
          <a:noFill/>
        </p:spPr>
        <p:txBody>
          <a:bodyPr wrap="square">
            <a:spAutoFit/>
          </a:bodyPr>
          <a:lstStyle/>
          <a:p>
            <a:pPr algn="ctr"/>
            <a:r>
              <a:rPr lang="en-US" dirty="0"/>
              <a:t>Output Vector</a:t>
            </a:r>
          </a:p>
        </p:txBody>
      </p:sp>
    </p:spTree>
    <p:extLst>
      <p:ext uri="{BB962C8B-B14F-4D97-AF65-F5344CB8AC3E}">
        <p14:creationId xmlns:p14="http://schemas.microsoft.com/office/powerpoint/2010/main" val="212718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12" grpId="0"/>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B2C73-5877-DABE-E79A-70CC0DA49FD1}"/>
              </a:ext>
            </a:extLst>
          </p:cNvPr>
          <p:cNvSpPr>
            <a:spLocks noGrp="1"/>
          </p:cNvSpPr>
          <p:nvPr>
            <p:ph type="title"/>
          </p:nvPr>
        </p:nvSpPr>
        <p:spPr/>
        <p:txBody>
          <a:bodyPr>
            <a:normAutofit fontScale="90000"/>
          </a:bodyPr>
          <a:lstStyle/>
          <a:p>
            <a:r>
              <a:rPr lang="en-US" dirty="0"/>
              <a:t>Unfolding Computational Graphs</a:t>
            </a:r>
          </a:p>
        </p:txBody>
      </p:sp>
      <p:sp>
        <p:nvSpPr>
          <p:cNvPr id="3" name="Content Placeholder 2">
            <a:extLst>
              <a:ext uri="{FF2B5EF4-FFF2-40B4-BE49-F238E27FC236}">
                <a16:creationId xmlns:a16="http://schemas.microsoft.com/office/drawing/2014/main" id="{C3C80DEA-0812-423F-DE83-6BF3E9D34E18}"/>
              </a:ext>
            </a:extLst>
          </p:cNvPr>
          <p:cNvSpPr>
            <a:spLocks noGrp="1"/>
          </p:cNvSpPr>
          <p:nvPr>
            <p:ph idx="1"/>
          </p:nvPr>
        </p:nvSpPr>
        <p:spPr/>
        <p:txBody>
          <a:bodyPr>
            <a:normAutofit/>
          </a:bodyPr>
          <a:lstStyle/>
          <a:p>
            <a:pPr algn="just"/>
            <a:r>
              <a:rPr lang="en-US" dirty="0"/>
              <a:t>A Computational Graph is a way to formalize the structure of a set of computations </a:t>
            </a:r>
          </a:p>
          <a:p>
            <a:pPr lvl="1" algn="just"/>
            <a:r>
              <a:rPr lang="en-US" dirty="0"/>
              <a:t>Such as mapping inputs and parameters to outputs and loss </a:t>
            </a:r>
          </a:p>
          <a:p>
            <a:pPr algn="just"/>
            <a:r>
              <a:rPr lang="en-US" dirty="0"/>
              <a:t>We can unfold a recursive or recurrent computation into a computational graph that has a repetitive structure </a:t>
            </a:r>
          </a:p>
          <a:p>
            <a:pPr lvl="1" algn="just"/>
            <a:r>
              <a:rPr lang="en-US" dirty="0"/>
              <a:t>Corresponding to a chain of events</a:t>
            </a:r>
          </a:p>
          <a:p>
            <a:pPr algn="just"/>
            <a:r>
              <a:rPr lang="en-US" dirty="0"/>
              <a:t>Unfolding this graph results in sharing of parameters across a deep network structure</a:t>
            </a:r>
          </a:p>
        </p:txBody>
      </p:sp>
      <p:sp>
        <p:nvSpPr>
          <p:cNvPr id="4" name="Slide Number Placeholder 3">
            <a:extLst>
              <a:ext uri="{FF2B5EF4-FFF2-40B4-BE49-F238E27FC236}">
                <a16:creationId xmlns:a16="http://schemas.microsoft.com/office/drawing/2014/main" id="{3C4B6FE4-0912-1717-77EE-441CC9F597DA}"/>
              </a:ext>
            </a:extLst>
          </p:cNvPr>
          <p:cNvSpPr>
            <a:spLocks noGrp="1"/>
          </p:cNvSpPr>
          <p:nvPr>
            <p:ph type="sldNum" sz="quarter" idx="12"/>
          </p:nvPr>
        </p:nvSpPr>
        <p:spPr/>
        <p:txBody>
          <a:bodyPr/>
          <a:lstStyle/>
          <a:p>
            <a:fld id="{7A40C488-C8CC-47D5-8871-7D5F905AB6AC}" type="slidenum">
              <a:rPr lang="en-US" smtClean="0"/>
              <a:pPr/>
              <a:t>21</a:t>
            </a:fld>
            <a:endParaRPr lang="en-US"/>
          </a:p>
        </p:txBody>
      </p:sp>
    </p:spTree>
    <p:extLst>
      <p:ext uri="{BB962C8B-B14F-4D97-AF65-F5344CB8AC3E}">
        <p14:creationId xmlns:p14="http://schemas.microsoft.com/office/powerpoint/2010/main" val="1852579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E78D6-2D13-EF93-3AB1-675139F42857}"/>
              </a:ext>
            </a:extLst>
          </p:cNvPr>
          <p:cNvSpPr>
            <a:spLocks noGrp="1"/>
          </p:cNvSpPr>
          <p:nvPr>
            <p:ph type="title"/>
          </p:nvPr>
        </p:nvSpPr>
        <p:spPr/>
        <p:txBody>
          <a:bodyPr>
            <a:normAutofit fontScale="90000"/>
          </a:bodyPr>
          <a:lstStyle/>
          <a:p>
            <a:r>
              <a:rPr lang="en-US" dirty="0"/>
              <a:t>RNN: Computational Graph (Many to Many)</a:t>
            </a:r>
          </a:p>
        </p:txBody>
      </p:sp>
      <p:sp>
        <p:nvSpPr>
          <p:cNvPr id="4" name="Slide Number Placeholder 3">
            <a:extLst>
              <a:ext uri="{FF2B5EF4-FFF2-40B4-BE49-F238E27FC236}">
                <a16:creationId xmlns:a16="http://schemas.microsoft.com/office/drawing/2014/main" id="{77D4A311-A069-013A-6936-6B471A398915}"/>
              </a:ext>
            </a:extLst>
          </p:cNvPr>
          <p:cNvSpPr>
            <a:spLocks noGrp="1"/>
          </p:cNvSpPr>
          <p:nvPr>
            <p:ph type="sldNum" sz="quarter" idx="12"/>
          </p:nvPr>
        </p:nvSpPr>
        <p:spPr/>
        <p:txBody>
          <a:bodyPr/>
          <a:lstStyle/>
          <a:p>
            <a:fld id="{7A40C488-C8CC-47D5-8871-7D5F905AB6AC}" type="slidenum">
              <a:rPr lang="en-US" smtClean="0"/>
              <a:pPr/>
              <a:t>22</a:t>
            </a:fld>
            <a:endParaRPr lang="en-US"/>
          </a:p>
        </p:txBody>
      </p:sp>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A1AE3DC3-F94E-5E71-60C5-7B29F461CFDC}"/>
                  </a:ext>
                </a:extLst>
              </p:cNvPr>
              <p:cNvSpPr/>
              <p:nvPr/>
            </p:nvSpPr>
            <p:spPr>
              <a:xfrm>
                <a:off x="3188265" y="3821145"/>
                <a:ext cx="698530" cy="674706"/>
              </a:xfrm>
              <a:prstGeom prst="ellipse">
                <a:avLst/>
              </a:prstGeom>
              <a:solidFill>
                <a:schemeClr val="accent4">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h</m:t>
                          </m:r>
                        </m:e>
                        <m:sub>
                          <m:r>
                            <a:rPr lang="en-US" sz="2200" b="0" i="1" smtClean="0">
                              <a:solidFill>
                                <a:schemeClr val="tx1"/>
                              </a:solidFill>
                              <a:latin typeface="Cambria Math" panose="02040503050406030204" pitchFamily="18" charset="0"/>
                            </a:rPr>
                            <m:t>0</m:t>
                          </m:r>
                        </m:sub>
                      </m:sSub>
                    </m:oMath>
                  </m:oMathPara>
                </a14:m>
                <a:endParaRPr lang="en-US" sz="2200" dirty="0"/>
              </a:p>
            </p:txBody>
          </p:sp>
        </mc:Choice>
        <mc:Fallback xmlns="">
          <p:sp>
            <p:nvSpPr>
              <p:cNvPr id="6" name="Oval 5">
                <a:extLst>
                  <a:ext uri="{FF2B5EF4-FFF2-40B4-BE49-F238E27FC236}">
                    <a16:creationId xmlns:a16="http://schemas.microsoft.com/office/drawing/2014/main" id="{A1AE3DC3-F94E-5E71-60C5-7B29F461CFDC}"/>
                  </a:ext>
                </a:extLst>
              </p:cNvPr>
              <p:cNvSpPr>
                <a:spLocks noRot="1" noChangeAspect="1" noMove="1" noResize="1" noEditPoints="1" noAdjustHandles="1" noChangeArrowheads="1" noChangeShapeType="1" noTextEdit="1"/>
              </p:cNvSpPr>
              <p:nvPr/>
            </p:nvSpPr>
            <p:spPr>
              <a:xfrm>
                <a:off x="3188265" y="3821145"/>
                <a:ext cx="698530" cy="674706"/>
              </a:xfrm>
              <a:prstGeom prst="ellipse">
                <a:avLst/>
              </a:prstGeom>
              <a:blipFill>
                <a:blip r:embed="rId2"/>
                <a:stretch>
                  <a:fillRect/>
                </a:stretch>
              </a:blipFill>
              <a:ln w="28575">
                <a:solidFill>
                  <a:schemeClr val="tx1"/>
                </a:solid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046B7AE5-DAA9-09EB-9B2A-9AF906BF4111}"/>
              </a:ext>
            </a:extLst>
          </p:cNvPr>
          <p:cNvCxnSpPr>
            <a:cxnSpLocks/>
            <a:stCxn id="6" idx="6"/>
            <a:endCxn id="9" idx="2"/>
          </p:cNvCxnSpPr>
          <p:nvPr/>
        </p:nvCxnSpPr>
        <p:spPr>
          <a:xfrm>
            <a:off x="3886795" y="4158498"/>
            <a:ext cx="32583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01203EEA-04E3-4159-F0F6-653E520B593C}"/>
                  </a:ext>
                </a:extLst>
              </p:cNvPr>
              <p:cNvSpPr/>
              <p:nvPr/>
            </p:nvSpPr>
            <p:spPr>
              <a:xfrm>
                <a:off x="4212631" y="3821145"/>
                <a:ext cx="698530" cy="674706"/>
              </a:xfrm>
              <a:prstGeom prst="ellipse">
                <a:avLst/>
              </a:prstGeom>
              <a:solidFill>
                <a:schemeClr val="bg1">
                  <a:lumMod val="7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𝑓</m:t>
                          </m:r>
                        </m:e>
                        <m:sub>
                          <m:r>
                            <a:rPr lang="en-US" sz="2200" b="0" i="1" smtClean="0">
                              <a:solidFill>
                                <a:schemeClr val="tx1"/>
                              </a:solidFill>
                              <a:latin typeface="Cambria Math" panose="02040503050406030204" pitchFamily="18" charset="0"/>
                            </a:rPr>
                            <m:t>𝑊</m:t>
                          </m:r>
                        </m:sub>
                      </m:sSub>
                    </m:oMath>
                  </m:oMathPara>
                </a14:m>
                <a:endParaRPr lang="en-US" sz="2200" dirty="0"/>
              </a:p>
            </p:txBody>
          </p:sp>
        </mc:Choice>
        <mc:Fallback xmlns="">
          <p:sp>
            <p:nvSpPr>
              <p:cNvPr id="9" name="Oval 8">
                <a:extLst>
                  <a:ext uri="{FF2B5EF4-FFF2-40B4-BE49-F238E27FC236}">
                    <a16:creationId xmlns:a16="http://schemas.microsoft.com/office/drawing/2014/main" id="{01203EEA-04E3-4159-F0F6-653E520B593C}"/>
                  </a:ext>
                </a:extLst>
              </p:cNvPr>
              <p:cNvSpPr>
                <a:spLocks noRot="1" noChangeAspect="1" noMove="1" noResize="1" noEditPoints="1" noAdjustHandles="1" noChangeArrowheads="1" noChangeShapeType="1" noTextEdit="1"/>
              </p:cNvSpPr>
              <p:nvPr/>
            </p:nvSpPr>
            <p:spPr>
              <a:xfrm>
                <a:off x="4212631" y="3821145"/>
                <a:ext cx="698530" cy="674706"/>
              </a:xfrm>
              <a:prstGeom prst="ellipse">
                <a:avLst/>
              </a:prstGeom>
              <a:blipFill>
                <a:blip r:embed="rId3"/>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EA4D329D-C0EB-70CC-F73C-B64A409A3BEC}"/>
                  </a:ext>
                </a:extLst>
              </p:cNvPr>
              <p:cNvSpPr/>
              <p:nvPr/>
            </p:nvSpPr>
            <p:spPr>
              <a:xfrm>
                <a:off x="5236997" y="3821145"/>
                <a:ext cx="698530" cy="674706"/>
              </a:xfrm>
              <a:prstGeom prst="ellipse">
                <a:avLst/>
              </a:prstGeom>
              <a:solidFill>
                <a:schemeClr val="accent4">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h</m:t>
                          </m:r>
                        </m:e>
                        <m:sub>
                          <m:r>
                            <a:rPr lang="en-US" sz="2200" i="1">
                              <a:solidFill>
                                <a:schemeClr val="tx1"/>
                              </a:solidFill>
                              <a:latin typeface="Cambria Math" panose="02040503050406030204" pitchFamily="18" charset="0"/>
                            </a:rPr>
                            <m:t>1</m:t>
                          </m:r>
                        </m:sub>
                      </m:sSub>
                    </m:oMath>
                  </m:oMathPara>
                </a14:m>
                <a:endParaRPr lang="en-US" sz="2200" i="1" dirty="0">
                  <a:solidFill>
                    <a:schemeClr val="tx1"/>
                  </a:solidFill>
                  <a:latin typeface="Cambria Math" panose="02040503050406030204" pitchFamily="18" charset="0"/>
                </a:endParaRPr>
              </a:p>
            </p:txBody>
          </p:sp>
        </mc:Choice>
        <mc:Fallback xmlns="">
          <p:sp>
            <p:nvSpPr>
              <p:cNvPr id="10" name="Oval 9">
                <a:extLst>
                  <a:ext uri="{FF2B5EF4-FFF2-40B4-BE49-F238E27FC236}">
                    <a16:creationId xmlns:a16="http://schemas.microsoft.com/office/drawing/2014/main" id="{EA4D329D-C0EB-70CC-F73C-B64A409A3BEC}"/>
                  </a:ext>
                </a:extLst>
              </p:cNvPr>
              <p:cNvSpPr>
                <a:spLocks noRot="1" noChangeAspect="1" noMove="1" noResize="1" noEditPoints="1" noAdjustHandles="1" noChangeArrowheads="1" noChangeShapeType="1" noTextEdit="1"/>
              </p:cNvSpPr>
              <p:nvPr/>
            </p:nvSpPr>
            <p:spPr>
              <a:xfrm>
                <a:off x="5236997" y="3821145"/>
                <a:ext cx="698530" cy="674706"/>
              </a:xfrm>
              <a:prstGeom prst="ellipse">
                <a:avLst/>
              </a:prstGeom>
              <a:blipFill>
                <a:blip r:embed="rId4"/>
                <a:stretch>
                  <a:fillRect/>
                </a:stretch>
              </a:blipFill>
              <a:ln w="28575">
                <a:solidFill>
                  <a:schemeClr val="tx1"/>
                </a:solid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3C935ABD-A023-AFF0-F7ED-130C8E5B5099}"/>
              </a:ext>
            </a:extLst>
          </p:cNvPr>
          <p:cNvCxnSpPr>
            <a:cxnSpLocks/>
            <a:stCxn id="9" idx="6"/>
            <a:endCxn id="10" idx="2"/>
          </p:cNvCxnSpPr>
          <p:nvPr/>
        </p:nvCxnSpPr>
        <p:spPr>
          <a:xfrm>
            <a:off x="4911161" y="4158498"/>
            <a:ext cx="32583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57E9F7-81E7-FA04-3169-DD2623CA1513}"/>
              </a:ext>
            </a:extLst>
          </p:cNvPr>
          <p:cNvCxnSpPr>
            <a:cxnSpLocks/>
            <a:stCxn id="17" idx="0"/>
            <a:endCxn id="9" idx="4"/>
          </p:cNvCxnSpPr>
          <p:nvPr/>
        </p:nvCxnSpPr>
        <p:spPr>
          <a:xfrm flipV="1">
            <a:off x="4561896" y="4495851"/>
            <a:ext cx="0" cy="3373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FCDCFCA6-493F-8D53-BEBD-032B4311DEEC}"/>
                  </a:ext>
                </a:extLst>
              </p:cNvPr>
              <p:cNvSpPr/>
              <p:nvPr/>
            </p:nvSpPr>
            <p:spPr>
              <a:xfrm>
                <a:off x="4212631" y="4833204"/>
                <a:ext cx="698530" cy="674706"/>
              </a:xfrm>
              <a:prstGeom prst="ellipse">
                <a:avLst/>
              </a:prstGeom>
              <a:solidFill>
                <a:schemeClr val="accent6">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𝑥</m:t>
                          </m:r>
                        </m:e>
                        <m:sub>
                          <m:r>
                            <a:rPr lang="en-US" sz="2200" b="0" i="1" smtClean="0">
                              <a:solidFill>
                                <a:schemeClr val="tx1"/>
                              </a:solidFill>
                              <a:latin typeface="Cambria Math" panose="02040503050406030204" pitchFamily="18" charset="0"/>
                            </a:rPr>
                            <m:t>1</m:t>
                          </m:r>
                        </m:sub>
                      </m:sSub>
                    </m:oMath>
                  </m:oMathPara>
                </a14:m>
                <a:endParaRPr lang="en-US" sz="2200" dirty="0"/>
              </a:p>
            </p:txBody>
          </p:sp>
        </mc:Choice>
        <mc:Fallback xmlns="">
          <p:sp>
            <p:nvSpPr>
              <p:cNvPr id="17" name="Oval 16">
                <a:extLst>
                  <a:ext uri="{FF2B5EF4-FFF2-40B4-BE49-F238E27FC236}">
                    <a16:creationId xmlns:a16="http://schemas.microsoft.com/office/drawing/2014/main" id="{FCDCFCA6-493F-8D53-BEBD-032B4311DEEC}"/>
                  </a:ext>
                </a:extLst>
              </p:cNvPr>
              <p:cNvSpPr>
                <a:spLocks noRot="1" noChangeAspect="1" noMove="1" noResize="1" noEditPoints="1" noAdjustHandles="1" noChangeArrowheads="1" noChangeShapeType="1" noTextEdit="1"/>
              </p:cNvSpPr>
              <p:nvPr/>
            </p:nvSpPr>
            <p:spPr>
              <a:xfrm>
                <a:off x="4212631" y="4833204"/>
                <a:ext cx="698530" cy="674706"/>
              </a:xfrm>
              <a:prstGeom prst="ellipse">
                <a:avLst/>
              </a:prstGeom>
              <a:blipFill>
                <a:blip r:embed="rId5"/>
                <a:stretch>
                  <a:fillRect/>
                </a:stretch>
              </a:blipFill>
              <a:ln w="28575">
                <a:solidFill>
                  <a:schemeClr val="tx1"/>
                </a:solidFill>
              </a:ln>
            </p:spPr>
            <p:txBody>
              <a:bodyPr/>
              <a:lstStyle/>
              <a:p>
                <a:r>
                  <a:rPr lang="en-US">
                    <a:noFill/>
                  </a:rPr>
                  <a:t> </a:t>
                </a:r>
              </a:p>
            </p:txBody>
          </p:sp>
        </mc:Fallback>
      </mc:AlternateContent>
      <p:cxnSp>
        <p:nvCxnSpPr>
          <p:cNvPr id="59" name="Straight Arrow Connector 58">
            <a:extLst>
              <a:ext uri="{FF2B5EF4-FFF2-40B4-BE49-F238E27FC236}">
                <a16:creationId xmlns:a16="http://schemas.microsoft.com/office/drawing/2014/main" id="{5B255CCE-7076-F41E-524A-66D9D2471DA6}"/>
              </a:ext>
            </a:extLst>
          </p:cNvPr>
          <p:cNvCxnSpPr>
            <a:cxnSpLocks/>
            <a:stCxn id="10" idx="6"/>
            <a:endCxn id="60" idx="2"/>
          </p:cNvCxnSpPr>
          <p:nvPr/>
        </p:nvCxnSpPr>
        <p:spPr>
          <a:xfrm flipV="1">
            <a:off x="5935527" y="4150878"/>
            <a:ext cx="325836" cy="76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Oval 59">
                <a:extLst>
                  <a:ext uri="{FF2B5EF4-FFF2-40B4-BE49-F238E27FC236}">
                    <a16:creationId xmlns:a16="http://schemas.microsoft.com/office/drawing/2014/main" id="{E439055E-3078-B4F9-9638-0BB3FE96D4A7}"/>
                  </a:ext>
                </a:extLst>
              </p:cNvPr>
              <p:cNvSpPr/>
              <p:nvPr/>
            </p:nvSpPr>
            <p:spPr>
              <a:xfrm>
                <a:off x="6261363" y="3813525"/>
                <a:ext cx="698530" cy="674706"/>
              </a:xfrm>
              <a:prstGeom prst="ellipse">
                <a:avLst/>
              </a:prstGeom>
              <a:solidFill>
                <a:schemeClr val="bg1">
                  <a:lumMod val="7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𝑓</m:t>
                          </m:r>
                        </m:e>
                        <m:sub>
                          <m:r>
                            <a:rPr lang="en-US" sz="2200" i="1">
                              <a:solidFill>
                                <a:schemeClr val="tx1"/>
                              </a:solidFill>
                              <a:latin typeface="Cambria Math" panose="02040503050406030204" pitchFamily="18" charset="0"/>
                            </a:rPr>
                            <m:t>𝑊</m:t>
                          </m:r>
                        </m:sub>
                      </m:sSub>
                    </m:oMath>
                  </m:oMathPara>
                </a14:m>
                <a:endParaRPr lang="en-US" sz="2200" i="1" dirty="0">
                  <a:solidFill>
                    <a:schemeClr val="tx1"/>
                  </a:solidFill>
                  <a:latin typeface="Cambria Math" panose="02040503050406030204" pitchFamily="18" charset="0"/>
                </a:endParaRPr>
              </a:p>
            </p:txBody>
          </p:sp>
        </mc:Choice>
        <mc:Fallback xmlns="">
          <p:sp>
            <p:nvSpPr>
              <p:cNvPr id="60" name="Oval 59">
                <a:extLst>
                  <a:ext uri="{FF2B5EF4-FFF2-40B4-BE49-F238E27FC236}">
                    <a16:creationId xmlns:a16="http://schemas.microsoft.com/office/drawing/2014/main" id="{E439055E-3078-B4F9-9638-0BB3FE96D4A7}"/>
                  </a:ext>
                </a:extLst>
              </p:cNvPr>
              <p:cNvSpPr>
                <a:spLocks noRot="1" noChangeAspect="1" noMove="1" noResize="1" noEditPoints="1" noAdjustHandles="1" noChangeArrowheads="1" noChangeShapeType="1" noTextEdit="1"/>
              </p:cNvSpPr>
              <p:nvPr/>
            </p:nvSpPr>
            <p:spPr>
              <a:xfrm>
                <a:off x="6261363" y="3813525"/>
                <a:ext cx="698530" cy="674706"/>
              </a:xfrm>
              <a:prstGeom prst="ellipse">
                <a:avLst/>
              </a:prstGeom>
              <a:blipFill>
                <a:blip r:embed="rId6"/>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Oval 60">
                <a:extLst>
                  <a:ext uri="{FF2B5EF4-FFF2-40B4-BE49-F238E27FC236}">
                    <a16:creationId xmlns:a16="http://schemas.microsoft.com/office/drawing/2014/main" id="{3FB106D4-1149-7211-5EE6-7063BA3CF747}"/>
                  </a:ext>
                </a:extLst>
              </p:cNvPr>
              <p:cNvSpPr/>
              <p:nvPr/>
            </p:nvSpPr>
            <p:spPr>
              <a:xfrm>
                <a:off x="7285729" y="3813525"/>
                <a:ext cx="698530" cy="674706"/>
              </a:xfrm>
              <a:prstGeom prst="ellipse">
                <a:avLst/>
              </a:prstGeom>
              <a:solidFill>
                <a:schemeClr val="accent4">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h</m:t>
                          </m:r>
                        </m:e>
                        <m:sub>
                          <m:r>
                            <a:rPr lang="en-US" sz="2200" i="1">
                              <a:solidFill>
                                <a:schemeClr val="tx1"/>
                              </a:solidFill>
                              <a:latin typeface="Cambria Math" panose="02040503050406030204" pitchFamily="18" charset="0"/>
                            </a:rPr>
                            <m:t>2</m:t>
                          </m:r>
                        </m:sub>
                      </m:sSub>
                    </m:oMath>
                  </m:oMathPara>
                </a14:m>
                <a:endParaRPr lang="en-US" sz="2200" i="1" dirty="0">
                  <a:solidFill>
                    <a:schemeClr val="tx1"/>
                  </a:solidFill>
                  <a:latin typeface="Cambria Math" panose="02040503050406030204" pitchFamily="18" charset="0"/>
                </a:endParaRPr>
              </a:p>
            </p:txBody>
          </p:sp>
        </mc:Choice>
        <mc:Fallback xmlns="">
          <p:sp>
            <p:nvSpPr>
              <p:cNvPr id="61" name="Oval 60">
                <a:extLst>
                  <a:ext uri="{FF2B5EF4-FFF2-40B4-BE49-F238E27FC236}">
                    <a16:creationId xmlns:a16="http://schemas.microsoft.com/office/drawing/2014/main" id="{3FB106D4-1149-7211-5EE6-7063BA3CF747}"/>
                  </a:ext>
                </a:extLst>
              </p:cNvPr>
              <p:cNvSpPr>
                <a:spLocks noRot="1" noChangeAspect="1" noMove="1" noResize="1" noEditPoints="1" noAdjustHandles="1" noChangeArrowheads="1" noChangeShapeType="1" noTextEdit="1"/>
              </p:cNvSpPr>
              <p:nvPr/>
            </p:nvSpPr>
            <p:spPr>
              <a:xfrm>
                <a:off x="7285729" y="3813525"/>
                <a:ext cx="698530" cy="674706"/>
              </a:xfrm>
              <a:prstGeom prst="ellipse">
                <a:avLst/>
              </a:prstGeom>
              <a:blipFill>
                <a:blip r:embed="rId7"/>
                <a:stretch>
                  <a:fillRect/>
                </a:stretch>
              </a:blipFill>
              <a:ln w="28575">
                <a:solidFill>
                  <a:schemeClr val="tx1"/>
                </a:solidFill>
              </a:ln>
            </p:spPr>
            <p:txBody>
              <a:bodyPr/>
              <a:lstStyle/>
              <a:p>
                <a:r>
                  <a:rPr lang="en-US">
                    <a:noFill/>
                  </a:rPr>
                  <a:t> </a:t>
                </a:r>
              </a:p>
            </p:txBody>
          </p:sp>
        </mc:Fallback>
      </mc:AlternateContent>
      <p:cxnSp>
        <p:nvCxnSpPr>
          <p:cNvPr id="62" name="Straight Arrow Connector 61">
            <a:extLst>
              <a:ext uri="{FF2B5EF4-FFF2-40B4-BE49-F238E27FC236}">
                <a16:creationId xmlns:a16="http://schemas.microsoft.com/office/drawing/2014/main" id="{46827CD6-892C-DE56-4313-3452F0AFEDBA}"/>
              </a:ext>
            </a:extLst>
          </p:cNvPr>
          <p:cNvCxnSpPr>
            <a:cxnSpLocks/>
            <a:stCxn id="60" idx="6"/>
            <a:endCxn id="61" idx="2"/>
          </p:cNvCxnSpPr>
          <p:nvPr/>
        </p:nvCxnSpPr>
        <p:spPr>
          <a:xfrm>
            <a:off x="6959893" y="4150878"/>
            <a:ext cx="32583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D005E75-1C0F-BEB6-8987-23A7DE7C4D71}"/>
              </a:ext>
            </a:extLst>
          </p:cNvPr>
          <p:cNvCxnSpPr>
            <a:cxnSpLocks/>
            <a:stCxn id="64" idx="0"/>
            <a:endCxn id="60" idx="4"/>
          </p:cNvCxnSpPr>
          <p:nvPr/>
        </p:nvCxnSpPr>
        <p:spPr>
          <a:xfrm flipV="1">
            <a:off x="6610628" y="4488231"/>
            <a:ext cx="0" cy="3373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Oval 63">
                <a:extLst>
                  <a:ext uri="{FF2B5EF4-FFF2-40B4-BE49-F238E27FC236}">
                    <a16:creationId xmlns:a16="http://schemas.microsoft.com/office/drawing/2014/main" id="{03540D68-DC89-4975-8682-4E4E3E60E2B5}"/>
                  </a:ext>
                </a:extLst>
              </p:cNvPr>
              <p:cNvSpPr/>
              <p:nvPr/>
            </p:nvSpPr>
            <p:spPr>
              <a:xfrm>
                <a:off x="6261363" y="4825584"/>
                <a:ext cx="698530" cy="674706"/>
              </a:xfrm>
              <a:prstGeom prst="ellipse">
                <a:avLst/>
              </a:prstGeom>
              <a:solidFill>
                <a:schemeClr val="accent6">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𝑥</m:t>
                          </m:r>
                        </m:e>
                        <m:sub>
                          <m:r>
                            <a:rPr lang="en-US" sz="2200" i="1">
                              <a:solidFill>
                                <a:schemeClr val="tx1"/>
                              </a:solidFill>
                              <a:latin typeface="Cambria Math" panose="02040503050406030204" pitchFamily="18" charset="0"/>
                            </a:rPr>
                            <m:t>2</m:t>
                          </m:r>
                        </m:sub>
                      </m:sSub>
                    </m:oMath>
                  </m:oMathPara>
                </a14:m>
                <a:endParaRPr lang="en-US" sz="2200" i="1" dirty="0">
                  <a:solidFill>
                    <a:schemeClr val="tx1"/>
                  </a:solidFill>
                  <a:latin typeface="Cambria Math" panose="02040503050406030204" pitchFamily="18" charset="0"/>
                </a:endParaRPr>
              </a:p>
            </p:txBody>
          </p:sp>
        </mc:Choice>
        <mc:Fallback xmlns="">
          <p:sp>
            <p:nvSpPr>
              <p:cNvPr id="64" name="Oval 63">
                <a:extLst>
                  <a:ext uri="{FF2B5EF4-FFF2-40B4-BE49-F238E27FC236}">
                    <a16:creationId xmlns:a16="http://schemas.microsoft.com/office/drawing/2014/main" id="{03540D68-DC89-4975-8682-4E4E3E60E2B5}"/>
                  </a:ext>
                </a:extLst>
              </p:cNvPr>
              <p:cNvSpPr>
                <a:spLocks noRot="1" noChangeAspect="1" noMove="1" noResize="1" noEditPoints="1" noAdjustHandles="1" noChangeArrowheads="1" noChangeShapeType="1" noTextEdit="1"/>
              </p:cNvSpPr>
              <p:nvPr/>
            </p:nvSpPr>
            <p:spPr>
              <a:xfrm>
                <a:off x="6261363" y="4825584"/>
                <a:ext cx="698530" cy="674706"/>
              </a:xfrm>
              <a:prstGeom prst="ellipse">
                <a:avLst/>
              </a:prstGeom>
              <a:blipFill>
                <a:blip r:embed="rId8"/>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Oval 84">
                <a:extLst>
                  <a:ext uri="{FF2B5EF4-FFF2-40B4-BE49-F238E27FC236}">
                    <a16:creationId xmlns:a16="http://schemas.microsoft.com/office/drawing/2014/main" id="{EE9BE537-116A-FE63-12E5-60E81EB9A0A2}"/>
                  </a:ext>
                </a:extLst>
              </p:cNvPr>
              <p:cNvSpPr/>
              <p:nvPr/>
            </p:nvSpPr>
            <p:spPr>
              <a:xfrm>
                <a:off x="8310095" y="3828765"/>
                <a:ext cx="698530" cy="674706"/>
              </a:xfrm>
              <a:prstGeom prst="ellipse">
                <a:avLst/>
              </a:prstGeom>
              <a:solidFill>
                <a:schemeClr val="bg1">
                  <a:lumMod val="7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𝑓</m:t>
                          </m:r>
                        </m:e>
                        <m:sub>
                          <m:r>
                            <a:rPr lang="en-US" sz="2200" i="1">
                              <a:solidFill>
                                <a:schemeClr val="tx1"/>
                              </a:solidFill>
                              <a:latin typeface="Cambria Math" panose="02040503050406030204" pitchFamily="18" charset="0"/>
                            </a:rPr>
                            <m:t>𝑊</m:t>
                          </m:r>
                        </m:sub>
                      </m:sSub>
                    </m:oMath>
                  </m:oMathPara>
                </a14:m>
                <a:endParaRPr lang="en-US" sz="2200" i="1" dirty="0">
                  <a:solidFill>
                    <a:schemeClr val="tx1"/>
                  </a:solidFill>
                  <a:latin typeface="Cambria Math" panose="02040503050406030204" pitchFamily="18" charset="0"/>
                </a:endParaRPr>
              </a:p>
            </p:txBody>
          </p:sp>
        </mc:Choice>
        <mc:Fallback xmlns="">
          <p:sp>
            <p:nvSpPr>
              <p:cNvPr id="85" name="Oval 84">
                <a:extLst>
                  <a:ext uri="{FF2B5EF4-FFF2-40B4-BE49-F238E27FC236}">
                    <a16:creationId xmlns:a16="http://schemas.microsoft.com/office/drawing/2014/main" id="{EE9BE537-116A-FE63-12E5-60E81EB9A0A2}"/>
                  </a:ext>
                </a:extLst>
              </p:cNvPr>
              <p:cNvSpPr>
                <a:spLocks noRot="1" noChangeAspect="1" noMove="1" noResize="1" noEditPoints="1" noAdjustHandles="1" noChangeArrowheads="1" noChangeShapeType="1" noTextEdit="1"/>
              </p:cNvSpPr>
              <p:nvPr/>
            </p:nvSpPr>
            <p:spPr>
              <a:xfrm>
                <a:off x="8310095" y="3828765"/>
                <a:ext cx="698530" cy="674706"/>
              </a:xfrm>
              <a:prstGeom prst="ellipse">
                <a:avLst/>
              </a:prstGeom>
              <a:blipFill>
                <a:blip r:embed="rId9"/>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Oval 85">
                <a:extLst>
                  <a:ext uri="{FF2B5EF4-FFF2-40B4-BE49-F238E27FC236}">
                    <a16:creationId xmlns:a16="http://schemas.microsoft.com/office/drawing/2014/main" id="{FEA2C071-17E2-3FC1-E1A7-6A44D79681F2}"/>
                  </a:ext>
                </a:extLst>
              </p:cNvPr>
              <p:cNvSpPr/>
              <p:nvPr/>
            </p:nvSpPr>
            <p:spPr>
              <a:xfrm>
                <a:off x="9334460" y="3828765"/>
                <a:ext cx="698530" cy="674706"/>
              </a:xfrm>
              <a:prstGeom prst="ellipse">
                <a:avLst/>
              </a:prstGeom>
              <a:solidFill>
                <a:schemeClr val="accent4">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h</m:t>
                          </m:r>
                        </m:e>
                        <m:sub>
                          <m:r>
                            <a:rPr lang="en-US" sz="2200" i="1">
                              <a:solidFill>
                                <a:schemeClr val="tx1"/>
                              </a:solidFill>
                              <a:latin typeface="Cambria Math" panose="02040503050406030204" pitchFamily="18" charset="0"/>
                            </a:rPr>
                            <m:t>3</m:t>
                          </m:r>
                        </m:sub>
                      </m:sSub>
                    </m:oMath>
                  </m:oMathPara>
                </a14:m>
                <a:endParaRPr lang="en-US" sz="2200" i="1" dirty="0">
                  <a:solidFill>
                    <a:schemeClr val="tx1"/>
                  </a:solidFill>
                  <a:latin typeface="Cambria Math" panose="02040503050406030204" pitchFamily="18" charset="0"/>
                </a:endParaRPr>
              </a:p>
            </p:txBody>
          </p:sp>
        </mc:Choice>
        <mc:Fallback xmlns="">
          <p:sp>
            <p:nvSpPr>
              <p:cNvPr id="86" name="Oval 85">
                <a:extLst>
                  <a:ext uri="{FF2B5EF4-FFF2-40B4-BE49-F238E27FC236}">
                    <a16:creationId xmlns:a16="http://schemas.microsoft.com/office/drawing/2014/main" id="{FEA2C071-17E2-3FC1-E1A7-6A44D79681F2}"/>
                  </a:ext>
                </a:extLst>
              </p:cNvPr>
              <p:cNvSpPr>
                <a:spLocks noRot="1" noChangeAspect="1" noMove="1" noResize="1" noEditPoints="1" noAdjustHandles="1" noChangeArrowheads="1" noChangeShapeType="1" noTextEdit="1"/>
              </p:cNvSpPr>
              <p:nvPr/>
            </p:nvSpPr>
            <p:spPr>
              <a:xfrm>
                <a:off x="9334460" y="3828765"/>
                <a:ext cx="698530" cy="674706"/>
              </a:xfrm>
              <a:prstGeom prst="ellipse">
                <a:avLst/>
              </a:prstGeom>
              <a:blipFill>
                <a:blip r:embed="rId10"/>
                <a:stretch>
                  <a:fillRect/>
                </a:stretch>
              </a:blipFill>
              <a:ln w="28575">
                <a:solidFill>
                  <a:schemeClr val="tx1"/>
                </a:solidFill>
              </a:ln>
            </p:spPr>
            <p:txBody>
              <a:bodyPr/>
              <a:lstStyle/>
              <a:p>
                <a:r>
                  <a:rPr lang="en-US">
                    <a:noFill/>
                  </a:rPr>
                  <a:t> </a:t>
                </a:r>
              </a:p>
            </p:txBody>
          </p:sp>
        </mc:Fallback>
      </mc:AlternateContent>
      <p:cxnSp>
        <p:nvCxnSpPr>
          <p:cNvPr id="87" name="Straight Arrow Connector 86">
            <a:extLst>
              <a:ext uri="{FF2B5EF4-FFF2-40B4-BE49-F238E27FC236}">
                <a16:creationId xmlns:a16="http://schemas.microsoft.com/office/drawing/2014/main" id="{91581EE0-939D-5404-2773-2E5C47787202}"/>
              </a:ext>
            </a:extLst>
          </p:cNvPr>
          <p:cNvCxnSpPr>
            <a:cxnSpLocks/>
            <a:stCxn id="85" idx="6"/>
            <a:endCxn id="86" idx="2"/>
          </p:cNvCxnSpPr>
          <p:nvPr/>
        </p:nvCxnSpPr>
        <p:spPr>
          <a:xfrm>
            <a:off x="9008625" y="4166118"/>
            <a:ext cx="3258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AE242C0E-81B7-74B3-4B96-815A50566024}"/>
              </a:ext>
            </a:extLst>
          </p:cNvPr>
          <p:cNvCxnSpPr>
            <a:cxnSpLocks/>
            <a:stCxn id="89" idx="0"/>
            <a:endCxn id="85" idx="4"/>
          </p:cNvCxnSpPr>
          <p:nvPr/>
        </p:nvCxnSpPr>
        <p:spPr>
          <a:xfrm flipV="1">
            <a:off x="8659359" y="4503471"/>
            <a:ext cx="1" cy="3373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Oval 88">
                <a:extLst>
                  <a:ext uri="{FF2B5EF4-FFF2-40B4-BE49-F238E27FC236}">
                    <a16:creationId xmlns:a16="http://schemas.microsoft.com/office/drawing/2014/main" id="{F67E1038-8914-774A-A018-1F5255D73883}"/>
                  </a:ext>
                </a:extLst>
              </p:cNvPr>
              <p:cNvSpPr/>
              <p:nvPr/>
            </p:nvSpPr>
            <p:spPr>
              <a:xfrm>
                <a:off x="8310094" y="4840824"/>
                <a:ext cx="698530" cy="674706"/>
              </a:xfrm>
              <a:prstGeom prst="ellipse">
                <a:avLst/>
              </a:prstGeom>
              <a:solidFill>
                <a:schemeClr val="accent6">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𝑥</m:t>
                          </m:r>
                        </m:e>
                        <m:sub>
                          <m:r>
                            <a:rPr lang="en-US" sz="2200" i="1">
                              <a:solidFill>
                                <a:schemeClr val="tx1"/>
                              </a:solidFill>
                              <a:latin typeface="Cambria Math" panose="02040503050406030204" pitchFamily="18" charset="0"/>
                            </a:rPr>
                            <m:t>3</m:t>
                          </m:r>
                        </m:sub>
                      </m:sSub>
                    </m:oMath>
                  </m:oMathPara>
                </a14:m>
                <a:endParaRPr lang="en-US" sz="2200" i="1" dirty="0">
                  <a:solidFill>
                    <a:schemeClr val="tx1"/>
                  </a:solidFill>
                  <a:latin typeface="Cambria Math" panose="02040503050406030204" pitchFamily="18" charset="0"/>
                </a:endParaRPr>
              </a:p>
            </p:txBody>
          </p:sp>
        </mc:Choice>
        <mc:Fallback xmlns="">
          <p:sp>
            <p:nvSpPr>
              <p:cNvPr id="89" name="Oval 88">
                <a:extLst>
                  <a:ext uri="{FF2B5EF4-FFF2-40B4-BE49-F238E27FC236}">
                    <a16:creationId xmlns:a16="http://schemas.microsoft.com/office/drawing/2014/main" id="{F67E1038-8914-774A-A018-1F5255D73883}"/>
                  </a:ext>
                </a:extLst>
              </p:cNvPr>
              <p:cNvSpPr>
                <a:spLocks noRot="1" noChangeAspect="1" noMove="1" noResize="1" noEditPoints="1" noAdjustHandles="1" noChangeArrowheads="1" noChangeShapeType="1" noTextEdit="1"/>
              </p:cNvSpPr>
              <p:nvPr/>
            </p:nvSpPr>
            <p:spPr>
              <a:xfrm>
                <a:off x="8310094" y="4840824"/>
                <a:ext cx="698530" cy="674706"/>
              </a:xfrm>
              <a:prstGeom prst="ellipse">
                <a:avLst/>
              </a:prstGeom>
              <a:blipFill>
                <a:blip r:embed="rId11"/>
                <a:stretch>
                  <a:fillRect/>
                </a:stretch>
              </a:blipFill>
              <a:ln w="28575">
                <a:solidFill>
                  <a:schemeClr val="tx1"/>
                </a:solidFill>
              </a:ln>
            </p:spPr>
            <p:txBody>
              <a:bodyPr/>
              <a:lstStyle/>
              <a:p>
                <a:r>
                  <a:rPr lang="en-US">
                    <a:noFill/>
                  </a:rPr>
                  <a:t> </a:t>
                </a:r>
              </a:p>
            </p:txBody>
          </p:sp>
        </mc:Fallback>
      </mc:AlternateContent>
      <p:cxnSp>
        <p:nvCxnSpPr>
          <p:cNvPr id="90" name="Straight Arrow Connector 89">
            <a:extLst>
              <a:ext uri="{FF2B5EF4-FFF2-40B4-BE49-F238E27FC236}">
                <a16:creationId xmlns:a16="http://schemas.microsoft.com/office/drawing/2014/main" id="{22584150-75A3-84A2-94F6-C0B889DF58E2}"/>
              </a:ext>
            </a:extLst>
          </p:cNvPr>
          <p:cNvCxnSpPr>
            <a:cxnSpLocks/>
            <a:stCxn id="61" idx="6"/>
            <a:endCxn id="85" idx="2"/>
          </p:cNvCxnSpPr>
          <p:nvPr/>
        </p:nvCxnSpPr>
        <p:spPr>
          <a:xfrm>
            <a:off x="7984259" y="4150878"/>
            <a:ext cx="325836" cy="152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80010CA5-7A8E-F9B4-2C26-EE9665CC6055}"/>
                  </a:ext>
                </a:extLst>
              </p:cNvPr>
              <p:cNvSpPr txBox="1"/>
              <p:nvPr/>
            </p:nvSpPr>
            <p:spPr>
              <a:xfrm>
                <a:off x="9798382" y="3925907"/>
                <a:ext cx="9448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98" name="TextBox 97">
                <a:extLst>
                  <a:ext uri="{FF2B5EF4-FFF2-40B4-BE49-F238E27FC236}">
                    <a16:creationId xmlns:a16="http://schemas.microsoft.com/office/drawing/2014/main" id="{80010CA5-7A8E-F9B4-2C26-EE9665CC6055}"/>
                  </a:ext>
                </a:extLst>
              </p:cNvPr>
              <p:cNvSpPr txBox="1">
                <a:spLocks noRot="1" noChangeAspect="1" noMove="1" noResize="1" noEditPoints="1" noAdjustHandles="1" noChangeArrowheads="1" noChangeShapeType="1" noTextEdit="1"/>
              </p:cNvSpPr>
              <p:nvPr/>
            </p:nvSpPr>
            <p:spPr>
              <a:xfrm>
                <a:off x="9798382" y="3925907"/>
                <a:ext cx="94488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Oval 99">
                <a:extLst>
                  <a:ext uri="{FF2B5EF4-FFF2-40B4-BE49-F238E27FC236}">
                    <a16:creationId xmlns:a16="http://schemas.microsoft.com/office/drawing/2014/main" id="{FFFEFF4A-7E37-8B99-D163-9244E78975C8}"/>
                  </a:ext>
                </a:extLst>
              </p:cNvPr>
              <p:cNvSpPr/>
              <p:nvPr/>
            </p:nvSpPr>
            <p:spPr>
              <a:xfrm>
                <a:off x="10816204" y="3821145"/>
                <a:ext cx="698530" cy="674706"/>
              </a:xfrm>
              <a:prstGeom prst="ellipse">
                <a:avLst/>
              </a:prstGeom>
              <a:solidFill>
                <a:schemeClr val="accent4">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h</m:t>
                          </m:r>
                        </m:e>
                        <m:sub>
                          <m:r>
                            <a:rPr lang="en-US" sz="2200" i="1">
                              <a:solidFill>
                                <a:schemeClr val="tx1"/>
                              </a:solidFill>
                              <a:latin typeface="Cambria Math" panose="02040503050406030204" pitchFamily="18" charset="0"/>
                            </a:rPr>
                            <m:t>𝑇</m:t>
                          </m:r>
                        </m:sub>
                      </m:sSub>
                    </m:oMath>
                  </m:oMathPara>
                </a14:m>
                <a:endParaRPr lang="en-US" sz="2200" i="1" dirty="0">
                  <a:solidFill>
                    <a:schemeClr val="tx1"/>
                  </a:solidFill>
                  <a:latin typeface="Cambria Math" panose="02040503050406030204" pitchFamily="18" charset="0"/>
                </a:endParaRPr>
              </a:p>
            </p:txBody>
          </p:sp>
        </mc:Choice>
        <mc:Fallback xmlns="">
          <p:sp>
            <p:nvSpPr>
              <p:cNvPr id="100" name="Oval 99">
                <a:extLst>
                  <a:ext uri="{FF2B5EF4-FFF2-40B4-BE49-F238E27FC236}">
                    <a16:creationId xmlns:a16="http://schemas.microsoft.com/office/drawing/2014/main" id="{FFFEFF4A-7E37-8B99-D163-9244E78975C8}"/>
                  </a:ext>
                </a:extLst>
              </p:cNvPr>
              <p:cNvSpPr>
                <a:spLocks noRot="1" noChangeAspect="1" noMove="1" noResize="1" noEditPoints="1" noAdjustHandles="1" noChangeArrowheads="1" noChangeShapeType="1" noTextEdit="1"/>
              </p:cNvSpPr>
              <p:nvPr/>
            </p:nvSpPr>
            <p:spPr>
              <a:xfrm>
                <a:off x="10816204" y="3821145"/>
                <a:ext cx="698530" cy="674706"/>
              </a:xfrm>
              <a:prstGeom prst="ellipse">
                <a:avLst/>
              </a:prstGeom>
              <a:blipFill>
                <a:blip r:embed="rId13"/>
                <a:stretch>
                  <a:fillRect/>
                </a:stretch>
              </a:blipFill>
              <a:ln w="28575">
                <a:solidFill>
                  <a:schemeClr val="tx1"/>
                </a:solidFill>
              </a:ln>
            </p:spPr>
            <p:txBody>
              <a:bodyPr/>
              <a:lstStyle/>
              <a:p>
                <a:r>
                  <a:rPr lang="en-US">
                    <a:noFill/>
                  </a:rPr>
                  <a:t> </a:t>
                </a:r>
              </a:p>
            </p:txBody>
          </p:sp>
        </mc:Fallback>
      </mc:AlternateContent>
      <p:cxnSp>
        <p:nvCxnSpPr>
          <p:cNvPr id="101" name="Straight Arrow Connector 100">
            <a:extLst>
              <a:ext uri="{FF2B5EF4-FFF2-40B4-BE49-F238E27FC236}">
                <a16:creationId xmlns:a16="http://schemas.microsoft.com/office/drawing/2014/main" id="{03F691DD-DEBF-27FB-31B1-0ABF0CCA4D49}"/>
              </a:ext>
            </a:extLst>
          </p:cNvPr>
          <p:cNvCxnSpPr>
            <a:cxnSpLocks/>
            <a:endCxn id="100" idx="2"/>
          </p:cNvCxnSpPr>
          <p:nvPr/>
        </p:nvCxnSpPr>
        <p:spPr>
          <a:xfrm>
            <a:off x="10490369" y="4158498"/>
            <a:ext cx="3258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C16D652-5CD9-E455-FD09-342C21AC8BC4}"/>
              </a:ext>
            </a:extLst>
          </p:cNvPr>
          <p:cNvCxnSpPr>
            <a:cxnSpLocks/>
            <a:stCxn id="15" idx="0"/>
            <a:endCxn id="18" idx="2"/>
          </p:cNvCxnSpPr>
          <p:nvPr/>
        </p:nvCxnSpPr>
        <p:spPr>
          <a:xfrm flipV="1">
            <a:off x="2052538" y="3085900"/>
            <a:ext cx="0" cy="3373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9ADD4F8E-69BB-9043-C5C8-C61BC72C1074}"/>
                  </a:ext>
                </a:extLst>
              </p:cNvPr>
              <p:cNvSpPr/>
              <p:nvPr/>
            </p:nvSpPr>
            <p:spPr>
              <a:xfrm>
                <a:off x="1703273" y="3423253"/>
                <a:ext cx="698530" cy="674706"/>
              </a:xfrm>
              <a:prstGeom prst="ellipse">
                <a:avLst/>
              </a:prstGeom>
              <a:solidFill>
                <a:schemeClr val="accent6">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𝑥</m:t>
                          </m:r>
                        </m:e>
                        <m:sub>
                          <m:r>
                            <a:rPr lang="en-US" sz="2200" b="0" i="1" smtClean="0">
                              <a:solidFill>
                                <a:schemeClr val="tx1"/>
                              </a:solidFill>
                              <a:latin typeface="Cambria Math" panose="02040503050406030204" pitchFamily="18" charset="0"/>
                            </a:rPr>
                            <m:t>𝑡</m:t>
                          </m:r>
                        </m:sub>
                      </m:sSub>
                    </m:oMath>
                  </m:oMathPara>
                </a14:m>
                <a:endParaRPr lang="en-US" sz="2200" dirty="0"/>
              </a:p>
            </p:txBody>
          </p:sp>
        </mc:Choice>
        <mc:Fallback xmlns="">
          <p:sp>
            <p:nvSpPr>
              <p:cNvPr id="15" name="Oval 14">
                <a:extLst>
                  <a:ext uri="{FF2B5EF4-FFF2-40B4-BE49-F238E27FC236}">
                    <a16:creationId xmlns:a16="http://schemas.microsoft.com/office/drawing/2014/main" id="{9ADD4F8E-69BB-9043-C5C8-C61BC72C1074}"/>
                  </a:ext>
                </a:extLst>
              </p:cNvPr>
              <p:cNvSpPr>
                <a:spLocks noRot="1" noChangeAspect="1" noMove="1" noResize="1" noEditPoints="1" noAdjustHandles="1" noChangeArrowheads="1" noChangeShapeType="1" noTextEdit="1"/>
              </p:cNvSpPr>
              <p:nvPr/>
            </p:nvSpPr>
            <p:spPr>
              <a:xfrm>
                <a:off x="1703273" y="3423253"/>
                <a:ext cx="698530" cy="674706"/>
              </a:xfrm>
              <a:prstGeom prst="ellipse">
                <a:avLst/>
              </a:prstGeom>
              <a:blipFill>
                <a:blip r:embed="rId14"/>
                <a:stretch>
                  <a:fillRect/>
                </a:stretch>
              </a:blipFill>
              <a:ln w="28575">
                <a:solidFill>
                  <a:schemeClr val="tx1"/>
                </a:solidFill>
              </a:ln>
            </p:spPr>
            <p:txBody>
              <a:bodyPr/>
              <a:lstStyle/>
              <a:p>
                <a:r>
                  <a:rPr lang="en-US">
                    <a:noFill/>
                  </a:rPr>
                  <a:t> </a:t>
                </a:r>
              </a:p>
            </p:txBody>
          </p:sp>
        </mc:Fallback>
      </mc:AlternateContent>
      <p:sp>
        <p:nvSpPr>
          <p:cNvPr id="18" name="Rectangle 17">
            <a:extLst>
              <a:ext uri="{FF2B5EF4-FFF2-40B4-BE49-F238E27FC236}">
                <a16:creationId xmlns:a16="http://schemas.microsoft.com/office/drawing/2014/main" id="{02541E2D-A7AF-0A4A-70B4-BDB112DA9E21}"/>
              </a:ext>
            </a:extLst>
          </p:cNvPr>
          <p:cNvSpPr/>
          <p:nvPr/>
        </p:nvSpPr>
        <p:spPr>
          <a:xfrm>
            <a:off x="1206234" y="2194339"/>
            <a:ext cx="1692608" cy="891561"/>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RNN CELL</a:t>
            </a:r>
          </a:p>
        </p:txBody>
      </p:sp>
      <mc:AlternateContent xmlns:mc="http://schemas.openxmlformats.org/markup-compatibility/2006" xmlns:a14="http://schemas.microsoft.com/office/drawing/2010/main">
        <mc:Choice Requires="a14">
          <p:sp>
            <p:nvSpPr>
              <p:cNvPr id="21" name="Oval 20">
                <a:extLst>
                  <a:ext uri="{FF2B5EF4-FFF2-40B4-BE49-F238E27FC236}">
                    <a16:creationId xmlns:a16="http://schemas.microsoft.com/office/drawing/2014/main" id="{88A271F2-CCBB-F573-257D-5D95FF1CEEBA}"/>
                  </a:ext>
                </a:extLst>
              </p:cNvPr>
              <p:cNvSpPr/>
              <p:nvPr/>
            </p:nvSpPr>
            <p:spPr>
              <a:xfrm>
                <a:off x="1702058" y="1182280"/>
                <a:ext cx="698530" cy="674706"/>
              </a:xfrm>
              <a:prstGeom prst="ellipse">
                <a:avLst/>
              </a:prstGeom>
              <a:solidFill>
                <a:schemeClr val="accent6">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200" b="0" i="1" smtClean="0">
                              <a:solidFill>
                                <a:schemeClr val="tx1"/>
                              </a:solidFill>
                              <a:latin typeface="Cambria Math" panose="02040503050406030204" pitchFamily="18" charset="0"/>
                            </a:rPr>
                          </m:ctrlPr>
                        </m:accPr>
                        <m:e>
                          <m:sSub>
                            <m:sSubPr>
                              <m:ctrlPr>
                                <a:rPr lang="en-GB" sz="2200" b="0" i="1" smtClean="0">
                                  <a:solidFill>
                                    <a:schemeClr val="tx1"/>
                                  </a:solidFill>
                                  <a:latin typeface="Cambria Math" panose="02040503050406030204" pitchFamily="18" charset="0"/>
                                </a:rPr>
                              </m:ctrlPr>
                            </m:sSubPr>
                            <m:e>
                              <m:r>
                                <a:rPr lang="en-GB" sz="2200" b="0" i="1" smtClean="0">
                                  <a:solidFill>
                                    <a:schemeClr val="tx1"/>
                                  </a:solidFill>
                                  <a:latin typeface="Cambria Math" panose="02040503050406030204" pitchFamily="18" charset="0"/>
                                </a:rPr>
                                <m:t>𝑦</m:t>
                              </m:r>
                            </m:e>
                            <m:sub>
                              <m:r>
                                <a:rPr lang="en-GB" sz="2200" b="0" i="1" smtClean="0">
                                  <a:solidFill>
                                    <a:schemeClr val="tx1"/>
                                  </a:solidFill>
                                  <a:latin typeface="Cambria Math" panose="02040503050406030204" pitchFamily="18" charset="0"/>
                                </a:rPr>
                                <m:t>𝑡</m:t>
                              </m:r>
                            </m:sub>
                          </m:sSub>
                        </m:e>
                      </m:acc>
                    </m:oMath>
                  </m:oMathPara>
                </a14:m>
                <a:endParaRPr lang="en-US" sz="2200" dirty="0"/>
              </a:p>
            </p:txBody>
          </p:sp>
        </mc:Choice>
        <mc:Fallback xmlns="">
          <p:sp>
            <p:nvSpPr>
              <p:cNvPr id="21" name="Oval 20">
                <a:extLst>
                  <a:ext uri="{FF2B5EF4-FFF2-40B4-BE49-F238E27FC236}">
                    <a16:creationId xmlns:a16="http://schemas.microsoft.com/office/drawing/2014/main" id="{88A271F2-CCBB-F573-257D-5D95FF1CEEBA}"/>
                  </a:ext>
                </a:extLst>
              </p:cNvPr>
              <p:cNvSpPr>
                <a:spLocks noRot="1" noChangeAspect="1" noMove="1" noResize="1" noEditPoints="1" noAdjustHandles="1" noChangeArrowheads="1" noChangeShapeType="1" noTextEdit="1"/>
              </p:cNvSpPr>
              <p:nvPr/>
            </p:nvSpPr>
            <p:spPr>
              <a:xfrm>
                <a:off x="1702058" y="1182280"/>
                <a:ext cx="698530" cy="674706"/>
              </a:xfrm>
              <a:prstGeom prst="ellipse">
                <a:avLst/>
              </a:prstGeom>
              <a:blipFill>
                <a:blip r:embed="rId15"/>
                <a:stretch>
                  <a:fillRect/>
                </a:stretch>
              </a:blipFill>
              <a:ln w="28575">
                <a:solidFill>
                  <a:schemeClr val="tx1"/>
                </a:solidFill>
              </a:ln>
            </p:spPr>
            <p:txBody>
              <a:bodyPr/>
              <a:lstStyle/>
              <a:p>
                <a:r>
                  <a:rPr lang="en-IN">
                    <a:noFill/>
                  </a:rPr>
                  <a:t> </a:t>
                </a:r>
              </a:p>
            </p:txBody>
          </p:sp>
        </mc:Fallback>
      </mc:AlternateContent>
      <p:cxnSp>
        <p:nvCxnSpPr>
          <p:cNvPr id="22" name="Straight Arrow Connector 21">
            <a:extLst>
              <a:ext uri="{FF2B5EF4-FFF2-40B4-BE49-F238E27FC236}">
                <a16:creationId xmlns:a16="http://schemas.microsoft.com/office/drawing/2014/main" id="{B7B66242-32CB-33C9-9896-3710CCFEBEB7}"/>
              </a:ext>
            </a:extLst>
          </p:cNvPr>
          <p:cNvCxnSpPr>
            <a:cxnSpLocks/>
            <a:stCxn id="18" idx="0"/>
            <a:endCxn id="21" idx="4"/>
          </p:cNvCxnSpPr>
          <p:nvPr/>
        </p:nvCxnSpPr>
        <p:spPr>
          <a:xfrm flipH="1" flipV="1">
            <a:off x="2051323" y="1856986"/>
            <a:ext cx="1215" cy="3373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8258EB46-B800-6151-A158-B95DD50BB486}"/>
              </a:ext>
            </a:extLst>
          </p:cNvPr>
          <p:cNvCxnSpPr>
            <a:cxnSpLocks/>
            <a:stCxn id="18" idx="3"/>
            <a:endCxn id="18" idx="1"/>
          </p:cNvCxnSpPr>
          <p:nvPr/>
        </p:nvCxnSpPr>
        <p:spPr>
          <a:xfrm flipH="1">
            <a:off x="1206234" y="2640120"/>
            <a:ext cx="1692608" cy="12700"/>
          </a:xfrm>
          <a:prstGeom prst="bentConnector5">
            <a:avLst>
              <a:gd name="adj1" fmla="val -13506"/>
              <a:gd name="adj2" fmla="val -4647354"/>
              <a:gd name="adj3" fmla="val 113506"/>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Down Arrow 36">
            <a:extLst>
              <a:ext uri="{FF2B5EF4-FFF2-40B4-BE49-F238E27FC236}">
                <a16:creationId xmlns:a16="http://schemas.microsoft.com/office/drawing/2014/main" id="{30AB2358-86CD-929C-E7F0-726FACA76F93}"/>
              </a:ext>
            </a:extLst>
          </p:cNvPr>
          <p:cNvSpPr/>
          <p:nvPr/>
        </p:nvSpPr>
        <p:spPr>
          <a:xfrm>
            <a:off x="3068525" y="2042808"/>
            <a:ext cx="981188" cy="1478841"/>
          </a:xfrm>
          <a:prstGeom prst="downArrow">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2200" dirty="0">
                <a:solidFill>
                  <a:schemeClr val="tx1"/>
                </a:solidFill>
              </a:rPr>
              <a:t>Unfolding</a:t>
            </a:r>
          </a:p>
        </p:txBody>
      </p:sp>
      <mc:AlternateContent xmlns:mc="http://schemas.openxmlformats.org/markup-compatibility/2006" xmlns:a14="http://schemas.microsoft.com/office/drawing/2010/main">
        <mc:Choice Requires="a14">
          <p:sp>
            <p:nvSpPr>
              <p:cNvPr id="38" name="Oval 37">
                <a:extLst>
                  <a:ext uri="{FF2B5EF4-FFF2-40B4-BE49-F238E27FC236}">
                    <a16:creationId xmlns:a16="http://schemas.microsoft.com/office/drawing/2014/main" id="{AEEE6391-405D-3045-A3F0-F6B52D376713}"/>
                  </a:ext>
                </a:extLst>
              </p:cNvPr>
              <p:cNvSpPr/>
              <p:nvPr/>
            </p:nvSpPr>
            <p:spPr>
              <a:xfrm>
                <a:off x="5236997" y="2816706"/>
                <a:ext cx="698530" cy="674706"/>
              </a:xfrm>
              <a:prstGeom prst="ellipse">
                <a:avLst/>
              </a:prstGeom>
              <a:solidFill>
                <a:schemeClr val="accent6">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200" i="1" smtClean="0">
                              <a:solidFill>
                                <a:schemeClr val="tx1"/>
                              </a:solidFill>
                              <a:latin typeface="Cambria Math" panose="02040503050406030204" pitchFamily="18" charset="0"/>
                            </a:rPr>
                          </m:ctrlPr>
                        </m:accPr>
                        <m:e>
                          <m:sSub>
                            <m:sSubPr>
                              <m:ctrlPr>
                                <a:rPr lang="en-GB" sz="2200" i="1">
                                  <a:solidFill>
                                    <a:schemeClr val="tx1"/>
                                  </a:solidFill>
                                  <a:latin typeface="Cambria Math" panose="02040503050406030204" pitchFamily="18" charset="0"/>
                                </a:rPr>
                              </m:ctrlPr>
                            </m:sSubPr>
                            <m:e>
                              <m:r>
                                <a:rPr lang="en-GB" sz="2200" i="1">
                                  <a:solidFill>
                                    <a:schemeClr val="tx1"/>
                                  </a:solidFill>
                                  <a:latin typeface="Cambria Math" panose="02040503050406030204" pitchFamily="18" charset="0"/>
                                </a:rPr>
                                <m:t>𝑦</m:t>
                              </m:r>
                            </m:e>
                            <m:sub>
                              <m:r>
                                <a:rPr lang="en-GB" sz="2200" b="0" i="1" smtClean="0">
                                  <a:solidFill>
                                    <a:schemeClr val="tx1"/>
                                  </a:solidFill>
                                  <a:latin typeface="Cambria Math" panose="02040503050406030204" pitchFamily="18" charset="0"/>
                                </a:rPr>
                                <m:t>1</m:t>
                              </m:r>
                            </m:sub>
                          </m:sSub>
                        </m:e>
                      </m:acc>
                    </m:oMath>
                  </m:oMathPara>
                </a14:m>
                <a:endParaRPr lang="en-US" sz="2200" dirty="0"/>
              </a:p>
            </p:txBody>
          </p:sp>
        </mc:Choice>
        <mc:Fallback xmlns="">
          <p:sp>
            <p:nvSpPr>
              <p:cNvPr id="38" name="Oval 37">
                <a:extLst>
                  <a:ext uri="{FF2B5EF4-FFF2-40B4-BE49-F238E27FC236}">
                    <a16:creationId xmlns:a16="http://schemas.microsoft.com/office/drawing/2014/main" id="{AEEE6391-405D-3045-A3F0-F6B52D376713}"/>
                  </a:ext>
                </a:extLst>
              </p:cNvPr>
              <p:cNvSpPr>
                <a:spLocks noRot="1" noChangeAspect="1" noMove="1" noResize="1" noEditPoints="1" noAdjustHandles="1" noChangeArrowheads="1" noChangeShapeType="1" noTextEdit="1"/>
              </p:cNvSpPr>
              <p:nvPr/>
            </p:nvSpPr>
            <p:spPr>
              <a:xfrm>
                <a:off x="5236997" y="2816706"/>
                <a:ext cx="698530" cy="674706"/>
              </a:xfrm>
              <a:prstGeom prst="ellipse">
                <a:avLst/>
              </a:prstGeom>
              <a:blipFill>
                <a:blip r:embed="rId16"/>
                <a:stretch>
                  <a:fillRect/>
                </a:stretch>
              </a:blipFill>
              <a:ln w="28575">
                <a:solidFill>
                  <a:schemeClr val="tx1"/>
                </a:solidFill>
              </a:ln>
            </p:spPr>
            <p:txBody>
              <a:bodyPr/>
              <a:lstStyle/>
              <a:p>
                <a:r>
                  <a:rPr lang="en-IN">
                    <a:noFill/>
                  </a:rPr>
                  <a:t> </a:t>
                </a:r>
              </a:p>
            </p:txBody>
          </p:sp>
        </mc:Fallback>
      </mc:AlternateContent>
      <p:cxnSp>
        <p:nvCxnSpPr>
          <p:cNvPr id="39" name="Straight Arrow Connector 38">
            <a:extLst>
              <a:ext uri="{FF2B5EF4-FFF2-40B4-BE49-F238E27FC236}">
                <a16:creationId xmlns:a16="http://schemas.microsoft.com/office/drawing/2014/main" id="{5929D552-01EA-FBD2-5307-8A2F0FC8316A}"/>
              </a:ext>
            </a:extLst>
          </p:cNvPr>
          <p:cNvCxnSpPr>
            <a:cxnSpLocks/>
            <a:stCxn id="10" idx="0"/>
            <a:endCxn id="38" idx="4"/>
          </p:cNvCxnSpPr>
          <p:nvPr/>
        </p:nvCxnSpPr>
        <p:spPr>
          <a:xfrm flipV="1">
            <a:off x="5586262" y="3491412"/>
            <a:ext cx="0" cy="3297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3FDC309A-2B51-94D5-C2AF-3C128F56437A}"/>
                  </a:ext>
                </a:extLst>
              </p:cNvPr>
              <p:cNvSpPr/>
              <p:nvPr/>
            </p:nvSpPr>
            <p:spPr>
              <a:xfrm>
                <a:off x="7285729" y="2816706"/>
                <a:ext cx="698530" cy="674706"/>
              </a:xfrm>
              <a:prstGeom prst="ellipse">
                <a:avLst/>
              </a:prstGeom>
              <a:solidFill>
                <a:schemeClr val="accent6">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200" i="1" smtClean="0">
                              <a:solidFill>
                                <a:schemeClr val="tx1"/>
                              </a:solidFill>
                              <a:latin typeface="Cambria Math" panose="02040503050406030204" pitchFamily="18" charset="0"/>
                            </a:rPr>
                          </m:ctrlPr>
                        </m:accPr>
                        <m:e>
                          <m:sSub>
                            <m:sSubPr>
                              <m:ctrlPr>
                                <a:rPr lang="en-GB" sz="2200" i="1">
                                  <a:solidFill>
                                    <a:schemeClr val="tx1"/>
                                  </a:solidFill>
                                  <a:latin typeface="Cambria Math" panose="02040503050406030204" pitchFamily="18" charset="0"/>
                                </a:rPr>
                              </m:ctrlPr>
                            </m:sSubPr>
                            <m:e>
                              <m:r>
                                <a:rPr lang="en-GB" sz="2200" i="1">
                                  <a:solidFill>
                                    <a:schemeClr val="tx1"/>
                                  </a:solidFill>
                                  <a:latin typeface="Cambria Math" panose="02040503050406030204" pitchFamily="18" charset="0"/>
                                </a:rPr>
                                <m:t>𝑦</m:t>
                              </m:r>
                            </m:e>
                            <m:sub>
                              <m:r>
                                <a:rPr lang="en-GB" sz="2200" b="0" i="1" smtClean="0">
                                  <a:solidFill>
                                    <a:schemeClr val="tx1"/>
                                  </a:solidFill>
                                  <a:latin typeface="Cambria Math" panose="02040503050406030204" pitchFamily="18" charset="0"/>
                                </a:rPr>
                                <m:t>2</m:t>
                              </m:r>
                            </m:sub>
                          </m:sSub>
                        </m:e>
                      </m:acc>
                    </m:oMath>
                  </m:oMathPara>
                </a14:m>
                <a:endParaRPr lang="en-US" sz="2200" dirty="0"/>
              </a:p>
            </p:txBody>
          </p:sp>
        </mc:Choice>
        <mc:Fallback xmlns="">
          <p:sp>
            <p:nvSpPr>
              <p:cNvPr id="49" name="Oval 48">
                <a:extLst>
                  <a:ext uri="{FF2B5EF4-FFF2-40B4-BE49-F238E27FC236}">
                    <a16:creationId xmlns:a16="http://schemas.microsoft.com/office/drawing/2014/main" id="{3FDC309A-2B51-94D5-C2AF-3C128F56437A}"/>
                  </a:ext>
                </a:extLst>
              </p:cNvPr>
              <p:cNvSpPr>
                <a:spLocks noRot="1" noChangeAspect="1" noMove="1" noResize="1" noEditPoints="1" noAdjustHandles="1" noChangeArrowheads="1" noChangeShapeType="1" noTextEdit="1"/>
              </p:cNvSpPr>
              <p:nvPr/>
            </p:nvSpPr>
            <p:spPr>
              <a:xfrm>
                <a:off x="7285729" y="2816706"/>
                <a:ext cx="698530" cy="674706"/>
              </a:xfrm>
              <a:prstGeom prst="ellipse">
                <a:avLst/>
              </a:prstGeom>
              <a:blipFill>
                <a:blip r:embed="rId17"/>
                <a:stretch>
                  <a:fillRect/>
                </a:stretch>
              </a:blipFill>
              <a:ln w="28575">
                <a:solidFill>
                  <a:schemeClr val="tx1"/>
                </a:solidFill>
              </a:ln>
            </p:spPr>
            <p:txBody>
              <a:bodyPr/>
              <a:lstStyle/>
              <a:p>
                <a:r>
                  <a:rPr lang="en-IN">
                    <a:noFill/>
                  </a:rPr>
                  <a:t> </a:t>
                </a:r>
              </a:p>
            </p:txBody>
          </p:sp>
        </mc:Fallback>
      </mc:AlternateContent>
      <p:cxnSp>
        <p:nvCxnSpPr>
          <p:cNvPr id="50" name="Straight Arrow Connector 49">
            <a:extLst>
              <a:ext uri="{FF2B5EF4-FFF2-40B4-BE49-F238E27FC236}">
                <a16:creationId xmlns:a16="http://schemas.microsoft.com/office/drawing/2014/main" id="{C5C30896-2276-4FD5-8815-621767F651AB}"/>
              </a:ext>
            </a:extLst>
          </p:cNvPr>
          <p:cNvCxnSpPr>
            <a:cxnSpLocks/>
            <a:stCxn id="61" idx="0"/>
            <a:endCxn id="49" idx="4"/>
          </p:cNvCxnSpPr>
          <p:nvPr/>
        </p:nvCxnSpPr>
        <p:spPr>
          <a:xfrm flipV="1">
            <a:off x="7634994" y="3491412"/>
            <a:ext cx="0" cy="3221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DA68FBD3-91A9-C4F0-5A81-02A8F78B37B6}"/>
                  </a:ext>
                </a:extLst>
              </p:cNvPr>
              <p:cNvSpPr/>
              <p:nvPr/>
            </p:nvSpPr>
            <p:spPr>
              <a:xfrm>
                <a:off x="9334461" y="2816706"/>
                <a:ext cx="698530" cy="674706"/>
              </a:xfrm>
              <a:prstGeom prst="ellipse">
                <a:avLst/>
              </a:prstGeom>
              <a:solidFill>
                <a:schemeClr val="accent6">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200" i="1" smtClean="0">
                              <a:solidFill>
                                <a:schemeClr val="tx1"/>
                              </a:solidFill>
                              <a:latin typeface="Cambria Math" panose="02040503050406030204" pitchFamily="18" charset="0"/>
                            </a:rPr>
                          </m:ctrlPr>
                        </m:accPr>
                        <m:e>
                          <m:sSub>
                            <m:sSubPr>
                              <m:ctrlPr>
                                <a:rPr lang="en-GB" sz="2200" i="1">
                                  <a:solidFill>
                                    <a:schemeClr val="tx1"/>
                                  </a:solidFill>
                                  <a:latin typeface="Cambria Math" panose="02040503050406030204" pitchFamily="18" charset="0"/>
                                </a:rPr>
                              </m:ctrlPr>
                            </m:sSubPr>
                            <m:e>
                              <m:r>
                                <a:rPr lang="en-GB" sz="2200" i="1">
                                  <a:solidFill>
                                    <a:schemeClr val="tx1"/>
                                  </a:solidFill>
                                  <a:latin typeface="Cambria Math" panose="02040503050406030204" pitchFamily="18" charset="0"/>
                                </a:rPr>
                                <m:t>𝑦</m:t>
                              </m:r>
                            </m:e>
                            <m:sub>
                              <m:r>
                                <a:rPr lang="en-GB" sz="2200" b="0" i="1" smtClean="0">
                                  <a:solidFill>
                                    <a:schemeClr val="tx1"/>
                                  </a:solidFill>
                                  <a:latin typeface="Cambria Math" panose="02040503050406030204" pitchFamily="18" charset="0"/>
                                </a:rPr>
                                <m:t>3</m:t>
                              </m:r>
                            </m:sub>
                          </m:sSub>
                        </m:e>
                      </m:acc>
                    </m:oMath>
                  </m:oMathPara>
                </a14:m>
                <a:endParaRPr lang="en-US" sz="2200" dirty="0"/>
              </a:p>
            </p:txBody>
          </p:sp>
        </mc:Choice>
        <mc:Fallback xmlns="">
          <p:sp>
            <p:nvSpPr>
              <p:cNvPr id="51" name="Oval 50">
                <a:extLst>
                  <a:ext uri="{FF2B5EF4-FFF2-40B4-BE49-F238E27FC236}">
                    <a16:creationId xmlns:a16="http://schemas.microsoft.com/office/drawing/2014/main" id="{DA68FBD3-91A9-C4F0-5A81-02A8F78B37B6}"/>
                  </a:ext>
                </a:extLst>
              </p:cNvPr>
              <p:cNvSpPr>
                <a:spLocks noRot="1" noChangeAspect="1" noMove="1" noResize="1" noEditPoints="1" noAdjustHandles="1" noChangeArrowheads="1" noChangeShapeType="1" noTextEdit="1"/>
              </p:cNvSpPr>
              <p:nvPr/>
            </p:nvSpPr>
            <p:spPr>
              <a:xfrm>
                <a:off x="9334461" y="2816706"/>
                <a:ext cx="698530" cy="674706"/>
              </a:xfrm>
              <a:prstGeom prst="ellipse">
                <a:avLst/>
              </a:prstGeom>
              <a:blipFill>
                <a:blip r:embed="rId18"/>
                <a:stretch>
                  <a:fillRect/>
                </a:stretch>
              </a:blipFill>
              <a:ln w="28575">
                <a:solidFill>
                  <a:schemeClr val="tx1"/>
                </a:solidFill>
              </a:ln>
            </p:spPr>
            <p:txBody>
              <a:bodyPr/>
              <a:lstStyle/>
              <a:p>
                <a:r>
                  <a:rPr lang="en-IN">
                    <a:noFill/>
                  </a:rPr>
                  <a:t> </a:t>
                </a:r>
              </a:p>
            </p:txBody>
          </p:sp>
        </mc:Fallback>
      </mc:AlternateContent>
      <p:cxnSp>
        <p:nvCxnSpPr>
          <p:cNvPr id="52" name="Straight Arrow Connector 51">
            <a:extLst>
              <a:ext uri="{FF2B5EF4-FFF2-40B4-BE49-F238E27FC236}">
                <a16:creationId xmlns:a16="http://schemas.microsoft.com/office/drawing/2014/main" id="{4FBCF659-8209-FE3D-C191-7372FAD11107}"/>
              </a:ext>
            </a:extLst>
          </p:cNvPr>
          <p:cNvCxnSpPr>
            <a:cxnSpLocks/>
            <a:stCxn id="86" idx="0"/>
            <a:endCxn id="51" idx="4"/>
          </p:cNvCxnSpPr>
          <p:nvPr/>
        </p:nvCxnSpPr>
        <p:spPr>
          <a:xfrm flipV="1">
            <a:off x="9683725" y="3491412"/>
            <a:ext cx="1" cy="3373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Rectangle 54">
                <a:extLst>
                  <a:ext uri="{FF2B5EF4-FFF2-40B4-BE49-F238E27FC236}">
                    <a16:creationId xmlns:a16="http://schemas.microsoft.com/office/drawing/2014/main" id="{F1FDEFF8-E792-A327-EB0C-CA8AB4850283}"/>
                  </a:ext>
                </a:extLst>
              </p:cNvPr>
              <p:cNvSpPr/>
              <p:nvPr/>
            </p:nvSpPr>
            <p:spPr>
              <a:xfrm>
                <a:off x="6032524" y="5655587"/>
                <a:ext cx="698530" cy="66783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smtClean="0">
                          <a:solidFill>
                            <a:schemeClr val="tx1"/>
                          </a:solidFill>
                          <a:latin typeface="Cambria Math" panose="02040503050406030204" pitchFamily="18" charset="0"/>
                        </a:rPr>
                        <m:t>𝑊</m:t>
                      </m:r>
                    </m:oMath>
                  </m:oMathPara>
                </a14:m>
                <a:endParaRPr lang="en-US" sz="2400" dirty="0"/>
              </a:p>
            </p:txBody>
          </p:sp>
        </mc:Choice>
        <mc:Fallback xmlns="">
          <p:sp>
            <p:nvSpPr>
              <p:cNvPr id="55" name="Rectangle 54">
                <a:extLst>
                  <a:ext uri="{FF2B5EF4-FFF2-40B4-BE49-F238E27FC236}">
                    <a16:creationId xmlns:a16="http://schemas.microsoft.com/office/drawing/2014/main" id="{F1FDEFF8-E792-A327-EB0C-CA8AB4850283}"/>
                  </a:ext>
                </a:extLst>
              </p:cNvPr>
              <p:cNvSpPr>
                <a:spLocks noRot="1" noChangeAspect="1" noMove="1" noResize="1" noEditPoints="1" noAdjustHandles="1" noChangeArrowheads="1" noChangeShapeType="1" noTextEdit="1"/>
              </p:cNvSpPr>
              <p:nvPr/>
            </p:nvSpPr>
            <p:spPr>
              <a:xfrm>
                <a:off x="6032524" y="5655587"/>
                <a:ext cx="698530" cy="667831"/>
              </a:xfrm>
              <a:prstGeom prst="rect">
                <a:avLst/>
              </a:prstGeom>
              <a:blipFill>
                <a:blip r:embed="rId19"/>
                <a:stretch>
                  <a:fillRect/>
                </a:stretch>
              </a:blipFill>
            </p:spPr>
            <p:txBody>
              <a:bodyPr/>
              <a:lstStyle/>
              <a:p>
                <a:r>
                  <a:rPr lang="en-US">
                    <a:noFill/>
                  </a:rPr>
                  <a:t> </a:t>
                </a:r>
              </a:p>
            </p:txBody>
          </p:sp>
        </mc:Fallback>
      </mc:AlternateContent>
      <p:cxnSp>
        <p:nvCxnSpPr>
          <p:cNvPr id="68" name="Curved Connector 67">
            <a:extLst>
              <a:ext uri="{FF2B5EF4-FFF2-40B4-BE49-F238E27FC236}">
                <a16:creationId xmlns:a16="http://schemas.microsoft.com/office/drawing/2014/main" id="{5E0D07D9-5691-5BCF-2323-0E4A76C11A17}"/>
              </a:ext>
            </a:extLst>
          </p:cNvPr>
          <p:cNvCxnSpPr>
            <a:stCxn id="55" idx="1"/>
            <a:endCxn id="9" idx="5"/>
          </p:cNvCxnSpPr>
          <p:nvPr/>
        </p:nvCxnSpPr>
        <p:spPr>
          <a:xfrm rot="10800000">
            <a:off x="4808864" y="4397043"/>
            <a:ext cx="1223660" cy="159246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urved Connector 68">
            <a:extLst>
              <a:ext uri="{FF2B5EF4-FFF2-40B4-BE49-F238E27FC236}">
                <a16:creationId xmlns:a16="http://schemas.microsoft.com/office/drawing/2014/main" id="{EAB641B5-EC1C-4C24-7B15-D50F4A13D3BE}"/>
              </a:ext>
            </a:extLst>
          </p:cNvPr>
          <p:cNvCxnSpPr>
            <a:cxnSpLocks/>
            <a:stCxn id="55" idx="1"/>
            <a:endCxn id="60" idx="3"/>
          </p:cNvCxnSpPr>
          <p:nvPr/>
        </p:nvCxnSpPr>
        <p:spPr>
          <a:xfrm rot="10800000" flipH="1">
            <a:off x="6032524" y="4389423"/>
            <a:ext cx="331136" cy="1600080"/>
          </a:xfrm>
          <a:prstGeom prst="curvedConnector4">
            <a:avLst>
              <a:gd name="adj1" fmla="val -69035"/>
              <a:gd name="adj2" fmla="val 5734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urved Connector 78">
            <a:extLst>
              <a:ext uri="{FF2B5EF4-FFF2-40B4-BE49-F238E27FC236}">
                <a16:creationId xmlns:a16="http://schemas.microsoft.com/office/drawing/2014/main" id="{2A0942CE-744C-6045-7016-92DEAB4F3AFE}"/>
              </a:ext>
            </a:extLst>
          </p:cNvPr>
          <p:cNvCxnSpPr>
            <a:cxnSpLocks/>
            <a:stCxn id="55" idx="3"/>
            <a:endCxn id="85" idx="3"/>
          </p:cNvCxnSpPr>
          <p:nvPr/>
        </p:nvCxnSpPr>
        <p:spPr>
          <a:xfrm flipV="1">
            <a:off x="6731054" y="4404663"/>
            <a:ext cx="1681338" cy="158484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urved Connector 81">
            <a:extLst>
              <a:ext uri="{FF2B5EF4-FFF2-40B4-BE49-F238E27FC236}">
                <a16:creationId xmlns:a16="http://schemas.microsoft.com/office/drawing/2014/main" id="{0D441224-1347-61C0-8555-05192B7AF871}"/>
              </a:ext>
            </a:extLst>
          </p:cNvPr>
          <p:cNvCxnSpPr>
            <a:cxnSpLocks/>
            <a:stCxn id="55" idx="3"/>
            <a:endCxn id="98" idx="2"/>
          </p:cNvCxnSpPr>
          <p:nvPr/>
        </p:nvCxnSpPr>
        <p:spPr>
          <a:xfrm flipV="1">
            <a:off x="6731054" y="4295239"/>
            <a:ext cx="3539768" cy="1694264"/>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Oval 95">
                <a:extLst>
                  <a:ext uri="{FF2B5EF4-FFF2-40B4-BE49-F238E27FC236}">
                    <a16:creationId xmlns:a16="http://schemas.microsoft.com/office/drawing/2014/main" id="{606A7CD6-F739-C137-F36B-E960BC6EEAC8}"/>
                  </a:ext>
                </a:extLst>
              </p:cNvPr>
              <p:cNvSpPr/>
              <p:nvPr/>
            </p:nvSpPr>
            <p:spPr>
              <a:xfrm>
                <a:off x="10810249" y="2816706"/>
                <a:ext cx="698530" cy="674706"/>
              </a:xfrm>
              <a:prstGeom prst="ellipse">
                <a:avLst/>
              </a:prstGeom>
              <a:solidFill>
                <a:schemeClr val="accent6">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200" i="1" smtClean="0">
                              <a:solidFill>
                                <a:schemeClr val="tx1"/>
                              </a:solidFill>
                              <a:latin typeface="Cambria Math" panose="02040503050406030204" pitchFamily="18" charset="0"/>
                            </a:rPr>
                          </m:ctrlPr>
                        </m:accPr>
                        <m:e>
                          <m:sSub>
                            <m:sSubPr>
                              <m:ctrlPr>
                                <a:rPr lang="en-GB" sz="2200" i="1">
                                  <a:solidFill>
                                    <a:schemeClr val="tx1"/>
                                  </a:solidFill>
                                  <a:latin typeface="Cambria Math" panose="02040503050406030204" pitchFamily="18" charset="0"/>
                                </a:rPr>
                              </m:ctrlPr>
                            </m:sSubPr>
                            <m:e>
                              <m:r>
                                <a:rPr lang="en-GB" sz="2200" i="1">
                                  <a:solidFill>
                                    <a:schemeClr val="tx1"/>
                                  </a:solidFill>
                                  <a:latin typeface="Cambria Math" panose="02040503050406030204" pitchFamily="18" charset="0"/>
                                </a:rPr>
                                <m:t>𝑦</m:t>
                              </m:r>
                            </m:e>
                            <m:sub>
                              <m:r>
                                <a:rPr lang="en-GB" sz="2200" b="0" i="1" smtClean="0">
                                  <a:solidFill>
                                    <a:schemeClr val="tx1"/>
                                  </a:solidFill>
                                  <a:latin typeface="Cambria Math" panose="02040503050406030204" pitchFamily="18" charset="0"/>
                                </a:rPr>
                                <m:t>𝑇</m:t>
                              </m:r>
                            </m:sub>
                          </m:sSub>
                        </m:e>
                      </m:acc>
                    </m:oMath>
                  </m:oMathPara>
                </a14:m>
                <a:endParaRPr lang="en-US" sz="2200" dirty="0"/>
              </a:p>
            </p:txBody>
          </p:sp>
        </mc:Choice>
        <mc:Fallback xmlns="">
          <p:sp>
            <p:nvSpPr>
              <p:cNvPr id="96" name="Oval 95">
                <a:extLst>
                  <a:ext uri="{FF2B5EF4-FFF2-40B4-BE49-F238E27FC236}">
                    <a16:creationId xmlns:a16="http://schemas.microsoft.com/office/drawing/2014/main" id="{606A7CD6-F739-C137-F36B-E960BC6EEAC8}"/>
                  </a:ext>
                </a:extLst>
              </p:cNvPr>
              <p:cNvSpPr>
                <a:spLocks noRot="1" noChangeAspect="1" noMove="1" noResize="1" noEditPoints="1" noAdjustHandles="1" noChangeArrowheads="1" noChangeShapeType="1" noTextEdit="1"/>
              </p:cNvSpPr>
              <p:nvPr/>
            </p:nvSpPr>
            <p:spPr>
              <a:xfrm>
                <a:off x="10810249" y="2816706"/>
                <a:ext cx="698530" cy="674706"/>
              </a:xfrm>
              <a:prstGeom prst="ellipse">
                <a:avLst/>
              </a:prstGeom>
              <a:blipFill>
                <a:blip r:embed="rId20"/>
                <a:stretch>
                  <a:fillRect/>
                </a:stretch>
              </a:blipFill>
              <a:ln w="28575">
                <a:solidFill>
                  <a:schemeClr val="tx1"/>
                </a:solidFill>
              </a:ln>
            </p:spPr>
            <p:txBody>
              <a:bodyPr/>
              <a:lstStyle/>
              <a:p>
                <a:r>
                  <a:rPr lang="en-IN">
                    <a:noFill/>
                  </a:rPr>
                  <a:t> </a:t>
                </a:r>
              </a:p>
            </p:txBody>
          </p:sp>
        </mc:Fallback>
      </mc:AlternateContent>
      <p:cxnSp>
        <p:nvCxnSpPr>
          <p:cNvPr id="97" name="Straight Arrow Connector 96">
            <a:extLst>
              <a:ext uri="{FF2B5EF4-FFF2-40B4-BE49-F238E27FC236}">
                <a16:creationId xmlns:a16="http://schemas.microsoft.com/office/drawing/2014/main" id="{67053140-745C-6E42-5883-BE4654E746F3}"/>
              </a:ext>
            </a:extLst>
          </p:cNvPr>
          <p:cNvCxnSpPr>
            <a:cxnSpLocks/>
            <a:endCxn id="96" idx="4"/>
          </p:cNvCxnSpPr>
          <p:nvPr/>
        </p:nvCxnSpPr>
        <p:spPr>
          <a:xfrm flipV="1">
            <a:off x="11159513" y="3491412"/>
            <a:ext cx="1" cy="3373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BDB1C878-CE73-0D42-4FC6-22E7E3EBCCF1}"/>
              </a:ext>
            </a:extLst>
          </p:cNvPr>
          <p:cNvSpPr txBox="1"/>
          <p:nvPr/>
        </p:nvSpPr>
        <p:spPr>
          <a:xfrm>
            <a:off x="1475481" y="5646927"/>
            <a:ext cx="3221276" cy="769441"/>
          </a:xfrm>
          <a:prstGeom prst="rect">
            <a:avLst/>
          </a:prstGeom>
          <a:noFill/>
        </p:spPr>
        <p:txBody>
          <a:bodyPr wrap="square">
            <a:spAutoFit/>
          </a:bodyPr>
          <a:lstStyle/>
          <a:p>
            <a:pPr algn="just"/>
            <a:r>
              <a:rPr lang="en-US" sz="2200" b="1" dirty="0">
                <a:solidFill>
                  <a:srgbClr val="0070C0"/>
                </a:solidFill>
              </a:rPr>
              <a:t>Re-use the same weight matrix at every time-step</a:t>
            </a:r>
          </a:p>
        </p:txBody>
      </p:sp>
      <mc:AlternateContent xmlns:mc="http://schemas.openxmlformats.org/markup-compatibility/2006" xmlns:a14="http://schemas.microsoft.com/office/drawing/2010/main">
        <mc:Choice Requires="a14">
          <p:sp>
            <p:nvSpPr>
              <p:cNvPr id="105" name="Oval 104">
                <a:extLst>
                  <a:ext uri="{FF2B5EF4-FFF2-40B4-BE49-F238E27FC236}">
                    <a16:creationId xmlns:a16="http://schemas.microsoft.com/office/drawing/2014/main" id="{594F75FC-52F5-AA06-031B-9BBD3FF7F49D}"/>
                  </a:ext>
                </a:extLst>
              </p:cNvPr>
              <p:cNvSpPr/>
              <p:nvPr/>
            </p:nvSpPr>
            <p:spPr>
              <a:xfrm>
                <a:off x="5231315" y="1823429"/>
                <a:ext cx="698530" cy="674706"/>
              </a:xfrm>
              <a:prstGeom prst="ellipse">
                <a:avLst/>
              </a:prstGeom>
              <a:solidFill>
                <a:srgbClr val="EE816C"/>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i="1" smtClean="0">
                              <a:solidFill>
                                <a:schemeClr val="tx1"/>
                              </a:solidFill>
                              <a:latin typeface="Cambria Math" panose="02040503050406030204" pitchFamily="18" charset="0"/>
                            </a:rPr>
                            <m:t>𝐿</m:t>
                          </m:r>
                        </m:e>
                        <m:sub>
                          <m:r>
                            <a:rPr lang="en-US" sz="2200" b="0" i="1" smtClean="0">
                              <a:solidFill>
                                <a:schemeClr val="tx1"/>
                              </a:solidFill>
                              <a:latin typeface="Cambria Math" panose="02040503050406030204" pitchFamily="18" charset="0"/>
                            </a:rPr>
                            <m:t>1</m:t>
                          </m:r>
                        </m:sub>
                      </m:sSub>
                    </m:oMath>
                  </m:oMathPara>
                </a14:m>
                <a:endParaRPr lang="en-US" sz="2200" dirty="0"/>
              </a:p>
            </p:txBody>
          </p:sp>
        </mc:Choice>
        <mc:Fallback xmlns="">
          <p:sp>
            <p:nvSpPr>
              <p:cNvPr id="105" name="Oval 104">
                <a:extLst>
                  <a:ext uri="{FF2B5EF4-FFF2-40B4-BE49-F238E27FC236}">
                    <a16:creationId xmlns:a16="http://schemas.microsoft.com/office/drawing/2014/main" id="{594F75FC-52F5-AA06-031B-9BBD3FF7F49D}"/>
                  </a:ext>
                </a:extLst>
              </p:cNvPr>
              <p:cNvSpPr>
                <a:spLocks noRot="1" noChangeAspect="1" noMove="1" noResize="1" noEditPoints="1" noAdjustHandles="1" noChangeArrowheads="1" noChangeShapeType="1" noTextEdit="1"/>
              </p:cNvSpPr>
              <p:nvPr/>
            </p:nvSpPr>
            <p:spPr>
              <a:xfrm>
                <a:off x="5231315" y="1823429"/>
                <a:ext cx="698530" cy="674706"/>
              </a:xfrm>
              <a:prstGeom prst="ellipse">
                <a:avLst/>
              </a:prstGeom>
              <a:blipFill>
                <a:blip r:embed="rId21"/>
                <a:stretch>
                  <a:fillRect/>
                </a:stretch>
              </a:blipFill>
              <a:ln w="28575">
                <a:solidFill>
                  <a:schemeClr val="tx1"/>
                </a:solidFill>
              </a:ln>
            </p:spPr>
            <p:txBody>
              <a:bodyPr/>
              <a:lstStyle/>
              <a:p>
                <a:r>
                  <a:rPr lang="en-US">
                    <a:noFill/>
                  </a:rPr>
                  <a:t> </a:t>
                </a:r>
              </a:p>
            </p:txBody>
          </p:sp>
        </mc:Fallback>
      </mc:AlternateContent>
      <p:cxnSp>
        <p:nvCxnSpPr>
          <p:cNvPr id="106" name="Straight Arrow Connector 105">
            <a:extLst>
              <a:ext uri="{FF2B5EF4-FFF2-40B4-BE49-F238E27FC236}">
                <a16:creationId xmlns:a16="http://schemas.microsoft.com/office/drawing/2014/main" id="{74F3CAF6-D949-6D77-5DE0-35B0F43391D1}"/>
              </a:ext>
            </a:extLst>
          </p:cNvPr>
          <p:cNvCxnSpPr>
            <a:cxnSpLocks/>
            <a:stCxn id="38" idx="0"/>
            <a:endCxn id="105" idx="4"/>
          </p:cNvCxnSpPr>
          <p:nvPr/>
        </p:nvCxnSpPr>
        <p:spPr>
          <a:xfrm flipH="1" flipV="1">
            <a:off x="5580580" y="2498135"/>
            <a:ext cx="5682" cy="3185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Oval 109">
                <a:extLst>
                  <a:ext uri="{FF2B5EF4-FFF2-40B4-BE49-F238E27FC236}">
                    <a16:creationId xmlns:a16="http://schemas.microsoft.com/office/drawing/2014/main" id="{562A8D55-9CC4-837F-D50A-6481777276E1}"/>
                  </a:ext>
                </a:extLst>
              </p:cNvPr>
              <p:cNvSpPr/>
              <p:nvPr/>
            </p:nvSpPr>
            <p:spPr>
              <a:xfrm>
                <a:off x="7285729" y="1819887"/>
                <a:ext cx="698530" cy="674706"/>
              </a:xfrm>
              <a:prstGeom prst="ellipse">
                <a:avLst/>
              </a:prstGeom>
              <a:solidFill>
                <a:srgbClr val="EE816C"/>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𝐿</m:t>
                          </m:r>
                        </m:e>
                        <m:sub>
                          <m:r>
                            <a:rPr lang="en-US" sz="2200" b="0" i="1" smtClean="0">
                              <a:solidFill>
                                <a:schemeClr val="tx1"/>
                              </a:solidFill>
                              <a:latin typeface="Cambria Math" panose="02040503050406030204" pitchFamily="18" charset="0"/>
                            </a:rPr>
                            <m:t>2</m:t>
                          </m:r>
                        </m:sub>
                      </m:sSub>
                    </m:oMath>
                  </m:oMathPara>
                </a14:m>
                <a:endParaRPr lang="en-US" sz="2200" dirty="0"/>
              </a:p>
            </p:txBody>
          </p:sp>
        </mc:Choice>
        <mc:Fallback xmlns="">
          <p:sp>
            <p:nvSpPr>
              <p:cNvPr id="110" name="Oval 109">
                <a:extLst>
                  <a:ext uri="{FF2B5EF4-FFF2-40B4-BE49-F238E27FC236}">
                    <a16:creationId xmlns:a16="http://schemas.microsoft.com/office/drawing/2014/main" id="{562A8D55-9CC4-837F-D50A-6481777276E1}"/>
                  </a:ext>
                </a:extLst>
              </p:cNvPr>
              <p:cNvSpPr>
                <a:spLocks noRot="1" noChangeAspect="1" noMove="1" noResize="1" noEditPoints="1" noAdjustHandles="1" noChangeArrowheads="1" noChangeShapeType="1" noTextEdit="1"/>
              </p:cNvSpPr>
              <p:nvPr/>
            </p:nvSpPr>
            <p:spPr>
              <a:xfrm>
                <a:off x="7285729" y="1819887"/>
                <a:ext cx="698530" cy="674706"/>
              </a:xfrm>
              <a:prstGeom prst="ellipse">
                <a:avLst/>
              </a:prstGeom>
              <a:blipFill>
                <a:blip r:embed="rId22"/>
                <a:stretch>
                  <a:fillRect/>
                </a:stretch>
              </a:blipFill>
              <a:ln w="28575">
                <a:solidFill>
                  <a:schemeClr val="tx1"/>
                </a:solidFill>
              </a:ln>
            </p:spPr>
            <p:txBody>
              <a:bodyPr/>
              <a:lstStyle/>
              <a:p>
                <a:r>
                  <a:rPr lang="en-US">
                    <a:noFill/>
                  </a:rPr>
                  <a:t> </a:t>
                </a:r>
              </a:p>
            </p:txBody>
          </p:sp>
        </mc:Fallback>
      </mc:AlternateContent>
      <p:cxnSp>
        <p:nvCxnSpPr>
          <p:cNvPr id="111" name="Straight Arrow Connector 110">
            <a:extLst>
              <a:ext uri="{FF2B5EF4-FFF2-40B4-BE49-F238E27FC236}">
                <a16:creationId xmlns:a16="http://schemas.microsoft.com/office/drawing/2014/main" id="{30EE45C5-5C8E-D11C-9313-F0BD4D4FECDF}"/>
              </a:ext>
            </a:extLst>
          </p:cNvPr>
          <p:cNvCxnSpPr>
            <a:cxnSpLocks/>
            <a:endCxn id="110" idx="4"/>
          </p:cNvCxnSpPr>
          <p:nvPr/>
        </p:nvCxnSpPr>
        <p:spPr>
          <a:xfrm flipH="1" flipV="1">
            <a:off x="7634994" y="2494593"/>
            <a:ext cx="5682" cy="3185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Oval 111">
                <a:extLst>
                  <a:ext uri="{FF2B5EF4-FFF2-40B4-BE49-F238E27FC236}">
                    <a16:creationId xmlns:a16="http://schemas.microsoft.com/office/drawing/2014/main" id="{606A3451-6ED2-6B80-D412-EAFF7CD1F05A}"/>
                  </a:ext>
                </a:extLst>
              </p:cNvPr>
              <p:cNvSpPr/>
              <p:nvPr/>
            </p:nvSpPr>
            <p:spPr>
              <a:xfrm>
                <a:off x="9334460" y="1819887"/>
                <a:ext cx="698530" cy="674706"/>
              </a:xfrm>
              <a:prstGeom prst="ellipse">
                <a:avLst/>
              </a:prstGeom>
              <a:solidFill>
                <a:srgbClr val="EE816C"/>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𝐿</m:t>
                          </m:r>
                        </m:e>
                        <m:sub>
                          <m:r>
                            <a:rPr lang="en-US" sz="2200" b="0" i="1" smtClean="0">
                              <a:solidFill>
                                <a:schemeClr val="tx1"/>
                              </a:solidFill>
                              <a:latin typeface="Cambria Math" panose="02040503050406030204" pitchFamily="18" charset="0"/>
                            </a:rPr>
                            <m:t>3</m:t>
                          </m:r>
                        </m:sub>
                      </m:sSub>
                    </m:oMath>
                  </m:oMathPara>
                </a14:m>
                <a:endParaRPr lang="en-US" sz="2200" dirty="0"/>
              </a:p>
            </p:txBody>
          </p:sp>
        </mc:Choice>
        <mc:Fallback xmlns="">
          <p:sp>
            <p:nvSpPr>
              <p:cNvPr id="112" name="Oval 111">
                <a:extLst>
                  <a:ext uri="{FF2B5EF4-FFF2-40B4-BE49-F238E27FC236}">
                    <a16:creationId xmlns:a16="http://schemas.microsoft.com/office/drawing/2014/main" id="{606A3451-6ED2-6B80-D412-EAFF7CD1F05A}"/>
                  </a:ext>
                </a:extLst>
              </p:cNvPr>
              <p:cNvSpPr>
                <a:spLocks noRot="1" noChangeAspect="1" noMove="1" noResize="1" noEditPoints="1" noAdjustHandles="1" noChangeArrowheads="1" noChangeShapeType="1" noTextEdit="1"/>
              </p:cNvSpPr>
              <p:nvPr/>
            </p:nvSpPr>
            <p:spPr>
              <a:xfrm>
                <a:off x="9334460" y="1819887"/>
                <a:ext cx="698530" cy="674706"/>
              </a:xfrm>
              <a:prstGeom prst="ellipse">
                <a:avLst/>
              </a:prstGeom>
              <a:blipFill>
                <a:blip r:embed="rId23"/>
                <a:stretch>
                  <a:fillRect/>
                </a:stretch>
              </a:blipFill>
              <a:ln w="28575">
                <a:solidFill>
                  <a:schemeClr val="tx1"/>
                </a:solidFill>
              </a:ln>
            </p:spPr>
            <p:txBody>
              <a:bodyPr/>
              <a:lstStyle/>
              <a:p>
                <a:r>
                  <a:rPr lang="en-US">
                    <a:noFill/>
                  </a:rPr>
                  <a:t> </a:t>
                </a:r>
              </a:p>
            </p:txBody>
          </p:sp>
        </mc:Fallback>
      </mc:AlternateContent>
      <p:cxnSp>
        <p:nvCxnSpPr>
          <p:cNvPr id="113" name="Straight Arrow Connector 112">
            <a:extLst>
              <a:ext uri="{FF2B5EF4-FFF2-40B4-BE49-F238E27FC236}">
                <a16:creationId xmlns:a16="http://schemas.microsoft.com/office/drawing/2014/main" id="{41404EA6-8834-2AB9-E383-C79E95F1F73B}"/>
              </a:ext>
            </a:extLst>
          </p:cNvPr>
          <p:cNvCxnSpPr>
            <a:cxnSpLocks/>
            <a:endCxn id="112" idx="4"/>
          </p:cNvCxnSpPr>
          <p:nvPr/>
        </p:nvCxnSpPr>
        <p:spPr>
          <a:xfrm flipH="1" flipV="1">
            <a:off x="9683725" y="2494593"/>
            <a:ext cx="5682" cy="3185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4" name="Oval 113">
                <a:extLst>
                  <a:ext uri="{FF2B5EF4-FFF2-40B4-BE49-F238E27FC236}">
                    <a16:creationId xmlns:a16="http://schemas.microsoft.com/office/drawing/2014/main" id="{DB060A1F-2E9E-3874-AFA9-D312C6F425D7}"/>
                  </a:ext>
                </a:extLst>
              </p:cNvPr>
              <p:cNvSpPr/>
              <p:nvPr/>
            </p:nvSpPr>
            <p:spPr>
              <a:xfrm>
                <a:off x="10810249" y="1819887"/>
                <a:ext cx="698530" cy="674706"/>
              </a:xfrm>
              <a:prstGeom prst="ellipse">
                <a:avLst/>
              </a:prstGeom>
              <a:solidFill>
                <a:srgbClr val="EE816C"/>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𝐿</m:t>
                          </m:r>
                        </m:e>
                        <m:sub>
                          <m:r>
                            <a:rPr lang="en-US" sz="2200" b="0" i="1" smtClean="0">
                              <a:solidFill>
                                <a:schemeClr val="tx1"/>
                              </a:solidFill>
                              <a:latin typeface="Cambria Math" panose="02040503050406030204" pitchFamily="18" charset="0"/>
                            </a:rPr>
                            <m:t>𝑇</m:t>
                          </m:r>
                        </m:sub>
                      </m:sSub>
                    </m:oMath>
                  </m:oMathPara>
                </a14:m>
                <a:endParaRPr lang="en-US" sz="2200" dirty="0"/>
              </a:p>
            </p:txBody>
          </p:sp>
        </mc:Choice>
        <mc:Fallback xmlns="">
          <p:sp>
            <p:nvSpPr>
              <p:cNvPr id="114" name="Oval 113">
                <a:extLst>
                  <a:ext uri="{FF2B5EF4-FFF2-40B4-BE49-F238E27FC236}">
                    <a16:creationId xmlns:a16="http://schemas.microsoft.com/office/drawing/2014/main" id="{DB060A1F-2E9E-3874-AFA9-D312C6F425D7}"/>
                  </a:ext>
                </a:extLst>
              </p:cNvPr>
              <p:cNvSpPr>
                <a:spLocks noRot="1" noChangeAspect="1" noMove="1" noResize="1" noEditPoints="1" noAdjustHandles="1" noChangeArrowheads="1" noChangeShapeType="1" noTextEdit="1"/>
              </p:cNvSpPr>
              <p:nvPr/>
            </p:nvSpPr>
            <p:spPr>
              <a:xfrm>
                <a:off x="10810249" y="1819887"/>
                <a:ext cx="698530" cy="674706"/>
              </a:xfrm>
              <a:prstGeom prst="ellipse">
                <a:avLst/>
              </a:prstGeom>
              <a:blipFill>
                <a:blip r:embed="rId24"/>
                <a:stretch>
                  <a:fillRect/>
                </a:stretch>
              </a:blipFill>
              <a:ln w="28575">
                <a:solidFill>
                  <a:schemeClr val="tx1"/>
                </a:solidFill>
              </a:ln>
            </p:spPr>
            <p:txBody>
              <a:bodyPr/>
              <a:lstStyle/>
              <a:p>
                <a:r>
                  <a:rPr lang="en-US">
                    <a:noFill/>
                  </a:rPr>
                  <a:t> </a:t>
                </a:r>
              </a:p>
            </p:txBody>
          </p:sp>
        </mc:Fallback>
      </mc:AlternateContent>
      <p:cxnSp>
        <p:nvCxnSpPr>
          <p:cNvPr id="115" name="Straight Arrow Connector 114">
            <a:extLst>
              <a:ext uri="{FF2B5EF4-FFF2-40B4-BE49-F238E27FC236}">
                <a16:creationId xmlns:a16="http://schemas.microsoft.com/office/drawing/2014/main" id="{0B08229C-FC1F-68E4-328A-24C75563694A}"/>
              </a:ext>
            </a:extLst>
          </p:cNvPr>
          <p:cNvCxnSpPr>
            <a:cxnSpLocks/>
            <a:endCxn id="114" idx="4"/>
          </p:cNvCxnSpPr>
          <p:nvPr/>
        </p:nvCxnSpPr>
        <p:spPr>
          <a:xfrm flipH="1" flipV="1">
            <a:off x="11159514" y="2494593"/>
            <a:ext cx="5682" cy="3185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6" name="Oval 115">
                <a:extLst>
                  <a:ext uri="{FF2B5EF4-FFF2-40B4-BE49-F238E27FC236}">
                    <a16:creationId xmlns:a16="http://schemas.microsoft.com/office/drawing/2014/main" id="{E1C884E8-42A0-AEA6-3EA6-541EB9068C25}"/>
                  </a:ext>
                </a:extLst>
              </p:cNvPr>
              <p:cNvSpPr/>
              <p:nvPr/>
            </p:nvSpPr>
            <p:spPr>
              <a:xfrm>
                <a:off x="11400289" y="1088387"/>
                <a:ext cx="698530" cy="674706"/>
              </a:xfrm>
              <a:prstGeom prst="ellipse">
                <a:avLst/>
              </a:prstGeom>
              <a:solidFill>
                <a:srgbClr val="EE816C"/>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smtClean="0">
                          <a:solidFill>
                            <a:schemeClr val="tx1"/>
                          </a:solidFill>
                          <a:latin typeface="Cambria Math" panose="02040503050406030204" pitchFamily="18" charset="0"/>
                        </a:rPr>
                        <m:t>𝐿</m:t>
                      </m:r>
                    </m:oMath>
                  </m:oMathPara>
                </a14:m>
                <a:endParaRPr lang="en-US" sz="2200" dirty="0"/>
              </a:p>
            </p:txBody>
          </p:sp>
        </mc:Choice>
        <mc:Fallback xmlns="">
          <p:sp>
            <p:nvSpPr>
              <p:cNvPr id="116" name="Oval 115">
                <a:extLst>
                  <a:ext uri="{FF2B5EF4-FFF2-40B4-BE49-F238E27FC236}">
                    <a16:creationId xmlns:a16="http://schemas.microsoft.com/office/drawing/2014/main" id="{E1C884E8-42A0-AEA6-3EA6-541EB9068C25}"/>
                  </a:ext>
                </a:extLst>
              </p:cNvPr>
              <p:cNvSpPr>
                <a:spLocks noRot="1" noChangeAspect="1" noMove="1" noResize="1" noEditPoints="1" noAdjustHandles="1" noChangeArrowheads="1" noChangeShapeType="1" noTextEdit="1"/>
              </p:cNvSpPr>
              <p:nvPr/>
            </p:nvSpPr>
            <p:spPr>
              <a:xfrm>
                <a:off x="11400289" y="1088387"/>
                <a:ext cx="698530" cy="674706"/>
              </a:xfrm>
              <a:prstGeom prst="ellipse">
                <a:avLst/>
              </a:prstGeom>
              <a:blipFill>
                <a:blip r:embed="rId25"/>
                <a:stretch>
                  <a:fillRect/>
                </a:stretch>
              </a:blipFill>
              <a:ln w="28575">
                <a:solidFill>
                  <a:schemeClr val="tx1"/>
                </a:solidFill>
              </a:ln>
            </p:spPr>
            <p:txBody>
              <a:bodyPr/>
              <a:lstStyle/>
              <a:p>
                <a:r>
                  <a:rPr lang="en-US">
                    <a:noFill/>
                  </a:rPr>
                  <a:t> </a:t>
                </a:r>
              </a:p>
            </p:txBody>
          </p:sp>
        </mc:Fallback>
      </mc:AlternateContent>
      <p:cxnSp>
        <p:nvCxnSpPr>
          <p:cNvPr id="117" name="Curved Connector 116">
            <a:extLst>
              <a:ext uri="{FF2B5EF4-FFF2-40B4-BE49-F238E27FC236}">
                <a16:creationId xmlns:a16="http://schemas.microsoft.com/office/drawing/2014/main" id="{041F6561-EA61-2C53-B8AC-0E7EEB287DA7}"/>
              </a:ext>
            </a:extLst>
          </p:cNvPr>
          <p:cNvCxnSpPr>
            <a:cxnSpLocks/>
            <a:stCxn id="114" idx="0"/>
            <a:endCxn id="116" idx="2"/>
          </p:cNvCxnSpPr>
          <p:nvPr/>
        </p:nvCxnSpPr>
        <p:spPr>
          <a:xfrm rot="5400000" flipH="1" flipV="1">
            <a:off x="11082828" y="1502427"/>
            <a:ext cx="394147" cy="240775"/>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Curved Connector 119">
            <a:extLst>
              <a:ext uri="{FF2B5EF4-FFF2-40B4-BE49-F238E27FC236}">
                <a16:creationId xmlns:a16="http://schemas.microsoft.com/office/drawing/2014/main" id="{78BD89D2-B9B0-4FE5-1410-40B80E95CC8E}"/>
              </a:ext>
            </a:extLst>
          </p:cNvPr>
          <p:cNvCxnSpPr>
            <a:cxnSpLocks/>
            <a:stCxn id="112" idx="0"/>
            <a:endCxn id="116" idx="2"/>
          </p:cNvCxnSpPr>
          <p:nvPr/>
        </p:nvCxnSpPr>
        <p:spPr>
          <a:xfrm rot="5400000" flipH="1" flipV="1">
            <a:off x="10344934" y="764532"/>
            <a:ext cx="394147" cy="1716564"/>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Curved Connector 122">
            <a:extLst>
              <a:ext uri="{FF2B5EF4-FFF2-40B4-BE49-F238E27FC236}">
                <a16:creationId xmlns:a16="http://schemas.microsoft.com/office/drawing/2014/main" id="{455BE199-2F88-880F-70B9-FCC866D9E71D}"/>
              </a:ext>
            </a:extLst>
          </p:cNvPr>
          <p:cNvCxnSpPr>
            <a:cxnSpLocks/>
            <a:stCxn id="110" idx="0"/>
            <a:endCxn id="116" idx="2"/>
          </p:cNvCxnSpPr>
          <p:nvPr/>
        </p:nvCxnSpPr>
        <p:spPr>
          <a:xfrm rot="5400000" flipH="1" flipV="1">
            <a:off x="9320568" y="-259833"/>
            <a:ext cx="394147" cy="3765295"/>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Curved Connector 126">
            <a:extLst>
              <a:ext uri="{FF2B5EF4-FFF2-40B4-BE49-F238E27FC236}">
                <a16:creationId xmlns:a16="http://schemas.microsoft.com/office/drawing/2014/main" id="{BF887FF1-F285-1D82-F94F-C687F60542ED}"/>
              </a:ext>
            </a:extLst>
          </p:cNvPr>
          <p:cNvCxnSpPr>
            <a:cxnSpLocks/>
          </p:cNvCxnSpPr>
          <p:nvPr/>
        </p:nvCxnSpPr>
        <p:spPr>
          <a:xfrm rot="5400000" flipH="1" flipV="1">
            <a:off x="8272135" y="-1265814"/>
            <a:ext cx="397689" cy="5819709"/>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25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8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0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1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1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1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1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20"/>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17"/>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23"/>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7" grpId="0" animBg="1"/>
      <p:bldP spid="60" grpId="0" animBg="1"/>
      <p:bldP spid="61" grpId="0" animBg="1"/>
      <p:bldP spid="64" grpId="0" animBg="1"/>
      <p:bldP spid="85" grpId="0" animBg="1"/>
      <p:bldP spid="86" grpId="0" animBg="1"/>
      <p:bldP spid="89" grpId="0" animBg="1"/>
      <p:bldP spid="98" grpId="0"/>
      <p:bldP spid="100" grpId="0" animBg="1"/>
      <p:bldP spid="37" grpId="0" animBg="1"/>
      <p:bldP spid="38" grpId="0" animBg="1"/>
      <p:bldP spid="49" grpId="0" animBg="1"/>
      <p:bldP spid="51" grpId="0" animBg="1"/>
      <p:bldP spid="55" grpId="0" animBg="1"/>
      <p:bldP spid="96" grpId="0" animBg="1"/>
      <p:bldP spid="102" grpId="0"/>
      <p:bldP spid="105" grpId="0" animBg="1"/>
      <p:bldP spid="110" grpId="0" animBg="1"/>
      <p:bldP spid="112" grpId="0" animBg="1"/>
      <p:bldP spid="114" grpId="0" animBg="1"/>
      <p:bldP spid="1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CEBAD-348E-BBD9-347A-BA019029D1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27E324-DD25-CD40-C228-A8B6D584D278}"/>
              </a:ext>
            </a:extLst>
          </p:cNvPr>
          <p:cNvSpPr>
            <a:spLocks noGrp="1"/>
          </p:cNvSpPr>
          <p:nvPr>
            <p:ph type="title"/>
          </p:nvPr>
        </p:nvSpPr>
        <p:spPr/>
        <p:txBody>
          <a:bodyPr>
            <a:normAutofit fontScale="90000"/>
          </a:bodyPr>
          <a:lstStyle/>
          <a:p>
            <a:r>
              <a:rPr lang="en-US" dirty="0"/>
              <a:t>RNN: Computational Graph (Many to One)</a:t>
            </a:r>
          </a:p>
        </p:txBody>
      </p:sp>
      <p:sp>
        <p:nvSpPr>
          <p:cNvPr id="4" name="Slide Number Placeholder 3">
            <a:extLst>
              <a:ext uri="{FF2B5EF4-FFF2-40B4-BE49-F238E27FC236}">
                <a16:creationId xmlns:a16="http://schemas.microsoft.com/office/drawing/2014/main" id="{DB682FD3-9F9F-F8E6-8D9E-A9BFEAB4BD17}"/>
              </a:ext>
            </a:extLst>
          </p:cNvPr>
          <p:cNvSpPr>
            <a:spLocks noGrp="1"/>
          </p:cNvSpPr>
          <p:nvPr>
            <p:ph type="sldNum" sz="quarter" idx="12"/>
          </p:nvPr>
        </p:nvSpPr>
        <p:spPr/>
        <p:txBody>
          <a:bodyPr/>
          <a:lstStyle/>
          <a:p>
            <a:fld id="{7A40C488-C8CC-47D5-8871-7D5F905AB6AC}" type="slidenum">
              <a:rPr lang="en-US" smtClean="0"/>
              <a:pPr/>
              <a:t>23</a:t>
            </a:fld>
            <a:endParaRPr lang="en-US"/>
          </a:p>
        </p:txBody>
      </p:sp>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A6A1ECB6-66B7-6AE7-D936-433E9CDC6138}"/>
                  </a:ext>
                </a:extLst>
              </p:cNvPr>
              <p:cNvSpPr/>
              <p:nvPr/>
            </p:nvSpPr>
            <p:spPr>
              <a:xfrm>
                <a:off x="3188265" y="3821145"/>
                <a:ext cx="698530" cy="674706"/>
              </a:xfrm>
              <a:prstGeom prst="ellipse">
                <a:avLst/>
              </a:prstGeom>
              <a:solidFill>
                <a:schemeClr val="accent4">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h</m:t>
                          </m:r>
                        </m:e>
                        <m:sub>
                          <m:r>
                            <a:rPr lang="en-US" sz="2200" b="0" i="1" smtClean="0">
                              <a:solidFill>
                                <a:schemeClr val="tx1"/>
                              </a:solidFill>
                              <a:latin typeface="Cambria Math" panose="02040503050406030204" pitchFamily="18" charset="0"/>
                            </a:rPr>
                            <m:t>0</m:t>
                          </m:r>
                        </m:sub>
                      </m:sSub>
                    </m:oMath>
                  </m:oMathPara>
                </a14:m>
                <a:endParaRPr lang="en-US" sz="2200" dirty="0"/>
              </a:p>
            </p:txBody>
          </p:sp>
        </mc:Choice>
        <mc:Fallback xmlns="">
          <p:sp>
            <p:nvSpPr>
              <p:cNvPr id="6" name="Oval 5">
                <a:extLst>
                  <a:ext uri="{FF2B5EF4-FFF2-40B4-BE49-F238E27FC236}">
                    <a16:creationId xmlns:a16="http://schemas.microsoft.com/office/drawing/2014/main" id="{A6A1ECB6-66B7-6AE7-D936-433E9CDC6138}"/>
                  </a:ext>
                </a:extLst>
              </p:cNvPr>
              <p:cNvSpPr>
                <a:spLocks noRot="1" noChangeAspect="1" noMove="1" noResize="1" noEditPoints="1" noAdjustHandles="1" noChangeArrowheads="1" noChangeShapeType="1" noTextEdit="1"/>
              </p:cNvSpPr>
              <p:nvPr/>
            </p:nvSpPr>
            <p:spPr>
              <a:xfrm>
                <a:off x="3188265" y="3821145"/>
                <a:ext cx="698530" cy="674706"/>
              </a:xfrm>
              <a:prstGeom prst="ellipse">
                <a:avLst/>
              </a:prstGeom>
              <a:blipFill>
                <a:blip r:embed="rId2"/>
                <a:stretch>
                  <a:fillRect/>
                </a:stretch>
              </a:blipFill>
              <a:ln w="28575">
                <a:solidFill>
                  <a:schemeClr val="tx1"/>
                </a:solid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6D9DF1FE-139A-1FD4-235A-9EA3E0BFA679}"/>
              </a:ext>
            </a:extLst>
          </p:cNvPr>
          <p:cNvCxnSpPr>
            <a:cxnSpLocks/>
            <a:stCxn id="6" idx="6"/>
            <a:endCxn id="9" idx="2"/>
          </p:cNvCxnSpPr>
          <p:nvPr/>
        </p:nvCxnSpPr>
        <p:spPr>
          <a:xfrm>
            <a:off x="3886795" y="4158498"/>
            <a:ext cx="32583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4863597D-44A9-EA10-6A3A-E544E0E2843E}"/>
                  </a:ext>
                </a:extLst>
              </p:cNvPr>
              <p:cNvSpPr/>
              <p:nvPr/>
            </p:nvSpPr>
            <p:spPr>
              <a:xfrm>
                <a:off x="4212631" y="3821145"/>
                <a:ext cx="698530" cy="674706"/>
              </a:xfrm>
              <a:prstGeom prst="ellipse">
                <a:avLst/>
              </a:prstGeom>
              <a:solidFill>
                <a:schemeClr val="bg1">
                  <a:lumMod val="7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𝑓</m:t>
                          </m:r>
                        </m:e>
                        <m:sub>
                          <m:r>
                            <a:rPr lang="en-US" sz="2200" b="0" i="1" smtClean="0">
                              <a:solidFill>
                                <a:schemeClr val="tx1"/>
                              </a:solidFill>
                              <a:latin typeface="Cambria Math" panose="02040503050406030204" pitchFamily="18" charset="0"/>
                            </a:rPr>
                            <m:t>𝑊</m:t>
                          </m:r>
                        </m:sub>
                      </m:sSub>
                    </m:oMath>
                  </m:oMathPara>
                </a14:m>
                <a:endParaRPr lang="en-US" sz="2200" dirty="0"/>
              </a:p>
            </p:txBody>
          </p:sp>
        </mc:Choice>
        <mc:Fallback xmlns="">
          <p:sp>
            <p:nvSpPr>
              <p:cNvPr id="9" name="Oval 8">
                <a:extLst>
                  <a:ext uri="{FF2B5EF4-FFF2-40B4-BE49-F238E27FC236}">
                    <a16:creationId xmlns:a16="http://schemas.microsoft.com/office/drawing/2014/main" id="{4863597D-44A9-EA10-6A3A-E544E0E2843E}"/>
                  </a:ext>
                </a:extLst>
              </p:cNvPr>
              <p:cNvSpPr>
                <a:spLocks noRot="1" noChangeAspect="1" noMove="1" noResize="1" noEditPoints="1" noAdjustHandles="1" noChangeArrowheads="1" noChangeShapeType="1" noTextEdit="1"/>
              </p:cNvSpPr>
              <p:nvPr/>
            </p:nvSpPr>
            <p:spPr>
              <a:xfrm>
                <a:off x="4212631" y="3821145"/>
                <a:ext cx="698530" cy="674706"/>
              </a:xfrm>
              <a:prstGeom prst="ellipse">
                <a:avLst/>
              </a:prstGeom>
              <a:blipFill>
                <a:blip r:embed="rId3"/>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1FAFBAAA-8B6C-B5B3-AD97-7CD9AEA408DC}"/>
                  </a:ext>
                </a:extLst>
              </p:cNvPr>
              <p:cNvSpPr/>
              <p:nvPr/>
            </p:nvSpPr>
            <p:spPr>
              <a:xfrm>
                <a:off x="5236997" y="3821145"/>
                <a:ext cx="698530" cy="674706"/>
              </a:xfrm>
              <a:prstGeom prst="ellipse">
                <a:avLst/>
              </a:prstGeom>
              <a:solidFill>
                <a:schemeClr val="accent4">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h</m:t>
                          </m:r>
                        </m:e>
                        <m:sub>
                          <m:r>
                            <a:rPr lang="en-US" sz="2200" i="1">
                              <a:solidFill>
                                <a:schemeClr val="tx1"/>
                              </a:solidFill>
                              <a:latin typeface="Cambria Math" panose="02040503050406030204" pitchFamily="18" charset="0"/>
                            </a:rPr>
                            <m:t>1</m:t>
                          </m:r>
                        </m:sub>
                      </m:sSub>
                    </m:oMath>
                  </m:oMathPara>
                </a14:m>
                <a:endParaRPr lang="en-US" sz="2200" i="1" dirty="0">
                  <a:solidFill>
                    <a:schemeClr val="tx1"/>
                  </a:solidFill>
                  <a:latin typeface="Cambria Math" panose="02040503050406030204" pitchFamily="18" charset="0"/>
                </a:endParaRPr>
              </a:p>
            </p:txBody>
          </p:sp>
        </mc:Choice>
        <mc:Fallback xmlns="">
          <p:sp>
            <p:nvSpPr>
              <p:cNvPr id="10" name="Oval 9">
                <a:extLst>
                  <a:ext uri="{FF2B5EF4-FFF2-40B4-BE49-F238E27FC236}">
                    <a16:creationId xmlns:a16="http://schemas.microsoft.com/office/drawing/2014/main" id="{1FAFBAAA-8B6C-B5B3-AD97-7CD9AEA408DC}"/>
                  </a:ext>
                </a:extLst>
              </p:cNvPr>
              <p:cNvSpPr>
                <a:spLocks noRot="1" noChangeAspect="1" noMove="1" noResize="1" noEditPoints="1" noAdjustHandles="1" noChangeArrowheads="1" noChangeShapeType="1" noTextEdit="1"/>
              </p:cNvSpPr>
              <p:nvPr/>
            </p:nvSpPr>
            <p:spPr>
              <a:xfrm>
                <a:off x="5236997" y="3821145"/>
                <a:ext cx="698530" cy="674706"/>
              </a:xfrm>
              <a:prstGeom prst="ellipse">
                <a:avLst/>
              </a:prstGeom>
              <a:blipFill>
                <a:blip r:embed="rId4"/>
                <a:stretch>
                  <a:fillRect/>
                </a:stretch>
              </a:blipFill>
              <a:ln w="28575">
                <a:solidFill>
                  <a:schemeClr val="tx1"/>
                </a:solid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AF524E87-D00F-B015-B116-02D00AFE6185}"/>
              </a:ext>
            </a:extLst>
          </p:cNvPr>
          <p:cNvCxnSpPr>
            <a:cxnSpLocks/>
            <a:stCxn id="9" idx="6"/>
            <a:endCxn id="10" idx="2"/>
          </p:cNvCxnSpPr>
          <p:nvPr/>
        </p:nvCxnSpPr>
        <p:spPr>
          <a:xfrm>
            <a:off x="4911161" y="4158498"/>
            <a:ext cx="32583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5F4E9F2-89B1-B9DA-C147-7F4C947B5FC8}"/>
              </a:ext>
            </a:extLst>
          </p:cNvPr>
          <p:cNvCxnSpPr>
            <a:cxnSpLocks/>
            <a:stCxn id="17" idx="0"/>
            <a:endCxn id="9" idx="4"/>
          </p:cNvCxnSpPr>
          <p:nvPr/>
        </p:nvCxnSpPr>
        <p:spPr>
          <a:xfrm flipV="1">
            <a:off x="4561896" y="4495851"/>
            <a:ext cx="0" cy="3373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DC5647AF-5795-8275-CA9E-455432468557}"/>
                  </a:ext>
                </a:extLst>
              </p:cNvPr>
              <p:cNvSpPr/>
              <p:nvPr/>
            </p:nvSpPr>
            <p:spPr>
              <a:xfrm>
                <a:off x="4212631" y="4833204"/>
                <a:ext cx="698530" cy="674706"/>
              </a:xfrm>
              <a:prstGeom prst="ellipse">
                <a:avLst/>
              </a:prstGeom>
              <a:solidFill>
                <a:schemeClr val="accent6">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𝑥</m:t>
                          </m:r>
                        </m:e>
                        <m:sub>
                          <m:r>
                            <a:rPr lang="en-US" sz="2200" b="0" i="1" smtClean="0">
                              <a:solidFill>
                                <a:schemeClr val="tx1"/>
                              </a:solidFill>
                              <a:latin typeface="Cambria Math" panose="02040503050406030204" pitchFamily="18" charset="0"/>
                            </a:rPr>
                            <m:t>1</m:t>
                          </m:r>
                        </m:sub>
                      </m:sSub>
                    </m:oMath>
                  </m:oMathPara>
                </a14:m>
                <a:endParaRPr lang="en-US" sz="2200" dirty="0"/>
              </a:p>
            </p:txBody>
          </p:sp>
        </mc:Choice>
        <mc:Fallback xmlns="">
          <p:sp>
            <p:nvSpPr>
              <p:cNvPr id="17" name="Oval 16">
                <a:extLst>
                  <a:ext uri="{FF2B5EF4-FFF2-40B4-BE49-F238E27FC236}">
                    <a16:creationId xmlns:a16="http://schemas.microsoft.com/office/drawing/2014/main" id="{DC5647AF-5795-8275-CA9E-455432468557}"/>
                  </a:ext>
                </a:extLst>
              </p:cNvPr>
              <p:cNvSpPr>
                <a:spLocks noRot="1" noChangeAspect="1" noMove="1" noResize="1" noEditPoints="1" noAdjustHandles="1" noChangeArrowheads="1" noChangeShapeType="1" noTextEdit="1"/>
              </p:cNvSpPr>
              <p:nvPr/>
            </p:nvSpPr>
            <p:spPr>
              <a:xfrm>
                <a:off x="4212631" y="4833204"/>
                <a:ext cx="698530" cy="674706"/>
              </a:xfrm>
              <a:prstGeom prst="ellipse">
                <a:avLst/>
              </a:prstGeom>
              <a:blipFill>
                <a:blip r:embed="rId5"/>
                <a:stretch>
                  <a:fillRect/>
                </a:stretch>
              </a:blipFill>
              <a:ln w="28575">
                <a:solidFill>
                  <a:schemeClr val="tx1"/>
                </a:solidFill>
              </a:ln>
            </p:spPr>
            <p:txBody>
              <a:bodyPr/>
              <a:lstStyle/>
              <a:p>
                <a:r>
                  <a:rPr lang="en-US">
                    <a:noFill/>
                  </a:rPr>
                  <a:t> </a:t>
                </a:r>
              </a:p>
            </p:txBody>
          </p:sp>
        </mc:Fallback>
      </mc:AlternateContent>
      <p:cxnSp>
        <p:nvCxnSpPr>
          <p:cNvPr id="59" name="Straight Arrow Connector 58">
            <a:extLst>
              <a:ext uri="{FF2B5EF4-FFF2-40B4-BE49-F238E27FC236}">
                <a16:creationId xmlns:a16="http://schemas.microsoft.com/office/drawing/2014/main" id="{0B812144-BA39-C90F-3C60-0ADF00002C92}"/>
              </a:ext>
            </a:extLst>
          </p:cNvPr>
          <p:cNvCxnSpPr>
            <a:cxnSpLocks/>
            <a:stCxn id="10" idx="6"/>
            <a:endCxn id="60" idx="2"/>
          </p:cNvCxnSpPr>
          <p:nvPr/>
        </p:nvCxnSpPr>
        <p:spPr>
          <a:xfrm flipV="1">
            <a:off x="5935527" y="4150878"/>
            <a:ext cx="325836" cy="76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Oval 59">
                <a:extLst>
                  <a:ext uri="{FF2B5EF4-FFF2-40B4-BE49-F238E27FC236}">
                    <a16:creationId xmlns:a16="http://schemas.microsoft.com/office/drawing/2014/main" id="{825582AC-C4A8-E85F-817A-8AC3837981B6}"/>
                  </a:ext>
                </a:extLst>
              </p:cNvPr>
              <p:cNvSpPr/>
              <p:nvPr/>
            </p:nvSpPr>
            <p:spPr>
              <a:xfrm>
                <a:off x="6261363" y="3813525"/>
                <a:ext cx="698530" cy="674706"/>
              </a:xfrm>
              <a:prstGeom prst="ellipse">
                <a:avLst/>
              </a:prstGeom>
              <a:solidFill>
                <a:schemeClr val="bg1">
                  <a:lumMod val="7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𝑓</m:t>
                          </m:r>
                        </m:e>
                        <m:sub>
                          <m:r>
                            <a:rPr lang="en-US" sz="2200" i="1">
                              <a:solidFill>
                                <a:schemeClr val="tx1"/>
                              </a:solidFill>
                              <a:latin typeface="Cambria Math" panose="02040503050406030204" pitchFamily="18" charset="0"/>
                            </a:rPr>
                            <m:t>𝑊</m:t>
                          </m:r>
                        </m:sub>
                      </m:sSub>
                    </m:oMath>
                  </m:oMathPara>
                </a14:m>
                <a:endParaRPr lang="en-US" sz="2200" i="1" dirty="0">
                  <a:solidFill>
                    <a:schemeClr val="tx1"/>
                  </a:solidFill>
                  <a:latin typeface="Cambria Math" panose="02040503050406030204" pitchFamily="18" charset="0"/>
                </a:endParaRPr>
              </a:p>
            </p:txBody>
          </p:sp>
        </mc:Choice>
        <mc:Fallback xmlns="">
          <p:sp>
            <p:nvSpPr>
              <p:cNvPr id="60" name="Oval 59">
                <a:extLst>
                  <a:ext uri="{FF2B5EF4-FFF2-40B4-BE49-F238E27FC236}">
                    <a16:creationId xmlns:a16="http://schemas.microsoft.com/office/drawing/2014/main" id="{825582AC-C4A8-E85F-817A-8AC3837981B6}"/>
                  </a:ext>
                </a:extLst>
              </p:cNvPr>
              <p:cNvSpPr>
                <a:spLocks noRot="1" noChangeAspect="1" noMove="1" noResize="1" noEditPoints="1" noAdjustHandles="1" noChangeArrowheads="1" noChangeShapeType="1" noTextEdit="1"/>
              </p:cNvSpPr>
              <p:nvPr/>
            </p:nvSpPr>
            <p:spPr>
              <a:xfrm>
                <a:off x="6261363" y="3813525"/>
                <a:ext cx="698530" cy="674706"/>
              </a:xfrm>
              <a:prstGeom prst="ellipse">
                <a:avLst/>
              </a:prstGeom>
              <a:blipFill>
                <a:blip r:embed="rId6"/>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Oval 60">
                <a:extLst>
                  <a:ext uri="{FF2B5EF4-FFF2-40B4-BE49-F238E27FC236}">
                    <a16:creationId xmlns:a16="http://schemas.microsoft.com/office/drawing/2014/main" id="{452AE989-AED6-8448-2F67-60DF8F37C354}"/>
                  </a:ext>
                </a:extLst>
              </p:cNvPr>
              <p:cNvSpPr/>
              <p:nvPr/>
            </p:nvSpPr>
            <p:spPr>
              <a:xfrm>
                <a:off x="7285729" y="3813525"/>
                <a:ext cx="698530" cy="674706"/>
              </a:xfrm>
              <a:prstGeom prst="ellipse">
                <a:avLst/>
              </a:prstGeom>
              <a:solidFill>
                <a:schemeClr val="accent4">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h</m:t>
                          </m:r>
                        </m:e>
                        <m:sub>
                          <m:r>
                            <a:rPr lang="en-US" sz="2200" i="1">
                              <a:solidFill>
                                <a:schemeClr val="tx1"/>
                              </a:solidFill>
                              <a:latin typeface="Cambria Math" panose="02040503050406030204" pitchFamily="18" charset="0"/>
                            </a:rPr>
                            <m:t>2</m:t>
                          </m:r>
                        </m:sub>
                      </m:sSub>
                    </m:oMath>
                  </m:oMathPara>
                </a14:m>
                <a:endParaRPr lang="en-US" sz="2200" i="1" dirty="0">
                  <a:solidFill>
                    <a:schemeClr val="tx1"/>
                  </a:solidFill>
                  <a:latin typeface="Cambria Math" panose="02040503050406030204" pitchFamily="18" charset="0"/>
                </a:endParaRPr>
              </a:p>
            </p:txBody>
          </p:sp>
        </mc:Choice>
        <mc:Fallback xmlns="">
          <p:sp>
            <p:nvSpPr>
              <p:cNvPr id="61" name="Oval 60">
                <a:extLst>
                  <a:ext uri="{FF2B5EF4-FFF2-40B4-BE49-F238E27FC236}">
                    <a16:creationId xmlns:a16="http://schemas.microsoft.com/office/drawing/2014/main" id="{452AE989-AED6-8448-2F67-60DF8F37C354}"/>
                  </a:ext>
                </a:extLst>
              </p:cNvPr>
              <p:cNvSpPr>
                <a:spLocks noRot="1" noChangeAspect="1" noMove="1" noResize="1" noEditPoints="1" noAdjustHandles="1" noChangeArrowheads="1" noChangeShapeType="1" noTextEdit="1"/>
              </p:cNvSpPr>
              <p:nvPr/>
            </p:nvSpPr>
            <p:spPr>
              <a:xfrm>
                <a:off x="7285729" y="3813525"/>
                <a:ext cx="698530" cy="674706"/>
              </a:xfrm>
              <a:prstGeom prst="ellipse">
                <a:avLst/>
              </a:prstGeom>
              <a:blipFill>
                <a:blip r:embed="rId7"/>
                <a:stretch>
                  <a:fillRect/>
                </a:stretch>
              </a:blipFill>
              <a:ln w="28575">
                <a:solidFill>
                  <a:schemeClr val="tx1"/>
                </a:solidFill>
              </a:ln>
            </p:spPr>
            <p:txBody>
              <a:bodyPr/>
              <a:lstStyle/>
              <a:p>
                <a:r>
                  <a:rPr lang="en-US">
                    <a:noFill/>
                  </a:rPr>
                  <a:t> </a:t>
                </a:r>
              </a:p>
            </p:txBody>
          </p:sp>
        </mc:Fallback>
      </mc:AlternateContent>
      <p:cxnSp>
        <p:nvCxnSpPr>
          <p:cNvPr id="62" name="Straight Arrow Connector 61">
            <a:extLst>
              <a:ext uri="{FF2B5EF4-FFF2-40B4-BE49-F238E27FC236}">
                <a16:creationId xmlns:a16="http://schemas.microsoft.com/office/drawing/2014/main" id="{2B9A034F-3D11-5FD1-77E5-8E55E1AC5C70}"/>
              </a:ext>
            </a:extLst>
          </p:cNvPr>
          <p:cNvCxnSpPr>
            <a:cxnSpLocks/>
            <a:stCxn id="60" idx="6"/>
            <a:endCxn id="61" idx="2"/>
          </p:cNvCxnSpPr>
          <p:nvPr/>
        </p:nvCxnSpPr>
        <p:spPr>
          <a:xfrm>
            <a:off x="6959893" y="4150878"/>
            <a:ext cx="32583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0398261-C7BC-6EDC-9995-3756F6BF7EF8}"/>
              </a:ext>
            </a:extLst>
          </p:cNvPr>
          <p:cNvCxnSpPr>
            <a:cxnSpLocks/>
            <a:stCxn id="64" idx="0"/>
            <a:endCxn id="60" idx="4"/>
          </p:cNvCxnSpPr>
          <p:nvPr/>
        </p:nvCxnSpPr>
        <p:spPr>
          <a:xfrm flipV="1">
            <a:off x="6610628" y="4488231"/>
            <a:ext cx="0" cy="3373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Oval 63">
                <a:extLst>
                  <a:ext uri="{FF2B5EF4-FFF2-40B4-BE49-F238E27FC236}">
                    <a16:creationId xmlns:a16="http://schemas.microsoft.com/office/drawing/2014/main" id="{B46F8A18-98A5-27A3-A8E6-69F9F5E78AD7}"/>
                  </a:ext>
                </a:extLst>
              </p:cNvPr>
              <p:cNvSpPr/>
              <p:nvPr/>
            </p:nvSpPr>
            <p:spPr>
              <a:xfrm>
                <a:off x="6261363" y="4825584"/>
                <a:ext cx="698530" cy="674706"/>
              </a:xfrm>
              <a:prstGeom prst="ellipse">
                <a:avLst/>
              </a:prstGeom>
              <a:solidFill>
                <a:schemeClr val="accent6">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𝑥</m:t>
                          </m:r>
                        </m:e>
                        <m:sub>
                          <m:r>
                            <a:rPr lang="en-US" sz="2200" i="1">
                              <a:solidFill>
                                <a:schemeClr val="tx1"/>
                              </a:solidFill>
                              <a:latin typeface="Cambria Math" panose="02040503050406030204" pitchFamily="18" charset="0"/>
                            </a:rPr>
                            <m:t>2</m:t>
                          </m:r>
                        </m:sub>
                      </m:sSub>
                    </m:oMath>
                  </m:oMathPara>
                </a14:m>
                <a:endParaRPr lang="en-US" sz="2200" i="1" dirty="0">
                  <a:solidFill>
                    <a:schemeClr val="tx1"/>
                  </a:solidFill>
                  <a:latin typeface="Cambria Math" panose="02040503050406030204" pitchFamily="18" charset="0"/>
                </a:endParaRPr>
              </a:p>
            </p:txBody>
          </p:sp>
        </mc:Choice>
        <mc:Fallback xmlns="">
          <p:sp>
            <p:nvSpPr>
              <p:cNvPr id="64" name="Oval 63">
                <a:extLst>
                  <a:ext uri="{FF2B5EF4-FFF2-40B4-BE49-F238E27FC236}">
                    <a16:creationId xmlns:a16="http://schemas.microsoft.com/office/drawing/2014/main" id="{B46F8A18-98A5-27A3-A8E6-69F9F5E78AD7}"/>
                  </a:ext>
                </a:extLst>
              </p:cNvPr>
              <p:cNvSpPr>
                <a:spLocks noRot="1" noChangeAspect="1" noMove="1" noResize="1" noEditPoints="1" noAdjustHandles="1" noChangeArrowheads="1" noChangeShapeType="1" noTextEdit="1"/>
              </p:cNvSpPr>
              <p:nvPr/>
            </p:nvSpPr>
            <p:spPr>
              <a:xfrm>
                <a:off x="6261363" y="4825584"/>
                <a:ext cx="698530" cy="674706"/>
              </a:xfrm>
              <a:prstGeom prst="ellipse">
                <a:avLst/>
              </a:prstGeom>
              <a:blipFill>
                <a:blip r:embed="rId8"/>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Oval 84">
                <a:extLst>
                  <a:ext uri="{FF2B5EF4-FFF2-40B4-BE49-F238E27FC236}">
                    <a16:creationId xmlns:a16="http://schemas.microsoft.com/office/drawing/2014/main" id="{5FE6A538-DDC7-0BA6-5D8B-7BC1EBBD7334}"/>
                  </a:ext>
                </a:extLst>
              </p:cNvPr>
              <p:cNvSpPr/>
              <p:nvPr/>
            </p:nvSpPr>
            <p:spPr>
              <a:xfrm>
                <a:off x="8310095" y="3828765"/>
                <a:ext cx="698530" cy="674706"/>
              </a:xfrm>
              <a:prstGeom prst="ellipse">
                <a:avLst/>
              </a:prstGeom>
              <a:solidFill>
                <a:schemeClr val="bg1">
                  <a:lumMod val="7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𝑓</m:t>
                          </m:r>
                        </m:e>
                        <m:sub>
                          <m:r>
                            <a:rPr lang="en-US" sz="2200" i="1">
                              <a:solidFill>
                                <a:schemeClr val="tx1"/>
                              </a:solidFill>
                              <a:latin typeface="Cambria Math" panose="02040503050406030204" pitchFamily="18" charset="0"/>
                            </a:rPr>
                            <m:t>𝑊</m:t>
                          </m:r>
                        </m:sub>
                      </m:sSub>
                    </m:oMath>
                  </m:oMathPara>
                </a14:m>
                <a:endParaRPr lang="en-US" sz="2200" i="1" dirty="0">
                  <a:solidFill>
                    <a:schemeClr val="tx1"/>
                  </a:solidFill>
                  <a:latin typeface="Cambria Math" panose="02040503050406030204" pitchFamily="18" charset="0"/>
                </a:endParaRPr>
              </a:p>
            </p:txBody>
          </p:sp>
        </mc:Choice>
        <mc:Fallback xmlns="">
          <p:sp>
            <p:nvSpPr>
              <p:cNvPr id="85" name="Oval 84">
                <a:extLst>
                  <a:ext uri="{FF2B5EF4-FFF2-40B4-BE49-F238E27FC236}">
                    <a16:creationId xmlns:a16="http://schemas.microsoft.com/office/drawing/2014/main" id="{5FE6A538-DDC7-0BA6-5D8B-7BC1EBBD7334}"/>
                  </a:ext>
                </a:extLst>
              </p:cNvPr>
              <p:cNvSpPr>
                <a:spLocks noRot="1" noChangeAspect="1" noMove="1" noResize="1" noEditPoints="1" noAdjustHandles="1" noChangeArrowheads="1" noChangeShapeType="1" noTextEdit="1"/>
              </p:cNvSpPr>
              <p:nvPr/>
            </p:nvSpPr>
            <p:spPr>
              <a:xfrm>
                <a:off x="8310095" y="3828765"/>
                <a:ext cx="698530" cy="674706"/>
              </a:xfrm>
              <a:prstGeom prst="ellipse">
                <a:avLst/>
              </a:prstGeom>
              <a:blipFill>
                <a:blip r:embed="rId9"/>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Oval 85">
                <a:extLst>
                  <a:ext uri="{FF2B5EF4-FFF2-40B4-BE49-F238E27FC236}">
                    <a16:creationId xmlns:a16="http://schemas.microsoft.com/office/drawing/2014/main" id="{885CCF5B-3E32-FA79-11D2-B3EB6073C21D}"/>
                  </a:ext>
                </a:extLst>
              </p:cNvPr>
              <p:cNvSpPr/>
              <p:nvPr/>
            </p:nvSpPr>
            <p:spPr>
              <a:xfrm>
                <a:off x="9334460" y="3828765"/>
                <a:ext cx="698530" cy="674706"/>
              </a:xfrm>
              <a:prstGeom prst="ellipse">
                <a:avLst/>
              </a:prstGeom>
              <a:solidFill>
                <a:schemeClr val="accent4">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h</m:t>
                          </m:r>
                        </m:e>
                        <m:sub>
                          <m:r>
                            <a:rPr lang="en-US" sz="2200" i="1">
                              <a:solidFill>
                                <a:schemeClr val="tx1"/>
                              </a:solidFill>
                              <a:latin typeface="Cambria Math" panose="02040503050406030204" pitchFamily="18" charset="0"/>
                            </a:rPr>
                            <m:t>3</m:t>
                          </m:r>
                        </m:sub>
                      </m:sSub>
                    </m:oMath>
                  </m:oMathPara>
                </a14:m>
                <a:endParaRPr lang="en-US" sz="2200" i="1" dirty="0">
                  <a:solidFill>
                    <a:schemeClr val="tx1"/>
                  </a:solidFill>
                  <a:latin typeface="Cambria Math" panose="02040503050406030204" pitchFamily="18" charset="0"/>
                </a:endParaRPr>
              </a:p>
            </p:txBody>
          </p:sp>
        </mc:Choice>
        <mc:Fallback xmlns="">
          <p:sp>
            <p:nvSpPr>
              <p:cNvPr id="86" name="Oval 85">
                <a:extLst>
                  <a:ext uri="{FF2B5EF4-FFF2-40B4-BE49-F238E27FC236}">
                    <a16:creationId xmlns:a16="http://schemas.microsoft.com/office/drawing/2014/main" id="{885CCF5B-3E32-FA79-11D2-B3EB6073C21D}"/>
                  </a:ext>
                </a:extLst>
              </p:cNvPr>
              <p:cNvSpPr>
                <a:spLocks noRot="1" noChangeAspect="1" noMove="1" noResize="1" noEditPoints="1" noAdjustHandles="1" noChangeArrowheads="1" noChangeShapeType="1" noTextEdit="1"/>
              </p:cNvSpPr>
              <p:nvPr/>
            </p:nvSpPr>
            <p:spPr>
              <a:xfrm>
                <a:off x="9334460" y="3828765"/>
                <a:ext cx="698530" cy="674706"/>
              </a:xfrm>
              <a:prstGeom prst="ellipse">
                <a:avLst/>
              </a:prstGeom>
              <a:blipFill>
                <a:blip r:embed="rId10"/>
                <a:stretch>
                  <a:fillRect/>
                </a:stretch>
              </a:blipFill>
              <a:ln w="28575">
                <a:solidFill>
                  <a:schemeClr val="tx1"/>
                </a:solidFill>
              </a:ln>
            </p:spPr>
            <p:txBody>
              <a:bodyPr/>
              <a:lstStyle/>
              <a:p>
                <a:r>
                  <a:rPr lang="en-US">
                    <a:noFill/>
                  </a:rPr>
                  <a:t> </a:t>
                </a:r>
              </a:p>
            </p:txBody>
          </p:sp>
        </mc:Fallback>
      </mc:AlternateContent>
      <p:cxnSp>
        <p:nvCxnSpPr>
          <p:cNvPr id="87" name="Straight Arrow Connector 86">
            <a:extLst>
              <a:ext uri="{FF2B5EF4-FFF2-40B4-BE49-F238E27FC236}">
                <a16:creationId xmlns:a16="http://schemas.microsoft.com/office/drawing/2014/main" id="{47624EAA-6939-B988-B159-C87B4E395A6D}"/>
              </a:ext>
            </a:extLst>
          </p:cNvPr>
          <p:cNvCxnSpPr>
            <a:cxnSpLocks/>
            <a:stCxn id="85" idx="6"/>
            <a:endCxn id="86" idx="2"/>
          </p:cNvCxnSpPr>
          <p:nvPr/>
        </p:nvCxnSpPr>
        <p:spPr>
          <a:xfrm>
            <a:off x="9008625" y="4166118"/>
            <a:ext cx="3258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903339B9-2615-4876-7473-B508FC7BD2EF}"/>
              </a:ext>
            </a:extLst>
          </p:cNvPr>
          <p:cNvCxnSpPr>
            <a:cxnSpLocks/>
            <a:stCxn id="89" idx="0"/>
            <a:endCxn id="85" idx="4"/>
          </p:cNvCxnSpPr>
          <p:nvPr/>
        </p:nvCxnSpPr>
        <p:spPr>
          <a:xfrm flipV="1">
            <a:off x="8659359" y="4503471"/>
            <a:ext cx="1" cy="3373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Oval 88">
                <a:extLst>
                  <a:ext uri="{FF2B5EF4-FFF2-40B4-BE49-F238E27FC236}">
                    <a16:creationId xmlns:a16="http://schemas.microsoft.com/office/drawing/2014/main" id="{91DC6E6E-534D-21B6-FD3B-57FA8995BFE1}"/>
                  </a:ext>
                </a:extLst>
              </p:cNvPr>
              <p:cNvSpPr/>
              <p:nvPr/>
            </p:nvSpPr>
            <p:spPr>
              <a:xfrm>
                <a:off x="8310094" y="4840824"/>
                <a:ext cx="698530" cy="674706"/>
              </a:xfrm>
              <a:prstGeom prst="ellipse">
                <a:avLst/>
              </a:prstGeom>
              <a:solidFill>
                <a:schemeClr val="accent6">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𝑥</m:t>
                          </m:r>
                        </m:e>
                        <m:sub>
                          <m:r>
                            <a:rPr lang="en-US" sz="2200" i="1">
                              <a:solidFill>
                                <a:schemeClr val="tx1"/>
                              </a:solidFill>
                              <a:latin typeface="Cambria Math" panose="02040503050406030204" pitchFamily="18" charset="0"/>
                            </a:rPr>
                            <m:t>3</m:t>
                          </m:r>
                        </m:sub>
                      </m:sSub>
                    </m:oMath>
                  </m:oMathPara>
                </a14:m>
                <a:endParaRPr lang="en-US" sz="2200" i="1" dirty="0">
                  <a:solidFill>
                    <a:schemeClr val="tx1"/>
                  </a:solidFill>
                  <a:latin typeface="Cambria Math" panose="02040503050406030204" pitchFamily="18" charset="0"/>
                </a:endParaRPr>
              </a:p>
            </p:txBody>
          </p:sp>
        </mc:Choice>
        <mc:Fallback xmlns="">
          <p:sp>
            <p:nvSpPr>
              <p:cNvPr id="89" name="Oval 88">
                <a:extLst>
                  <a:ext uri="{FF2B5EF4-FFF2-40B4-BE49-F238E27FC236}">
                    <a16:creationId xmlns:a16="http://schemas.microsoft.com/office/drawing/2014/main" id="{91DC6E6E-534D-21B6-FD3B-57FA8995BFE1}"/>
                  </a:ext>
                </a:extLst>
              </p:cNvPr>
              <p:cNvSpPr>
                <a:spLocks noRot="1" noChangeAspect="1" noMove="1" noResize="1" noEditPoints="1" noAdjustHandles="1" noChangeArrowheads="1" noChangeShapeType="1" noTextEdit="1"/>
              </p:cNvSpPr>
              <p:nvPr/>
            </p:nvSpPr>
            <p:spPr>
              <a:xfrm>
                <a:off x="8310094" y="4840824"/>
                <a:ext cx="698530" cy="674706"/>
              </a:xfrm>
              <a:prstGeom prst="ellipse">
                <a:avLst/>
              </a:prstGeom>
              <a:blipFill>
                <a:blip r:embed="rId11"/>
                <a:stretch>
                  <a:fillRect/>
                </a:stretch>
              </a:blipFill>
              <a:ln w="28575">
                <a:solidFill>
                  <a:schemeClr val="tx1"/>
                </a:solidFill>
              </a:ln>
            </p:spPr>
            <p:txBody>
              <a:bodyPr/>
              <a:lstStyle/>
              <a:p>
                <a:r>
                  <a:rPr lang="en-US">
                    <a:noFill/>
                  </a:rPr>
                  <a:t> </a:t>
                </a:r>
              </a:p>
            </p:txBody>
          </p:sp>
        </mc:Fallback>
      </mc:AlternateContent>
      <p:cxnSp>
        <p:nvCxnSpPr>
          <p:cNvPr id="90" name="Straight Arrow Connector 89">
            <a:extLst>
              <a:ext uri="{FF2B5EF4-FFF2-40B4-BE49-F238E27FC236}">
                <a16:creationId xmlns:a16="http://schemas.microsoft.com/office/drawing/2014/main" id="{A7440898-25E7-2038-7303-E142AE8E9C74}"/>
              </a:ext>
            </a:extLst>
          </p:cNvPr>
          <p:cNvCxnSpPr>
            <a:cxnSpLocks/>
            <a:stCxn id="61" idx="6"/>
            <a:endCxn id="85" idx="2"/>
          </p:cNvCxnSpPr>
          <p:nvPr/>
        </p:nvCxnSpPr>
        <p:spPr>
          <a:xfrm>
            <a:off x="7984259" y="4150878"/>
            <a:ext cx="325836" cy="152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525615B5-78D5-E552-F2A8-8659BD22576B}"/>
                  </a:ext>
                </a:extLst>
              </p:cNvPr>
              <p:cNvSpPr txBox="1"/>
              <p:nvPr/>
            </p:nvSpPr>
            <p:spPr>
              <a:xfrm>
                <a:off x="9798382" y="3925907"/>
                <a:ext cx="9448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98" name="TextBox 97">
                <a:extLst>
                  <a:ext uri="{FF2B5EF4-FFF2-40B4-BE49-F238E27FC236}">
                    <a16:creationId xmlns:a16="http://schemas.microsoft.com/office/drawing/2014/main" id="{525615B5-78D5-E552-F2A8-8659BD22576B}"/>
                  </a:ext>
                </a:extLst>
              </p:cNvPr>
              <p:cNvSpPr txBox="1">
                <a:spLocks noRot="1" noChangeAspect="1" noMove="1" noResize="1" noEditPoints="1" noAdjustHandles="1" noChangeArrowheads="1" noChangeShapeType="1" noTextEdit="1"/>
              </p:cNvSpPr>
              <p:nvPr/>
            </p:nvSpPr>
            <p:spPr>
              <a:xfrm>
                <a:off x="9798382" y="3925907"/>
                <a:ext cx="94488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Oval 99">
                <a:extLst>
                  <a:ext uri="{FF2B5EF4-FFF2-40B4-BE49-F238E27FC236}">
                    <a16:creationId xmlns:a16="http://schemas.microsoft.com/office/drawing/2014/main" id="{D828B787-2DE6-0CAC-E5B6-11562C1FEDBD}"/>
                  </a:ext>
                </a:extLst>
              </p:cNvPr>
              <p:cNvSpPr/>
              <p:nvPr/>
            </p:nvSpPr>
            <p:spPr>
              <a:xfrm>
                <a:off x="10816204" y="3821145"/>
                <a:ext cx="698530" cy="674706"/>
              </a:xfrm>
              <a:prstGeom prst="ellipse">
                <a:avLst/>
              </a:prstGeom>
              <a:solidFill>
                <a:schemeClr val="accent4">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h</m:t>
                          </m:r>
                        </m:e>
                        <m:sub>
                          <m:r>
                            <a:rPr lang="en-US" sz="2200" i="1">
                              <a:solidFill>
                                <a:schemeClr val="tx1"/>
                              </a:solidFill>
                              <a:latin typeface="Cambria Math" panose="02040503050406030204" pitchFamily="18" charset="0"/>
                            </a:rPr>
                            <m:t>𝑇</m:t>
                          </m:r>
                        </m:sub>
                      </m:sSub>
                    </m:oMath>
                  </m:oMathPara>
                </a14:m>
                <a:endParaRPr lang="en-US" sz="2200" i="1" dirty="0">
                  <a:solidFill>
                    <a:schemeClr val="tx1"/>
                  </a:solidFill>
                  <a:latin typeface="Cambria Math" panose="02040503050406030204" pitchFamily="18" charset="0"/>
                </a:endParaRPr>
              </a:p>
            </p:txBody>
          </p:sp>
        </mc:Choice>
        <mc:Fallback xmlns="">
          <p:sp>
            <p:nvSpPr>
              <p:cNvPr id="100" name="Oval 99">
                <a:extLst>
                  <a:ext uri="{FF2B5EF4-FFF2-40B4-BE49-F238E27FC236}">
                    <a16:creationId xmlns:a16="http://schemas.microsoft.com/office/drawing/2014/main" id="{D828B787-2DE6-0CAC-E5B6-11562C1FEDBD}"/>
                  </a:ext>
                </a:extLst>
              </p:cNvPr>
              <p:cNvSpPr>
                <a:spLocks noRot="1" noChangeAspect="1" noMove="1" noResize="1" noEditPoints="1" noAdjustHandles="1" noChangeArrowheads="1" noChangeShapeType="1" noTextEdit="1"/>
              </p:cNvSpPr>
              <p:nvPr/>
            </p:nvSpPr>
            <p:spPr>
              <a:xfrm>
                <a:off x="10816204" y="3821145"/>
                <a:ext cx="698530" cy="674706"/>
              </a:xfrm>
              <a:prstGeom prst="ellipse">
                <a:avLst/>
              </a:prstGeom>
              <a:blipFill>
                <a:blip r:embed="rId13"/>
                <a:stretch>
                  <a:fillRect/>
                </a:stretch>
              </a:blipFill>
              <a:ln w="28575">
                <a:solidFill>
                  <a:schemeClr val="tx1"/>
                </a:solidFill>
              </a:ln>
            </p:spPr>
            <p:txBody>
              <a:bodyPr/>
              <a:lstStyle/>
              <a:p>
                <a:r>
                  <a:rPr lang="en-US">
                    <a:noFill/>
                  </a:rPr>
                  <a:t> </a:t>
                </a:r>
              </a:p>
            </p:txBody>
          </p:sp>
        </mc:Fallback>
      </mc:AlternateContent>
      <p:cxnSp>
        <p:nvCxnSpPr>
          <p:cNvPr id="101" name="Straight Arrow Connector 100">
            <a:extLst>
              <a:ext uri="{FF2B5EF4-FFF2-40B4-BE49-F238E27FC236}">
                <a16:creationId xmlns:a16="http://schemas.microsoft.com/office/drawing/2014/main" id="{43638155-B879-CD38-D275-2913391EFC8E}"/>
              </a:ext>
            </a:extLst>
          </p:cNvPr>
          <p:cNvCxnSpPr>
            <a:cxnSpLocks/>
            <a:endCxn id="100" idx="2"/>
          </p:cNvCxnSpPr>
          <p:nvPr/>
        </p:nvCxnSpPr>
        <p:spPr>
          <a:xfrm>
            <a:off x="10490369" y="4158498"/>
            <a:ext cx="3258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Rectangle 54">
                <a:extLst>
                  <a:ext uri="{FF2B5EF4-FFF2-40B4-BE49-F238E27FC236}">
                    <a16:creationId xmlns:a16="http://schemas.microsoft.com/office/drawing/2014/main" id="{6CF61D4D-283E-E14C-DAC6-E1E62C97C7BF}"/>
                  </a:ext>
                </a:extLst>
              </p:cNvPr>
              <p:cNvSpPr/>
              <p:nvPr/>
            </p:nvSpPr>
            <p:spPr>
              <a:xfrm>
                <a:off x="6032524" y="5655587"/>
                <a:ext cx="698530" cy="66783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smtClean="0">
                          <a:solidFill>
                            <a:schemeClr val="tx1"/>
                          </a:solidFill>
                          <a:latin typeface="Cambria Math" panose="02040503050406030204" pitchFamily="18" charset="0"/>
                        </a:rPr>
                        <m:t>𝑊</m:t>
                      </m:r>
                    </m:oMath>
                  </m:oMathPara>
                </a14:m>
                <a:endParaRPr lang="en-US" sz="2400" dirty="0"/>
              </a:p>
            </p:txBody>
          </p:sp>
        </mc:Choice>
        <mc:Fallback xmlns="">
          <p:sp>
            <p:nvSpPr>
              <p:cNvPr id="55" name="Rectangle 54">
                <a:extLst>
                  <a:ext uri="{FF2B5EF4-FFF2-40B4-BE49-F238E27FC236}">
                    <a16:creationId xmlns:a16="http://schemas.microsoft.com/office/drawing/2014/main" id="{6CF61D4D-283E-E14C-DAC6-E1E62C97C7BF}"/>
                  </a:ext>
                </a:extLst>
              </p:cNvPr>
              <p:cNvSpPr>
                <a:spLocks noRot="1" noChangeAspect="1" noMove="1" noResize="1" noEditPoints="1" noAdjustHandles="1" noChangeArrowheads="1" noChangeShapeType="1" noTextEdit="1"/>
              </p:cNvSpPr>
              <p:nvPr/>
            </p:nvSpPr>
            <p:spPr>
              <a:xfrm>
                <a:off x="6032524" y="5655587"/>
                <a:ext cx="698530" cy="667831"/>
              </a:xfrm>
              <a:prstGeom prst="rect">
                <a:avLst/>
              </a:prstGeom>
              <a:blipFill>
                <a:blip r:embed="rId14"/>
                <a:stretch>
                  <a:fillRect/>
                </a:stretch>
              </a:blipFill>
            </p:spPr>
            <p:txBody>
              <a:bodyPr/>
              <a:lstStyle/>
              <a:p>
                <a:r>
                  <a:rPr lang="en-US">
                    <a:noFill/>
                  </a:rPr>
                  <a:t> </a:t>
                </a:r>
              </a:p>
            </p:txBody>
          </p:sp>
        </mc:Fallback>
      </mc:AlternateContent>
      <p:cxnSp>
        <p:nvCxnSpPr>
          <p:cNvPr id="68" name="Curved Connector 67">
            <a:extLst>
              <a:ext uri="{FF2B5EF4-FFF2-40B4-BE49-F238E27FC236}">
                <a16:creationId xmlns:a16="http://schemas.microsoft.com/office/drawing/2014/main" id="{E430D22B-937C-E662-F995-9BD24399BFF7}"/>
              </a:ext>
            </a:extLst>
          </p:cNvPr>
          <p:cNvCxnSpPr>
            <a:stCxn id="55" idx="1"/>
            <a:endCxn id="9" idx="5"/>
          </p:cNvCxnSpPr>
          <p:nvPr/>
        </p:nvCxnSpPr>
        <p:spPr>
          <a:xfrm rot="10800000">
            <a:off x="4808864" y="4397043"/>
            <a:ext cx="1223660" cy="159246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urved Connector 68">
            <a:extLst>
              <a:ext uri="{FF2B5EF4-FFF2-40B4-BE49-F238E27FC236}">
                <a16:creationId xmlns:a16="http://schemas.microsoft.com/office/drawing/2014/main" id="{1AF77981-3432-B32E-C5C3-83AA745306BB}"/>
              </a:ext>
            </a:extLst>
          </p:cNvPr>
          <p:cNvCxnSpPr>
            <a:cxnSpLocks/>
            <a:stCxn id="55" idx="1"/>
            <a:endCxn id="60" idx="3"/>
          </p:cNvCxnSpPr>
          <p:nvPr/>
        </p:nvCxnSpPr>
        <p:spPr>
          <a:xfrm rot="10800000" flipH="1">
            <a:off x="6032524" y="4389423"/>
            <a:ext cx="331136" cy="1600080"/>
          </a:xfrm>
          <a:prstGeom prst="curvedConnector4">
            <a:avLst>
              <a:gd name="adj1" fmla="val -69035"/>
              <a:gd name="adj2" fmla="val 5734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urved Connector 78">
            <a:extLst>
              <a:ext uri="{FF2B5EF4-FFF2-40B4-BE49-F238E27FC236}">
                <a16:creationId xmlns:a16="http://schemas.microsoft.com/office/drawing/2014/main" id="{93FADFDC-AAB2-CD7D-7DA3-9BD56E23EDCD}"/>
              </a:ext>
            </a:extLst>
          </p:cNvPr>
          <p:cNvCxnSpPr>
            <a:cxnSpLocks/>
            <a:stCxn id="55" idx="3"/>
            <a:endCxn id="85" idx="3"/>
          </p:cNvCxnSpPr>
          <p:nvPr/>
        </p:nvCxnSpPr>
        <p:spPr>
          <a:xfrm flipV="1">
            <a:off x="6731054" y="4404663"/>
            <a:ext cx="1681338" cy="158484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urved Connector 81">
            <a:extLst>
              <a:ext uri="{FF2B5EF4-FFF2-40B4-BE49-F238E27FC236}">
                <a16:creationId xmlns:a16="http://schemas.microsoft.com/office/drawing/2014/main" id="{F04B848A-E98E-0D6A-1CF9-C5D9D40875D2}"/>
              </a:ext>
            </a:extLst>
          </p:cNvPr>
          <p:cNvCxnSpPr>
            <a:cxnSpLocks/>
            <a:stCxn id="55" idx="3"/>
            <a:endCxn id="98" idx="2"/>
          </p:cNvCxnSpPr>
          <p:nvPr/>
        </p:nvCxnSpPr>
        <p:spPr>
          <a:xfrm flipV="1">
            <a:off x="6731054" y="4295239"/>
            <a:ext cx="3539768" cy="1694264"/>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Oval 95">
                <a:extLst>
                  <a:ext uri="{FF2B5EF4-FFF2-40B4-BE49-F238E27FC236}">
                    <a16:creationId xmlns:a16="http://schemas.microsoft.com/office/drawing/2014/main" id="{77CBC4BD-8576-17B4-943A-B1EF7FD3F462}"/>
                  </a:ext>
                </a:extLst>
              </p:cNvPr>
              <p:cNvSpPr/>
              <p:nvPr/>
            </p:nvSpPr>
            <p:spPr>
              <a:xfrm>
                <a:off x="10810249" y="2816706"/>
                <a:ext cx="698530" cy="674706"/>
              </a:xfrm>
              <a:prstGeom prst="ellipse">
                <a:avLst/>
              </a:prstGeom>
              <a:solidFill>
                <a:schemeClr val="accent6">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200" i="1">
                              <a:solidFill>
                                <a:schemeClr val="tx1"/>
                              </a:solidFill>
                              <a:latin typeface="Cambria Math" panose="02040503050406030204" pitchFamily="18" charset="0"/>
                            </a:rPr>
                          </m:ctrlPr>
                        </m:accPr>
                        <m:e>
                          <m:sSub>
                            <m:sSubPr>
                              <m:ctrlPr>
                                <a:rPr lang="en-GB" sz="2200" i="1">
                                  <a:solidFill>
                                    <a:schemeClr val="tx1"/>
                                  </a:solidFill>
                                  <a:latin typeface="Cambria Math" panose="02040503050406030204" pitchFamily="18" charset="0"/>
                                </a:rPr>
                              </m:ctrlPr>
                            </m:sSubPr>
                            <m:e>
                              <m:r>
                                <a:rPr lang="en-GB" sz="2200" i="1">
                                  <a:solidFill>
                                    <a:schemeClr val="tx1"/>
                                  </a:solidFill>
                                  <a:latin typeface="Cambria Math" panose="02040503050406030204" pitchFamily="18" charset="0"/>
                                </a:rPr>
                                <m:t>𝑦</m:t>
                              </m:r>
                            </m:e>
                            <m:sub>
                              <m:r>
                                <a:rPr lang="en-GB" sz="2200" i="1">
                                  <a:solidFill>
                                    <a:schemeClr val="tx1"/>
                                  </a:solidFill>
                                  <a:latin typeface="Cambria Math" panose="02040503050406030204" pitchFamily="18" charset="0"/>
                                </a:rPr>
                                <m:t>𝑇</m:t>
                              </m:r>
                            </m:sub>
                          </m:sSub>
                        </m:e>
                      </m:acc>
                    </m:oMath>
                  </m:oMathPara>
                </a14:m>
                <a:endParaRPr lang="en-US" sz="2200" dirty="0"/>
              </a:p>
            </p:txBody>
          </p:sp>
        </mc:Choice>
        <mc:Fallback xmlns="">
          <p:sp>
            <p:nvSpPr>
              <p:cNvPr id="96" name="Oval 95">
                <a:extLst>
                  <a:ext uri="{FF2B5EF4-FFF2-40B4-BE49-F238E27FC236}">
                    <a16:creationId xmlns:a16="http://schemas.microsoft.com/office/drawing/2014/main" id="{77CBC4BD-8576-17B4-943A-B1EF7FD3F462}"/>
                  </a:ext>
                </a:extLst>
              </p:cNvPr>
              <p:cNvSpPr>
                <a:spLocks noRot="1" noChangeAspect="1" noMove="1" noResize="1" noEditPoints="1" noAdjustHandles="1" noChangeArrowheads="1" noChangeShapeType="1" noTextEdit="1"/>
              </p:cNvSpPr>
              <p:nvPr/>
            </p:nvSpPr>
            <p:spPr>
              <a:xfrm>
                <a:off x="10810249" y="2816706"/>
                <a:ext cx="698530" cy="674706"/>
              </a:xfrm>
              <a:prstGeom prst="ellipse">
                <a:avLst/>
              </a:prstGeom>
              <a:blipFill>
                <a:blip r:embed="rId15"/>
                <a:stretch>
                  <a:fillRect/>
                </a:stretch>
              </a:blipFill>
              <a:ln w="28575">
                <a:solidFill>
                  <a:schemeClr val="tx1"/>
                </a:solidFill>
              </a:ln>
            </p:spPr>
            <p:txBody>
              <a:bodyPr/>
              <a:lstStyle/>
              <a:p>
                <a:r>
                  <a:rPr lang="en-IN">
                    <a:noFill/>
                  </a:rPr>
                  <a:t> </a:t>
                </a:r>
              </a:p>
            </p:txBody>
          </p:sp>
        </mc:Fallback>
      </mc:AlternateContent>
      <p:cxnSp>
        <p:nvCxnSpPr>
          <p:cNvPr id="97" name="Straight Arrow Connector 96">
            <a:extLst>
              <a:ext uri="{FF2B5EF4-FFF2-40B4-BE49-F238E27FC236}">
                <a16:creationId xmlns:a16="http://schemas.microsoft.com/office/drawing/2014/main" id="{69E5DE16-F3D0-3C0E-4D16-8A4E3CDB66BC}"/>
              </a:ext>
            </a:extLst>
          </p:cNvPr>
          <p:cNvCxnSpPr>
            <a:cxnSpLocks/>
            <a:endCxn id="96" idx="4"/>
          </p:cNvCxnSpPr>
          <p:nvPr/>
        </p:nvCxnSpPr>
        <p:spPr>
          <a:xfrm flipV="1">
            <a:off x="11159513" y="3491412"/>
            <a:ext cx="1" cy="3373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76F100AF-003E-569A-18EF-DA5DF500528F}"/>
              </a:ext>
            </a:extLst>
          </p:cNvPr>
          <p:cNvSpPr txBox="1"/>
          <p:nvPr/>
        </p:nvSpPr>
        <p:spPr>
          <a:xfrm>
            <a:off x="1475481" y="5646927"/>
            <a:ext cx="3221276" cy="769441"/>
          </a:xfrm>
          <a:prstGeom prst="rect">
            <a:avLst/>
          </a:prstGeom>
          <a:noFill/>
        </p:spPr>
        <p:txBody>
          <a:bodyPr wrap="square">
            <a:spAutoFit/>
          </a:bodyPr>
          <a:lstStyle/>
          <a:p>
            <a:pPr algn="just"/>
            <a:r>
              <a:rPr lang="en-US" sz="2200" b="1" dirty="0">
                <a:solidFill>
                  <a:srgbClr val="0070C0"/>
                </a:solidFill>
              </a:rPr>
              <a:t>Re-use the same weight matrix at every time-step</a:t>
            </a:r>
          </a:p>
        </p:txBody>
      </p:sp>
      <mc:AlternateContent xmlns:mc="http://schemas.openxmlformats.org/markup-compatibility/2006" xmlns:a14="http://schemas.microsoft.com/office/drawing/2010/main">
        <mc:Choice Requires="a14">
          <p:sp>
            <p:nvSpPr>
              <p:cNvPr id="3" name="Oval 2">
                <a:extLst>
                  <a:ext uri="{FF2B5EF4-FFF2-40B4-BE49-F238E27FC236}">
                    <a16:creationId xmlns:a16="http://schemas.microsoft.com/office/drawing/2014/main" id="{35A7E1FA-1922-55F4-0965-AFE4BB4C779A}"/>
                  </a:ext>
                </a:extLst>
              </p:cNvPr>
              <p:cNvSpPr/>
              <p:nvPr/>
            </p:nvSpPr>
            <p:spPr>
              <a:xfrm>
                <a:off x="11400289" y="1088387"/>
                <a:ext cx="698530" cy="674706"/>
              </a:xfrm>
              <a:prstGeom prst="ellipse">
                <a:avLst/>
              </a:prstGeom>
              <a:solidFill>
                <a:srgbClr val="EE816C"/>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smtClean="0">
                          <a:solidFill>
                            <a:schemeClr val="tx1"/>
                          </a:solidFill>
                          <a:latin typeface="Cambria Math" panose="02040503050406030204" pitchFamily="18" charset="0"/>
                        </a:rPr>
                        <m:t>𝐿</m:t>
                      </m:r>
                    </m:oMath>
                  </m:oMathPara>
                </a14:m>
                <a:endParaRPr lang="en-US" sz="2200" dirty="0"/>
              </a:p>
            </p:txBody>
          </p:sp>
        </mc:Choice>
        <mc:Fallback xmlns="">
          <p:sp>
            <p:nvSpPr>
              <p:cNvPr id="3" name="Oval 2">
                <a:extLst>
                  <a:ext uri="{FF2B5EF4-FFF2-40B4-BE49-F238E27FC236}">
                    <a16:creationId xmlns:a16="http://schemas.microsoft.com/office/drawing/2014/main" id="{35A7E1FA-1922-55F4-0965-AFE4BB4C779A}"/>
                  </a:ext>
                </a:extLst>
              </p:cNvPr>
              <p:cNvSpPr>
                <a:spLocks noRot="1" noChangeAspect="1" noMove="1" noResize="1" noEditPoints="1" noAdjustHandles="1" noChangeArrowheads="1" noChangeShapeType="1" noTextEdit="1"/>
              </p:cNvSpPr>
              <p:nvPr/>
            </p:nvSpPr>
            <p:spPr>
              <a:xfrm>
                <a:off x="11400289" y="1088387"/>
                <a:ext cx="698530" cy="674706"/>
              </a:xfrm>
              <a:prstGeom prst="ellipse">
                <a:avLst/>
              </a:prstGeom>
              <a:blipFill>
                <a:blip r:embed="rId16"/>
                <a:stretch>
                  <a:fillRect/>
                </a:stretch>
              </a:blipFill>
              <a:ln w="28575">
                <a:solidFill>
                  <a:schemeClr val="tx1"/>
                </a:solidFill>
              </a:ln>
            </p:spPr>
            <p:txBody>
              <a:bodyPr/>
              <a:lstStyle/>
              <a:p>
                <a:r>
                  <a:rPr lang="en-US">
                    <a:noFill/>
                  </a:rPr>
                  <a:t> </a:t>
                </a:r>
              </a:p>
            </p:txBody>
          </p:sp>
        </mc:Fallback>
      </mc:AlternateContent>
      <p:cxnSp>
        <p:nvCxnSpPr>
          <p:cNvPr id="7" name="Curved Connector 6">
            <a:extLst>
              <a:ext uri="{FF2B5EF4-FFF2-40B4-BE49-F238E27FC236}">
                <a16:creationId xmlns:a16="http://schemas.microsoft.com/office/drawing/2014/main" id="{2D933EFB-E166-F49E-F235-AED35568DAF0}"/>
              </a:ext>
            </a:extLst>
          </p:cNvPr>
          <p:cNvCxnSpPr>
            <a:stCxn id="96" idx="0"/>
            <a:endCxn id="3" idx="2"/>
          </p:cNvCxnSpPr>
          <p:nvPr/>
        </p:nvCxnSpPr>
        <p:spPr>
          <a:xfrm rot="5400000" flipH="1" flipV="1">
            <a:off x="10584418" y="2000836"/>
            <a:ext cx="1390966" cy="240775"/>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951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09C46-8B43-3128-14AF-F6EBD9BAFE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B1F8FC-D302-C377-9DCA-EDB04BDF1A9B}"/>
              </a:ext>
            </a:extLst>
          </p:cNvPr>
          <p:cNvSpPr>
            <a:spLocks noGrp="1"/>
          </p:cNvSpPr>
          <p:nvPr>
            <p:ph type="title"/>
          </p:nvPr>
        </p:nvSpPr>
        <p:spPr/>
        <p:txBody>
          <a:bodyPr>
            <a:normAutofit fontScale="90000"/>
          </a:bodyPr>
          <a:lstStyle/>
          <a:p>
            <a:r>
              <a:rPr lang="en-US" dirty="0"/>
              <a:t>RNN: Computational Graph (One to Many)</a:t>
            </a:r>
          </a:p>
        </p:txBody>
      </p:sp>
      <p:sp>
        <p:nvSpPr>
          <p:cNvPr id="4" name="Slide Number Placeholder 3">
            <a:extLst>
              <a:ext uri="{FF2B5EF4-FFF2-40B4-BE49-F238E27FC236}">
                <a16:creationId xmlns:a16="http://schemas.microsoft.com/office/drawing/2014/main" id="{63BD9509-46D1-E70D-ECD3-4710355316C1}"/>
              </a:ext>
            </a:extLst>
          </p:cNvPr>
          <p:cNvSpPr>
            <a:spLocks noGrp="1"/>
          </p:cNvSpPr>
          <p:nvPr>
            <p:ph type="sldNum" sz="quarter" idx="12"/>
          </p:nvPr>
        </p:nvSpPr>
        <p:spPr/>
        <p:txBody>
          <a:bodyPr/>
          <a:lstStyle/>
          <a:p>
            <a:fld id="{7A40C488-C8CC-47D5-8871-7D5F905AB6AC}" type="slidenum">
              <a:rPr lang="en-US" smtClean="0"/>
              <a:pPr/>
              <a:t>24</a:t>
            </a:fld>
            <a:endParaRPr lang="en-US"/>
          </a:p>
        </p:txBody>
      </p:sp>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81E49A7-4D2A-E424-7277-84BD43402981}"/>
                  </a:ext>
                </a:extLst>
              </p:cNvPr>
              <p:cNvSpPr/>
              <p:nvPr/>
            </p:nvSpPr>
            <p:spPr>
              <a:xfrm>
                <a:off x="3188265" y="3821145"/>
                <a:ext cx="698530" cy="674706"/>
              </a:xfrm>
              <a:prstGeom prst="ellipse">
                <a:avLst/>
              </a:prstGeom>
              <a:solidFill>
                <a:schemeClr val="accent4">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h</m:t>
                          </m:r>
                        </m:e>
                        <m:sub>
                          <m:r>
                            <a:rPr lang="en-US" sz="2200" b="0" i="1" smtClean="0">
                              <a:solidFill>
                                <a:schemeClr val="tx1"/>
                              </a:solidFill>
                              <a:latin typeface="Cambria Math" panose="02040503050406030204" pitchFamily="18" charset="0"/>
                            </a:rPr>
                            <m:t>0</m:t>
                          </m:r>
                        </m:sub>
                      </m:sSub>
                    </m:oMath>
                  </m:oMathPara>
                </a14:m>
                <a:endParaRPr lang="en-US" sz="2200" dirty="0"/>
              </a:p>
            </p:txBody>
          </p:sp>
        </mc:Choice>
        <mc:Fallback xmlns="">
          <p:sp>
            <p:nvSpPr>
              <p:cNvPr id="6" name="Oval 5">
                <a:extLst>
                  <a:ext uri="{FF2B5EF4-FFF2-40B4-BE49-F238E27FC236}">
                    <a16:creationId xmlns:a16="http://schemas.microsoft.com/office/drawing/2014/main" id="{481E49A7-4D2A-E424-7277-84BD43402981}"/>
                  </a:ext>
                </a:extLst>
              </p:cNvPr>
              <p:cNvSpPr>
                <a:spLocks noRot="1" noChangeAspect="1" noMove="1" noResize="1" noEditPoints="1" noAdjustHandles="1" noChangeArrowheads="1" noChangeShapeType="1" noTextEdit="1"/>
              </p:cNvSpPr>
              <p:nvPr/>
            </p:nvSpPr>
            <p:spPr>
              <a:xfrm>
                <a:off x="3188265" y="3821145"/>
                <a:ext cx="698530" cy="674706"/>
              </a:xfrm>
              <a:prstGeom prst="ellipse">
                <a:avLst/>
              </a:prstGeom>
              <a:blipFill>
                <a:blip r:embed="rId2"/>
                <a:stretch>
                  <a:fillRect/>
                </a:stretch>
              </a:blipFill>
              <a:ln w="28575">
                <a:solidFill>
                  <a:schemeClr val="tx1"/>
                </a:solid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41F1A145-B7FE-230F-A90F-EFA9E94FC032}"/>
              </a:ext>
            </a:extLst>
          </p:cNvPr>
          <p:cNvCxnSpPr>
            <a:cxnSpLocks/>
            <a:stCxn id="6" idx="6"/>
            <a:endCxn id="9" idx="2"/>
          </p:cNvCxnSpPr>
          <p:nvPr/>
        </p:nvCxnSpPr>
        <p:spPr>
          <a:xfrm>
            <a:off x="3886795" y="4158498"/>
            <a:ext cx="32583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62528D8A-C432-AA48-B6BE-ABE1F1A08AAF}"/>
                  </a:ext>
                </a:extLst>
              </p:cNvPr>
              <p:cNvSpPr/>
              <p:nvPr/>
            </p:nvSpPr>
            <p:spPr>
              <a:xfrm>
                <a:off x="4212631" y="3821145"/>
                <a:ext cx="698530" cy="674706"/>
              </a:xfrm>
              <a:prstGeom prst="ellipse">
                <a:avLst/>
              </a:prstGeom>
              <a:solidFill>
                <a:schemeClr val="bg1">
                  <a:lumMod val="7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𝑓</m:t>
                          </m:r>
                        </m:e>
                        <m:sub>
                          <m:r>
                            <a:rPr lang="en-US" sz="2200" b="0" i="1" smtClean="0">
                              <a:solidFill>
                                <a:schemeClr val="tx1"/>
                              </a:solidFill>
                              <a:latin typeface="Cambria Math" panose="02040503050406030204" pitchFamily="18" charset="0"/>
                            </a:rPr>
                            <m:t>𝑊</m:t>
                          </m:r>
                        </m:sub>
                      </m:sSub>
                    </m:oMath>
                  </m:oMathPara>
                </a14:m>
                <a:endParaRPr lang="en-US" sz="2200" dirty="0"/>
              </a:p>
            </p:txBody>
          </p:sp>
        </mc:Choice>
        <mc:Fallback xmlns="">
          <p:sp>
            <p:nvSpPr>
              <p:cNvPr id="9" name="Oval 8">
                <a:extLst>
                  <a:ext uri="{FF2B5EF4-FFF2-40B4-BE49-F238E27FC236}">
                    <a16:creationId xmlns:a16="http://schemas.microsoft.com/office/drawing/2014/main" id="{62528D8A-C432-AA48-B6BE-ABE1F1A08AAF}"/>
                  </a:ext>
                </a:extLst>
              </p:cNvPr>
              <p:cNvSpPr>
                <a:spLocks noRot="1" noChangeAspect="1" noMove="1" noResize="1" noEditPoints="1" noAdjustHandles="1" noChangeArrowheads="1" noChangeShapeType="1" noTextEdit="1"/>
              </p:cNvSpPr>
              <p:nvPr/>
            </p:nvSpPr>
            <p:spPr>
              <a:xfrm>
                <a:off x="4212631" y="3821145"/>
                <a:ext cx="698530" cy="674706"/>
              </a:xfrm>
              <a:prstGeom prst="ellipse">
                <a:avLst/>
              </a:prstGeom>
              <a:blipFill>
                <a:blip r:embed="rId3"/>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F32DEBE3-18E5-BC92-9685-4C1A91068FBD}"/>
                  </a:ext>
                </a:extLst>
              </p:cNvPr>
              <p:cNvSpPr/>
              <p:nvPr/>
            </p:nvSpPr>
            <p:spPr>
              <a:xfrm>
                <a:off x="5236997" y="3821145"/>
                <a:ext cx="698530" cy="674706"/>
              </a:xfrm>
              <a:prstGeom prst="ellipse">
                <a:avLst/>
              </a:prstGeom>
              <a:solidFill>
                <a:schemeClr val="accent4">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h</m:t>
                          </m:r>
                        </m:e>
                        <m:sub>
                          <m:r>
                            <a:rPr lang="en-US" sz="2200" i="1">
                              <a:solidFill>
                                <a:schemeClr val="tx1"/>
                              </a:solidFill>
                              <a:latin typeface="Cambria Math" panose="02040503050406030204" pitchFamily="18" charset="0"/>
                            </a:rPr>
                            <m:t>1</m:t>
                          </m:r>
                        </m:sub>
                      </m:sSub>
                    </m:oMath>
                  </m:oMathPara>
                </a14:m>
                <a:endParaRPr lang="en-US" sz="2200" i="1" dirty="0">
                  <a:solidFill>
                    <a:schemeClr val="tx1"/>
                  </a:solidFill>
                  <a:latin typeface="Cambria Math" panose="02040503050406030204" pitchFamily="18" charset="0"/>
                </a:endParaRPr>
              </a:p>
            </p:txBody>
          </p:sp>
        </mc:Choice>
        <mc:Fallback xmlns="">
          <p:sp>
            <p:nvSpPr>
              <p:cNvPr id="10" name="Oval 9">
                <a:extLst>
                  <a:ext uri="{FF2B5EF4-FFF2-40B4-BE49-F238E27FC236}">
                    <a16:creationId xmlns:a16="http://schemas.microsoft.com/office/drawing/2014/main" id="{F32DEBE3-18E5-BC92-9685-4C1A91068FBD}"/>
                  </a:ext>
                </a:extLst>
              </p:cNvPr>
              <p:cNvSpPr>
                <a:spLocks noRot="1" noChangeAspect="1" noMove="1" noResize="1" noEditPoints="1" noAdjustHandles="1" noChangeArrowheads="1" noChangeShapeType="1" noTextEdit="1"/>
              </p:cNvSpPr>
              <p:nvPr/>
            </p:nvSpPr>
            <p:spPr>
              <a:xfrm>
                <a:off x="5236997" y="3821145"/>
                <a:ext cx="698530" cy="674706"/>
              </a:xfrm>
              <a:prstGeom prst="ellipse">
                <a:avLst/>
              </a:prstGeom>
              <a:blipFill>
                <a:blip r:embed="rId4"/>
                <a:stretch>
                  <a:fillRect/>
                </a:stretch>
              </a:blipFill>
              <a:ln w="28575">
                <a:solidFill>
                  <a:schemeClr val="tx1"/>
                </a:solid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5FF8538E-9B7C-D45A-707F-B4B71F203CC9}"/>
              </a:ext>
            </a:extLst>
          </p:cNvPr>
          <p:cNvCxnSpPr>
            <a:cxnSpLocks/>
            <a:stCxn id="9" idx="6"/>
            <a:endCxn id="10" idx="2"/>
          </p:cNvCxnSpPr>
          <p:nvPr/>
        </p:nvCxnSpPr>
        <p:spPr>
          <a:xfrm>
            <a:off x="4911161" y="4158498"/>
            <a:ext cx="32583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510FF5D-0AF9-32A7-CAFF-07CE3D3E6E29}"/>
              </a:ext>
            </a:extLst>
          </p:cNvPr>
          <p:cNvCxnSpPr>
            <a:cxnSpLocks/>
            <a:stCxn id="17" idx="0"/>
            <a:endCxn id="9" idx="4"/>
          </p:cNvCxnSpPr>
          <p:nvPr/>
        </p:nvCxnSpPr>
        <p:spPr>
          <a:xfrm flipV="1">
            <a:off x="4561896" y="4495851"/>
            <a:ext cx="0" cy="3373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4DA4983B-526E-82F8-B20D-816690E1D61A}"/>
                  </a:ext>
                </a:extLst>
              </p:cNvPr>
              <p:cNvSpPr/>
              <p:nvPr/>
            </p:nvSpPr>
            <p:spPr>
              <a:xfrm>
                <a:off x="4212631" y="4833204"/>
                <a:ext cx="698530" cy="674706"/>
              </a:xfrm>
              <a:prstGeom prst="ellipse">
                <a:avLst/>
              </a:prstGeom>
              <a:solidFill>
                <a:schemeClr val="accent6">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𝑥</m:t>
                          </m:r>
                        </m:e>
                        <m:sub>
                          <m:r>
                            <a:rPr lang="en-US" sz="2200" b="0" i="1" smtClean="0">
                              <a:solidFill>
                                <a:schemeClr val="tx1"/>
                              </a:solidFill>
                              <a:latin typeface="Cambria Math" panose="02040503050406030204" pitchFamily="18" charset="0"/>
                            </a:rPr>
                            <m:t>1</m:t>
                          </m:r>
                        </m:sub>
                      </m:sSub>
                    </m:oMath>
                  </m:oMathPara>
                </a14:m>
                <a:endParaRPr lang="en-US" sz="2200" dirty="0"/>
              </a:p>
            </p:txBody>
          </p:sp>
        </mc:Choice>
        <mc:Fallback xmlns="">
          <p:sp>
            <p:nvSpPr>
              <p:cNvPr id="17" name="Oval 16">
                <a:extLst>
                  <a:ext uri="{FF2B5EF4-FFF2-40B4-BE49-F238E27FC236}">
                    <a16:creationId xmlns:a16="http://schemas.microsoft.com/office/drawing/2014/main" id="{4DA4983B-526E-82F8-B20D-816690E1D61A}"/>
                  </a:ext>
                </a:extLst>
              </p:cNvPr>
              <p:cNvSpPr>
                <a:spLocks noRot="1" noChangeAspect="1" noMove="1" noResize="1" noEditPoints="1" noAdjustHandles="1" noChangeArrowheads="1" noChangeShapeType="1" noTextEdit="1"/>
              </p:cNvSpPr>
              <p:nvPr/>
            </p:nvSpPr>
            <p:spPr>
              <a:xfrm>
                <a:off x="4212631" y="4833204"/>
                <a:ext cx="698530" cy="674706"/>
              </a:xfrm>
              <a:prstGeom prst="ellipse">
                <a:avLst/>
              </a:prstGeom>
              <a:blipFill>
                <a:blip r:embed="rId5"/>
                <a:stretch>
                  <a:fillRect/>
                </a:stretch>
              </a:blipFill>
              <a:ln w="28575">
                <a:solidFill>
                  <a:schemeClr val="tx1"/>
                </a:solidFill>
              </a:ln>
            </p:spPr>
            <p:txBody>
              <a:bodyPr/>
              <a:lstStyle/>
              <a:p>
                <a:r>
                  <a:rPr lang="en-US">
                    <a:noFill/>
                  </a:rPr>
                  <a:t> </a:t>
                </a:r>
              </a:p>
            </p:txBody>
          </p:sp>
        </mc:Fallback>
      </mc:AlternateContent>
      <p:cxnSp>
        <p:nvCxnSpPr>
          <p:cNvPr id="59" name="Straight Arrow Connector 58">
            <a:extLst>
              <a:ext uri="{FF2B5EF4-FFF2-40B4-BE49-F238E27FC236}">
                <a16:creationId xmlns:a16="http://schemas.microsoft.com/office/drawing/2014/main" id="{5D8DA305-CF64-EA35-A02C-72C2E2708FDA}"/>
              </a:ext>
            </a:extLst>
          </p:cNvPr>
          <p:cNvCxnSpPr>
            <a:cxnSpLocks/>
            <a:stCxn id="10" idx="6"/>
            <a:endCxn id="60" idx="2"/>
          </p:cNvCxnSpPr>
          <p:nvPr/>
        </p:nvCxnSpPr>
        <p:spPr>
          <a:xfrm flipV="1">
            <a:off x="5935527" y="4150878"/>
            <a:ext cx="325836" cy="76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Oval 59">
                <a:extLst>
                  <a:ext uri="{FF2B5EF4-FFF2-40B4-BE49-F238E27FC236}">
                    <a16:creationId xmlns:a16="http://schemas.microsoft.com/office/drawing/2014/main" id="{5D2F9261-50DE-15F7-39DE-2912A7C92A7F}"/>
                  </a:ext>
                </a:extLst>
              </p:cNvPr>
              <p:cNvSpPr/>
              <p:nvPr/>
            </p:nvSpPr>
            <p:spPr>
              <a:xfrm>
                <a:off x="6261363" y="3813525"/>
                <a:ext cx="698530" cy="674706"/>
              </a:xfrm>
              <a:prstGeom prst="ellipse">
                <a:avLst/>
              </a:prstGeom>
              <a:solidFill>
                <a:schemeClr val="bg1">
                  <a:lumMod val="7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𝑓</m:t>
                          </m:r>
                        </m:e>
                        <m:sub>
                          <m:r>
                            <a:rPr lang="en-US" sz="2200" i="1">
                              <a:solidFill>
                                <a:schemeClr val="tx1"/>
                              </a:solidFill>
                              <a:latin typeface="Cambria Math" panose="02040503050406030204" pitchFamily="18" charset="0"/>
                            </a:rPr>
                            <m:t>𝑊</m:t>
                          </m:r>
                        </m:sub>
                      </m:sSub>
                    </m:oMath>
                  </m:oMathPara>
                </a14:m>
                <a:endParaRPr lang="en-US" sz="2200" i="1" dirty="0">
                  <a:solidFill>
                    <a:schemeClr val="tx1"/>
                  </a:solidFill>
                  <a:latin typeface="Cambria Math" panose="02040503050406030204" pitchFamily="18" charset="0"/>
                </a:endParaRPr>
              </a:p>
            </p:txBody>
          </p:sp>
        </mc:Choice>
        <mc:Fallback xmlns="">
          <p:sp>
            <p:nvSpPr>
              <p:cNvPr id="60" name="Oval 59">
                <a:extLst>
                  <a:ext uri="{FF2B5EF4-FFF2-40B4-BE49-F238E27FC236}">
                    <a16:creationId xmlns:a16="http://schemas.microsoft.com/office/drawing/2014/main" id="{5D2F9261-50DE-15F7-39DE-2912A7C92A7F}"/>
                  </a:ext>
                </a:extLst>
              </p:cNvPr>
              <p:cNvSpPr>
                <a:spLocks noRot="1" noChangeAspect="1" noMove="1" noResize="1" noEditPoints="1" noAdjustHandles="1" noChangeArrowheads="1" noChangeShapeType="1" noTextEdit="1"/>
              </p:cNvSpPr>
              <p:nvPr/>
            </p:nvSpPr>
            <p:spPr>
              <a:xfrm>
                <a:off x="6261363" y="3813525"/>
                <a:ext cx="698530" cy="674706"/>
              </a:xfrm>
              <a:prstGeom prst="ellipse">
                <a:avLst/>
              </a:prstGeom>
              <a:blipFill>
                <a:blip r:embed="rId6"/>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Oval 60">
                <a:extLst>
                  <a:ext uri="{FF2B5EF4-FFF2-40B4-BE49-F238E27FC236}">
                    <a16:creationId xmlns:a16="http://schemas.microsoft.com/office/drawing/2014/main" id="{A4B71DD2-4738-23CF-CA5F-A44797EC5F83}"/>
                  </a:ext>
                </a:extLst>
              </p:cNvPr>
              <p:cNvSpPr/>
              <p:nvPr/>
            </p:nvSpPr>
            <p:spPr>
              <a:xfrm>
                <a:off x="7285729" y="3813525"/>
                <a:ext cx="698530" cy="674706"/>
              </a:xfrm>
              <a:prstGeom prst="ellipse">
                <a:avLst/>
              </a:prstGeom>
              <a:solidFill>
                <a:schemeClr val="accent4">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h</m:t>
                          </m:r>
                        </m:e>
                        <m:sub>
                          <m:r>
                            <a:rPr lang="en-US" sz="2200" i="1">
                              <a:solidFill>
                                <a:schemeClr val="tx1"/>
                              </a:solidFill>
                              <a:latin typeface="Cambria Math" panose="02040503050406030204" pitchFamily="18" charset="0"/>
                            </a:rPr>
                            <m:t>2</m:t>
                          </m:r>
                        </m:sub>
                      </m:sSub>
                    </m:oMath>
                  </m:oMathPara>
                </a14:m>
                <a:endParaRPr lang="en-US" sz="2200" i="1" dirty="0">
                  <a:solidFill>
                    <a:schemeClr val="tx1"/>
                  </a:solidFill>
                  <a:latin typeface="Cambria Math" panose="02040503050406030204" pitchFamily="18" charset="0"/>
                </a:endParaRPr>
              </a:p>
            </p:txBody>
          </p:sp>
        </mc:Choice>
        <mc:Fallback xmlns="">
          <p:sp>
            <p:nvSpPr>
              <p:cNvPr id="61" name="Oval 60">
                <a:extLst>
                  <a:ext uri="{FF2B5EF4-FFF2-40B4-BE49-F238E27FC236}">
                    <a16:creationId xmlns:a16="http://schemas.microsoft.com/office/drawing/2014/main" id="{A4B71DD2-4738-23CF-CA5F-A44797EC5F83}"/>
                  </a:ext>
                </a:extLst>
              </p:cNvPr>
              <p:cNvSpPr>
                <a:spLocks noRot="1" noChangeAspect="1" noMove="1" noResize="1" noEditPoints="1" noAdjustHandles="1" noChangeArrowheads="1" noChangeShapeType="1" noTextEdit="1"/>
              </p:cNvSpPr>
              <p:nvPr/>
            </p:nvSpPr>
            <p:spPr>
              <a:xfrm>
                <a:off x="7285729" y="3813525"/>
                <a:ext cx="698530" cy="674706"/>
              </a:xfrm>
              <a:prstGeom prst="ellipse">
                <a:avLst/>
              </a:prstGeom>
              <a:blipFill>
                <a:blip r:embed="rId7"/>
                <a:stretch>
                  <a:fillRect/>
                </a:stretch>
              </a:blipFill>
              <a:ln w="28575">
                <a:solidFill>
                  <a:schemeClr val="tx1"/>
                </a:solidFill>
              </a:ln>
            </p:spPr>
            <p:txBody>
              <a:bodyPr/>
              <a:lstStyle/>
              <a:p>
                <a:r>
                  <a:rPr lang="en-US">
                    <a:noFill/>
                  </a:rPr>
                  <a:t> </a:t>
                </a:r>
              </a:p>
            </p:txBody>
          </p:sp>
        </mc:Fallback>
      </mc:AlternateContent>
      <p:cxnSp>
        <p:nvCxnSpPr>
          <p:cNvPr id="62" name="Straight Arrow Connector 61">
            <a:extLst>
              <a:ext uri="{FF2B5EF4-FFF2-40B4-BE49-F238E27FC236}">
                <a16:creationId xmlns:a16="http://schemas.microsoft.com/office/drawing/2014/main" id="{131DA10D-4BD7-FCB7-90F9-84D25970F19A}"/>
              </a:ext>
            </a:extLst>
          </p:cNvPr>
          <p:cNvCxnSpPr>
            <a:cxnSpLocks/>
            <a:stCxn id="60" idx="6"/>
            <a:endCxn id="61" idx="2"/>
          </p:cNvCxnSpPr>
          <p:nvPr/>
        </p:nvCxnSpPr>
        <p:spPr>
          <a:xfrm>
            <a:off x="6959893" y="4150878"/>
            <a:ext cx="32583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Oval 84">
                <a:extLst>
                  <a:ext uri="{FF2B5EF4-FFF2-40B4-BE49-F238E27FC236}">
                    <a16:creationId xmlns:a16="http://schemas.microsoft.com/office/drawing/2014/main" id="{2A822C5E-432A-65E9-563C-180E99E4D5E1}"/>
                  </a:ext>
                </a:extLst>
              </p:cNvPr>
              <p:cNvSpPr/>
              <p:nvPr/>
            </p:nvSpPr>
            <p:spPr>
              <a:xfrm>
                <a:off x="8310095" y="3828765"/>
                <a:ext cx="698530" cy="674706"/>
              </a:xfrm>
              <a:prstGeom prst="ellipse">
                <a:avLst/>
              </a:prstGeom>
              <a:solidFill>
                <a:schemeClr val="bg1">
                  <a:lumMod val="7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𝑓</m:t>
                          </m:r>
                        </m:e>
                        <m:sub>
                          <m:r>
                            <a:rPr lang="en-US" sz="2200" i="1">
                              <a:solidFill>
                                <a:schemeClr val="tx1"/>
                              </a:solidFill>
                              <a:latin typeface="Cambria Math" panose="02040503050406030204" pitchFamily="18" charset="0"/>
                            </a:rPr>
                            <m:t>𝑊</m:t>
                          </m:r>
                        </m:sub>
                      </m:sSub>
                    </m:oMath>
                  </m:oMathPara>
                </a14:m>
                <a:endParaRPr lang="en-US" sz="2200" i="1" dirty="0">
                  <a:solidFill>
                    <a:schemeClr val="tx1"/>
                  </a:solidFill>
                  <a:latin typeface="Cambria Math" panose="02040503050406030204" pitchFamily="18" charset="0"/>
                </a:endParaRPr>
              </a:p>
            </p:txBody>
          </p:sp>
        </mc:Choice>
        <mc:Fallback xmlns="">
          <p:sp>
            <p:nvSpPr>
              <p:cNvPr id="85" name="Oval 84">
                <a:extLst>
                  <a:ext uri="{FF2B5EF4-FFF2-40B4-BE49-F238E27FC236}">
                    <a16:creationId xmlns:a16="http://schemas.microsoft.com/office/drawing/2014/main" id="{2A822C5E-432A-65E9-563C-180E99E4D5E1}"/>
                  </a:ext>
                </a:extLst>
              </p:cNvPr>
              <p:cNvSpPr>
                <a:spLocks noRot="1" noChangeAspect="1" noMove="1" noResize="1" noEditPoints="1" noAdjustHandles="1" noChangeArrowheads="1" noChangeShapeType="1" noTextEdit="1"/>
              </p:cNvSpPr>
              <p:nvPr/>
            </p:nvSpPr>
            <p:spPr>
              <a:xfrm>
                <a:off x="8310095" y="3828765"/>
                <a:ext cx="698530" cy="674706"/>
              </a:xfrm>
              <a:prstGeom prst="ellipse">
                <a:avLst/>
              </a:prstGeom>
              <a:blipFill>
                <a:blip r:embed="rId8"/>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Oval 85">
                <a:extLst>
                  <a:ext uri="{FF2B5EF4-FFF2-40B4-BE49-F238E27FC236}">
                    <a16:creationId xmlns:a16="http://schemas.microsoft.com/office/drawing/2014/main" id="{9AC6CF34-BFCB-5822-A3D2-8A1B87D19EF8}"/>
                  </a:ext>
                </a:extLst>
              </p:cNvPr>
              <p:cNvSpPr/>
              <p:nvPr/>
            </p:nvSpPr>
            <p:spPr>
              <a:xfrm>
                <a:off x="9334460" y="3828765"/>
                <a:ext cx="698530" cy="674706"/>
              </a:xfrm>
              <a:prstGeom prst="ellipse">
                <a:avLst/>
              </a:prstGeom>
              <a:solidFill>
                <a:schemeClr val="accent4">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h</m:t>
                          </m:r>
                        </m:e>
                        <m:sub>
                          <m:r>
                            <a:rPr lang="en-US" sz="2200" i="1">
                              <a:solidFill>
                                <a:schemeClr val="tx1"/>
                              </a:solidFill>
                              <a:latin typeface="Cambria Math" panose="02040503050406030204" pitchFamily="18" charset="0"/>
                            </a:rPr>
                            <m:t>3</m:t>
                          </m:r>
                        </m:sub>
                      </m:sSub>
                    </m:oMath>
                  </m:oMathPara>
                </a14:m>
                <a:endParaRPr lang="en-US" sz="2200" i="1" dirty="0">
                  <a:solidFill>
                    <a:schemeClr val="tx1"/>
                  </a:solidFill>
                  <a:latin typeface="Cambria Math" panose="02040503050406030204" pitchFamily="18" charset="0"/>
                </a:endParaRPr>
              </a:p>
            </p:txBody>
          </p:sp>
        </mc:Choice>
        <mc:Fallback xmlns="">
          <p:sp>
            <p:nvSpPr>
              <p:cNvPr id="86" name="Oval 85">
                <a:extLst>
                  <a:ext uri="{FF2B5EF4-FFF2-40B4-BE49-F238E27FC236}">
                    <a16:creationId xmlns:a16="http://schemas.microsoft.com/office/drawing/2014/main" id="{9AC6CF34-BFCB-5822-A3D2-8A1B87D19EF8}"/>
                  </a:ext>
                </a:extLst>
              </p:cNvPr>
              <p:cNvSpPr>
                <a:spLocks noRot="1" noChangeAspect="1" noMove="1" noResize="1" noEditPoints="1" noAdjustHandles="1" noChangeArrowheads="1" noChangeShapeType="1" noTextEdit="1"/>
              </p:cNvSpPr>
              <p:nvPr/>
            </p:nvSpPr>
            <p:spPr>
              <a:xfrm>
                <a:off x="9334460" y="3828765"/>
                <a:ext cx="698530" cy="674706"/>
              </a:xfrm>
              <a:prstGeom prst="ellipse">
                <a:avLst/>
              </a:prstGeom>
              <a:blipFill>
                <a:blip r:embed="rId9"/>
                <a:stretch>
                  <a:fillRect/>
                </a:stretch>
              </a:blipFill>
              <a:ln w="28575">
                <a:solidFill>
                  <a:schemeClr val="tx1"/>
                </a:solidFill>
              </a:ln>
            </p:spPr>
            <p:txBody>
              <a:bodyPr/>
              <a:lstStyle/>
              <a:p>
                <a:r>
                  <a:rPr lang="en-US">
                    <a:noFill/>
                  </a:rPr>
                  <a:t> </a:t>
                </a:r>
              </a:p>
            </p:txBody>
          </p:sp>
        </mc:Fallback>
      </mc:AlternateContent>
      <p:cxnSp>
        <p:nvCxnSpPr>
          <p:cNvPr id="87" name="Straight Arrow Connector 86">
            <a:extLst>
              <a:ext uri="{FF2B5EF4-FFF2-40B4-BE49-F238E27FC236}">
                <a16:creationId xmlns:a16="http://schemas.microsoft.com/office/drawing/2014/main" id="{1916D358-2A35-B549-C8AA-449E00F66428}"/>
              </a:ext>
            </a:extLst>
          </p:cNvPr>
          <p:cNvCxnSpPr>
            <a:cxnSpLocks/>
            <a:stCxn id="85" idx="6"/>
            <a:endCxn id="86" idx="2"/>
          </p:cNvCxnSpPr>
          <p:nvPr/>
        </p:nvCxnSpPr>
        <p:spPr>
          <a:xfrm>
            <a:off x="9008625" y="4166118"/>
            <a:ext cx="3258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6BB6E7AE-B6ED-8DE6-AEC0-7C26717BA45F}"/>
              </a:ext>
            </a:extLst>
          </p:cNvPr>
          <p:cNvCxnSpPr>
            <a:cxnSpLocks/>
            <a:stCxn id="61" idx="6"/>
            <a:endCxn id="85" idx="2"/>
          </p:cNvCxnSpPr>
          <p:nvPr/>
        </p:nvCxnSpPr>
        <p:spPr>
          <a:xfrm>
            <a:off x="7984259" y="4150878"/>
            <a:ext cx="325836" cy="152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4374DB23-446E-79CA-3025-BF113E5B41F9}"/>
                  </a:ext>
                </a:extLst>
              </p:cNvPr>
              <p:cNvSpPr txBox="1"/>
              <p:nvPr/>
            </p:nvSpPr>
            <p:spPr>
              <a:xfrm>
                <a:off x="9798382" y="3925907"/>
                <a:ext cx="9448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98" name="TextBox 97">
                <a:extLst>
                  <a:ext uri="{FF2B5EF4-FFF2-40B4-BE49-F238E27FC236}">
                    <a16:creationId xmlns:a16="http://schemas.microsoft.com/office/drawing/2014/main" id="{4374DB23-446E-79CA-3025-BF113E5B41F9}"/>
                  </a:ext>
                </a:extLst>
              </p:cNvPr>
              <p:cNvSpPr txBox="1">
                <a:spLocks noRot="1" noChangeAspect="1" noMove="1" noResize="1" noEditPoints="1" noAdjustHandles="1" noChangeArrowheads="1" noChangeShapeType="1" noTextEdit="1"/>
              </p:cNvSpPr>
              <p:nvPr/>
            </p:nvSpPr>
            <p:spPr>
              <a:xfrm>
                <a:off x="9798382" y="3925907"/>
                <a:ext cx="94488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Oval 99">
                <a:extLst>
                  <a:ext uri="{FF2B5EF4-FFF2-40B4-BE49-F238E27FC236}">
                    <a16:creationId xmlns:a16="http://schemas.microsoft.com/office/drawing/2014/main" id="{CA36FA25-8D06-FD80-7633-4DED652303B1}"/>
                  </a:ext>
                </a:extLst>
              </p:cNvPr>
              <p:cNvSpPr/>
              <p:nvPr/>
            </p:nvSpPr>
            <p:spPr>
              <a:xfrm>
                <a:off x="10816204" y="3821145"/>
                <a:ext cx="698530" cy="674706"/>
              </a:xfrm>
              <a:prstGeom prst="ellipse">
                <a:avLst/>
              </a:prstGeom>
              <a:solidFill>
                <a:schemeClr val="accent4">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h</m:t>
                          </m:r>
                        </m:e>
                        <m:sub>
                          <m:r>
                            <a:rPr lang="en-US" sz="2200" i="1">
                              <a:solidFill>
                                <a:schemeClr val="tx1"/>
                              </a:solidFill>
                              <a:latin typeface="Cambria Math" panose="02040503050406030204" pitchFamily="18" charset="0"/>
                            </a:rPr>
                            <m:t>𝑇</m:t>
                          </m:r>
                        </m:sub>
                      </m:sSub>
                    </m:oMath>
                  </m:oMathPara>
                </a14:m>
                <a:endParaRPr lang="en-US" sz="2200" i="1" dirty="0">
                  <a:solidFill>
                    <a:schemeClr val="tx1"/>
                  </a:solidFill>
                  <a:latin typeface="Cambria Math" panose="02040503050406030204" pitchFamily="18" charset="0"/>
                </a:endParaRPr>
              </a:p>
            </p:txBody>
          </p:sp>
        </mc:Choice>
        <mc:Fallback xmlns="">
          <p:sp>
            <p:nvSpPr>
              <p:cNvPr id="100" name="Oval 99">
                <a:extLst>
                  <a:ext uri="{FF2B5EF4-FFF2-40B4-BE49-F238E27FC236}">
                    <a16:creationId xmlns:a16="http://schemas.microsoft.com/office/drawing/2014/main" id="{CA36FA25-8D06-FD80-7633-4DED652303B1}"/>
                  </a:ext>
                </a:extLst>
              </p:cNvPr>
              <p:cNvSpPr>
                <a:spLocks noRot="1" noChangeAspect="1" noMove="1" noResize="1" noEditPoints="1" noAdjustHandles="1" noChangeArrowheads="1" noChangeShapeType="1" noTextEdit="1"/>
              </p:cNvSpPr>
              <p:nvPr/>
            </p:nvSpPr>
            <p:spPr>
              <a:xfrm>
                <a:off x="10816204" y="3821145"/>
                <a:ext cx="698530" cy="674706"/>
              </a:xfrm>
              <a:prstGeom prst="ellipse">
                <a:avLst/>
              </a:prstGeom>
              <a:blipFill>
                <a:blip r:embed="rId11"/>
                <a:stretch>
                  <a:fillRect/>
                </a:stretch>
              </a:blipFill>
              <a:ln w="28575">
                <a:solidFill>
                  <a:schemeClr val="tx1"/>
                </a:solidFill>
              </a:ln>
            </p:spPr>
            <p:txBody>
              <a:bodyPr/>
              <a:lstStyle/>
              <a:p>
                <a:r>
                  <a:rPr lang="en-US">
                    <a:noFill/>
                  </a:rPr>
                  <a:t> </a:t>
                </a:r>
              </a:p>
            </p:txBody>
          </p:sp>
        </mc:Fallback>
      </mc:AlternateContent>
      <p:cxnSp>
        <p:nvCxnSpPr>
          <p:cNvPr id="101" name="Straight Arrow Connector 100">
            <a:extLst>
              <a:ext uri="{FF2B5EF4-FFF2-40B4-BE49-F238E27FC236}">
                <a16:creationId xmlns:a16="http://schemas.microsoft.com/office/drawing/2014/main" id="{089580A9-9366-B1F1-4BD2-0BB76A195386}"/>
              </a:ext>
            </a:extLst>
          </p:cNvPr>
          <p:cNvCxnSpPr>
            <a:cxnSpLocks/>
            <a:endCxn id="100" idx="2"/>
          </p:cNvCxnSpPr>
          <p:nvPr/>
        </p:nvCxnSpPr>
        <p:spPr>
          <a:xfrm>
            <a:off x="10490369" y="4158498"/>
            <a:ext cx="3258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Oval 37">
                <a:extLst>
                  <a:ext uri="{FF2B5EF4-FFF2-40B4-BE49-F238E27FC236}">
                    <a16:creationId xmlns:a16="http://schemas.microsoft.com/office/drawing/2014/main" id="{A2BC71BE-3C90-E5B5-289C-CA688E127853}"/>
                  </a:ext>
                </a:extLst>
              </p:cNvPr>
              <p:cNvSpPr/>
              <p:nvPr/>
            </p:nvSpPr>
            <p:spPr>
              <a:xfrm>
                <a:off x="5236997" y="2816706"/>
                <a:ext cx="698530" cy="674706"/>
              </a:xfrm>
              <a:prstGeom prst="ellipse">
                <a:avLst/>
              </a:prstGeom>
              <a:solidFill>
                <a:schemeClr val="accent6">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200" i="1" smtClean="0">
                              <a:solidFill>
                                <a:schemeClr val="tx1"/>
                              </a:solidFill>
                              <a:latin typeface="Cambria Math" panose="02040503050406030204" pitchFamily="18" charset="0"/>
                            </a:rPr>
                          </m:ctrlPr>
                        </m:accPr>
                        <m:e>
                          <m:sSub>
                            <m:sSubPr>
                              <m:ctrlPr>
                                <a:rPr lang="en-GB" sz="2200" i="1">
                                  <a:solidFill>
                                    <a:schemeClr val="tx1"/>
                                  </a:solidFill>
                                  <a:latin typeface="Cambria Math" panose="02040503050406030204" pitchFamily="18" charset="0"/>
                                </a:rPr>
                              </m:ctrlPr>
                            </m:sSubPr>
                            <m:e>
                              <m:r>
                                <a:rPr lang="en-GB" sz="2200" i="1">
                                  <a:solidFill>
                                    <a:schemeClr val="tx1"/>
                                  </a:solidFill>
                                  <a:latin typeface="Cambria Math" panose="02040503050406030204" pitchFamily="18" charset="0"/>
                                </a:rPr>
                                <m:t>𝑦</m:t>
                              </m:r>
                            </m:e>
                            <m:sub>
                              <m:r>
                                <a:rPr lang="en-GB" sz="2200" b="0" i="1" smtClean="0">
                                  <a:solidFill>
                                    <a:schemeClr val="tx1"/>
                                  </a:solidFill>
                                  <a:latin typeface="Cambria Math" panose="02040503050406030204" pitchFamily="18" charset="0"/>
                                </a:rPr>
                                <m:t>1</m:t>
                              </m:r>
                            </m:sub>
                          </m:sSub>
                        </m:e>
                      </m:acc>
                    </m:oMath>
                  </m:oMathPara>
                </a14:m>
                <a:endParaRPr lang="en-US" sz="2200" dirty="0"/>
              </a:p>
            </p:txBody>
          </p:sp>
        </mc:Choice>
        <mc:Fallback xmlns="">
          <p:sp>
            <p:nvSpPr>
              <p:cNvPr id="38" name="Oval 37">
                <a:extLst>
                  <a:ext uri="{FF2B5EF4-FFF2-40B4-BE49-F238E27FC236}">
                    <a16:creationId xmlns:a16="http://schemas.microsoft.com/office/drawing/2014/main" id="{A2BC71BE-3C90-E5B5-289C-CA688E127853}"/>
                  </a:ext>
                </a:extLst>
              </p:cNvPr>
              <p:cNvSpPr>
                <a:spLocks noRot="1" noChangeAspect="1" noMove="1" noResize="1" noEditPoints="1" noAdjustHandles="1" noChangeArrowheads="1" noChangeShapeType="1" noTextEdit="1"/>
              </p:cNvSpPr>
              <p:nvPr/>
            </p:nvSpPr>
            <p:spPr>
              <a:xfrm>
                <a:off x="5236997" y="2816706"/>
                <a:ext cx="698530" cy="674706"/>
              </a:xfrm>
              <a:prstGeom prst="ellipse">
                <a:avLst/>
              </a:prstGeom>
              <a:blipFill>
                <a:blip r:embed="rId12"/>
                <a:stretch>
                  <a:fillRect/>
                </a:stretch>
              </a:blipFill>
              <a:ln w="28575">
                <a:solidFill>
                  <a:schemeClr val="tx1"/>
                </a:solidFill>
              </a:ln>
            </p:spPr>
            <p:txBody>
              <a:bodyPr/>
              <a:lstStyle/>
              <a:p>
                <a:r>
                  <a:rPr lang="en-IN">
                    <a:noFill/>
                  </a:rPr>
                  <a:t> </a:t>
                </a:r>
              </a:p>
            </p:txBody>
          </p:sp>
        </mc:Fallback>
      </mc:AlternateContent>
      <p:cxnSp>
        <p:nvCxnSpPr>
          <p:cNvPr id="39" name="Straight Arrow Connector 38">
            <a:extLst>
              <a:ext uri="{FF2B5EF4-FFF2-40B4-BE49-F238E27FC236}">
                <a16:creationId xmlns:a16="http://schemas.microsoft.com/office/drawing/2014/main" id="{4434F5EC-9244-B9E8-9917-BB9D263784CB}"/>
              </a:ext>
            </a:extLst>
          </p:cNvPr>
          <p:cNvCxnSpPr>
            <a:cxnSpLocks/>
            <a:stCxn id="10" idx="0"/>
            <a:endCxn id="38" idx="4"/>
          </p:cNvCxnSpPr>
          <p:nvPr/>
        </p:nvCxnSpPr>
        <p:spPr>
          <a:xfrm flipV="1">
            <a:off x="5586262" y="3491412"/>
            <a:ext cx="0" cy="3297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7ACB3B61-6838-EDCB-E005-0E6422520C2B}"/>
                  </a:ext>
                </a:extLst>
              </p:cNvPr>
              <p:cNvSpPr/>
              <p:nvPr/>
            </p:nvSpPr>
            <p:spPr>
              <a:xfrm>
                <a:off x="7285729" y="2816706"/>
                <a:ext cx="698530" cy="674706"/>
              </a:xfrm>
              <a:prstGeom prst="ellipse">
                <a:avLst/>
              </a:prstGeom>
              <a:solidFill>
                <a:schemeClr val="accent6">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200" i="1" smtClean="0">
                              <a:solidFill>
                                <a:schemeClr val="tx1"/>
                              </a:solidFill>
                              <a:latin typeface="Cambria Math" panose="02040503050406030204" pitchFamily="18" charset="0"/>
                            </a:rPr>
                          </m:ctrlPr>
                        </m:accPr>
                        <m:e>
                          <m:sSub>
                            <m:sSubPr>
                              <m:ctrlPr>
                                <a:rPr lang="en-GB" sz="2200" i="1">
                                  <a:solidFill>
                                    <a:schemeClr val="tx1"/>
                                  </a:solidFill>
                                  <a:latin typeface="Cambria Math" panose="02040503050406030204" pitchFamily="18" charset="0"/>
                                </a:rPr>
                              </m:ctrlPr>
                            </m:sSubPr>
                            <m:e>
                              <m:r>
                                <a:rPr lang="en-GB" sz="2200" i="1">
                                  <a:solidFill>
                                    <a:schemeClr val="tx1"/>
                                  </a:solidFill>
                                  <a:latin typeface="Cambria Math" panose="02040503050406030204" pitchFamily="18" charset="0"/>
                                </a:rPr>
                                <m:t>𝑦</m:t>
                              </m:r>
                            </m:e>
                            <m:sub>
                              <m:r>
                                <a:rPr lang="en-GB" sz="2200" b="0" i="1" smtClean="0">
                                  <a:solidFill>
                                    <a:schemeClr val="tx1"/>
                                  </a:solidFill>
                                  <a:latin typeface="Cambria Math" panose="02040503050406030204" pitchFamily="18" charset="0"/>
                                </a:rPr>
                                <m:t>2</m:t>
                              </m:r>
                            </m:sub>
                          </m:sSub>
                        </m:e>
                      </m:acc>
                    </m:oMath>
                  </m:oMathPara>
                </a14:m>
                <a:endParaRPr lang="en-US" sz="2200" dirty="0"/>
              </a:p>
            </p:txBody>
          </p:sp>
        </mc:Choice>
        <mc:Fallback xmlns="">
          <p:sp>
            <p:nvSpPr>
              <p:cNvPr id="49" name="Oval 48">
                <a:extLst>
                  <a:ext uri="{FF2B5EF4-FFF2-40B4-BE49-F238E27FC236}">
                    <a16:creationId xmlns:a16="http://schemas.microsoft.com/office/drawing/2014/main" id="{7ACB3B61-6838-EDCB-E005-0E6422520C2B}"/>
                  </a:ext>
                </a:extLst>
              </p:cNvPr>
              <p:cNvSpPr>
                <a:spLocks noRot="1" noChangeAspect="1" noMove="1" noResize="1" noEditPoints="1" noAdjustHandles="1" noChangeArrowheads="1" noChangeShapeType="1" noTextEdit="1"/>
              </p:cNvSpPr>
              <p:nvPr/>
            </p:nvSpPr>
            <p:spPr>
              <a:xfrm>
                <a:off x="7285729" y="2816706"/>
                <a:ext cx="698530" cy="674706"/>
              </a:xfrm>
              <a:prstGeom prst="ellipse">
                <a:avLst/>
              </a:prstGeom>
              <a:blipFill>
                <a:blip r:embed="rId13"/>
                <a:stretch>
                  <a:fillRect/>
                </a:stretch>
              </a:blipFill>
              <a:ln w="28575">
                <a:solidFill>
                  <a:schemeClr val="tx1"/>
                </a:solidFill>
              </a:ln>
            </p:spPr>
            <p:txBody>
              <a:bodyPr/>
              <a:lstStyle/>
              <a:p>
                <a:r>
                  <a:rPr lang="en-IN">
                    <a:noFill/>
                  </a:rPr>
                  <a:t> </a:t>
                </a:r>
              </a:p>
            </p:txBody>
          </p:sp>
        </mc:Fallback>
      </mc:AlternateContent>
      <p:cxnSp>
        <p:nvCxnSpPr>
          <p:cNvPr id="50" name="Straight Arrow Connector 49">
            <a:extLst>
              <a:ext uri="{FF2B5EF4-FFF2-40B4-BE49-F238E27FC236}">
                <a16:creationId xmlns:a16="http://schemas.microsoft.com/office/drawing/2014/main" id="{53F7F8D9-AFAA-12F3-BF68-1C282B29A157}"/>
              </a:ext>
            </a:extLst>
          </p:cNvPr>
          <p:cNvCxnSpPr>
            <a:cxnSpLocks/>
            <a:stCxn id="61" idx="0"/>
            <a:endCxn id="49" idx="4"/>
          </p:cNvCxnSpPr>
          <p:nvPr/>
        </p:nvCxnSpPr>
        <p:spPr>
          <a:xfrm flipV="1">
            <a:off x="7634994" y="3491412"/>
            <a:ext cx="0" cy="3221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29DFA4FF-78C7-F1BF-5EE0-34017B62B6DA}"/>
                  </a:ext>
                </a:extLst>
              </p:cNvPr>
              <p:cNvSpPr/>
              <p:nvPr/>
            </p:nvSpPr>
            <p:spPr>
              <a:xfrm>
                <a:off x="9334461" y="2816706"/>
                <a:ext cx="698530" cy="674706"/>
              </a:xfrm>
              <a:prstGeom prst="ellipse">
                <a:avLst/>
              </a:prstGeom>
              <a:solidFill>
                <a:schemeClr val="accent6">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200" i="1" smtClean="0">
                              <a:solidFill>
                                <a:schemeClr val="tx1"/>
                              </a:solidFill>
                              <a:latin typeface="Cambria Math" panose="02040503050406030204" pitchFamily="18" charset="0"/>
                            </a:rPr>
                          </m:ctrlPr>
                        </m:accPr>
                        <m:e>
                          <m:sSub>
                            <m:sSubPr>
                              <m:ctrlPr>
                                <a:rPr lang="en-GB" sz="2200" i="1">
                                  <a:solidFill>
                                    <a:schemeClr val="tx1"/>
                                  </a:solidFill>
                                  <a:latin typeface="Cambria Math" panose="02040503050406030204" pitchFamily="18" charset="0"/>
                                </a:rPr>
                              </m:ctrlPr>
                            </m:sSubPr>
                            <m:e>
                              <m:r>
                                <a:rPr lang="en-GB" sz="2200" i="1">
                                  <a:solidFill>
                                    <a:schemeClr val="tx1"/>
                                  </a:solidFill>
                                  <a:latin typeface="Cambria Math" panose="02040503050406030204" pitchFamily="18" charset="0"/>
                                </a:rPr>
                                <m:t>𝑦</m:t>
                              </m:r>
                            </m:e>
                            <m:sub>
                              <m:r>
                                <a:rPr lang="en-GB" sz="2200" b="0" i="1" smtClean="0">
                                  <a:solidFill>
                                    <a:schemeClr val="tx1"/>
                                  </a:solidFill>
                                  <a:latin typeface="Cambria Math" panose="02040503050406030204" pitchFamily="18" charset="0"/>
                                </a:rPr>
                                <m:t>3</m:t>
                              </m:r>
                            </m:sub>
                          </m:sSub>
                        </m:e>
                      </m:acc>
                    </m:oMath>
                  </m:oMathPara>
                </a14:m>
                <a:endParaRPr lang="en-US" sz="2200" dirty="0"/>
              </a:p>
            </p:txBody>
          </p:sp>
        </mc:Choice>
        <mc:Fallback xmlns="">
          <p:sp>
            <p:nvSpPr>
              <p:cNvPr id="51" name="Oval 50">
                <a:extLst>
                  <a:ext uri="{FF2B5EF4-FFF2-40B4-BE49-F238E27FC236}">
                    <a16:creationId xmlns:a16="http://schemas.microsoft.com/office/drawing/2014/main" id="{29DFA4FF-78C7-F1BF-5EE0-34017B62B6DA}"/>
                  </a:ext>
                </a:extLst>
              </p:cNvPr>
              <p:cNvSpPr>
                <a:spLocks noRot="1" noChangeAspect="1" noMove="1" noResize="1" noEditPoints="1" noAdjustHandles="1" noChangeArrowheads="1" noChangeShapeType="1" noTextEdit="1"/>
              </p:cNvSpPr>
              <p:nvPr/>
            </p:nvSpPr>
            <p:spPr>
              <a:xfrm>
                <a:off x="9334461" y="2816706"/>
                <a:ext cx="698530" cy="674706"/>
              </a:xfrm>
              <a:prstGeom prst="ellipse">
                <a:avLst/>
              </a:prstGeom>
              <a:blipFill>
                <a:blip r:embed="rId14"/>
                <a:stretch>
                  <a:fillRect/>
                </a:stretch>
              </a:blipFill>
              <a:ln w="28575">
                <a:solidFill>
                  <a:schemeClr val="tx1"/>
                </a:solidFill>
              </a:ln>
            </p:spPr>
            <p:txBody>
              <a:bodyPr/>
              <a:lstStyle/>
              <a:p>
                <a:r>
                  <a:rPr lang="en-IN">
                    <a:noFill/>
                  </a:rPr>
                  <a:t> </a:t>
                </a:r>
              </a:p>
            </p:txBody>
          </p:sp>
        </mc:Fallback>
      </mc:AlternateContent>
      <p:cxnSp>
        <p:nvCxnSpPr>
          <p:cNvPr id="52" name="Straight Arrow Connector 51">
            <a:extLst>
              <a:ext uri="{FF2B5EF4-FFF2-40B4-BE49-F238E27FC236}">
                <a16:creationId xmlns:a16="http://schemas.microsoft.com/office/drawing/2014/main" id="{604886C0-ECD5-6B3F-909E-E93E3ADF2E12}"/>
              </a:ext>
            </a:extLst>
          </p:cNvPr>
          <p:cNvCxnSpPr>
            <a:cxnSpLocks/>
            <a:stCxn id="86" idx="0"/>
            <a:endCxn id="51" idx="4"/>
          </p:cNvCxnSpPr>
          <p:nvPr/>
        </p:nvCxnSpPr>
        <p:spPr>
          <a:xfrm flipV="1">
            <a:off x="9683725" y="3491412"/>
            <a:ext cx="1" cy="3373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Rectangle 54">
                <a:extLst>
                  <a:ext uri="{FF2B5EF4-FFF2-40B4-BE49-F238E27FC236}">
                    <a16:creationId xmlns:a16="http://schemas.microsoft.com/office/drawing/2014/main" id="{E48A9542-8502-6B0E-209F-5C684B3B06EB}"/>
                  </a:ext>
                </a:extLst>
              </p:cNvPr>
              <p:cNvSpPr/>
              <p:nvPr/>
            </p:nvSpPr>
            <p:spPr>
              <a:xfrm>
                <a:off x="6032524" y="5655587"/>
                <a:ext cx="698530" cy="66783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smtClean="0">
                          <a:solidFill>
                            <a:schemeClr val="tx1"/>
                          </a:solidFill>
                          <a:latin typeface="Cambria Math" panose="02040503050406030204" pitchFamily="18" charset="0"/>
                        </a:rPr>
                        <m:t>𝑊</m:t>
                      </m:r>
                    </m:oMath>
                  </m:oMathPara>
                </a14:m>
                <a:endParaRPr lang="en-US" sz="2400" dirty="0"/>
              </a:p>
            </p:txBody>
          </p:sp>
        </mc:Choice>
        <mc:Fallback xmlns="">
          <p:sp>
            <p:nvSpPr>
              <p:cNvPr id="55" name="Rectangle 54">
                <a:extLst>
                  <a:ext uri="{FF2B5EF4-FFF2-40B4-BE49-F238E27FC236}">
                    <a16:creationId xmlns:a16="http://schemas.microsoft.com/office/drawing/2014/main" id="{E48A9542-8502-6B0E-209F-5C684B3B06EB}"/>
                  </a:ext>
                </a:extLst>
              </p:cNvPr>
              <p:cNvSpPr>
                <a:spLocks noRot="1" noChangeAspect="1" noMove="1" noResize="1" noEditPoints="1" noAdjustHandles="1" noChangeArrowheads="1" noChangeShapeType="1" noTextEdit="1"/>
              </p:cNvSpPr>
              <p:nvPr/>
            </p:nvSpPr>
            <p:spPr>
              <a:xfrm>
                <a:off x="6032524" y="5655587"/>
                <a:ext cx="698530" cy="667831"/>
              </a:xfrm>
              <a:prstGeom prst="rect">
                <a:avLst/>
              </a:prstGeom>
              <a:blipFill>
                <a:blip r:embed="rId15"/>
                <a:stretch>
                  <a:fillRect/>
                </a:stretch>
              </a:blipFill>
            </p:spPr>
            <p:txBody>
              <a:bodyPr/>
              <a:lstStyle/>
              <a:p>
                <a:r>
                  <a:rPr lang="en-US">
                    <a:noFill/>
                  </a:rPr>
                  <a:t> </a:t>
                </a:r>
              </a:p>
            </p:txBody>
          </p:sp>
        </mc:Fallback>
      </mc:AlternateContent>
      <p:cxnSp>
        <p:nvCxnSpPr>
          <p:cNvPr id="68" name="Curved Connector 67">
            <a:extLst>
              <a:ext uri="{FF2B5EF4-FFF2-40B4-BE49-F238E27FC236}">
                <a16:creationId xmlns:a16="http://schemas.microsoft.com/office/drawing/2014/main" id="{201EBE95-C5DD-C637-8F9A-433DEF2B063C}"/>
              </a:ext>
            </a:extLst>
          </p:cNvPr>
          <p:cNvCxnSpPr>
            <a:stCxn id="55" idx="1"/>
            <a:endCxn id="9" idx="5"/>
          </p:cNvCxnSpPr>
          <p:nvPr/>
        </p:nvCxnSpPr>
        <p:spPr>
          <a:xfrm rot="10800000">
            <a:off x="4808864" y="4397043"/>
            <a:ext cx="1223660" cy="159246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urved Connector 68">
            <a:extLst>
              <a:ext uri="{FF2B5EF4-FFF2-40B4-BE49-F238E27FC236}">
                <a16:creationId xmlns:a16="http://schemas.microsoft.com/office/drawing/2014/main" id="{66F32D09-53FC-3106-ED98-23BB8160CE77}"/>
              </a:ext>
            </a:extLst>
          </p:cNvPr>
          <p:cNvCxnSpPr>
            <a:cxnSpLocks/>
            <a:stCxn id="55" idx="1"/>
            <a:endCxn id="60" idx="3"/>
          </p:cNvCxnSpPr>
          <p:nvPr/>
        </p:nvCxnSpPr>
        <p:spPr>
          <a:xfrm rot="10800000" flipH="1">
            <a:off x="6032524" y="4389423"/>
            <a:ext cx="331136" cy="1600080"/>
          </a:xfrm>
          <a:prstGeom prst="curvedConnector4">
            <a:avLst>
              <a:gd name="adj1" fmla="val -69035"/>
              <a:gd name="adj2" fmla="val 5734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urved Connector 78">
            <a:extLst>
              <a:ext uri="{FF2B5EF4-FFF2-40B4-BE49-F238E27FC236}">
                <a16:creationId xmlns:a16="http://schemas.microsoft.com/office/drawing/2014/main" id="{5D02C756-3A3B-C4AC-4285-D54F3A1B2CAB}"/>
              </a:ext>
            </a:extLst>
          </p:cNvPr>
          <p:cNvCxnSpPr>
            <a:cxnSpLocks/>
            <a:stCxn id="55" idx="3"/>
            <a:endCxn id="85" idx="3"/>
          </p:cNvCxnSpPr>
          <p:nvPr/>
        </p:nvCxnSpPr>
        <p:spPr>
          <a:xfrm flipV="1">
            <a:off x="6731054" y="4404663"/>
            <a:ext cx="1681338" cy="158484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urved Connector 81">
            <a:extLst>
              <a:ext uri="{FF2B5EF4-FFF2-40B4-BE49-F238E27FC236}">
                <a16:creationId xmlns:a16="http://schemas.microsoft.com/office/drawing/2014/main" id="{67EB7B16-DD88-6831-25BB-ACC7EA94BA95}"/>
              </a:ext>
            </a:extLst>
          </p:cNvPr>
          <p:cNvCxnSpPr>
            <a:cxnSpLocks/>
            <a:stCxn id="55" idx="3"/>
            <a:endCxn id="98" idx="2"/>
          </p:cNvCxnSpPr>
          <p:nvPr/>
        </p:nvCxnSpPr>
        <p:spPr>
          <a:xfrm flipV="1">
            <a:off x="6731054" y="4295239"/>
            <a:ext cx="3539768" cy="1694264"/>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Oval 95">
                <a:extLst>
                  <a:ext uri="{FF2B5EF4-FFF2-40B4-BE49-F238E27FC236}">
                    <a16:creationId xmlns:a16="http://schemas.microsoft.com/office/drawing/2014/main" id="{EA951E29-AC4B-84B8-3C92-4BD19F8F10A9}"/>
                  </a:ext>
                </a:extLst>
              </p:cNvPr>
              <p:cNvSpPr/>
              <p:nvPr/>
            </p:nvSpPr>
            <p:spPr>
              <a:xfrm>
                <a:off x="10810249" y="2816706"/>
                <a:ext cx="698530" cy="674706"/>
              </a:xfrm>
              <a:prstGeom prst="ellipse">
                <a:avLst/>
              </a:prstGeom>
              <a:solidFill>
                <a:schemeClr val="accent6">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200" i="1">
                              <a:solidFill>
                                <a:schemeClr val="tx1"/>
                              </a:solidFill>
                              <a:latin typeface="Cambria Math" panose="02040503050406030204" pitchFamily="18" charset="0"/>
                            </a:rPr>
                          </m:ctrlPr>
                        </m:accPr>
                        <m:e>
                          <m:sSub>
                            <m:sSubPr>
                              <m:ctrlPr>
                                <a:rPr lang="en-GB" sz="2200" i="1">
                                  <a:solidFill>
                                    <a:schemeClr val="tx1"/>
                                  </a:solidFill>
                                  <a:latin typeface="Cambria Math" panose="02040503050406030204" pitchFamily="18" charset="0"/>
                                </a:rPr>
                              </m:ctrlPr>
                            </m:sSubPr>
                            <m:e>
                              <m:r>
                                <a:rPr lang="en-GB" sz="2200" i="1">
                                  <a:solidFill>
                                    <a:schemeClr val="tx1"/>
                                  </a:solidFill>
                                  <a:latin typeface="Cambria Math" panose="02040503050406030204" pitchFamily="18" charset="0"/>
                                </a:rPr>
                                <m:t>𝑦</m:t>
                              </m:r>
                            </m:e>
                            <m:sub>
                              <m:r>
                                <a:rPr lang="en-GB" sz="2200" i="1">
                                  <a:solidFill>
                                    <a:schemeClr val="tx1"/>
                                  </a:solidFill>
                                  <a:latin typeface="Cambria Math" panose="02040503050406030204" pitchFamily="18" charset="0"/>
                                </a:rPr>
                                <m:t>𝑇</m:t>
                              </m:r>
                            </m:sub>
                          </m:sSub>
                        </m:e>
                      </m:acc>
                    </m:oMath>
                  </m:oMathPara>
                </a14:m>
                <a:endParaRPr lang="en-US" sz="2200" dirty="0"/>
              </a:p>
            </p:txBody>
          </p:sp>
        </mc:Choice>
        <mc:Fallback xmlns="">
          <p:sp>
            <p:nvSpPr>
              <p:cNvPr id="96" name="Oval 95">
                <a:extLst>
                  <a:ext uri="{FF2B5EF4-FFF2-40B4-BE49-F238E27FC236}">
                    <a16:creationId xmlns:a16="http://schemas.microsoft.com/office/drawing/2014/main" id="{EA951E29-AC4B-84B8-3C92-4BD19F8F10A9}"/>
                  </a:ext>
                </a:extLst>
              </p:cNvPr>
              <p:cNvSpPr>
                <a:spLocks noRot="1" noChangeAspect="1" noMove="1" noResize="1" noEditPoints="1" noAdjustHandles="1" noChangeArrowheads="1" noChangeShapeType="1" noTextEdit="1"/>
              </p:cNvSpPr>
              <p:nvPr/>
            </p:nvSpPr>
            <p:spPr>
              <a:xfrm>
                <a:off x="10810249" y="2816706"/>
                <a:ext cx="698530" cy="674706"/>
              </a:xfrm>
              <a:prstGeom prst="ellipse">
                <a:avLst/>
              </a:prstGeom>
              <a:blipFill>
                <a:blip r:embed="rId16"/>
                <a:stretch>
                  <a:fillRect/>
                </a:stretch>
              </a:blipFill>
              <a:ln w="28575">
                <a:solidFill>
                  <a:schemeClr val="tx1"/>
                </a:solidFill>
              </a:ln>
            </p:spPr>
            <p:txBody>
              <a:bodyPr/>
              <a:lstStyle/>
              <a:p>
                <a:r>
                  <a:rPr lang="en-IN">
                    <a:noFill/>
                  </a:rPr>
                  <a:t> </a:t>
                </a:r>
              </a:p>
            </p:txBody>
          </p:sp>
        </mc:Fallback>
      </mc:AlternateContent>
      <p:cxnSp>
        <p:nvCxnSpPr>
          <p:cNvPr id="97" name="Straight Arrow Connector 96">
            <a:extLst>
              <a:ext uri="{FF2B5EF4-FFF2-40B4-BE49-F238E27FC236}">
                <a16:creationId xmlns:a16="http://schemas.microsoft.com/office/drawing/2014/main" id="{9C94EBAB-2588-9F72-543C-3A21A24D5A3F}"/>
              </a:ext>
            </a:extLst>
          </p:cNvPr>
          <p:cNvCxnSpPr>
            <a:cxnSpLocks/>
            <a:endCxn id="96" idx="4"/>
          </p:cNvCxnSpPr>
          <p:nvPr/>
        </p:nvCxnSpPr>
        <p:spPr>
          <a:xfrm flipV="1">
            <a:off x="11159513" y="3491412"/>
            <a:ext cx="1" cy="3373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B0CC7828-DB84-57CE-7599-254C22CC3E77}"/>
              </a:ext>
            </a:extLst>
          </p:cNvPr>
          <p:cNvSpPr txBox="1"/>
          <p:nvPr/>
        </p:nvSpPr>
        <p:spPr>
          <a:xfrm>
            <a:off x="1475481" y="5646927"/>
            <a:ext cx="3221276" cy="769441"/>
          </a:xfrm>
          <a:prstGeom prst="rect">
            <a:avLst/>
          </a:prstGeom>
          <a:noFill/>
        </p:spPr>
        <p:txBody>
          <a:bodyPr wrap="square">
            <a:spAutoFit/>
          </a:bodyPr>
          <a:lstStyle/>
          <a:p>
            <a:pPr algn="just"/>
            <a:r>
              <a:rPr lang="en-US" sz="2200" b="1" dirty="0">
                <a:solidFill>
                  <a:srgbClr val="0070C0"/>
                </a:solidFill>
              </a:rPr>
              <a:t>Re-use the same weight matrix at every time-step</a:t>
            </a:r>
          </a:p>
        </p:txBody>
      </p:sp>
      <mc:AlternateContent xmlns:mc="http://schemas.openxmlformats.org/markup-compatibility/2006" xmlns:a14="http://schemas.microsoft.com/office/drawing/2010/main">
        <mc:Choice Requires="a14">
          <p:sp>
            <p:nvSpPr>
              <p:cNvPr id="105" name="Oval 104">
                <a:extLst>
                  <a:ext uri="{FF2B5EF4-FFF2-40B4-BE49-F238E27FC236}">
                    <a16:creationId xmlns:a16="http://schemas.microsoft.com/office/drawing/2014/main" id="{9AC4B0E0-B6EF-EB03-9BC3-1708FB789F68}"/>
                  </a:ext>
                </a:extLst>
              </p:cNvPr>
              <p:cNvSpPr/>
              <p:nvPr/>
            </p:nvSpPr>
            <p:spPr>
              <a:xfrm>
                <a:off x="5231315" y="1823429"/>
                <a:ext cx="698530" cy="674706"/>
              </a:xfrm>
              <a:prstGeom prst="ellipse">
                <a:avLst/>
              </a:prstGeom>
              <a:solidFill>
                <a:srgbClr val="EE816C"/>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i="1" smtClean="0">
                              <a:solidFill>
                                <a:schemeClr val="tx1"/>
                              </a:solidFill>
                              <a:latin typeface="Cambria Math" panose="02040503050406030204" pitchFamily="18" charset="0"/>
                            </a:rPr>
                            <m:t>𝐿</m:t>
                          </m:r>
                        </m:e>
                        <m:sub>
                          <m:r>
                            <a:rPr lang="en-US" sz="2200" b="0" i="1" smtClean="0">
                              <a:solidFill>
                                <a:schemeClr val="tx1"/>
                              </a:solidFill>
                              <a:latin typeface="Cambria Math" panose="02040503050406030204" pitchFamily="18" charset="0"/>
                            </a:rPr>
                            <m:t>1</m:t>
                          </m:r>
                        </m:sub>
                      </m:sSub>
                    </m:oMath>
                  </m:oMathPara>
                </a14:m>
                <a:endParaRPr lang="en-US" sz="2200" dirty="0"/>
              </a:p>
            </p:txBody>
          </p:sp>
        </mc:Choice>
        <mc:Fallback xmlns="">
          <p:sp>
            <p:nvSpPr>
              <p:cNvPr id="105" name="Oval 104">
                <a:extLst>
                  <a:ext uri="{FF2B5EF4-FFF2-40B4-BE49-F238E27FC236}">
                    <a16:creationId xmlns:a16="http://schemas.microsoft.com/office/drawing/2014/main" id="{9AC4B0E0-B6EF-EB03-9BC3-1708FB789F68}"/>
                  </a:ext>
                </a:extLst>
              </p:cNvPr>
              <p:cNvSpPr>
                <a:spLocks noRot="1" noChangeAspect="1" noMove="1" noResize="1" noEditPoints="1" noAdjustHandles="1" noChangeArrowheads="1" noChangeShapeType="1" noTextEdit="1"/>
              </p:cNvSpPr>
              <p:nvPr/>
            </p:nvSpPr>
            <p:spPr>
              <a:xfrm>
                <a:off x="5231315" y="1823429"/>
                <a:ext cx="698530" cy="674706"/>
              </a:xfrm>
              <a:prstGeom prst="ellipse">
                <a:avLst/>
              </a:prstGeom>
              <a:blipFill>
                <a:blip r:embed="rId17"/>
                <a:stretch>
                  <a:fillRect/>
                </a:stretch>
              </a:blipFill>
              <a:ln w="28575">
                <a:solidFill>
                  <a:schemeClr val="tx1"/>
                </a:solidFill>
              </a:ln>
            </p:spPr>
            <p:txBody>
              <a:bodyPr/>
              <a:lstStyle/>
              <a:p>
                <a:r>
                  <a:rPr lang="en-US">
                    <a:noFill/>
                  </a:rPr>
                  <a:t> </a:t>
                </a:r>
              </a:p>
            </p:txBody>
          </p:sp>
        </mc:Fallback>
      </mc:AlternateContent>
      <p:cxnSp>
        <p:nvCxnSpPr>
          <p:cNvPr id="106" name="Straight Arrow Connector 105">
            <a:extLst>
              <a:ext uri="{FF2B5EF4-FFF2-40B4-BE49-F238E27FC236}">
                <a16:creationId xmlns:a16="http://schemas.microsoft.com/office/drawing/2014/main" id="{D38D13FF-A834-F50B-E8BE-DED29FC74609}"/>
              </a:ext>
            </a:extLst>
          </p:cNvPr>
          <p:cNvCxnSpPr>
            <a:cxnSpLocks/>
            <a:stCxn id="38" idx="0"/>
            <a:endCxn id="105" idx="4"/>
          </p:cNvCxnSpPr>
          <p:nvPr/>
        </p:nvCxnSpPr>
        <p:spPr>
          <a:xfrm flipH="1" flipV="1">
            <a:off x="5580580" y="2498135"/>
            <a:ext cx="5682" cy="3185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Oval 109">
                <a:extLst>
                  <a:ext uri="{FF2B5EF4-FFF2-40B4-BE49-F238E27FC236}">
                    <a16:creationId xmlns:a16="http://schemas.microsoft.com/office/drawing/2014/main" id="{C44D6D68-B692-0EF1-7877-EF6A15D0531F}"/>
                  </a:ext>
                </a:extLst>
              </p:cNvPr>
              <p:cNvSpPr/>
              <p:nvPr/>
            </p:nvSpPr>
            <p:spPr>
              <a:xfrm>
                <a:off x="7285729" y="1819887"/>
                <a:ext cx="698530" cy="674706"/>
              </a:xfrm>
              <a:prstGeom prst="ellipse">
                <a:avLst/>
              </a:prstGeom>
              <a:solidFill>
                <a:srgbClr val="EE816C"/>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𝐿</m:t>
                          </m:r>
                        </m:e>
                        <m:sub>
                          <m:r>
                            <a:rPr lang="en-US" sz="2200" b="0" i="1" smtClean="0">
                              <a:solidFill>
                                <a:schemeClr val="tx1"/>
                              </a:solidFill>
                              <a:latin typeface="Cambria Math" panose="02040503050406030204" pitchFamily="18" charset="0"/>
                            </a:rPr>
                            <m:t>2</m:t>
                          </m:r>
                        </m:sub>
                      </m:sSub>
                    </m:oMath>
                  </m:oMathPara>
                </a14:m>
                <a:endParaRPr lang="en-US" sz="2200" dirty="0"/>
              </a:p>
            </p:txBody>
          </p:sp>
        </mc:Choice>
        <mc:Fallback xmlns="">
          <p:sp>
            <p:nvSpPr>
              <p:cNvPr id="110" name="Oval 109">
                <a:extLst>
                  <a:ext uri="{FF2B5EF4-FFF2-40B4-BE49-F238E27FC236}">
                    <a16:creationId xmlns:a16="http://schemas.microsoft.com/office/drawing/2014/main" id="{C44D6D68-B692-0EF1-7877-EF6A15D0531F}"/>
                  </a:ext>
                </a:extLst>
              </p:cNvPr>
              <p:cNvSpPr>
                <a:spLocks noRot="1" noChangeAspect="1" noMove="1" noResize="1" noEditPoints="1" noAdjustHandles="1" noChangeArrowheads="1" noChangeShapeType="1" noTextEdit="1"/>
              </p:cNvSpPr>
              <p:nvPr/>
            </p:nvSpPr>
            <p:spPr>
              <a:xfrm>
                <a:off x="7285729" y="1819887"/>
                <a:ext cx="698530" cy="674706"/>
              </a:xfrm>
              <a:prstGeom prst="ellipse">
                <a:avLst/>
              </a:prstGeom>
              <a:blipFill>
                <a:blip r:embed="rId18"/>
                <a:stretch>
                  <a:fillRect/>
                </a:stretch>
              </a:blipFill>
              <a:ln w="28575">
                <a:solidFill>
                  <a:schemeClr val="tx1"/>
                </a:solidFill>
              </a:ln>
            </p:spPr>
            <p:txBody>
              <a:bodyPr/>
              <a:lstStyle/>
              <a:p>
                <a:r>
                  <a:rPr lang="en-US">
                    <a:noFill/>
                  </a:rPr>
                  <a:t> </a:t>
                </a:r>
              </a:p>
            </p:txBody>
          </p:sp>
        </mc:Fallback>
      </mc:AlternateContent>
      <p:cxnSp>
        <p:nvCxnSpPr>
          <p:cNvPr id="111" name="Straight Arrow Connector 110">
            <a:extLst>
              <a:ext uri="{FF2B5EF4-FFF2-40B4-BE49-F238E27FC236}">
                <a16:creationId xmlns:a16="http://schemas.microsoft.com/office/drawing/2014/main" id="{EEDAA0D8-BFCF-76B6-1B58-46D8D4A58B2A}"/>
              </a:ext>
            </a:extLst>
          </p:cNvPr>
          <p:cNvCxnSpPr>
            <a:cxnSpLocks/>
            <a:endCxn id="110" idx="4"/>
          </p:cNvCxnSpPr>
          <p:nvPr/>
        </p:nvCxnSpPr>
        <p:spPr>
          <a:xfrm flipH="1" flipV="1">
            <a:off x="7634994" y="2494593"/>
            <a:ext cx="5682" cy="3185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Oval 111">
                <a:extLst>
                  <a:ext uri="{FF2B5EF4-FFF2-40B4-BE49-F238E27FC236}">
                    <a16:creationId xmlns:a16="http://schemas.microsoft.com/office/drawing/2014/main" id="{6A4C38A2-1E1C-D2DC-95D0-A42DE0CC884F}"/>
                  </a:ext>
                </a:extLst>
              </p:cNvPr>
              <p:cNvSpPr/>
              <p:nvPr/>
            </p:nvSpPr>
            <p:spPr>
              <a:xfrm>
                <a:off x="9334460" y="1819887"/>
                <a:ext cx="698530" cy="674706"/>
              </a:xfrm>
              <a:prstGeom prst="ellipse">
                <a:avLst/>
              </a:prstGeom>
              <a:solidFill>
                <a:srgbClr val="EE816C"/>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𝐿</m:t>
                          </m:r>
                        </m:e>
                        <m:sub>
                          <m:r>
                            <a:rPr lang="en-US" sz="2200" b="0" i="1" smtClean="0">
                              <a:solidFill>
                                <a:schemeClr val="tx1"/>
                              </a:solidFill>
                              <a:latin typeface="Cambria Math" panose="02040503050406030204" pitchFamily="18" charset="0"/>
                            </a:rPr>
                            <m:t>3</m:t>
                          </m:r>
                        </m:sub>
                      </m:sSub>
                    </m:oMath>
                  </m:oMathPara>
                </a14:m>
                <a:endParaRPr lang="en-US" sz="2200" dirty="0"/>
              </a:p>
            </p:txBody>
          </p:sp>
        </mc:Choice>
        <mc:Fallback xmlns="">
          <p:sp>
            <p:nvSpPr>
              <p:cNvPr id="112" name="Oval 111">
                <a:extLst>
                  <a:ext uri="{FF2B5EF4-FFF2-40B4-BE49-F238E27FC236}">
                    <a16:creationId xmlns:a16="http://schemas.microsoft.com/office/drawing/2014/main" id="{6A4C38A2-1E1C-D2DC-95D0-A42DE0CC884F}"/>
                  </a:ext>
                </a:extLst>
              </p:cNvPr>
              <p:cNvSpPr>
                <a:spLocks noRot="1" noChangeAspect="1" noMove="1" noResize="1" noEditPoints="1" noAdjustHandles="1" noChangeArrowheads="1" noChangeShapeType="1" noTextEdit="1"/>
              </p:cNvSpPr>
              <p:nvPr/>
            </p:nvSpPr>
            <p:spPr>
              <a:xfrm>
                <a:off x="9334460" y="1819887"/>
                <a:ext cx="698530" cy="674706"/>
              </a:xfrm>
              <a:prstGeom prst="ellipse">
                <a:avLst/>
              </a:prstGeom>
              <a:blipFill>
                <a:blip r:embed="rId19"/>
                <a:stretch>
                  <a:fillRect/>
                </a:stretch>
              </a:blipFill>
              <a:ln w="28575">
                <a:solidFill>
                  <a:schemeClr val="tx1"/>
                </a:solidFill>
              </a:ln>
            </p:spPr>
            <p:txBody>
              <a:bodyPr/>
              <a:lstStyle/>
              <a:p>
                <a:r>
                  <a:rPr lang="en-US">
                    <a:noFill/>
                  </a:rPr>
                  <a:t> </a:t>
                </a:r>
              </a:p>
            </p:txBody>
          </p:sp>
        </mc:Fallback>
      </mc:AlternateContent>
      <p:cxnSp>
        <p:nvCxnSpPr>
          <p:cNvPr id="113" name="Straight Arrow Connector 112">
            <a:extLst>
              <a:ext uri="{FF2B5EF4-FFF2-40B4-BE49-F238E27FC236}">
                <a16:creationId xmlns:a16="http://schemas.microsoft.com/office/drawing/2014/main" id="{10CF1EA6-21A9-67A8-4B47-F6285677CF9C}"/>
              </a:ext>
            </a:extLst>
          </p:cNvPr>
          <p:cNvCxnSpPr>
            <a:cxnSpLocks/>
            <a:endCxn id="112" idx="4"/>
          </p:cNvCxnSpPr>
          <p:nvPr/>
        </p:nvCxnSpPr>
        <p:spPr>
          <a:xfrm flipH="1" flipV="1">
            <a:off x="9683725" y="2494593"/>
            <a:ext cx="5682" cy="3185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4" name="Oval 113">
                <a:extLst>
                  <a:ext uri="{FF2B5EF4-FFF2-40B4-BE49-F238E27FC236}">
                    <a16:creationId xmlns:a16="http://schemas.microsoft.com/office/drawing/2014/main" id="{535AB889-96A9-28E1-9A46-DC0FFF008CBC}"/>
                  </a:ext>
                </a:extLst>
              </p:cNvPr>
              <p:cNvSpPr/>
              <p:nvPr/>
            </p:nvSpPr>
            <p:spPr>
              <a:xfrm>
                <a:off x="10810249" y="1819887"/>
                <a:ext cx="698530" cy="674706"/>
              </a:xfrm>
              <a:prstGeom prst="ellipse">
                <a:avLst/>
              </a:prstGeom>
              <a:solidFill>
                <a:srgbClr val="EE816C"/>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𝐿</m:t>
                          </m:r>
                        </m:e>
                        <m:sub>
                          <m:r>
                            <a:rPr lang="en-US" sz="2200" b="0" i="1" smtClean="0">
                              <a:solidFill>
                                <a:schemeClr val="tx1"/>
                              </a:solidFill>
                              <a:latin typeface="Cambria Math" panose="02040503050406030204" pitchFamily="18" charset="0"/>
                            </a:rPr>
                            <m:t>𝑇</m:t>
                          </m:r>
                        </m:sub>
                      </m:sSub>
                    </m:oMath>
                  </m:oMathPara>
                </a14:m>
                <a:endParaRPr lang="en-US" sz="2200" dirty="0"/>
              </a:p>
            </p:txBody>
          </p:sp>
        </mc:Choice>
        <mc:Fallback xmlns="">
          <p:sp>
            <p:nvSpPr>
              <p:cNvPr id="114" name="Oval 113">
                <a:extLst>
                  <a:ext uri="{FF2B5EF4-FFF2-40B4-BE49-F238E27FC236}">
                    <a16:creationId xmlns:a16="http://schemas.microsoft.com/office/drawing/2014/main" id="{535AB889-96A9-28E1-9A46-DC0FFF008CBC}"/>
                  </a:ext>
                </a:extLst>
              </p:cNvPr>
              <p:cNvSpPr>
                <a:spLocks noRot="1" noChangeAspect="1" noMove="1" noResize="1" noEditPoints="1" noAdjustHandles="1" noChangeArrowheads="1" noChangeShapeType="1" noTextEdit="1"/>
              </p:cNvSpPr>
              <p:nvPr/>
            </p:nvSpPr>
            <p:spPr>
              <a:xfrm>
                <a:off x="10810249" y="1819887"/>
                <a:ext cx="698530" cy="674706"/>
              </a:xfrm>
              <a:prstGeom prst="ellipse">
                <a:avLst/>
              </a:prstGeom>
              <a:blipFill>
                <a:blip r:embed="rId20"/>
                <a:stretch>
                  <a:fillRect/>
                </a:stretch>
              </a:blipFill>
              <a:ln w="28575">
                <a:solidFill>
                  <a:schemeClr val="tx1"/>
                </a:solidFill>
              </a:ln>
            </p:spPr>
            <p:txBody>
              <a:bodyPr/>
              <a:lstStyle/>
              <a:p>
                <a:r>
                  <a:rPr lang="en-US">
                    <a:noFill/>
                  </a:rPr>
                  <a:t> </a:t>
                </a:r>
              </a:p>
            </p:txBody>
          </p:sp>
        </mc:Fallback>
      </mc:AlternateContent>
      <p:cxnSp>
        <p:nvCxnSpPr>
          <p:cNvPr id="115" name="Straight Arrow Connector 114">
            <a:extLst>
              <a:ext uri="{FF2B5EF4-FFF2-40B4-BE49-F238E27FC236}">
                <a16:creationId xmlns:a16="http://schemas.microsoft.com/office/drawing/2014/main" id="{CBF1629B-BBD7-248D-27B6-54445823BB73}"/>
              </a:ext>
            </a:extLst>
          </p:cNvPr>
          <p:cNvCxnSpPr>
            <a:cxnSpLocks/>
            <a:endCxn id="114" idx="4"/>
          </p:cNvCxnSpPr>
          <p:nvPr/>
        </p:nvCxnSpPr>
        <p:spPr>
          <a:xfrm flipH="1" flipV="1">
            <a:off x="11159514" y="2494593"/>
            <a:ext cx="5682" cy="3185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6" name="Oval 115">
                <a:extLst>
                  <a:ext uri="{FF2B5EF4-FFF2-40B4-BE49-F238E27FC236}">
                    <a16:creationId xmlns:a16="http://schemas.microsoft.com/office/drawing/2014/main" id="{C7D5C09C-0B04-2616-1BCF-E412F1C87744}"/>
                  </a:ext>
                </a:extLst>
              </p:cNvPr>
              <p:cNvSpPr/>
              <p:nvPr/>
            </p:nvSpPr>
            <p:spPr>
              <a:xfrm>
                <a:off x="11400289" y="1088387"/>
                <a:ext cx="698530" cy="674706"/>
              </a:xfrm>
              <a:prstGeom prst="ellipse">
                <a:avLst/>
              </a:prstGeom>
              <a:solidFill>
                <a:srgbClr val="EE816C"/>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smtClean="0">
                          <a:solidFill>
                            <a:schemeClr val="tx1"/>
                          </a:solidFill>
                          <a:latin typeface="Cambria Math" panose="02040503050406030204" pitchFamily="18" charset="0"/>
                        </a:rPr>
                        <m:t>𝐿</m:t>
                      </m:r>
                    </m:oMath>
                  </m:oMathPara>
                </a14:m>
                <a:endParaRPr lang="en-US" sz="2200" dirty="0"/>
              </a:p>
            </p:txBody>
          </p:sp>
        </mc:Choice>
        <mc:Fallback xmlns="">
          <p:sp>
            <p:nvSpPr>
              <p:cNvPr id="116" name="Oval 115">
                <a:extLst>
                  <a:ext uri="{FF2B5EF4-FFF2-40B4-BE49-F238E27FC236}">
                    <a16:creationId xmlns:a16="http://schemas.microsoft.com/office/drawing/2014/main" id="{C7D5C09C-0B04-2616-1BCF-E412F1C87744}"/>
                  </a:ext>
                </a:extLst>
              </p:cNvPr>
              <p:cNvSpPr>
                <a:spLocks noRot="1" noChangeAspect="1" noMove="1" noResize="1" noEditPoints="1" noAdjustHandles="1" noChangeArrowheads="1" noChangeShapeType="1" noTextEdit="1"/>
              </p:cNvSpPr>
              <p:nvPr/>
            </p:nvSpPr>
            <p:spPr>
              <a:xfrm>
                <a:off x="11400289" y="1088387"/>
                <a:ext cx="698530" cy="674706"/>
              </a:xfrm>
              <a:prstGeom prst="ellipse">
                <a:avLst/>
              </a:prstGeom>
              <a:blipFill>
                <a:blip r:embed="rId21"/>
                <a:stretch>
                  <a:fillRect/>
                </a:stretch>
              </a:blipFill>
              <a:ln w="28575">
                <a:solidFill>
                  <a:schemeClr val="tx1"/>
                </a:solidFill>
              </a:ln>
            </p:spPr>
            <p:txBody>
              <a:bodyPr/>
              <a:lstStyle/>
              <a:p>
                <a:r>
                  <a:rPr lang="en-US">
                    <a:noFill/>
                  </a:rPr>
                  <a:t> </a:t>
                </a:r>
              </a:p>
            </p:txBody>
          </p:sp>
        </mc:Fallback>
      </mc:AlternateContent>
      <p:cxnSp>
        <p:nvCxnSpPr>
          <p:cNvPr id="117" name="Curved Connector 116">
            <a:extLst>
              <a:ext uri="{FF2B5EF4-FFF2-40B4-BE49-F238E27FC236}">
                <a16:creationId xmlns:a16="http://schemas.microsoft.com/office/drawing/2014/main" id="{0C1095CB-A7D7-A8FC-60A8-AD4174B30884}"/>
              </a:ext>
            </a:extLst>
          </p:cNvPr>
          <p:cNvCxnSpPr>
            <a:cxnSpLocks/>
            <a:stCxn id="114" idx="0"/>
            <a:endCxn id="116" idx="2"/>
          </p:cNvCxnSpPr>
          <p:nvPr/>
        </p:nvCxnSpPr>
        <p:spPr>
          <a:xfrm rot="5400000" flipH="1" flipV="1">
            <a:off x="11082828" y="1502427"/>
            <a:ext cx="394147" cy="240775"/>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Curved Connector 119">
            <a:extLst>
              <a:ext uri="{FF2B5EF4-FFF2-40B4-BE49-F238E27FC236}">
                <a16:creationId xmlns:a16="http://schemas.microsoft.com/office/drawing/2014/main" id="{FA4224D9-7DB7-668F-E64F-7F0B9910B853}"/>
              </a:ext>
            </a:extLst>
          </p:cNvPr>
          <p:cNvCxnSpPr>
            <a:cxnSpLocks/>
            <a:stCxn id="112" idx="0"/>
            <a:endCxn id="116" idx="2"/>
          </p:cNvCxnSpPr>
          <p:nvPr/>
        </p:nvCxnSpPr>
        <p:spPr>
          <a:xfrm rot="5400000" flipH="1" flipV="1">
            <a:off x="10344934" y="764532"/>
            <a:ext cx="394147" cy="1716564"/>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Curved Connector 122">
            <a:extLst>
              <a:ext uri="{FF2B5EF4-FFF2-40B4-BE49-F238E27FC236}">
                <a16:creationId xmlns:a16="http://schemas.microsoft.com/office/drawing/2014/main" id="{C8D43C80-06DF-E57E-475C-25CBDD488072}"/>
              </a:ext>
            </a:extLst>
          </p:cNvPr>
          <p:cNvCxnSpPr>
            <a:cxnSpLocks/>
            <a:stCxn id="110" idx="0"/>
            <a:endCxn id="116" idx="2"/>
          </p:cNvCxnSpPr>
          <p:nvPr/>
        </p:nvCxnSpPr>
        <p:spPr>
          <a:xfrm rot="5400000" flipH="1" flipV="1">
            <a:off x="9320568" y="-259833"/>
            <a:ext cx="394147" cy="3765295"/>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Curved Connector 126">
            <a:extLst>
              <a:ext uri="{FF2B5EF4-FFF2-40B4-BE49-F238E27FC236}">
                <a16:creationId xmlns:a16="http://schemas.microsoft.com/office/drawing/2014/main" id="{AF76323D-5AF3-3592-B9AA-D04B3052956C}"/>
              </a:ext>
            </a:extLst>
          </p:cNvPr>
          <p:cNvCxnSpPr>
            <a:cxnSpLocks/>
          </p:cNvCxnSpPr>
          <p:nvPr/>
        </p:nvCxnSpPr>
        <p:spPr>
          <a:xfrm rot="5400000" flipH="1" flipV="1">
            <a:off x="8272135" y="-1265814"/>
            <a:ext cx="397689" cy="5819709"/>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501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18ED-898A-595C-002C-84239661C0A4}"/>
              </a:ext>
            </a:extLst>
          </p:cNvPr>
          <p:cNvSpPr>
            <a:spLocks noGrp="1"/>
          </p:cNvSpPr>
          <p:nvPr>
            <p:ph type="title"/>
          </p:nvPr>
        </p:nvSpPr>
        <p:spPr/>
        <p:txBody>
          <a:bodyPr>
            <a:normAutofit fontScale="90000"/>
          </a:bodyPr>
          <a:lstStyle/>
          <a:p>
            <a:r>
              <a:rPr lang="en-US" dirty="0"/>
              <a:t>Sequence to Sequence: Many-to-one + one-to-many</a:t>
            </a:r>
          </a:p>
        </p:txBody>
      </p:sp>
      <p:sp>
        <p:nvSpPr>
          <p:cNvPr id="4" name="Slide Number Placeholder 3">
            <a:extLst>
              <a:ext uri="{FF2B5EF4-FFF2-40B4-BE49-F238E27FC236}">
                <a16:creationId xmlns:a16="http://schemas.microsoft.com/office/drawing/2014/main" id="{785B56CB-7B4F-5EFE-648B-B86751F77FDC}"/>
              </a:ext>
            </a:extLst>
          </p:cNvPr>
          <p:cNvSpPr>
            <a:spLocks noGrp="1"/>
          </p:cNvSpPr>
          <p:nvPr>
            <p:ph type="sldNum" sz="quarter" idx="12"/>
          </p:nvPr>
        </p:nvSpPr>
        <p:spPr/>
        <p:txBody>
          <a:bodyPr/>
          <a:lstStyle/>
          <a:p>
            <a:fld id="{7A40C488-C8CC-47D5-8871-7D5F905AB6AC}" type="slidenum">
              <a:rPr lang="en-US" smtClean="0"/>
              <a:pPr/>
              <a:t>25</a:t>
            </a:fld>
            <a:endParaRPr lang="en-US"/>
          </a:p>
        </p:txBody>
      </p:sp>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56620046-2F5B-5957-B97B-8A4EBC65CEAA}"/>
                  </a:ext>
                </a:extLst>
              </p:cNvPr>
              <p:cNvSpPr/>
              <p:nvPr/>
            </p:nvSpPr>
            <p:spPr>
              <a:xfrm>
                <a:off x="6060885" y="3821145"/>
                <a:ext cx="698530" cy="674706"/>
              </a:xfrm>
              <a:prstGeom prst="ellipse">
                <a:avLst/>
              </a:prstGeom>
              <a:solidFill>
                <a:schemeClr val="bg1">
                  <a:lumMod val="7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𝑓</m:t>
                          </m:r>
                        </m:e>
                        <m:sub>
                          <m:r>
                            <a:rPr lang="en-US" sz="2200" b="0" i="1" smtClean="0">
                              <a:solidFill>
                                <a:schemeClr val="tx1"/>
                              </a:solidFill>
                              <a:latin typeface="Cambria Math" panose="02040503050406030204" pitchFamily="18" charset="0"/>
                            </a:rPr>
                            <m:t>𝑊</m:t>
                          </m:r>
                        </m:sub>
                      </m:sSub>
                    </m:oMath>
                  </m:oMathPara>
                </a14:m>
                <a:endParaRPr lang="en-US" sz="2200" dirty="0"/>
              </a:p>
            </p:txBody>
          </p:sp>
        </mc:Choice>
        <mc:Fallback xmlns="">
          <p:sp>
            <p:nvSpPr>
              <p:cNvPr id="27" name="Oval 26">
                <a:extLst>
                  <a:ext uri="{FF2B5EF4-FFF2-40B4-BE49-F238E27FC236}">
                    <a16:creationId xmlns:a16="http://schemas.microsoft.com/office/drawing/2014/main" id="{56620046-2F5B-5957-B97B-8A4EBC65CEAA}"/>
                  </a:ext>
                </a:extLst>
              </p:cNvPr>
              <p:cNvSpPr>
                <a:spLocks noRot="1" noChangeAspect="1" noMove="1" noResize="1" noEditPoints="1" noAdjustHandles="1" noChangeArrowheads="1" noChangeShapeType="1" noTextEdit="1"/>
              </p:cNvSpPr>
              <p:nvPr/>
            </p:nvSpPr>
            <p:spPr>
              <a:xfrm>
                <a:off x="6060885" y="3821145"/>
                <a:ext cx="698530" cy="674706"/>
              </a:xfrm>
              <a:prstGeom prst="ellipse">
                <a:avLst/>
              </a:prstGeom>
              <a:blipFill>
                <a:blip r:embed="rId2"/>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5FA95B86-6631-2E6F-5267-10047FBA62F9}"/>
                  </a:ext>
                </a:extLst>
              </p:cNvPr>
              <p:cNvSpPr/>
              <p:nvPr/>
            </p:nvSpPr>
            <p:spPr>
              <a:xfrm>
                <a:off x="7085251" y="3821145"/>
                <a:ext cx="698530" cy="674706"/>
              </a:xfrm>
              <a:prstGeom prst="ellipse">
                <a:avLst/>
              </a:prstGeom>
              <a:solidFill>
                <a:schemeClr val="accent4">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h</m:t>
                          </m:r>
                        </m:e>
                        <m:sub>
                          <m:r>
                            <a:rPr lang="en-US" sz="2200" i="1">
                              <a:solidFill>
                                <a:schemeClr val="tx1"/>
                              </a:solidFill>
                              <a:latin typeface="Cambria Math" panose="02040503050406030204" pitchFamily="18" charset="0"/>
                            </a:rPr>
                            <m:t>1</m:t>
                          </m:r>
                        </m:sub>
                      </m:sSub>
                    </m:oMath>
                  </m:oMathPara>
                </a14:m>
                <a:endParaRPr lang="en-US" sz="2200" i="1" dirty="0">
                  <a:solidFill>
                    <a:schemeClr val="tx1"/>
                  </a:solidFill>
                  <a:latin typeface="Cambria Math" panose="02040503050406030204" pitchFamily="18" charset="0"/>
                </a:endParaRPr>
              </a:p>
            </p:txBody>
          </p:sp>
        </mc:Choice>
        <mc:Fallback xmlns="">
          <p:sp>
            <p:nvSpPr>
              <p:cNvPr id="28" name="Oval 27">
                <a:extLst>
                  <a:ext uri="{FF2B5EF4-FFF2-40B4-BE49-F238E27FC236}">
                    <a16:creationId xmlns:a16="http://schemas.microsoft.com/office/drawing/2014/main" id="{5FA95B86-6631-2E6F-5267-10047FBA62F9}"/>
                  </a:ext>
                </a:extLst>
              </p:cNvPr>
              <p:cNvSpPr>
                <a:spLocks noRot="1" noChangeAspect="1" noMove="1" noResize="1" noEditPoints="1" noAdjustHandles="1" noChangeArrowheads="1" noChangeShapeType="1" noTextEdit="1"/>
              </p:cNvSpPr>
              <p:nvPr/>
            </p:nvSpPr>
            <p:spPr>
              <a:xfrm>
                <a:off x="7085251" y="3821145"/>
                <a:ext cx="698530" cy="674706"/>
              </a:xfrm>
              <a:prstGeom prst="ellipse">
                <a:avLst/>
              </a:prstGeom>
              <a:blipFill>
                <a:blip r:embed="rId3"/>
                <a:stretch>
                  <a:fillRect/>
                </a:stretch>
              </a:blipFill>
              <a:ln w="28575">
                <a:solidFill>
                  <a:schemeClr val="tx1"/>
                </a:solidFill>
              </a:ln>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96A417D2-F4EF-43DF-F31C-6F53A0DD8BAE}"/>
              </a:ext>
            </a:extLst>
          </p:cNvPr>
          <p:cNvCxnSpPr>
            <a:cxnSpLocks/>
            <a:stCxn id="27" idx="6"/>
            <a:endCxn id="28" idx="2"/>
          </p:cNvCxnSpPr>
          <p:nvPr/>
        </p:nvCxnSpPr>
        <p:spPr>
          <a:xfrm>
            <a:off x="6759415" y="4158498"/>
            <a:ext cx="32583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1C842D5-0445-9DCB-7D82-9A1ACA684AF2}"/>
              </a:ext>
            </a:extLst>
          </p:cNvPr>
          <p:cNvCxnSpPr>
            <a:cxnSpLocks/>
            <a:stCxn id="28" idx="6"/>
            <a:endCxn id="33" idx="2"/>
          </p:cNvCxnSpPr>
          <p:nvPr/>
        </p:nvCxnSpPr>
        <p:spPr>
          <a:xfrm flipV="1">
            <a:off x="7783781" y="4150878"/>
            <a:ext cx="325836" cy="76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Oval 32">
                <a:extLst>
                  <a:ext uri="{FF2B5EF4-FFF2-40B4-BE49-F238E27FC236}">
                    <a16:creationId xmlns:a16="http://schemas.microsoft.com/office/drawing/2014/main" id="{8DF119A5-094E-8580-6A65-89DD12AA8439}"/>
                  </a:ext>
                </a:extLst>
              </p:cNvPr>
              <p:cNvSpPr/>
              <p:nvPr/>
            </p:nvSpPr>
            <p:spPr>
              <a:xfrm>
                <a:off x="8109617" y="3813525"/>
                <a:ext cx="698530" cy="674706"/>
              </a:xfrm>
              <a:prstGeom prst="ellipse">
                <a:avLst/>
              </a:prstGeom>
              <a:solidFill>
                <a:schemeClr val="bg1">
                  <a:lumMod val="7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𝑓</m:t>
                          </m:r>
                        </m:e>
                        <m:sub>
                          <m:r>
                            <a:rPr lang="en-US" sz="2200" i="1">
                              <a:solidFill>
                                <a:schemeClr val="tx1"/>
                              </a:solidFill>
                              <a:latin typeface="Cambria Math" panose="02040503050406030204" pitchFamily="18" charset="0"/>
                            </a:rPr>
                            <m:t>𝑊</m:t>
                          </m:r>
                        </m:sub>
                      </m:sSub>
                    </m:oMath>
                  </m:oMathPara>
                </a14:m>
                <a:endParaRPr lang="en-US" sz="2200" i="1" dirty="0">
                  <a:solidFill>
                    <a:schemeClr val="tx1"/>
                  </a:solidFill>
                  <a:latin typeface="Cambria Math" panose="02040503050406030204" pitchFamily="18" charset="0"/>
                </a:endParaRPr>
              </a:p>
            </p:txBody>
          </p:sp>
        </mc:Choice>
        <mc:Fallback xmlns="">
          <p:sp>
            <p:nvSpPr>
              <p:cNvPr id="33" name="Oval 32">
                <a:extLst>
                  <a:ext uri="{FF2B5EF4-FFF2-40B4-BE49-F238E27FC236}">
                    <a16:creationId xmlns:a16="http://schemas.microsoft.com/office/drawing/2014/main" id="{8DF119A5-094E-8580-6A65-89DD12AA8439}"/>
                  </a:ext>
                </a:extLst>
              </p:cNvPr>
              <p:cNvSpPr>
                <a:spLocks noRot="1" noChangeAspect="1" noMove="1" noResize="1" noEditPoints="1" noAdjustHandles="1" noChangeArrowheads="1" noChangeShapeType="1" noTextEdit="1"/>
              </p:cNvSpPr>
              <p:nvPr/>
            </p:nvSpPr>
            <p:spPr>
              <a:xfrm>
                <a:off x="8109617" y="3813525"/>
                <a:ext cx="698530" cy="674706"/>
              </a:xfrm>
              <a:prstGeom prst="ellipse">
                <a:avLst/>
              </a:prstGeom>
              <a:blipFill>
                <a:blip r:embed="rId4"/>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Oval 33">
                <a:extLst>
                  <a:ext uri="{FF2B5EF4-FFF2-40B4-BE49-F238E27FC236}">
                    <a16:creationId xmlns:a16="http://schemas.microsoft.com/office/drawing/2014/main" id="{D9F0C057-0A1D-2A1A-F3BD-C78B50FDC68B}"/>
                  </a:ext>
                </a:extLst>
              </p:cNvPr>
              <p:cNvSpPr/>
              <p:nvPr/>
            </p:nvSpPr>
            <p:spPr>
              <a:xfrm>
                <a:off x="9133983" y="3813525"/>
                <a:ext cx="698530" cy="674706"/>
              </a:xfrm>
              <a:prstGeom prst="ellipse">
                <a:avLst/>
              </a:prstGeom>
              <a:solidFill>
                <a:schemeClr val="accent4">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h</m:t>
                          </m:r>
                        </m:e>
                        <m:sub>
                          <m:r>
                            <a:rPr lang="en-US" sz="2200" i="1">
                              <a:solidFill>
                                <a:schemeClr val="tx1"/>
                              </a:solidFill>
                              <a:latin typeface="Cambria Math" panose="02040503050406030204" pitchFamily="18" charset="0"/>
                            </a:rPr>
                            <m:t>2</m:t>
                          </m:r>
                        </m:sub>
                      </m:sSub>
                    </m:oMath>
                  </m:oMathPara>
                </a14:m>
                <a:endParaRPr lang="en-US" sz="2200" i="1" dirty="0">
                  <a:solidFill>
                    <a:schemeClr val="tx1"/>
                  </a:solidFill>
                  <a:latin typeface="Cambria Math" panose="02040503050406030204" pitchFamily="18" charset="0"/>
                </a:endParaRPr>
              </a:p>
            </p:txBody>
          </p:sp>
        </mc:Choice>
        <mc:Fallback xmlns="">
          <p:sp>
            <p:nvSpPr>
              <p:cNvPr id="34" name="Oval 33">
                <a:extLst>
                  <a:ext uri="{FF2B5EF4-FFF2-40B4-BE49-F238E27FC236}">
                    <a16:creationId xmlns:a16="http://schemas.microsoft.com/office/drawing/2014/main" id="{D9F0C057-0A1D-2A1A-F3BD-C78B50FDC68B}"/>
                  </a:ext>
                </a:extLst>
              </p:cNvPr>
              <p:cNvSpPr>
                <a:spLocks noRot="1" noChangeAspect="1" noMove="1" noResize="1" noEditPoints="1" noAdjustHandles="1" noChangeArrowheads="1" noChangeShapeType="1" noTextEdit="1"/>
              </p:cNvSpPr>
              <p:nvPr/>
            </p:nvSpPr>
            <p:spPr>
              <a:xfrm>
                <a:off x="9133983" y="3813525"/>
                <a:ext cx="698530" cy="674706"/>
              </a:xfrm>
              <a:prstGeom prst="ellipse">
                <a:avLst/>
              </a:prstGeom>
              <a:blipFill>
                <a:blip r:embed="rId5"/>
                <a:stretch>
                  <a:fillRect/>
                </a:stretch>
              </a:blipFill>
              <a:ln w="28575">
                <a:solidFill>
                  <a:schemeClr val="tx1"/>
                </a:solidFill>
              </a:ln>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6CF0A63B-325C-7B7D-2ED6-0F56034256C6}"/>
              </a:ext>
            </a:extLst>
          </p:cNvPr>
          <p:cNvCxnSpPr>
            <a:cxnSpLocks/>
            <a:stCxn id="33" idx="6"/>
            <a:endCxn id="34" idx="2"/>
          </p:cNvCxnSpPr>
          <p:nvPr/>
        </p:nvCxnSpPr>
        <p:spPr>
          <a:xfrm>
            <a:off x="8808147" y="4150878"/>
            <a:ext cx="32583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BB80EEF-D2B9-998D-DDFA-D9761701317C}"/>
              </a:ext>
            </a:extLst>
          </p:cNvPr>
          <p:cNvCxnSpPr>
            <a:cxnSpLocks/>
            <a:stCxn id="34" idx="6"/>
          </p:cNvCxnSpPr>
          <p:nvPr/>
        </p:nvCxnSpPr>
        <p:spPr>
          <a:xfrm>
            <a:off x="9832513" y="4150878"/>
            <a:ext cx="325836" cy="152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FC78B2C7-E928-C35A-2E66-B5B710691A99}"/>
                  </a:ext>
                </a:extLst>
              </p:cNvPr>
              <p:cNvSpPr txBox="1"/>
              <p:nvPr/>
            </p:nvSpPr>
            <p:spPr>
              <a:xfrm>
                <a:off x="9713149" y="3947246"/>
                <a:ext cx="9448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0" name="TextBox 39">
                <a:extLst>
                  <a:ext uri="{FF2B5EF4-FFF2-40B4-BE49-F238E27FC236}">
                    <a16:creationId xmlns:a16="http://schemas.microsoft.com/office/drawing/2014/main" id="{FC78B2C7-E928-C35A-2E66-B5B710691A99}"/>
                  </a:ext>
                </a:extLst>
              </p:cNvPr>
              <p:cNvSpPr txBox="1">
                <a:spLocks noRot="1" noChangeAspect="1" noMove="1" noResize="1" noEditPoints="1" noAdjustHandles="1" noChangeArrowheads="1" noChangeShapeType="1" noTextEdit="1"/>
              </p:cNvSpPr>
              <p:nvPr/>
            </p:nvSpPr>
            <p:spPr>
              <a:xfrm>
                <a:off x="9713149" y="3947246"/>
                <a:ext cx="94488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Oval 40">
                <a:extLst>
                  <a:ext uri="{FF2B5EF4-FFF2-40B4-BE49-F238E27FC236}">
                    <a16:creationId xmlns:a16="http://schemas.microsoft.com/office/drawing/2014/main" id="{B664A61C-83A6-09C4-240D-2F625D537AC2}"/>
                  </a:ext>
                </a:extLst>
              </p:cNvPr>
              <p:cNvSpPr/>
              <p:nvPr/>
            </p:nvSpPr>
            <p:spPr>
              <a:xfrm>
                <a:off x="10816205" y="3821145"/>
                <a:ext cx="698530" cy="674706"/>
              </a:xfrm>
              <a:prstGeom prst="ellipse">
                <a:avLst/>
              </a:prstGeom>
              <a:solidFill>
                <a:schemeClr val="accent4">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h</m:t>
                          </m:r>
                        </m:e>
                        <m:sub>
                          <m:r>
                            <a:rPr lang="en-US" sz="2200" i="1">
                              <a:solidFill>
                                <a:schemeClr val="tx1"/>
                              </a:solidFill>
                              <a:latin typeface="Cambria Math" panose="02040503050406030204" pitchFamily="18" charset="0"/>
                            </a:rPr>
                            <m:t>𝑇</m:t>
                          </m:r>
                        </m:sub>
                      </m:sSub>
                    </m:oMath>
                  </m:oMathPara>
                </a14:m>
                <a:endParaRPr lang="en-US" sz="2200" i="1" dirty="0">
                  <a:solidFill>
                    <a:schemeClr val="tx1"/>
                  </a:solidFill>
                  <a:latin typeface="Cambria Math" panose="02040503050406030204" pitchFamily="18" charset="0"/>
                </a:endParaRPr>
              </a:p>
            </p:txBody>
          </p:sp>
        </mc:Choice>
        <mc:Fallback xmlns="">
          <p:sp>
            <p:nvSpPr>
              <p:cNvPr id="41" name="Oval 40">
                <a:extLst>
                  <a:ext uri="{FF2B5EF4-FFF2-40B4-BE49-F238E27FC236}">
                    <a16:creationId xmlns:a16="http://schemas.microsoft.com/office/drawing/2014/main" id="{B664A61C-83A6-09C4-240D-2F625D537AC2}"/>
                  </a:ext>
                </a:extLst>
              </p:cNvPr>
              <p:cNvSpPr>
                <a:spLocks noRot="1" noChangeAspect="1" noMove="1" noResize="1" noEditPoints="1" noAdjustHandles="1" noChangeArrowheads="1" noChangeShapeType="1" noTextEdit="1"/>
              </p:cNvSpPr>
              <p:nvPr/>
            </p:nvSpPr>
            <p:spPr>
              <a:xfrm>
                <a:off x="10816205" y="3821145"/>
                <a:ext cx="698530" cy="674706"/>
              </a:xfrm>
              <a:prstGeom prst="ellipse">
                <a:avLst/>
              </a:prstGeom>
              <a:blipFill>
                <a:blip r:embed="rId7"/>
                <a:stretch>
                  <a:fillRect/>
                </a:stretch>
              </a:blipFill>
              <a:ln w="28575">
                <a:solidFill>
                  <a:schemeClr val="tx1"/>
                </a:solidFill>
              </a:ln>
            </p:spPr>
            <p:txBody>
              <a:bodyPr/>
              <a:lstStyle/>
              <a:p>
                <a:r>
                  <a:rPr lang="en-US">
                    <a:noFill/>
                  </a:rPr>
                  <a:t> </a:t>
                </a:r>
              </a:p>
            </p:txBody>
          </p:sp>
        </mc:Fallback>
      </mc:AlternateContent>
      <p:cxnSp>
        <p:nvCxnSpPr>
          <p:cNvPr id="42" name="Straight Arrow Connector 41">
            <a:extLst>
              <a:ext uri="{FF2B5EF4-FFF2-40B4-BE49-F238E27FC236}">
                <a16:creationId xmlns:a16="http://schemas.microsoft.com/office/drawing/2014/main" id="{C8951698-2C7C-C26B-CCE8-7BEDCD9A2311}"/>
              </a:ext>
            </a:extLst>
          </p:cNvPr>
          <p:cNvCxnSpPr>
            <a:cxnSpLocks/>
            <a:endCxn id="41" idx="2"/>
          </p:cNvCxnSpPr>
          <p:nvPr/>
        </p:nvCxnSpPr>
        <p:spPr>
          <a:xfrm>
            <a:off x="10490370" y="4158498"/>
            <a:ext cx="3258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Oval 42">
                <a:extLst>
                  <a:ext uri="{FF2B5EF4-FFF2-40B4-BE49-F238E27FC236}">
                    <a16:creationId xmlns:a16="http://schemas.microsoft.com/office/drawing/2014/main" id="{3A4B8D6F-C01E-DAFA-4BBB-C97E19796DEF}"/>
                  </a:ext>
                </a:extLst>
              </p:cNvPr>
              <p:cNvSpPr/>
              <p:nvPr/>
            </p:nvSpPr>
            <p:spPr>
              <a:xfrm>
                <a:off x="7085251" y="2816706"/>
                <a:ext cx="698530" cy="674706"/>
              </a:xfrm>
              <a:prstGeom prst="ellipse">
                <a:avLst/>
              </a:prstGeom>
              <a:solidFill>
                <a:schemeClr val="accent6">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200" i="1" smtClean="0">
                              <a:solidFill>
                                <a:schemeClr val="tx1"/>
                              </a:solidFill>
                              <a:latin typeface="Cambria Math" panose="02040503050406030204" pitchFamily="18" charset="0"/>
                            </a:rPr>
                          </m:ctrlPr>
                        </m:accPr>
                        <m:e>
                          <m:sSub>
                            <m:sSubPr>
                              <m:ctrlPr>
                                <a:rPr lang="en-GB" sz="2200" i="1">
                                  <a:solidFill>
                                    <a:schemeClr val="tx1"/>
                                  </a:solidFill>
                                  <a:latin typeface="Cambria Math" panose="02040503050406030204" pitchFamily="18" charset="0"/>
                                </a:rPr>
                              </m:ctrlPr>
                            </m:sSubPr>
                            <m:e>
                              <m:r>
                                <a:rPr lang="en-GB" sz="2200" i="1">
                                  <a:solidFill>
                                    <a:schemeClr val="tx1"/>
                                  </a:solidFill>
                                  <a:latin typeface="Cambria Math" panose="02040503050406030204" pitchFamily="18" charset="0"/>
                                </a:rPr>
                                <m:t>𝑦</m:t>
                              </m:r>
                            </m:e>
                            <m:sub>
                              <m:r>
                                <a:rPr lang="en-GB" sz="2200" b="0" i="1" smtClean="0">
                                  <a:solidFill>
                                    <a:schemeClr val="tx1"/>
                                  </a:solidFill>
                                  <a:latin typeface="Cambria Math" panose="02040503050406030204" pitchFamily="18" charset="0"/>
                                </a:rPr>
                                <m:t>1</m:t>
                              </m:r>
                            </m:sub>
                          </m:sSub>
                        </m:e>
                      </m:acc>
                    </m:oMath>
                  </m:oMathPara>
                </a14:m>
                <a:endParaRPr lang="en-US" sz="2200" dirty="0"/>
              </a:p>
            </p:txBody>
          </p:sp>
        </mc:Choice>
        <mc:Fallback xmlns="">
          <p:sp>
            <p:nvSpPr>
              <p:cNvPr id="43" name="Oval 42">
                <a:extLst>
                  <a:ext uri="{FF2B5EF4-FFF2-40B4-BE49-F238E27FC236}">
                    <a16:creationId xmlns:a16="http://schemas.microsoft.com/office/drawing/2014/main" id="{3A4B8D6F-C01E-DAFA-4BBB-C97E19796DEF}"/>
                  </a:ext>
                </a:extLst>
              </p:cNvPr>
              <p:cNvSpPr>
                <a:spLocks noRot="1" noChangeAspect="1" noMove="1" noResize="1" noEditPoints="1" noAdjustHandles="1" noChangeArrowheads="1" noChangeShapeType="1" noTextEdit="1"/>
              </p:cNvSpPr>
              <p:nvPr/>
            </p:nvSpPr>
            <p:spPr>
              <a:xfrm>
                <a:off x="7085251" y="2816706"/>
                <a:ext cx="698530" cy="674706"/>
              </a:xfrm>
              <a:prstGeom prst="ellipse">
                <a:avLst/>
              </a:prstGeom>
              <a:blipFill>
                <a:blip r:embed="rId8"/>
                <a:stretch>
                  <a:fillRect/>
                </a:stretch>
              </a:blipFill>
              <a:ln w="28575">
                <a:solidFill>
                  <a:schemeClr val="tx1"/>
                </a:solidFill>
              </a:ln>
            </p:spPr>
            <p:txBody>
              <a:bodyPr/>
              <a:lstStyle/>
              <a:p>
                <a:r>
                  <a:rPr lang="en-IN">
                    <a:noFill/>
                  </a:rPr>
                  <a:t> </a:t>
                </a:r>
              </a:p>
            </p:txBody>
          </p:sp>
        </mc:Fallback>
      </mc:AlternateContent>
      <p:cxnSp>
        <p:nvCxnSpPr>
          <p:cNvPr id="44" name="Straight Arrow Connector 43">
            <a:extLst>
              <a:ext uri="{FF2B5EF4-FFF2-40B4-BE49-F238E27FC236}">
                <a16:creationId xmlns:a16="http://schemas.microsoft.com/office/drawing/2014/main" id="{F98375A8-76F1-2ACE-976C-C0E5084F2EAD}"/>
              </a:ext>
            </a:extLst>
          </p:cNvPr>
          <p:cNvCxnSpPr>
            <a:cxnSpLocks/>
            <a:stCxn id="28" idx="0"/>
            <a:endCxn id="43" idx="4"/>
          </p:cNvCxnSpPr>
          <p:nvPr/>
        </p:nvCxnSpPr>
        <p:spPr>
          <a:xfrm flipV="1">
            <a:off x="7434516" y="3491412"/>
            <a:ext cx="0" cy="3297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C15FFC9-3F7A-5253-E57F-5469C6E72794}"/>
                  </a:ext>
                </a:extLst>
              </p:cNvPr>
              <p:cNvSpPr/>
              <p:nvPr/>
            </p:nvSpPr>
            <p:spPr>
              <a:xfrm>
                <a:off x="9133983" y="2816706"/>
                <a:ext cx="698530" cy="674706"/>
              </a:xfrm>
              <a:prstGeom prst="ellipse">
                <a:avLst/>
              </a:prstGeom>
              <a:solidFill>
                <a:schemeClr val="accent6">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200" i="1" smtClean="0">
                              <a:solidFill>
                                <a:schemeClr val="tx1"/>
                              </a:solidFill>
                              <a:latin typeface="Cambria Math" panose="02040503050406030204" pitchFamily="18" charset="0"/>
                            </a:rPr>
                          </m:ctrlPr>
                        </m:accPr>
                        <m:e>
                          <m:sSub>
                            <m:sSubPr>
                              <m:ctrlPr>
                                <a:rPr lang="en-GB" sz="2200" i="1">
                                  <a:solidFill>
                                    <a:schemeClr val="tx1"/>
                                  </a:solidFill>
                                  <a:latin typeface="Cambria Math" panose="02040503050406030204" pitchFamily="18" charset="0"/>
                                </a:rPr>
                              </m:ctrlPr>
                            </m:sSubPr>
                            <m:e>
                              <m:r>
                                <a:rPr lang="en-GB" sz="2200" i="1">
                                  <a:solidFill>
                                    <a:schemeClr val="tx1"/>
                                  </a:solidFill>
                                  <a:latin typeface="Cambria Math" panose="02040503050406030204" pitchFamily="18" charset="0"/>
                                </a:rPr>
                                <m:t>𝑦</m:t>
                              </m:r>
                            </m:e>
                            <m:sub>
                              <m:r>
                                <a:rPr lang="en-GB" sz="2200" b="0" i="1" smtClean="0">
                                  <a:solidFill>
                                    <a:schemeClr val="tx1"/>
                                  </a:solidFill>
                                  <a:latin typeface="Cambria Math" panose="02040503050406030204" pitchFamily="18" charset="0"/>
                                </a:rPr>
                                <m:t>2</m:t>
                              </m:r>
                            </m:sub>
                          </m:sSub>
                        </m:e>
                      </m:acc>
                    </m:oMath>
                  </m:oMathPara>
                </a14:m>
                <a:endParaRPr lang="en-US" sz="2200" dirty="0"/>
              </a:p>
            </p:txBody>
          </p:sp>
        </mc:Choice>
        <mc:Fallback xmlns="">
          <p:sp>
            <p:nvSpPr>
              <p:cNvPr id="45" name="Oval 44">
                <a:extLst>
                  <a:ext uri="{FF2B5EF4-FFF2-40B4-BE49-F238E27FC236}">
                    <a16:creationId xmlns:a16="http://schemas.microsoft.com/office/drawing/2014/main" id="{CC15FFC9-3F7A-5253-E57F-5469C6E72794}"/>
                  </a:ext>
                </a:extLst>
              </p:cNvPr>
              <p:cNvSpPr>
                <a:spLocks noRot="1" noChangeAspect="1" noMove="1" noResize="1" noEditPoints="1" noAdjustHandles="1" noChangeArrowheads="1" noChangeShapeType="1" noTextEdit="1"/>
              </p:cNvSpPr>
              <p:nvPr/>
            </p:nvSpPr>
            <p:spPr>
              <a:xfrm>
                <a:off x="9133983" y="2816706"/>
                <a:ext cx="698530" cy="674706"/>
              </a:xfrm>
              <a:prstGeom prst="ellipse">
                <a:avLst/>
              </a:prstGeom>
              <a:blipFill>
                <a:blip r:embed="rId9"/>
                <a:stretch>
                  <a:fillRect/>
                </a:stretch>
              </a:blipFill>
              <a:ln w="28575">
                <a:solidFill>
                  <a:schemeClr val="tx1"/>
                </a:solidFill>
              </a:ln>
            </p:spPr>
            <p:txBody>
              <a:bodyPr/>
              <a:lstStyle/>
              <a:p>
                <a:r>
                  <a:rPr lang="en-IN">
                    <a:noFill/>
                  </a:rPr>
                  <a:t> </a:t>
                </a:r>
              </a:p>
            </p:txBody>
          </p:sp>
        </mc:Fallback>
      </mc:AlternateContent>
      <p:cxnSp>
        <p:nvCxnSpPr>
          <p:cNvPr id="46" name="Straight Arrow Connector 45">
            <a:extLst>
              <a:ext uri="{FF2B5EF4-FFF2-40B4-BE49-F238E27FC236}">
                <a16:creationId xmlns:a16="http://schemas.microsoft.com/office/drawing/2014/main" id="{2AF102FC-5B35-648B-8851-3BCB9AE3DA7A}"/>
              </a:ext>
            </a:extLst>
          </p:cNvPr>
          <p:cNvCxnSpPr>
            <a:cxnSpLocks/>
            <a:stCxn id="34" idx="0"/>
            <a:endCxn id="45" idx="4"/>
          </p:cNvCxnSpPr>
          <p:nvPr/>
        </p:nvCxnSpPr>
        <p:spPr>
          <a:xfrm flipV="1">
            <a:off x="9483248" y="3491412"/>
            <a:ext cx="0" cy="3221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9DF3179C-B811-1FAE-7BBD-1B5711E58422}"/>
                  </a:ext>
                </a:extLst>
              </p:cNvPr>
              <p:cNvSpPr/>
              <p:nvPr/>
            </p:nvSpPr>
            <p:spPr>
              <a:xfrm>
                <a:off x="7880778" y="5655587"/>
                <a:ext cx="698530" cy="66783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i="1" dirty="0" smtClean="0">
                              <a:solidFill>
                                <a:schemeClr val="tx1"/>
                              </a:solidFill>
                              <a:latin typeface="Cambria Math" panose="02040503050406030204" pitchFamily="18" charset="0"/>
                            </a:rPr>
                            <m:t>𝑊</m:t>
                          </m:r>
                        </m:e>
                        <m:sub>
                          <m:r>
                            <a:rPr lang="en-US" sz="2400" b="0" i="1" dirty="0" smtClean="0">
                              <a:solidFill>
                                <a:schemeClr val="tx1"/>
                              </a:solidFill>
                              <a:latin typeface="Cambria Math" panose="02040503050406030204" pitchFamily="18" charset="0"/>
                            </a:rPr>
                            <m:t>2</m:t>
                          </m:r>
                        </m:sub>
                      </m:sSub>
                    </m:oMath>
                  </m:oMathPara>
                </a14:m>
                <a:endParaRPr lang="en-US" sz="2400" dirty="0"/>
              </a:p>
            </p:txBody>
          </p:sp>
        </mc:Choice>
        <mc:Fallback xmlns="">
          <p:sp>
            <p:nvSpPr>
              <p:cNvPr id="49" name="Rectangle 48">
                <a:extLst>
                  <a:ext uri="{FF2B5EF4-FFF2-40B4-BE49-F238E27FC236}">
                    <a16:creationId xmlns:a16="http://schemas.microsoft.com/office/drawing/2014/main" id="{9DF3179C-B811-1FAE-7BBD-1B5711E58422}"/>
                  </a:ext>
                </a:extLst>
              </p:cNvPr>
              <p:cNvSpPr>
                <a:spLocks noRot="1" noChangeAspect="1" noMove="1" noResize="1" noEditPoints="1" noAdjustHandles="1" noChangeArrowheads="1" noChangeShapeType="1" noTextEdit="1"/>
              </p:cNvSpPr>
              <p:nvPr/>
            </p:nvSpPr>
            <p:spPr>
              <a:xfrm>
                <a:off x="7880778" y="5655587"/>
                <a:ext cx="698530" cy="667831"/>
              </a:xfrm>
              <a:prstGeom prst="rect">
                <a:avLst/>
              </a:prstGeom>
              <a:blipFill>
                <a:blip r:embed="rId10"/>
                <a:stretch>
                  <a:fillRect/>
                </a:stretch>
              </a:blipFill>
            </p:spPr>
            <p:txBody>
              <a:bodyPr/>
              <a:lstStyle/>
              <a:p>
                <a:r>
                  <a:rPr lang="en-US">
                    <a:noFill/>
                  </a:rPr>
                  <a:t> </a:t>
                </a:r>
              </a:p>
            </p:txBody>
          </p:sp>
        </mc:Fallback>
      </mc:AlternateContent>
      <p:cxnSp>
        <p:nvCxnSpPr>
          <p:cNvPr id="50" name="Curved Connector 49">
            <a:extLst>
              <a:ext uri="{FF2B5EF4-FFF2-40B4-BE49-F238E27FC236}">
                <a16:creationId xmlns:a16="http://schemas.microsoft.com/office/drawing/2014/main" id="{7304E96D-3416-B1B8-A1FE-6B1DB20D171D}"/>
              </a:ext>
            </a:extLst>
          </p:cNvPr>
          <p:cNvCxnSpPr>
            <a:stCxn id="49" idx="1"/>
            <a:endCxn id="27" idx="5"/>
          </p:cNvCxnSpPr>
          <p:nvPr/>
        </p:nvCxnSpPr>
        <p:spPr>
          <a:xfrm rot="10800000">
            <a:off x="6657118" y="4397043"/>
            <a:ext cx="1223660" cy="159246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urved Connector 50">
            <a:extLst>
              <a:ext uri="{FF2B5EF4-FFF2-40B4-BE49-F238E27FC236}">
                <a16:creationId xmlns:a16="http://schemas.microsoft.com/office/drawing/2014/main" id="{BE51032D-00A3-2FA8-478D-BF457AB60590}"/>
              </a:ext>
            </a:extLst>
          </p:cNvPr>
          <p:cNvCxnSpPr>
            <a:cxnSpLocks/>
            <a:stCxn id="49" idx="1"/>
            <a:endCxn id="33" idx="3"/>
          </p:cNvCxnSpPr>
          <p:nvPr/>
        </p:nvCxnSpPr>
        <p:spPr>
          <a:xfrm rot="10800000" flipH="1">
            <a:off x="7880778" y="4389423"/>
            <a:ext cx="331136" cy="1600080"/>
          </a:xfrm>
          <a:prstGeom prst="curvedConnector4">
            <a:avLst>
              <a:gd name="adj1" fmla="val -69035"/>
              <a:gd name="adj2" fmla="val 5734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urved Connector 52">
            <a:extLst>
              <a:ext uri="{FF2B5EF4-FFF2-40B4-BE49-F238E27FC236}">
                <a16:creationId xmlns:a16="http://schemas.microsoft.com/office/drawing/2014/main" id="{13A7CB93-6983-7ECF-81EF-6D6E8D17BA08}"/>
              </a:ext>
            </a:extLst>
          </p:cNvPr>
          <p:cNvCxnSpPr>
            <a:cxnSpLocks/>
            <a:stCxn id="49" idx="3"/>
            <a:endCxn id="40" idx="2"/>
          </p:cNvCxnSpPr>
          <p:nvPr/>
        </p:nvCxnSpPr>
        <p:spPr>
          <a:xfrm flipV="1">
            <a:off x="8579308" y="4316578"/>
            <a:ext cx="1606281" cy="1672925"/>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78A06208-5317-FBAF-8C0F-77C01ED51EF7}"/>
                  </a:ext>
                </a:extLst>
              </p:cNvPr>
              <p:cNvSpPr/>
              <p:nvPr/>
            </p:nvSpPr>
            <p:spPr>
              <a:xfrm>
                <a:off x="10810250" y="2816706"/>
                <a:ext cx="698530" cy="674706"/>
              </a:xfrm>
              <a:prstGeom prst="ellipse">
                <a:avLst/>
              </a:prstGeom>
              <a:solidFill>
                <a:schemeClr val="accent6">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200" i="1">
                              <a:solidFill>
                                <a:schemeClr val="tx1"/>
                              </a:solidFill>
                              <a:latin typeface="Cambria Math" panose="02040503050406030204" pitchFamily="18" charset="0"/>
                            </a:rPr>
                          </m:ctrlPr>
                        </m:accPr>
                        <m:e>
                          <m:sSub>
                            <m:sSubPr>
                              <m:ctrlPr>
                                <a:rPr lang="en-GB" sz="2200" i="1">
                                  <a:solidFill>
                                    <a:schemeClr val="tx1"/>
                                  </a:solidFill>
                                  <a:latin typeface="Cambria Math" panose="02040503050406030204" pitchFamily="18" charset="0"/>
                                </a:rPr>
                              </m:ctrlPr>
                            </m:sSubPr>
                            <m:e>
                              <m:r>
                                <a:rPr lang="en-GB" sz="2200" i="1">
                                  <a:solidFill>
                                    <a:schemeClr val="tx1"/>
                                  </a:solidFill>
                                  <a:latin typeface="Cambria Math" panose="02040503050406030204" pitchFamily="18" charset="0"/>
                                </a:rPr>
                                <m:t>𝑦</m:t>
                              </m:r>
                            </m:e>
                            <m:sub>
                              <m:r>
                                <a:rPr lang="en-GB" sz="2200" i="1">
                                  <a:solidFill>
                                    <a:schemeClr val="tx1"/>
                                  </a:solidFill>
                                  <a:latin typeface="Cambria Math" panose="02040503050406030204" pitchFamily="18" charset="0"/>
                                </a:rPr>
                                <m:t>𝑇</m:t>
                              </m:r>
                            </m:sub>
                          </m:sSub>
                        </m:e>
                      </m:acc>
                    </m:oMath>
                  </m:oMathPara>
                </a14:m>
                <a:endParaRPr lang="en-US" sz="2200" dirty="0"/>
              </a:p>
            </p:txBody>
          </p:sp>
        </mc:Choice>
        <mc:Fallback xmlns="">
          <p:sp>
            <p:nvSpPr>
              <p:cNvPr id="54" name="Oval 53">
                <a:extLst>
                  <a:ext uri="{FF2B5EF4-FFF2-40B4-BE49-F238E27FC236}">
                    <a16:creationId xmlns:a16="http://schemas.microsoft.com/office/drawing/2014/main" id="{78A06208-5317-FBAF-8C0F-77C01ED51EF7}"/>
                  </a:ext>
                </a:extLst>
              </p:cNvPr>
              <p:cNvSpPr>
                <a:spLocks noRot="1" noChangeAspect="1" noMove="1" noResize="1" noEditPoints="1" noAdjustHandles="1" noChangeArrowheads="1" noChangeShapeType="1" noTextEdit="1"/>
              </p:cNvSpPr>
              <p:nvPr/>
            </p:nvSpPr>
            <p:spPr>
              <a:xfrm>
                <a:off x="10810250" y="2816706"/>
                <a:ext cx="698530" cy="674706"/>
              </a:xfrm>
              <a:prstGeom prst="ellipse">
                <a:avLst/>
              </a:prstGeom>
              <a:blipFill>
                <a:blip r:embed="rId11"/>
                <a:stretch>
                  <a:fillRect/>
                </a:stretch>
              </a:blipFill>
              <a:ln w="28575">
                <a:solidFill>
                  <a:schemeClr val="tx1"/>
                </a:solidFill>
              </a:ln>
            </p:spPr>
            <p:txBody>
              <a:bodyPr/>
              <a:lstStyle/>
              <a:p>
                <a:r>
                  <a:rPr lang="en-IN">
                    <a:noFill/>
                  </a:rPr>
                  <a:t> </a:t>
                </a:r>
              </a:p>
            </p:txBody>
          </p:sp>
        </mc:Fallback>
      </mc:AlternateContent>
      <p:cxnSp>
        <p:nvCxnSpPr>
          <p:cNvPr id="55" name="Straight Arrow Connector 54">
            <a:extLst>
              <a:ext uri="{FF2B5EF4-FFF2-40B4-BE49-F238E27FC236}">
                <a16:creationId xmlns:a16="http://schemas.microsoft.com/office/drawing/2014/main" id="{D56FD7F8-D03A-B2F1-DCC5-35B06256D308}"/>
              </a:ext>
            </a:extLst>
          </p:cNvPr>
          <p:cNvCxnSpPr>
            <a:cxnSpLocks/>
            <a:endCxn id="54" idx="4"/>
          </p:cNvCxnSpPr>
          <p:nvPr/>
        </p:nvCxnSpPr>
        <p:spPr>
          <a:xfrm flipV="1">
            <a:off x="11159514" y="3491412"/>
            <a:ext cx="1" cy="3373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Oval 55">
                <a:extLst>
                  <a:ext uri="{FF2B5EF4-FFF2-40B4-BE49-F238E27FC236}">
                    <a16:creationId xmlns:a16="http://schemas.microsoft.com/office/drawing/2014/main" id="{4A2F254B-9A7B-C656-D93A-A15633B2A477}"/>
                  </a:ext>
                </a:extLst>
              </p:cNvPr>
              <p:cNvSpPr/>
              <p:nvPr/>
            </p:nvSpPr>
            <p:spPr>
              <a:xfrm>
                <a:off x="7079569" y="1823429"/>
                <a:ext cx="698530" cy="674706"/>
              </a:xfrm>
              <a:prstGeom prst="ellipse">
                <a:avLst/>
              </a:prstGeom>
              <a:solidFill>
                <a:srgbClr val="EE816C"/>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i="1" smtClean="0">
                              <a:solidFill>
                                <a:schemeClr val="tx1"/>
                              </a:solidFill>
                              <a:latin typeface="Cambria Math" panose="02040503050406030204" pitchFamily="18" charset="0"/>
                            </a:rPr>
                            <m:t>𝐿</m:t>
                          </m:r>
                        </m:e>
                        <m:sub>
                          <m:r>
                            <a:rPr lang="en-US" sz="2200" b="0" i="1" smtClean="0">
                              <a:solidFill>
                                <a:schemeClr val="tx1"/>
                              </a:solidFill>
                              <a:latin typeface="Cambria Math" panose="02040503050406030204" pitchFamily="18" charset="0"/>
                            </a:rPr>
                            <m:t>1</m:t>
                          </m:r>
                        </m:sub>
                      </m:sSub>
                    </m:oMath>
                  </m:oMathPara>
                </a14:m>
                <a:endParaRPr lang="en-US" sz="2200" dirty="0"/>
              </a:p>
            </p:txBody>
          </p:sp>
        </mc:Choice>
        <mc:Fallback xmlns="">
          <p:sp>
            <p:nvSpPr>
              <p:cNvPr id="56" name="Oval 55">
                <a:extLst>
                  <a:ext uri="{FF2B5EF4-FFF2-40B4-BE49-F238E27FC236}">
                    <a16:creationId xmlns:a16="http://schemas.microsoft.com/office/drawing/2014/main" id="{4A2F254B-9A7B-C656-D93A-A15633B2A477}"/>
                  </a:ext>
                </a:extLst>
              </p:cNvPr>
              <p:cNvSpPr>
                <a:spLocks noRot="1" noChangeAspect="1" noMove="1" noResize="1" noEditPoints="1" noAdjustHandles="1" noChangeArrowheads="1" noChangeShapeType="1" noTextEdit="1"/>
              </p:cNvSpPr>
              <p:nvPr/>
            </p:nvSpPr>
            <p:spPr>
              <a:xfrm>
                <a:off x="7079569" y="1823429"/>
                <a:ext cx="698530" cy="674706"/>
              </a:xfrm>
              <a:prstGeom prst="ellipse">
                <a:avLst/>
              </a:prstGeom>
              <a:blipFill>
                <a:blip r:embed="rId12"/>
                <a:stretch>
                  <a:fillRect/>
                </a:stretch>
              </a:blipFill>
              <a:ln w="28575">
                <a:solidFill>
                  <a:schemeClr val="tx1"/>
                </a:solidFill>
              </a:ln>
            </p:spPr>
            <p:txBody>
              <a:bodyPr/>
              <a:lstStyle/>
              <a:p>
                <a:r>
                  <a:rPr lang="en-US">
                    <a:noFill/>
                  </a:rPr>
                  <a:t> </a:t>
                </a:r>
              </a:p>
            </p:txBody>
          </p:sp>
        </mc:Fallback>
      </mc:AlternateContent>
      <p:cxnSp>
        <p:nvCxnSpPr>
          <p:cNvPr id="57" name="Straight Arrow Connector 56">
            <a:extLst>
              <a:ext uri="{FF2B5EF4-FFF2-40B4-BE49-F238E27FC236}">
                <a16:creationId xmlns:a16="http://schemas.microsoft.com/office/drawing/2014/main" id="{A1E5AB19-2853-A9EF-E592-A952AB94F404}"/>
              </a:ext>
            </a:extLst>
          </p:cNvPr>
          <p:cNvCxnSpPr>
            <a:cxnSpLocks/>
            <a:stCxn id="43" idx="0"/>
            <a:endCxn id="56" idx="4"/>
          </p:cNvCxnSpPr>
          <p:nvPr/>
        </p:nvCxnSpPr>
        <p:spPr>
          <a:xfrm flipH="1" flipV="1">
            <a:off x="7428834" y="2498135"/>
            <a:ext cx="5682" cy="3185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Oval 57">
                <a:extLst>
                  <a:ext uri="{FF2B5EF4-FFF2-40B4-BE49-F238E27FC236}">
                    <a16:creationId xmlns:a16="http://schemas.microsoft.com/office/drawing/2014/main" id="{475F2A5F-3631-EA53-60D8-082C9542C6CD}"/>
                  </a:ext>
                </a:extLst>
              </p:cNvPr>
              <p:cNvSpPr/>
              <p:nvPr/>
            </p:nvSpPr>
            <p:spPr>
              <a:xfrm>
                <a:off x="9133983" y="1819887"/>
                <a:ext cx="698530" cy="674706"/>
              </a:xfrm>
              <a:prstGeom prst="ellipse">
                <a:avLst/>
              </a:prstGeom>
              <a:solidFill>
                <a:srgbClr val="EE816C"/>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𝐿</m:t>
                          </m:r>
                        </m:e>
                        <m:sub>
                          <m:r>
                            <a:rPr lang="en-US" sz="2200" b="0" i="1" smtClean="0">
                              <a:solidFill>
                                <a:schemeClr val="tx1"/>
                              </a:solidFill>
                              <a:latin typeface="Cambria Math" panose="02040503050406030204" pitchFamily="18" charset="0"/>
                            </a:rPr>
                            <m:t>2</m:t>
                          </m:r>
                        </m:sub>
                      </m:sSub>
                    </m:oMath>
                  </m:oMathPara>
                </a14:m>
                <a:endParaRPr lang="en-US" sz="2200" dirty="0"/>
              </a:p>
            </p:txBody>
          </p:sp>
        </mc:Choice>
        <mc:Fallback xmlns="">
          <p:sp>
            <p:nvSpPr>
              <p:cNvPr id="58" name="Oval 57">
                <a:extLst>
                  <a:ext uri="{FF2B5EF4-FFF2-40B4-BE49-F238E27FC236}">
                    <a16:creationId xmlns:a16="http://schemas.microsoft.com/office/drawing/2014/main" id="{475F2A5F-3631-EA53-60D8-082C9542C6CD}"/>
                  </a:ext>
                </a:extLst>
              </p:cNvPr>
              <p:cNvSpPr>
                <a:spLocks noRot="1" noChangeAspect="1" noMove="1" noResize="1" noEditPoints="1" noAdjustHandles="1" noChangeArrowheads="1" noChangeShapeType="1" noTextEdit="1"/>
              </p:cNvSpPr>
              <p:nvPr/>
            </p:nvSpPr>
            <p:spPr>
              <a:xfrm>
                <a:off x="9133983" y="1819887"/>
                <a:ext cx="698530" cy="674706"/>
              </a:xfrm>
              <a:prstGeom prst="ellipse">
                <a:avLst/>
              </a:prstGeom>
              <a:blipFill>
                <a:blip r:embed="rId13"/>
                <a:stretch>
                  <a:fillRect/>
                </a:stretch>
              </a:blipFill>
              <a:ln w="28575">
                <a:solidFill>
                  <a:schemeClr val="tx1"/>
                </a:solidFill>
              </a:ln>
            </p:spPr>
            <p:txBody>
              <a:bodyPr/>
              <a:lstStyle/>
              <a:p>
                <a:r>
                  <a:rPr lang="en-US">
                    <a:noFill/>
                  </a:rPr>
                  <a:t> </a:t>
                </a:r>
              </a:p>
            </p:txBody>
          </p:sp>
        </mc:Fallback>
      </mc:AlternateContent>
      <p:cxnSp>
        <p:nvCxnSpPr>
          <p:cNvPr id="59" name="Straight Arrow Connector 58">
            <a:extLst>
              <a:ext uri="{FF2B5EF4-FFF2-40B4-BE49-F238E27FC236}">
                <a16:creationId xmlns:a16="http://schemas.microsoft.com/office/drawing/2014/main" id="{007F21EF-FF4B-2C88-271D-703366E8A52E}"/>
              </a:ext>
            </a:extLst>
          </p:cNvPr>
          <p:cNvCxnSpPr>
            <a:cxnSpLocks/>
            <a:endCxn id="58" idx="4"/>
          </p:cNvCxnSpPr>
          <p:nvPr/>
        </p:nvCxnSpPr>
        <p:spPr>
          <a:xfrm flipH="1" flipV="1">
            <a:off x="9483248" y="2494593"/>
            <a:ext cx="5682" cy="3185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Oval 61">
                <a:extLst>
                  <a:ext uri="{FF2B5EF4-FFF2-40B4-BE49-F238E27FC236}">
                    <a16:creationId xmlns:a16="http://schemas.microsoft.com/office/drawing/2014/main" id="{614B6F82-A9A0-EE4F-D797-CEDC960E11A9}"/>
                  </a:ext>
                </a:extLst>
              </p:cNvPr>
              <p:cNvSpPr/>
              <p:nvPr/>
            </p:nvSpPr>
            <p:spPr>
              <a:xfrm>
                <a:off x="10810250" y="1819887"/>
                <a:ext cx="698530" cy="674706"/>
              </a:xfrm>
              <a:prstGeom prst="ellipse">
                <a:avLst/>
              </a:prstGeom>
              <a:solidFill>
                <a:srgbClr val="EE816C"/>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𝐿</m:t>
                          </m:r>
                        </m:e>
                        <m:sub>
                          <m:r>
                            <a:rPr lang="en-US" sz="2200" b="0" i="1" smtClean="0">
                              <a:solidFill>
                                <a:schemeClr val="tx1"/>
                              </a:solidFill>
                              <a:latin typeface="Cambria Math" panose="02040503050406030204" pitchFamily="18" charset="0"/>
                            </a:rPr>
                            <m:t>𝑇</m:t>
                          </m:r>
                        </m:sub>
                      </m:sSub>
                    </m:oMath>
                  </m:oMathPara>
                </a14:m>
                <a:endParaRPr lang="en-US" sz="2200" dirty="0"/>
              </a:p>
            </p:txBody>
          </p:sp>
        </mc:Choice>
        <mc:Fallback xmlns="">
          <p:sp>
            <p:nvSpPr>
              <p:cNvPr id="62" name="Oval 61">
                <a:extLst>
                  <a:ext uri="{FF2B5EF4-FFF2-40B4-BE49-F238E27FC236}">
                    <a16:creationId xmlns:a16="http://schemas.microsoft.com/office/drawing/2014/main" id="{614B6F82-A9A0-EE4F-D797-CEDC960E11A9}"/>
                  </a:ext>
                </a:extLst>
              </p:cNvPr>
              <p:cNvSpPr>
                <a:spLocks noRot="1" noChangeAspect="1" noMove="1" noResize="1" noEditPoints="1" noAdjustHandles="1" noChangeArrowheads="1" noChangeShapeType="1" noTextEdit="1"/>
              </p:cNvSpPr>
              <p:nvPr/>
            </p:nvSpPr>
            <p:spPr>
              <a:xfrm>
                <a:off x="10810250" y="1819887"/>
                <a:ext cx="698530" cy="674706"/>
              </a:xfrm>
              <a:prstGeom prst="ellipse">
                <a:avLst/>
              </a:prstGeom>
              <a:blipFill>
                <a:blip r:embed="rId14"/>
                <a:stretch>
                  <a:fillRect/>
                </a:stretch>
              </a:blipFill>
              <a:ln w="28575">
                <a:solidFill>
                  <a:schemeClr val="tx1"/>
                </a:solidFill>
              </a:ln>
            </p:spPr>
            <p:txBody>
              <a:bodyPr/>
              <a:lstStyle/>
              <a:p>
                <a:r>
                  <a:rPr lang="en-US">
                    <a:noFill/>
                  </a:rPr>
                  <a:t> </a:t>
                </a:r>
              </a:p>
            </p:txBody>
          </p:sp>
        </mc:Fallback>
      </mc:AlternateContent>
      <p:cxnSp>
        <p:nvCxnSpPr>
          <p:cNvPr id="63" name="Straight Arrow Connector 62">
            <a:extLst>
              <a:ext uri="{FF2B5EF4-FFF2-40B4-BE49-F238E27FC236}">
                <a16:creationId xmlns:a16="http://schemas.microsoft.com/office/drawing/2014/main" id="{4B543724-63E4-1B36-6FF2-8D3335C5D7E7}"/>
              </a:ext>
            </a:extLst>
          </p:cNvPr>
          <p:cNvCxnSpPr>
            <a:cxnSpLocks/>
            <a:endCxn id="62" idx="4"/>
          </p:cNvCxnSpPr>
          <p:nvPr/>
        </p:nvCxnSpPr>
        <p:spPr>
          <a:xfrm flipH="1" flipV="1">
            <a:off x="11159515" y="2494593"/>
            <a:ext cx="5682" cy="3185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Oval 63">
                <a:extLst>
                  <a:ext uri="{FF2B5EF4-FFF2-40B4-BE49-F238E27FC236}">
                    <a16:creationId xmlns:a16="http://schemas.microsoft.com/office/drawing/2014/main" id="{F811883F-0FC5-9D99-D94C-F7986A2DC003}"/>
                  </a:ext>
                </a:extLst>
              </p:cNvPr>
              <p:cNvSpPr/>
              <p:nvPr/>
            </p:nvSpPr>
            <p:spPr>
              <a:xfrm>
                <a:off x="11410045" y="1107843"/>
                <a:ext cx="698530" cy="674706"/>
              </a:xfrm>
              <a:prstGeom prst="ellipse">
                <a:avLst/>
              </a:prstGeom>
              <a:solidFill>
                <a:srgbClr val="EE816C"/>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smtClean="0">
                          <a:solidFill>
                            <a:schemeClr val="tx1"/>
                          </a:solidFill>
                          <a:latin typeface="Cambria Math" panose="02040503050406030204" pitchFamily="18" charset="0"/>
                        </a:rPr>
                        <m:t>𝐿</m:t>
                      </m:r>
                    </m:oMath>
                  </m:oMathPara>
                </a14:m>
                <a:endParaRPr lang="en-US" sz="2200" dirty="0"/>
              </a:p>
            </p:txBody>
          </p:sp>
        </mc:Choice>
        <mc:Fallback xmlns="">
          <p:sp>
            <p:nvSpPr>
              <p:cNvPr id="64" name="Oval 63">
                <a:extLst>
                  <a:ext uri="{FF2B5EF4-FFF2-40B4-BE49-F238E27FC236}">
                    <a16:creationId xmlns:a16="http://schemas.microsoft.com/office/drawing/2014/main" id="{F811883F-0FC5-9D99-D94C-F7986A2DC003}"/>
                  </a:ext>
                </a:extLst>
              </p:cNvPr>
              <p:cNvSpPr>
                <a:spLocks noRot="1" noChangeAspect="1" noMove="1" noResize="1" noEditPoints="1" noAdjustHandles="1" noChangeArrowheads="1" noChangeShapeType="1" noTextEdit="1"/>
              </p:cNvSpPr>
              <p:nvPr/>
            </p:nvSpPr>
            <p:spPr>
              <a:xfrm>
                <a:off x="11410045" y="1107843"/>
                <a:ext cx="698530" cy="674706"/>
              </a:xfrm>
              <a:prstGeom prst="ellipse">
                <a:avLst/>
              </a:prstGeom>
              <a:blipFill>
                <a:blip r:embed="rId15"/>
                <a:stretch>
                  <a:fillRect/>
                </a:stretch>
              </a:blipFill>
              <a:ln w="28575">
                <a:solidFill>
                  <a:schemeClr val="tx1"/>
                </a:solidFill>
              </a:ln>
            </p:spPr>
            <p:txBody>
              <a:bodyPr/>
              <a:lstStyle/>
              <a:p>
                <a:r>
                  <a:rPr lang="en-US">
                    <a:noFill/>
                  </a:rPr>
                  <a:t> </a:t>
                </a:r>
              </a:p>
            </p:txBody>
          </p:sp>
        </mc:Fallback>
      </mc:AlternateContent>
      <p:cxnSp>
        <p:nvCxnSpPr>
          <p:cNvPr id="65" name="Curved Connector 64">
            <a:extLst>
              <a:ext uri="{FF2B5EF4-FFF2-40B4-BE49-F238E27FC236}">
                <a16:creationId xmlns:a16="http://schemas.microsoft.com/office/drawing/2014/main" id="{B65D885A-3A9C-ACA3-7DE0-9B0A4861927C}"/>
              </a:ext>
            </a:extLst>
          </p:cNvPr>
          <p:cNvCxnSpPr>
            <a:cxnSpLocks/>
            <a:stCxn id="62" idx="0"/>
            <a:endCxn id="64" idx="2"/>
          </p:cNvCxnSpPr>
          <p:nvPr/>
        </p:nvCxnSpPr>
        <p:spPr>
          <a:xfrm rot="5400000" flipH="1" flipV="1">
            <a:off x="11097435" y="1507277"/>
            <a:ext cx="374691" cy="25053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urved Connector 66">
            <a:extLst>
              <a:ext uri="{FF2B5EF4-FFF2-40B4-BE49-F238E27FC236}">
                <a16:creationId xmlns:a16="http://schemas.microsoft.com/office/drawing/2014/main" id="{21FBE9EC-81D2-E779-3F2B-81CDC5912953}"/>
              </a:ext>
            </a:extLst>
          </p:cNvPr>
          <p:cNvCxnSpPr>
            <a:cxnSpLocks/>
            <a:stCxn id="58" idx="0"/>
            <a:endCxn id="64" idx="2"/>
          </p:cNvCxnSpPr>
          <p:nvPr/>
        </p:nvCxnSpPr>
        <p:spPr>
          <a:xfrm rot="5400000" flipH="1" flipV="1">
            <a:off x="10259301" y="669144"/>
            <a:ext cx="374691" cy="1926797"/>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a:extLst>
              <a:ext uri="{FF2B5EF4-FFF2-40B4-BE49-F238E27FC236}">
                <a16:creationId xmlns:a16="http://schemas.microsoft.com/office/drawing/2014/main" id="{2EF3C223-3D5D-A3B7-CCFF-93E2A2BD9FD8}"/>
              </a:ext>
            </a:extLst>
          </p:cNvPr>
          <p:cNvCxnSpPr>
            <a:cxnSpLocks/>
            <a:stCxn id="56" idx="0"/>
            <a:endCxn id="64" idx="2"/>
          </p:cNvCxnSpPr>
          <p:nvPr/>
        </p:nvCxnSpPr>
        <p:spPr>
          <a:xfrm rot="5400000" flipH="1" flipV="1">
            <a:off x="9230323" y="-356292"/>
            <a:ext cx="378233" cy="3981211"/>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Oval 68">
                <a:extLst>
                  <a:ext uri="{FF2B5EF4-FFF2-40B4-BE49-F238E27FC236}">
                    <a16:creationId xmlns:a16="http://schemas.microsoft.com/office/drawing/2014/main" id="{9A5F1BF2-8342-163A-3AE5-92BA23E3A880}"/>
                  </a:ext>
                </a:extLst>
              </p:cNvPr>
              <p:cNvSpPr/>
              <p:nvPr/>
            </p:nvSpPr>
            <p:spPr>
              <a:xfrm>
                <a:off x="21534" y="3819612"/>
                <a:ext cx="698530" cy="674706"/>
              </a:xfrm>
              <a:prstGeom prst="ellipse">
                <a:avLst/>
              </a:prstGeom>
              <a:solidFill>
                <a:schemeClr val="accent4">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h</m:t>
                          </m:r>
                        </m:e>
                        <m:sub>
                          <m:r>
                            <a:rPr lang="en-US" sz="2200" b="0" i="1" smtClean="0">
                              <a:solidFill>
                                <a:schemeClr val="tx1"/>
                              </a:solidFill>
                              <a:latin typeface="Cambria Math" panose="02040503050406030204" pitchFamily="18" charset="0"/>
                            </a:rPr>
                            <m:t>0</m:t>
                          </m:r>
                        </m:sub>
                      </m:sSub>
                    </m:oMath>
                  </m:oMathPara>
                </a14:m>
                <a:endParaRPr lang="en-US" sz="2200" dirty="0"/>
              </a:p>
            </p:txBody>
          </p:sp>
        </mc:Choice>
        <mc:Fallback xmlns="">
          <p:sp>
            <p:nvSpPr>
              <p:cNvPr id="69" name="Oval 68">
                <a:extLst>
                  <a:ext uri="{FF2B5EF4-FFF2-40B4-BE49-F238E27FC236}">
                    <a16:creationId xmlns:a16="http://schemas.microsoft.com/office/drawing/2014/main" id="{9A5F1BF2-8342-163A-3AE5-92BA23E3A880}"/>
                  </a:ext>
                </a:extLst>
              </p:cNvPr>
              <p:cNvSpPr>
                <a:spLocks noRot="1" noChangeAspect="1" noMove="1" noResize="1" noEditPoints="1" noAdjustHandles="1" noChangeArrowheads="1" noChangeShapeType="1" noTextEdit="1"/>
              </p:cNvSpPr>
              <p:nvPr/>
            </p:nvSpPr>
            <p:spPr>
              <a:xfrm>
                <a:off x="21534" y="3819612"/>
                <a:ext cx="698530" cy="674706"/>
              </a:xfrm>
              <a:prstGeom prst="ellipse">
                <a:avLst/>
              </a:prstGeom>
              <a:blipFill>
                <a:blip r:embed="rId16"/>
                <a:stretch>
                  <a:fillRect/>
                </a:stretch>
              </a:blipFill>
              <a:ln w="28575">
                <a:solidFill>
                  <a:schemeClr val="tx1"/>
                </a:solidFill>
              </a:ln>
            </p:spPr>
            <p:txBody>
              <a:bodyPr/>
              <a:lstStyle/>
              <a:p>
                <a:r>
                  <a:rPr lang="en-US">
                    <a:noFill/>
                  </a:rPr>
                  <a:t> </a:t>
                </a:r>
              </a:p>
            </p:txBody>
          </p:sp>
        </mc:Fallback>
      </mc:AlternateContent>
      <p:cxnSp>
        <p:nvCxnSpPr>
          <p:cNvPr id="70" name="Straight Arrow Connector 69">
            <a:extLst>
              <a:ext uri="{FF2B5EF4-FFF2-40B4-BE49-F238E27FC236}">
                <a16:creationId xmlns:a16="http://schemas.microsoft.com/office/drawing/2014/main" id="{2D804A76-802F-80FB-9EBE-D372506698CD}"/>
              </a:ext>
            </a:extLst>
          </p:cNvPr>
          <p:cNvCxnSpPr>
            <a:cxnSpLocks/>
            <a:stCxn id="69" idx="6"/>
            <a:endCxn id="71" idx="2"/>
          </p:cNvCxnSpPr>
          <p:nvPr/>
        </p:nvCxnSpPr>
        <p:spPr>
          <a:xfrm>
            <a:off x="720064" y="4156965"/>
            <a:ext cx="32583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Oval 70">
                <a:extLst>
                  <a:ext uri="{FF2B5EF4-FFF2-40B4-BE49-F238E27FC236}">
                    <a16:creationId xmlns:a16="http://schemas.microsoft.com/office/drawing/2014/main" id="{3808FC62-E617-26B0-8186-A380F0385D13}"/>
                  </a:ext>
                </a:extLst>
              </p:cNvPr>
              <p:cNvSpPr/>
              <p:nvPr/>
            </p:nvSpPr>
            <p:spPr>
              <a:xfrm>
                <a:off x="1045900" y="3819612"/>
                <a:ext cx="698530" cy="674706"/>
              </a:xfrm>
              <a:prstGeom prst="ellipse">
                <a:avLst/>
              </a:prstGeom>
              <a:solidFill>
                <a:schemeClr val="bg1">
                  <a:lumMod val="7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𝑓</m:t>
                          </m:r>
                        </m:e>
                        <m:sub>
                          <m:r>
                            <a:rPr lang="en-US" sz="2200" b="0" i="1" smtClean="0">
                              <a:solidFill>
                                <a:schemeClr val="tx1"/>
                              </a:solidFill>
                              <a:latin typeface="Cambria Math" panose="02040503050406030204" pitchFamily="18" charset="0"/>
                            </a:rPr>
                            <m:t>𝑊</m:t>
                          </m:r>
                        </m:sub>
                      </m:sSub>
                    </m:oMath>
                  </m:oMathPara>
                </a14:m>
                <a:endParaRPr lang="en-US" sz="2200" dirty="0"/>
              </a:p>
            </p:txBody>
          </p:sp>
        </mc:Choice>
        <mc:Fallback xmlns="">
          <p:sp>
            <p:nvSpPr>
              <p:cNvPr id="71" name="Oval 70">
                <a:extLst>
                  <a:ext uri="{FF2B5EF4-FFF2-40B4-BE49-F238E27FC236}">
                    <a16:creationId xmlns:a16="http://schemas.microsoft.com/office/drawing/2014/main" id="{3808FC62-E617-26B0-8186-A380F0385D13}"/>
                  </a:ext>
                </a:extLst>
              </p:cNvPr>
              <p:cNvSpPr>
                <a:spLocks noRot="1" noChangeAspect="1" noMove="1" noResize="1" noEditPoints="1" noAdjustHandles="1" noChangeArrowheads="1" noChangeShapeType="1" noTextEdit="1"/>
              </p:cNvSpPr>
              <p:nvPr/>
            </p:nvSpPr>
            <p:spPr>
              <a:xfrm>
                <a:off x="1045900" y="3819612"/>
                <a:ext cx="698530" cy="674706"/>
              </a:xfrm>
              <a:prstGeom prst="ellipse">
                <a:avLst/>
              </a:prstGeom>
              <a:blipFill>
                <a:blip r:embed="rId17"/>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Oval 71">
                <a:extLst>
                  <a:ext uri="{FF2B5EF4-FFF2-40B4-BE49-F238E27FC236}">
                    <a16:creationId xmlns:a16="http://schemas.microsoft.com/office/drawing/2014/main" id="{ACB47F70-DD39-F003-912E-BD01CB9861D2}"/>
                  </a:ext>
                </a:extLst>
              </p:cNvPr>
              <p:cNvSpPr/>
              <p:nvPr/>
            </p:nvSpPr>
            <p:spPr>
              <a:xfrm>
                <a:off x="2070266" y="3819612"/>
                <a:ext cx="698530" cy="674706"/>
              </a:xfrm>
              <a:prstGeom prst="ellipse">
                <a:avLst/>
              </a:prstGeom>
              <a:solidFill>
                <a:schemeClr val="accent4">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h</m:t>
                          </m:r>
                        </m:e>
                        <m:sub>
                          <m:r>
                            <a:rPr lang="en-US" sz="2200" i="1">
                              <a:solidFill>
                                <a:schemeClr val="tx1"/>
                              </a:solidFill>
                              <a:latin typeface="Cambria Math" panose="02040503050406030204" pitchFamily="18" charset="0"/>
                            </a:rPr>
                            <m:t>1</m:t>
                          </m:r>
                        </m:sub>
                      </m:sSub>
                    </m:oMath>
                  </m:oMathPara>
                </a14:m>
                <a:endParaRPr lang="en-US" sz="2200" i="1" dirty="0">
                  <a:solidFill>
                    <a:schemeClr val="tx1"/>
                  </a:solidFill>
                  <a:latin typeface="Cambria Math" panose="02040503050406030204" pitchFamily="18" charset="0"/>
                </a:endParaRPr>
              </a:p>
            </p:txBody>
          </p:sp>
        </mc:Choice>
        <mc:Fallback xmlns="">
          <p:sp>
            <p:nvSpPr>
              <p:cNvPr id="72" name="Oval 71">
                <a:extLst>
                  <a:ext uri="{FF2B5EF4-FFF2-40B4-BE49-F238E27FC236}">
                    <a16:creationId xmlns:a16="http://schemas.microsoft.com/office/drawing/2014/main" id="{ACB47F70-DD39-F003-912E-BD01CB9861D2}"/>
                  </a:ext>
                </a:extLst>
              </p:cNvPr>
              <p:cNvSpPr>
                <a:spLocks noRot="1" noChangeAspect="1" noMove="1" noResize="1" noEditPoints="1" noAdjustHandles="1" noChangeArrowheads="1" noChangeShapeType="1" noTextEdit="1"/>
              </p:cNvSpPr>
              <p:nvPr/>
            </p:nvSpPr>
            <p:spPr>
              <a:xfrm>
                <a:off x="2070266" y="3819612"/>
                <a:ext cx="698530" cy="674706"/>
              </a:xfrm>
              <a:prstGeom prst="ellipse">
                <a:avLst/>
              </a:prstGeom>
              <a:blipFill>
                <a:blip r:embed="rId18"/>
                <a:stretch>
                  <a:fillRect/>
                </a:stretch>
              </a:blipFill>
              <a:ln w="28575">
                <a:solidFill>
                  <a:schemeClr val="tx1"/>
                </a:solidFill>
              </a:ln>
            </p:spPr>
            <p:txBody>
              <a:bodyPr/>
              <a:lstStyle/>
              <a:p>
                <a:r>
                  <a:rPr lang="en-US">
                    <a:noFill/>
                  </a:rPr>
                  <a:t> </a:t>
                </a:r>
              </a:p>
            </p:txBody>
          </p:sp>
        </mc:Fallback>
      </mc:AlternateContent>
      <p:cxnSp>
        <p:nvCxnSpPr>
          <p:cNvPr id="73" name="Straight Arrow Connector 72">
            <a:extLst>
              <a:ext uri="{FF2B5EF4-FFF2-40B4-BE49-F238E27FC236}">
                <a16:creationId xmlns:a16="http://schemas.microsoft.com/office/drawing/2014/main" id="{2DDCD034-6EDA-4FAE-429E-F4DF40C04C05}"/>
              </a:ext>
            </a:extLst>
          </p:cNvPr>
          <p:cNvCxnSpPr>
            <a:cxnSpLocks/>
            <a:stCxn id="71" idx="6"/>
            <a:endCxn id="72" idx="2"/>
          </p:cNvCxnSpPr>
          <p:nvPr/>
        </p:nvCxnSpPr>
        <p:spPr>
          <a:xfrm>
            <a:off x="1744430" y="4156965"/>
            <a:ext cx="32583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4940DDF-9FCC-0691-FF22-8B75DC7F9CE2}"/>
              </a:ext>
            </a:extLst>
          </p:cNvPr>
          <p:cNvCxnSpPr>
            <a:cxnSpLocks/>
            <a:stCxn id="75" idx="0"/>
            <a:endCxn id="71" idx="4"/>
          </p:cNvCxnSpPr>
          <p:nvPr/>
        </p:nvCxnSpPr>
        <p:spPr>
          <a:xfrm flipV="1">
            <a:off x="1395165" y="4494318"/>
            <a:ext cx="0" cy="3373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Oval 74">
                <a:extLst>
                  <a:ext uri="{FF2B5EF4-FFF2-40B4-BE49-F238E27FC236}">
                    <a16:creationId xmlns:a16="http://schemas.microsoft.com/office/drawing/2014/main" id="{8D1C3BD2-4CA3-AA4F-7AD2-9C69EE801DEF}"/>
                  </a:ext>
                </a:extLst>
              </p:cNvPr>
              <p:cNvSpPr/>
              <p:nvPr/>
            </p:nvSpPr>
            <p:spPr>
              <a:xfrm>
                <a:off x="1045900" y="4831671"/>
                <a:ext cx="698530" cy="674706"/>
              </a:xfrm>
              <a:prstGeom prst="ellipse">
                <a:avLst/>
              </a:prstGeom>
              <a:solidFill>
                <a:schemeClr val="accent6">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𝑥</m:t>
                          </m:r>
                        </m:e>
                        <m:sub>
                          <m:r>
                            <a:rPr lang="en-US" sz="2200" b="0" i="1" smtClean="0">
                              <a:solidFill>
                                <a:schemeClr val="tx1"/>
                              </a:solidFill>
                              <a:latin typeface="Cambria Math" panose="02040503050406030204" pitchFamily="18" charset="0"/>
                            </a:rPr>
                            <m:t>1</m:t>
                          </m:r>
                        </m:sub>
                      </m:sSub>
                    </m:oMath>
                  </m:oMathPara>
                </a14:m>
                <a:endParaRPr lang="en-US" sz="2200" dirty="0"/>
              </a:p>
            </p:txBody>
          </p:sp>
        </mc:Choice>
        <mc:Fallback xmlns="">
          <p:sp>
            <p:nvSpPr>
              <p:cNvPr id="75" name="Oval 74">
                <a:extLst>
                  <a:ext uri="{FF2B5EF4-FFF2-40B4-BE49-F238E27FC236}">
                    <a16:creationId xmlns:a16="http://schemas.microsoft.com/office/drawing/2014/main" id="{8D1C3BD2-4CA3-AA4F-7AD2-9C69EE801DEF}"/>
                  </a:ext>
                </a:extLst>
              </p:cNvPr>
              <p:cNvSpPr>
                <a:spLocks noRot="1" noChangeAspect="1" noMove="1" noResize="1" noEditPoints="1" noAdjustHandles="1" noChangeArrowheads="1" noChangeShapeType="1" noTextEdit="1"/>
              </p:cNvSpPr>
              <p:nvPr/>
            </p:nvSpPr>
            <p:spPr>
              <a:xfrm>
                <a:off x="1045900" y="4831671"/>
                <a:ext cx="698530" cy="674706"/>
              </a:xfrm>
              <a:prstGeom prst="ellipse">
                <a:avLst/>
              </a:prstGeom>
              <a:blipFill>
                <a:blip r:embed="rId19"/>
                <a:stretch>
                  <a:fillRect/>
                </a:stretch>
              </a:blipFill>
              <a:ln w="28575">
                <a:solidFill>
                  <a:schemeClr val="tx1"/>
                </a:solidFill>
              </a:ln>
            </p:spPr>
            <p:txBody>
              <a:bodyPr/>
              <a:lstStyle/>
              <a:p>
                <a:r>
                  <a:rPr lang="en-US">
                    <a:noFill/>
                  </a:rPr>
                  <a:t> </a:t>
                </a:r>
              </a:p>
            </p:txBody>
          </p:sp>
        </mc:Fallback>
      </mc:AlternateContent>
      <p:cxnSp>
        <p:nvCxnSpPr>
          <p:cNvPr id="76" name="Straight Arrow Connector 75">
            <a:extLst>
              <a:ext uri="{FF2B5EF4-FFF2-40B4-BE49-F238E27FC236}">
                <a16:creationId xmlns:a16="http://schemas.microsoft.com/office/drawing/2014/main" id="{3808C192-8795-9172-6E25-A407FE3E4F37}"/>
              </a:ext>
            </a:extLst>
          </p:cNvPr>
          <p:cNvCxnSpPr>
            <a:cxnSpLocks/>
            <a:stCxn id="72" idx="6"/>
            <a:endCxn id="77" idx="2"/>
          </p:cNvCxnSpPr>
          <p:nvPr/>
        </p:nvCxnSpPr>
        <p:spPr>
          <a:xfrm flipV="1">
            <a:off x="2768796" y="4149345"/>
            <a:ext cx="325836" cy="76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Oval 76">
                <a:extLst>
                  <a:ext uri="{FF2B5EF4-FFF2-40B4-BE49-F238E27FC236}">
                    <a16:creationId xmlns:a16="http://schemas.microsoft.com/office/drawing/2014/main" id="{E31CE6ED-61CA-96B0-FE48-C82F6BAA7C85}"/>
                  </a:ext>
                </a:extLst>
              </p:cNvPr>
              <p:cNvSpPr/>
              <p:nvPr/>
            </p:nvSpPr>
            <p:spPr>
              <a:xfrm>
                <a:off x="3094632" y="3811992"/>
                <a:ext cx="698530" cy="674706"/>
              </a:xfrm>
              <a:prstGeom prst="ellipse">
                <a:avLst/>
              </a:prstGeom>
              <a:solidFill>
                <a:schemeClr val="bg1">
                  <a:lumMod val="7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𝑓</m:t>
                          </m:r>
                        </m:e>
                        <m:sub>
                          <m:r>
                            <a:rPr lang="en-US" sz="2200" i="1">
                              <a:solidFill>
                                <a:schemeClr val="tx1"/>
                              </a:solidFill>
                              <a:latin typeface="Cambria Math" panose="02040503050406030204" pitchFamily="18" charset="0"/>
                            </a:rPr>
                            <m:t>𝑊</m:t>
                          </m:r>
                        </m:sub>
                      </m:sSub>
                    </m:oMath>
                  </m:oMathPara>
                </a14:m>
                <a:endParaRPr lang="en-US" sz="2200" i="1" dirty="0">
                  <a:solidFill>
                    <a:schemeClr val="tx1"/>
                  </a:solidFill>
                  <a:latin typeface="Cambria Math" panose="02040503050406030204" pitchFamily="18" charset="0"/>
                </a:endParaRPr>
              </a:p>
            </p:txBody>
          </p:sp>
        </mc:Choice>
        <mc:Fallback xmlns="">
          <p:sp>
            <p:nvSpPr>
              <p:cNvPr id="77" name="Oval 76">
                <a:extLst>
                  <a:ext uri="{FF2B5EF4-FFF2-40B4-BE49-F238E27FC236}">
                    <a16:creationId xmlns:a16="http://schemas.microsoft.com/office/drawing/2014/main" id="{E31CE6ED-61CA-96B0-FE48-C82F6BAA7C85}"/>
                  </a:ext>
                </a:extLst>
              </p:cNvPr>
              <p:cNvSpPr>
                <a:spLocks noRot="1" noChangeAspect="1" noMove="1" noResize="1" noEditPoints="1" noAdjustHandles="1" noChangeArrowheads="1" noChangeShapeType="1" noTextEdit="1"/>
              </p:cNvSpPr>
              <p:nvPr/>
            </p:nvSpPr>
            <p:spPr>
              <a:xfrm>
                <a:off x="3094632" y="3811992"/>
                <a:ext cx="698530" cy="674706"/>
              </a:xfrm>
              <a:prstGeom prst="ellipse">
                <a:avLst/>
              </a:prstGeom>
              <a:blipFill>
                <a:blip r:embed="rId20"/>
                <a:stretch>
                  <a:fillRect/>
                </a:stretch>
              </a:blipFill>
              <a:ln w="28575">
                <a:solidFill>
                  <a:schemeClr val="tx1"/>
                </a:solidFill>
              </a:ln>
            </p:spPr>
            <p:txBody>
              <a:bodyPr/>
              <a:lstStyle/>
              <a:p>
                <a:r>
                  <a:rPr lang="en-US">
                    <a:noFill/>
                  </a:rPr>
                  <a:t> </a:t>
                </a:r>
              </a:p>
            </p:txBody>
          </p:sp>
        </mc:Fallback>
      </mc:AlternateContent>
      <p:cxnSp>
        <p:nvCxnSpPr>
          <p:cNvPr id="79" name="Straight Arrow Connector 78">
            <a:extLst>
              <a:ext uri="{FF2B5EF4-FFF2-40B4-BE49-F238E27FC236}">
                <a16:creationId xmlns:a16="http://schemas.microsoft.com/office/drawing/2014/main" id="{5FAFCF08-BEEB-4DC3-A61B-4501112E6C76}"/>
              </a:ext>
            </a:extLst>
          </p:cNvPr>
          <p:cNvCxnSpPr>
            <a:cxnSpLocks/>
            <a:stCxn id="77" idx="6"/>
          </p:cNvCxnSpPr>
          <p:nvPr/>
        </p:nvCxnSpPr>
        <p:spPr>
          <a:xfrm>
            <a:off x="3793162" y="4149345"/>
            <a:ext cx="32583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E0462BB-6DD9-C76D-9586-BB131FA41A5E}"/>
              </a:ext>
            </a:extLst>
          </p:cNvPr>
          <p:cNvCxnSpPr>
            <a:cxnSpLocks/>
            <a:stCxn id="81" idx="0"/>
            <a:endCxn id="77" idx="4"/>
          </p:cNvCxnSpPr>
          <p:nvPr/>
        </p:nvCxnSpPr>
        <p:spPr>
          <a:xfrm flipV="1">
            <a:off x="3443897" y="4486698"/>
            <a:ext cx="0" cy="3373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Oval 80">
                <a:extLst>
                  <a:ext uri="{FF2B5EF4-FFF2-40B4-BE49-F238E27FC236}">
                    <a16:creationId xmlns:a16="http://schemas.microsoft.com/office/drawing/2014/main" id="{1E5E256D-654D-E82A-CDC9-E5874EBAF4AA}"/>
                  </a:ext>
                </a:extLst>
              </p:cNvPr>
              <p:cNvSpPr/>
              <p:nvPr/>
            </p:nvSpPr>
            <p:spPr>
              <a:xfrm>
                <a:off x="3094632" y="4824051"/>
                <a:ext cx="698530" cy="674706"/>
              </a:xfrm>
              <a:prstGeom prst="ellipse">
                <a:avLst/>
              </a:prstGeom>
              <a:solidFill>
                <a:schemeClr val="accent6">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𝑥</m:t>
                          </m:r>
                        </m:e>
                        <m:sub>
                          <m:r>
                            <a:rPr lang="en-US" sz="2200" i="1">
                              <a:solidFill>
                                <a:schemeClr val="tx1"/>
                              </a:solidFill>
                              <a:latin typeface="Cambria Math" panose="02040503050406030204" pitchFamily="18" charset="0"/>
                            </a:rPr>
                            <m:t>2</m:t>
                          </m:r>
                        </m:sub>
                      </m:sSub>
                    </m:oMath>
                  </m:oMathPara>
                </a14:m>
                <a:endParaRPr lang="en-US" sz="2200" i="1" dirty="0">
                  <a:solidFill>
                    <a:schemeClr val="tx1"/>
                  </a:solidFill>
                  <a:latin typeface="Cambria Math" panose="02040503050406030204" pitchFamily="18" charset="0"/>
                </a:endParaRPr>
              </a:p>
            </p:txBody>
          </p:sp>
        </mc:Choice>
        <mc:Fallback xmlns="">
          <p:sp>
            <p:nvSpPr>
              <p:cNvPr id="81" name="Oval 80">
                <a:extLst>
                  <a:ext uri="{FF2B5EF4-FFF2-40B4-BE49-F238E27FC236}">
                    <a16:creationId xmlns:a16="http://schemas.microsoft.com/office/drawing/2014/main" id="{1E5E256D-654D-E82A-CDC9-E5874EBAF4AA}"/>
                  </a:ext>
                </a:extLst>
              </p:cNvPr>
              <p:cNvSpPr>
                <a:spLocks noRot="1" noChangeAspect="1" noMove="1" noResize="1" noEditPoints="1" noAdjustHandles="1" noChangeArrowheads="1" noChangeShapeType="1" noTextEdit="1"/>
              </p:cNvSpPr>
              <p:nvPr/>
            </p:nvSpPr>
            <p:spPr>
              <a:xfrm>
                <a:off x="3094632" y="4824051"/>
                <a:ext cx="698530" cy="674706"/>
              </a:xfrm>
              <a:prstGeom prst="ellipse">
                <a:avLst/>
              </a:prstGeom>
              <a:blipFill>
                <a:blip r:embed="rId21"/>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2A126CDA-5A33-E13A-AD5E-7FB1CC3B25F0}"/>
                  </a:ext>
                </a:extLst>
              </p:cNvPr>
              <p:cNvSpPr txBox="1"/>
              <p:nvPr/>
            </p:nvSpPr>
            <p:spPr>
              <a:xfrm>
                <a:off x="3874601" y="3902053"/>
                <a:ext cx="9448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8" name="TextBox 87">
                <a:extLst>
                  <a:ext uri="{FF2B5EF4-FFF2-40B4-BE49-F238E27FC236}">
                    <a16:creationId xmlns:a16="http://schemas.microsoft.com/office/drawing/2014/main" id="{2A126CDA-5A33-E13A-AD5E-7FB1CC3B25F0}"/>
                  </a:ext>
                </a:extLst>
              </p:cNvPr>
              <p:cNvSpPr txBox="1">
                <a:spLocks noRot="1" noChangeAspect="1" noMove="1" noResize="1" noEditPoints="1" noAdjustHandles="1" noChangeArrowheads="1" noChangeShapeType="1" noTextEdit="1"/>
              </p:cNvSpPr>
              <p:nvPr/>
            </p:nvSpPr>
            <p:spPr>
              <a:xfrm>
                <a:off x="3874601" y="3902053"/>
                <a:ext cx="944880"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Oval 88">
                <a:extLst>
                  <a:ext uri="{FF2B5EF4-FFF2-40B4-BE49-F238E27FC236}">
                    <a16:creationId xmlns:a16="http://schemas.microsoft.com/office/drawing/2014/main" id="{2880CDC5-AB1B-782A-A567-579F161B1863}"/>
                  </a:ext>
                </a:extLst>
              </p:cNvPr>
              <p:cNvSpPr/>
              <p:nvPr/>
            </p:nvSpPr>
            <p:spPr>
              <a:xfrm>
                <a:off x="5003553" y="3819612"/>
                <a:ext cx="698530" cy="674706"/>
              </a:xfrm>
              <a:prstGeom prst="ellipse">
                <a:avLst/>
              </a:prstGeom>
              <a:solidFill>
                <a:schemeClr val="accent4">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h</m:t>
                          </m:r>
                        </m:e>
                        <m:sub>
                          <m:r>
                            <a:rPr lang="en-US" sz="2200" i="1">
                              <a:solidFill>
                                <a:schemeClr val="tx1"/>
                              </a:solidFill>
                              <a:latin typeface="Cambria Math" panose="02040503050406030204" pitchFamily="18" charset="0"/>
                            </a:rPr>
                            <m:t>𝑇</m:t>
                          </m:r>
                        </m:sub>
                      </m:sSub>
                    </m:oMath>
                  </m:oMathPara>
                </a14:m>
                <a:endParaRPr lang="en-US" sz="2200" i="1" dirty="0">
                  <a:solidFill>
                    <a:schemeClr val="tx1"/>
                  </a:solidFill>
                  <a:latin typeface="Cambria Math" panose="02040503050406030204" pitchFamily="18" charset="0"/>
                </a:endParaRPr>
              </a:p>
            </p:txBody>
          </p:sp>
        </mc:Choice>
        <mc:Fallback xmlns="">
          <p:sp>
            <p:nvSpPr>
              <p:cNvPr id="89" name="Oval 88">
                <a:extLst>
                  <a:ext uri="{FF2B5EF4-FFF2-40B4-BE49-F238E27FC236}">
                    <a16:creationId xmlns:a16="http://schemas.microsoft.com/office/drawing/2014/main" id="{2880CDC5-AB1B-782A-A567-579F161B1863}"/>
                  </a:ext>
                </a:extLst>
              </p:cNvPr>
              <p:cNvSpPr>
                <a:spLocks noRot="1" noChangeAspect="1" noMove="1" noResize="1" noEditPoints="1" noAdjustHandles="1" noChangeArrowheads="1" noChangeShapeType="1" noTextEdit="1"/>
              </p:cNvSpPr>
              <p:nvPr/>
            </p:nvSpPr>
            <p:spPr>
              <a:xfrm>
                <a:off x="5003553" y="3819612"/>
                <a:ext cx="698530" cy="674706"/>
              </a:xfrm>
              <a:prstGeom prst="ellipse">
                <a:avLst/>
              </a:prstGeom>
              <a:blipFill>
                <a:blip r:embed="rId23"/>
                <a:stretch>
                  <a:fillRect/>
                </a:stretch>
              </a:blipFill>
              <a:ln w="28575">
                <a:solidFill>
                  <a:schemeClr val="tx1"/>
                </a:solidFill>
              </a:ln>
            </p:spPr>
            <p:txBody>
              <a:bodyPr/>
              <a:lstStyle/>
              <a:p>
                <a:r>
                  <a:rPr lang="en-US">
                    <a:noFill/>
                  </a:rPr>
                  <a:t> </a:t>
                </a:r>
              </a:p>
            </p:txBody>
          </p:sp>
        </mc:Fallback>
      </mc:AlternateContent>
      <p:cxnSp>
        <p:nvCxnSpPr>
          <p:cNvPr id="90" name="Straight Arrow Connector 89">
            <a:extLst>
              <a:ext uri="{FF2B5EF4-FFF2-40B4-BE49-F238E27FC236}">
                <a16:creationId xmlns:a16="http://schemas.microsoft.com/office/drawing/2014/main" id="{FDD66C58-159F-33DA-1C2B-44B65C56AECB}"/>
              </a:ext>
            </a:extLst>
          </p:cNvPr>
          <p:cNvCxnSpPr>
            <a:cxnSpLocks/>
            <a:endCxn id="89" idx="2"/>
          </p:cNvCxnSpPr>
          <p:nvPr/>
        </p:nvCxnSpPr>
        <p:spPr>
          <a:xfrm>
            <a:off x="4677718" y="4156965"/>
            <a:ext cx="3258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Rectangle 90">
                <a:extLst>
                  <a:ext uri="{FF2B5EF4-FFF2-40B4-BE49-F238E27FC236}">
                    <a16:creationId xmlns:a16="http://schemas.microsoft.com/office/drawing/2014/main" id="{D173C390-1E3B-6AA0-9528-4CD0231B68D5}"/>
                  </a:ext>
                </a:extLst>
              </p:cNvPr>
              <p:cNvSpPr/>
              <p:nvPr/>
            </p:nvSpPr>
            <p:spPr>
              <a:xfrm>
                <a:off x="2865793" y="5654054"/>
                <a:ext cx="698530" cy="66783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b="0" i="1" dirty="0" smtClean="0">
                              <a:solidFill>
                                <a:schemeClr val="tx1"/>
                              </a:solidFill>
                              <a:latin typeface="Cambria Math" panose="02040503050406030204" pitchFamily="18" charset="0"/>
                            </a:rPr>
                          </m:ctrlPr>
                        </m:sSubPr>
                        <m:e>
                          <m:r>
                            <a:rPr lang="en-US" sz="2400" i="1" dirty="0" smtClean="0">
                              <a:solidFill>
                                <a:schemeClr val="tx1"/>
                              </a:solidFill>
                              <a:latin typeface="Cambria Math" panose="02040503050406030204" pitchFamily="18" charset="0"/>
                            </a:rPr>
                            <m:t>𝑊</m:t>
                          </m:r>
                        </m:e>
                        <m:sub>
                          <m:r>
                            <a:rPr lang="en-US" sz="2400" b="0" i="1" dirty="0" smtClean="0">
                              <a:solidFill>
                                <a:schemeClr val="tx1"/>
                              </a:solidFill>
                              <a:latin typeface="Cambria Math" panose="02040503050406030204" pitchFamily="18" charset="0"/>
                            </a:rPr>
                            <m:t>1</m:t>
                          </m:r>
                        </m:sub>
                      </m:sSub>
                    </m:oMath>
                  </m:oMathPara>
                </a14:m>
                <a:endParaRPr lang="en-US" sz="2400" dirty="0"/>
              </a:p>
            </p:txBody>
          </p:sp>
        </mc:Choice>
        <mc:Fallback xmlns="">
          <p:sp>
            <p:nvSpPr>
              <p:cNvPr id="91" name="Rectangle 90">
                <a:extLst>
                  <a:ext uri="{FF2B5EF4-FFF2-40B4-BE49-F238E27FC236}">
                    <a16:creationId xmlns:a16="http://schemas.microsoft.com/office/drawing/2014/main" id="{D173C390-1E3B-6AA0-9528-4CD0231B68D5}"/>
                  </a:ext>
                </a:extLst>
              </p:cNvPr>
              <p:cNvSpPr>
                <a:spLocks noRot="1" noChangeAspect="1" noMove="1" noResize="1" noEditPoints="1" noAdjustHandles="1" noChangeArrowheads="1" noChangeShapeType="1" noTextEdit="1"/>
              </p:cNvSpPr>
              <p:nvPr/>
            </p:nvSpPr>
            <p:spPr>
              <a:xfrm>
                <a:off x="2865793" y="5654054"/>
                <a:ext cx="698530" cy="667831"/>
              </a:xfrm>
              <a:prstGeom prst="rect">
                <a:avLst/>
              </a:prstGeom>
              <a:blipFill>
                <a:blip r:embed="rId24"/>
                <a:stretch>
                  <a:fillRect/>
                </a:stretch>
              </a:blipFill>
            </p:spPr>
            <p:txBody>
              <a:bodyPr/>
              <a:lstStyle/>
              <a:p>
                <a:r>
                  <a:rPr lang="en-US">
                    <a:noFill/>
                  </a:rPr>
                  <a:t> </a:t>
                </a:r>
              </a:p>
            </p:txBody>
          </p:sp>
        </mc:Fallback>
      </mc:AlternateContent>
      <p:cxnSp>
        <p:nvCxnSpPr>
          <p:cNvPr id="92" name="Curved Connector 91">
            <a:extLst>
              <a:ext uri="{FF2B5EF4-FFF2-40B4-BE49-F238E27FC236}">
                <a16:creationId xmlns:a16="http://schemas.microsoft.com/office/drawing/2014/main" id="{270ED174-3CA5-7226-6A4A-5987AAE39CA8}"/>
              </a:ext>
            </a:extLst>
          </p:cNvPr>
          <p:cNvCxnSpPr>
            <a:stCxn id="91" idx="1"/>
            <a:endCxn id="71" idx="5"/>
          </p:cNvCxnSpPr>
          <p:nvPr/>
        </p:nvCxnSpPr>
        <p:spPr>
          <a:xfrm rot="10800000">
            <a:off x="1642133" y="4395510"/>
            <a:ext cx="1223660" cy="159246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urved Connector 92">
            <a:extLst>
              <a:ext uri="{FF2B5EF4-FFF2-40B4-BE49-F238E27FC236}">
                <a16:creationId xmlns:a16="http://schemas.microsoft.com/office/drawing/2014/main" id="{1CE4931E-BD72-6417-385F-33542549515F}"/>
              </a:ext>
            </a:extLst>
          </p:cNvPr>
          <p:cNvCxnSpPr>
            <a:cxnSpLocks/>
            <a:stCxn id="91" idx="1"/>
            <a:endCxn id="77" idx="3"/>
          </p:cNvCxnSpPr>
          <p:nvPr/>
        </p:nvCxnSpPr>
        <p:spPr>
          <a:xfrm rot="10800000" flipH="1">
            <a:off x="2865793" y="4387890"/>
            <a:ext cx="331136" cy="1600080"/>
          </a:xfrm>
          <a:prstGeom prst="curvedConnector4">
            <a:avLst>
              <a:gd name="adj1" fmla="val -69035"/>
              <a:gd name="adj2" fmla="val 5734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urved Connector 94">
            <a:extLst>
              <a:ext uri="{FF2B5EF4-FFF2-40B4-BE49-F238E27FC236}">
                <a16:creationId xmlns:a16="http://schemas.microsoft.com/office/drawing/2014/main" id="{536E03FA-507E-DEB2-D179-6137922B1262}"/>
              </a:ext>
            </a:extLst>
          </p:cNvPr>
          <p:cNvCxnSpPr>
            <a:cxnSpLocks/>
            <a:stCxn id="91" idx="3"/>
            <a:endCxn id="88" idx="2"/>
          </p:cNvCxnSpPr>
          <p:nvPr/>
        </p:nvCxnSpPr>
        <p:spPr>
          <a:xfrm flipV="1">
            <a:off x="3564323" y="4271385"/>
            <a:ext cx="782718" cy="1716585"/>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ADD30E6C-B272-F337-F3D9-35C710043DBB}"/>
              </a:ext>
            </a:extLst>
          </p:cNvPr>
          <p:cNvCxnSpPr>
            <a:cxnSpLocks/>
            <a:stCxn id="89" idx="6"/>
            <a:endCxn id="27" idx="2"/>
          </p:cNvCxnSpPr>
          <p:nvPr/>
        </p:nvCxnSpPr>
        <p:spPr>
          <a:xfrm>
            <a:off x="5702083" y="4156965"/>
            <a:ext cx="358802" cy="15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843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C11ED-CEB3-A035-E193-9C03B555049B}"/>
              </a:ext>
            </a:extLst>
          </p:cNvPr>
          <p:cNvSpPr>
            <a:spLocks noGrp="1"/>
          </p:cNvSpPr>
          <p:nvPr>
            <p:ph type="title"/>
          </p:nvPr>
        </p:nvSpPr>
        <p:spPr/>
        <p:txBody>
          <a:bodyPr>
            <a:normAutofit fontScale="90000"/>
          </a:bodyPr>
          <a:lstStyle/>
          <a:p>
            <a:r>
              <a:rPr lang="en-US" dirty="0"/>
              <a:t>Training RNN</a:t>
            </a:r>
          </a:p>
        </p:txBody>
      </p:sp>
      <p:sp>
        <p:nvSpPr>
          <p:cNvPr id="3" name="Content Placeholder 2">
            <a:extLst>
              <a:ext uri="{FF2B5EF4-FFF2-40B4-BE49-F238E27FC236}">
                <a16:creationId xmlns:a16="http://schemas.microsoft.com/office/drawing/2014/main" id="{3AFB2E06-9F18-358E-8A16-F50FF1506404}"/>
              </a:ext>
            </a:extLst>
          </p:cNvPr>
          <p:cNvSpPr>
            <a:spLocks noGrp="1"/>
          </p:cNvSpPr>
          <p:nvPr>
            <p:ph idx="1"/>
          </p:nvPr>
        </p:nvSpPr>
        <p:spPr/>
        <p:txBody>
          <a:bodyPr/>
          <a:lstStyle/>
          <a:p>
            <a:pPr algn="just"/>
            <a:r>
              <a:rPr lang="en-US" dirty="0"/>
              <a:t>Principle: unfold the computational graph, and use backpropagation </a:t>
            </a:r>
          </a:p>
          <a:p>
            <a:pPr algn="just"/>
            <a:r>
              <a:rPr lang="en-US" dirty="0"/>
              <a:t>Called back-propagation through time (BPTT) algorithm </a:t>
            </a:r>
          </a:p>
          <a:p>
            <a:pPr algn="just"/>
            <a:r>
              <a:rPr lang="en-US" dirty="0"/>
              <a:t>Can then apply any general-purpose gradient-based techniques</a:t>
            </a:r>
          </a:p>
          <a:p>
            <a:pPr algn="just"/>
            <a:r>
              <a:rPr lang="en-US" dirty="0"/>
              <a:t>Conceptually: first compute the gradients of the internal nodes, then compute the gradients of the parameters</a:t>
            </a:r>
          </a:p>
        </p:txBody>
      </p:sp>
      <p:sp>
        <p:nvSpPr>
          <p:cNvPr id="4" name="Slide Number Placeholder 3">
            <a:extLst>
              <a:ext uri="{FF2B5EF4-FFF2-40B4-BE49-F238E27FC236}">
                <a16:creationId xmlns:a16="http://schemas.microsoft.com/office/drawing/2014/main" id="{F848D33D-B7BF-0E30-10CD-DD71DB94E803}"/>
              </a:ext>
            </a:extLst>
          </p:cNvPr>
          <p:cNvSpPr>
            <a:spLocks noGrp="1"/>
          </p:cNvSpPr>
          <p:nvPr>
            <p:ph type="sldNum" sz="quarter" idx="12"/>
          </p:nvPr>
        </p:nvSpPr>
        <p:spPr/>
        <p:txBody>
          <a:bodyPr/>
          <a:lstStyle/>
          <a:p>
            <a:fld id="{7A40C488-C8CC-47D5-8871-7D5F905AB6AC}" type="slidenum">
              <a:rPr lang="en-US" smtClean="0"/>
              <a:pPr/>
              <a:t>26</a:t>
            </a:fld>
            <a:endParaRPr lang="en-US"/>
          </a:p>
        </p:txBody>
      </p:sp>
    </p:spTree>
    <p:extLst>
      <p:ext uri="{BB962C8B-B14F-4D97-AF65-F5344CB8AC3E}">
        <p14:creationId xmlns:p14="http://schemas.microsoft.com/office/powerpoint/2010/main" val="353077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0B52D-0745-0557-757A-AD176EE42A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DBE434-73B3-1153-771F-A8611DDEF91C}"/>
              </a:ext>
            </a:extLst>
          </p:cNvPr>
          <p:cNvSpPr>
            <a:spLocks noGrp="1"/>
          </p:cNvSpPr>
          <p:nvPr>
            <p:ph type="title"/>
          </p:nvPr>
        </p:nvSpPr>
        <p:spPr/>
        <p:txBody>
          <a:bodyPr>
            <a:normAutofit fontScale="90000"/>
          </a:bodyPr>
          <a:lstStyle/>
          <a:p>
            <a:r>
              <a:rPr lang="en-US" dirty="0"/>
              <a:t>Training RNN: RNN Cell Revisit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390B76-F180-411A-0329-74679F9DDD27}"/>
                  </a:ext>
                </a:extLst>
              </p:cNvPr>
              <p:cNvSpPr>
                <a:spLocks noGrp="1"/>
              </p:cNvSpPr>
              <p:nvPr>
                <p:ph idx="1"/>
              </p:nvPr>
            </p:nvSpPr>
            <p:spPr/>
            <p:txBody>
              <a:bodyPr>
                <a:normAutofit fontScale="92500"/>
              </a:bodyPr>
              <a:lstStyle/>
              <a:p>
                <a:pPr algn="just"/>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𝒉</m:t>
                        </m:r>
                      </m:e>
                      <m:sub>
                        <m:r>
                          <a:rPr lang="en-US" b="1" i="1" smtClean="0">
                            <a:latin typeface="Cambria Math" panose="02040503050406030204" pitchFamily="18" charset="0"/>
                          </a:rPr>
                          <m:t>𝒕</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𝝓</m:t>
                        </m:r>
                      </m:e>
                      <m:sub>
                        <m:r>
                          <a:rPr lang="en-US" b="1" i="1" smtClean="0">
                            <a:latin typeface="Cambria Math" panose="02040503050406030204" pitchFamily="18" charset="0"/>
                          </a:rPr>
                          <m:t>𝒉</m:t>
                        </m:r>
                      </m:sub>
                    </m:sSub>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i="1">
                                <a:latin typeface="Cambria Math" panose="02040503050406030204" pitchFamily="18" charset="0"/>
                              </a:rPr>
                              <m:t>𝒃</m:t>
                            </m:r>
                          </m:e>
                          <m:sub>
                            <m:r>
                              <a:rPr lang="en-US" b="1" i="1" smtClean="0">
                                <a:latin typeface="Cambria Math" panose="02040503050406030204" pitchFamily="18" charset="0"/>
                              </a:rPr>
                              <m:t>𝒉</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𝑾</m:t>
                            </m:r>
                          </m:e>
                          <m:sub>
                            <m:r>
                              <a:rPr lang="en-US" i="1">
                                <a:latin typeface="Cambria Math" panose="02040503050406030204" pitchFamily="18" charset="0"/>
                              </a:rPr>
                              <m:t>𝒉</m:t>
                            </m:r>
                          </m:sub>
                        </m:sSub>
                        <m:sSub>
                          <m:sSubPr>
                            <m:ctrlPr>
                              <a:rPr lang="en-US" i="1">
                                <a:latin typeface="Cambria Math" panose="02040503050406030204" pitchFamily="18" charset="0"/>
                              </a:rPr>
                            </m:ctrlPr>
                          </m:sSubPr>
                          <m:e>
                            <m:r>
                              <a:rPr lang="en-US" i="1">
                                <a:latin typeface="Cambria Math" panose="02040503050406030204" pitchFamily="18" charset="0"/>
                              </a:rPr>
                              <m:t>𝒉</m:t>
                            </m:r>
                          </m:e>
                          <m:sub>
                            <m:r>
                              <a:rPr lang="en-US" i="1">
                                <a:latin typeface="Cambria Math" panose="02040503050406030204" pitchFamily="18" charset="0"/>
                              </a:rPr>
                              <m:t>𝒕</m:t>
                            </m:r>
                            <m:r>
                              <a:rPr lang="en-US" i="1">
                                <a:latin typeface="Cambria Math" panose="02040503050406030204" pitchFamily="18" charset="0"/>
                              </a:rPr>
                              <m:t>−</m:t>
                            </m:r>
                            <m:r>
                              <a:rPr lang="en-US"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𝑾</m:t>
                            </m:r>
                          </m:e>
                          <m:sub>
                            <m:r>
                              <a:rPr lang="en-US" i="1">
                                <a:latin typeface="Cambria Math" panose="02040503050406030204" pitchFamily="18" charset="0"/>
                              </a:rPr>
                              <m:t>𝒙</m:t>
                            </m:r>
                          </m:sub>
                        </m:sSub>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𝒕</m:t>
                            </m:r>
                          </m:sub>
                        </m:sSub>
                      </m:e>
                    </m:d>
                  </m:oMath>
                </a14:m>
                <a:endParaRPr lang="en-US" dirty="0"/>
              </a:p>
              <a:p>
                <a14:m>
                  <m:oMath xmlns:m="http://schemas.openxmlformats.org/officeDocument/2006/math">
                    <m:acc>
                      <m:accPr>
                        <m:chr m:val="̂"/>
                        <m:ctrlPr>
                          <a:rPr lang="en-US" i="1" smtClean="0">
                            <a:solidFill>
                              <a:srgbClr val="002060"/>
                            </a:solidFill>
                            <a:latin typeface="Cambria Math" panose="02040503050406030204" pitchFamily="18" charset="0"/>
                          </a:rPr>
                        </m:ctrlPr>
                      </m:accPr>
                      <m:e>
                        <m:sSub>
                          <m:sSubPr>
                            <m:ctrlPr>
                              <a:rPr lang="en-GB" i="1" smtClean="0">
                                <a:solidFill>
                                  <a:srgbClr val="002060"/>
                                </a:solidFill>
                                <a:latin typeface="Cambria Math" panose="02040503050406030204" pitchFamily="18" charset="0"/>
                              </a:rPr>
                            </m:ctrlPr>
                          </m:sSubPr>
                          <m:e>
                            <m:r>
                              <a:rPr lang="en-GB" b="1" i="1">
                                <a:solidFill>
                                  <a:srgbClr val="002060"/>
                                </a:solidFill>
                                <a:latin typeface="Cambria Math" panose="02040503050406030204" pitchFamily="18" charset="0"/>
                              </a:rPr>
                              <m:t>𝒚</m:t>
                            </m:r>
                          </m:e>
                          <m:sub>
                            <m:r>
                              <a:rPr lang="en-GB" b="1" i="1" smtClean="0">
                                <a:solidFill>
                                  <a:srgbClr val="002060"/>
                                </a:solidFill>
                                <a:latin typeface="Cambria Math" panose="02040503050406030204" pitchFamily="18" charset="0"/>
                              </a:rPr>
                              <m:t>𝒕</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𝝓</m:t>
                        </m:r>
                      </m:e>
                      <m:sub>
                        <m:r>
                          <a:rPr lang="en-GB" b="1" i="1" smtClean="0">
                            <a:latin typeface="Cambria Math" panose="02040503050406030204" pitchFamily="18" charset="0"/>
                          </a:rPr>
                          <m:t>𝒚</m:t>
                        </m:r>
                      </m:sub>
                    </m:sSub>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𝑾</m:t>
                            </m:r>
                          </m:e>
                          <m:sub>
                            <m:r>
                              <a:rPr lang="en-GB" b="1" i="1" smtClean="0">
                                <a:latin typeface="Cambria Math" panose="02040503050406030204" pitchFamily="18" charset="0"/>
                              </a:rPr>
                              <m:t>𝒚</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𝒉</m:t>
                            </m:r>
                          </m:e>
                          <m:sub>
                            <m:r>
                              <a:rPr lang="en-US" b="1" i="1" smtClean="0">
                                <a:latin typeface="Cambria Math" panose="02040503050406030204" pitchFamily="18" charset="0"/>
                              </a:rPr>
                              <m:t>𝒕</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𝒃</m:t>
                            </m:r>
                          </m:e>
                          <m:sub>
                            <m:r>
                              <a:rPr lang="en-GB" b="1" i="1" smtClean="0">
                                <a:latin typeface="Cambria Math" panose="02040503050406030204" pitchFamily="18" charset="0"/>
                              </a:rPr>
                              <m:t>𝒚</m:t>
                            </m:r>
                          </m:sub>
                        </m:sSub>
                      </m:e>
                    </m:d>
                  </m:oMath>
                </a14:m>
                <a:endParaRPr lang="en-US" dirty="0"/>
              </a:p>
              <a:p>
                <a:pPr algn="just"/>
                <a:endParaRPr lang="en-US" dirty="0"/>
              </a:p>
              <a:p>
                <a:pPr algn="just"/>
                <a:r>
                  <a:rPr lang="en-US" dirty="0"/>
                  <a:t>Network parameters: </a:t>
                </a:r>
              </a:p>
              <a:p>
                <a:pPr lvl="1" algn="just"/>
                <a14:m>
                  <m:oMath xmlns:m="http://schemas.openxmlformats.org/officeDocument/2006/math">
                    <m:r>
                      <a:rPr lang="en-US" b="1" i="1" smtClean="0">
                        <a:latin typeface="Cambria Math" panose="02040503050406030204" pitchFamily="18" charset="0"/>
                      </a:rPr>
                      <m:t>𝜽</m:t>
                    </m:r>
                    <m:r>
                      <a:rPr lang="en-US" b="1" i="1" smtClean="0">
                        <a:latin typeface="Cambria Math" panose="02040503050406030204" pitchFamily="18" charset="0"/>
                      </a:rPr>
                      <m:t>=</m:t>
                    </m:r>
                    <m:d>
                      <m:dPr>
                        <m:begChr m:val="{"/>
                        <m:endChr m:val="}"/>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𝑾</m:t>
                            </m:r>
                          </m:e>
                          <m:sub>
                            <m:r>
                              <a:rPr lang="en-US" b="1" i="1" smtClean="0">
                                <a:latin typeface="Cambria Math" panose="02040503050406030204" pitchFamily="18" charset="0"/>
                              </a:rPr>
                              <m:t>𝒉</m:t>
                            </m:r>
                          </m:sub>
                        </m:sSub>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𝑾</m:t>
                            </m:r>
                          </m:e>
                          <m:sub>
                            <m:r>
                              <a:rPr lang="en-US" b="1" i="1" smtClean="0">
                                <a:latin typeface="Cambria Math" panose="02040503050406030204" pitchFamily="18" charset="0"/>
                              </a:rPr>
                              <m:t>𝒙</m:t>
                            </m:r>
                          </m:sub>
                        </m:sSub>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𝑾</m:t>
                            </m:r>
                          </m:e>
                          <m:sub>
                            <m:r>
                              <a:rPr lang="en-GB" b="1" i="1" smtClean="0">
                                <a:latin typeface="Cambria Math" panose="02040503050406030204" pitchFamily="18" charset="0"/>
                              </a:rPr>
                              <m:t>𝒉</m:t>
                            </m:r>
                          </m:sub>
                        </m:sSub>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𝒃</m:t>
                            </m:r>
                          </m:e>
                          <m:sub>
                            <m:r>
                              <a:rPr lang="en-US" b="1" i="1" smtClean="0">
                                <a:latin typeface="Cambria Math" panose="02040503050406030204" pitchFamily="18" charset="0"/>
                              </a:rPr>
                              <m:t>𝒉</m:t>
                            </m:r>
                          </m:sub>
                        </m:sSub>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𝒃</m:t>
                            </m:r>
                          </m:e>
                          <m:sub>
                            <m:r>
                              <a:rPr lang="en-GB" b="1" i="1" smtClean="0">
                                <a:latin typeface="Cambria Math" panose="02040503050406030204" pitchFamily="18" charset="0"/>
                              </a:rPr>
                              <m:t>𝒚</m:t>
                            </m:r>
                          </m:sub>
                        </m:sSub>
                      </m:e>
                    </m:d>
                  </m:oMath>
                </a14:m>
                <a:endParaRPr lang="en-US" dirty="0"/>
              </a:p>
              <a:p>
                <a:pPr algn="just"/>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𝝓</m:t>
                        </m:r>
                      </m:e>
                      <m:sub>
                        <m:r>
                          <a:rPr lang="en-US" b="1" i="1" smtClean="0">
                            <a:latin typeface="Cambria Math" panose="02040503050406030204" pitchFamily="18" charset="0"/>
                          </a:rPr>
                          <m:t>𝒉</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𝝓</m:t>
                        </m:r>
                      </m:e>
                      <m:sub>
                        <m:r>
                          <a:rPr lang="en-GB" b="1" i="1" smtClean="0">
                            <a:latin typeface="Cambria Math" panose="02040503050406030204" pitchFamily="18" charset="0"/>
                          </a:rPr>
                          <m:t>𝒚</m:t>
                        </m:r>
                      </m:sub>
                    </m:sSub>
                  </m:oMath>
                </a14:m>
                <a:r>
                  <a:rPr lang="en-US" dirty="0"/>
                  <a:t> are the non-linear activation functions for the hidden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𝒉</m:t>
                        </m:r>
                      </m:e>
                      <m:sub>
                        <m:r>
                          <a:rPr lang="en-US" i="1">
                            <a:latin typeface="Cambria Math" panose="02040503050406030204" pitchFamily="18" charset="0"/>
                          </a:rPr>
                          <m:t>𝒕</m:t>
                        </m:r>
                      </m:sub>
                    </m:sSub>
                  </m:oMath>
                </a14:m>
                <a:r>
                  <a:rPr lang="en-US" dirty="0"/>
                  <a:t> ﻿and the output </a:t>
                </a:r>
                <a14:m>
                  <m:oMath xmlns:m="http://schemas.openxmlformats.org/officeDocument/2006/math">
                    <m:acc>
                      <m:accPr>
                        <m:chr m:val="̂"/>
                        <m:ctrlPr>
                          <a:rPr lang="en-US" i="1" smtClean="0">
                            <a:latin typeface="Cambria Math" panose="02040503050406030204" pitchFamily="18" charset="0"/>
                          </a:rPr>
                        </m:ctrlPr>
                      </m:accPr>
                      <m:e>
                        <m:sSub>
                          <m:sSubPr>
                            <m:ctrlPr>
                              <a:rPr lang="en-GB" b="1" i="1" smtClean="0">
                                <a:latin typeface="Cambria Math" panose="02040503050406030204" pitchFamily="18" charset="0"/>
                              </a:rPr>
                            </m:ctrlPr>
                          </m:sSubPr>
                          <m:e>
                            <m:r>
                              <a:rPr lang="en-GB" b="1" i="1" smtClean="0">
                                <a:latin typeface="Cambria Math" panose="02040503050406030204" pitchFamily="18" charset="0"/>
                              </a:rPr>
                              <m:t>𝒚</m:t>
                            </m:r>
                          </m:e>
                          <m:sub>
                            <m:r>
                              <a:rPr lang="en-GB" b="1" i="1" smtClean="0">
                                <a:latin typeface="Cambria Math" panose="02040503050406030204" pitchFamily="18" charset="0"/>
                              </a:rPr>
                              <m:t>𝒕</m:t>
                            </m:r>
                          </m:sub>
                        </m:sSub>
                      </m:e>
                    </m:acc>
                  </m:oMath>
                </a14:m>
                <a:r>
                  <a:rPr lang="en-US" dirty="0"/>
                  <a:t>, respectively.</a:t>
                </a:r>
              </a:p>
              <a:p>
                <a:pPr algn="just"/>
                <a:r>
                  <a:rPr lang="en-US" b="1" dirty="0"/>
                  <a:t>For t=1, the convention is to set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0</m:t>
                        </m:r>
                      </m:sub>
                    </m:sSub>
                    <m:r>
                      <a:rPr lang="en-US" i="1" dirty="0" smtClean="0">
                        <a:latin typeface="Cambria Math" panose="02040503050406030204" pitchFamily="18" charset="0"/>
                      </a:rPr>
                      <m:t>=0 </m:t>
                    </m:r>
                  </m:oMath>
                </a14:m>
                <a:r>
                  <a:rPr lang="en-US" dirty="0"/>
                  <a:t>so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𝒉</m:t>
                        </m:r>
                      </m:e>
                      <m:sub>
                        <m:r>
                          <a:rPr lang="en-US" b="1" i="1" smtClean="0">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𝝓</m:t>
                        </m:r>
                      </m:e>
                      <m:sub>
                        <m:r>
                          <a:rPr lang="en-US" i="1">
                            <a:latin typeface="Cambria Math" panose="02040503050406030204" pitchFamily="18" charset="0"/>
                          </a:rPr>
                          <m:t>𝒉</m:t>
                        </m:r>
                      </m:sub>
                    </m:sSub>
                    <m:d>
                      <m:dPr>
                        <m:ctrlPr>
                          <a:rPr lang="en-US" i="1">
                            <a:latin typeface="Cambria Math" panose="02040503050406030204" pitchFamily="18" charset="0"/>
                          </a:rPr>
                        </m:ctrlPr>
                      </m:dPr>
                      <m:e>
                        <m:r>
                          <a:rPr lang="en-US" i="1">
                            <a:latin typeface="Cambria Math" panose="02040503050406030204" pitchFamily="18" charset="0"/>
                          </a:rPr>
                          <m:t>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𝑾</m:t>
                            </m:r>
                          </m:e>
                          <m:sub>
                            <m:r>
                              <a:rPr lang="en-US" i="1">
                                <a:latin typeface="Cambria Math" panose="02040503050406030204" pitchFamily="18" charset="0"/>
                              </a:rPr>
                              <m:t>𝒙</m:t>
                            </m:r>
                          </m:sub>
                        </m:sSub>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𝒕</m:t>
                            </m:r>
                          </m:sub>
                        </m:sSub>
                      </m:e>
                    </m:d>
                  </m:oMath>
                </a14:m>
                <a:r>
                  <a:rPr lang="en-US" dirty="0"/>
                  <a:t>. Alternatively,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0</m:t>
                        </m:r>
                      </m:sub>
                    </m:sSub>
                  </m:oMath>
                </a14:m>
                <a:r>
                  <a:rPr lang="en-US" dirty="0"/>
                  <a:t> can also be added to </a:t>
                </a:r>
                <a14:m>
                  <m:oMath xmlns:m="http://schemas.openxmlformats.org/officeDocument/2006/math">
                    <m:r>
                      <a:rPr lang="en-US" i="1">
                        <a:latin typeface="Cambria Math" panose="02040503050406030204" pitchFamily="18" charset="0"/>
                      </a:rPr>
                      <m:t>𝜽</m:t>
                    </m:r>
                  </m:oMath>
                </a14:m>
                <a:r>
                  <a:rPr lang="el-GR" dirty="0"/>
                  <a:t> </a:t>
                </a:r>
                <a:r>
                  <a:rPr lang="en-US" dirty="0"/>
                  <a:t>as a learnable parameter.</a:t>
                </a:r>
              </a:p>
            </p:txBody>
          </p:sp>
        </mc:Choice>
        <mc:Fallback xmlns="">
          <p:sp>
            <p:nvSpPr>
              <p:cNvPr id="3" name="Content Placeholder 2">
                <a:extLst>
                  <a:ext uri="{FF2B5EF4-FFF2-40B4-BE49-F238E27FC236}">
                    <a16:creationId xmlns:a16="http://schemas.microsoft.com/office/drawing/2014/main" id="{6E390B76-F180-411A-0329-74679F9DDD27}"/>
                  </a:ext>
                </a:extLst>
              </p:cNvPr>
              <p:cNvSpPr>
                <a:spLocks noGrp="1" noRot="1" noChangeAspect="1" noMove="1" noResize="1" noEditPoints="1" noAdjustHandles="1" noChangeArrowheads="1" noChangeShapeType="1" noTextEdit="1"/>
              </p:cNvSpPr>
              <p:nvPr>
                <p:ph idx="1"/>
              </p:nvPr>
            </p:nvSpPr>
            <p:spPr>
              <a:blipFill>
                <a:blip r:embed="rId2"/>
                <a:stretch>
                  <a:fillRect l="-1400" r="-1487" b="-1118"/>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88BAAA17-79A8-45E4-7861-E0C82CCC151E}"/>
              </a:ext>
            </a:extLst>
          </p:cNvPr>
          <p:cNvSpPr>
            <a:spLocks noGrp="1"/>
          </p:cNvSpPr>
          <p:nvPr>
            <p:ph type="sldNum" sz="quarter" idx="12"/>
          </p:nvPr>
        </p:nvSpPr>
        <p:spPr/>
        <p:txBody>
          <a:bodyPr/>
          <a:lstStyle/>
          <a:p>
            <a:fld id="{7A40C488-C8CC-47D5-8871-7D5F905AB6AC}" type="slidenum">
              <a:rPr lang="en-US" smtClean="0"/>
              <a:pPr/>
              <a:t>27</a:t>
            </a:fld>
            <a:endParaRPr lang="en-US"/>
          </a:p>
        </p:txBody>
      </p:sp>
      <p:pic>
        <p:nvPicPr>
          <p:cNvPr id="56" name="Picture 55">
            <a:extLst>
              <a:ext uri="{FF2B5EF4-FFF2-40B4-BE49-F238E27FC236}">
                <a16:creationId xmlns:a16="http://schemas.microsoft.com/office/drawing/2014/main" id="{2A05034B-CBFB-39FA-66F6-B04D0F6A57D5}"/>
              </a:ext>
            </a:extLst>
          </p:cNvPr>
          <p:cNvPicPr>
            <a:picLocks noChangeAspect="1"/>
          </p:cNvPicPr>
          <p:nvPr/>
        </p:nvPicPr>
        <p:blipFill>
          <a:blip r:embed="rId3">
            <a:alphaModFix/>
          </a:blip>
          <a:stretch>
            <a:fillRect/>
          </a:stretch>
        </p:blipFill>
        <p:spPr>
          <a:xfrm>
            <a:off x="8012993" y="85725"/>
            <a:ext cx="4072752" cy="2390347"/>
          </a:xfrm>
          <a:prstGeom prst="rect">
            <a:avLst/>
          </a:prstGeom>
          <a:pattFill prst="pct5">
            <a:fgClr>
              <a:schemeClr val="accent1"/>
            </a:fgClr>
            <a:bgClr>
              <a:schemeClr val="bg1"/>
            </a:bgClr>
          </a:pattFill>
        </p:spPr>
      </p:pic>
    </p:spTree>
    <p:extLst>
      <p:ext uri="{BB962C8B-B14F-4D97-AF65-F5344CB8AC3E}">
        <p14:creationId xmlns:p14="http://schemas.microsoft.com/office/powerpoint/2010/main" val="1765920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89BA1-2A23-8E4D-5B05-D7F82F6375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755A12-AE73-C7CE-583D-3078FC523811}"/>
              </a:ext>
            </a:extLst>
          </p:cNvPr>
          <p:cNvSpPr>
            <a:spLocks noGrp="1"/>
          </p:cNvSpPr>
          <p:nvPr>
            <p:ph type="title"/>
          </p:nvPr>
        </p:nvSpPr>
        <p:spPr/>
        <p:txBody>
          <a:bodyPr>
            <a:normAutofit fontScale="90000"/>
          </a:bodyPr>
          <a:lstStyle/>
          <a:p>
            <a:r>
              <a:rPr lang="en-US" dirty="0"/>
              <a:t>﻿Back-propagation through time (BPTT)</a:t>
            </a:r>
          </a:p>
        </p:txBody>
      </p:sp>
      <mc:AlternateContent xmlns:mc="http://schemas.openxmlformats.org/markup-compatibility/2006" xmlns:a14="http://schemas.microsoft.com/office/drawing/2010/main">
        <mc:Choice Requires="a14">
          <p:sp>
            <p:nvSpPr>
              <p:cNvPr id="70" name="Content Placeholder 69">
                <a:extLst>
                  <a:ext uri="{FF2B5EF4-FFF2-40B4-BE49-F238E27FC236}">
                    <a16:creationId xmlns:a16="http://schemas.microsoft.com/office/drawing/2014/main" id="{40925E4B-0320-BB21-AE98-5CFDDEFAA27C}"/>
                  </a:ext>
                </a:extLst>
              </p:cNvPr>
              <p:cNvSpPr>
                <a:spLocks noGrp="1"/>
              </p:cNvSpPr>
              <p:nvPr>
                <p:ph idx="1"/>
              </p:nvPr>
            </p:nvSpPr>
            <p:spPr/>
            <p:txBody>
              <a:bodyPr/>
              <a:lstStyle/>
              <a:p>
                <a:r>
                  <a:rPr lang="en-US" dirty="0"/>
                  <a:t>Assume the following loss function is to be minimized:</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𝑳</m:t>
                      </m:r>
                      <m:d>
                        <m:dPr>
                          <m:ctrlPr>
                            <a:rPr lang="en-US" b="1" i="1" smtClean="0">
                              <a:latin typeface="Cambria Math" panose="02040503050406030204" pitchFamily="18" charset="0"/>
                            </a:rPr>
                          </m:ctrlPr>
                        </m:dPr>
                        <m:e>
                          <m:r>
                            <a:rPr lang="en-US" b="1" i="1" smtClean="0">
                              <a:latin typeface="Cambria Math" panose="02040503050406030204" pitchFamily="18" charset="0"/>
                            </a:rPr>
                            <m:t>𝜽</m:t>
                          </m:r>
                        </m:e>
                      </m:d>
                      <m:r>
                        <a:rPr lang="en-US" b="1" i="1" smtClean="0">
                          <a:latin typeface="Cambria Math" panose="02040503050406030204" pitchFamily="18" charset="0"/>
                        </a:rPr>
                        <m:t>= </m:t>
                      </m:r>
                      <m:nary>
                        <m:naryPr>
                          <m:chr m:val="∑"/>
                          <m:ctrlPr>
                            <a:rPr lang="en-US" b="1" i="1" smtClean="0">
                              <a:latin typeface="Cambria Math" panose="02040503050406030204" pitchFamily="18" charset="0"/>
                            </a:rPr>
                          </m:ctrlPr>
                        </m:naryPr>
                        <m:sub>
                          <m:r>
                            <m:rPr>
                              <m:brk m:alnAt="23"/>
                            </m:rPr>
                            <a:rPr lang="en-US" b="1" i="1" smtClean="0">
                              <a:latin typeface="Cambria Math" panose="02040503050406030204" pitchFamily="18" charset="0"/>
                            </a:rPr>
                            <m:t>𝒕</m:t>
                          </m:r>
                          <m:r>
                            <a:rPr lang="en-US" b="1" i="1" smtClean="0">
                              <a:latin typeface="Cambria Math" panose="02040503050406030204" pitchFamily="18" charset="0"/>
                            </a:rPr>
                            <m:t>=</m:t>
                          </m:r>
                          <m:r>
                            <a:rPr lang="en-US" b="1" i="1" smtClean="0">
                              <a:latin typeface="Cambria Math" panose="02040503050406030204" pitchFamily="18" charset="0"/>
                            </a:rPr>
                            <m:t>𝟏</m:t>
                          </m:r>
                        </m:sub>
                        <m:sup>
                          <m:r>
                            <a:rPr lang="en-US" b="1" i="1" smtClean="0">
                              <a:latin typeface="Cambria Math" panose="02040503050406030204" pitchFamily="18" charset="0"/>
                            </a:rPr>
                            <m:t>𝑻</m:t>
                          </m:r>
                        </m:sup>
                        <m:e>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rPr>
                                <m:t>𝒕</m:t>
                              </m:r>
                            </m:sub>
                          </m:sSub>
                        </m:e>
                      </m:nary>
                      <m:r>
                        <a:rPr lang="en-GB" b="1"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𝑳</m:t>
                          </m:r>
                          <m:d>
                            <m:dPr>
                              <m:ctrlPr>
                                <a:rPr lang="en-US" i="1">
                                  <a:latin typeface="Cambria Math" panose="02040503050406030204" pitchFamily="18" charset="0"/>
                                </a:rPr>
                              </m:ctrlPr>
                            </m:dPr>
                            <m:e>
                              <m:r>
                                <a:rPr lang="en-US" i="1">
                                  <a:latin typeface="Cambria Math" panose="02040503050406030204" pitchFamily="18" charset="0"/>
                                </a:rPr>
                                <m:t>𝜽</m:t>
                              </m:r>
                            </m:e>
                          </m:d>
                        </m:num>
                        <m:den>
                          <m:r>
                            <a:rPr lang="en-US" i="1">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𝑳</m:t>
                              </m:r>
                            </m:e>
                            <m:sub>
                              <m:r>
                                <a:rPr lang="en-GB" b="1" i="1" smtClean="0">
                                  <a:latin typeface="Cambria Math" panose="02040503050406030204" pitchFamily="18" charset="0"/>
                                </a:rPr>
                                <m:t>𝒕</m:t>
                              </m:r>
                            </m:sub>
                          </m:sSub>
                        </m:den>
                      </m:f>
                      <m:r>
                        <a:rPr lang="en-GB" b="1" i="1" smtClean="0">
                          <a:latin typeface="Cambria Math" panose="02040503050406030204" pitchFamily="18" charset="0"/>
                        </a:rPr>
                        <m:t>=</m:t>
                      </m:r>
                      <m:r>
                        <a:rPr lang="en-GB" b="1" i="1" smtClean="0">
                          <a:latin typeface="Cambria Math" panose="02040503050406030204" pitchFamily="18" charset="0"/>
                        </a:rPr>
                        <m:t>𝟏</m:t>
                      </m:r>
                    </m:oMath>
                  </m:oMathPara>
                </a14:m>
                <a:endParaRPr lang="en-US" dirty="0"/>
              </a:p>
              <a:p>
                <a:r>
                  <a:rPr lang="en-US" dirty="0"/>
                  <a:t>Derivative of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rPr>
                          <m:t>𝒕</m:t>
                        </m:r>
                      </m:sub>
                    </m:sSub>
                  </m:oMath>
                </a14:m>
                <a:r>
                  <a:rPr lang="en-US" dirty="0"/>
                  <a:t> </a:t>
                </a:r>
                <a:r>
                  <a:rPr lang="en-US" dirty="0" err="1"/>
                  <a:t>w.r.t.</a:t>
                </a:r>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𝑾</m:t>
                        </m:r>
                      </m:e>
                      <m:sub>
                        <m:r>
                          <a:rPr lang="en-GB" b="1" i="1" smtClean="0">
                            <a:latin typeface="Cambria Math" panose="02040503050406030204" pitchFamily="18" charset="0"/>
                          </a:rPr>
                          <m:t>𝒚</m:t>
                        </m:r>
                      </m:sub>
                    </m:sSub>
                  </m:oMath>
                </a14:m>
                <a:r>
                  <a:rPr lang="en-US" dirty="0"/>
                  <a:t> and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𝒃</m:t>
                        </m:r>
                      </m:e>
                      <m:sub>
                        <m:r>
                          <a:rPr lang="en-GB" b="1" i="1" smtClean="0">
                            <a:latin typeface="Cambria Math" panose="02040503050406030204" pitchFamily="18" charset="0"/>
                          </a:rPr>
                          <m:t>𝒚</m:t>
                        </m:r>
                      </m:sub>
                    </m:sSub>
                  </m:oMath>
                </a14:m>
                <a:r>
                  <a:rPr lang="en-US" dirty="0"/>
                  <a:t> </a:t>
                </a:r>
                <a:br>
                  <a:rPr lang="en-US" dirty="0"/>
                </a:br>
                <a:r>
                  <a:rPr lang="en-US" dirty="0"/>
                  <a:t>(In Matrix notation)</a:t>
                </a:r>
              </a:p>
              <a:p>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rPr>
                                <m:t>𝒕</m:t>
                              </m:r>
                            </m:sub>
                          </m:sSub>
                        </m:num>
                        <m:den>
                          <m:r>
                            <a:rPr lang="en-US"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𝑾</m:t>
                              </m:r>
                            </m:e>
                            <m:sub>
                              <m:r>
                                <a:rPr lang="en-GB" b="1" i="1" smtClean="0">
                                  <a:latin typeface="Cambria Math" panose="02040503050406030204" pitchFamily="18" charset="0"/>
                                </a:rPr>
                                <m:t>𝒚</m:t>
                              </m:r>
                            </m:sub>
                          </m:sSub>
                        </m:den>
                      </m:f>
                      <m:r>
                        <a:rPr lang="en-US" b="1"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𝑳</m:t>
                              </m:r>
                            </m:e>
                            <m:sub>
                              <m:r>
                                <a:rPr lang="en-US" i="1">
                                  <a:latin typeface="Cambria Math" panose="02040503050406030204" pitchFamily="18" charset="0"/>
                                </a:rPr>
                                <m:t>𝒕</m:t>
                              </m:r>
                            </m:sub>
                          </m:sSub>
                        </m:num>
                        <m:den>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𝒚</m:t>
                                  </m:r>
                                </m:e>
                                <m:sub>
                                  <m:r>
                                    <a:rPr lang="en-GB" i="1">
                                      <a:latin typeface="Cambria Math" panose="02040503050406030204" pitchFamily="18" charset="0"/>
                                    </a:rPr>
                                    <m:t>𝒕</m:t>
                                  </m:r>
                                </m:sub>
                              </m:sSub>
                            </m:e>
                          </m:acc>
                        </m:den>
                      </m:f>
                      <m:r>
                        <a:rPr lang="en-US" b="1"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𝒚</m:t>
                                  </m:r>
                                </m:e>
                                <m:sub>
                                  <m:r>
                                    <a:rPr lang="en-GB" i="1">
                                      <a:latin typeface="Cambria Math" panose="02040503050406030204" pitchFamily="18" charset="0"/>
                                    </a:rPr>
                                    <m:t>𝒕</m:t>
                                  </m:r>
                                </m:sub>
                              </m:sSub>
                            </m:e>
                          </m:acc>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𝑾</m:t>
                              </m:r>
                            </m:e>
                            <m:sub>
                              <m:r>
                                <a:rPr lang="en-GB" b="1" i="1" smtClean="0">
                                  <a:latin typeface="Cambria Math" panose="02040503050406030204" pitchFamily="18" charset="0"/>
                                </a:rPr>
                                <m:t>𝒚</m:t>
                              </m:r>
                            </m:sub>
                          </m:sSub>
                        </m:den>
                      </m:f>
                      <m:r>
                        <a:rPr lang="en-US" b="1"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𝑳</m:t>
                              </m:r>
                            </m:e>
                            <m:sub>
                              <m:r>
                                <a:rPr lang="en-US" i="1">
                                  <a:latin typeface="Cambria Math" panose="02040503050406030204" pitchFamily="18" charset="0"/>
                                </a:rPr>
                                <m:t>𝒕</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1" i="1" smtClean="0">
                                  <a:latin typeface="Cambria Math" panose="02040503050406030204" pitchFamily="18" charset="0"/>
                                </a:rPr>
                                <m:t>𝒃</m:t>
                              </m:r>
                            </m:e>
                            <m:sub>
                              <m:r>
                                <a:rPr lang="en-GB" b="1" i="1" smtClean="0">
                                  <a:latin typeface="Cambria Math" panose="02040503050406030204" pitchFamily="18" charset="0"/>
                                </a:rPr>
                                <m:t>𝒚</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𝑳</m:t>
                              </m:r>
                            </m:e>
                            <m:sub>
                              <m:r>
                                <a:rPr lang="en-US" i="1">
                                  <a:latin typeface="Cambria Math" panose="02040503050406030204" pitchFamily="18" charset="0"/>
                                </a:rPr>
                                <m:t>𝒕</m:t>
                              </m:r>
                            </m:sub>
                          </m:sSub>
                        </m:num>
                        <m:den>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𝒚</m:t>
                                  </m:r>
                                </m:e>
                                <m:sub>
                                  <m:r>
                                    <a:rPr lang="en-GB" i="1">
                                      <a:latin typeface="Cambria Math" panose="02040503050406030204" pitchFamily="18" charset="0"/>
                                    </a:rPr>
                                    <m:t>𝒕</m:t>
                                  </m:r>
                                </m:sub>
                              </m:sSub>
                            </m:e>
                          </m:acc>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𝒚</m:t>
                                  </m:r>
                                </m:e>
                                <m:sub>
                                  <m:r>
                                    <a:rPr lang="en-GB" i="1">
                                      <a:latin typeface="Cambria Math" panose="02040503050406030204" pitchFamily="18" charset="0"/>
                                    </a:rPr>
                                    <m:t>𝒕</m:t>
                                  </m:r>
                                </m:sub>
                              </m:sSub>
                            </m:e>
                          </m:acc>
                        </m:num>
                        <m:den>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𝒃</m:t>
                              </m:r>
                            </m:e>
                            <m:sub>
                              <m:r>
                                <a:rPr lang="en-GB" b="1" i="1" smtClean="0">
                                  <a:latin typeface="Cambria Math" panose="02040503050406030204" pitchFamily="18" charset="0"/>
                                </a:rPr>
                                <m:t>𝒚</m:t>
                              </m:r>
                            </m:sub>
                          </m:sSub>
                        </m:den>
                      </m:f>
                    </m:oMath>
                  </m:oMathPara>
                </a14:m>
                <a:endParaRPr lang="en-US" dirty="0"/>
              </a:p>
            </p:txBody>
          </p:sp>
        </mc:Choice>
        <mc:Fallback xmlns="">
          <p:sp>
            <p:nvSpPr>
              <p:cNvPr id="70" name="Content Placeholder 69">
                <a:extLst>
                  <a:ext uri="{FF2B5EF4-FFF2-40B4-BE49-F238E27FC236}">
                    <a16:creationId xmlns:a16="http://schemas.microsoft.com/office/drawing/2014/main" id="{40925E4B-0320-BB21-AE98-5CFDDEFAA27C}"/>
                  </a:ext>
                </a:extLst>
              </p:cNvPr>
              <p:cNvSpPr>
                <a:spLocks noGrp="1" noRot="1" noChangeAspect="1" noMove="1" noResize="1" noEditPoints="1" noAdjustHandles="1" noChangeArrowheads="1" noChangeShapeType="1" noTextEdit="1"/>
              </p:cNvSpPr>
              <p:nvPr>
                <p:ph idx="1"/>
              </p:nvPr>
            </p:nvSpPr>
            <p:spPr>
              <a:blipFill>
                <a:blip r:embed="rId2"/>
                <a:stretch>
                  <a:fillRect l="-1575" t="-1988" r="-1750"/>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446E652A-C57B-D37C-2668-280E49E7396B}"/>
              </a:ext>
            </a:extLst>
          </p:cNvPr>
          <p:cNvSpPr>
            <a:spLocks noGrp="1"/>
          </p:cNvSpPr>
          <p:nvPr>
            <p:ph type="sldNum" sz="quarter" idx="12"/>
          </p:nvPr>
        </p:nvSpPr>
        <p:spPr/>
        <p:txBody>
          <a:bodyPr/>
          <a:lstStyle/>
          <a:p>
            <a:fld id="{7A40C488-C8CC-47D5-8871-7D5F905AB6AC}" type="slidenum">
              <a:rPr lang="en-US" smtClean="0"/>
              <a:pPr/>
              <a:t>28</a:t>
            </a:fld>
            <a:endParaRPr lang="en-US"/>
          </a:p>
        </p:txBody>
      </p:sp>
      <p:pic>
        <p:nvPicPr>
          <p:cNvPr id="43" name="Picture 42">
            <a:extLst>
              <a:ext uri="{FF2B5EF4-FFF2-40B4-BE49-F238E27FC236}">
                <a16:creationId xmlns:a16="http://schemas.microsoft.com/office/drawing/2014/main" id="{8EA11857-A81D-58E7-B616-8767F400F43B}"/>
              </a:ext>
            </a:extLst>
          </p:cNvPr>
          <p:cNvPicPr>
            <a:picLocks noChangeAspect="1"/>
          </p:cNvPicPr>
          <p:nvPr/>
        </p:nvPicPr>
        <p:blipFill>
          <a:blip r:embed="rId3">
            <a:alphaModFix/>
          </a:blip>
          <a:stretch>
            <a:fillRect/>
          </a:stretch>
        </p:blipFill>
        <p:spPr>
          <a:xfrm>
            <a:off x="8012993" y="85725"/>
            <a:ext cx="4072752" cy="2390347"/>
          </a:xfrm>
          <a:prstGeom prst="rect">
            <a:avLst/>
          </a:prstGeom>
          <a:pattFill prst="pct5">
            <a:fgClr>
              <a:schemeClr val="accent1"/>
            </a:fgClr>
            <a:bgClr>
              <a:schemeClr val="bg1"/>
            </a:bgClr>
          </a:pattFill>
        </p:spPr>
      </p:pic>
      <p:pic>
        <p:nvPicPr>
          <p:cNvPr id="47" name="Picture 46">
            <a:extLst>
              <a:ext uri="{FF2B5EF4-FFF2-40B4-BE49-F238E27FC236}">
                <a16:creationId xmlns:a16="http://schemas.microsoft.com/office/drawing/2014/main" id="{8CC49FA8-D308-1969-7B5B-3A48629D0B6F}"/>
              </a:ext>
            </a:extLst>
          </p:cNvPr>
          <p:cNvPicPr>
            <a:picLocks noChangeAspect="1"/>
          </p:cNvPicPr>
          <p:nvPr/>
        </p:nvPicPr>
        <p:blipFill>
          <a:blip r:embed="rId4">
            <a:duotone>
              <a:prstClr val="black"/>
              <a:schemeClr val="accent2">
                <a:tint val="45000"/>
                <a:satMod val="400000"/>
              </a:schemeClr>
            </a:duotone>
          </a:blip>
          <a:stretch>
            <a:fillRect/>
          </a:stretch>
        </p:blipFill>
        <p:spPr>
          <a:xfrm>
            <a:off x="8238946" y="2915403"/>
            <a:ext cx="3620845" cy="940743"/>
          </a:xfrm>
          <a:prstGeom prst="rect">
            <a:avLst/>
          </a:prstGeom>
        </p:spPr>
      </p:pic>
    </p:spTree>
    <p:extLst>
      <p:ext uri="{BB962C8B-B14F-4D97-AF65-F5344CB8AC3E}">
        <p14:creationId xmlns:p14="http://schemas.microsoft.com/office/powerpoint/2010/main" val="743693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5CE3B-F4EA-DD58-8B15-72183EDBBA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B8E602-D46E-AB7B-B7DA-35EDB35A279D}"/>
              </a:ext>
            </a:extLst>
          </p:cNvPr>
          <p:cNvSpPr>
            <a:spLocks noGrp="1"/>
          </p:cNvSpPr>
          <p:nvPr>
            <p:ph type="title"/>
          </p:nvPr>
        </p:nvSpPr>
        <p:spPr/>
        <p:txBody>
          <a:bodyPr>
            <a:normAutofit fontScale="90000"/>
          </a:bodyPr>
          <a:lstStyle/>
          <a:p>
            <a:r>
              <a:rPr lang="en-US" dirty="0"/>
              <a:t>﻿Back-propagation through time (BPTT)</a:t>
            </a:r>
          </a:p>
        </p:txBody>
      </p:sp>
      <mc:AlternateContent xmlns:mc="http://schemas.openxmlformats.org/markup-compatibility/2006" xmlns:a14="http://schemas.microsoft.com/office/drawing/2010/main">
        <mc:Choice Requires="a14">
          <p:sp>
            <p:nvSpPr>
              <p:cNvPr id="70" name="Content Placeholder 69">
                <a:extLst>
                  <a:ext uri="{FF2B5EF4-FFF2-40B4-BE49-F238E27FC236}">
                    <a16:creationId xmlns:a16="http://schemas.microsoft.com/office/drawing/2014/main" id="{CA096443-661E-A2F9-A3B8-7B49A6D32082}"/>
                  </a:ext>
                </a:extLst>
              </p:cNvPr>
              <p:cNvSpPr>
                <a:spLocks noGrp="1"/>
              </p:cNvSpPr>
              <p:nvPr>
                <p:ph idx="1"/>
              </p:nvPr>
            </p:nvSpPr>
            <p:spPr>
              <a:xfrm>
                <a:off x="838200" y="1270000"/>
                <a:ext cx="7174793" cy="4906963"/>
              </a:xfrm>
            </p:spPr>
            <p:txBody>
              <a:bodyPr/>
              <a:lstStyle/>
              <a:p>
                <a:r>
                  <a:rPr lang="en-US" dirty="0"/>
                  <a:t>Derivative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𝑳</m:t>
                        </m:r>
                      </m:e>
                      <m:sub>
                        <m:r>
                          <a:rPr lang="en-US" i="1">
                            <a:latin typeface="Cambria Math" panose="02040503050406030204" pitchFamily="18" charset="0"/>
                          </a:rPr>
                          <m:t>𝒕</m:t>
                        </m:r>
                      </m:sub>
                    </m:sSub>
                  </m:oMath>
                </a14:m>
                <a:r>
                  <a:rPr lang="en-US" dirty="0"/>
                  <a:t> </a:t>
                </a:r>
                <a:r>
                  <a:rPr lang="en-US" dirty="0" err="1"/>
                  <a:t>w.r.t.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𝑾</m:t>
                        </m:r>
                      </m:e>
                      <m:sub>
                        <m:r>
                          <a:rPr lang="en-GB" i="1">
                            <a:latin typeface="Cambria Math" panose="02040503050406030204" pitchFamily="18" charset="0"/>
                          </a:rPr>
                          <m:t>𝒚</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𝒃</m:t>
                        </m:r>
                      </m:e>
                      <m:sub>
                        <m:r>
                          <a:rPr lang="en-GB" i="1">
                            <a:latin typeface="Cambria Math" panose="02040503050406030204" pitchFamily="18" charset="0"/>
                          </a:rPr>
                          <m:t>𝒚</m:t>
                        </m:r>
                      </m:sub>
                    </m:sSub>
                  </m:oMath>
                </a14:m>
                <a:r>
                  <a:rPr lang="en-US" dirty="0"/>
                  <a:t> </a:t>
                </a:r>
                <a:br>
                  <a:rPr lang="en-US" dirty="0"/>
                </a:br>
                <a:r>
                  <a:rPr lang="en-US" dirty="0"/>
                  <a:t>(In Matrix notation)</a:t>
                </a:r>
              </a:p>
              <a:p>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𝑳</m:t>
                              </m:r>
                            </m:e>
                            <m:sub>
                              <m:r>
                                <a:rPr lang="en-US" i="1">
                                  <a:latin typeface="Cambria Math" panose="02040503050406030204" pitchFamily="18" charset="0"/>
                                </a:rPr>
                                <m:t>𝒕</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𝑾</m:t>
                              </m:r>
                            </m:e>
                            <m:sub>
                              <m:r>
                                <a:rPr lang="en-GB" i="1">
                                  <a:latin typeface="Cambria Math" panose="02040503050406030204" pitchFamily="18" charset="0"/>
                                </a:rPr>
                                <m:t>𝒚</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𝑳</m:t>
                              </m:r>
                            </m:e>
                            <m:sub>
                              <m:r>
                                <a:rPr lang="en-US" i="1">
                                  <a:latin typeface="Cambria Math" panose="02040503050406030204" pitchFamily="18" charset="0"/>
                                </a:rPr>
                                <m:t>𝒕</m:t>
                              </m:r>
                            </m:sub>
                          </m:sSub>
                        </m:num>
                        <m:den>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𝒚</m:t>
                                  </m:r>
                                </m:e>
                                <m:sub>
                                  <m:r>
                                    <a:rPr lang="en-GB" i="1">
                                      <a:latin typeface="Cambria Math" panose="02040503050406030204" pitchFamily="18" charset="0"/>
                                    </a:rPr>
                                    <m:t>𝒕</m:t>
                                  </m:r>
                                </m:sub>
                              </m:sSub>
                            </m:e>
                          </m:acc>
                        </m:den>
                      </m:f>
                      <m:r>
                        <a:rPr lang="en-GB" b="1"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𝒚</m:t>
                                  </m:r>
                                </m:e>
                                <m:sub>
                                  <m:r>
                                    <a:rPr lang="en-GB" i="1">
                                      <a:latin typeface="Cambria Math" panose="02040503050406030204" pitchFamily="18" charset="0"/>
                                    </a:rPr>
                                    <m:t>𝒕</m:t>
                                  </m:r>
                                </m:sub>
                              </m:sSub>
                            </m:e>
                          </m:acc>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𝑾</m:t>
                              </m:r>
                            </m:e>
                            <m:sub>
                              <m:r>
                                <a:rPr lang="en-GB" i="1">
                                  <a:latin typeface="Cambria Math" panose="02040503050406030204" pitchFamily="18" charset="0"/>
                                </a:rPr>
                                <m:t>𝒚</m:t>
                              </m:r>
                            </m:sub>
                          </m:sSub>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𝑳</m:t>
                              </m:r>
                            </m:e>
                            <m:sub>
                              <m:r>
                                <a:rPr lang="en-US" i="1">
                                  <a:latin typeface="Cambria Math" panose="02040503050406030204" pitchFamily="18" charset="0"/>
                                </a:rPr>
                                <m:t>𝒕</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𝒃</m:t>
                              </m:r>
                            </m:e>
                            <m:sub>
                              <m:r>
                                <a:rPr lang="en-GB" i="1">
                                  <a:latin typeface="Cambria Math" panose="02040503050406030204" pitchFamily="18" charset="0"/>
                                </a:rPr>
                                <m:t>𝒚</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𝑳</m:t>
                              </m:r>
                            </m:e>
                            <m:sub>
                              <m:r>
                                <a:rPr lang="en-US" i="1">
                                  <a:latin typeface="Cambria Math" panose="02040503050406030204" pitchFamily="18" charset="0"/>
                                </a:rPr>
                                <m:t>𝒕</m:t>
                              </m:r>
                            </m:sub>
                          </m:sSub>
                        </m:num>
                        <m:den>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𝒚</m:t>
                                  </m:r>
                                </m:e>
                                <m:sub>
                                  <m:r>
                                    <a:rPr lang="en-GB" i="1">
                                      <a:latin typeface="Cambria Math" panose="02040503050406030204" pitchFamily="18" charset="0"/>
                                    </a:rPr>
                                    <m:t>𝒕</m:t>
                                  </m:r>
                                </m:sub>
                              </m:sSub>
                            </m:e>
                          </m:acc>
                        </m:den>
                      </m:f>
                      <m:r>
                        <a:rPr lang="en-GB" b="1"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𝒚</m:t>
                                  </m:r>
                                </m:e>
                                <m:sub>
                                  <m:r>
                                    <a:rPr lang="en-GB" i="1">
                                      <a:latin typeface="Cambria Math" panose="02040503050406030204" pitchFamily="18" charset="0"/>
                                    </a:rPr>
                                    <m:t>𝒕</m:t>
                                  </m:r>
                                </m:sub>
                              </m:sSub>
                            </m:e>
                          </m:acc>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𝒃</m:t>
                              </m:r>
                            </m:e>
                            <m:sub>
                              <m:r>
                                <a:rPr lang="en-GB" b="1" i="1" smtClean="0">
                                  <a:latin typeface="Cambria Math" panose="02040503050406030204" pitchFamily="18" charset="0"/>
                                </a:rPr>
                                <m:t>𝒚</m:t>
                              </m:r>
                            </m:sub>
                          </m:sSub>
                        </m:den>
                      </m:f>
                    </m:oMath>
                  </m:oMathPara>
                </a14:m>
                <a:endParaRPr lang="en-US" dirty="0"/>
              </a:p>
              <a:p>
                <a:r>
                  <a:rPr lang="en-US" dirty="0"/>
                  <a:t>Derivative of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rPr>
                          <m:t>𝒕</m:t>
                        </m:r>
                      </m:sub>
                    </m:sSub>
                  </m:oMath>
                </a14:m>
                <a:r>
                  <a:rPr lang="en-US" dirty="0"/>
                  <a:t> </a:t>
                </a:r>
                <a:r>
                  <a:rPr lang="en-US" dirty="0" err="1"/>
                  <a:t>w.r.t.</a:t>
                </a:r>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𝑾</m:t>
                        </m:r>
                      </m:e>
                      <m:sub>
                        <m:r>
                          <a:rPr lang="en-US" b="1" i="1" smtClean="0">
                            <a:latin typeface="Cambria Math" panose="02040503050406030204" pitchFamily="18" charset="0"/>
                          </a:rPr>
                          <m:t>𝒙</m:t>
                        </m:r>
                      </m:sub>
                    </m:sSub>
                  </m:oMath>
                </a14:m>
                <a:r>
                  <a:rPr lang="en-US" dirty="0"/>
                  <a:t> and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𝒃</m:t>
                        </m:r>
                      </m:e>
                      <m:sub>
                        <m:r>
                          <a:rPr lang="en-US" b="1" i="1" smtClean="0">
                            <a:latin typeface="Cambria Math" panose="02040503050406030204" pitchFamily="18" charset="0"/>
                          </a:rPr>
                          <m:t>𝒉</m:t>
                        </m:r>
                      </m:sub>
                    </m:sSub>
                  </m:oMath>
                </a14:m>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rPr>
                                <m:t>𝒕</m:t>
                              </m:r>
                            </m:sub>
                          </m:sSub>
                        </m:num>
                        <m:den>
                          <m:r>
                            <a:rPr lang="en-US"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𝑾</m:t>
                              </m:r>
                            </m:e>
                            <m:sub>
                              <m:r>
                                <a:rPr lang="en-US" b="1" i="1" smtClean="0">
                                  <a:latin typeface="Cambria Math" panose="02040503050406030204" pitchFamily="18" charset="0"/>
                                </a:rPr>
                                <m:t>𝒙</m:t>
                              </m:r>
                            </m:sub>
                          </m:sSub>
                        </m:den>
                      </m:f>
                      <m:r>
                        <a:rPr lang="en-US" b="1"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𝑳</m:t>
                              </m:r>
                            </m:e>
                            <m:sub>
                              <m:r>
                                <a:rPr lang="en-US" i="1">
                                  <a:latin typeface="Cambria Math" panose="02040503050406030204" pitchFamily="18" charset="0"/>
                                </a:rPr>
                                <m:t>𝒕</m:t>
                              </m:r>
                            </m:sub>
                          </m:sSub>
                        </m:num>
                        <m:den>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𝒚</m:t>
                                  </m:r>
                                </m:e>
                                <m:sub>
                                  <m:r>
                                    <a:rPr lang="en-GB" i="1">
                                      <a:latin typeface="Cambria Math" panose="02040503050406030204" pitchFamily="18" charset="0"/>
                                    </a:rPr>
                                    <m:t>𝒕</m:t>
                                  </m:r>
                                </m:sub>
                              </m:sSub>
                            </m:e>
                          </m:acc>
                        </m:den>
                      </m:f>
                      <m:r>
                        <a:rPr lang="en-GB" b="1"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𝒚</m:t>
                                  </m:r>
                                </m:e>
                                <m:sub>
                                  <m:r>
                                    <a:rPr lang="en-GB" i="1">
                                      <a:latin typeface="Cambria Math" panose="02040503050406030204" pitchFamily="18" charset="0"/>
                                    </a:rPr>
                                    <m:t>𝒕</m:t>
                                  </m:r>
                                </m:sub>
                              </m:sSub>
                            </m:e>
                          </m:acc>
                        </m:num>
                        <m:den>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𝒉</m:t>
                              </m:r>
                            </m:e>
                            <m:sub>
                              <m:r>
                                <a:rPr lang="en-US" b="1" i="1" smtClean="0">
                                  <a:latin typeface="Cambria Math" panose="02040503050406030204" pitchFamily="18" charset="0"/>
                                </a:rPr>
                                <m:t>𝒕</m:t>
                              </m:r>
                            </m:sub>
                          </m:sSub>
                        </m:den>
                      </m:f>
                      <m:r>
                        <a:rPr lang="en-GB" b="1"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b="1" i="1" smtClean="0">
                                  <a:latin typeface="Cambria Math" panose="02040503050406030204" pitchFamily="18" charset="0"/>
                                </a:rPr>
                                <m:t>𝒉</m:t>
                              </m:r>
                            </m:e>
                            <m:sub>
                              <m:r>
                                <a:rPr lang="en-US" i="1">
                                  <a:latin typeface="Cambria Math" panose="02040503050406030204" pitchFamily="18" charset="0"/>
                                </a:rPr>
                                <m:t>𝒕</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1" i="1" smtClean="0">
                                  <a:latin typeface="Cambria Math" panose="02040503050406030204" pitchFamily="18" charset="0"/>
                                </a:rPr>
                                <m:t>𝑾</m:t>
                              </m:r>
                            </m:e>
                            <m:sub>
                              <m:r>
                                <a:rPr lang="en-US" b="1" i="1" smtClean="0">
                                  <a:latin typeface="Cambria Math" panose="02040503050406030204" pitchFamily="18" charset="0"/>
                                </a:rPr>
                                <m:t>𝒙</m:t>
                              </m:r>
                            </m:sub>
                          </m:sSub>
                        </m:den>
                      </m:f>
                      <m:r>
                        <a:rPr lang="en-US" b="1"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𝑳</m:t>
                              </m:r>
                            </m:e>
                            <m:sub>
                              <m:r>
                                <a:rPr lang="en-US" i="1">
                                  <a:latin typeface="Cambria Math" panose="02040503050406030204" pitchFamily="18" charset="0"/>
                                </a:rPr>
                                <m:t>𝒕</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1" i="1" smtClean="0">
                                  <a:latin typeface="Cambria Math" panose="02040503050406030204" pitchFamily="18" charset="0"/>
                                </a:rPr>
                                <m:t>𝒃</m:t>
                              </m:r>
                            </m:e>
                            <m:sub>
                              <m:r>
                                <a:rPr lang="en-US" b="1" i="1" smtClean="0">
                                  <a:latin typeface="Cambria Math" panose="02040503050406030204" pitchFamily="18" charset="0"/>
                                </a:rPr>
                                <m:t>𝒉</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𝑳</m:t>
                              </m:r>
                            </m:e>
                            <m:sub>
                              <m:r>
                                <a:rPr lang="en-US" i="1">
                                  <a:latin typeface="Cambria Math" panose="02040503050406030204" pitchFamily="18" charset="0"/>
                                </a:rPr>
                                <m:t>𝒕</m:t>
                              </m:r>
                            </m:sub>
                          </m:sSub>
                        </m:num>
                        <m:den>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𝒚</m:t>
                                  </m:r>
                                </m:e>
                                <m:sub>
                                  <m:r>
                                    <a:rPr lang="en-GB" i="1">
                                      <a:latin typeface="Cambria Math" panose="02040503050406030204" pitchFamily="18" charset="0"/>
                                    </a:rPr>
                                    <m:t>𝒕</m:t>
                                  </m:r>
                                </m:sub>
                              </m:sSub>
                            </m:e>
                          </m:acc>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𝒚</m:t>
                                  </m:r>
                                </m:e>
                                <m:sub>
                                  <m:r>
                                    <a:rPr lang="en-GB" i="1">
                                      <a:latin typeface="Cambria Math" panose="02040503050406030204" pitchFamily="18" charset="0"/>
                                    </a:rPr>
                                    <m:t>𝒕</m:t>
                                  </m:r>
                                </m:sub>
                              </m:sSub>
                            </m:e>
                          </m:acc>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𝒉</m:t>
                              </m:r>
                            </m:e>
                            <m:sub>
                              <m:r>
                                <a:rPr lang="en-US" i="1">
                                  <a:latin typeface="Cambria Math" panose="02040503050406030204" pitchFamily="18" charset="0"/>
                                </a:rPr>
                                <m:t>𝒕</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𝒉</m:t>
                              </m:r>
                            </m:e>
                            <m:sub>
                              <m:r>
                                <a:rPr lang="en-US" i="1">
                                  <a:latin typeface="Cambria Math" panose="02040503050406030204" pitchFamily="18" charset="0"/>
                                </a:rPr>
                                <m:t>𝒕</m:t>
                              </m:r>
                            </m:sub>
                          </m:sSub>
                        </m:num>
                        <m:den>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𝒃</m:t>
                              </m:r>
                            </m:e>
                            <m:sub>
                              <m:r>
                                <a:rPr lang="en-US" b="1" i="1" smtClean="0">
                                  <a:latin typeface="Cambria Math" panose="02040503050406030204" pitchFamily="18" charset="0"/>
                                </a:rPr>
                                <m:t>𝒉</m:t>
                              </m:r>
                            </m:sub>
                          </m:sSub>
                        </m:den>
                      </m:f>
                    </m:oMath>
                  </m:oMathPara>
                </a14:m>
                <a:endParaRPr lang="en-US" dirty="0"/>
              </a:p>
              <a:p>
                <a:pPr marL="0" indent="0">
                  <a:buNone/>
                </a:pPr>
                <a:endParaRPr lang="en-US" dirty="0"/>
              </a:p>
            </p:txBody>
          </p:sp>
        </mc:Choice>
        <mc:Fallback xmlns="">
          <p:sp>
            <p:nvSpPr>
              <p:cNvPr id="70" name="Content Placeholder 69">
                <a:extLst>
                  <a:ext uri="{FF2B5EF4-FFF2-40B4-BE49-F238E27FC236}">
                    <a16:creationId xmlns:a16="http://schemas.microsoft.com/office/drawing/2014/main" id="{CA096443-661E-A2F9-A3B8-7B49A6D32082}"/>
                  </a:ext>
                </a:extLst>
              </p:cNvPr>
              <p:cNvSpPr>
                <a:spLocks noGrp="1" noRot="1" noChangeAspect="1" noMove="1" noResize="1" noEditPoints="1" noAdjustHandles="1" noChangeArrowheads="1" noChangeShapeType="1" noTextEdit="1"/>
              </p:cNvSpPr>
              <p:nvPr>
                <p:ph idx="1"/>
              </p:nvPr>
            </p:nvSpPr>
            <p:spPr>
              <a:xfrm>
                <a:off x="838200" y="1270000"/>
                <a:ext cx="7174793" cy="4906963"/>
              </a:xfrm>
              <a:blipFill>
                <a:blip r:embed="rId2"/>
                <a:stretch>
                  <a:fillRect l="-1531" t="-1739"/>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FCF958C6-7B97-CBFB-8DA2-E067530C09D8}"/>
              </a:ext>
            </a:extLst>
          </p:cNvPr>
          <p:cNvSpPr>
            <a:spLocks noGrp="1"/>
          </p:cNvSpPr>
          <p:nvPr>
            <p:ph type="sldNum" sz="quarter" idx="12"/>
          </p:nvPr>
        </p:nvSpPr>
        <p:spPr/>
        <p:txBody>
          <a:bodyPr/>
          <a:lstStyle/>
          <a:p>
            <a:fld id="{7A40C488-C8CC-47D5-8871-7D5F905AB6AC}" type="slidenum">
              <a:rPr lang="en-US" smtClean="0"/>
              <a:pPr/>
              <a:t>29</a:t>
            </a:fld>
            <a:endParaRPr lang="en-US"/>
          </a:p>
        </p:txBody>
      </p:sp>
      <p:pic>
        <p:nvPicPr>
          <p:cNvPr id="3" name="Picture 2">
            <a:extLst>
              <a:ext uri="{FF2B5EF4-FFF2-40B4-BE49-F238E27FC236}">
                <a16:creationId xmlns:a16="http://schemas.microsoft.com/office/drawing/2014/main" id="{E8186FF1-F6A1-A235-E77F-3A2B83AA861A}"/>
              </a:ext>
            </a:extLst>
          </p:cNvPr>
          <p:cNvPicPr>
            <a:picLocks noChangeAspect="1"/>
          </p:cNvPicPr>
          <p:nvPr/>
        </p:nvPicPr>
        <p:blipFill>
          <a:blip r:embed="rId3">
            <a:alphaModFix/>
          </a:blip>
          <a:stretch>
            <a:fillRect/>
          </a:stretch>
        </p:blipFill>
        <p:spPr>
          <a:xfrm>
            <a:off x="8012993" y="85725"/>
            <a:ext cx="4072752" cy="2390347"/>
          </a:xfrm>
          <a:prstGeom prst="rect">
            <a:avLst/>
          </a:prstGeom>
          <a:pattFill prst="pct5">
            <a:fgClr>
              <a:schemeClr val="accent1"/>
            </a:fgClr>
            <a:bgClr>
              <a:schemeClr val="bg1"/>
            </a:bgClr>
          </a:pattFill>
        </p:spPr>
      </p:pic>
      <p:pic>
        <p:nvPicPr>
          <p:cNvPr id="6" name="Picture 5">
            <a:extLst>
              <a:ext uri="{FF2B5EF4-FFF2-40B4-BE49-F238E27FC236}">
                <a16:creationId xmlns:a16="http://schemas.microsoft.com/office/drawing/2014/main" id="{6891A10A-866F-081A-14D5-73948E617132}"/>
              </a:ext>
            </a:extLst>
          </p:cNvPr>
          <p:cNvPicPr>
            <a:picLocks noChangeAspect="1"/>
          </p:cNvPicPr>
          <p:nvPr/>
        </p:nvPicPr>
        <p:blipFill>
          <a:blip r:embed="rId4">
            <a:duotone>
              <a:prstClr val="black"/>
              <a:schemeClr val="accent2">
                <a:tint val="45000"/>
                <a:satMod val="400000"/>
              </a:schemeClr>
            </a:duotone>
          </a:blip>
          <a:stretch>
            <a:fillRect/>
          </a:stretch>
        </p:blipFill>
        <p:spPr>
          <a:xfrm>
            <a:off x="8238946" y="2915403"/>
            <a:ext cx="3620845" cy="940743"/>
          </a:xfrm>
          <a:prstGeom prst="rect">
            <a:avLst/>
          </a:prstGeom>
        </p:spPr>
      </p:pic>
    </p:spTree>
    <p:extLst>
      <p:ext uri="{BB962C8B-B14F-4D97-AF65-F5344CB8AC3E}">
        <p14:creationId xmlns:p14="http://schemas.microsoft.com/office/powerpoint/2010/main" val="2182788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925B2-A448-DFF6-EB4F-D7BE6AAB2A73}"/>
              </a:ext>
            </a:extLst>
          </p:cNvPr>
          <p:cNvSpPr>
            <a:spLocks noGrp="1"/>
          </p:cNvSpPr>
          <p:nvPr>
            <p:ph type="title"/>
          </p:nvPr>
        </p:nvSpPr>
        <p:spPr/>
        <p:txBody>
          <a:bodyPr>
            <a:normAutofit fontScale="90000"/>
          </a:bodyPr>
          <a:lstStyle/>
          <a:p>
            <a:r>
              <a:rPr lang="en-US" dirty="0"/>
              <a:t>Two common tasks with sequential data</a:t>
            </a:r>
          </a:p>
        </p:txBody>
      </p:sp>
      <p:sp>
        <p:nvSpPr>
          <p:cNvPr id="3" name="Content Placeholder 2">
            <a:extLst>
              <a:ext uri="{FF2B5EF4-FFF2-40B4-BE49-F238E27FC236}">
                <a16:creationId xmlns:a16="http://schemas.microsoft.com/office/drawing/2014/main" id="{71222D0B-A2B8-A215-217E-8371ED5E79FF}"/>
              </a:ext>
            </a:extLst>
          </p:cNvPr>
          <p:cNvSpPr>
            <a:spLocks noGrp="1"/>
          </p:cNvSpPr>
          <p:nvPr>
            <p:ph idx="1"/>
          </p:nvPr>
        </p:nvSpPr>
        <p:spPr/>
        <p:txBody>
          <a:bodyPr>
            <a:normAutofit/>
          </a:bodyPr>
          <a:lstStyle/>
          <a:p>
            <a:r>
              <a:rPr lang="en-US" dirty="0"/>
              <a:t>The input is a sequence while the target output is a single data point </a:t>
            </a:r>
          </a:p>
          <a:p>
            <a:pPr lvl="1"/>
            <a:r>
              <a:rPr lang="en-US" dirty="0"/>
              <a:t>Examples include video activity recognition, sentiment classification, stock price prediction, etc. </a:t>
            </a:r>
          </a:p>
          <a:p>
            <a:r>
              <a:rPr lang="en-US" dirty="0"/>
              <a:t>Both the input and the target output are sequences</a:t>
            </a:r>
          </a:p>
          <a:p>
            <a:pPr lvl="1"/>
            <a:r>
              <a:rPr lang="en-US" dirty="0"/>
              <a:t>Examples: natural language translation, DNA sequence analysis, name entity recognition, etc. </a:t>
            </a:r>
          </a:p>
        </p:txBody>
      </p:sp>
      <p:sp>
        <p:nvSpPr>
          <p:cNvPr id="4" name="Slide Number Placeholder 3">
            <a:extLst>
              <a:ext uri="{FF2B5EF4-FFF2-40B4-BE49-F238E27FC236}">
                <a16:creationId xmlns:a16="http://schemas.microsoft.com/office/drawing/2014/main" id="{F5268CA9-8DF0-E3F4-3661-B3E2AC3E04FF}"/>
              </a:ext>
            </a:extLst>
          </p:cNvPr>
          <p:cNvSpPr>
            <a:spLocks noGrp="1"/>
          </p:cNvSpPr>
          <p:nvPr>
            <p:ph type="sldNum" sz="quarter" idx="12"/>
          </p:nvPr>
        </p:nvSpPr>
        <p:spPr/>
        <p:txBody>
          <a:bodyPr/>
          <a:lstStyle/>
          <a:p>
            <a:fld id="{7A40C488-C8CC-47D5-8871-7D5F905AB6AC}" type="slidenum">
              <a:rPr lang="en-US" smtClean="0"/>
              <a:pPr/>
              <a:t>3</a:t>
            </a:fld>
            <a:endParaRPr lang="en-US"/>
          </a:p>
        </p:txBody>
      </p:sp>
    </p:spTree>
    <p:extLst>
      <p:ext uri="{BB962C8B-B14F-4D97-AF65-F5344CB8AC3E}">
        <p14:creationId xmlns:p14="http://schemas.microsoft.com/office/powerpoint/2010/main" val="2872166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5CE3B-F4EA-DD58-8B15-72183EDBBA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B8E602-D46E-AB7B-B7DA-35EDB35A279D}"/>
              </a:ext>
            </a:extLst>
          </p:cNvPr>
          <p:cNvSpPr>
            <a:spLocks noGrp="1"/>
          </p:cNvSpPr>
          <p:nvPr>
            <p:ph type="title"/>
          </p:nvPr>
        </p:nvSpPr>
        <p:spPr/>
        <p:txBody>
          <a:bodyPr>
            <a:normAutofit fontScale="90000"/>
          </a:bodyPr>
          <a:lstStyle/>
          <a:p>
            <a:r>
              <a:rPr lang="en-US" dirty="0"/>
              <a:t>﻿Back-propagation through time (BPTT)</a:t>
            </a:r>
          </a:p>
        </p:txBody>
      </p:sp>
      <mc:AlternateContent xmlns:mc="http://schemas.openxmlformats.org/markup-compatibility/2006" xmlns:a14="http://schemas.microsoft.com/office/drawing/2010/main">
        <mc:Choice Requires="a14">
          <p:sp>
            <p:nvSpPr>
              <p:cNvPr id="70" name="Content Placeholder 69">
                <a:extLst>
                  <a:ext uri="{FF2B5EF4-FFF2-40B4-BE49-F238E27FC236}">
                    <a16:creationId xmlns:a16="http://schemas.microsoft.com/office/drawing/2014/main" id="{CA096443-661E-A2F9-A3B8-7B49A6D32082}"/>
                  </a:ext>
                </a:extLst>
              </p:cNvPr>
              <p:cNvSpPr>
                <a:spLocks noGrp="1"/>
              </p:cNvSpPr>
              <p:nvPr>
                <p:ph idx="1"/>
              </p:nvPr>
            </p:nvSpPr>
            <p:spPr>
              <a:xfrm>
                <a:off x="838200" y="1270000"/>
                <a:ext cx="7174793" cy="4906963"/>
              </a:xfrm>
            </p:spPr>
            <p:txBody>
              <a:bodyPr>
                <a:normAutofit fontScale="85000" lnSpcReduction="10000"/>
              </a:bodyPr>
              <a:lstStyle/>
              <a:p>
                <a:r>
                  <a:rPr lang="en-US" dirty="0"/>
                  <a:t>Derivative of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rPr>
                          <m:t>𝒕</m:t>
                        </m:r>
                      </m:sub>
                    </m:sSub>
                  </m:oMath>
                </a14:m>
                <a:r>
                  <a:rPr lang="en-US" dirty="0"/>
                  <a:t> </a:t>
                </a:r>
                <a:r>
                  <a:rPr lang="en-US" dirty="0" err="1"/>
                  <a:t>w.r.t.</a:t>
                </a:r>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𝑾</m:t>
                        </m:r>
                      </m:e>
                      <m:sub>
                        <m:r>
                          <a:rPr lang="en-US" b="1" i="1" smtClean="0">
                            <a:latin typeface="Cambria Math" panose="02040503050406030204" pitchFamily="18" charset="0"/>
                          </a:rPr>
                          <m:t>𝒙</m:t>
                        </m:r>
                      </m:sub>
                    </m:sSub>
                  </m:oMath>
                </a14:m>
                <a:r>
                  <a:rPr lang="en-US" dirty="0"/>
                  <a:t> and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𝒃</m:t>
                        </m:r>
                      </m:e>
                      <m:sub>
                        <m:r>
                          <a:rPr lang="en-US" b="1" i="1" smtClean="0">
                            <a:latin typeface="Cambria Math" panose="02040503050406030204" pitchFamily="18" charset="0"/>
                          </a:rPr>
                          <m:t>𝒉</m:t>
                        </m:r>
                      </m:sub>
                    </m:sSub>
                  </m:oMath>
                </a14:m>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rPr>
                                <m:t>𝒕</m:t>
                              </m:r>
                            </m:sub>
                          </m:sSub>
                        </m:num>
                        <m:den>
                          <m:r>
                            <a:rPr lang="en-US"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𝑾</m:t>
                              </m:r>
                            </m:e>
                            <m:sub>
                              <m:r>
                                <a:rPr lang="en-US" b="1" i="1" smtClean="0">
                                  <a:latin typeface="Cambria Math" panose="02040503050406030204" pitchFamily="18" charset="0"/>
                                </a:rPr>
                                <m:t>𝒙</m:t>
                              </m:r>
                            </m:sub>
                          </m:sSub>
                        </m:den>
                      </m:f>
                      <m:r>
                        <a:rPr lang="en-US" b="1"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𝑳</m:t>
                              </m:r>
                            </m:e>
                            <m:sub>
                              <m:r>
                                <a:rPr lang="en-US" i="1">
                                  <a:latin typeface="Cambria Math" panose="02040503050406030204" pitchFamily="18" charset="0"/>
                                </a:rPr>
                                <m:t>𝒕</m:t>
                              </m:r>
                            </m:sub>
                          </m:sSub>
                        </m:num>
                        <m:den>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𝒚</m:t>
                                  </m:r>
                                </m:e>
                                <m:sub>
                                  <m:r>
                                    <a:rPr lang="en-GB" i="1">
                                      <a:latin typeface="Cambria Math" panose="02040503050406030204" pitchFamily="18" charset="0"/>
                                    </a:rPr>
                                    <m:t>𝒕</m:t>
                                  </m:r>
                                </m:sub>
                              </m:sSub>
                            </m:e>
                          </m:acc>
                        </m:den>
                      </m:f>
                      <m:r>
                        <a:rPr lang="en-GB" b="1"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𝒚</m:t>
                                  </m:r>
                                </m:e>
                                <m:sub>
                                  <m:r>
                                    <a:rPr lang="en-GB" i="1">
                                      <a:latin typeface="Cambria Math" panose="02040503050406030204" pitchFamily="18" charset="0"/>
                                    </a:rPr>
                                    <m:t>𝒕</m:t>
                                  </m:r>
                                </m:sub>
                              </m:sSub>
                            </m:e>
                          </m:acc>
                        </m:num>
                        <m:den>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𝒉</m:t>
                              </m:r>
                            </m:e>
                            <m:sub>
                              <m:r>
                                <a:rPr lang="en-US" b="1" i="1" smtClean="0">
                                  <a:latin typeface="Cambria Math" panose="02040503050406030204" pitchFamily="18" charset="0"/>
                                </a:rPr>
                                <m:t>𝒕</m:t>
                              </m:r>
                            </m:sub>
                          </m:sSub>
                        </m:den>
                      </m:f>
                      <m:r>
                        <a:rPr lang="en-GB" b="1"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b="1" i="1" smtClean="0">
                                  <a:latin typeface="Cambria Math" panose="02040503050406030204" pitchFamily="18" charset="0"/>
                                </a:rPr>
                                <m:t>𝒉</m:t>
                              </m:r>
                            </m:e>
                            <m:sub>
                              <m:r>
                                <a:rPr lang="en-US" i="1">
                                  <a:latin typeface="Cambria Math" panose="02040503050406030204" pitchFamily="18" charset="0"/>
                                </a:rPr>
                                <m:t>𝒕</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1" i="1" smtClean="0">
                                  <a:latin typeface="Cambria Math" panose="02040503050406030204" pitchFamily="18" charset="0"/>
                                </a:rPr>
                                <m:t>𝑾</m:t>
                              </m:r>
                            </m:e>
                            <m:sub>
                              <m:r>
                                <a:rPr lang="en-US" b="1" i="1" smtClean="0">
                                  <a:latin typeface="Cambria Math" panose="02040503050406030204" pitchFamily="18" charset="0"/>
                                </a:rPr>
                                <m:t>𝒙</m:t>
                              </m:r>
                            </m:sub>
                          </m:sSub>
                        </m:den>
                      </m:f>
                      <m:r>
                        <a:rPr lang="en-US" b="1"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𝑳</m:t>
                              </m:r>
                            </m:e>
                            <m:sub>
                              <m:r>
                                <a:rPr lang="en-US" i="1">
                                  <a:latin typeface="Cambria Math" panose="02040503050406030204" pitchFamily="18" charset="0"/>
                                </a:rPr>
                                <m:t>𝒕</m:t>
                              </m:r>
                            </m:sub>
                          </m:sSub>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b="1" i="1" smtClean="0">
                                  <a:latin typeface="Cambria Math" panose="02040503050406030204" pitchFamily="18" charset="0"/>
                                </a:rPr>
                                <m:t>𝒃</m:t>
                              </m:r>
                            </m:e>
                            <m:sub>
                              <m:r>
                                <a:rPr lang="en-US" b="1" i="1" smtClean="0">
                                  <a:latin typeface="Cambria Math" panose="02040503050406030204" pitchFamily="18" charset="0"/>
                                </a:rPr>
                                <m:t>𝒉</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𝑳</m:t>
                              </m:r>
                            </m:e>
                            <m:sub>
                              <m:r>
                                <a:rPr lang="en-US" i="1">
                                  <a:latin typeface="Cambria Math" panose="02040503050406030204" pitchFamily="18" charset="0"/>
                                </a:rPr>
                                <m:t>𝒕</m:t>
                              </m:r>
                            </m:sub>
                          </m:sSub>
                        </m:num>
                        <m:den>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𝒚</m:t>
                                  </m:r>
                                </m:e>
                                <m:sub>
                                  <m:r>
                                    <a:rPr lang="en-GB" i="1">
                                      <a:latin typeface="Cambria Math" panose="02040503050406030204" pitchFamily="18" charset="0"/>
                                    </a:rPr>
                                    <m:t>𝒕</m:t>
                                  </m:r>
                                </m:sub>
                              </m:sSub>
                            </m:e>
                          </m:acc>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𝒚</m:t>
                                  </m:r>
                                </m:e>
                                <m:sub>
                                  <m:r>
                                    <a:rPr lang="en-GB" i="1">
                                      <a:latin typeface="Cambria Math" panose="02040503050406030204" pitchFamily="18" charset="0"/>
                                    </a:rPr>
                                    <m:t>𝒕</m:t>
                                  </m:r>
                                </m:sub>
                              </m:sSub>
                            </m:e>
                          </m:acc>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𝒉</m:t>
                              </m:r>
                            </m:e>
                            <m:sub>
                              <m:r>
                                <a:rPr lang="en-US" i="1">
                                  <a:latin typeface="Cambria Math" panose="02040503050406030204" pitchFamily="18" charset="0"/>
                                </a:rPr>
                                <m:t>𝒕</m:t>
                              </m:r>
                            </m:sub>
                          </m:sSub>
                        </m:den>
                      </m:f>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𝒉</m:t>
                              </m:r>
                            </m:e>
                            <m:sub>
                              <m:r>
                                <a:rPr lang="en-US" i="1">
                                  <a:latin typeface="Cambria Math" panose="02040503050406030204" pitchFamily="18" charset="0"/>
                                </a:rPr>
                                <m:t>𝒕</m:t>
                              </m:r>
                            </m:sub>
                          </m:sSub>
                        </m:num>
                        <m:den>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𝒃</m:t>
                              </m:r>
                            </m:e>
                            <m:sub>
                              <m:r>
                                <a:rPr lang="en-US" b="1" i="1" smtClean="0">
                                  <a:latin typeface="Cambria Math" panose="02040503050406030204" pitchFamily="18" charset="0"/>
                                </a:rPr>
                                <m:t>𝒉</m:t>
                              </m:r>
                            </m:sub>
                          </m:sSub>
                        </m:den>
                      </m:f>
                    </m:oMath>
                  </m:oMathPara>
                </a14:m>
                <a:endParaRPr lang="en-US" dirty="0"/>
              </a:p>
              <a:p>
                <a:pPr marL="0" indent="0">
                  <a:buNone/>
                </a:pPr>
                <a:endParaRPr lang="en-US" dirty="0"/>
              </a:p>
              <a:p>
                <a:r>
                  <a:rPr lang="en-GB" dirty="0"/>
                  <a:t>Here </a:t>
                </a:r>
                <a14:m>
                  <m:oMath xmlns:m="http://schemas.openxmlformats.org/officeDocument/2006/math">
                    <m:sSub>
                      <m:sSubPr>
                        <m:ctrlPr>
                          <a:rPr lang="en-GB" b="1" i="1" dirty="0" smtClean="0">
                            <a:latin typeface="Cambria Math" panose="02040503050406030204" pitchFamily="18" charset="0"/>
                          </a:rPr>
                        </m:ctrlPr>
                      </m:sSubPr>
                      <m:e>
                        <m:r>
                          <a:rPr lang="en-GB" i="1" dirty="0" smtClean="0">
                            <a:latin typeface="Cambria Math" panose="02040503050406030204" pitchFamily="18" charset="0"/>
                          </a:rPr>
                          <m:t>𝑊</m:t>
                        </m:r>
                      </m:e>
                      <m:sub>
                        <m:r>
                          <a:rPr lang="en-GB" i="1" dirty="0" smtClean="0">
                            <a:latin typeface="Cambria Math" panose="02040503050406030204" pitchFamily="18" charset="0"/>
                          </a:rPr>
                          <m:t>𝑥</m:t>
                        </m:r>
                      </m:sub>
                    </m:sSub>
                  </m:oMath>
                </a14:m>
                <a:r>
                  <a:rPr lang="en-GB" dirty="0"/>
                  <a:t> and </a:t>
                </a:r>
                <a14:m>
                  <m:oMath xmlns:m="http://schemas.openxmlformats.org/officeDocument/2006/math">
                    <m:sSub>
                      <m:sSubPr>
                        <m:ctrlPr>
                          <a:rPr lang="en-GB" b="1" i="1" dirty="0" smtClean="0">
                            <a:latin typeface="Cambria Math" panose="02040503050406030204" pitchFamily="18" charset="0"/>
                          </a:rPr>
                        </m:ctrlPr>
                      </m:sSubPr>
                      <m:e>
                        <m:r>
                          <a:rPr lang="en-GB" i="1" dirty="0" smtClean="0">
                            <a:latin typeface="Cambria Math" panose="02040503050406030204" pitchFamily="18" charset="0"/>
                          </a:rPr>
                          <m:t>𝑏</m:t>
                        </m:r>
                      </m:e>
                      <m:sub>
                        <m:r>
                          <a:rPr lang="en-GB" i="1" dirty="0" smtClean="0">
                            <a:latin typeface="Cambria Math" panose="02040503050406030204" pitchFamily="18" charset="0"/>
                          </a:rPr>
                          <m:t>h</m:t>
                        </m:r>
                      </m:sub>
                    </m:sSub>
                  </m:oMath>
                </a14:m>
                <a:r>
                  <a:rPr lang="en-GB" dirty="0"/>
                  <a:t> contributes to </a:t>
                </a:r>
                <a14:m>
                  <m:oMath xmlns:m="http://schemas.openxmlformats.org/officeDocument/2006/math">
                    <m:sSub>
                      <m:sSubPr>
                        <m:ctrlPr>
                          <a:rPr lang="en-GB" b="1" i="1" dirty="0" smtClean="0">
                            <a:latin typeface="Cambria Math" panose="02040503050406030204" pitchFamily="18" charset="0"/>
                          </a:rPr>
                        </m:ctrlPr>
                      </m:sSubPr>
                      <m:e>
                        <m:r>
                          <a:rPr lang="en-GB" i="1" dirty="0" smtClean="0">
                            <a:latin typeface="Cambria Math" panose="02040503050406030204" pitchFamily="18" charset="0"/>
                          </a:rPr>
                          <m:t>h</m:t>
                        </m:r>
                      </m:e>
                      <m:sub>
                        <m:r>
                          <a:rPr lang="en-GB" i="1" dirty="0" smtClean="0">
                            <a:latin typeface="Cambria Math" panose="02040503050406030204" pitchFamily="18" charset="0"/>
                          </a:rPr>
                          <m:t>𝑡</m:t>
                        </m:r>
                      </m:sub>
                    </m:sSub>
                  </m:oMath>
                </a14:m>
                <a:r>
                  <a:rPr lang="en-GB" dirty="0"/>
                  <a:t> in two ways: both direct and indirect contributions, where the latter is through </a:t>
                </a:r>
                <a14:m>
                  <m:oMath xmlns:m="http://schemas.openxmlformats.org/officeDocument/2006/math">
                    <m:sSub>
                      <m:sSubPr>
                        <m:ctrlPr>
                          <a:rPr lang="en-GB" b="1" i="1" dirty="0" smtClean="0">
                            <a:latin typeface="Cambria Math" panose="02040503050406030204" pitchFamily="18" charset="0"/>
                          </a:rPr>
                        </m:ctrlPr>
                      </m:sSubPr>
                      <m:e>
                        <m:r>
                          <a:rPr lang="en-GB" i="1" dirty="0" smtClean="0">
                            <a:latin typeface="Cambria Math" panose="02040503050406030204" pitchFamily="18" charset="0"/>
                          </a:rPr>
                          <m:t>h</m:t>
                        </m:r>
                      </m:e>
                      <m:sub>
                        <m:r>
                          <a:rPr lang="en-GB" i="1" dirty="0">
                            <a:latin typeface="Cambria Math" panose="02040503050406030204" pitchFamily="18" charset="0"/>
                          </a:rPr>
                          <m:t>𝑡</m:t>
                        </m:r>
                        <m:r>
                          <a:rPr lang="en-GB" i="1" dirty="0">
                            <a:latin typeface="Cambria Math" panose="02040503050406030204" pitchFamily="18" charset="0"/>
                          </a:rPr>
                          <m:t>−</m:t>
                        </m:r>
                        <m:r>
                          <a:rPr lang="en-GB" i="1" dirty="0">
                            <a:latin typeface="Cambria Math" panose="02040503050406030204" pitchFamily="18" charset="0"/>
                          </a:rPr>
                          <m:t>1</m:t>
                        </m:r>
                      </m:sub>
                    </m:sSub>
                  </m:oMath>
                </a14:m>
                <a:r>
                  <a:rPr lang="en-GB" dirty="0"/>
                  <a:t>. This means:</a:t>
                </a:r>
              </a:p>
              <a:p>
                <a:endParaRPr lang="en-GB" dirty="0"/>
              </a:p>
              <a:p>
                <a:pPr marL="0" indent="0">
                  <a:buNone/>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1" i="1" smtClean="0">
                                  <a:latin typeface="Cambria Math" panose="02040503050406030204" pitchFamily="18" charset="0"/>
                                </a:rPr>
                                <m:t>𝒉</m:t>
                              </m:r>
                            </m:e>
                            <m:sub>
                              <m:r>
                                <a:rPr lang="en-US" sz="2400" i="1">
                                  <a:latin typeface="Cambria Math" panose="02040503050406030204" pitchFamily="18" charset="0"/>
                                </a:rPr>
                                <m:t>𝒕</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1" i="1" smtClean="0">
                                  <a:latin typeface="Cambria Math" panose="02040503050406030204" pitchFamily="18" charset="0"/>
                                </a:rPr>
                                <m:t>𝑾</m:t>
                              </m:r>
                            </m:e>
                            <m:sub>
                              <m:r>
                                <a:rPr lang="en-US" sz="2400" b="1" i="1" smtClean="0">
                                  <a:latin typeface="Cambria Math" panose="02040503050406030204" pitchFamily="18" charset="0"/>
                                </a:rPr>
                                <m:t>𝒙</m:t>
                              </m:r>
                            </m:sub>
                          </m:sSub>
                        </m:den>
                      </m:f>
                      <m:r>
                        <a:rPr lang="en-GB" sz="2400" b="1"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𝒉</m:t>
                              </m:r>
                            </m:e>
                            <m:sub>
                              <m:r>
                                <a:rPr lang="en-US" sz="2400" i="1">
                                  <a:latin typeface="Cambria Math" panose="02040503050406030204" pitchFamily="18" charset="0"/>
                                </a:rPr>
                                <m:t>𝒕</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𝑾</m:t>
                              </m:r>
                            </m:e>
                            <m:sub>
                              <m:r>
                                <a:rPr lang="en-US" sz="2400" i="1">
                                  <a:latin typeface="Cambria Math" panose="02040503050406030204" pitchFamily="18" charset="0"/>
                                </a:rPr>
                                <m:t>𝒙</m:t>
                              </m:r>
                            </m:sub>
                          </m:sSub>
                        </m:den>
                      </m:f>
                      <m:r>
                        <a:rPr lang="en-GB" sz="2400" b="1"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𝒉</m:t>
                              </m:r>
                            </m:e>
                            <m:sub>
                              <m:r>
                                <a:rPr lang="en-US" sz="2400" i="1">
                                  <a:latin typeface="Cambria Math" panose="02040503050406030204" pitchFamily="18" charset="0"/>
                                </a:rPr>
                                <m:t>𝒕</m:t>
                              </m:r>
                            </m:sub>
                          </m:sSub>
                        </m:num>
                        <m:den>
                          <m:r>
                            <a:rPr lang="en-US" sz="2400" i="1">
                              <a:latin typeface="Cambria Math" panose="02040503050406030204" pitchFamily="18" charset="0"/>
                            </a:rPr>
                            <m:t>𝜕</m:t>
                          </m:r>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𝒉</m:t>
                              </m:r>
                            </m:e>
                            <m:sub>
                              <m:r>
                                <a:rPr lang="en-GB" sz="2400" b="1" i="1" smtClean="0">
                                  <a:latin typeface="Cambria Math" panose="02040503050406030204" pitchFamily="18" charset="0"/>
                                </a:rPr>
                                <m:t>𝒕</m:t>
                              </m:r>
                              <m:r>
                                <a:rPr lang="en-GB" sz="2400" b="1" i="1" smtClean="0">
                                  <a:latin typeface="Cambria Math" panose="02040503050406030204" pitchFamily="18" charset="0"/>
                                </a:rPr>
                                <m:t>−</m:t>
                              </m:r>
                              <m:r>
                                <a:rPr lang="en-GB" sz="2400" b="1" i="1" smtClean="0">
                                  <a:latin typeface="Cambria Math" panose="02040503050406030204" pitchFamily="18" charset="0"/>
                                </a:rPr>
                                <m:t>𝟏</m:t>
                              </m:r>
                            </m:sub>
                          </m:sSub>
                        </m:den>
                      </m:f>
                      <m:r>
                        <a:rPr lang="en-GB" sz="2400" b="1"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𝒉</m:t>
                              </m:r>
                            </m:e>
                            <m:sub>
                              <m:r>
                                <a:rPr lang="en-US" sz="2400" i="1">
                                  <a:latin typeface="Cambria Math" panose="02040503050406030204" pitchFamily="18" charset="0"/>
                                </a:rPr>
                                <m:t>𝒕</m:t>
                              </m:r>
                              <m:r>
                                <a:rPr lang="en-GB" sz="2400" b="1" i="1" smtClean="0">
                                  <a:latin typeface="Cambria Math" panose="02040503050406030204" pitchFamily="18" charset="0"/>
                                </a:rPr>
                                <m:t>−</m:t>
                              </m:r>
                              <m:r>
                                <a:rPr lang="en-GB" sz="2400" b="1" i="1" smtClean="0">
                                  <a:latin typeface="Cambria Math" panose="02040503050406030204" pitchFamily="18" charset="0"/>
                                </a:rPr>
                                <m:t>𝟏</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𝑾</m:t>
                              </m:r>
                            </m:e>
                            <m:sub>
                              <m:r>
                                <a:rPr lang="en-US" sz="2400" i="1">
                                  <a:latin typeface="Cambria Math" panose="02040503050406030204" pitchFamily="18" charset="0"/>
                                </a:rPr>
                                <m:t>𝒙</m:t>
                              </m:r>
                            </m:sub>
                          </m:sSub>
                        </m:den>
                      </m:f>
                      <m:r>
                        <a:rPr lang="en-US" sz="2400" b="1"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𝒉</m:t>
                              </m:r>
                            </m:e>
                            <m:sub>
                              <m:r>
                                <a:rPr lang="en-US" sz="2400" i="1">
                                  <a:latin typeface="Cambria Math" panose="02040503050406030204" pitchFamily="18" charset="0"/>
                                </a:rPr>
                                <m:t>𝒕</m:t>
                              </m:r>
                            </m:sub>
                          </m:sSub>
                        </m:num>
                        <m:den>
                          <m:r>
                            <a:rPr lang="en-US"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𝒉</m:t>
                              </m:r>
                            </m:e>
                            <m:sub>
                              <m:r>
                                <a:rPr lang="en-GB" sz="2400" i="1">
                                  <a:latin typeface="Cambria Math" panose="02040503050406030204" pitchFamily="18" charset="0"/>
                                </a:rPr>
                                <m:t>𝒕</m:t>
                              </m:r>
                              <m:r>
                                <a:rPr lang="en-GB" sz="2400" i="1">
                                  <a:latin typeface="Cambria Math" panose="02040503050406030204" pitchFamily="18" charset="0"/>
                                </a:rPr>
                                <m:t>−</m:t>
                              </m:r>
                              <m:r>
                                <a:rPr lang="en-GB" sz="2400" i="1">
                                  <a:latin typeface="Cambria Math" panose="02040503050406030204" pitchFamily="18" charset="0"/>
                                </a:rPr>
                                <m:t>𝟏</m:t>
                              </m:r>
                            </m:sub>
                          </m:sSub>
                        </m:den>
                      </m:f>
                      <m:r>
                        <a:rPr lang="en-GB"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𝒉</m:t>
                              </m:r>
                            </m:e>
                            <m:sub>
                              <m:r>
                                <a:rPr lang="en-US" sz="2400" i="1">
                                  <a:latin typeface="Cambria Math" panose="02040503050406030204" pitchFamily="18" charset="0"/>
                                </a:rPr>
                                <m:t>𝒕</m:t>
                              </m:r>
                              <m:r>
                                <a:rPr lang="en-GB" sz="2400" i="1">
                                  <a:latin typeface="Cambria Math" panose="02040503050406030204" pitchFamily="18" charset="0"/>
                                </a:rPr>
                                <m:t>−</m:t>
                              </m:r>
                              <m:r>
                                <a:rPr lang="en-GB" sz="2400" i="1">
                                  <a:latin typeface="Cambria Math" panose="02040503050406030204" pitchFamily="18" charset="0"/>
                                </a:rPr>
                                <m:t>𝟏</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𝒉</m:t>
                              </m:r>
                            </m:e>
                            <m:sub>
                              <m:r>
                                <a:rPr lang="en-US" sz="2400" i="1">
                                  <a:latin typeface="Cambria Math" panose="02040503050406030204" pitchFamily="18" charset="0"/>
                                </a:rPr>
                                <m:t>𝒕</m:t>
                              </m:r>
                              <m:r>
                                <a:rPr lang="en-GB" sz="2400" i="1">
                                  <a:latin typeface="Cambria Math" panose="02040503050406030204" pitchFamily="18" charset="0"/>
                                </a:rPr>
                                <m:t>−</m:t>
                              </m:r>
                              <m:r>
                                <a:rPr lang="en-US" sz="2400" b="1" i="1" smtClean="0">
                                  <a:latin typeface="Cambria Math" panose="02040503050406030204" pitchFamily="18" charset="0"/>
                                </a:rPr>
                                <m:t>𝟐</m:t>
                              </m:r>
                            </m:sub>
                          </m:sSub>
                        </m:den>
                      </m:f>
                      <m:r>
                        <a:rPr lang="en-US" sz="2400" b="1"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𝒉</m:t>
                              </m:r>
                            </m:e>
                            <m:sub>
                              <m:r>
                                <a:rPr lang="en-US" sz="2400" i="1">
                                  <a:latin typeface="Cambria Math" panose="02040503050406030204" pitchFamily="18" charset="0"/>
                                </a:rPr>
                                <m:t>𝒕</m:t>
                              </m:r>
                              <m:r>
                                <a:rPr lang="en-GB" sz="2400" i="1">
                                  <a:latin typeface="Cambria Math" panose="02040503050406030204" pitchFamily="18" charset="0"/>
                                </a:rPr>
                                <m:t>−</m:t>
                              </m:r>
                              <m:r>
                                <a:rPr lang="en-US" sz="2400" b="1" i="1" smtClean="0">
                                  <a:latin typeface="Cambria Math" panose="02040503050406030204" pitchFamily="18" charset="0"/>
                                </a:rPr>
                                <m:t>𝟐</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𝑾</m:t>
                              </m:r>
                            </m:e>
                            <m:sub>
                              <m:r>
                                <a:rPr lang="en-US" sz="2400" i="1">
                                  <a:latin typeface="Cambria Math" panose="02040503050406030204" pitchFamily="18" charset="0"/>
                                </a:rPr>
                                <m:t>𝒙</m:t>
                              </m:r>
                            </m:sub>
                          </m:sSub>
                        </m:den>
                      </m:f>
                      <m:r>
                        <a:rPr lang="en-US" sz="2400" b="1" i="1" smtClean="0">
                          <a:latin typeface="Cambria Math" panose="02040503050406030204" pitchFamily="18" charset="0"/>
                        </a:rPr>
                        <m:t>+…</m:t>
                      </m:r>
                      <m:r>
                        <a:rPr lang="en-GB" sz="2400" b="1" i="1" smtClean="0">
                          <a:latin typeface="Cambria Math" panose="02040503050406030204" pitchFamily="18" charset="0"/>
                        </a:rPr>
                        <m:t>;</m:t>
                      </m:r>
                    </m:oMath>
                  </m:oMathPara>
                </a14:m>
                <a:endParaRPr lang="en-US" sz="2400" b="1" i="1" dirty="0">
                  <a:latin typeface="Cambria Math" panose="02040503050406030204" pitchFamily="18" charset="0"/>
                </a:endParaRPr>
              </a:p>
              <a:p>
                <a:pPr marL="0" indent="0">
                  <a:buNone/>
                </a:pPr>
                <a:endParaRPr lang="en-US" sz="24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𝒉</m:t>
                              </m:r>
                            </m:e>
                            <m:sub>
                              <m:r>
                                <a:rPr lang="en-US" sz="2400" i="1">
                                  <a:latin typeface="Cambria Math" panose="02040503050406030204" pitchFamily="18" charset="0"/>
                                </a:rPr>
                                <m:t>𝒕</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𝒃</m:t>
                              </m:r>
                            </m:e>
                            <m:sub>
                              <m:r>
                                <a:rPr lang="en-US" sz="2400" i="1">
                                  <a:latin typeface="Cambria Math" panose="02040503050406030204" pitchFamily="18" charset="0"/>
                                </a:rPr>
                                <m:t>𝒉</m:t>
                              </m:r>
                            </m:sub>
                          </m:sSub>
                        </m:den>
                      </m:f>
                      <m:r>
                        <a:rPr lang="en-GB" sz="2400" b="1"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𝒉</m:t>
                              </m:r>
                            </m:e>
                            <m:sub>
                              <m:r>
                                <a:rPr lang="en-US" sz="2400" i="1">
                                  <a:latin typeface="Cambria Math" panose="02040503050406030204" pitchFamily="18" charset="0"/>
                                </a:rPr>
                                <m:t>𝒕</m:t>
                              </m:r>
                            </m:sub>
                          </m:sSub>
                        </m:num>
                        <m:den>
                          <m:r>
                            <a:rPr lang="en-US" sz="2400" i="1">
                              <a:latin typeface="Cambria Math" panose="02040503050406030204" pitchFamily="18" charset="0"/>
                            </a:rPr>
                            <m:t>𝜕</m:t>
                          </m:r>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𝒃</m:t>
                              </m:r>
                            </m:e>
                            <m:sub>
                              <m:r>
                                <a:rPr lang="en-GB" sz="2400" b="1" i="1" smtClean="0">
                                  <a:latin typeface="Cambria Math" panose="02040503050406030204" pitchFamily="18" charset="0"/>
                                </a:rPr>
                                <m:t>𝒉</m:t>
                              </m:r>
                            </m:sub>
                          </m:sSub>
                        </m:den>
                      </m:f>
                      <m:r>
                        <a:rPr lang="en-GB"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𝒉</m:t>
                              </m:r>
                            </m:e>
                            <m:sub>
                              <m:r>
                                <a:rPr lang="en-US" sz="2400" i="1">
                                  <a:latin typeface="Cambria Math" panose="02040503050406030204" pitchFamily="18" charset="0"/>
                                </a:rPr>
                                <m:t>𝒕</m:t>
                              </m:r>
                            </m:sub>
                          </m:sSub>
                        </m:num>
                        <m:den>
                          <m:r>
                            <a:rPr lang="en-US"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𝒉</m:t>
                              </m:r>
                            </m:e>
                            <m:sub>
                              <m:r>
                                <a:rPr lang="en-GB" sz="2400" i="1">
                                  <a:latin typeface="Cambria Math" panose="02040503050406030204" pitchFamily="18" charset="0"/>
                                </a:rPr>
                                <m:t>𝒕</m:t>
                              </m:r>
                              <m:r>
                                <a:rPr lang="en-GB" sz="2400" i="1">
                                  <a:latin typeface="Cambria Math" panose="02040503050406030204" pitchFamily="18" charset="0"/>
                                </a:rPr>
                                <m:t>−</m:t>
                              </m:r>
                              <m:r>
                                <a:rPr lang="en-GB" sz="2400" i="1">
                                  <a:latin typeface="Cambria Math" panose="02040503050406030204" pitchFamily="18" charset="0"/>
                                </a:rPr>
                                <m:t>𝟏</m:t>
                              </m:r>
                            </m:sub>
                          </m:sSub>
                        </m:den>
                      </m:f>
                      <m:r>
                        <a:rPr lang="en-GB"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𝒉</m:t>
                              </m:r>
                            </m:e>
                            <m:sub>
                              <m:r>
                                <a:rPr lang="en-US" sz="2400" i="1">
                                  <a:latin typeface="Cambria Math" panose="02040503050406030204" pitchFamily="18" charset="0"/>
                                </a:rPr>
                                <m:t>𝒕</m:t>
                              </m:r>
                              <m:r>
                                <a:rPr lang="en-GB" sz="2400" i="1">
                                  <a:latin typeface="Cambria Math" panose="02040503050406030204" pitchFamily="18" charset="0"/>
                                </a:rPr>
                                <m:t>−</m:t>
                              </m:r>
                              <m:r>
                                <a:rPr lang="en-GB" sz="2400" i="1">
                                  <a:latin typeface="Cambria Math" panose="02040503050406030204" pitchFamily="18" charset="0"/>
                                </a:rPr>
                                <m:t>𝟏</m:t>
                              </m:r>
                            </m:sub>
                          </m:sSub>
                        </m:num>
                        <m:den>
                          <m:r>
                            <a:rPr lang="en-US" sz="2400" i="1">
                              <a:latin typeface="Cambria Math" panose="02040503050406030204" pitchFamily="18" charset="0"/>
                            </a:rPr>
                            <m:t>𝜕</m:t>
                          </m:r>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𝒃</m:t>
                              </m:r>
                            </m:e>
                            <m:sub>
                              <m:r>
                                <a:rPr lang="en-GB" sz="2400" b="1" i="1" smtClean="0">
                                  <a:latin typeface="Cambria Math" panose="02040503050406030204" pitchFamily="18" charset="0"/>
                                </a:rPr>
                                <m:t>𝒉</m:t>
                              </m:r>
                            </m:sub>
                          </m:sSub>
                        </m:den>
                      </m:f>
                      <m:r>
                        <a:rPr lang="en-US" sz="2400" b="1"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𝒉</m:t>
                              </m:r>
                            </m:e>
                            <m:sub>
                              <m:r>
                                <a:rPr lang="en-US" sz="2400" i="1">
                                  <a:latin typeface="Cambria Math" panose="02040503050406030204" pitchFamily="18" charset="0"/>
                                </a:rPr>
                                <m:t>𝒕</m:t>
                              </m:r>
                            </m:sub>
                          </m:sSub>
                        </m:num>
                        <m:den>
                          <m:r>
                            <a:rPr lang="en-US"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𝒉</m:t>
                              </m:r>
                            </m:e>
                            <m:sub>
                              <m:r>
                                <a:rPr lang="en-GB" sz="2400" i="1">
                                  <a:latin typeface="Cambria Math" panose="02040503050406030204" pitchFamily="18" charset="0"/>
                                </a:rPr>
                                <m:t>𝒕</m:t>
                              </m:r>
                              <m:r>
                                <a:rPr lang="en-GB" sz="2400" i="1">
                                  <a:latin typeface="Cambria Math" panose="02040503050406030204" pitchFamily="18" charset="0"/>
                                </a:rPr>
                                <m:t>−</m:t>
                              </m:r>
                              <m:r>
                                <a:rPr lang="en-GB" sz="2400" i="1">
                                  <a:latin typeface="Cambria Math" panose="02040503050406030204" pitchFamily="18" charset="0"/>
                                </a:rPr>
                                <m:t>𝟏</m:t>
                              </m:r>
                            </m:sub>
                          </m:sSub>
                        </m:den>
                      </m:f>
                      <m:r>
                        <a:rPr lang="en-GB"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𝒉</m:t>
                              </m:r>
                            </m:e>
                            <m:sub>
                              <m:r>
                                <a:rPr lang="en-US" sz="2400" i="1">
                                  <a:latin typeface="Cambria Math" panose="02040503050406030204" pitchFamily="18" charset="0"/>
                                </a:rPr>
                                <m:t>𝒕</m:t>
                              </m:r>
                              <m:r>
                                <a:rPr lang="en-GB" sz="2400" i="1">
                                  <a:latin typeface="Cambria Math" panose="02040503050406030204" pitchFamily="18" charset="0"/>
                                </a:rPr>
                                <m:t>−</m:t>
                              </m:r>
                              <m:r>
                                <a:rPr lang="en-GB" sz="2400" i="1">
                                  <a:latin typeface="Cambria Math" panose="02040503050406030204" pitchFamily="18" charset="0"/>
                                </a:rPr>
                                <m:t>𝟏</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𝒉</m:t>
                              </m:r>
                            </m:e>
                            <m:sub>
                              <m:r>
                                <a:rPr lang="en-US" sz="2400" i="1">
                                  <a:latin typeface="Cambria Math" panose="02040503050406030204" pitchFamily="18" charset="0"/>
                                </a:rPr>
                                <m:t>𝒕</m:t>
                              </m:r>
                              <m:r>
                                <a:rPr lang="en-GB" sz="2400" i="1">
                                  <a:latin typeface="Cambria Math" panose="02040503050406030204" pitchFamily="18" charset="0"/>
                                </a:rPr>
                                <m:t>−</m:t>
                              </m:r>
                              <m:r>
                                <a:rPr lang="en-US" sz="2400" i="1">
                                  <a:latin typeface="Cambria Math" panose="02040503050406030204" pitchFamily="18" charset="0"/>
                                </a:rPr>
                                <m:t>𝟐</m:t>
                              </m:r>
                            </m:sub>
                          </m:sSub>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𝒉</m:t>
                              </m:r>
                            </m:e>
                            <m:sub>
                              <m:r>
                                <a:rPr lang="en-US" sz="2400" i="1">
                                  <a:latin typeface="Cambria Math" panose="02040503050406030204" pitchFamily="18" charset="0"/>
                                </a:rPr>
                                <m:t>𝒕</m:t>
                              </m:r>
                              <m:r>
                                <a:rPr lang="en-GB" sz="2400" i="1">
                                  <a:latin typeface="Cambria Math" panose="02040503050406030204" pitchFamily="18" charset="0"/>
                                </a:rPr>
                                <m:t>−</m:t>
                              </m:r>
                              <m:r>
                                <a:rPr lang="en-US" sz="2400" i="1">
                                  <a:latin typeface="Cambria Math" panose="02040503050406030204" pitchFamily="18" charset="0"/>
                                </a:rPr>
                                <m:t>𝟐</m:t>
                              </m:r>
                            </m:sub>
                          </m:sSub>
                        </m:num>
                        <m:den>
                          <m:r>
                            <a:rPr lang="en-US"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𝒃</m:t>
                              </m:r>
                            </m:e>
                            <m:sub>
                              <m:r>
                                <a:rPr lang="en-GB" sz="2400" i="1">
                                  <a:latin typeface="Cambria Math" panose="02040503050406030204" pitchFamily="18" charset="0"/>
                                </a:rPr>
                                <m:t>𝒉</m:t>
                              </m:r>
                            </m:sub>
                          </m:sSub>
                        </m:den>
                      </m:f>
                      <m:r>
                        <a:rPr lang="en-US" sz="2400" i="1">
                          <a:latin typeface="Cambria Math" panose="02040503050406030204" pitchFamily="18" charset="0"/>
                        </a:rPr>
                        <m:t>+…</m:t>
                      </m:r>
                      <m:r>
                        <a:rPr lang="en-GB" sz="2400" i="1">
                          <a:latin typeface="Cambria Math" panose="02040503050406030204" pitchFamily="18" charset="0"/>
                        </a:rPr>
                        <m:t>;</m:t>
                      </m:r>
                    </m:oMath>
                  </m:oMathPara>
                </a14:m>
                <a:endParaRPr lang="en-US" sz="2400" i="1" dirty="0">
                  <a:latin typeface="Cambria Math" panose="02040503050406030204" pitchFamily="18" charset="0"/>
                </a:endParaRPr>
              </a:p>
              <a:p>
                <a:pPr marL="0" indent="0">
                  <a:buNone/>
                </a:pPr>
                <a:endParaRPr lang="en-US" sz="2400" dirty="0"/>
              </a:p>
            </p:txBody>
          </p:sp>
        </mc:Choice>
        <mc:Fallback xmlns="">
          <p:sp>
            <p:nvSpPr>
              <p:cNvPr id="70" name="Content Placeholder 69">
                <a:extLst>
                  <a:ext uri="{FF2B5EF4-FFF2-40B4-BE49-F238E27FC236}">
                    <a16:creationId xmlns:a16="http://schemas.microsoft.com/office/drawing/2014/main" id="{CA096443-661E-A2F9-A3B8-7B49A6D32082}"/>
                  </a:ext>
                </a:extLst>
              </p:cNvPr>
              <p:cNvSpPr>
                <a:spLocks noGrp="1" noRot="1" noChangeAspect="1" noMove="1" noResize="1" noEditPoints="1" noAdjustHandles="1" noChangeArrowheads="1" noChangeShapeType="1" noTextEdit="1"/>
              </p:cNvSpPr>
              <p:nvPr>
                <p:ph idx="1"/>
              </p:nvPr>
            </p:nvSpPr>
            <p:spPr>
              <a:xfrm>
                <a:off x="838200" y="1270000"/>
                <a:ext cx="7174793" cy="4906963"/>
              </a:xfrm>
              <a:blipFill>
                <a:blip r:embed="rId2"/>
                <a:stretch>
                  <a:fillRect l="-1239" t="-2062" r="-141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CF958C6-7B97-CBFB-8DA2-E067530C09D8}"/>
              </a:ext>
            </a:extLst>
          </p:cNvPr>
          <p:cNvSpPr>
            <a:spLocks noGrp="1"/>
          </p:cNvSpPr>
          <p:nvPr>
            <p:ph type="sldNum" sz="quarter" idx="12"/>
          </p:nvPr>
        </p:nvSpPr>
        <p:spPr/>
        <p:txBody>
          <a:bodyPr/>
          <a:lstStyle/>
          <a:p>
            <a:fld id="{7A40C488-C8CC-47D5-8871-7D5F905AB6AC}" type="slidenum">
              <a:rPr lang="en-US" smtClean="0"/>
              <a:pPr/>
              <a:t>30</a:t>
            </a:fld>
            <a:endParaRPr lang="en-US"/>
          </a:p>
        </p:txBody>
      </p:sp>
      <p:pic>
        <p:nvPicPr>
          <p:cNvPr id="3" name="Picture 2">
            <a:extLst>
              <a:ext uri="{FF2B5EF4-FFF2-40B4-BE49-F238E27FC236}">
                <a16:creationId xmlns:a16="http://schemas.microsoft.com/office/drawing/2014/main" id="{E8186FF1-F6A1-A235-E77F-3A2B83AA861A}"/>
              </a:ext>
            </a:extLst>
          </p:cNvPr>
          <p:cNvPicPr>
            <a:picLocks noChangeAspect="1"/>
          </p:cNvPicPr>
          <p:nvPr/>
        </p:nvPicPr>
        <p:blipFill>
          <a:blip r:embed="rId3">
            <a:alphaModFix/>
          </a:blip>
          <a:stretch>
            <a:fillRect/>
          </a:stretch>
        </p:blipFill>
        <p:spPr>
          <a:xfrm>
            <a:off x="8012993" y="85725"/>
            <a:ext cx="4072752" cy="2390347"/>
          </a:xfrm>
          <a:prstGeom prst="rect">
            <a:avLst/>
          </a:prstGeom>
          <a:pattFill prst="pct5">
            <a:fgClr>
              <a:schemeClr val="accent1"/>
            </a:fgClr>
            <a:bgClr>
              <a:schemeClr val="bg1"/>
            </a:bgClr>
          </a:pattFill>
        </p:spPr>
      </p:pic>
      <p:pic>
        <p:nvPicPr>
          <p:cNvPr id="6" name="Picture 5">
            <a:extLst>
              <a:ext uri="{FF2B5EF4-FFF2-40B4-BE49-F238E27FC236}">
                <a16:creationId xmlns:a16="http://schemas.microsoft.com/office/drawing/2014/main" id="{6891A10A-866F-081A-14D5-73948E617132}"/>
              </a:ext>
            </a:extLst>
          </p:cNvPr>
          <p:cNvPicPr>
            <a:picLocks noChangeAspect="1"/>
          </p:cNvPicPr>
          <p:nvPr/>
        </p:nvPicPr>
        <p:blipFill>
          <a:blip r:embed="rId4">
            <a:duotone>
              <a:prstClr val="black"/>
              <a:schemeClr val="accent2">
                <a:tint val="45000"/>
                <a:satMod val="400000"/>
              </a:schemeClr>
            </a:duotone>
          </a:blip>
          <a:stretch>
            <a:fillRect/>
          </a:stretch>
        </p:blipFill>
        <p:spPr>
          <a:xfrm>
            <a:off x="8238946" y="2915403"/>
            <a:ext cx="3620845" cy="940743"/>
          </a:xfrm>
          <a:prstGeom prst="rect">
            <a:avLst/>
          </a:prstGeom>
        </p:spPr>
      </p:pic>
      <p:pic>
        <p:nvPicPr>
          <p:cNvPr id="5" name="Picture 4">
            <a:extLst>
              <a:ext uri="{FF2B5EF4-FFF2-40B4-BE49-F238E27FC236}">
                <a16:creationId xmlns:a16="http://schemas.microsoft.com/office/drawing/2014/main" id="{BD5AB076-F383-D1E2-2D5A-53E88124184D}"/>
              </a:ext>
            </a:extLst>
          </p:cNvPr>
          <p:cNvPicPr>
            <a:picLocks noChangeAspect="1"/>
          </p:cNvPicPr>
          <p:nvPr/>
        </p:nvPicPr>
        <p:blipFill>
          <a:blip r:embed="rId5"/>
          <a:stretch>
            <a:fillRect/>
          </a:stretch>
        </p:blipFill>
        <p:spPr>
          <a:xfrm>
            <a:off x="7982575" y="4002495"/>
            <a:ext cx="3877216" cy="2267266"/>
          </a:xfrm>
          <a:prstGeom prst="rect">
            <a:avLst/>
          </a:prstGeom>
        </p:spPr>
      </p:pic>
    </p:spTree>
    <p:extLst>
      <p:ext uri="{BB962C8B-B14F-4D97-AF65-F5344CB8AC3E}">
        <p14:creationId xmlns:p14="http://schemas.microsoft.com/office/powerpoint/2010/main" val="2710000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5CE3B-F4EA-DD58-8B15-72183EDBBA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B8E602-D46E-AB7B-B7DA-35EDB35A279D}"/>
              </a:ext>
            </a:extLst>
          </p:cNvPr>
          <p:cNvSpPr>
            <a:spLocks noGrp="1"/>
          </p:cNvSpPr>
          <p:nvPr>
            <p:ph type="title"/>
          </p:nvPr>
        </p:nvSpPr>
        <p:spPr/>
        <p:txBody>
          <a:bodyPr>
            <a:normAutofit fontScale="90000"/>
          </a:bodyPr>
          <a:lstStyle/>
          <a:p>
            <a:r>
              <a:rPr lang="en-US" dirty="0"/>
              <a:t>﻿Back-propagation through time (BPTT)</a:t>
            </a:r>
          </a:p>
        </p:txBody>
      </p:sp>
      <mc:AlternateContent xmlns:mc="http://schemas.openxmlformats.org/markup-compatibility/2006" xmlns:a14="http://schemas.microsoft.com/office/drawing/2010/main">
        <mc:Choice Requires="a14">
          <p:sp>
            <p:nvSpPr>
              <p:cNvPr id="70" name="Content Placeholder 69">
                <a:extLst>
                  <a:ext uri="{FF2B5EF4-FFF2-40B4-BE49-F238E27FC236}">
                    <a16:creationId xmlns:a16="http://schemas.microsoft.com/office/drawing/2014/main" id="{CA096443-661E-A2F9-A3B8-7B49A6D32082}"/>
                  </a:ext>
                </a:extLst>
              </p:cNvPr>
              <p:cNvSpPr>
                <a:spLocks noGrp="1"/>
              </p:cNvSpPr>
              <p:nvPr>
                <p:ph idx="1"/>
              </p:nvPr>
            </p:nvSpPr>
            <p:spPr>
              <a:xfrm>
                <a:off x="838200" y="1270000"/>
                <a:ext cx="7174793" cy="4906963"/>
              </a:xfrm>
            </p:spPr>
            <p:txBody>
              <a:bodyPr>
                <a:normAutofit fontScale="92500"/>
              </a:bodyPr>
              <a:lstStyle/>
              <a:p>
                <a:r>
                  <a:rPr lang="en-GB" dirty="0"/>
                  <a:t>Similarly, </a:t>
                </a:r>
              </a:p>
              <a:p>
                <a:endParaRPr lang="en-GB" dirty="0"/>
              </a:p>
              <a:p>
                <a:pPr marL="0" indent="0">
                  <a:buNone/>
                </a:pPr>
                <a14:m>
                  <m:oMathPara xmlns:m="http://schemas.openxmlformats.org/officeDocument/2006/math">
                    <m:oMathParaPr>
                      <m:jc m:val="centerGroup"/>
                    </m:oMathParaPr>
                    <m:oMath xmlns:m="http://schemas.openxmlformats.org/officeDocument/2006/math">
                      <m:f>
                        <m:fPr>
                          <m:ctrlPr>
                            <a:rPr lang="en-US" sz="2700" i="1">
                              <a:latin typeface="Cambria Math" panose="02040503050406030204" pitchFamily="18" charset="0"/>
                            </a:rPr>
                          </m:ctrlPr>
                        </m:fPr>
                        <m:num>
                          <m:r>
                            <a:rPr lang="en-US" sz="2700" i="1">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rPr>
                                <m:t>𝑳</m:t>
                              </m:r>
                            </m:e>
                            <m:sub>
                              <m:r>
                                <a:rPr lang="en-US" sz="2700" i="1">
                                  <a:latin typeface="Cambria Math" panose="02040503050406030204" pitchFamily="18" charset="0"/>
                                </a:rPr>
                                <m:t>𝒕</m:t>
                              </m:r>
                            </m:sub>
                          </m:sSub>
                        </m:num>
                        <m:den>
                          <m:r>
                            <a:rPr lang="en-US" sz="2700" i="1">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rPr>
                                <m:t>𝑾</m:t>
                              </m:r>
                            </m:e>
                            <m:sub>
                              <m:r>
                                <a:rPr lang="en-GB" sz="2700" b="1" i="1" smtClean="0">
                                  <a:latin typeface="Cambria Math" panose="02040503050406030204" pitchFamily="18" charset="0"/>
                                </a:rPr>
                                <m:t>𝒉</m:t>
                              </m:r>
                            </m:sub>
                          </m:sSub>
                        </m:den>
                      </m:f>
                      <m:r>
                        <a:rPr lang="en-GB" sz="2700" b="1"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𝑳</m:t>
                              </m:r>
                            </m:e>
                            <m:sub>
                              <m:r>
                                <a:rPr lang="en-US" sz="2400" i="1">
                                  <a:latin typeface="Cambria Math" panose="02040503050406030204" pitchFamily="18" charset="0"/>
                                </a:rPr>
                                <m:t>𝒕</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𝒉</m:t>
                              </m:r>
                            </m:e>
                            <m:sub>
                              <m:r>
                                <a:rPr lang="en-US" sz="2400" i="1">
                                  <a:latin typeface="Cambria Math" panose="02040503050406030204" pitchFamily="18" charset="0"/>
                                </a:rPr>
                                <m:t>𝒕</m:t>
                              </m:r>
                            </m:sub>
                          </m:sSub>
                        </m:den>
                      </m:f>
                      <m:r>
                        <a:rPr lang="en-GB" sz="2700" b="1" i="1" smtClean="0">
                          <a:latin typeface="Cambria Math" panose="02040503050406030204" pitchFamily="18" charset="0"/>
                        </a:rPr>
                        <m:t>⋅</m:t>
                      </m:r>
                      <m:f>
                        <m:fPr>
                          <m:ctrlPr>
                            <a:rPr lang="en-US" sz="2700" i="1">
                              <a:latin typeface="Cambria Math" panose="02040503050406030204" pitchFamily="18" charset="0"/>
                            </a:rPr>
                          </m:ctrlPr>
                        </m:fPr>
                        <m:num>
                          <m:r>
                            <a:rPr lang="en-US" sz="2700" i="1">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rPr>
                                <m:t>𝒉</m:t>
                              </m:r>
                            </m:e>
                            <m:sub>
                              <m:r>
                                <a:rPr lang="en-US" sz="2700" i="1">
                                  <a:latin typeface="Cambria Math" panose="02040503050406030204" pitchFamily="18" charset="0"/>
                                </a:rPr>
                                <m:t>𝒕</m:t>
                              </m:r>
                            </m:sub>
                          </m:sSub>
                        </m:num>
                        <m:den>
                          <m:r>
                            <a:rPr lang="en-US" sz="2700" i="1">
                              <a:latin typeface="Cambria Math" panose="02040503050406030204" pitchFamily="18" charset="0"/>
                            </a:rPr>
                            <m:t>𝜕</m:t>
                          </m:r>
                          <m:sSub>
                            <m:sSubPr>
                              <m:ctrlPr>
                                <a:rPr lang="en-GB" sz="2700" b="1" i="1" smtClean="0">
                                  <a:latin typeface="Cambria Math" panose="02040503050406030204" pitchFamily="18" charset="0"/>
                                </a:rPr>
                              </m:ctrlPr>
                            </m:sSubPr>
                            <m:e>
                              <m:r>
                                <a:rPr lang="en-GB" sz="2700" b="1" i="1" smtClean="0">
                                  <a:latin typeface="Cambria Math" panose="02040503050406030204" pitchFamily="18" charset="0"/>
                                </a:rPr>
                                <m:t>𝑾</m:t>
                              </m:r>
                            </m:e>
                            <m:sub>
                              <m:r>
                                <a:rPr lang="en-GB" sz="2700" b="1" i="1" smtClean="0">
                                  <a:latin typeface="Cambria Math" panose="02040503050406030204" pitchFamily="18" charset="0"/>
                                </a:rPr>
                                <m:t>𝒉</m:t>
                              </m:r>
                            </m:sub>
                          </m:sSub>
                        </m:den>
                      </m:f>
                    </m:oMath>
                  </m:oMathPara>
                </a14:m>
                <a:endParaRPr lang="en-US" sz="2700" dirty="0"/>
              </a:p>
              <a:p>
                <a:pPr marL="0" indent="0">
                  <a:buNone/>
                </a:pPr>
                <a:r>
                  <a:rPr lang="en-US" sz="2700" dirty="0"/>
                  <a:t>where, </a:t>
                </a:r>
              </a:p>
              <a:p>
                <a:pPr marL="0" indent="0">
                  <a:buNone/>
                </a:pPr>
                <a:endParaRPr lang="en-US" sz="2700" dirty="0"/>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𝑳</m:t>
                              </m:r>
                            </m:e>
                            <m:sub>
                              <m:r>
                                <a:rPr lang="en-US" sz="2800" i="1">
                                  <a:latin typeface="Cambria Math" panose="02040503050406030204" pitchFamily="18" charset="0"/>
                                </a:rPr>
                                <m:t>𝒕</m:t>
                              </m:r>
                            </m:sub>
                          </m:sSub>
                        </m:num>
                        <m:den>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𝒉</m:t>
                              </m:r>
                            </m:e>
                            <m:sub>
                              <m:r>
                                <a:rPr lang="en-US" sz="2800" i="1">
                                  <a:latin typeface="Cambria Math" panose="02040503050406030204" pitchFamily="18" charset="0"/>
                                </a:rPr>
                                <m:t>𝒕</m:t>
                              </m:r>
                            </m:sub>
                          </m:sSub>
                        </m:den>
                      </m:f>
                      <m:r>
                        <a:rPr lang="en-GB" sz="2800" b="1"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𝑳</m:t>
                              </m:r>
                            </m:e>
                            <m:sub>
                              <m:r>
                                <a:rPr lang="en-US" i="1">
                                  <a:latin typeface="Cambria Math" panose="02040503050406030204" pitchFamily="18" charset="0"/>
                                </a:rPr>
                                <m:t>𝒕</m:t>
                              </m:r>
                            </m:sub>
                          </m:sSub>
                        </m:num>
                        <m:den>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𝒚</m:t>
                                  </m:r>
                                </m:e>
                                <m:sub>
                                  <m:r>
                                    <a:rPr lang="en-GB" i="1">
                                      <a:latin typeface="Cambria Math" panose="02040503050406030204" pitchFamily="18" charset="0"/>
                                    </a:rPr>
                                    <m:t>𝒕</m:t>
                                  </m:r>
                                </m:sub>
                              </m:sSub>
                            </m:e>
                          </m:acc>
                        </m:den>
                      </m:f>
                      <m:r>
                        <a:rPr lang="en-GB" b="1"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acc>
                            <m:accPr>
                              <m:chr m:val="̂"/>
                              <m:ctrlPr>
                                <a:rPr lang="en-US" sz="2400" i="1">
                                  <a:latin typeface="Cambria Math" panose="02040503050406030204" pitchFamily="18" charset="0"/>
                                </a:rPr>
                              </m:ctrlPr>
                            </m:accPr>
                            <m:e>
                              <m:sSub>
                                <m:sSubPr>
                                  <m:ctrlPr>
                                    <a:rPr lang="en-GB" sz="2400" i="1">
                                      <a:latin typeface="Cambria Math" panose="02040503050406030204" pitchFamily="18" charset="0"/>
                                    </a:rPr>
                                  </m:ctrlPr>
                                </m:sSubPr>
                                <m:e>
                                  <m:r>
                                    <a:rPr lang="en-GB" sz="2400" i="1">
                                      <a:latin typeface="Cambria Math" panose="02040503050406030204" pitchFamily="18" charset="0"/>
                                    </a:rPr>
                                    <m:t>𝒚</m:t>
                                  </m:r>
                                </m:e>
                                <m:sub>
                                  <m:r>
                                    <a:rPr lang="en-GB" sz="2400" i="1">
                                      <a:latin typeface="Cambria Math" panose="02040503050406030204" pitchFamily="18" charset="0"/>
                                    </a:rPr>
                                    <m:t>𝒕</m:t>
                                  </m:r>
                                </m:sub>
                              </m:sSub>
                            </m:e>
                          </m:acc>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𝒉</m:t>
                              </m:r>
                            </m:e>
                            <m:sub>
                              <m:r>
                                <a:rPr lang="en-US" sz="2400" i="1">
                                  <a:latin typeface="Cambria Math" panose="02040503050406030204" pitchFamily="18" charset="0"/>
                                </a:rPr>
                                <m:t>𝒕</m:t>
                              </m:r>
                            </m:sub>
                          </m:sSub>
                        </m:den>
                      </m:f>
                    </m:oMath>
                  </m:oMathPara>
                </a14:m>
                <a:endParaRPr lang="en-US" sz="2700" dirty="0"/>
              </a:p>
              <a:p>
                <a:pPr marL="0" indent="0">
                  <a:buNone/>
                </a:pPr>
                <a:r>
                  <a:rPr lang="en-US" sz="2700" dirty="0"/>
                  <a:t>and </a:t>
                </a:r>
              </a:p>
              <a:p>
                <a:pPr marL="0" indent="0">
                  <a:buNone/>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𝒉</m:t>
                              </m:r>
                            </m:e>
                            <m:sub>
                              <m:r>
                                <a:rPr lang="en-US" sz="2400" i="1">
                                  <a:latin typeface="Cambria Math" panose="02040503050406030204" pitchFamily="18" charset="0"/>
                                </a:rPr>
                                <m:t>𝒕</m:t>
                              </m:r>
                            </m:sub>
                          </m:sSub>
                        </m:num>
                        <m:den>
                          <m:r>
                            <a:rPr lang="en-US" sz="2400" i="1">
                              <a:latin typeface="Cambria Math" panose="02040503050406030204" pitchFamily="18" charset="0"/>
                            </a:rPr>
                            <m:t>𝜕</m:t>
                          </m:r>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𝑾</m:t>
                              </m:r>
                            </m:e>
                            <m:sub>
                              <m:r>
                                <a:rPr lang="en-GB" sz="2400" b="1" i="1" smtClean="0">
                                  <a:latin typeface="Cambria Math" panose="02040503050406030204" pitchFamily="18" charset="0"/>
                                </a:rPr>
                                <m:t>𝒉</m:t>
                              </m:r>
                            </m:sub>
                          </m:sSub>
                        </m:den>
                      </m:f>
                      <m:r>
                        <a:rPr lang="en-GB" sz="2400" b="1"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𝒉</m:t>
                              </m:r>
                            </m:e>
                            <m:sub>
                              <m:r>
                                <a:rPr lang="en-US" sz="2400" i="1">
                                  <a:latin typeface="Cambria Math" panose="02040503050406030204" pitchFamily="18" charset="0"/>
                                </a:rPr>
                                <m:t>𝒕</m:t>
                              </m:r>
                            </m:sub>
                          </m:sSub>
                        </m:num>
                        <m:den>
                          <m:r>
                            <a:rPr lang="en-US"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𝑾</m:t>
                              </m:r>
                            </m:e>
                            <m:sub>
                              <m:r>
                                <a:rPr lang="en-GB" sz="2400" i="1">
                                  <a:latin typeface="Cambria Math" panose="02040503050406030204" pitchFamily="18" charset="0"/>
                                </a:rPr>
                                <m:t>𝒉</m:t>
                              </m:r>
                            </m:sub>
                          </m:sSub>
                        </m:den>
                      </m:f>
                      <m:r>
                        <a:rPr lang="en-GB" sz="2400" b="1"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𝒉</m:t>
                              </m:r>
                            </m:e>
                            <m:sub>
                              <m:r>
                                <a:rPr lang="en-US" sz="2400" i="1">
                                  <a:latin typeface="Cambria Math" panose="02040503050406030204" pitchFamily="18" charset="0"/>
                                </a:rPr>
                                <m:t>𝒕</m:t>
                              </m:r>
                            </m:sub>
                          </m:sSub>
                        </m:num>
                        <m:den>
                          <m:r>
                            <a:rPr lang="en-US"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𝒉</m:t>
                              </m:r>
                            </m:e>
                            <m:sub>
                              <m:r>
                                <a:rPr lang="en-GB" sz="2400" i="1">
                                  <a:latin typeface="Cambria Math" panose="02040503050406030204" pitchFamily="18" charset="0"/>
                                </a:rPr>
                                <m:t>𝒕</m:t>
                              </m:r>
                              <m:r>
                                <a:rPr lang="en-GB" sz="2400" i="1">
                                  <a:latin typeface="Cambria Math" panose="02040503050406030204" pitchFamily="18" charset="0"/>
                                </a:rPr>
                                <m:t>−</m:t>
                              </m:r>
                              <m:r>
                                <a:rPr lang="en-GB" sz="2400" i="1">
                                  <a:latin typeface="Cambria Math" panose="02040503050406030204" pitchFamily="18" charset="0"/>
                                </a:rPr>
                                <m:t>𝟏</m:t>
                              </m:r>
                            </m:sub>
                          </m:sSub>
                        </m:den>
                      </m:f>
                      <m:r>
                        <a:rPr lang="en-GB"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𝒉</m:t>
                              </m:r>
                            </m:e>
                            <m:sub>
                              <m:r>
                                <a:rPr lang="en-US" sz="2400" i="1">
                                  <a:latin typeface="Cambria Math" panose="02040503050406030204" pitchFamily="18" charset="0"/>
                                </a:rPr>
                                <m:t>𝒕</m:t>
                              </m:r>
                              <m:r>
                                <a:rPr lang="en-GB" sz="2400" i="1">
                                  <a:latin typeface="Cambria Math" panose="02040503050406030204" pitchFamily="18" charset="0"/>
                                </a:rPr>
                                <m:t>−</m:t>
                              </m:r>
                              <m:r>
                                <a:rPr lang="en-GB" sz="2400" i="1">
                                  <a:latin typeface="Cambria Math" panose="02040503050406030204" pitchFamily="18" charset="0"/>
                                </a:rPr>
                                <m:t>𝟏</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𝑾</m:t>
                              </m:r>
                            </m:e>
                            <m:sub>
                              <m:r>
                                <a:rPr lang="en-GB" sz="2400" b="1" i="1" smtClean="0">
                                  <a:latin typeface="Cambria Math" panose="02040503050406030204" pitchFamily="18" charset="0"/>
                                </a:rPr>
                                <m:t>𝒉</m:t>
                              </m:r>
                            </m:sub>
                          </m:sSub>
                        </m:den>
                      </m:f>
                      <m:r>
                        <a:rPr lang="en-GB" sz="2400" b="1"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𝒉</m:t>
                              </m:r>
                            </m:e>
                            <m:sub>
                              <m:r>
                                <a:rPr lang="en-US" sz="2400" i="1">
                                  <a:latin typeface="Cambria Math" panose="02040503050406030204" pitchFamily="18" charset="0"/>
                                </a:rPr>
                                <m:t>𝒕</m:t>
                              </m:r>
                            </m:sub>
                          </m:sSub>
                        </m:num>
                        <m:den>
                          <m:r>
                            <a:rPr lang="en-US"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𝒉</m:t>
                              </m:r>
                            </m:e>
                            <m:sub>
                              <m:r>
                                <a:rPr lang="en-GB" sz="2400" i="1">
                                  <a:latin typeface="Cambria Math" panose="02040503050406030204" pitchFamily="18" charset="0"/>
                                </a:rPr>
                                <m:t>𝒕</m:t>
                              </m:r>
                              <m:r>
                                <a:rPr lang="en-GB" sz="2400" i="1">
                                  <a:latin typeface="Cambria Math" panose="02040503050406030204" pitchFamily="18" charset="0"/>
                                </a:rPr>
                                <m:t>−</m:t>
                              </m:r>
                              <m:r>
                                <a:rPr lang="en-GB" sz="2400" i="1">
                                  <a:latin typeface="Cambria Math" panose="02040503050406030204" pitchFamily="18" charset="0"/>
                                </a:rPr>
                                <m:t>𝟏</m:t>
                              </m:r>
                            </m:sub>
                          </m:sSub>
                        </m:den>
                      </m:f>
                      <m:r>
                        <a:rPr lang="en-GB"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𝒉</m:t>
                              </m:r>
                            </m:e>
                            <m:sub>
                              <m:r>
                                <a:rPr lang="en-US" sz="2400" i="1">
                                  <a:latin typeface="Cambria Math" panose="02040503050406030204" pitchFamily="18" charset="0"/>
                                </a:rPr>
                                <m:t>𝒕</m:t>
                              </m:r>
                              <m:r>
                                <a:rPr lang="en-GB" sz="2400" i="1">
                                  <a:latin typeface="Cambria Math" panose="02040503050406030204" pitchFamily="18" charset="0"/>
                                </a:rPr>
                                <m:t>−</m:t>
                              </m:r>
                              <m:r>
                                <a:rPr lang="en-GB" sz="2400" i="1">
                                  <a:latin typeface="Cambria Math" panose="02040503050406030204" pitchFamily="18" charset="0"/>
                                </a:rPr>
                                <m:t>𝟏</m:t>
                              </m:r>
                            </m:sub>
                          </m:sSub>
                        </m:num>
                        <m:den>
                          <m:r>
                            <a:rPr lang="en-US" sz="2400" i="1">
                              <a:latin typeface="Cambria Math" panose="02040503050406030204" pitchFamily="18" charset="0"/>
                            </a:rPr>
                            <m:t>𝜕</m:t>
                          </m:r>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𝒉</m:t>
                              </m:r>
                            </m:e>
                            <m:sub>
                              <m:r>
                                <a:rPr lang="en-GB" sz="2400" b="1" i="1" smtClean="0">
                                  <a:latin typeface="Cambria Math" panose="02040503050406030204" pitchFamily="18" charset="0"/>
                                </a:rPr>
                                <m:t>𝒕</m:t>
                              </m:r>
                              <m:r>
                                <a:rPr lang="en-GB" sz="2400" b="1" i="1" smtClean="0">
                                  <a:latin typeface="Cambria Math" panose="02040503050406030204" pitchFamily="18" charset="0"/>
                                </a:rPr>
                                <m:t>−</m:t>
                              </m:r>
                              <m:r>
                                <a:rPr lang="en-GB" sz="2400" b="1" i="1" smtClean="0">
                                  <a:latin typeface="Cambria Math" panose="02040503050406030204" pitchFamily="18" charset="0"/>
                                </a:rPr>
                                <m:t>𝟐</m:t>
                              </m:r>
                            </m:sub>
                          </m:sSub>
                        </m:den>
                      </m:f>
                      <m:r>
                        <a:rPr lang="en-GB" sz="2400" b="1"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𝒉</m:t>
                              </m:r>
                            </m:e>
                            <m:sub>
                              <m:r>
                                <a:rPr lang="en-US" sz="2400" i="1">
                                  <a:latin typeface="Cambria Math" panose="02040503050406030204" pitchFamily="18" charset="0"/>
                                </a:rPr>
                                <m:t>𝒕</m:t>
                              </m:r>
                              <m:r>
                                <a:rPr lang="en-GB" sz="2400" i="1">
                                  <a:latin typeface="Cambria Math" panose="02040503050406030204" pitchFamily="18" charset="0"/>
                                </a:rPr>
                                <m:t>−</m:t>
                              </m:r>
                              <m:r>
                                <a:rPr lang="en-GB" sz="2400" b="1" i="1" smtClean="0">
                                  <a:latin typeface="Cambria Math" panose="02040503050406030204" pitchFamily="18" charset="0"/>
                                </a:rPr>
                                <m:t>𝟐</m:t>
                              </m:r>
                            </m:sub>
                          </m:sSub>
                        </m:num>
                        <m:den>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𝑾</m:t>
                              </m:r>
                            </m:e>
                            <m:sub>
                              <m:r>
                                <a:rPr lang="en-GB" sz="2400" i="1">
                                  <a:latin typeface="Cambria Math" panose="02040503050406030204" pitchFamily="18" charset="0"/>
                                </a:rPr>
                                <m:t>𝒉</m:t>
                              </m:r>
                            </m:sub>
                          </m:sSub>
                        </m:den>
                      </m:f>
                      <m:r>
                        <a:rPr lang="en-GB" sz="2400" b="1" i="1" smtClean="0">
                          <a:latin typeface="Cambria Math" panose="02040503050406030204" pitchFamily="18" charset="0"/>
                        </a:rPr>
                        <m:t>+… </m:t>
                      </m:r>
                    </m:oMath>
                  </m:oMathPara>
                </a14:m>
                <a:endParaRPr lang="en-US" sz="2400" dirty="0"/>
              </a:p>
            </p:txBody>
          </p:sp>
        </mc:Choice>
        <mc:Fallback xmlns="">
          <p:sp>
            <p:nvSpPr>
              <p:cNvPr id="70" name="Content Placeholder 69">
                <a:extLst>
                  <a:ext uri="{FF2B5EF4-FFF2-40B4-BE49-F238E27FC236}">
                    <a16:creationId xmlns:a16="http://schemas.microsoft.com/office/drawing/2014/main" id="{CA096443-661E-A2F9-A3B8-7B49A6D32082}"/>
                  </a:ext>
                </a:extLst>
              </p:cNvPr>
              <p:cNvSpPr>
                <a:spLocks noGrp="1" noRot="1" noChangeAspect="1" noMove="1" noResize="1" noEditPoints="1" noAdjustHandles="1" noChangeArrowheads="1" noChangeShapeType="1" noTextEdit="1"/>
              </p:cNvSpPr>
              <p:nvPr>
                <p:ph idx="1"/>
              </p:nvPr>
            </p:nvSpPr>
            <p:spPr>
              <a:xfrm>
                <a:off x="838200" y="1270000"/>
                <a:ext cx="7174793" cy="4906963"/>
              </a:xfrm>
              <a:blipFill>
                <a:blip r:embed="rId2"/>
                <a:stretch>
                  <a:fillRect l="-1446" t="-1863"/>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FCF958C6-7B97-CBFB-8DA2-E067530C09D8}"/>
              </a:ext>
            </a:extLst>
          </p:cNvPr>
          <p:cNvSpPr>
            <a:spLocks noGrp="1"/>
          </p:cNvSpPr>
          <p:nvPr>
            <p:ph type="sldNum" sz="quarter" idx="12"/>
          </p:nvPr>
        </p:nvSpPr>
        <p:spPr/>
        <p:txBody>
          <a:bodyPr/>
          <a:lstStyle/>
          <a:p>
            <a:fld id="{7A40C488-C8CC-47D5-8871-7D5F905AB6AC}" type="slidenum">
              <a:rPr lang="en-US" smtClean="0"/>
              <a:pPr/>
              <a:t>31</a:t>
            </a:fld>
            <a:endParaRPr lang="en-US"/>
          </a:p>
        </p:txBody>
      </p:sp>
      <p:pic>
        <p:nvPicPr>
          <p:cNvPr id="3" name="Picture 2">
            <a:extLst>
              <a:ext uri="{FF2B5EF4-FFF2-40B4-BE49-F238E27FC236}">
                <a16:creationId xmlns:a16="http://schemas.microsoft.com/office/drawing/2014/main" id="{E8186FF1-F6A1-A235-E77F-3A2B83AA861A}"/>
              </a:ext>
            </a:extLst>
          </p:cNvPr>
          <p:cNvPicPr>
            <a:picLocks noChangeAspect="1"/>
          </p:cNvPicPr>
          <p:nvPr/>
        </p:nvPicPr>
        <p:blipFill>
          <a:blip r:embed="rId3">
            <a:alphaModFix/>
          </a:blip>
          <a:stretch>
            <a:fillRect/>
          </a:stretch>
        </p:blipFill>
        <p:spPr>
          <a:xfrm>
            <a:off x="8012993" y="85725"/>
            <a:ext cx="4072752" cy="2390347"/>
          </a:xfrm>
          <a:prstGeom prst="rect">
            <a:avLst/>
          </a:prstGeom>
          <a:pattFill prst="pct5">
            <a:fgClr>
              <a:schemeClr val="accent1"/>
            </a:fgClr>
            <a:bgClr>
              <a:schemeClr val="bg1"/>
            </a:bgClr>
          </a:pattFill>
        </p:spPr>
      </p:pic>
      <p:pic>
        <p:nvPicPr>
          <p:cNvPr id="6" name="Picture 5">
            <a:extLst>
              <a:ext uri="{FF2B5EF4-FFF2-40B4-BE49-F238E27FC236}">
                <a16:creationId xmlns:a16="http://schemas.microsoft.com/office/drawing/2014/main" id="{6891A10A-866F-081A-14D5-73948E617132}"/>
              </a:ext>
            </a:extLst>
          </p:cNvPr>
          <p:cNvPicPr>
            <a:picLocks noChangeAspect="1"/>
          </p:cNvPicPr>
          <p:nvPr/>
        </p:nvPicPr>
        <p:blipFill>
          <a:blip r:embed="rId4">
            <a:duotone>
              <a:prstClr val="black"/>
              <a:schemeClr val="accent2">
                <a:tint val="45000"/>
                <a:satMod val="400000"/>
              </a:schemeClr>
            </a:duotone>
          </a:blip>
          <a:stretch>
            <a:fillRect/>
          </a:stretch>
        </p:blipFill>
        <p:spPr>
          <a:xfrm>
            <a:off x="8238946" y="2915403"/>
            <a:ext cx="3620845" cy="940743"/>
          </a:xfrm>
          <a:prstGeom prst="rect">
            <a:avLst/>
          </a:prstGeom>
        </p:spPr>
      </p:pic>
      <p:pic>
        <p:nvPicPr>
          <p:cNvPr id="5" name="Picture 4">
            <a:extLst>
              <a:ext uri="{FF2B5EF4-FFF2-40B4-BE49-F238E27FC236}">
                <a16:creationId xmlns:a16="http://schemas.microsoft.com/office/drawing/2014/main" id="{211561E8-CAF8-79BB-665B-A4823DA60DCA}"/>
              </a:ext>
            </a:extLst>
          </p:cNvPr>
          <p:cNvPicPr>
            <a:picLocks noChangeAspect="1"/>
          </p:cNvPicPr>
          <p:nvPr/>
        </p:nvPicPr>
        <p:blipFill>
          <a:blip r:embed="rId5"/>
          <a:stretch>
            <a:fillRect/>
          </a:stretch>
        </p:blipFill>
        <p:spPr>
          <a:xfrm>
            <a:off x="7982575" y="4002495"/>
            <a:ext cx="3877216" cy="2267266"/>
          </a:xfrm>
          <a:prstGeom prst="rect">
            <a:avLst/>
          </a:prstGeom>
        </p:spPr>
      </p:pic>
    </p:spTree>
    <p:extLst>
      <p:ext uri="{BB962C8B-B14F-4D97-AF65-F5344CB8AC3E}">
        <p14:creationId xmlns:p14="http://schemas.microsoft.com/office/powerpoint/2010/main" val="1102348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5CE3B-F4EA-DD58-8B15-72183EDBBA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B8E602-D46E-AB7B-B7DA-35EDB35A279D}"/>
              </a:ext>
            </a:extLst>
          </p:cNvPr>
          <p:cNvSpPr>
            <a:spLocks noGrp="1"/>
          </p:cNvSpPr>
          <p:nvPr>
            <p:ph type="title"/>
          </p:nvPr>
        </p:nvSpPr>
        <p:spPr/>
        <p:txBody>
          <a:bodyPr>
            <a:normAutofit fontScale="90000"/>
          </a:bodyPr>
          <a:lstStyle/>
          <a:p>
            <a:r>
              <a:rPr lang="en-US" dirty="0"/>
              <a:t>﻿Back-propagation through time (BPTT)</a:t>
            </a:r>
          </a:p>
        </p:txBody>
      </p:sp>
      <mc:AlternateContent xmlns:mc="http://schemas.openxmlformats.org/markup-compatibility/2006" xmlns:a14="http://schemas.microsoft.com/office/drawing/2010/main">
        <mc:Choice Requires="a14">
          <p:sp>
            <p:nvSpPr>
              <p:cNvPr id="70" name="Content Placeholder 69">
                <a:extLst>
                  <a:ext uri="{FF2B5EF4-FFF2-40B4-BE49-F238E27FC236}">
                    <a16:creationId xmlns:a16="http://schemas.microsoft.com/office/drawing/2014/main" id="{CA096443-661E-A2F9-A3B8-7B49A6D32082}"/>
                  </a:ext>
                </a:extLst>
              </p:cNvPr>
              <p:cNvSpPr>
                <a:spLocks noGrp="1"/>
              </p:cNvSpPr>
              <p:nvPr>
                <p:ph idx="1"/>
              </p:nvPr>
            </p:nvSpPr>
            <p:spPr>
              <a:xfrm>
                <a:off x="838200" y="1270000"/>
                <a:ext cx="7174793" cy="490696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𝒉</m:t>
                              </m:r>
                            </m:e>
                            <m:sub>
                              <m:r>
                                <a:rPr lang="en-US" i="1">
                                  <a:latin typeface="Cambria Math" panose="02040503050406030204" pitchFamily="18" charset="0"/>
                                </a:rPr>
                                <m:t>𝒕</m:t>
                              </m:r>
                            </m:sub>
                          </m:sSub>
                        </m:num>
                        <m:den>
                          <m:r>
                            <a:rPr lang="en-US"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𝑾</m:t>
                              </m:r>
                            </m:e>
                            <m:sub>
                              <m:r>
                                <a:rPr lang="en-GB" i="1">
                                  <a:latin typeface="Cambria Math" panose="02040503050406030204" pitchFamily="18" charset="0"/>
                                </a:rPr>
                                <m:t>𝒉</m:t>
                              </m:r>
                            </m:sub>
                          </m:sSub>
                        </m:den>
                      </m:f>
                      <m:r>
                        <a:rPr lang="en-GB" b="1" i="1" smtClean="0">
                          <a:latin typeface="Cambria Math" panose="02040503050406030204" pitchFamily="18" charset="0"/>
                        </a:rPr>
                        <m:t>=</m:t>
                      </m:r>
                      <m:nary>
                        <m:naryPr>
                          <m:chr m:val="∑"/>
                          <m:ctrlPr>
                            <a:rPr lang="en-GB" b="1" i="1" smtClean="0">
                              <a:latin typeface="Cambria Math" panose="02040503050406030204" pitchFamily="18" charset="0"/>
                            </a:rPr>
                          </m:ctrlPr>
                        </m:naryPr>
                        <m:sub>
                          <m:r>
                            <m:rPr>
                              <m:brk m:alnAt="23"/>
                            </m:rPr>
                            <a:rPr lang="en-GB" b="1" i="1" smtClean="0">
                              <a:latin typeface="Cambria Math" panose="02040503050406030204" pitchFamily="18" charset="0"/>
                            </a:rPr>
                            <m:t>𝑻</m:t>
                          </m:r>
                          <m:r>
                            <a:rPr lang="en-GB" b="1" i="1" smtClean="0">
                              <a:latin typeface="Cambria Math" panose="02040503050406030204" pitchFamily="18" charset="0"/>
                            </a:rPr>
                            <m:t>=</m:t>
                          </m:r>
                          <m:r>
                            <a:rPr lang="en-GB" b="1" i="1" smtClean="0">
                              <a:latin typeface="Cambria Math" panose="02040503050406030204" pitchFamily="18" charset="0"/>
                            </a:rPr>
                            <m:t>𝟏</m:t>
                          </m:r>
                        </m:sub>
                        <m:sup>
                          <m:r>
                            <a:rPr lang="en-GB" b="1" i="1" smtClean="0">
                              <a:latin typeface="Cambria Math" panose="02040503050406030204" pitchFamily="18" charset="0"/>
                            </a:rPr>
                            <m:t>𝒕</m:t>
                          </m:r>
                        </m:sup>
                        <m:e>
                          <m:d>
                            <m:dPr>
                              <m:ctrlPr>
                                <a:rPr lang="en-GB" b="1" i="1" smtClean="0">
                                  <a:latin typeface="Cambria Math" panose="02040503050406030204" pitchFamily="18" charset="0"/>
                                </a:rPr>
                              </m:ctrlPr>
                            </m:dPr>
                            <m:e>
                              <m:nary>
                                <m:naryPr>
                                  <m:chr m:val="∏"/>
                                  <m:ctrlPr>
                                    <a:rPr lang="en-GB" b="1" i="1" smtClean="0">
                                      <a:latin typeface="Cambria Math" panose="02040503050406030204" pitchFamily="18" charset="0"/>
                                    </a:rPr>
                                  </m:ctrlPr>
                                </m:naryPr>
                                <m:sub>
                                  <m:r>
                                    <m:rPr>
                                      <m:brk m:alnAt="23"/>
                                    </m:rPr>
                                    <a:rPr lang="en-GB" b="1" i="1" smtClean="0">
                                      <a:latin typeface="Cambria Math" panose="02040503050406030204" pitchFamily="18" charset="0"/>
                                    </a:rPr>
                                    <m:t>𝒍</m:t>
                                  </m:r>
                                  <m:r>
                                    <a:rPr lang="en-GB" b="1" i="1" smtClean="0">
                                      <a:latin typeface="Cambria Math" panose="02040503050406030204" pitchFamily="18" charset="0"/>
                                    </a:rPr>
                                    <m:t>=</m:t>
                                  </m:r>
                                  <m:r>
                                    <a:rPr lang="en-GB" b="1" i="1" smtClean="0">
                                      <a:latin typeface="Cambria Math" panose="02040503050406030204" pitchFamily="18" charset="0"/>
                                    </a:rPr>
                                    <m:t>𝑻</m:t>
                                  </m:r>
                                </m:sub>
                                <m:sup>
                                  <m:r>
                                    <a:rPr lang="en-GB" b="1" i="1" smtClean="0">
                                      <a:latin typeface="Cambria Math" panose="02040503050406030204" pitchFamily="18" charset="0"/>
                                    </a:rPr>
                                    <m:t>𝒕</m:t>
                                  </m:r>
                                  <m:r>
                                    <a:rPr lang="en-GB" b="1" i="1" smtClean="0">
                                      <a:latin typeface="Cambria Math" panose="02040503050406030204" pitchFamily="18" charset="0"/>
                                    </a:rPr>
                                    <m:t>−</m:t>
                                  </m:r>
                                  <m:r>
                                    <a:rPr lang="en-GB" b="1" i="1" smtClean="0">
                                      <a:latin typeface="Cambria Math" panose="02040503050406030204" pitchFamily="18" charset="0"/>
                                    </a:rPr>
                                    <m:t>𝟏</m:t>
                                  </m:r>
                                </m:sup>
                                <m:e>
                                  <m:f>
                                    <m:fPr>
                                      <m:ctrlPr>
                                        <a:rPr lang="en-US" i="1">
                                          <a:latin typeface="Cambria Math" panose="02040503050406030204" pitchFamily="18" charset="0"/>
                                        </a:rPr>
                                      </m:ctrlPr>
                                    </m:fPr>
                                    <m:num>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𝒉</m:t>
                                          </m:r>
                                        </m:e>
                                        <m:sub>
                                          <m:r>
                                            <a:rPr lang="en-GB" b="1" i="1" smtClean="0">
                                              <a:latin typeface="Cambria Math" panose="02040503050406030204" pitchFamily="18" charset="0"/>
                                            </a:rPr>
                                            <m:t>𝒍</m:t>
                                          </m:r>
                                          <m:r>
                                            <a:rPr lang="en-GB" b="1" i="1" smtClean="0">
                                              <a:latin typeface="Cambria Math" panose="02040503050406030204" pitchFamily="18" charset="0"/>
                                            </a:rPr>
                                            <m:t>+</m:t>
                                          </m:r>
                                          <m:r>
                                            <a:rPr lang="en-GB" b="1" i="1" smtClean="0">
                                              <a:latin typeface="Cambria Math" panose="02040503050406030204" pitchFamily="18" charset="0"/>
                                            </a:rPr>
                                            <m:t>𝟏</m:t>
                                          </m:r>
                                          <m:r>
                                            <a:rPr lang="en-GB" b="1" i="1" smtClean="0">
                                              <a:latin typeface="Cambria Math" panose="02040503050406030204" pitchFamily="18" charset="0"/>
                                            </a:rPr>
                                            <m:t> </m:t>
                                          </m:r>
                                        </m:sub>
                                      </m:sSub>
                                    </m:num>
                                    <m:den>
                                      <m:r>
                                        <a:rPr lang="en-US" i="1">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𝒉</m:t>
                                          </m:r>
                                        </m:e>
                                        <m:sub>
                                          <m:r>
                                            <a:rPr lang="en-GB" b="1" i="1" smtClean="0">
                                              <a:latin typeface="Cambria Math" panose="02040503050406030204" pitchFamily="18" charset="0"/>
                                            </a:rPr>
                                            <m:t>𝒍</m:t>
                                          </m:r>
                                        </m:sub>
                                      </m:sSub>
                                    </m:den>
                                  </m:f>
                                </m:e>
                              </m:nary>
                            </m:e>
                          </m:d>
                        </m:e>
                      </m:nary>
                      <m:f>
                        <m:fPr>
                          <m:ctrlPr>
                            <a:rPr lang="en-US" sz="2700" i="1">
                              <a:latin typeface="Cambria Math" panose="02040503050406030204" pitchFamily="18" charset="0"/>
                            </a:rPr>
                          </m:ctrlPr>
                        </m:fPr>
                        <m:num>
                          <m:r>
                            <a:rPr lang="en-US" sz="2700" i="1">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rPr>
                                <m:t>𝒉</m:t>
                              </m:r>
                            </m:e>
                            <m:sub>
                              <m:r>
                                <a:rPr lang="en-GB" sz="2700" b="1" i="1" smtClean="0">
                                  <a:latin typeface="Cambria Math" panose="02040503050406030204" pitchFamily="18" charset="0"/>
                                </a:rPr>
                                <m:t>𝑻</m:t>
                              </m:r>
                            </m:sub>
                          </m:sSub>
                        </m:num>
                        <m:den>
                          <m:r>
                            <a:rPr lang="en-US" sz="2700" i="1">
                              <a:latin typeface="Cambria Math" panose="02040503050406030204" pitchFamily="18" charset="0"/>
                            </a:rPr>
                            <m:t>𝜕</m:t>
                          </m:r>
                          <m:sSub>
                            <m:sSubPr>
                              <m:ctrlPr>
                                <a:rPr lang="en-GB" sz="2700" i="1">
                                  <a:latin typeface="Cambria Math" panose="02040503050406030204" pitchFamily="18" charset="0"/>
                                </a:rPr>
                              </m:ctrlPr>
                            </m:sSubPr>
                            <m:e>
                              <m:r>
                                <a:rPr lang="en-GB" sz="2700" i="1">
                                  <a:latin typeface="Cambria Math" panose="02040503050406030204" pitchFamily="18" charset="0"/>
                                </a:rPr>
                                <m:t>𝑾</m:t>
                              </m:r>
                            </m:e>
                            <m:sub>
                              <m:r>
                                <a:rPr lang="en-GB" sz="2700" i="1">
                                  <a:latin typeface="Cambria Math" panose="02040503050406030204" pitchFamily="18" charset="0"/>
                                </a:rPr>
                                <m:t>𝒉</m:t>
                              </m:r>
                            </m:sub>
                          </m:sSub>
                        </m:den>
                      </m:f>
                    </m:oMath>
                  </m:oMathPara>
                </a14:m>
                <a:endParaRPr lang="en-US" sz="2700" dirty="0"/>
              </a:p>
              <a:p>
                <a:pPr marL="0" indent="0">
                  <a:buNone/>
                </a:pPr>
                <a:endParaRPr lang="en-US" sz="2700" dirty="0"/>
              </a:p>
              <a:p>
                <a:r>
                  <a:rPr lang="en-GB" sz="2700" dirty="0"/>
                  <a:t>with the convention that when </a:t>
                </a:r>
                <a14:m>
                  <m:oMath xmlns:m="http://schemas.openxmlformats.org/officeDocument/2006/math">
                    <m:r>
                      <m:rPr>
                        <m:brk m:alnAt="23"/>
                      </m:rPr>
                      <a:rPr lang="en-GB" sz="2400" b="1" i="1" smtClean="0">
                        <a:latin typeface="Cambria Math" panose="02040503050406030204" pitchFamily="18" charset="0"/>
                      </a:rPr>
                      <m:t>𝑻</m:t>
                    </m:r>
                    <m:r>
                      <a:rPr lang="en-GB" sz="2400" b="1" i="1" smtClean="0">
                        <a:latin typeface="Cambria Math" panose="02040503050406030204" pitchFamily="18" charset="0"/>
                      </a:rPr>
                      <m:t>=</m:t>
                    </m:r>
                    <m:r>
                      <a:rPr lang="en-GB" sz="2400" b="1" i="1" smtClean="0">
                        <a:latin typeface="Cambria Math" panose="02040503050406030204" pitchFamily="18" charset="0"/>
                      </a:rPr>
                      <m:t>𝒕</m:t>
                    </m:r>
                  </m:oMath>
                </a14:m>
                <a:r>
                  <a:rPr lang="en-GB" sz="2700" dirty="0"/>
                  <a:t>, </a:t>
                </a:r>
                <a14:m>
                  <m:oMath xmlns:m="http://schemas.openxmlformats.org/officeDocument/2006/math">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𝒍</m:t>
                        </m:r>
                        <m:r>
                          <a:rPr lang="en-GB" sz="2400" i="1">
                            <a:latin typeface="Cambria Math" panose="02040503050406030204" pitchFamily="18" charset="0"/>
                          </a:rPr>
                          <m:t>=</m:t>
                        </m:r>
                        <m:r>
                          <a:rPr lang="en-GB" sz="2400" i="1">
                            <a:latin typeface="Cambria Math" panose="02040503050406030204" pitchFamily="18" charset="0"/>
                          </a:rPr>
                          <m:t>𝑻</m:t>
                        </m:r>
                      </m:sub>
                      <m:sup>
                        <m:r>
                          <a:rPr lang="en-GB" sz="2400" i="1">
                            <a:latin typeface="Cambria Math" panose="02040503050406030204" pitchFamily="18" charset="0"/>
                          </a:rPr>
                          <m:t>𝒕</m:t>
                        </m:r>
                        <m:r>
                          <a:rPr lang="en-GB" sz="2400" i="1">
                            <a:latin typeface="Cambria Math" panose="02040503050406030204" pitchFamily="18" charset="0"/>
                          </a:rPr>
                          <m:t>−</m:t>
                        </m:r>
                        <m:r>
                          <a:rPr lang="en-GB" sz="2400" i="1">
                            <a:latin typeface="Cambria Math" panose="02040503050406030204" pitchFamily="18" charset="0"/>
                          </a:rPr>
                          <m:t>𝟏</m:t>
                        </m:r>
                      </m:sup>
                      <m:e>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𝒉</m:t>
                                </m:r>
                              </m:e>
                              <m:sub>
                                <m:r>
                                  <a:rPr lang="en-GB" sz="2400" i="1">
                                    <a:latin typeface="Cambria Math" panose="02040503050406030204" pitchFamily="18" charset="0"/>
                                  </a:rPr>
                                  <m:t>𝒍</m:t>
                                </m:r>
                                <m:r>
                                  <a:rPr lang="en-GB" sz="2400" i="1">
                                    <a:latin typeface="Cambria Math" panose="02040503050406030204" pitchFamily="18" charset="0"/>
                                  </a:rPr>
                                  <m:t>+</m:t>
                                </m:r>
                                <m:r>
                                  <a:rPr lang="en-GB" sz="2400" i="1">
                                    <a:latin typeface="Cambria Math" panose="02040503050406030204" pitchFamily="18" charset="0"/>
                                  </a:rPr>
                                  <m:t>𝟏</m:t>
                                </m:r>
                                <m:r>
                                  <a:rPr lang="en-GB" sz="2400" i="1">
                                    <a:latin typeface="Cambria Math" panose="02040503050406030204" pitchFamily="18" charset="0"/>
                                  </a:rPr>
                                  <m:t> </m:t>
                                </m:r>
                              </m:sub>
                            </m:sSub>
                          </m:num>
                          <m:den>
                            <m:r>
                              <a:rPr lang="en-US"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𝒉</m:t>
                                </m:r>
                              </m:e>
                              <m:sub>
                                <m:r>
                                  <a:rPr lang="en-GB" sz="2400" i="1">
                                    <a:latin typeface="Cambria Math" panose="02040503050406030204" pitchFamily="18" charset="0"/>
                                  </a:rPr>
                                  <m:t>𝒍</m:t>
                                </m:r>
                              </m:sub>
                            </m:sSub>
                          </m:den>
                        </m:f>
                      </m:e>
                    </m:nary>
                    <m:r>
                      <a:rPr lang="en-GB" sz="2400" b="1" i="1" smtClean="0">
                        <a:latin typeface="Cambria Math" panose="02040503050406030204" pitchFamily="18" charset="0"/>
                      </a:rPr>
                      <m:t>=</m:t>
                    </m:r>
                    <m:r>
                      <a:rPr lang="en-GB" sz="2400" b="1" i="1" smtClean="0">
                        <a:latin typeface="Cambria Math" panose="02040503050406030204" pitchFamily="18" charset="0"/>
                      </a:rPr>
                      <m:t>𝟏</m:t>
                    </m:r>
                  </m:oMath>
                </a14:m>
                <a:r>
                  <a:rPr lang="en-GB" sz="2700" dirty="0"/>
                  <a:t> </a:t>
                </a:r>
              </a:p>
              <a:p>
                <a:r>
                  <a:rPr lang="en-GB" sz="2700" dirty="0"/>
                  <a:t>This means the chain rule of the gradients needs to be computed in an reversed order from time t = T to time t = 1, hence the name Back-propagation through time (BPTT). </a:t>
                </a:r>
                <a:endParaRPr lang="en-US" sz="2700" dirty="0"/>
              </a:p>
            </p:txBody>
          </p:sp>
        </mc:Choice>
        <mc:Fallback xmlns="">
          <p:sp>
            <p:nvSpPr>
              <p:cNvPr id="70" name="Content Placeholder 69">
                <a:extLst>
                  <a:ext uri="{FF2B5EF4-FFF2-40B4-BE49-F238E27FC236}">
                    <a16:creationId xmlns:a16="http://schemas.microsoft.com/office/drawing/2014/main" id="{CA096443-661E-A2F9-A3B8-7B49A6D32082}"/>
                  </a:ext>
                </a:extLst>
              </p:cNvPr>
              <p:cNvSpPr>
                <a:spLocks noGrp="1" noRot="1" noChangeAspect="1" noMove="1" noResize="1" noEditPoints="1" noAdjustHandles="1" noChangeArrowheads="1" noChangeShapeType="1" noTextEdit="1"/>
              </p:cNvSpPr>
              <p:nvPr>
                <p:ph idx="1"/>
              </p:nvPr>
            </p:nvSpPr>
            <p:spPr>
              <a:xfrm>
                <a:off x="838200" y="1270000"/>
                <a:ext cx="7174793" cy="4906963"/>
              </a:xfrm>
              <a:blipFill>
                <a:blip r:embed="rId2"/>
                <a:stretch>
                  <a:fillRect l="-1446" r="-1616"/>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FCF958C6-7B97-CBFB-8DA2-E067530C09D8}"/>
              </a:ext>
            </a:extLst>
          </p:cNvPr>
          <p:cNvSpPr>
            <a:spLocks noGrp="1"/>
          </p:cNvSpPr>
          <p:nvPr>
            <p:ph type="sldNum" sz="quarter" idx="12"/>
          </p:nvPr>
        </p:nvSpPr>
        <p:spPr/>
        <p:txBody>
          <a:bodyPr/>
          <a:lstStyle/>
          <a:p>
            <a:fld id="{7A40C488-C8CC-47D5-8871-7D5F905AB6AC}" type="slidenum">
              <a:rPr lang="en-US" smtClean="0"/>
              <a:pPr/>
              <a:t>32</a:t>
            </a:fld>
            <a:endParaRPr lang="en-US"/>
          </a:p>
        </p:txBody>
      </p:sp>
      <p:pic>
        <p:nvPicPr>
          <p:cNvPr id="3" name="Picture 2">
            <a:extLst>
              <a:ext uri="{FF2B5EF4-FFF2-40B4-BE49-F238E27FC236}">
                <a16:creationId xmlns:a16="http://schemas.microsoft.com/office/drawing/2014/main" id="{E8186FF1-F6A1-A235-E77F-3A2B83AA861A}"/>
              </a:ext>
            </a:extLst>
          </p:cNvPr>
          <p:cNvPicPr>
            <a:picLocks noChangeAspect="1"/>
          </p:cNvPicPr>
          <p:nvPr/>
        </p:nvPicPr>
        <p:blipFill>
          <a:blip r:embed="rId3">
            <a:alphaModFix/>
          </a:blip>
          <a:stretch>
            <a:fillRect/>
          </a:stretch>
        </p:blipFill>
        <p:spPr>
          <a:xfrm>
            <a:off x="8012993" y="85725"/>
            <a:ext cx="4072752" cy="2390347"/>
          </a:xfrm>
          <a:prstGeom prst="rect">
            <a:avLst/>
          </a:prstGeom>
          <a:pattFill prst="pct5">
            <a:fgClr>
              <a:schemeClr val="accent1"/>
            </a:fgClr>
            <a:bgClr>
              <a:schemeClr val="bg1"/>
            </a:bgClr>
          </a:pattFill>
        </p:spPr>
      </p:pic>
      <p:pic>
        <p:nvPicPr>
          <p:cNvPr id="6" name="Picture 5">
            <a:extLst>
              <a:ext uri="{FF2B5EF4-FFF2-40B4-BE49-F238E27FC236}">
                <a16:creationId xmlns:a16="http://schemas.microsoft.com/office/drawing/2014/main" id="{6891A10A-866F-081A-14D5-73948E617132}"/>
              </a:ext>
            </a:extLst>
          </p:cNvPr>
          <p:cNvPicPr>
            <a:picLocks noChangeAspect="1"/>
          </p:cNvPicPr>
          <p:nvPr/>
        </p:nvPicPr>
        <p:blipFill>
          <a:blip r:embed="rId4">
            <a:duotone>
              <a:prstClr val="black"/>
              <a:schemeClr val="accent2">
                <a:tint val="45000"/>
                <a:satMod val="400000"/>
              </a:schemeClr>
            </a:duotone>
          </a:blip>
          <a:stretch>
            <a:fillRect/>
          </a:stretch>
        </p:blipFill>
        <p:spPr>
          <a:xfrm>
            <a:off x="8238946" y="2915403"/>
            <a:ext cx="3620845" cy="940743"/>
          </a:xfrm>
          <a:prstGeom prst="rect">
            <a:avLst/>
          </a:prstGeom>
        </p:spPr>
      </p:pic>
      <p:pic>
        <p:nvPicPr>
          <p:cNvPr id="5" name="Picture 4">
            <a:extLst>
              <a:ext uri="{FF2B5EF4-FFF2-40B4-BE49-F238E27FC236}">
                <a16:creationId xmlns:a16="http://schemas.microsoft.com/office/drawing/2014/main" id="{245C8E8D-A3E5-577E-D96C-D4F89469579C}"/>
              </a:ext>
            </a:extLst>
          </p:cNvPr>
          <p:cNvPicPr>
            <a:picLocks noChangeAspect="1"/>
          </p:cNvPicPr>
          <p:nvPr/>
        </p:nvPicPr>
        <p:blipFill>
          <a:blip r:embed="rId5"/>
          <a:stretch>
            <a:fillRect/>
          </a:stretch>
        </p:blipFill>
        <p:spPr>
          <a:xfrm>
            <a:off x="7982575" y="4002495"/>
            <a:ext cx="3877216" cy="2267266"/>
          </a:xfrm>
          <a:prstGeom prst="rect">
            <a:avLst/>
          </a:prstGeom>
        </p:spPr>
      </p:pic>
    </p:spTree>
    <p:extLst>
      <p:ext uri="{BB962C8B-B14F-4D97-AF65-F5344CB8AC3E}">
        <p14:creationId xmlns:p14="http://schemas.microsoft.com/office/powerpoint/2010/main" val="860012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5CE3B-F4EA-DD58-8B15-72183EDBBA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B8E602-D46E-AB7B-B7DA-35EDB35A279D}"/>
              </a:ext>
            </a:extLst>
          </p:cNvPr>
          <p:cNvSpPr>
            <a:spLocks noGrp="1"/>
          </p:cNvSpPr>
          <p:nvPr>
            <p:ph type="title"/>
          </p:nvPr>
        </p:nvSpPr>
        <p:spPr/>
        <p:txBody>
          <a:bodyPr>
            <a:normAutofit fontScale="90000"/>
          </a:bodyPr>
          <a:lstStyle/>
          <a:p>
            <a:r>
              <a:rPr lang="en-US" dirty="0"/>
              <a:t>﻿Back-propagation through time (BPTT)</a:t>
            </a:r>
          </a:p>
        </p:txBody>
      </p:sp>
      <mc:AlternateContent xmlns:mc="http://schemas.openxmlformats.org/markup-compatibility/2006" xmlns:a14="http://schemas.microsoft.com/office/drawing/2010/main">
        <mc:Choice Requires="a14">
          <p:sp>
            <p:nvSpPr>
              <p:cNvPr id="70" name="Content Placeholder 69">
                <a:extLst>
                  <a:ext uri="{FF2B5EF4-FFF2-40B4-BE49-F238E27FC236}">
                    <a16:creationId xmlns:a16="http://schemas.microsoft.com/office/drawing/2014/main" id="{CA096443-661E-A2F9-A3B8-7B49A6D32082}"/>
                  </a:ext>
                </a:extLst>
              </p:cNvPr>
              <p:cNvSpPr>
                <a:spLocks noGrp="1"/>
              </p:cNvSpPr>
              <p:nvPr>
                <p:ph idx="1"/>
              </p:nvPr>
            </p:nvSpPr>
            <p:spPr>
              <a:xfrm>
                <a:off x="838200" y="1270000"/>
                <a:ext cx="7174793" cy="4906963"/>
              </a:xfrm>
            </p:spPr>
            <p:txBody>
              <a:bodyPr>
                <a:normAutofit/>
              </a:bodyPr>
              <a:lstStyle/>
              <a:p>
                <a:r>
                  <a:rPr lang="en-GB" sz="2700" dirty="0"/>
                  <a:t>Truncation with length L might be applied to this back-propagation procedure, and with truncated BPTT the gradient is computed as</a:t>
                </a:r>
              </a:p>
              <a:p>
                <a:endParaRPr lang="en-GB" sz="2700" dirty="0"/>
              </a:p>
              <a:p>
                <a:pPr marL="0" indent="0">
                  <a:buNone/>
                </a:pPr>
                <a14:m>
                  <m:oMathPara xmlns:m="http://schemas.openxmlformats.org/officeDocument/2006/math">
                    <m:oMathParaPr>
                      <m:jc m:val="centerGroup"/>
                    </m:oMathParaPr>
                    <m:oMath xmlns:m="http://schemas.openxmlformats.org/officeDocument/2006/math">
                      <m:r>
                        <a:rPr lang="en-GB" sz="2400" b="1" i="1" smtClean="0">
                          <a:latin typeface="Cambria Math" panose="02040503050406030204" pitchFamily="18" charset="0"/>
                        </a:rPr>
                        <m:t>𝒕𝒓𝒖𝒏𝒄𝒂𝒕𝒆𝒅</m:t>
                      </m:r>
                      <m:d>
                        <m:dPr>
                          <m:begChr m:val="["/>
                          <m:endChr m:val="]"/>
                          <m:ctrlPr>
                            <a:rPr lang="en-GB" sz="2400" b="1" i="1" smtClean="0">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𝒉</m:t>
                                  </m:r>
                                </m:e>
                                <m:sub>
                                  <m:r>
                                    <a:rPr lang="en-US" sz="2400" i="1">
                                      <a:latin typeface="Cambria Math" panose="02040503050406030204" pitchFamily="18" charset="0"/>
                                    </a:rPr>
                                    <m:t>𝒕</m:t>
                                  </m:r>
                                </m:sub>
                              </m:sSub>
                            </m:num>
                            <m:den>
                              <m:r>
                                <a:rPr lang="en-US"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𝑾</m:t>
                                  </m:r>
                                </m:e>
                                <m:sub>
                                  <m:r>
                                    <a:rPr lang="en-GB" sz="2400" i="1">
                                      <a:latin typeface="Cambria Math" panose="02040503050406030204" pitchFamily="18" charset="0"/>
                                    </a:rPr>
                                    <m:t>𝒉</m:t>
                                  </m:r>
                                </m:sub>
                              </m:sSub>
                            </m:den>
                          </m:f>
                        </m:e>
                      </m:d>
                      <m:r>
                        <a:rPr lang="en-GB" sz="2400" b="1" i="1" smtClean="0">
                          <a:latin typeface="Cambria Math" panose="02040503050406030204" pitchFamily="18" charset="0"/>
                        </a:rPr>
                        <m:t>=</m:t>
                      </m:r>
                      <m:nary>
                        <m:naryPr>
                          <m:chr m:val="∑"/>
                          <m:ctrlPr>
                            <a:rPr lang="en-GB" sz="2400" b="1" i="1" smtClean="0">
                              <a:latin typeface="Cambria Math" panose="02040503050406030204" pitchFamily="18" charset="0"/>
                            </a:rPr>
                          </m:ctrlPr>
                        </m:naryPr>
                        <m:sub>
                          <m:r>
                            <m:rPr>
                              <m:brk m:alnAt="23"/>
                            </m:rPr>
                            <a:rPr lang="en-GB" sz="2400" b="1" i="1" smtClean="0">
                              <a:latin typeface="Cambria Math" panose="02040503050406030204" pitchFamily="18" charset="0"/>
                            </a:rPr>
                            <m:t>𝑻</m:t>
                          </m:r>
                          <m:r>
                            <a:rPr lang="en-GB" sz="2400" b="1" i="1" smtClean="0">
                              <a:latin typeface="Cambria Math" panose="02040503050406030204" pitchFamily="18" charset="0"/>
                            </a:rPr>
                            <m:t>=</m:t>
                          </m:r>
                          <m:r>
                            <a:rPr lang="en-GB" sz="2400" b="1" i="1" smtClean="0">
                              <a:latin typeface="Cambria Math" panose="02040503050406030204" pitchFamily="18" charset="0"/>
                            </a:rPr>
                            <m:t>𝒎𝒂𝒙</m:t>
                          </m:r>
                          <m:d>
                            <m:dPr>
                              <m:ctrlPr>
                                <a:rPr lang="en-GB" sz="2400" b="1" i="1" smtClean="0">
                                  <a:latin typeface="Cambria Math" panose="02040503050406030204" pitchFamily="18" charset="0"/>
                                </a:rPr>
                              </m:ctrlPr>
                            </m:dPr>
                            <m:e>
                              <m:r>
                                <a:rPr lang="en-GB" sz="2400" b="1" i="1" smtClean="0">
                                  <a:latin typeface="Cambria Math" panose="02040503050406030204" pitchFamily="18" charset="0"/>
                                </a:rPr>
                                <m:t>𝟏</m:t>
                              </m:r>
                              <m:r>
                                <a:rPr lang="en-GB" sz="2400" b="1" i="1" smtClean="0">
                                  <a:latin typeface="Cambria Math" panose="02040503050406030204" pitchFamily="18" charset="0"/>
                                </a:rPr>
                                <m:t>,  </m:t>
                              </m:r>
                              <m:r>
                                <a:rPr lang="en-GB" sz="2400" b="1" i="1" smtClean="0">
                                  <a:latin typeface="Cambria Math" panose="02040503050406030204" pitchFamily="18" charset="0"/>
                                </a:rPr>
                                <m:t>𝒕</m:t>
                              </m:r>
                              <m:r>
                                <a:rPr lang="en-GB" sz="2400" b="1" i="1" smtClean="0">
                                  <a:latin typeface="Cambria Math" panose="02040503050406030204" pitchFamily="18" charset="0"/>
                                </a:rPr>
                                <m:t>−</m:t>
                              </m:r>
                              <m:r>
                                <a:rPr lang="en-GB" sz="2400" b="1" i="1" smtClean="0">
                                  <a:latin typeface="Cambria Math" panose="02040503050406030204" pitchFamily="18" charset="0"/>
                                </a:rPr>
                                <m:t>𝑳</m:t>
                              </m:r>
                            </m:e>
                          </m:d>
                        </m:sub>
                        <m:sup>
                          <m:r>
                            <a:rPr lang="en-GB" sz="2400" b="1" i="1" smtClean="0">
                              <a:latin typeface="Cambria Math" panose="02040503050406030204" pitchFamily="18" charset="0"/>
                            </a:rPr>
                            <m:t>𝒕</m:t>
                          </m:r>
                        </m:sup>
                        <m:e>
                          <m:d>
                            <m:dPr>
                              <m:ctrlPr>
                                <a:rPr lang="en-GB" sz="2400" b="1" i="1" smtClean="0">
                                  <a:latin typeface="Cambria Math" panose="02040503050406030204" pitchFamily="18" charset="0"/>
                                </a:rPr>
                              </m:ctrlPr>
                            </m:dPr>
                            <m:e>
                              <m:nary>
                                <m:naryPr>
                                  <m:chr m:val="∏"/>
                                  <m:ctrlPr>
                                    <a:rPr lang="en-GB" sz="2400" b="1" i="1" smtClean="0">
                                      <a:latin typeface="Cambria Math" panose="02040503050406030204" pitchFamily="18" charset="0"/>
                                    </a:rPr>
                                  </m:ctrlPr>
                                </m:naryPr>
                                <m:sub>
                                  <m:r>
                                    <m:rPr>
                                      <m:brk m:alnAt="23"/>
                                    </m:rPr>
                                    <a:rPr lang="en-GB" sz="2400" b="1" i="1" smtClean="0">
                                      <a:latin typeface="Cambria Math" panose="02040503050406030204" pitchFamily="18" charset="0"/>
                                    </a:rPr>
                                    <m:t>𝒍</m:t>
                                  </m:r>
                                  <m:r>
                                    <a:rPr lang="en-GB" sz="2400" b="1" i="1" smtClean="0">
                                      <a:latin typeface="Cambria Math" panose="02040503050406030204" pitchFamily="18" charset="0"/>
                                    </a:rPr>
                                    <m:t>=</m:t>
                                  </m:r>
                                  <m:r>
                                    <a:rPr lang="en-GB" sz="2400" b="1" i="1" smtClean="0">
                                      <a:latin typeface="Cambria Math" panose="02040503050406030204" pitchFamily="18" charset="0"/>
                                    </a:rPr>
                                    <m:t>𝑻</m:t>
                                  </m:r>
                                </m:sub>
                                <m:sup>
                                  <m:r>
                                    <a:rPr lang="en-GB" sz="2400" b="1" i="1" smtClean="0">
                                      <a:latin typeface="Cambria Math" panose="02040503050406030204" pitchFamily="18" charset="0"/>
                                    </a:rPr>
                                    <m:t>𝒕</m:t>
                                  </m:r>
                                  <m:r>
                                    <a:rPr lang="en-GB" sz="2400" b="1" i="1" smtClean="0">
                                      <a:latin typeface="Cambria Math" panose="02040503050406030204" pitchFamily="18" charset="0"/>
                                    </a:rPr>
                                    <m:t>−</m:t>
                                  </m:r>
                                  <m:r>
                                    <a:rPr lang="en-GB" sz="2400" b="1" i="1" smtClean="0">
                                      <a:latin typeface="Cambria Math" panose="02040503050406030204" pitchFamily="18" charset="0"/>
                                    </a:rPr>
                                    <m:t>𝟏</m:t>
                                  </m:r>
                                </m:sup>
                                <m:e>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𝒉</m:t>
                                          </m:r>
                                        </m:e>
                                        <m:sub>
                                          <m:r>
                                            <a:rPr lang="en-GB" sz="2400" b="1" i="1" smtClean="0">
                                              <a:latin typeface="Cambria Math" panose="02040503050406030204" pitchFamily="18" charset="0"/>
                                            </a:rPr>
                                            <m:t>𝒍</m:t>
                                          </m:r>
                                          <m:r>
                                            <a:rPr lang="en-GB" sz="2400" b="1" i="1" smtClean="0">
                                              <a:latin typeface="Cambria Math" panose="02040503050406030204" pitchFamily="18" charset="0"/>
                                            </a:rPr>
                                            <m:t>+</m:t>
                                          </m:r>
                                          <m:r>
                                            <a:rPr lang="en-GB" sz="2400" b="1" i="1" smtClean="0">
                                              <a:latin typeface="Cambria Math" panose="02040503050406030204" pitchFamily="18" charset="0"/>
                                            </a:rPr>
                                            <m:t>𝟏</m:t>
                                          </m:r>
                                          <m:r>
                                            <a:rPr lang="en-GB" sz="2400" b="1" i="1" smtClean="0">
                                              <a:latin typeface="Cambria Math" panose="02040503050406030204" pitchFamily="18" charset="0"/>
                                            </a:rPr>
                                            <m:t> </m:t>
                                          </m:r>
                                        </m:sub>
                                      </m:sSub>
                                    </m:num>
                                    <m:den>
                                      <m:r>
                                        <a:rPr lang="en-US" sz="2400" i="1">
                                          <a:latin typeface="Cambria Math" panose="02040503050406030204" pitchFamily="18" charset="0"/>
                                        </a:rPr>
                                        <m:t>𝜕</m:t>
                                      </m:r>
                                      <m:sSub>
                                        <m:sSubPr>
                                          <m:ctrlPr>
                                            <a:rPr lang="en-GB" sz="2400" b="1" i="1" smtClean="0">
                                              <a:latin typeface="Cambria Math" panose="02040503050406030204" pitchFamily="18" charset="0"/>
                                            </a:rPr>
                                          </m:ctrlPr>
                                        </m:sSubPr>
                                        <m:e>
                                          <m:r>
                                            <a:rPr lang="en-GB" sz="2400" b="1" i="1" smtClean="0">
                                              <a:latin typeface="Cambria Math" panose="02040503050406030204" pitchFamily="18" charset="0"/>
                                            </a:rPr>
                                            <m:t>𝒉</m:t>
                                          </m:r>
                                        </m:e>
                                        <m:sub>
                                          <m:r>
                                            <a:rPr lang="en-GB" sz="2400" b="1" i="1" smtClean="0">
                                              <a:latin typeface="Cambria Math" panose="02040503050406030204" pitchFamily="18" charset="0"/>
                                            </a:rPr>
                                            <m:t>𝒍</m:t>
                                          </m:r>
                                        </m:sub>
                                      </m:sSub>
                                    </m:den>
                                  </m:f>
                                </m:e>
                              </m:nary>
                            </m:e>
                          </m:d>
                        </m:e>
                      </m:nary>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𝒉</m:t>
                              </m:r>
                            </m:e>
                            <m:sub>
                              <m:r>
                                <a:rPr lang="en-GB" sz="2400" b="1" i="1" smtClean="0">
                                  <a:latin typeface="Cambria Math" panose="02040503050406030204" pitchFamily="18" charset="0"/>
                                </a:rPr>
                                <m:t>𝑻</m:t>
                              </m:r>
                            </m:sub>
                          </m:sSub>
                        </m:num>
                        <m:den>
                          <m:r>
                            <a:rPr lang="en-US"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𝑾</m:t>
                              </m:r>
                            </m:e>
                            <m:sub>
                              <m:r>
                                <a:rPr lang="en-GB" sz="2400" i="1">
                                  <a:latin typeface="Cambria Math" panose="02040503050406030204" pitchFamily="18" charset="0"/>
                                </a:rPr>
                                <m:t>𝒉</m:t>
                              </m:r>
                            </m:sub>
                          </m:sSub>
                        </m:den>
                      </m:f>
                    </m:oMath>
                  </m:oMathPara>
                </a14:m>
                <a:endParaRPr lang="en-US" sz="2700" dirty="0"/>
              </a:p>
            </p:txBody>
          </p:sp>
        </mc:Choice>
        <mc:Fallback xmlns="">
          <p:sp>
            <p:nvSpPr>
              <p:cNvPr id="70" name="Content Placeholder 69">
                <a:extLst>
                  <a:ext uri="{FF2B5EF4-FFF2-40B4-BE49-F238E27FC236}">
                    <a16:creationId xmlns:a16="http://schemas.microsoft.com/office/drawing/2014/main" id="{CA096443-661E-A2F9-A3B8-7B49A6D32082}"/>
                  </a:ext>
                </a:extLst>
              </p:cNvPr>
              <p:cNvSpPr>
                <a:spLocks noGrp="1" noRot="1" noChangeAspect="1" noMove="1" noResize="1" noEditPoints="1" noAdjustHandles="1" noChangeArrowheads="1" noChangeShapeType="1" noTextEdit="1"/>
              </p:cNvSpPr>
              <p:nvPr>
                <p:ph idx="1"/>
              </p:nvPr>
            </p:nvSpPr>
            <p:spPr>
              <a:xfrm>
                <a:off x="838200" y="1270000"/>
                <a:ext cx="7174793" cy="4906963"/>
              </a:xfrm>
              <a:blipFill>
                <a:blip r:embed="rId2"/>
                <a:stretch>
                  <a:fillRect l="-1446" t="-1863" r="-1616"/>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FCF958C6-7B97-CBFB-8DA2-E067530C09D8}"/>
              </a:ext>
            </a:extLst>
          </p:cNvPr>
          <p:cNvSpPr>
            <a:spLocks noGrp="1"/>
          </p:cNvSpPr>
          <p:nvPr>
            <p:ph type="sldNum" sz="quarter" idx="12"/>
          </p:nvPr>
        </p:nvSpPr>
        <p:spPr/>
        <p:txBody>
          <a:bodyPr/>
          <a:lstStyle/>
          <a:p>
            <a:fld id="{7A40C488-C8CC-47D5-8871-7D5F905AB6AC}" type="slidenum">
              <a:rPr lang="en-US" smtClean="0"/>
              <a:pPr/>
              <a:t>33</a:t>
            </a:fld>
            <a:endParaRPr lang="en-US"/>
          </a:p>
        </p:txBody>
      </p:sp>
      <p:pic>
        <p:nvPicPr>
          <p:cNvPr id="3" name="Picture 2">
            <a:extLst>
              <a:ext uri="{FF2B5EF4-FFF2-40B4-BE49-F238E27FC236}">
                <a16:creationId xmlns:a16="http://schemas.microsoft.com/office/drawing/2014/main" id="{E8186FF1-F6A1-A235-E77F-3A2B83AA861A}"/>
              </a:ext>
            </a:extLst>
          </p:cNvPr>
          <p:cNvPicPr>
            <a:picLocks noChangeAspect="1"/>
          </p:cNvPicPr>
          <p:nvPr/>
        </p:nvPicPr>
        <p:blipFill>
          <a:blip r:embed="rId3">
            <a:alphaModFix/>
          </a:blip>
          <a:stretch>
            <a:fillRect/>
          </a:stretch>
        </p:blipFill>
        <p:spPr>
          <a:xfrm>
            <a:off x="8012993" y="85725"/>
            <a:ext cx="4072752" cy="2390347"/>
          </a:xfrm>
          <a:prstGeom prst="rect">
            <a:avLst/>
          </a:prstGeom>
          <a:pattFill prst="pct5">
            <a:fgClr>
              <a:schemeClr val="accent1"/>
            </a:fgClr>
            <a:bgClr>
              <a:schemeClr val="bg1"/>
            </a:bgClr>
          </a:pattFill>
        </p:spPr>
      </p:pic>
      <p:pic>
        <p:nvPicPr>
          <p:cNvPr id="6" name="Picture 5">
            <a:extLst>
              <a:ext uri="{FF2B5EF4-FFF2-40B4-BE49-F238E27FC236}">
                <a16:creationId xmlns:a16="http://schemas.microsoft.com/office/drawing/2014/main" id="{6891A10A-866F-081A-14D5-73948E617132}"/>
              </a:ext>
            </a:extLst>
          </p:cNvPr>
          <p:cNvPicPr>
            <a:picLocks noChangeAspect="1"/>
          </p:cNvPicPr>
          <p:nvPr/>
        </p:nvPicPr>
        <p:blipFill>
          <a:blip r:embed="rId4">
            <a:duotone>
              <a:prstClr val="black"/>
              <a:schemeClr val="accent2">
                <a:tint val="45000"/>
                <a:satMod val="400000"/>
              </a:schemeClr>
            </a:duotone>
          </a:blip>
          <a:stretch>
            <a:fillRect/>
          </a:stretch>
        </p:blipFill>
        <p:spPr>
          <a:xfrm>
            <a:off x="8238946" y="2915403"/>
            <a:ext cx="3620845" cy="940743"/>
          </a:xfrm>
          <a:prstGeom prst="rect">
            <a:avLst/>
          </a:prstGeom>
        </p:spPr>
      </p:pic>
      <p:pic>
        <p:nvPicPr>
          <p:cNvPr id="5" name="Picture 4">
            <a:extLst>
              <a:ext uri="{FF2B5EF4-FFF2-40B4-BE49-F238E27FC236}">
                <a16:creationId xmlns:a16="http://schemas.microsoft.com/office/drawing/2014/main" id="{521C3C2D-DC8C-0008-3FCB-CF218B72A30D}"/>
              </a:ext>
            </a:extLst>
          </p:cNvPr>
          <p:cNvPicPr>
            <a:picLocks noChangeAspect="1"/>
          </p:cNvPicPr>
          <p:nvPr/>
        </p:nvPicPr>
        <p:blipFill>
          <a:blip r:embed="rId5"/>
          <a:stretch>
            <a:fillRect/>
          </a:stretch>
        </p:blipFill>
        <p:spPr>
          <a:xfrm>
            <a:off x="7982575" y="4002495"/>
            <a:ext cx="3877216" cy="2267266"/>
          </a:xfrm>
          <a:prstGeom prst="rect">
            <a:avLst/>
          </a:prstGeom>
        </p:spPr>
      </p:pic>
    </p:spTree>
    <p:extLst>
      <p:ext uri="{BB962C8B-B14F-4D97-AF65-F5344CB8AC3E}">
        <p14:creationId xmlns:p14="http://schemas.microsoft.com/office/powerpoint/2010/main" val="1700724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8105-0E2F-26FB-E8CE-984E44F74098}"/>
              </a:ext>
            </a:extLst>
          </p:cNvPr>
          <p:cNvSpPr>
            <a:spLocks noGrp="1"/>
          </p:cNvSpPr>
          <p:nvPr>
            <p:ph type="title"/>
          </p:nvPr>
        </p:nvSpPr>
        <p:spPr/>
        <p:txBody>
          <a:bodyPr>
            <a:normAutofit fontScale="90000"/>
          </a:bodyPr>
          <a:lstStyle/>
          <a:p>
            <a:r>
              <a:rPr lang="en-US" dirty="0"/>
              <a:t>Bidirectional Recurrent Neural Networks</a:t>
            </a:r>
          </a:p>
        </p:txBody>
      </p:sp>
      <p:sp>
        <p:nvSpPr>
          <p:cNvPr id="3" name="Content Placeholder 2">
            <a:extLst>
              <a:ext uri="{FF2B5EF4-FFF2-40B4-BE49-F238E27FC236}">
                <a16:creationId xmlns:a16="http://schemas.microsoft.com/office/drawing/2014/main" id="{2EFB3630-D20D-6CD1-B63C-A558DAB2BD66}"/>
              </a:ext>
            </a:extLst>
          </p:cNvPr>
          <p:cNvSpPr>
            <a:spLocks noGrp="1"/>
          </p:cNvSpPr>
          <p:nvPr>
            <p:ph idx="1"/>
          </p:nvPr>
        </p:nvSpPr>
        <p:spPr/>
        <p:txBody>
          <a:bodyPr/>
          <a:lstStyle/>
          <a:p>
            <a:r>
              <a:rPr lang="en-US" dirty="0"/>
              <a:t>Many applications: output at time 𝑡 may depend on the whole input sequence</a:t>
            </a:r>
          </a:p>
          <a:p>
            <a:r>
              <a:rPr lang="en-US" dirty="0"/>
              <a:t>Example in speech recognition: correct interpretation of the current sound may depend on the next few phonemes, potentially even  the next few words </a:t>
            </a:r>
          </a:p>
          <a:p>
            <a:r>
              <a:rPr lang="en-US" dirty="0"/>
              <a:t>Bidirectional RNNs are introduced to address this</a:t>
            </a:r>
          </a:p>
        </p:txBody>
      </p:sp>
      <p:sp>
        <p:nvSpPr>
          <p:cNvPr id="4" name="Slide Number Placeholder 3">
            <a:extLst>
              <a:ext uri="{FF2B5EF4-FFF2-40B4-BE49-F238E27FC236}">
                <a16:creationId xmlns:a16="http://schemas.microsoft.com/office/drawing/2014/main" id="{74EF7282-B9D2-BA1B-6D4C-E1E710DD8B09}"/>
              </a:ext>
            </a:extLst>
          </p:cNvPr>
          <p:cNvSpPr>
            <a:spLocks noGrp="1"/>
          </p:cNvSpPr>
          <p:nvPr>
            <p:ph type="sldNum" sz="quarter" idx="12"/>
          </p:nvPr>
        </p:nvSpPr>
        <p:spPr/>
        <p:txBody>
          <a:bodyPr/>
          <a:lstStyle/>
          <a:p>
            <a:fld id="{7A40C488-C8CC-47D5-8871-7D5F905AB6AC}" type="slidenum">
              <a:rPr lang="en-US" smtClean="0"/>
              <a:pPr/>
              <a:t>34</a:t>
            </a:fld>
            <a:endParaRPr lang="en-US"/>
          </a:p>
        </p:txBody>
      </p:sp>
    </p:spTree>
    <p:extLst>
      <p:ext uri="{BB962C8B-B14F-4D97-AF65-F5344CB8AC3E}">
        <p14:creationId xmlns:p14="http://schemas.microsoft.com/office/powerpoint/2010/main" val="3258776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AB7A0-557A-9D41-6F09-06A7902053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C786FD-D45E-8F8E-917A-4C156B2268B2}"/>
              </a:ext>
            </a:extLst>
          </p:cNvPr>
          <p:cNvSpPr>
            <a:spLocks noGrp="1"/>
          </p:cNvSpPr>
          <p:nvPr>
            <p:ph type="title"/>
          </p:nvPr>
        </p:nvSpPr>
        <p:spPr/>
        <p:txBody>
          <a:bodyPr>
            <a:normAutofit fontScale="90000"/>
          </a:bodyPr>
          <a:lstStyle/>
          <a:p>
            <a:r>
              <a:rPr lang="en-US" dirty="0"/>
              <a:t>RNN: Computational Graph (Many to Many)</a:t>
            </a:r>
          </a:p>
        </p:txBody>
      </p:sp>
      <p:sp>
        <p:nvSpPr>
          <p:cNvPr id="4" name="Slide Number Placeholder 3">
            <a:extLst>
              <a:ext uri="{FF2B5EF4-FFF2-40B4-BE49-F238E27FC236}">
                <a16:creationId xmlns:a16="http://schemas.microsoft.com/office/drawing/2014/main" id="{BFA59ABC-E9EF-A685-5B46-AFBDFD75EE1F}"/>
              </a:ext>
            </a:extLst>
          </p:cNvPr>
          <p:cNvSpPr>
            <a:spLocks noGrp="1"/>
          </p:cNvSpPr>
          <p:nvPr>
            <p:ph type="sldNum" sz="quarter" idx="12"/>
          </p:nvPr>
        </p:nvSpPr>
        <p:spPr/>
        <p:txBody>
          <a:bodyPr/>
          <a:lstStyle/>
          <a:p>
            <a:fld id="{7A40C488-C8CC-47D5-8871-7D5F905AB6AC}" type="slidenum">
              <a:rPr lang="en-US" smtClean="0"/>
              <a:pPr/>
              <a:t>35</a:t>
            </a:fld>
            <a:endParaRPr lang="en-US"/>
          </a:p>
        </p:txBody>
      </p:sp>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9758691F-9CB1-2381-65C8-0DF625089261}"/>
                  </a:ext>
                </a:extLst>
              </p:cNvPr>
              <p:cNvSpPr/>
              <p:nvPr/>
            </p:nvSpPr>
            <p:spPr>
              <a:xfrm>
                <a:off x="843897" y="3741632"/>
                <a:ext cx="698530" cy="674706"/>
              </a:xfrm>
              <a:prstGeom prst="ellipse">
                <a:avLst/>
              </a:prstGeom>
              <a:solidFill>
                <a:schemeClr val="accent4">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2200" b="0" i="1" smtClean="0">
                              <a:solidFill>
                                <a:schemeClr val="tx1"/>
                              </a:solidFill>
                              <a:latin typeface="Cambria Math" panose="02040503050406030204" pitchFamily="18" charset="0"/>
                            </a:rPr>
                          </m:ctrlPr>
                        </m:sSubSupPr>
                        <m:e>
                          <m:r>
                            <a:rPr lang="en-US" sz="2200" i="1">
                              <a:solidFill>
                                <a:schemeClr val="tx1"/>
                              </a:solidFill>
                              <a:latin typeface="Cambria Math" panose="02040503050406030204" pitchFamily="18" charset="0"/>
                            </a:rPr>
                            <m:t>h</m:t>
                          </m:r>
                        </m:e>
                        <m:sub>
                          <m:r>
                            <a:rPr lang="en-US" sz="2200" i="1">
                              <a:solidFill>
                                <a:schemeClr val="tx1"/>
                              </a:solidFill>
                              <a:latin typeface="Cambria Math" panose="02040503050406030204" pitchFamily="18" charset="0"/>
                            </a:rPr>
                            <m:t>1</m:t>
                          </m:r>
                        </m:sub>
                        <m:sup>
                          <m:r>
                            <a:rPr lang="en-US" sz="2200" b="0" i="1" smtClean="0">
                              <a:solidFill>
                                <a:schemeClr val="tx1"/>
                              </a:solidFill>
                              <a:latin typeface="Cambria Math" panose="02040503050406030204" pitchFamily="18" charset="0"/>
                            </a:rPr>
                            <m:t>𝑏</m:t>
                          </m:r>
                        </m:sup>
                      </m:sSubSup>
                    </m:oMath>
                  </m:oMathPara>
                </a14:m>
                <a:endParaRPr lang="en-US" sz="2200" i="1" dirty="0">
                  <a:solidFill>
                    <a:schemeClr val="tx1"/>
                  </a:solidFill>
                  <a:latin typeface="Cambria Math" panose="02040503050406030204" pitchFamily="18" charset="0"/>
                </a:endParaRPr>
              </a:p>
            </p:txBody>
          </p:sp>
        </mc:Choice>
        <mc:Fallback xmlns="">
          <p:sp>
            <p:nvSpPr>
              <p:cNvPr id="10" name="Oval 9">
                <a:extLst>
                  <a:ext uri="{FF2B5EF4-FFF2-40B4-BE49-F238E27FC236}">
                    <a16:creationId xmlns:a16="http://schemas.microsoft.com/office/drawing/2014/main" id="{9758691F-9CB1-2381-65C8-0DF625089261}"/>
                  </a:ext>
                </a:extLst>
              </p:cNvPr>
              <p:cNvSpPr>
                <a:spLocks noRot="1" noChangeAspect="1" noMove="1" noResize="1" noEditPoints="1" noAdjustHandles="1" noChangeArrowheads="1" noChangeShapeType="1" noTextEdit="1"/>
              </p:cNvSpPr>
              <p:nvPr/>
            </p:nvSpPr>
            <p:spPr>
              <a:xfrm>
                <a:off x="843897" y="3741632"/>
                <a:ext cx="698530" cy="674706"/>
              </a:xfrm>
              <a:prstGeom prst="ellipse">
                <a:avLst/>
              </a:prstGeom>
              <a:blipFill>
                <a:blip r:embed="rId2"/>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2531E466-F19E-4246-48EA-17F49DC570D8}"/>
                  </a:ext>
                </a:extLst>
              </p:cNvPr>
              <p:cNvSpPr/>
              <p:nvPr/>
            </p:nvSpPr>
            <p:spPr>
              <a:xfrm>
                <a:off x="845129" y="5649135"/>
                <a:ext cx="698530" cy="674706"/>
              </a:xfrm>
              <a:prstGeom prst="ellipse">
                <a:avLst/>
              </a:prstGeom>
              <a:solidFill>
                <a:schemeClr val="accent6">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𝑥</m:t>
                          </m:r>
                        </m:e>
                        <m:sub>
                          <m:r>
                            <a:rPr lang="en-US" sz="2200" b="0" i="1" smtClean="0">
                              <a:solidFill>
                                <a:schemeClr val="tx1"/>
                              </a:solidFill>
                              <a:latin typeface="Cambria Math" panose="02040503050406030204" pitchFamily="18" charset="0"/>
                            </a:rPr>
                            <m:t>1</m:t>
                          </m:r>
                        </m:sub>
                      </m:sSub>
                    </m:oMath>
                  </m:oMathPara>
                </a14:m>
                <a:endParaRPr lang="en-US" sz="2200" dirty="0"/>
              </a:p>
            </p:txBody>
          </p:sp>
        </mc:Choice>
        <mc:Fallback xmlns="">
          <p:sp>
            <p:nvSpPr>
              <p:cNvPr id="17" name="Oval 16">
                <a:extLst>
                  <a:ext uri="{FF2B5EF4-FFF2-40B4-BE49-F238E27FC236}">
                    <a16:creationId xmlns:a16="http://schemas.microsoft.com/office/drawing/2014/main" id="{2531E466-F19E-4246-48EA-17F49DC570D8}"/>
                  </a:ext>
                </a:extLst>
              </p:cNvPr>
              <p:cNvSpPr>
                <a:spLocks noRot="1" noChangeAspect="1" noMove="1" noResize="1" noEditPoints="1" noAdjustHandles="1" noChangeArrowheads="1" noChangeShapeType="1" noTextEdit="1"/>
              </p:cNvSpPr>
              <p:nvPr/>
            </p:nvSpPr>
            <p:spPr>
              <a:xfrm>
                <a:off x="845129" y="5649135"/>
                <a:ext cx="698530" cy="674706"/>
              </a:xfrm>
              <a:prstGeom prst="ellipse">
                <a:avLst/>
              </a:prstGeom>
              <a:blipFill>
                <a:blip r:embed="rId3"/>
                <a:stretch>
                  <a:fillRect/>
                </a:stretch>
              </a:blipFill>
              <a:ln w="28575">
                <a:solidFill>
                  <a:schemeClr val="tx1"/>
                </a:solidFill>
              </a:ln>
            </p:spPr>
            <p:txBody>
              <a:bodyPr/>
              <a:lstStyle/>
              <a:p>
                <a:r>
                  <a:rPr lang="en-US">
                    <a:noFill/>
                  </a:rPr>
                  <a:t> </a:t>
                </a:r>
              </a:p>
            </p:txBody>
          </p:sp>
        </mc:Fallback>
      </mc:AlternateContent>
      <p:cxnSp>
        <p:nvCxnSpPr>
          <p:cNvPr id="59" name="Straight Arrow Connector 58">
            <a:extLst>
              <a:ext uri="{FF2B5EF4-FFF2-40B4-BE49-F238E27FC236}">
                <a16:creationId xmlns:a16="http://schemas.microsoft.com/office/drawing/2014/main" id="{A0993622-FE89-0F46-53D7-A51D4326CE97}"/>
              </a:ext>
            </a:extLst>
          </p:cNvPr>
          <p:cNvCxnSpPr>
            <a:cxnSpLocks/>
            <a:stCxn id="61" idx="2"/>
            <a:endCxn id="10" idx="6"/>
          </p:cNvCxnSpPr>
          <p:nvPr/>
        </p:nvCxnSpPr>
        <p:spPr>
          <a:xfrm flipH="1">
            <a:off x="1542427" y="4071365"/>
            <a:ext cx="1350202" cy="76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Oval 60">
                <a:extLst>
                  <a:ext uri="{FF2B5EF4-FFF2-40B4-BE49-F238E27FC236}">
                    <a16:creationId xmlns:a16="http://schemas.microsoft.com/office/drawing/2014/main" id="{40973796-49B7-2D09-FF4B-796E1EBCCC61}"/>
                  </a:ext>
                </a:extLst>
              </p:cNvPr>
              <p:cNvSpPr/>
              <p:nvPr/>
            </p:nvSpPr>
            <p:spPr>
              <a:xfrm>
                <a:off x="2892629" y="3734012"/>
                <a:ext cx="698530" cy="674706"/>
              </a:xfrm>
              <a:prstGeom prst="ellipse">
                <a:avLst/>
              </a:prstGeom>
              <a:solidFill>
                <a:schemeClr val="accent4">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2200" b="0" i="1" smtClean="0">
                              <a:solidFill>
                                <a:schemeClr val="tx1"/>
                              </a:solidFill>
                              <a:latin typeface="Cambria Math" panose="02040503050406030204" pitchFamily="18" charset="0"/>
                            </a:rPr>
                          </m:ctrlPr>
                        </m:sSubSupPr>
                        <m:e>
                          <m:r>
                            <a:rPr lang="en-US" sz="2200" i="1">
                              <a:solidFill>
                                <a:schemeClr val="tx1"/>
                              </a:solidFill>
                              <a:latin typeface="Cambria Math" panose="02040503050406030204" pitchFamily="18" charset="0"/>
                            </a:rPr>
                            <m:t>h</m:t>
                          </m:r>
                        </m:e>
                        <m:sub>
                          <m:r>
                            <a:rPr lang="en-US" sz="2200" i="1">
                              <a:solidFill>
                                <a:schemeClr val="tx1"/>
                              </a:solidFill>
                              <a:latin typeface="Cambria Math" panose="02040503050406030204" pitchFamily="18" charset="0"/>
                            </a:rPr>
                            <m:t>2</m:t>
                          </m:r>
                        </m:sub>
                        <m:sup>
                          <m:r>
                            <a:rPr lang="en-US" sz="2200" b="0" i="1" smtClean="0">
                              <a:solidFill>
                                <a:schemeClr val="tx1"/>
                              </a:solidFill>
                              <a:latin typeface="Cambria Math" panose="02040503050406030204" pitchFamily="18" charset="0"/>
                            </a:rPr>
                            <m:t>𝑏</m:t>
                          </m:r>
                        </m:sup>
                      </m:sSubSup>
                    </m:oMath>
                  </m:oMathPara>
                </a14:m>
                <a:endParaRPr lang="en-US" sz="2200" i="1" dirty="0">
                  <a:solidFill>
                    <a:schemeClr val="tx1"/>
                  </a:solidFill>
                  <a:latin typeface="Cambria Math" panose="02040503050406030204" pitchFamily="18" charset="0"/>
                </a:endParaRPr>
              </a:p>
            </p:txBody>
          </p:sp>
        </mc:Choice>
        <mc:Fallback xmlns="">
          <p:sp>
            <p:nvSpPr>
              <p:cNvPr id="61" name="Oval 60">
                <a:extLst>
                  <a:ext uri="{FF2B5EF4-FFF2-40B4-BE49-F238E27FC236}">
                    <a16:creationId xmlns:a16="http://schemas.microsoft.com/office/drawing/2014/main" id="{40973796-49B7-2D09-FF4B-796E1EBCCC61}"/>
                  </a:ext>
                </a:extLst>
              </p:cNvPr>
              <p:cNvSpPr>
                <a:spLocks noRot="1" noChangeAspect="1" noMove="1" noResize="1" noEditPoints="1" noAdjustHandles="1" noChangeArrowheads="1" noChangeShapeType="1" noTextEdit="1"/>
              </p:cNvSpPr>
              <p:nvPr/>
            </p:nvSpPr>
            <p:spPr>
              <a:xfrm>
                <a:off x="2892629" y="3734012"/>
                <a:ext cx="698530" cy="674706"/>
              </a:xfrm>
              <a:prstGeom prst="ellipse">
                <a:avLst/>
              </a:prstGeom>
              <a:blipFill>
                <a:blip r:embed="rId4"/>
                <a:stretch>
                  <a:fillRect/>
                </a:stretch>
              </a:blipFill>
              <a:ln w="28575">
                <a:solidFill>
                  <a:schemeClr val="tx1"/>
                </a:solidFill>
              </a:ln>
            </p:spPr>
            <p:txBody>
              <a:bodyPr/>
              <a:lstStyle/>
              <a:p>
                <a:r>
                  <a:rPr lang="en-US">
                    <a:noFill/>
                  </a:rPr>
                  <a:t> </a:t>
                </a:r>
              </a:p>
            </p:txBody>
          </p:sp>
        </mc:Fallback>
      </mc:AlternateContent>
      <p:cxnSp>
        <p:nvCxnSpPr>
          <p:cNvPr id="63" name="Straight Arrow Connector 62">
            <a:extLst>
              <a:ext uri="{FF2B5EF4-FFF2-40B4-BE49-F238E27FC236}">
                <a16:creationId xmlns:a16="http://schemas.microsoft.com/office/drawing/2014/main" id="{DA39469E-2946-7C79-3E4A-9028D81FAF46}"/>
              </a:ext>
            </a:extLst>
          </p:cNvPr>
          <p:cNvCxnSpPr>
            <a:cxnSpLocks/>
            <a:stCxn id="64" idx="0"/>
          </p:cNvCxnSpPr>
          <p:nvPr/>
        </p:nvCxnSpPr>
        <p:spPr>
          <a:xfrm flipV="1">
            <a:off x="3237223" y="5318475"/>
            <a:ext cx="0" cy="3373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Oval 63">
                <a:extLst>
                  <a:ext uri="{FF2B5EF4-FFF2-40B4-BE49-F238E27FC236}">
                    <a16:creationId xmlns:a16="http://schemas.microsoft.com/office/drawing/2014/main" id="{F904D49D-C767-8DD1-5FA9-12EABA3607AB}"/>
                  </a:ext>
                </a:extLst>
              </p:cNvPr>
              <p:cNvSpPr/>
              <p:nvPr/>
            </p:nvSpPr>
            <p:spPr>
              <a:xfrm>
                <a:off x="2887958" y="5655828"/>
                <a:ext cx="698530" cy="674706"/>
              </a:xfrm>
              <a:prstGeom prst="ellipse">
                <a:avLst/>
              </a:prstGeom>
              <a:solidFill>
                <a:schemeClr val="accent6">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𝑥</m:t>
                          </m:r>
                        </m:e>
                        <m:sub>
                          <m:r>
                            <a:rPr lang="en-US" sz="2200" i="1">
                              <a:solidFill>
                                <a:schemeClr val="tx1"/>
                              </a:solidFill>
                              <a:latin typeface="Cambria Math" panose="02040503050406030204" pitchFamily="18" charset="0"/>
                            </a:rPr>
                            <m:t>2</m:t>
                          </m:r>
                        </m:sub>
                      </m:sSub>
                    </m:oMath>
                  </m:oMathPara>
                </a14:m>
                <a:endParaRPr lang="en-US" sz="2200" i="1" dirty="0">
                  <a:solidFill>
                    <a:schemeClr val="tx1"/>
                  </a:solidFill>
                  <a:latin typeface="Cambria Math" panose="02040503050406030204" pitchFamily="18" charset="0"/>
                </a:endParaRPr>
              </a:p>
            </p:txBody>
          </p:sp>
        </mc:Choice>
        <mc:Fallback xmlns="">
          <p:sp>
            <p:nvSpPr>
              <p:cNvPr id="64" name="Oval 63">
                <a:extLst>
                  <a:ext uri="{FF2B5EF4-FFF2-40B4-BE49-F238E27FC236}">
                    <a16:creationId xmlns:a16="http://schemas.microsoft.com/office/drawing/2014/main" id="{F904D49D-C767-8DD1-5FA9-12EABA3607AB}"/>
                  </a:ext>
                </a:extLst>
              </p:cNvPr>
              <p:cNvSpPr>
                <a:spLocks noRot="1" noChangeAspect="1" noMove="1" noResize="1" noEditPoints="1" noAdjustHandles="1" noChangeArrowheads="1" noChangeShapeType="1" noTextEdit="1"/>
              </p:cNvSpPr>
              <p:nvPr/>
            </p:nvSpPr>
            <p:spPr>
              <a:xfrm>
                <a:off x="2887958" y="5655828"/>
                <a:ext cx="698530" cy="674706"/>
              </a:xfrm>
              <a:prstGeom prst="ellipse">
                <a:avLst/>
              </a:prstGeom>
              <a:blipFill>
                <a:blip r:embed="rId5"/>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Oval 85">
                <a:extLst>
                  <a:ext uri="{FF2B5EF4-FFF2-40B4-BE49-F238E27FC236}">
                    <a16:creationId xmlns:a16="http://schemas.microsoft.com/office/drawing/2014/main" id="{E3D934B2-CF7B-2199-EB96-B75ECD80CB56}"/>
                  </a:ext>
                </a:extLst>
              </p:cNvPr>
              <p:cNvSpPr/>
              <p:nvPr/>
            </p:nvSpPr>
            <p:spPr>
              <a:xfrm>
                <a:off x="4941360" y="3749252"/>
                <a:ext cx="698530" cy="674706"/>
              </a:xfrm>
              <a:prstGeom prst="ellipse">
                <a:avLst/>
              </a:prstGeom>
              <a:solidFill>
                <a:schemeClr val="accent4">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2200" b="0" i="1" smtClean="0">
                              <a:solidFill>
                                <a:schemeClr val="tx1"/>
                              </a:solidFill>
                              <a:latin typeface="Cambria Math" panose="02040503050406030204" pitchFamily="18" charset="0"/>
                            </a:rPr>
                          </m:ctrlPr>
                        </m:sSubSupPr>
                        <m:e>
                          <m:r>
                            <a:rPr lang="en-US" sz="2200" i="1">
                              <a:solidFill>
                                <a:schemeClr val="tx1"/>
                              </a:solidFill>
                              <a:latin typeface="Cambria Math" panose="02040503050406030204" pitchFamily="18" charset="0"/>
                            </a:rPr>
                            <m:t>h</m:t>
                          </m:r>
                        </m:e>
                        <m:sub>
                          <m:r>
                            <a:rPr lang="en-US" sz="2200" i="1">
                              <a:solidFill>
                                <a:schemeClr val="tx1"/>
                              </a:solidFill>
                              <a:latin typeface="Cambria Math" panose="02040503050406030204" pitchFamily="18" charset="0"/>
                            </a:rPr>
                            <m:t>3</m:t>
                          </m:r>
                        </m:sub>
                        <m:sup>
                          <m:r>
                            <a:rPr lang="en-US" sz="2200" b="0" i="1" smtClean="0">
                              <a:solidFill>
                                <a:schemeClr val="tx1"/>
                              </a:solidFill>
                              <a:latin typeface="Cambria Math" panose="02040503050406030204" pitchFamily="18" charset="0"/>
                            </a:rPr>
                            <m:t>𝑏</m:t>
                          </m:r>
                        </m:sup>
                      </m:sSubSup>
                    </m:oMath>
                  </m:oMathPara>
                </a14:m>
                <a:endParaRPr lang="en-US" sz="2200" i="1" dirty="0">
                  <a:solidFill>
                    <a:schemeClr val="tx1"/>
                  </a:solidFill>
                  <a:latin typeface="Cambria Math" panose="02040503050406030204" pitchFamily="18" charset="0"/>
                </a:endParaRPr>
              </a:p>
            </p:txBody>
          </p:sp>
        </mc:Choice>
        <mc:Fallback xmlns="">
          <p:sp>
            <p:nvSpPr>
              <p:cNvPr id="86" name="Oval 85">
                <a:extLst>
                  <a:ext uri="{FF2B5EF4-FFF2-40B4-BE49-F238E27FC236}">
                    <a16:creationId xmlns:a16="http://schemas.microsoft.com/office/drawing/2014/main" id="{E3D934B2-CF7B-2199-EB96-B75ECD80CB56}"/>
                  </a:ext>
                </a:extLst>
              </p:cNvPr>
              <p:cNvSpPr>
                <a:spLocks noRot="1" noChangeAspect="1" noMove="1" noResize="1" noEditPoints="1" noAdjustHandles="1" noChangeArrowheads="1" noChangeShapeType="1" noTextEdit="1"/>
              </p:cNvSpPr>
              <p:nvPr/>
            </p:nvSpPr>
            <p:spPr>
              <a:xfrm>
                <a:off x="4941360" y="3749252"/>
                <a:ext cx="698530" cy="674706"/>
              </a:xfrm>
              <a:prstGeom prst="ellipse">
                <a:avLst/>
              </a:prstGeom>
              <a:blipFill>
                <a:blip r:embed="rId6"/>
                <a:stretch>
                  <a:fillRect/>
                </a:stretch>
              </a:blipFill>
              <a:ln w="28575">
                <a:solidFill>
                  <a:schemeClr val="tx1"/>
                </a:solidFill>
              </a:ln>
            </p:spPr>
            <p:txBody>
              <a:bodyPr/>
              <a:lstStyle/>
              <a:p>
                <a:r>
                  <a:rPr lang="en-US">
                    <a:noFill/>
                  </a:rPr>
                  <a:t> </a:t>
                </a:r>
              </a:p>
            </p:txBody>
          </p:sp>
        </mc:Fallback>
      </mc:AlternateContent>
      <p:cxnSp>
        <p:nvCxnSpPr>
          <p:cNvPr id="87" name="Straight Arrow Connector 86">
            <a:extLst>
              <a:ext uri="{FF2B5EF4-FFF2-40B4-BE49-F238E27FC236}">
                <a16:creationId xmlns:a16="http://schemas.microsoft.com/office/drawing/2014/main" id="{C64094E1-74F2-1665-39A8-76665E60EA28}"/>
              </a:ext>
            </a:extLst>
          </p:cNvPr>
          <p:cNvCxnSpPr>
            <a:cxnSpLocks/>
            <a:stCxn id="86" idx="2"/>
            <a:endCxn id="61" idx="6"/>
          </p:cNvCxnSpPr>
          <p:nvPr/>
        </p:nvCxnSpPr>
        <p:spPr>
          <a:xfrm flipH="1" flipV="1">
            <a:off x="3591159" y="4071365"/>
            <a:ext cx="1350201" cy="152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178074EF-A1D6-4FC4-C059-1A6112B24A2E}"/>
              </a:ext>
            </a:extLst>
          </p:cNvPr>
          <p:cNvCxnSpPr>
            <a:cxnSpLocks/>
            <a:stCxn id="89" idx="0"/>
          </p:cNvCxnSpPr>
          <p:nvPr/>
        </p:nvCxnSpPr>
        <p:spPr>
          <a:xfrm flipV="1">
            <a:off x="5280053" y="5318475"/>
            <a:ext cx="1" cy="3373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Oval 88">
                <a:extLst>
                  <a:ext uri="{FF2B5EF4-FFF2-40B4-BE49-F238E27FC236}">
                    <a16:creationId xmlns:a16="http://schemas.microsoft.com/office/drawing/2014/main" id="{EFB7EB9B-58DD-D90B-AB83-686988DA383A}"/>
                  </a:ext>
                </a:extLst>
              </p:cNvPr>
              <p:cNvSpPr/>
              <p:nvPr/>
            </p:nvSpPr>
            <p:spPr>
              <a:xfrm>
                <a:off x="4930788" y="5655828"/>
                <a:ext cx="698530" cy="674706"/>
              </a:xfrm>
              <a:prstGeom prst="ellipse">
                <a:avLst/>
              </a:prstGeom>
              <a:solidFill>
                <a:schemeClr val="accent6">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𝑥</m:t>
                          </m:r>
                        </m:e>
                        <m:sub>
                          <m:r>
                            <a:rPr lang="en-US" sz="2200" i="1">
                              <a:solidFill>
                                <a:schemeClr val="tx1"/>
                              </a:solidFill>
                              <a:latin typeface="Cambria Math" panose="02040503050406030204" pitchFamily="18" charset="0"/>
                            </a:rPr>
                            <m:t>3</m:t>
                          </m:r>
                        </m:sub>
                      </m:sSub>
                    </m:oMath>
                  </m:oMathPara>
                </a14:m>
                <a:endParaRPr lang="en-US" sz="2200" i="1" dirty="0">
                  <a:solidFill>
                    <a:schemeClr val="tx1"/>
                  </a:solidFill>
                  <a:latin typeface="Cambria Math" panose="02040503050406030204" pitchFamily="18" charset="0"/>
                </a:endParaRPr>
              </a:p>
            </p:txBody>
          </p:sp>
        </mc:Choice>
        <mc:Fallback xmlns="">
          <p:sp>
            <p:nvSpPr>
              <p:cNvPr id="89" name="Oval 88">
                <a:extLst>
                  <a:ext uri="{FF2B5EF4-FFF2-40B4-BE49-F238E27FC236}">
                    <a16:creationId xmlns:a16="http://schemas.microsoft.com/office/drawing/2014/main" id="{EFB7EB9B-58DD-D90B-AB83-686988DA383A}"/>
                  </a:ext>
                </a:extLst>
              </p:cNvPr>
              <p:cNvSpPr>
                <a:spLocks noRot="1" noChangeAspect="1" noMove="1" noResize="1" noEditPoints="1" noAdjustHandles="1" noChangeArrowheads="1" noChangeShapeType="1" noTextEdit="1"/>
              </p:cNvSpPr>
              <p:nvPr/>
            </p:nvSpPr>
            <p:spPr>
              <a:xfrm>
                <a:off x="4930788" y="5655828"/>
                <a:ext cx="698530" cy="674706"/>
              </a:xfrm>
              <a:prstGeom prst="ellipse">
                <a:avLst/>
              </a:prstGeom>
              <a:blipFill>
                <a:blip r:embed="rId7"/>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5E9DF6DE-418C-94BA-9928-7B3B84B6B510}"/>
                  </a:ext>
                </a:extLst>
              </p:cNvPr>
              <p:cNvSpPr txBox="1"/>
              <p:nvPr/>
            </p:nvSpPr>
            <p:spPr>
              <a:xfrm>
                <a:off x="6250215" y="3901939"/>
                <a:ext cx="4724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98" name="TextBox 97">
                <a:extLst>
                  <a:ext uri="{FF2B5EF4-FFF2-40B4-BE49-F238E27FC236}">
                    <a16:creationId xmlns:a16="http://schemas.microsoft.com/office/drawing/2014/main" id="{5E9DF6DE-418C-94BA-9928-7B3B84B6B510}"/>
                  </a:ext>
                </a:extLst>
              </p:cNvPr>
              <p:cNvSpPr txBox="1">
                <a:spLocks noRot="1" noChangeAspect="1" noMove="1" noResize="1" noEditPoints="1" noAdjustHandles="1" noChangeArrowheads="1" noChangeShapeType="1" noTextEdit="1"/>
              </p:cNvSpPr>
              <p:nvPr/>
            </p:nvSpPr>
            <p:spPr>
              <a:xfrm>
                <a:off x="6250215" y="3901939"/>
                <a:ext cx="472441"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Oval 99">
                <a:extLst>
                  <a:ext uri="{FF2B5EF4-FFF2-40B4-BE49-F238E27FC236}">
                    <a16:creationId xmlns:a16="http://schemas.microsoft.com/office/drawing/2014/main" id="{D847DAFF-3908-16A0-CCA2-A73206DEC94B}"/>
                  </a:ext>
                </a:extLst>
              </p:cNvPr>
              <p:cNvSpPr/>
              <p:nvPr/>
            </p:nvSpPr>
            <p:spPr>
              <a:xfrm>
                <a:off x="7359930" y="3763671"/>
                <a:ext cx="698530" cy="674706"/>
              </a:xfrm>
              <a:prstGeom prst="ellipse">
                <a:avLst/>
              </a:prstGeom>
              <a:solidFill>
                <a:schemeClr val="accent4">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2200" b="0" i="1" smtClean="0">
                              <a:solidFill>
                                <a:schemeClr val="tx1"/>
                              </a:solidFill>
                              <a:latin typeface="Cambria Math" panose="02040503050406030204" pitchFamily="18" charset="0"/>
                            </a:rPr>
                          </m:ctrlPr>
                        </m:sSubSupPr>
                        <m:e>
                          <m:r>
                            <a:rPr lang="en-US" sz="2200" i="1">
                              <a:solidFill>
                                <a:schemeClr val="tx1"/>
                              </a:solidFill>
                              <a:latin typeface="Cambria Math" panose="02040503050406030204" pitchFamily="18" charset="0"/>
                            </a:rPr>
                            <m:t>h</m:t>
                          </m:r>
                        </m:e>
                        <m:sub>
                          <m:r>
                            <a:rPr lang="en-US" sz="2200" i="1">
                              <a:solidFill>
                                <a:schemeClr val="tx1"/>
                              </a:solidFill>
                              <a:latin typeface="Cambria Math" panose="02040503050406030204" pitchFamily="18" charset="0"/>
                            </a:rPr>
                            <m:t>𝑇</m:t>
                          </m:r>
                        </m:sub>
                        <m:sup>
                          <m:r>
                            <a:rPr lang="en-US" sz="2200" b="0" i="1" smtClean="0">
                              <a:solidFill>
                                <a:schemeClr val="tx1"/>
                              </a:solidFill>
                              <a:latin typeface="Cambria Math" panose="02040503050406030204" pitchFamily="18" charset="0"/>
                            </a:rPr>
                            <m:t>𝑏</m:t>
                          </m:r>
                        </m:sup>
                      </m:sSubSup>
                    </m:oMath>
                  </m:oMathPara>
                </a14:m>
                <a:endParaRPr lang="en-US" sz="2200" i="1" dirty="0">
                  <a:solidFill>
                    <a:schemeClr val="tx1"/>
                  </a:solidFill>
                  <a:latin typeface="Cambria Math" panose="02040503050406030204" pitchFamily="18" charset="0"/>
                </a:endParaRPr>
              </a:p>
            </p:txBody>
          </p:sp>
        </mc:Choice>
        <mc:Fallback xmlns="">
          <p:sp>
            <p:nvSpPr>
              <p:cNvPr id="100" name="Oval 99">
                <a:extLst>
                  <a:ext uri="{FF2B5EF4-FFF2-40B4-BE49-F238E27FC236}">
                    <a16:creationId xmlns:a16="http://schemas.microsoft.com/office/drawing/2014/main" id="{D847DAFF-3908-16A0-CCA2-A73206DEC94B}"/>
                  </a:ext>
                </a:extLst>
              </p:cNvPr>
              <p:cNvSpPr>
                <a:spLocks noRot="1" noChangeAspect="1" noMove="1" noResize="1" noEditPoints="1" noAdjustHandles="1" noChangeArrowheads="1" noChangeShapeType="1" noTextEdit="1"/>
              </p:cNvSpPr>
              <p:nvPr/>
            </p:nvSpPr>
            <p:spPr>
              <a:xfrm>
                <a:off x="7359930" y="3763671"/>
                <a:ext cx="698530" cy="674706"/>
              </a:xfrm>
              <a:prstGeom prst="ellipse">
                <a:avLst/>
              </a:prstGeom>
              <a:blipFill>
                <a:blip r:embed="rId9"/>
                <a:stretch>
                  <a:fillRect/>
                </a:stretch>
              </a:blipFill>
              <a:ln w="28575">
                <a:solidFill>
                  <a:schemeClr val="tx1"/>
                </a:solidFill>
              </a:ln>
            </p:spPr>
            <p:txBody>
              <a:bodyPr/>
              <a:lstStyle/>
              <a:p>
                <a:r>
                  <a:rPr lang="en-US">
                    <a:noFill/>
                  </a:rPr>
                  <a:t> </a:t>
                </a:r>
              </a:p>
            </p:txBody>
          </p:sp>
        </mc:Fallback>
      </mc:AlternateContent>
      <p:cxnSp>
        <p:nvCxnSpPr>
          <p:cNvPr id="101" name="Straight Arrow Connector 100">
            <a:extLst>
              <a:ext uri="{FF2B5EF4-FFF2-40B4-BE49-F238E27FC236}">
                <a16:creationId xmlns:a16="http://schemas.microsoft.com/office/drawing/2014/main" id="{97A69943-23C9-7C0A-A7E5-8404EBFEE4FC}"/>
              </a:ext>
            </a:extLst>
          </p:cNvPr>
          <p:cNvCxnSpPr>
            <a:cxnSpLocks/>
            <a:stCxn id="100" idx="2"/>
            <a:endCxn id="98" idx="3"/>
          </p:cNvCxnSpPr>
          <p:nvPr/>
        </p:nvCxnSpPr>
        <p:spPr>
          <a:xfrm flipH="1" flipV="1">
            <a:off x="6722656" y="4086605"/>
            <a:ext cx="637274" cy="144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Oval 37">
                <a:extLst>
                  <a:ext uri="{FF2B5EF4-FFF2-40B4-BE49-F238E27FC236}">
                    <a16:creationId xmlns:a16="http://schemas.microsoft.com/office/drawing/2014/main" id="{F72023A0-9398-D89D-CDE9-3F7B062CC92B}"/>
                  </a:ext>
                </a:extLst>
              </p:cNvPr>
              <p:cNvSpPr/>
              <p:nvPr/>
            </p:nvSpPr>
            <p:spPr>
              <a:xfrm>
                <a:off x="843897" y="2717315"/>
                <a:ext cx="698530" cy="674706"/>
              </a:xfrm>
              <a:prstGeom prst="ellipse">
                <a:avLst/>
              </a:prstGeom>
              <a:solidFill>
                <a:schemeClr val="accent6">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200" i="1" smtClean="0">
                              <a:solidFill>
                                <a:schemeClr val="tx1"/>
                              </a:solidFill>
                              <a:latin typeface="Cambria Math" panose="02040503050406030204" pitchFamily="18" charset="0"/>
                            </a:rPr>
                          </m:ctrlPr>
                        </m:accPr>
                        <m:e>
                          <m:sSub>
                            <m:sSubPr>
                              <m:ctrlPr>
                                <a:rPr lang="en-GB" sz="2200" i="1">
                                  <a:solidFill>
                                    <a:schemeClr val="tx1"/>
                                  </a:solidFill>
                                  <a:latin typeface="Cambria Math" panose="02040503050406030204" pitchFamily="18" charset="0"/>
                                </a:rPr>
                              </m:ctrlPr>
                            </m:sSubPr>
                            <m:e>
                              <m:r>
                                <a:rPr lang="en-GB" sz="2200" i="1">
                                  <a:solidFill>
                                    <a:schemeClr val="tx1"/>
                                  </a:solidFill>
                                  <a:latin typeface="Cambria Math" panose="02040503050406030204" pitchFamily="18" charset="0"/>
                                </a:rPr>
                                <m:t>𝑦</m:t>
                              </m:r>
                            </m:e>
                            <m:sub>
                              <m:r>
                                <a:rPr lang="en-GB" sz="2200" b="0" i="1" smtClean="0">
                                  <a:solidFill>
                                    <a:schemeClr val="tx1"/>
                                  </a:solidFill>
                                  <a:latin typeface="Cambria Math" panose="02040503050406030204" pitchFamily="18" charset="0"/>
                                </a:rPr>
                                <m:t>1</m:t>
                              </m:r>
                            </m:sub>
                          </m:sSub>
                        </m:e>
                      </m:acc>
                    </m:oMath>
                  </m:oMathPara>
                </a14:m>
                <a:endParaRPr lang="en-US" sz="2200" dirty="0"/>
              </a:p>
            </p:txBody>
          </p:sp>
        </mc:Choice>
        <mc:Fallback xmlns="">
          <p:sp>
            <p:nvSpPr>
              <p:cNvPr id="38" name="Oval 37">
                <a:extLst>
                  <a:ext uri="{FF2B5EF4-FFF2-40B4-BE49-F238E27FC236}">
                    <a16:creationId xmlns:a16="http://schemas.microsoft.com/office/drawing/2014/main" id="{F72023A0-9398-D89D-CDE9-3F7B062CC92B}"/>
                  </a:ext>
                </a:extLst>
              </p:cNvPr>
              <p:cNvSpPr>
                <a:spLocks noRot="1" noChangeAspect="1" noMove="1" noResize="1" noEditPoints="1" noAdjustHandles="1" noChangeArrowheads="1" noChangeShapeType="1" noTextEdit="1"/>
              </p:cNvSpPr>
              <p:nvPr/>
            </p:nvSpPr>
            <p:spPr>
              <a:xfrm>
                <a:off x="843897" y="2717315"/>
                <a:ext cx="698530" cy="674706"/>
              </a:xfrm>
              <a:prstGeom prst="ellipse">
                <a:avLst/>
              </a:prstGeom>
              <a:blipFill>
                <a:blip r:embed="rId10"/>
                <a:stretch>
                  <a:fillRect/>
                </a:stretch>
              </a:blipFill>
              <a:ln w="28575">
                <a:solidFill>
                  <a:schemeClr val="tx1"/>
                </a:solidFill>
              </a:ln>
            </p:spPr>
            <p:txBody>
              <a:bodyPr/>
              <a:lstStyle/>
              <a:p>
                <a:r>
                  <a:rPr lang="en-US">
                    <a:noFill/>
                  </a:rPr>
                  <a:t> </a:t>
                </a:r>
              </a:p>
            </p:txBody>
          </p:sp>
        </mc:Fallback>
      </mc:AlternateContent>
      <p:cxnSp>
        <p:nvCxnSpPr>
          <p:cNvPr id="39" name="Straight Arrow Connector 38">
            <a:extLst>
              <a:ext uri="{FF2B5EF4-FFF2-40B4-BE49-F238E27FC236}">
                <a16:creationId xmlns:a16="http://schemas.microsoft.com/office/drawing/2014/main" id="{7DF84461-AE61-2BAE-C0FA-438080869279}"/>
              </a:ext>
            </a:extLst>
          </p:cNvPr>
          <p:cNvCxnSpPr>
            <a:cxnSpLocks/>
            <a:endCxn id="38" idx="4"/>
          </p:cNvCxnSpPr>
          <p:nvPr/>
        </p:nvCxnSpPr>
        <p:spPr>
          <a:xfrm flipV="1">
            <a:off x="1193162" y="3392021"/>
            <a:ext cx="0" cy="3297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38B4195-A47D-9E3A-DF12-575865C10C38}"/>
                  </a:ext>
                </a:extLst>
              </p:cNvPr>
              <p:cNvSpPr/>
              <p:nvPr/>
            </p:nvSpPr>
            <p:spPr>
              <a:xfrm>
                <a:off x="2892629" y="2717315"/>
                <a:ext cx="698530" cy="674706"/>
              </a:xfrm>
              <a:prstGeom prst="ellipse">
                <a:avLst/>
              </a:prstGeom>
              <a:solidFill>
                <a:schemeClr val="accent6">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200" i="1" smtClean="0">
                              <a:solidFill>
                                <a:schemeClr val="tx1"/>
                              </a:solidFill>
                              <a:latin typeface="Cambria Math" panose="02040503050406030204" pitchFamily="18" charset="0"/>
                            </a:rPr>
                          </m:ctrlPr>
                        </m:accPr>
                        <m:e>
                          <m:sSub>
                            <m:sSubPr>
                              <m:ctrlPr>
                                <a:rPr lang="en-GB" sz="2200" i="1">
                                  <a:solidFill>
                                    <a:schemeClr val="tx1"/>
                                  </a:solidFill>
                                  <a:latin typeface="Cambria Math" panose="02040503050406030204" pitchFamily="18" charset="0"/>
                                </a:rPr>
                              </m:ctrlPr>
                            </m:sSubPr>
                            <m:e>
                              <m:r>
                                <a:rPr lang="en-GB" sz="2200" i="1">
                                  <a:solidFill>
                                    <a:schemeClr val="tx1"/>
                                  </a:solidFill>
                                  <a:latin typeface="Cambria Math" panose="02040503050406030204" pitchFamily="18" charset="0"/>
                                </a:rPr>
                                <m:t>𝑦</m:t>
                              </m:r>
                            </m:e>
                            <m:sub>
                              <m:r>
                                <a:rPr lang="en-GB" sz="2200" b="0" i="1" smtClean="0">
                                  <a:solidFill>
                                    <a:schemeClr val="tx1"/>
                                  </a:solidFill>
                                  <a:latin typeface="Cambria Math" panose="02040503050406030204" pitchFamily="18" charset="0"/>
                                </a:rPr>
                                <m:t>2</m:t>
                              </m:r>
                            </m:sub>
                          </m:sSub>
                        </m:e>
                      </m:acc>
                    </m:oMath>
                  </m:oMathPara>
                </a14:m>
                <a:endParaRPr lang="en-US" sz="2200" dirty="0"/>
              </a:p>
            </p:txBody>
          </p:sp>
        </mc:Choice>
        <mc:Fallback xmlns="">
          <p:sp>
            <p:nvSpPr>
              <p:cNvPr id="49" name="Oval 48">
                <a:extLst>
                  <a:ext uri="{FF2B5EF4-FFF2-40B4-BE49-F238E27FC236}">
                    <a16:creationId xmlns:a16="http://schemas.microsoft.com/office/drawing/2014/main" id="{A38B4195-A47D-9E3A-DF12-575865C10C38}"/>
                  </a:ext>
                </a:extLst>
              </p:cNvPr>
              <p:cNvSpPr>
                <a:spLocks noRot="1" noChangeAspect="1" noMove="1" noResize="1" noEditPoints="1" noAdjustHandles="1" noChangeArrowheads="1" noChangeShapeType="1" noTextEdit="1"/>
              </p:cNvSpPr>
              <p:nvPr/>
            </p:nvSpPr>
            <p:spPr>
              <a:xfrm>
                <a:off x="2892629" y="2717315"/>
                <a:ext cx="698530" cy="674706"/>
              </a:xfrm>
              <a:prstGeom prst="ellipse">
                <a:avLst/>
              </a:prstGeom>
              <a:blipFill>
                <a:blip r:embed="rId11"/>
                <a:stretch>
                  <a:fillRect/>
                </a:stretch>
              </a:blipFill>
              <a:ln w="28575">
                <a:solidFill>
                  <a:schemeClr val="tx1"/>
                </a:solidFill>
              </a:ln>
            </p:spPr>
            <p:txBody>
              <a:bodyPr/>
              <a:lstStyle/>
              <a:p>
                <a:r>
                  <a:rPr lang="en-US">
                    <a:noFill/>
                  </a:rPr>
                  <a:t> </a:t>
                </a:r>
              </a:p>
            </p:txBody>
          </p:sp>
        </mc:Fallback>
      </mc:AlternateContent>
      <p:cxnSp>
        <p:nvCxnSpPr>
          <p:cNvPr id="50" name="Straight Arrow Connector 49">
            <a:extLst>
              <a:ext uri="{FF2B5EF4-FFF2-40B4-BE49-F238E27FC236}">
                <a16:creationId xmlns:a16="http://schemas.microsoft.com/office/drawing/2014/main" id="{0BCBD476-1D5D-B3DB-6443-DD4B875FCC88}"/>
              </a:ext>
            </a:extLst>
          </p:cNvPr>
          <p:cNvCxnSpPr>
            <a:cxnSpLocks/>
            <a:endCxn id="49" idx="4"/>
          </p:cNvCxnSpPr>
          <p:nvPr/>
        </p:nvCxnSpPr>
        <p:spPr>
          <a:xfrm flipV="1">
            <a:off x="3241894" y="3392021"/>
            <a:ext cx="0" cy="3221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900927CD-AF50-D381-AFB8-BB5DA35116CB}"/>
                  </a:ext>
                </a:extLst>
              </p:cNvPr>
              <p:cNvSpPr/>
              <p:nvPr/>
            </p:nvSpPr>
            <p:spPr>
              <a:xfrm>
                <a:off x="4941361" y="2717315"/>
                <a:ext cx="698530" cy="674706"/>
              </a:xfrm>
              <a:prstGeom prst="ellipse">
                <a:avLst/>
              </a:prstGeom>
              <a:solidFill>
                <a:schemeClr val="accent6">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200" i="1" smtClean="0">
                              <a:solidFill>
                                <a:schemeClr val="tx1"/>
                              </a:solidFill>
                              <a:latin typeface="Cambria Math" panose="02040503050406030204" pitchFamily="18" charset="0"/>
                            </a:rPr>
                          </m:ctrlPr>
                        </m:accPr>
                        <m:e>
                          <m:sSub>
                            <m:sSubPr>
                              <m:ctrlPr>
                                <a:rPr lang="en-GB" sz="2200" i="1">
                                  <a:solidFill>
                                    <a:schemeClr val="tx1"/>
                                  </a:solidFill>
                                  <a:latin typeface="Cambria Math" panose="02040503050406030204" pitchFamily="18" charset="0"/>
                                </a:rPr>
                              </m:ctrlPr>
                            </m:sSubPr>
                            <m:e>
                              <m:r>
                                <a:rPr lang="en-GB" sz="2200" i="1">
                                  <a:solidFill>
                                    <a:schemeClr val="tx1"/>
                                  </a:solidFill>
                                  <a:latin typeface="Cambria Math" panose="02040503050406030204" pitchFamily="18" charset="0"/>
                                </a:rPr>
                                <m:t>𝑦</m:t>
                              </m:r>
                            </m:e>
                            <m:sub>
                              <m:r>
                                <a:rPr lang="en-GB" sz="2200" b="0" i="1" smtClean="0">
                                  <a:solidFill>
                                    <a:schemeClr val="tx1"/>
                                  </a:solidFill>
                                  <a:latin typeface="Cambria Math" panose="02040503050406030204" pitchFamily="18" charset="0"/>
                                </a:rPr>
                                <m:t>3</m:t>
                              </m:r>
                            </m:sub>
                          </m:sSub>
                        </m:e>
                      </m:acc>
                    </m:oMath>
                  </m:oMathPara>
                </a14:m>
                <a:endParaRPr lang="en-US" sz="2200" dirty="0"/>
              </a:p>
            </p:txBody>
          </p:sp>
        </mc:Choice>
        <mc:Fallback xmlns="">
          <p:sp>
            <p:nvSpPr>
              <p:cNvPr id="51" name="Oval 50">
                <a:extLst>
                  <a:ext uri="{FF2B5EF4-FFF2-40B4-BE49-F238E27FC236}">
                    <a16:creationId xmlns:a16="http://schemas.microsoft.com/office/drawing/2014/main" id="{900927CD-AF50-D381-AFB8-BB5DA35116CB}"/>
                  </a:ext>
                </a:extLst>
              </p:cNvPr>
              <p:cNvSpPr>
                <a:spLocks noRot="1" noChangeAspect="1" noMove="1" noResize="1" noEditPoints="1" noAdjustHandles="1" noChangeArrowheads="1" noChangeShapeType="1" noTextEdit="1"/>
              </p:cNvSpPr>
              <p:nvPr/>
            </p:nvSpPr>
            <p:spPr>
              <a:xfrm>
                <a:off x="4941361" y="2717315"/>
                <a:ext cx="698530" cy="674706"/>
              </a:xfrm>
              <a:prstGeom prst="ellipse">
                <a:avLst/>
              </a:prstGeom>
              <a:blipFill>
                <a:blip r:embed="rId12"/>
                <a:stretch>
                  <a:fillRect/>
                </a:stretch>
              </a:blipFill>
              <a:ln w="28575">
                <a:solidFill>
                  <a:schemeClr val="tx1"/>
                </a:solidFill>
              </a:ln>
            </p:spPr>
            <p:txBody>
              <a:bodyPr/>
              <a:lstStyle/>
              <a:p>
                <a:r>
                  <a:rPr lang="en-US">
                    <a:noFill/>
                  </a:rPr>
                  <a:t> </a:t>
                </a:r>
              </a:p>
            </p:txBody>
          </p:sp>
        </mc:Fallback>
      </mc:AlternateContent>
      <p:cxnSp>
        <p:nvCxnSpPr>
          <p:cNvPr id="52" name="Straight Arrow Connector 51">
            <a:extLst>
              <a:ext uri="{FF2B5EF4-FFF2-40B4-BE49-F238E27FC236}">
                <a16:creationId xmlns:a16="http://schemas.microsoft.com/office/drawing/2014/main" id="{86DE8A04-4E01-6BBA-7450-7E9E4927C177}"/>
              </a:ext>
            </a:extLst>
          </p:cNvPr>
          <p:cNvCxnSpPr>
            <a:cxnSpLocks/>
            <a:endCxn id="51" idx="4"/>
          </p:cNvCxnSpPr>
          <p:nvPr/>
        </p:nvCxnSpPr>
        <p:spPr>
          <a:xfrm flipV="1">
            <a:off x="5290625" y="3392021"/>
            <a:ext cx="1" cy="33735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Oval 95">
                <a:extLst>
                  <a:ext uri="{FF2B5EF4-FFF2-40B4-BE49-F238E27FC236}">
                    <a16:creationId xmlns:a16="http://schemas.microsoft.com/office/drawing/2014/main" id="{A973F697-4EAF-D388-DC7D-E5A0631480C9}"/>
                  </a:ext>
                </a:extLst>
              </p:cNvPr>
              <p:cNvSpPr/>
              <p:nvPr/>
            </p:nvSpPr>
            <p:spPr>
              <a:xfrm>
                <a:off x="7351425" y="2717315"/>
                <a:ext cx="698530" cy="674706"/>
              </a:xfrm>
              <a:prstGeom prst="ellipse">
                <a:avLst/>
              </a:prstGeom>
              <a:solidFill>
                <a:schemeClr val="accent6">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200" i="1" smtClean="0">
                              <a:solidFill>
                                <a:schemeClr val="tx1"/>
                              </a:solidFill>
                              <a:latin typeface="Cambria Math" panose="02040503050406030204" pitchFamily="18" charset="0"/>
                            </a:rPr>
                          </m:ctrlPr>
                        </m:accPr>
                        <m:e>
                          <m:sSub>
                            <m:sSubPr>
                              <m:ctrlPr>
                                <a:rPr lang="en-GB" sz="2200" i="1">
                                  <a:solidFill>
                                    <a:schemeClr val="tx1"/>
                                  </a:solidFill>
                                  <a:latin typeface="Cambria Math" panose="02040503050406030204" pitchFamily="18" charset="0"/>
                                </a:rPr>
                              </m:ctrlPr>
                            </m:sSubPr>
                            <m:e>
                              <m:r>
                                <a:rPr lang="en-GB" sz="2200" i="1">
                                  <a:solidFill>
                                    <a:schemeClr val="tx1"/>
                                  </a:solidFill>
                                  <a:latin typeface="Cambria Math" panose="02040503050406030204" pitchFamily="18" charset="0"/>
                                </a:rPr>
                                <m:t>𝑦</m:t>
                              </m:r>
                            </m:e>
                            <m:sub>
                              <m:r>
                                <a:rPr lang="en-GB" sz="2200" b="0" i="1" smtClean="0">
                                  <a:solidFill>
                                    <a:schemeClr val="tx1"/>
                                  </a:solidFill>
                                  <a:latin typeface="Cambria Math" panose="02040503050406030204" pitchFamily="18" charset="0"/>
                                </a:rPr>
                                <m:t>𝑇</m:t>
                              </m:r>
                            </m:sub>
                          </m:sSub>
                        </m:e>
                      </m:acc>
                    </m:oMath>
                  </m:oMathPara>
                </a14:m>
                <a:endParaRPr lang="en-US" sz="2200" dirty="0"/>
              </a:p>
            </p:txBody>
          </p:sp>
        </mc:Choice>
        <mc:Fallback xmlns="">
          <p:sp>
            <p:nvSpPr>
              <p:cNvPr id="96" name="Oval 95">
                <a:extLst>
                  <a:ext uri="{FF2B5EF4-FFF2-40B4-BE49-F238E27FC236}">
                    <a16:creationId xmlns:a16="http://schemas.microsoft.com/office/drawing/2014/main" id="{A973F697-4EAF-D388-DC7D-E5A0631480C9}"/>
                  </a:ext>
                </a:extLst>
              </p:cNvPr>
              <p:cNvSpPr>
                <a:spLocks noRot="1" noChangeAspect="1" noMove="1" noResize="1" noEditPoints="1" noAdjustHandles="1" noChangeArrowheads="1" noChangeShapeType="1" noTextEdit="1"/>
              </p:cNvSpPr>
              <p:nvPr/>
            </p:nvSpPr>
            <p:spPr>
              <a:xfrm>
                <a:off x="7351425" y="2717315"/>
                <a:ext cx="698530" cy="674706"/>
              </a:xfrm>
              <a:prstGeom prst="ellipse">
                <a:avLst/>
              </a:prstGeom>
              <a:blipFill>
                <a:blip r:embed="rId13"/>
                <a:stretch>
                  <a:fillRect/>
                </a:stretch>
              </a:blipFill>
              <a:ln w="28575">
                <a:solidFill>
                  <a:schemeClr val="tx1"/>
                </a:solidFill>
              </a:ln>
            </p:spPr>
            <p:txBody>
              <a:bodyPr/>
              <a:lstStyle/>
              <a:p>
                <a:r>
                  <a:rPr lang="en-US">
                    <a:noFill/>
                  </a:rPr>
                  <a:t> </a:t>
                </a:r>
              </a:p>
            </p:txBody>
          </p:sp>
        </mc:Fallback>
      </mc:AlternateContent>
      <p:cxnSp>
        <p:nvCxnSpPr>
          <p:cNvPr id="97" name="Straight Arrow Connector 96">
            <a:extLst>
              <a:ext uri="{FF2B5EF4-FFF2-40B4-BE49-F238E27FC236}">
                <a16:creationId xmlns:a16="http://schemas.microsoft.com/office/drawing/2014/main" id="{CFA43B81-E00A-1D45-1069-6A21505A2D64}"/>
              </a:ext>
            </a:extLst>
          </p:cNvPr>
          <p:cNvCxnSpPr>
            <a:cxnSpLocks/>
            <a:endCxn id="96" idx="4"/>
          </p:cNvCxnSpPr>
          <p:nvPr/>
        </p:nvCxnSpPr>
        <p:spPr>
          <a:xfrm flipH="1" flipV="1">
            <a:off x="7700690" y="3392021"/>
            <a:ext cx="8505" cy="35177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Oval 104">
                <a:extLst>
                  <a:ext uri="{FF2B5EF4-FFF2-40B4-BE49-F238E27FC236}">
                    <a16:creationId xmlns:a16="http://schemas.microsoft.com/office/drawing/2014/main" id="{B95B7EA1-16AB-6784-5FD4-2A35163A4032}"/>
                  </a:ext>
                </a:extLst>
              </p:cNvPr>
              <p:cNvSpPr/>
              <p:nvPr/>
            </p:nvSpPr>
            <p:spPr>
              <a:xfrm>
                <a:off x="838215" y="1724038"/>
                <a:ext cx="698530" cy="674706"/>
              </a:xfrm>
              <a:prstGeom prst="ellipse">
                <a:avLst/>
              </a:prstGeom>
              <a:solidFill>
                <a:srgbClr val="EE816C"/>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i="1" smtClean="0">
                              <a:solidFill>
                                <a:schemeClr val="tx1"/>
                              </a:solidFill>
                              <a:latin typeface="Cambria Math" panose="02040503050406030204" pitchFamily="18" charset="0"/>
                            </a:rPr>
                            <m:t>𝐿</m:t>
                          </m:r>
                        </m:e>
                        <m:sub>
                          <m:r>
                            <a:rPr lang="en-US" sz="2200" b="0" i="1" smtClean="0">
                              <a:solidFill>
                                <a:schemeClr val="tx1"/>
                              </a:solidFill>
                              <a:latin typeface="Cambria Math" panose="02040503050406030204" pitchFamily="18" charset="0"/>
                            </a:rPr>
                            <m:t>1</m:t>
                          </m:r>
                        </m:sub>
                      </m:sSub>
                    </m:oMath>
                  </m:oMathPara>
                </a14:m>
                <a:endParaRPr lang="en-US" sz="2200" dirty="0"/>
              </a:p>
            </p:txBody>
          </p:sp>
        </mc:Choice>
        <mc:Fallback xmlns="">
          <p:sp>
            <p:nvSpPr>
              <p:cNvPr id="105" name="Oval 104">
                <a:extLst>
                  <a:ext uri="{FF2B5EF4-FFF2-40B4-BE49-F238E27FC236}">
                    <a16:creationId xmlns:a16="http://schemas.microsoft.com/office/drawing/2014/main" id="{B95B7EA1-16AB-6784-5FD4-2A35163A4032}"/>
                  </a:ext>
                </a:extLst>
              </p:cNvPr>
              <p:cNvSpPr>
                <a:spLocks noRot="1" noChangeAspect="1" noMove="1" noResize="1" noEditPoints="1" noAdjustHandles="1" noChangeArrowheads="1" noChangeShapeType="1" noTextEdit="1"/>
              </p:cNvSpPr>
              <p:nvPr/>
            </p:nvSpPr>
            <p:spPr>
              <a:xfrm>
                <a:off x="838215" y="1724038"/>
                <a:ext cx="698530" cy="674706"/>
              </a:xfrm>
              <a:prstGeom prst="ellipse">
                <a:avLst/>
              </a:prstGeom>
              <a:blipFill>
                <a:blip r:embed="rId14"/>
                <a:stretch>
                  <a:fillRect/>
                </a:stretch>
              </a:blipFill>
              <a:ln w="28575">
                <a:solidFill>
                  <a:schemeClr val="tx1"/>
                </a:solidFill>
              </a:ln>
            </p:spPr>
            <p:txBody>
              <a:bodyPr/>
              <a:lstStyle/>
              <a:p>
                <a:r>
                  <a:rPr lang="en-US">
                    <a:noFill/>
                  </a:rPr>
                  <a:t> </a:t>
                </a:r>
              </a:p>
            </p:txBody>
          </p:sp>
        </mc:Fallback>
      </mc:AlternateContent>
      <p:cxnSp>
        <p:nvCxnSpPr>
          <p:cNvPr id="106" name="Straight Arrow Connector 105">
            <a:extLst>
              <a:ext uri="{FF2B5EF4-FFF2-40B4-BE49-F238E27FC236}">
                <a16:creationId xmlns:a16="http://schemas.microsoft.com/office/drawing/2014/main" id="{0D8DD6B7-F4ED-771A-C3FD-9D2CB2E7BA0A}"/>
              </a:ext>
            </a:extLst>
          </p:cNvPr>
          <p:cNvCxnSpPr>
            <a:cxnSpLocks/>
            <a:stCxn id="38" idx="0"/>
            <a:endCxn id="105" idx="4"/>
          </p:cNvCxnSpPr>
          <p:nvPr/>
        </p:nvCxnSpPr>
        <p:spPr>
          <a:xfrm flipH="1" flipV="1">
            <a:off x="1187480" y="2398744"/>
            <a:ext cx="5682" cy="3185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Oval 109">
                <a:extLst>
                  <a:ext uri="{FF2B5EF4-FFF2-40B4-BE49-F238E27FC236}">
                    <a16:creationId xmlns:a16="http://schemas.microsoft.com/office/drawing/2014/main" id="{B6627BBC-7528-F228-6870-0F1B241E58B7}"/>
                  </a:ext>
                </a:extLst>
              </p:cNvPr>
              <p:cNvSpPr/>
              <p:nvPr/>
            </p:nvSpPr>
            <p:spPr>
              <a:xfrm>
                <a:off x="2892629" y="1720496"/>
                <a:ext cx="698530" cy="674706"/>
              </a:xfrm>
              <a:prstGeom prst="ellipse">
                <a:avLst/>
              </a:prstGeom>
              <a:solidFill>
                <a:srgbClr val="EE816C"/>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𝐿</m:t>
                          </m:r>
                        </m:e>
                        <m:sub>
                          <m:r>
                            <a:rPr lang="en-US" sz="2200" b="0" i="1" smtClean="0">
                              <a:solidFill>
                                <a:schemeClr val="tx1"/>
                              </a:solidFill>
                              <a:latin typeface="Cambria Math" panose="02040503050406030204" pitchFamily="18" charset="0"/>
                            </a:rPr>
                            <m:t>2</m:t>
                          </m:r>
                        </m:sub>
                      </m:sSub>
                    </m:oMath>
                  </m:oMathPara>
                </a14:m>
                <a:endParaRPr lang="en-US" sz="2200" dirty="0"/>
              </a:p>
            </p:txBody>
          </p:sp>
        </mc:Choice>
        <mc:Fallback xmlns="">
          <p:sp>
            <p:nvSpPr>
              <p:cNvPr id="110" name="Oval 109">
                <a:extLst>
                  <a:ext uri="{FF2B5EF4-FFF2-40B4-BE49-F238E27FC236}">
                    <a16:creationId xmlns:a16="http://schemas.microsoft.com/office/drawing/2014/main" id="{B6627BBC-7528-F228-6870-0F1B241E58B7}"/>
                  </a:ext>
                </a:extLst>
              </p:cNvPr>
              <p:cNvSpPr>
                <a:spLocks noRot="1" noChangeAspect="1" noMove="1" noResize="1" noEditPoints="1" noAdjustHandles="1" noChangeArrowheads="1" noChangeShapeType="1" noTextEdit="1"/>
              </p:cNvSpPr>
              <p:nvPr/>
            </p:nvSpPr>
            <p:spPr>
              <a:xfrm>
                <a:off x="2892629" y="1720496"/>
                <a:ext cx="698530" cy="674706"/>
              </a:xfrm>
              <a:prstGeom prst="ellipse">
                <a:avLst/>
              </a:prstGeom>
              <a:blipFill>
                <a:blip r:embed="rId15"/>
                <a:stretch>
                  <a:fillRect/>
                </a:stretch>
              </a:blipFill>
              <a:ln w="28575">
                <a:solidFill>
                  <a:schemeClr val="tx1"/>
                </a:solidFill>
              </a:ln>
            </p:spPr>
            <p:txBody>
              <a:bodyPr/>
              <a:lstStyle/>
              <a:p>
                <a:r>
                  <a:rPr lang="en-US">
                    <a:noFill/>
                  </a:rPr>
                  <a:t> </a:t>
                </a:r>
              </a:p>
            </p:txBody>
          </p:sp>
        </mc:Fallback>
      </mc:AlternateContent>
      <p:cxnSp>
        <p:nvCxnSpPr>
          <p:cNvPr id="111" name="Straight Arrow Connector 110">
            <a:extLst>
              <a:ext uri="{FF2B5EF4-FFF2-40B4-BE49-F238E27FC236}">
                <a16:creationId xmlns:a16="http://schemas.microsoft.com/office/drawing/2014/main" id="{97854205-9280-5308-B02A-C2E97073D3AC}"/>
              </a:ext>
            </a:extLst>
          </p:cNvPr>
          <p:cNvCxnSpPr>
            <a:cxnSpLocks/>
            <a:endCxn id="110" idx="4"/>
          </p:cNvCxnSpPr>
          <p:nvPr/>
        </p:nvCxnSpPr>
        <p:spPr>
          <a:xfrm flipH="1" flipV="1">
            <a:off x="3241894" y="2395202"/>
            <a:ext cx="5682" cy="3185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Oval 111">
                <a:extLst>
                  <a:ext uri="{FF2B5EF4-FFF2-40B4-BE49-F238E27FC236}">
                    <a16:creationId xmlns:a16="http://schemas.microsoft.com/office/drawing/2014/main" id="{389216BB-C778-8B5D-06BE-449C25E278BE}"/>
                  </a:ext>
                </a:extLst>
              </p:cNvPr>
              <p:cNvSpPr/>
              <p:nvPr/>
            </p:nvSpPr>
            <p:spPr>
              <a:xfrm>
                <a:off x="4941360" y="1720496"/>
                <a:ext cx="698530" cy="674706"/>
              </a:xfrm>
              <a:prstGeom prst="ellipse">
                <a:avLst/>
              </a:prstGeom>
              <a:solidFill>
                <a:srgbClr val="EE816C"/>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𝐿</m:t>
                          </m:r>
                        </m:e>
                        <m:sub>
                          <m:r>
                            <a:rPr lang="en-US" sz="2200" b="0" i="1" smtClean="0">
                              <a:solidFill>
                                <a:schemeClr val="tx1"/>
                              </a:solidFill>
                              <a:latin typeface="Cambria Math" panose="02040503050406030204" pitchFamily="18" charset="0"/>
                            </a:rPr>
                            <m:t>3</m:t>
                          </m:r>
                        </m:sub>
                      </m:sSub>
                    </m:oMath>
                  </m:oMathPara>
                </a14:m>
                <a:endParaRPr lang="en-US" sz="2200" dirty="0"/>
              </a:p>
            </p:txBody>
          </p:sp>
        </mc:Choice>
        <mc:Fallback xmlns="">
          <p:sp>
            <p:nvSpPr>
              <p:cNvPr id="112" name="Oval 111">
                <a:extLst>
                  <a:ext uri="{FF2B5EF4-FFF2-40B4-BE49-F238E27FC236}">
                    <a16:creationId xmlns:a16="http://schemas.microsoft.com/office/drawing/2014/main" id="{389216BB-C778-8B5D-06BE-449C25E278BE}"/>
                  </a:ext>
                </a:extLst>
              </p:cNvPr>
              <p:cNvSpPr>
                <a:spLocks noRot="1" noChangeAspect="1" noMove="1" noResize="1" noEditPoints="1" noAdjustHandles="1" noChangeArrowheads="1" noChangeShapeType="1" noTextEdit="1"/>
              </p:cNvSpPr>
              <p:nvPr/>
            </p:nvSpPr>
            <p:spPr>
              <a:xfrm>
                <a:off x="4941360" y="1720496"/>
                <a:ext cx="698530" cy="674706"/>
              </a:xfrm>
              <a:prstGeom prst="ellipse">
                <a:avLst/>
              </a:prstGeom>
              <a:blipFill>
                <a:blip r:embed="rId16"/>
                <a:stretch>
                  <a:fillRect/>
                </a:stretch>
              </a:blipFill>
              <a:ln w="28575">
                <a:solidFill>
                  <a:schemeClr val="tx1"/>
                </a:solidFill>
              </a:ln>
            </p:spPr>
            <p:txBody>
              <a:bodyPr/>
              <a:lstStyle/>
              <a:p>
                <a:r>
                  <a:rPr lang="en-US">
                    <a:noFill/>
                  </a:rPr>
                  <a:t> </a:t>
                </a:r>
              </a:p>
            </p:txBody>
          </p:sp>
        </mc:Fallback>
      </mc:AlternateContent>
      <p:cxnSp>
        <p:nvCxnSpPr>
          <p:cNvPr id="113" name="Straight Arrow Connector 112">
            <a:extLst>
              <a:ext uri="{FF2B5EF4-FFF2-40B4-BE49-F238E27FC236}">
                <a16:creationId xmlns:a16="http://schemas.microsoft.com/office/drawing/2014/main" id="{F633DEE0-91D2-F304-B6E6-3931F825C805}"/>
              </a:ext>
            </a:extLst>
          </p:cNvPr>
          <p:cNvCxnSpPr>
            <a:cxnSpLocks/>
            <a:endCxn id="112" idx="4"/>
          </p:cNvCxnSpPr>
          <p:nvPr/>
        </p:nvCxnSpPr>
        <p:spPr>
          <a:xfrm flipH="1" flipV="1">
            <a:off x="5290625" y="2395202"/>
            <a:ext cx="5682" cy="3185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4" name="Oval 113">
                <a:extLst>
                  <a:ext uri="{FF2B5EF4-FFF2-40B4-BE49-F238E27FC236}">
                    <a16:creationId xmlns:a16="http://schemas.microsoft.com/office/drawing/2014/main" id="{039B0342-8310-3C59-59B0-00A2FBAAF327}"/>
                  </a:ext>
                </a:extLst>
              </p:cNvPr>
              <p:cNvSpPr/>
              <p:nvPr/>
            </p:nvSpPr>
            <p:spPr>
              <a:xfrm>
                <a:off x="7351425" y="1720496"/>
                <a:ext cx="698530" cy="674706"/>
              </a:xfrm>
              <a:prstGeom prst="ellipse">
                <a:avLst/>
              </a:prstGeom>
              <a:solidFill>
                <a:srgbClr val="EE816C"/>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rPr>
                          </m:ctrlPr>
                        </m:sSubPr>
                        <m:e>
                          <m:r>
                            <a:rPr lang="en-US" sz="2200" b="0" i="1" smtClean="0">
                              <a:solidFill>
                                <a:schemeClr val="tx1"/>
                              </a:solidFill>
                              <a:latin typeface="Cambria Math" panose="02040503050406030204" pitchFamily="18" charset="0"/>
                            </a:rPr>
                            <m:t>𝐿</m:t>
                          </m:r>
                        </m:e>
                        <m:sub>
                          <m:r>
                            <a:rPr lang="en-US" sz="2200" b="0" i="1" smtClean="0">
                              <a:solidFill>
                                <a:schemeClr val="tx1"/>
                              </a:solidFill>
                              <a:latin typeface="Cambria Math" panose="02040503050406030204" pitchFamily="18" charset="0"/>
                            </a:rPr>
                            <m:t>𝑇</m:t>
                          </m:r>
                        </m:sub>
                      </m:sSub>
                    </m:oMath>
                  </m:oMathPara>
                </a14:m>
                <a:endParaRPr lang="en-US" sz="2200" dirty="0"/>
              </a:p>
            </p:txBody>
          </p:sp>
        </mc:Choice>
        <mc:Fallback xmlns="">
          <p:sp>
            <p:nvSpPr>
              <p:cNvPr id="114" name="Oval 113">
                <a:extLst>
                  <a:ext uri="{FF2B5EF4-FFF2-40B4-BE49-F238E27FC236}">
                    <a16:creationId xmlns:a16="http://schemas.microsoft.com/office/drawing/2014/main" id="{039B0342-8310-3C59-59B0-00A2FBAAF327}"/>
                  </a:ext>
                </a:extLst>
              </p:cNvPr>
              <p:cNvSpPr>
                <a:spLocks noRot="1" noChangeAspect="1" noMove="1" noResize="1" noEditPoints="1" noAdjustHandles="1" noChangeArrowheads="1" noChangeShapeType="1" noTextEdit="1"/>
              </p:cNvSpPr>
              <p:nvPr/>
            </p:nvSpPr>
            <p:spPr>
              <a:xfrm>
                <a:off x="7351425" y="1720496"/>
                <a:ext cx="698530" cy="674706"/>
              </a:xfrm>
              <a:prstGeom prst="ellipse">
                <a:avLst/>
              </a:prstGeom>
              <a:blipFill>
                <a:blip r:embed="rId17"/>
                <a:stretch>
                  <a:fillRect/>
                </a:stretch>
              </a:blipFill>
              <a:ln w="28575">
                <a:solidFill>
                  <a:schemeClr val="tx1"/>
                </a:solidFill>
              </a:ln>
            </p:spPr>
            <p:txBody>
              <a:bodyPr/>
              <a:lstStyle/>
              <a:p>
                <a:r>
                  <a:rPr lang="en-US">
                    <a:noFill/>
                  </a:rPr>
                  <a:t> </a:t>
                </a:r>
              </a:p>
            </p:txBody>
          </p:sp>
        </mc:Fallback>
      </mc:AlternateContent>
      <p:cxnSp>
        <p:nvCxnSpPr>
          <p:cNvPr id="115" name="Straight Arrow Connector 114">
            <a:extLst>
              <a:ext uri="{FF2B5EF4-FFF2-40B4-BE49-F238E27FC236}">
                <a16:creationId xmlns:a16="http://schemas.microsoft.com/office/drawing/2014/main" id="{3E32A7E7-ECBA-F971-395D-F4169DC6B7DD}"/>
              </a:ext>
            </a:extLst>
          </p:cNvPr>
          <p:cNvCxnSpPr>
            <a:cxnSpLocks/>
            <a:endCxn id="114" idx="4"/>
          </p:cNvCxnSpPr>
          <p:nvPr/>
        </p:nvCxnSpPr>
        <p:spPr>
          <a:xfrm flipH="1" flipV="1">
            <a:off x="7700690" y="2395202"/>
            <a:ext cx="5682" cy="3185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6" name="Oval 115">
                <a:extLst>
                  <a:ext uri="{FF2B5EF4-FFF2-40B4-BE49-F238E27FC236}">
                    <a16:creationId xmlns:a16="http://schemas.microsoft.com/office/drawing/2014/main" id="{FE681BB9-9788-E6F8-826E-8B468CD356E7}"/>
                  </a:ext>
                </a:extLst>
              </p:cNvPr>
              <p:cNvSpPr/>
              <p:nvPr/>
            </p:nvSpPr>
            <p:spPr>
              <a:xfrm>
                <a:off x="7941465" y="1128142"/>
                <a:ext cx="698530" cy="674706"/>
              </a:xfrm>
              <a:prstGeom prst="ellipse">
                <a:avLst/>
              </a:prstGeom>
              <a:solidFill>
                <a:srgbClr val="EE816C"/>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smtClean="0">
                          <a:solidFill>
                            <a:schemeClr val="tx1"/>
                          </a:solidFill>
                          <a:latin typeface="Cambria Math" panose="02040503050406030204" pitchFamily="18" charset="0"/>
                        </a:rPr>
                        <m:t>𝐿</m:t>
                      </m:r>
                    </m:oMath>
                  </m:oMathPara>
                </a14:m>
                <a:endParaRPr lang="en-US" sz="2200" dirty="0"/>
              </a:p>
            </p:txBody>
          </p:sp>
        </mc:Choice>
        <mc:Fallback xmlns="">
          <p:sp>
            <p:nvSpPr>
              <p:cNvPr id="116" name="Oval 115">
                <a:extLst>
                  <a:ext uri="{FF2B5EF4-FFF2-40B4-BE49-F238E27FC236}">
                    <a16:creationId xmlns:a16="http://schemas.microsoft.com/office/drawing/2014/main" id="{FE681BB9-9788-E6F8-826E-8B468CD356E7}"/>
                  </a:ext>
                </a:extLst>
              </p:cNvPr>
              <p:cNvSpPr>
                <a:spLocks noRot="1" noChangeAspect="1" noMove="1" noResize="1" noEditPoints="1" noAdjustHandles="1" noChangeArrowheads="1" noChangeShapeType="1" noTextEdit="1"/>
              </p:cNvSpPr>
              <p:nvPr/>
            </p:nvSpPr>
            <p:spPr>
              <a:xfrm>
                <a:off x="7941465" y="1128142"/>
                <a:ext cx="698530" cy="674706"/>
              </a:xfrm>
              <a:prstGeom prst="ellipse">
                <a:avLst/>
              </a:prstGeom>
              <a:blipFill>
                <a:blip r:embed="rId18"/>
                <a:stretch>
                  <a:fillRect/>
                </a:stretch>
              </a:blipFill>
              <a:ln w="28575">
                <a:solidFill>
                  <a:schemeClr val="tx1"/>
                </a:solidFill>
              </a:ln>
            </p:spPr>
            <p:txBody>
              <a:bodyPr/>
              <a:lstStyle/>
              <a:p>
                <a:r>
                  <a:rPr lang="en-US">
                    <a:noFill/>
                  </a:rPr>
                  <a:t> </a:t>
                </a:r>
              </a:p>
            </p:txBody>
          </p:sp>
        </mc:Fallback>
      </mc:AlternateContent>
      <p:cxnSp>
        <p:nvCxnSpPr>
          <p:cNvPr id="117" name="Curved Connector 116">
            <a:extLst>
              <a:ext uri="{FF2B5EF4-FFF2-40B4-BE49-F238E27FC236}">
                <a16:creationId xmlns:a16="http://schemas.microsoft.com/office/drawing/2014/main" id="{E552E995-FF19-7F24-E4A6-FBC446D96BDC}"/>
              </a:ext>
            </a:extLst>
          </p:cNvPr>
          <p:cNvCxnSpPr>
            <a:cxnSpLocks/>
            <a:stCxn id="114" idx="0"/>
            <a:endCxn id="116" idx="2"/>
          </p:cNvCxnSpPr>
          <p:nvPr/>
        </p:nvCxnSpPr>
        <p:spPr>
          <a:xfrm rot="5400000" flipH="1" flipV="1">
            <a:off x="7693577" y="1472609"/>
            <a:ext cx="255001" cy="240775"/>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Curved Connector 119">
            <a:extLst>
              <a:ext uri="{FF2B5EF4-FFF2-40B4-BE49-F238E27FC236}">
                <a16:creationId xmlns:a16="http://schemas.microsoft.com/office/drawing/2014/main" id="{6CF0FCE5-8B93-3096-A8F0-E7D525076A51}"/>
              </a:ext>
            </a:extLst>
          </p:cNvPr>
          <p:cNvCxnSpPr>
            <a:cxnSpLocks/>
            <a:stCxn id="112" idx="0"/>
            <a:endCxn id="116" idx="2"/>
          </p:cNvCxnSpPr>
          <p:nvPr/>
        </p:nvCxnSpPr>
        <p:spPr>
          <a:xfrm rot="5400000" flipH="1" flipV="1">
            <a:off x="6488545" y="267576"/>
            <a:ext cx="255001" cy="265084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Curved Connector 122">
            <a:extLst>
              <a:ext uri="{FF2B5EF4-FFF2-40B4-BE49-F238E27FC236}">
                <a16:creationId xmlns:a16="http://schemas.microsoft.com/office/drawing/2014/main" id="{F098A460-1316-A8FA-47DF-562D7FFFEFBF}"/>
              </a:ext>
            </a:extLst>
          </p:cNvPr>
          <p:cNvCxnSpPr>
            <a:cxnSpLocks/>
            <a:stCxn id="110" idx="0"/>
            <a:endCxn id="116" idx="2"/>
          </p:cNvCxnSpPr>
          <p:nvPr/>
        </p:nvCxnSpPr>
        <p:spPr>
          <a:xfrm rot="5400000" flipH="1" flipV="1">
            <a:off x="5464179" y="-756789"/>
            <a:ext cx="255001" cy="4699571"/>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Curved Connector 126">
            <a:extLst>
              <a:ext uri="{FF2B5EF4-FFF2-40B4-BE49-F238E27FC236}">
                <a16:creationId xmlns:a16="http://schemas.microsoft.com/office/drawing/2014/main" id="{20D867C1-89D0-BF69-5C62-614E66188941}"/>
              </a:ext>
            </a:extLst>
          </p:cNvPr>
          <p:cNvCxnSpPr>
            <a:cxnSpLocks/>
            <a:stCxn id="105" idx="0"/>
          </p:cNvCxnSpPr>
          <p:nvPr/>
        </p:nvCxnSpPr>
        <p:spPr>
          <a:xfrm rot="5400000" flipH="1" flipV="1">
            <a:off x="3968063" y="-1295631"/>
            <a:ext cx="239086" cy="5800252"/>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479B9E0-599A-B388-E98F-B7B939494083}"/>
              </a:ext>
            </a:extLst>
          </p:cNvPr>
          <p:cNvCxnSpPr>
            <a:cxnSpLocks/>
            <a:stCxn id="98" idx="1"/>
            <a:endCxn id="86" idx="6"/>
          </p:cNvCxnSpPr>
          <p:nvPr/>
        </p:nvCxnSpPr>
        <p:spPr>
          <a:xfrm flipH="1">
            <a:off x="5639890" y="4086605"/>
            <a:ext cx="6103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3D7760A9-4DE1-0D8E-E6EF-1D8082043CB3}"/>
                  </a:ext>
                </a:extLst>
              </p:cNvPr>
              <p:cNvSpPr/>
              <p:nvPr/>
            </p:nvSpPr>
            <p:spPr>
              <a:xfrm>
                <a:off x="845129" y="4687710"/>
                <a:ext cx="698530" cy="674706"/>
              </a:xfrm>
              <a:prstGeom prst="ellipse">
                <a:avLst/>
              </a:prstGeom>
              <a:solidFill>
                <a:schemeClr val="accent4">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2200" b="0" i="1" smtClean="0">
                              <a:solidFill>
                                <a:schemeClr val="tx1"/>
                              </a:solidFill>
                              <a:latin typeface="Cambria Math" panose="02040503050406030204" pitchFamily="18" charset="0"/>
                            </a:rPr>
                          </m:ctrlPr>
                        </m:sSubSupPr>
                        <m:e>
                          <m:r>
                            <a:rPr lang="en-US" sz="2200" i="1">
                              <a:solidFill>
                                <a:schemeClr val="tx1"/>
                              </a:solidFill>
                              <a:latin typeface="Cambria Math" panose="02040503050406030204" pitchFamily="18" charset="0"/>
                            </a:rPr>
                            <m:t>h</m:t>
                          </m:r>
                        </m:e>
                        <m:sub>
                          <m:r>
                            <a:rPr lang="en-US" sz="2200" i="1">
                              <a:solidFill>
                                <a:schemeClr val="tx1"/>
                              </a:solidFill>
                              <a:latin typeface="Cambria Math" panose="02040503050406030204" pitchFamily="18" charset="0"/>
                            </a:rPr>
                            <m:t>1</m:t>
                          </m:r>
                        </m:sub>
                        <m:sup>
                          <m:r>
                            <a:rPr lang="en-US" sz="2200" b="0" i="1" smtClean="0">
                              <a:solidFill>
                                <a:schemeClr val="tx1"/>
                              </a:solidFill>
                              <a:latin typeface="Cambria Math" panose="02040503050406030204" pitchFamily="18" charset="0"/>
                            </a:rPr>
                            <m:t>𝑓</m:t>
                          </m:r>
                        </m:sup>
                      </m:sSubSup>
                    </m:oMath>
                  </m:oMathPara>
                </a14:m>
                <a:endParaRPr lang="en-US" sz="2200" i="1" dirty="0">
                  <a:solidFill>
                    <a:schemeClr val="tx1"/>
                  </a:solidFill>
                  <a:latin typeface="Cambria Math" panose="02040503050406030204" pitchFamily="18" charset="0"/>
                </a:endParaRPr>
              </a:p>
            </p:txBody>
          </p:sp>
        </mc:Choice>
        <mc:Fallback xmlns="">
          <p:sp>
            <p:nvSpPr>
              <p:cNvPr id="47" name="Oval 46">
                <a:extLst>
                  <a:ext uri="{FF2B5EF4-FFF2-40B4-BE49-F238E27FC236}">
                    <a16:creationId xmlns:a16="http://schemas.microsoft.com/office/drawing/2014/main" id="{3D7760A9-4DE1-0D8E-E6EF-1D8082043CB3}"/>
                  </a:ext>
                </a:extLst>
              </p:cNvPr>
              <p:cNvSpPr>
                <a:spLocks noRot="1" noChangeAspect="1" noMove="1" noResize="1" noEditPoints="1" noAdjustHandles="1" noChangeArrowheads="1" noChangeShapeType="1" noTextEdit="1"/>
              </p:cNvSpPr>
              <p:nvPr/>
            </p:nvSpPr>
            <p:spPr>
              <a:xfrm>
                <a:off x="845129" y="4687710"/>
                <a:ext cx="698530" cy="674706"/>
              </a:xfrm>
              <a:prstGeom prst="ellipse">
                <a:avLst/>
              </a:prstGeom>
              <a:blipFill>
                <a:blip r:embed="rId19"/>
                <a:stretch>
                  <a:fillRect/>
                </a:stretch>
              </a:blipFill>
              <a:ln w="28575">
                <a:solidFill>
                  <a:schemeClr val="tx1"/>
                </a:solidFill>
              </a:ln>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A8D36828-F777-80E2-7EE8-0F4C3293A9B4}"/>
              </a:ext>
            </a:extLst>
          </p:cNvPr>
          <p:cNvCxnSpPr>
            <a:cxnSpLocks/>
            <a:stCxn id="47" idx="6"/>
            <a:endCxn id="53" idx="2"/>
          </p:cNvCxnSpPr>
          <p:nvPr/>
        </p:nvCxnSpPr>
        <p:spPr>
          <a:xfrm flipV="1">
            <a:off x="1543659" y="5017443"/>
            <a:ext cx="1350202" cy="76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Oval 52">
                <a:extLst>
                  <a:ext uri="{FF2B5EF4-FFF2-40B4-BE49-F238E27FC236}">
                    <a16:creationId xmlns:a16="http://schemas.microsoft.com/office/drawing/2014/main" id="{FD56EF79-96C1-84D6-AB79-60131BC845CD}"/>
                  </a:ext>
                </a:extLst>
              </p:cNvPr>
              <p:cNvSpPr/>
              <p:nvPr/>
            </p:nvSpPr>
            <p:spPr>
              <a:xfrm>
                <a:off x="2893861" y="4680090"/>
                <a:ext cx="698530" cy="674706"/>
              </a:xfrm>
              <a:prstGeom prst="ellipse">
                <a:avLst/>
              </a:prstGeom>
              <a:solidFill>
                <a:schemeClr val="accent4">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2200" b="0" i="1" smtClean="0">
                              <a:solidFill>
                                <a:schemeClr val="tx1"/>
                              </a:solidFill>
                              <a:latin typeface="Cambria Math" panose="02040503050406030204" pitchFamily="18" charset="0"/>
                            </a:rPr>
                          </m:ctrlPr>
                        </m:sSubSupPr>
                        <m:e>
                          <m:r>
                            <a:rPr lang="en-US" sz="2200" i="1">
                              <a:solidFill>
                                <a:schemeClr val="tx1"/>
                              </a:solidFill>
                              <a:latin typeface="Cambria Math" panose="02040503050406030204" pitchFamily="18" charset="0"/>
                            </a:rPr>
                            <m:t>h</m:t>
                          </m:r>
                        </m:e>
                        <m:sub>
                          <m:r>
                            <a:rPr lang="en-US" sz="2200" i="1">
                              <a:solidFill>
                                <a:schemeClr val="tx1"/>
                              </a:solidFill>
                              <a:latin typeface="Cambria Math" panose="02040503050406030204" pitchFamily="18" charset="0"/>
                            </a:rPr>
                            <m:t>2</m:t>
                          </m:r>
                        </m:sub>
                        <m:sup>
                          <m:r>
                            <a:rPr lang="en-US" sz="2200" b="0" i="1" smtClean="0">
                              <a:solidFill>
                                <a:schemeClr val="tx1"/>
                              </a:solidFill>
                              <a:latin typeface="Cambria Math" panose="02040503050406030204" pitchFamily="18" charset="0"/>
                            </a:rPr>
                            <m:t>𝑓</m:t>
                          </m:r>
                        </m:sup>
                      </m:sSubSup>
                    </m:oMath>
                  </m:oMathPara>
                </a14:m>
                <a:endParaRPr lang="en-US" sz="2200" i="1" dirty="0">
                  <a:solidFill>
                    <a:schemeClr val="tx1"/>
                  </a:solidFill>
                  <a:latin typeface="Cambria Math" panose="02040503050406030204" pitchFamily="18" charset="0"/>
                </a:endParaRPr>
              </a:p>
            </p:txBody>
          </p:sp>
        </mc:Choice>
        <mc:Fallback xmlns="">
          <p:sp>
            <p:nvSpPr>
              <p:cNvPr id="53" name="Oval 52">
                <a:extLst>
                  <a:ext uri="{FF2B5EF4-FFF2-40B4-BE49-F238E27FC236}">
                    <a16:creationId xmlns:a16="http://schemas.microsoft.com/office/drawing/2014/main" id="{FD56EF79-96C1-84D6-AB79-60131BC845CD}"/>
                  </a:ext>
                </a:extLst>
              </p:cNvPr>
              <p:cNvSpPr>
                <a:spLocks noRot="1" noChangeAspect="1" noMove="1" noResize="1" noEditPoints="1" noAdjustHandles="1" noChangeArrowheads="1" noChangeShapeType="1" noTextEdit="1"/>
              </p:cNvSpPr>
              <p:nvPr/>
            </p:nvSpPr>
            <p:spPr>
              <a:xfrm>
                <a:off x="2893861" y="4680090"/>
                <a:ext cx="698530" cy="674706"/>
              </a:xfrm>
              <a:prstGeom prst="ellipse">
                <a:avLst/>
              </a:prstGeom>
              <a:blipFill>
                <a:blip r:embed="rId20"/>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6557D2D-E891-A706-9D4C-A5EE419BAA57}"/>
                  </a:ext>
                </a:extLst>
              </p:cNvPr>
              <p:cNvSpPr/>
              <p:nvPr/>
            </p:nvSpPr>
            <p:spPr>
              <a:xfrm>
                <a:off x="4942592" y="4695330"/>
                <a:ext cx="698530" cy="674706"/>
              </a:xfrm>
              <a:prstGeom prst="ellipse">
                <a:avLst/>
              </a:prstGeom>
              <a:solidFill>
                <a:schemeClr val="accent4">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2200" b="0" i="1" smtClean="0">
                              <a:solidFill>
                                <a:schemeClr val="tx1"/>
                              </a:solidFill>
                              <a:latin typeface="Cambria Math" panose="02040503050406030204" pitchFamily="18" charset="0"/>
                            </a:rPr>
                          </m:ctrlPr>
                        </m:sSubSupPr>
                        <m:e>
                          <m:r>
                            <a:rPr lang="en-US" sz="2200" i="1">
                              <a:solidFill>
                                <a:schemeClr val="tx1"/>
                              </a:solidFill>
                              <a:latin typeface="Cambria Math" panose="02040503050406030204" pitchFamily="18" charset="0"/>
                            </a:rPr>
                            <m:t>h</m:t>
                          </m:r>
                        </m:e>
                        <m:sub>
                          <m:r>
                            <a:rPr lang="en-US" sz="2200" i="1">
                              <a:solidFill>
                                <a:schemeClr val="tx1"/>
                              </a:solidFill>
                              <a:latin typeface="Cambria Math" panose="02040503050406030204" pitchFamily="18" charset="0"/>
                            </a:rPr>
                            <m:t>3</m:t>
                          </m:r>
                        </m:sub>
                        <m:sup>
                          <m:r>
                            <a:rPr lang="en-US" sz="2200" b="0" i="1" smtClean="0">
                              <a:solidFill>
                                <a:schemeClr val="tx1"/>
                              </a:solidFill>
                              <a:latin typeface="Cambria Math" panose="02040503050406030204" pitchFamily="18" charset="0"/>
                            </a:rPr>
                            <m:t>𝑓</m:t>
                          </m:r>
                        </m:sup>
                      </m:sSubSup>
                    </m:oMath>
                  </m:oMathPara>
                </a14:m>
                <a:endParaRPr lang="en-US" sz="2200" i="1" dirty="0">
                  <a:solidFill>
                    <a:schemeClr val="tx1"/>
                  </a:solidFill>
                  <a:latin typeface="Cambria Math" panose="02040503050406030204" pitchFamily="18" charset="0"/>
                </a:endParaRPr>
              </a:p>
            </p:txBody>
          </p:sp>
        </mc:Choice>
        <mc:Fallback xmlns="">
          <p:sp>
            <p:nvSpPr>
              <p:cNvPr id="54" name="Oval 53">
                <a:extLst>
                  <a:ext uri="{FF2B5EF4-FFF2-40B4-BE49-F238E27FC236}">
                    <a16:creationId xmlns:a16="http://schemas.microsoft.com/office/drawing/2014/main" id="{F6557D2D-E891-A706-9D4C-A5EE419BAA57}"/>
                  </a:ext>
                </a:extLst>
              </p:cNvPr>
              <p:cNvSpPr>
                <a:spLocks noRot="1" noChangeAspect="1" noMove="1" noResize="1" noEditPoints="1" noAdjustHandles="1" noChangeArrowheads="1" noChangeShapeType="1" noTextEdit="1"/>
              </p:cNvSpPr>
              <p:nvPr/>
            </p:nvSpPr>
            <p:spPr>
              <a:xfrm>
                <a:off x="4942592" y="4695330"/>
                <a:ext cx="698530" cy="674706"/>
              </a:xfrm>
              <a:prstGeom prst="ellipse">
                <a:avLst/>
              </a:prstGeom>
              <a:blipFill>
                <a:blip r:embed="rId21"/>
                <a:stretch>
                  <a:fillRect/>
                </a:stretch>
              </a:blipFill>
              <a:ln w="28575">
                <a:solidFill>
                  <a:schemeClr val="tx1"/>
                </a:solidFill>
              </a:ln>
            </p:spPr>
            <p:txBody>
              <a:bodyPr/>
              <a:lstStyle/>
              <a:p>
                <a:r>
                  <a:rPr lang="en-US">
                    <a:noFill/>
                  </a:rPr>
                  <a:t> </a:t>
                </a:r>
              </a:p>
            </p:txBody>
          </p:sp>
        </mc:Fallback>
      </mc:AlternateContent>
      <p:cxnSp>
        <p:nvCxnSpPr>
          <p:cNvPr id="56" name="Straight Arrow Connector 55">
            <a:extLst>
              <a:ext uri="{FF2B5EF4-FFF2-40B4-BE49-F238E27FC236}">
                <a16:creationId xmlns:a16="http://schemas.microsoft.com/office/drawing/2014/main" id="{68C235D7-0EEE-6C2E-6033-D336C6853DA6}"/>
              </a:ext>
            </a:extLst>
          </p:cNvPr>
          <p:cNvCxnSpPr>
            <a:cxnSpLocks/>
            <a:stCxn id="53" idx="6"/>
            <a:endCxn id="54" idx="2"/>
          </p:cNvCxnSpPr>
          <p:nvPr/>
        </p:nvCxnSpPr>
        <p:spPr>
          <a:xfrm>
            <a:off x="3592391" y="5017443"/>
            <a:ext cx="1350201" cy="152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901199B0-4284-B25C-F695-D3771353C845}"/>
                  </a:ext>
                </a:extLst>
              </p:cNvPr>
              <p:cNvSpPr txBox="1"/>
              <p:nvPr/>
            </p:nvSpPr>
            <p:spPr>
              <a:xfrm>
                <a:off x="6251447" y="4848017"/>
                <a:ext cx="4724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57" name="TextBox 56">
                <a:extLst>
                  <a:ext uri="{FF2B5EF4-FFF2-40B4-BE49-F238E27FC236}">
                    <a16:creationId xmlns:a16="http://schemas.microsoft.com/office/drawing/2014/main" id="{901199B0-4284-B25C-F695-D3771353C845}"/>
                  </a:ext>
                </a:extLst>
              </p:cNvPr>
              <p:cNvSpPr txBox="1">
                <a:spLocks noRot="1" noChangeAspect="1" noMove="1" noResize="1" noEditPoints="1" noAdjustHandles="1" noChangeArrowheads="1" noChangeShapeType="1" noTextEdit="1"/>
              </p:cNvSpPr>
              <p:nvPr/>
            </p:nvSpPr>
            <p:spPr>
              <a:xfrm>
                <a:off x="6251447" y="4848017"/>
                <a:ext cx="472441"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Oval 57">
                <a:extLst>
                  <a:ext uri="{FF2B5EF4-FFF2-40B4-BE49-F238E27FC236}">
                    <a16:creationId xmlns:a16="http://schemas.microsoft.com/office/drawing/2014/main" id="{170317B0-F5E3-5D32-6F17-08F05F1E6361}"/>
                  </a:ext>
                </a:extLst>
              </p:cNvPr>
              <p:cNvSpPr/>
              <p:nvPr/>
            </p:nvSpPr>
            <p:spPr>
              <a:xfrm>
                <a:off x="7361162" y="4709749"/>
                <a:ext cx="698530" cy="674706"/>
              </a:xfrm>
              <a:prstGeom prst="ellipse">
                <a:avLst/>
              </a:prstGeom>
              <a:solidFill>
                <a:schemeClr val="accent4">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2200" b="0" i="1" smtClean="0">
                              <a:solidFill>
                                <a:schemeClr val="tx1"/>
                              </a:solidFill>
                              <a:latin typeface="Cambria Math" panose="02040503050406030204" pitchFamily="18" charset="0"/>
                            </a:rPr>
                          </m:ctrlPr>
                        </m:sSubSupPr>
                        <m:e>
                          <m:r>
                            <a:rPr lang="en-US" sz="2200" i="1">
                              <a:solidFill>
                                <a:schemeClr val="tx1"/>
                              </a:solidFill>
                              <a:latin typeface="Cambria Math" panose="02040503050406030204" pitchFamily="18" charset="0"/>
                            </a:rPr>
                            <m:t>h</m:t>
                          </m:r>
                        </m:e>
                        <m:sub>
                          <m:r>
                            <a:rPr lang="en-US" sz="2200" i="1">
                              <a:solidFill>
                                <a:schemeClr val="tx1"/>
                              </a:solidFill>
                              <a:latin typeface="Cambria Math" panose="02040503050406030204" pitchFamily="18" charset="0"/>
                            </a:rPr>
                            <m:t>𝑇</m:t>
                          </m:r>
                        </m:sub>
                        <m:sup>
                          <m:r>
                            <a:rPr lang="en-US" sz="2200" b="0" i="1" smtClean="0">
                              <a:solidFill>
                                <a:schemeClr val="tx1"/>
                              </a:solidFill>
                              <a:latin typeface="Cambria Math" panose="02040503050406030204" pitchFamily="18" charset="0"/>
                            </a:rPr>
                            <m:t>𝑓</m:t>
                          </m:r>
                        </m:sup>
                      </m:sSubSup>
                    </m:oMath>
                  </m:oMathPara>
                </a14:m>
                <a:endParaRPr lang="en-US" sz="2200" i="1" dirty="0">
                  <a:solidFill>
                    <a:schemeClr val="tx1"/>
                  </a:solidFill>
                  <a:latin typeface="Cambria Math" panose="02040503050406030204" pitchFamily="18" charset="0"/>
                </a:endParaRPr>
              </a:p>
            </p:txBody>
          </p:sp>
        </mc:Choice>
        <mc:Fallback xmlns="">
          <p:sp>
            <p:nvSpPr>
              <p:cNvPr id="58" name="Oval 57">
                <a:extLst>
                  <a:ext uri="{FF2B5EF4-FFF2-40B4-BE49-F238E27FC236}">
                    <a16:creationId xmlns:a16="http://schemas.microsoft.com/office/drawing/2014/main" id="{170317B0-F5E3-5D32-6F17-08F05F1E6361}"/>
                  </a:ext>
                </a:extLst>
              </p:cNvPr>
              <p:cNvSpPr>
                <a:spLocks noRot="1" noChangeAspect="1" noMove="1" noResize="1" noEditPoints="1" noAdjustHandles="1" noChangeArrowheads="1" noChangeShapeType="1" noTextEdit="1"/>
              </p:cNvSpPr>
              <p:nvPr/>
            </p:nvSpPr>
            <p:spPr>
              <a:xfrm>
                <a:off x="7361162" y="4709749"/>
                <a:ext cx="698530" cy="674706"/>
              </a:xfrm>
              <a:prstGeom prst="ellipse">
                <a:avLst/>
              </a:prstGeom>
              <a:blipFill>
                <a:blip r:embed="rId23"/>
                <a:stretch>
                  <a:fillRect/>
                </a:stretch>
              </a:blipFill>
              <a:ln w="28575">
                <a:solidFill>
                  <a:schemeClr val="tx1"/>
                </a:solidFill>
              </a:ln>
            </p:spPr>
            <p:txBody>
              <a:bodyPr/>
              <a:lstStyle/>
              <a:p>
                <a:r>
                  <a:rPr lang="en-US">
                    <a:noFill/>
                  </a:rPr>
                  <a:t> </a:t>
                </a:r>
              </a:p>
            </p:txBody>
          </p:sp>
        </mc:Fallback>
      </mc:AlternateContent>
      <p:cxnSp>
        <p:nvCxnSpPr>
          <p:cNvPr id="65" name="Straight Arrow Connector 64">
            <a:extLst>
              <a:ext uri="{FF2B5EF4-FFF2-40B4-BE49-F238E27FC236}">
                <a16:creationId xmlns:a16="http://schemas.microsoft.com/office/drawing/2014/main" id="{F9041EFD-698A-7532-69D7-B7DADA49FC3E}"/>
              </a:ext>
            </a:extLst>
          </p:cNvPr>
          <p:cNvCxnSpPr>
            <a:cxnSpLocks/>
            <a:stCxn id="57" idx="3"/>
            <a:endCxn id="58" idx="2"/>
          </p:cNvCxnSpPr>
          <p:nvPr/>
        </p:nvCxnSpPr>
        <p:spPr>
          <a:xfrm>
            <a:off x="6723888" y="5032683"/>
            <a:ext cx="637274" cy="144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A0294CF-6C51-CFA0-6D7F-1389EBA87716}"/>
              </a:ext>
            </a:extLst>
          </p:cNvPr>
          <p:cNvCxnSpPr>
            <a:cxnSpLocks/>
            <a:stCxn id="54" idx="6"/>
            <a:endCxn id="57" idx="1"/>
          </p:cNvCxnSpPr>
          <p:nvPr/>
        </p:nvCxnSpPr>
        <p:spPr>
          <a:xfrm>
            <a:off x="5641122" y="5032683"/>
            <a:ext cx="6103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C07E1BE-2615-128E-9C59-FF9E1C00116E}"/>
              </a:ext>
            </a:extLst>
          </p:cNvPr>
          <p:cNvCxnSpPr>
            <a:cxnSpLocks/>
            <a:stCxn id="17" idx="0"/>
            <a:endCxn id="47" idx="4"/>
          </p:cNvCxnSpPr>
          <p:nvPr/>
        </p:nvCxnSpPr>
        <p:spPr>
          <a:xfrm flipV="1">
            <a:off x="1194394" y="5362416"/>
            <a:ext cx="0" cy="2867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Oval 91">
                <a:extLst>
                  <a:ext uri="{FF2B5EF4-FFF2-40B4-BE49-F238E27FC236}">
                    <a16:creationId xmlns:a16="http://schemas.microsoft.com/office/drawing/2014/main" id="{39736658-209B-E699-56EE-52CB75B54A3D}"/>
                  </a:ext>
                </a:extLst>
              </p:cNvPr>
              <p:cNvSpPr/>
              <p:nvPr/>
            </p:nvSpPr>
            <p:spPr>
              <a:xfrm>
                <a:off x="7361162" y="5649135"/>
                <a:ext cx="698530" cy="674706"/>
              </a:xfrm>
              <a:prstGeom prst="ellipse">
                <a:avLst/>
              </a:prstGeom>
              <a:solidFill>
                <a:schemeClr val="accent6">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𝑥</m:t>
                          </m:r>
                        </m:e>
                        <m:sub>
                          <m:r>
                            <a:rPr lang="en-US" sz="2200" i="1">
                              <a:solidFill>
                                <a:schemeClr val="tx1"/>
                              </a:solidFill>
                              <a:latin typeface="Cambria Math" panose="02040503050406030204" pitchFamily="18" charset="0"/>
                            </a:rPr>
                            <m:t>3</m:t>
                          </m:r>
                        </m:sub>
                      </m:sSub>
                    </m:oMath>
                  </m:oMathPara>
                </a14:m>
                <a:endParaRPr lang="en-US" sz="2200" i="1" dirty="0">
                  <a:solidFill>
                    <a:schemeClr val="tx1"/>
                  </a:solidFill>
                  <a:latin typeface="Cambria Math" panose="02040503050406030204" pitchFamily="18" charset="0"/>
                </a:endParaRPr>
              </a:p>
            </p:txBody>
          </p:sp>
        </mc:Choice>
        <mc:Fallback xmlns="">
          <p:sp>
            <p:nvSpPr>
              <p:cNvPr id="92" name="Oval 91">
                <a:extLst>
                  <a:ext uri="{FF2B5EF4-FFF2-40B4-BE49-F238E27FC236}">
                    <a16:creationId xmlns:a16="http://schemas.microsoft.com/office/drawing/2014/main" id="{39736658-209B-E699-56EE-52CB75B54A3D}"/>
                  </a:ext>
                </a:extLst>
              </p:cNvPr>
              <p:cNvSpPr>
                <a:spLocks noRot="1" noChangeAspect="1" noMove="1" noResize="1" noEditPoints="1" noAdjustHandles="1" noChangeArrowheads="1" noChangeShapeType="1" noTextEdit="1"/>
              </p:cNvSpPr>
              <p:nvPr/>
            </p:nvSpPr>
            <p:spPr>
              <a:xfrm>
                <a:off x="7361162" y="5649135"/>
                <a:ext cx="698530" cy="674706"/>
              </a:xfrm>
              <a:prstGeom prst="ellipse">
                <a:avLst/>
              </a:prstGeom>
              <a:blipFill>
                <a:blip r:embed="rId24"/>
                <a:stretch>
                  <a:fillRect/>
                </a:stretch>
              </a:blipFill>
              <a:ln w="28575">
                <a:solidFill>
                  <a:schemeClr val="tx1"/>
                </a:solidFill>
              </a:ln>
            </p:spPr>
            <p:txBody>
              <a:bodyPr/>
              <a:lstStyle/>
              <a:p>
                <a:r>
                  <a:rPr lang="en-US">
                    <a:noFill/>
                  </a:rPr>
                  <a:t> </a:t>
                </a:r>
              </a:p>
            </p:txBody>
          </p:sp>
        </mc:Fallback>
      </mc:AlternateContent>
      <p:cxnSp>
        <p:nvCxnSpPr>
          <p:cNvPr id="93" name="Straight Arrow Connector 92">
            <a:extLst>
              <a:ext uri="{FF2B5EF4-FFF2-40B4-BE49-F238E27FC236}">
                <a16:creationId xmlns:a16="http://schemas.microsoft.com/office/drawing/2014/main" id="{463C5229-7CBD-BECD-FEE2-7AE2F73B8A88}"/>
              </a:ext>
            </a:extLst>
          </p:cNvPr>
          <p:cNvCxnSpPr>
            <a:cxnSpLocks/>
            <a:stCxn id="92" idx="0"/>
            <a:endCxn id="58" idx="4"/>
          </p:cNvCxnSpPr>
          <p:nvPr/>
        </p:nvCxnSpPr>
        <p:spPr>
          <a:xfrm flipV="1">
            <a:off x="7710427" y="5384455"/>
            <a:ext cx="0" cy="2646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Curved Connector 103">
            <a:extLst>
              <a:ext uri="{FF2B5EF4-FFF2-40B4-BE49-F238E27FC236}">
                <a16:creationId xmlns:a16="http://schemas.microsoft.com/office/drawing/2014/main" id="{5E4D9F3F-0A2B-EE3A-D84A-D00F5DDFF777}"/>
              </a:ext>
            </a:extLst>
          </p:cNvPr>
          <p:cNvCxnSpPr>
            <a:stCxn id="47" idx="2"/>
            <a:endCxn id="38" idx="2"/>
          </p:cNvCxnSpPr>
          <p:nvPr/>
        </p:nvCxnSpPr>
        <p:spPr>
          <a:xfrm rot="10800000">
            <a:off x="843897" y="3054669"/>
            <a:ext cx="1232" cy="1970395"/>
          </a:xfrm>
          <a:prstGeom prst="curvedConnector3">
            <a:avLst>
              <a:gd name="adj1" fmla="val 18655195"/>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7" name="Curved Connector 106">
            <a:extLst>
              <a:ext uri="{FF2B5EF4-FFF2-40B4-BE49-F238E27FC236}">
                <a16:creationId xmlns:a16="http://schemas.microsoft.com/office/drawing/2014/main" id="{50B104DB-23B1-939D-8C89-A7C105BFE714}"/>
              </a:ext>
            </a:extLst>
          </p:cNvPr>
          <p:cNvCxnSpPr>
            <a:cxnSpLocks/>
            <a:stCxn id="53" idx="2"/>
            <a:endCxn id="49" idx="2"/>
          </p:cNvCxnSpPr>
          <p:nvPr/>
        </p:nvCxnSpPr>
        <p:spPr>
          <a:xfrm rot="10800000">
            <a:off x="2892629" y="3054669"/>
            <a:ext cx="1232" cy="1962775"/>
          </a:xfrm>
          <a:prstGeom prst="curvedConnector3">
            <a:avLst>
              <a:gd name="adj1" fmla="val 18655195"/>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id="{0E7C81EA-4426-A783-ABB9-349E2D7FF409}"/>
              </a:ext>
            </a:extLst>
          </p:cNvPr>
          <p:cNvCxnSpPr>
            <a:cxnSpLocks/>
            <a:stCxn id="54" idx="2"/>
            <a:endCxn id="51" idx="2"/>
          </p:cNvCxnSpPr>
          <p:nvPr/>
        </p:nvCxnSpPr>
        <p:spPr>
          <a:xfrm rot="10800000">
            <a:off x="4941362" y="3054669"/>
            <a:ext cx="1231" cy="1978015"/>
          </a:xfrm>
          <a:prstGeom prst="curvedConnector3">
            <a:avLst>
              <a:gd name="adj1" fmla="val 18670268"/>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2" name="Curved Connector 121">
            <a:extLst>
              <a:ext uri="{FF2B5EF4-FFF2-40B4-BE49-F238E27FC236}">
                <a16:creationId xmlns:a16="http://schemas.microsoft.com/office/drawing/2014/main" id="{0475ABD9-A29B-C9E3-8EBF-E4CCC4AA62C6}"/>
              </a:ext>
            </a:extLst>
          </p:cNvPr>
          <p:cNvCxnSpPr>
            <a:cxnSpLocks/>
            <a:stCxn id="58" idx="2"/>
            <a:endCxn id="96" idx="2"/>
          </p:cNvCxnSpPr>
          <p:nvPr/>
        </p:nvCxnSpPr>
        <p:spPr>
          <a:xfrm rot="10800000">
            <a:off x="7351426" y="3054668"/>
            <a:ext cx="9737" cy="1992434"/>
          </a:xfrm>
          <a:prstGeom prst="curvedConnector3">
            <a:avLst>
              <a:gd name="adj1" fmla="val 244774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6" name="Curved Connector 125">
            <a:extLst>
              <a:ext uri="{FF2B5EF4-FFF2-40B4-BE49-F238E27FC236}">
                <a16:creationId xmlns:a16="http://schemas.microsoft.com/office/drawing/2014/main" id="{AC2F3F12-20AB-82E0-9AB8-B2957E48B08A}"/>
              </a:ext>
            </a:extLst>
          </p:cNvPr>
          <p:cNvCxnSpPr>
            <a:cxnSpLocks/>
            <a:stCxn id="17" idx="6"/>
            <a:endCxn id="10" idx="6"/>
          </p:cNvCxnSpPr>
          <p:nvPr/>
        </p:nvCxnSpPr>
        <p:spPr>
          <a:xfrm flipH="1" flipV="1">
            <a:off x="1542427" y="4078985"/>
            <a:ext cx="1232" cy="1907503"/>
          </a:xfrm>
          <a:prstGeom prst="curvedConnector3">
            <a:avLst>
              <a:gd name="adj1" fmla="val -18555195"/>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Curved Connector 130">
            <a:extLst>
              <a:ext uri="{FF2B5EF4-FFF2-40B4-BE49-F238E27FC236}">
                <a16:creationId xmlns:a16="http://schemas.microsoft.com/office/drawing/2014/main" id="{BE85CDC5-6C7D-36C3-AB20-846A3D3ECF79}"/>
              </a:ext>
            </a:extLst>
          </p:cNvPr>
          <p:cNvCxnSpPr>
            <a:cxnSpLocks/>
            <a:stCxn id="64" idx="6"/>
            <a:endCxn id="61" idx="6"/>
          </p:cNvCxnSpPr>
          <p:nvPr/>
        </p:nvCxnSpPr>
        <p:spPr>
          <a:xfrm flipV="1">
            <a:off x="3586488" y="4071365"/>
            <a:ext cx="4671" cy="1921816"/>
          </a:xfrm>
          <a:prstGeom prst="curvedConnector3">
            <a:avLst>
              <a:gd name="adj1" fmla="val 4994027"/>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Curved Connector 133">
            <a:extLst>
              <a:ext uri="{FF2B5EF4-FFF2-40B4-BE49-F238E27FC236}">
                <a16:creationId xmlns:a16="http://schemas.microsoft.com/office/drawing/2014/main" id="{314497A1-667F-39CA-4927-110F6F41FAC1}"/>
              </a:ext>
            </a:extLst>
          </p:cNvPr>
          <p:cNvCxnSpPr>
            <a:cxnSpLocks/>
            <a:stCxn id="89" idx="6"/>
            <a:endCxn id="86" idx="6"/>
          </p:cNvCxnSpPr>
          <p:nvPr/>
        </p:nvCxnSpPr>
        <p:spPr>
          <a:xfrm flipV="1">
            <a:off x="5629318" y="4086605"/>
            <a:ext cx="10572" cy="1906576"/>
          </a:xfrm>
          <a:prstGeom prst="curvedConnector3">
            <a:avLst>
              <a:gd name="adj1" fmla="val 2262316"/>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Curved Connector 136">
            <a:extLst>
              <a:ext uri="{FF2B5EF4-FFF2-40B4-BE49-F238E27FC236}">
                <a16:creationId xmlns:a16="http://schemas.microsoft.com/office/drawing/2014/main" id="{2E1C2A11-DE3C-1EA5-1B19-D6129EB0333F}"/>
              </a:ext>
            </a:extLst>
          </p:cNvPr>
          <p:cNvCxnSpPr>
            <a:cxnSpLocks/>
            <a:stCxn id="92" idx="6"/>
            <a:endCxn id="100" idx="6"/>
          </p:cNvCxnSpPr>
          <p:nvPr/>
        </p:nvCxnSpPr>
        <p:spPr>
          <a:xfrm flipH="1" flipV="1">
            <a:off x="8058460" y="4101024"/>
            <a:ext cx="1232" cy="1885464"/>
          </a:xfrm>
          <a:prstGeom prst="curvedConnector3">
            <a:avLst>
              <a:gd name="adj1" fmla="val -18555195"/>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E4424B3B-FBAE-0E36-233D-14ACB3C30C4D}"/>
                  </a:ext>
                </a:extLst>
              </p:cNvPr>
              <p:cNvSpPr txBox="1"/>
              <p:nvPr/>
            </p:nvSpPr>
            <p:spPr>
              <a:xfrm>
                <a:off x="8382314" y="2583167"/>
                <a:ext cx="3584801" cy="2690929"/>
              </a:xfrm>
              <a:prstGeom prst="rect">
                <a:avLst/>
              </a:prstGeom>
              <a:noFill/>
            </p:spPr>
            <p:txBody>
              <a:bodyPr wrap="square">
                <a:spAutoFit/>
              </a:bodyPr>
              <a:lstStyle/>
              <a:p>
                <a:pPr algn="just"/>
                <a14:m>
                  <m:oMathPara xmlns:m="http://schemas.openxmlformats.org/officeDocument/2006/math">
                    <m:oMathParaPr>
                      <m:jc m:val="left"/>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𝒉</m:t>
                          </m:r>
                        </m:e>
                        <m:sub>
                          <m:r>
                            <a:rPr lang="en-US" b="1" i="1" smtClean="0">
                              <a:latin typeface="Cambria Math" panose="02040503050406030204" pitchFamily="18" charset="0"/>
                            </a:rPr>
                            <m:t>𝒕</m:t>
                          </m:r>
                        </m:sub>
                        <m:sup>
                          <m:r>
                            <a:rPr lang="en-US" b="1" i="1" smtClean="0">
                              <a:latin typeface="Cambria Math" panose="02040503050406030204" pitchFamily="18" charset="0"/>
                            </a:rPr>
                            <m:t>𝒇</m:t>
                          </m:r>
                        </m:sup>
                      </m:sSubSup>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𝝓</m:t>
                          </m:r>
                        </m:e>
                        <m:sub>
                          <m:r>
                            <a:rPr lang="en-US" b="1" i="1" smtClean="0">
                              <a:latin typeface="Cambria Math" panose="02040503050406030204" pitchFamily="18" charset="0"/>
                            </a:rPr>
                            <m:t>𝒉</m:t>
                          </m:r>
                        </m:sub>
                      </m:sSub>
                      <m:d>
                        <m:dPr>
                          <m:ctrlPr>
                            <a:rPr lang="en-US" b="1" i="1" smtClean="0">
                              <a:latin typeface="Cambria Math" panose="02040503050406030204" pitchFamily="18" charset="0"/>
                            </a:rPr>
                          </m:ctrlPr>
                        </m:dPr>
                        <m:e>
                          <m:sSubSup>
                            <m:sSubSupPr>
                              <m:ctrlPr>
                                <a:rPr lang="en-US" b="1" i="1" smtClean="0">
                                  <a:latin typeface="Cambria Math" panose="02040503050406030204" pitchFamily="18" charset="0"/>
                                </a:rPr>
                              </m:ctrlPr>
                            </m:sSubSupPr>
                            <m:e>
                              <m:r>
                                <a:rPr lang="en-US" i="1">
                                  <a:latin typeface="Cambria Math" panose="02040503050406030204" pitchFamily="18" charset="0"/>
                                </a:rPr>
                                <m:t>𝒃</m:t>
                              </m:r>
                            </m:e>
                            <m:sub>
                              <m:r>
                                <a:rPr lang="en-US" b="1" i="1" smtClean="0">
                                  <a:latin typeface="Cambria Math" panose="02040503050406030204" pitchFamily="18" charset="0"/>
                                </a:rPr>
                                <m:t>𝒉</m:t>
                              </m:r>
                            </m:sub>
                            <m:sup>
                              <m:r>
                                <a:rPr lang="en-US" b="1" i="1" smtClean="0">
                                  <a:latin typeface="Cambria Math" panose="02040503050406030204" pitchFamily="18" charset="0"/>
                                </a:rPr>
                                <m:t>𝒇</m:t>
                              </m:r>
                            </m:sup>
                          </m:sSubSup>
                          <m:r>
                            <a:rPr lang="en-US" i="1">
                              <a:latin typeface="Cambria Math" panose="02040503050406030204" pitchFamily="18" charset="0"/>
                            </a:rPr>
                            <m:t>+</m:t>
                          </m:r>
                          <m:sSubSup>
                            <m:sSubSupPr>
                              <m:ctrlPr>
                                <a:rPr lang="en-US" b="0" i="1" smtClean="0">
                                  <a:latin typeface="Cambria Math" panose="02040503050406030204" pitchFamily="18" charset="0"/>
                                </a:rPr>
                              </m:ctrlPr>
                            </m:sSubSupPr>
                            <m:e>
                              <m:r>
                                <a:rPr lang="en-US" i="1">
                                  <a:latin typeface="Cambria Math" panose="02040503050406030204" pitchFamily="18" charset="0"/>
                                </a:rPr>
                                <m:t>𝑾</m:t>
                              </m:r>
                            </m:e>
                            <m:sub>
                              <m:r>
                                <a:rPr lang="en-US" i="1">
                                  <a:latin typeface="Cambria Math" panose="02040503050406030204" pitchFamily="18" charset="0"/>
                                </a:rPr>
                                <m:t>𝒉</m:t>
                              </m:r>
                            </m:sub>
                            <m:sup>
                              <m:r>
                                <a:rPr lang="en-US" b="0" i="1" smtClean="0">
                                  <a:latin typeface="Cambria Math" panose="02040503050406030204" pitchFamily="18" charset="0"/>
                                </a:rPr>
                                <m:t>𝑓</m:t>
                              </m:r>
                            </m:sup>
                          </m:sSubSup>
                          <m:sSubSup>
                            <m:sSubSupPr>
                              <m:ctrlPr>
                                <a:rPr lang="en-US" b="0" i="1" smtClean="0">
                                  <a:latin typeface="Cambria Math" panose="02040503050406030204" pitchFamily="18" charset="0"/>
                                </a:rPr>
                              </m:ctrlPr>
                            </m:sSubSupPr>
                            <m:e>
                              <m:r>
                                <a:rPr lang="en-US" i="1">
                                  <a:latin typeface="Cambria Math" panose="02040503050406030204" pitchFamily="18" charset="0"/>
                                </a:rPr>
                                <m:t>𝒉</m:t>
                              </m:r>
                            </m:e>
                            <m:sub>
                              <m:r>
                                <a:rPr lang="en-US" i="1">
                                  <a:latin typeface="Cambria Math" panose="02040503050406030204" pitchFamily="18" charset="0"/>
                                </a:rPr>
                                <m:t>𝒕</m:t>
                              </m:r>
                              <m:r>
                                <a:rPr lang="en-US" i="1">
                                  <a:latin typeface="Cambria Math" panose="02040503050406030204" pitchFamily="18" charset="0"/>
                                </a:rPr>
                                <m:t>−</m:t>
                              </m:r>
                              <m:r>
                                <a:rPr lang="en-US" i="1">
                                  <a:latin typeface="Cambria Math" panose="02040503050406030204" pitchFamily="18" charset="0"/>
                                </a:rPr>
                                <m:t>𝟏</m:t>
                              </m:r>
                            </m:sub>
                            <m:sup>
                              <m:r>
                                <a:rPr lang="en-US" b="0" i="1" smtClean="0">
                                  <a:latin typeface="Cambria Math" panose="02040503050406030204" pitchFamily="18" charset="0"/>
                                </a:rPr>
                                <m:t>𝑓</m:t>
                              </m:r>
                            </m:sup>
                          </m:sSubSup>
                          <m:r>
                            <a:rPr lang="en-US" i="1">
                              <a:latin typeface="Cambria Math" panose="02040503050406030204" pitchFamily="18" charset="0"/>
                            </a:rPr>
                            <m:t>+</m:t>
                          </m:r>
                          <m:sSubSup>
                            <m:sSubSupPr>
                              <m:ctrlPr>
                                <a:rPr lang="en-US" b="0" i="1" smtClean="0">
                                  <a:latin typeface="Cambria Math" panose="02040503050406030204" pitchFamily="18" charset="0"/>
                                </a:rPr>
                              </m:ctrlPr>
                            </m:sSubSupPr>
                            <m:e>
                              <m:r>
                                <a:rPr lang="en-US" i="1">
                                  <a:latin typeface="Cambria Math" panose="02040503050406030204" pitchFamily="18" charset="0"/>
                                </a:rPr>
                                <m:t>𝑾</m:t>
                              </m:r>
                            </m:e>
                            <m:sub>
                              <m:r>
                                <a:rPr lang="en-US" i="1">
                                  <a:latin typeface="Cambria Math" panose="02040503050406030204" pitchFamily="18" charset="0"/>
                                </a:rPr>
                                <m:t>𝒙</m:t>
                              </m:r>
                            </m:sub>
                            <m:sup>
                              <m:r>
                                <a:rPr lang="en-US" b="0" i="1" smtClean="0">
                                  <a:latin typeface="Cambria Math" panose="02040503050406030204" pitchFamily="18" charset="0"/>
                                </a:rPr>
                                <m:t>𝑓</m:t>
                              </m:r>
                            </m:sup>
                          </m:sSubSup>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𝒕</m:t>
                              </m:r>
                            </m:sub>
                          </m:sSub>
                        </m:e>
                      </m:d>
                    </m:oMath>
                  </m:oMathPara>
                </a14:m>
                <a:endParaRPr lang="en-US" dirty="0"/>
              </a:p>
              <a:p>
                <a:pPr algn="just"/>
                <a:endParaRPr lang="en-US" dirty="0"/>
              </a:p>
              <a:p>
                <a:pPr algn="just"/>
                <a14:m>
                  <m:oMathPara xmlns:m="http://schemas.openxmlformats.org/officeDocument/2006/math">
                    <m:oMathParaPr>
                      <m:jc m:val="left"/>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𝒉</m:t>
                          </m:r>
                        </m:e>
                        <m:sub>
                          <m:r>
                            <a:rPr lang="en-US" b="1" i="1" smtClean="0">
                              <a:latin typeface="Cambria Math" panose="02040503050406030204" pitchFamily="18" charset="0"/>
                            </a:rPr>
                            <m:t>𝒕</m:t>
                          </m:r>
                        </m:sub>
                        <m:sup>
                          <m:r>
                            <a:rPr lang="en-US" b="1" i="1" smtClean="0">
                              <a:latin typeface="Cambria Math" panose="02040503050406030204" pitchFamily="18" charset="0"/>
                            </a:rPr>
                            <m:t>𝒃</m:t>
                          </m:r>
                        </m:sup>
                      </m:sSubSup>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𝝓</m:t>
                          </m:r>
                        </m:e>
                        <m:sub>
                          <m:r>
                            <a:rPr lang="en-US" b="1" i="1" smtClean="0">
                              <a:latin typeface="Cambria Math" panose="02040503050406030204" pitchFamily="18" charset="0"/>
                            </a:rPr>
                            <m:t>𝒉</m:t>
                          </m:r>
                        </m:sub>
                      </m:sSub>
                      <m:d>
                        <m:dPr>
                          <m:ctrlPr>
                            <a:rPr lang="en-US" b="1" i="1" smtClean="0">
                              <a:latin typeface="Cambria Math" panose="02040503050406030204" pitchFamily="18" charset="0"/>
                            </a:rPr>
                          </m:ctrlPr>
                        </m:dPr>
                        <m:e>
                          <m:sSubSup>
                            <m:sSubSupPr>
                              <m:ctrlPr>
                                <a:rPr lang="en-US" b="1" i="1" smtClean="0">
                                  <a:latin typeface="Cambria Math" panose="02040503050406030204" pitchFamily="18" charset="0"/>
                                </a:rPr>
                              </m:ctrlPr>
                            </m:sSubSupPr>
                            <m:e>
                              <m:r>
                                <a:rPr lang="en-US" i="1">
                                  <a:latin typeface="Cambria Math" panose="02040503050406030204" pitchFamily="18" charset="0"/>
                                </a:rPr>
                                <m:t>𝒃</m:t>
                              </m:r>
                            </m:e>
                            <m:sub>
                              <m:r>
                                <a:rPr lang="en-US" b="1" i="1" smtClean="0">
                                  <a:latin typeface="Cambria Math" panose="02040503050406030204" pitchFamily="18" charset="0"/>
                                </a:rPr>
                                <m:t>𝒉</m:t>
                              </m:r>
                            </m:sub>
                            <m:sup>
                              <m:r>
                                <a:rPr lang="en-US" b="1" i="1" smtClean="0">
                                  <a:latin typeface="Cambria Math" panose="02040503050406030204" pitchFamily="18" charset="0"/>
                                </a:rPr>
                                <m:t>𝒃</m:t>
                              </m:r>
                            </m:sup>
                          </m:sSubSup>
                          <m:r>
                            <a:rPr lang="en-US" i="1">
                              <a:latin typeface="Cambria Math" panose="02040503050406030204" pitchFamily="18" charset="0"/>
                            </a:rPr>
                            <m:t>+</m:t>
                          </m:r>
                          <m:sSubSup>
                            <m:sSubSupPr>
                              <m:ctrlPr>
                                <a:rPr lang="en-US" b="0" i="1" smtClean="0">
                                  <a:latin typeface="Cambria Math" panose="02040503050406030204" pitchFamily="18" charset="0"/>
                                </a:rPr>
                              </m:ctrlPr>
                            </m:sSubSupPr>
                            <m:e>
                              <m:r>
                                <a:rPr lang="en-US" i="1">
                                  <a:latin typeface="Cambria Math" panose="02040503050406030204" pitchFamily="18" charset="0"/>
                                </a:rPr>
                                <m:t>𝑾</m:t>
                              </m:r>
                            </m:e>
                            <m:sub>
                              <m:r>
                                <a:rPr lang="en-US" i="1">
                                  <a:latin typeface="Cambria Math" panose="02040503050406030204" pitchFamily="18" charset="0"/>
                                </a:rPr>
                                <m:t>𝒉</m:t>
                              </m:r>
                            </m:sub>
                            <m:sup>
                              <m:r>
                                <a:rPr lang="en-US" b="0" i="1" smtClean="0">
                                  <a:latin typeface="Cambria Math" panose="02040503050406030204" pitchFamily="18" charset="0"/>
                                </a:rPr>
                                <m:t>𝑏</m:t>
                              </m:r>
                            </m:sup>
                          </m:sSubSup>
                          <m:sSubSup>
                            <m:sSubSupPr>
                              <m:ctrlPr>
                                <a:rPr lang="en-US" b="0" i="1" smtClean="0">
                                  <a:latin typeface="Cambria Math" panose="02040503050406030204" pitchFamily="18" charset="0"/>
                                </a:rPr>
                              </m:ctrlPr>
                            </m:sSubSupPr>
                            <m:e>
                              <m:r>
                                <a:rPr lang="en-US" i="1">
                                  <a:latin typeface="Cambria Math" panose="02040503050406030204" pitchFamily="18" charset="0"/>
                                </a:rPr>
                                <m:t>𝒉</m:t>
                              </m:r>
                            </m:e>
                            <m:sub>
                              <m:r>
                                <a:rPr lang="en-US" i="1">
                                  <a:latin typeface="Cambria Math" panose="02040503050406030204" pitchFamily="18" charset="0"/>
                                </a:rPr>
                                <m:t>𝒕</m:t>
                              </m:r>
                              <m:r>
                                <a:rPr lang="en-US" b="0" i="1" smtClean="0">
                                  <a:latin typeface="Cambria Math" panose="02040503050406030204" pitchFamily="18" charset="0"/>
                                </a:rPr>
                                <m:t>+1</m:t>
                              </m:r>
                            </m:sub>
                            <m:sup>
                              <m:r>
                                <a:rPr lang="en-US" b="0" i="1" smtClean="0">
                                  <a:latin typeface="Cambria Math" panose="02040503050406030204" pitchFamily="18" charset="0"/>
                                </a:rPr>
                                <m:t>𝑓</m:t>
                              </m:r>
                            </m:sup>
                          </m:sSubSup>
                          <m:r>
                            <a:rPr lang="en-US" i="1">
                              <a:latin typeface="Cambria Math" panose="02040503050406030204" pitchFamily="18" charset="0"/>
                            </a:rPr>
                            <m:t>+</m:t>
                          </m:r>
                          <m:sSubSup>
                            <m:sSubSupPr>
                              <m:ctrlPr>
                                <a:rPr lang="en-US" b="0" i="1" smtClean="0">
                                  <a:latin typeface="Cambria Math" panose="02040503050406030204" pitchFamily="18" charset="0"/>
                                </a:rPr>
                              </m:ctrlPr>
                            </m:sSubSupPr>
                            <m:e>
                              <m:r>
                                <a:rPr lang="en-US" i="1">
                                  <a:latin typeface="Cambria Math" panose="02040503050406030204" pitchFamily="18" charset="0"/>
                                </a:rPr>
                                <m:t>𝑾</m:t>
                              </m:r>
                            </m:e>
                            <m:sub>
                              <m:r>
                                <a:rPr lang="en-US" i="1">
                                  <a:latin typeface="Cambria Math" panose="02040503050406030204" pitchFamily="18" charset="0"/>
                                </a:rPr>
                                <m:t>𝒙</m:t>
                              </m:r>
                            </m:sub>
                            <m:sup>
                              <m:r>
                                <a:rPr lang="en-US" b="0" i="1" smtClean="0">
                                  <a:latin typeface="Cambria Math" panose="02040503050406030204" pitchFamily="18" charset="0"/>
                                </a:rPr>
                                <m:t>𝑏</m:t>
                              </m:r>
                            </m:sup>
                          </m:sSubSup>
                          <m:sSub>
                            <m:sSubPr>
                              <m:ctrlPr>
                                <a:rPr lang="en-US" i="1">
                                  <a:latin typeface="Cambria Math" panose="02040503050406030204" pitchFamily="18" charset="0"/>
                                </a:rPr>
                              </m:ctrlPr>
                            </m:sSubPr>
                            <m:e>
                              <m:r>
                                <a:rPr lang="en-US" i="1">
                                  <a:latin typeface="Cambria Math" panose="02040503050406030204" pitchFamily="18" charset="0"/>
                                </a:rPr>
                                <m:t>𝒙</m:t>
                              </m:r>
                            </m:e>
                            <m:sub>
                              <m:r>
                                <a:rPr lang="en-US" i="1">
                                  <a:latin typeface="Cambria Math" panose="02040503050406030204" pitchFamily="18" charset="0"/>
                                </a:rPr>
                                <m:t>𝒕</m:t>
                              </m:r>
                            </m:sub>
                          </m:sSub>
                        </m:e>
                      </m:d>
                    </m:oMath>
                  </m:oMathPara>
                </a14:m>
                <a:endParaRPr lang="en-US" dirty="0"/>
              </a:p>
              <a:p>
                <a:pPr algn="just"/>
                <a:endParaRPr lang="en-US" dirty="0"/>
              </a:p>
              <a:p>
                <a:pPr algn="just"/>
                <a:endParaRPr lang="en-US" dirty="0"/>
              </a:p>
              <a:p>
                <a:pPr algn="just"/>
                <a14:m>
                  <m:oMathPara xmlns:m="http://schemas.openxmlformats.org/officeDocument/2006/math">
                    <m:oMathParaPr>
                      <m:jc m:val="left"/>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𝒉</m:t>
                          </m:r>
                        </m:e>
                        <m:sub>
                          <m:r>
                            <a:rPr lang="en-US" b="1" i="1" smtClean="0">
                              <a:latin typeface="Cambria Math" panose="02040503050406030204" pitchFamily="18" charset="0"/>
                            </a:rPr>
                            <m:t>𝒕</m:t>
                          </m:r>
                        </m:sub>
                      </m:sSub>
                      <m:r>
                        <a:rPr lang="en-US" b="1" i="1" smtClean="0">
                          <a:latin typeface="Cambria Math" panose="02040503050406030204" pitchFamily="18" charset="0"/>
                        </a:rPr>
                        <m:t>=</m:t>
                      </m:r>
                      <m:d>
                        <m:dPr>
                          <m:begChr m:val="["/>
                          <m:endChr m:val="]"/>
                          <m:ctrlPr>
                            <a:rPr lang="en-US" b="1" i="1" smtClean="0">
                              <a:latin typeface="Cambria Math" panose="02040503050406030204" pitchFamily="18" charset="0"/>
                            </a:rPr>
                          </m:ctrlPr>
                        </m:dPr>
                        <m:e>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𝒉</m:t>
                              </m:r>
                            </m:e>
                            <m:sub>
                              <m:r>
                                <a:rPr lang="en-US" b="1" i="1" smtClean="0">
                                  <a:latin typeface="Cambria Math" panose="02040503050406030204" pitchFamily="18" charset="0"/>
                                </a:rPr>
                                <m:t>𝒕</m:t>
                              </m:r>
                            </m:sub>
                            <m:sup>
                              <m:r>
                                <a:rPr lang="en-US" b="1" i="1" smtClean="0">
                                  <a:latin typeface="Cambria Math" panose="02040503050406030204" pitchFamily="18" charset="0"/>
                                </a:rPr>
                                <m:t>𝒇</m:t>
                              </m:r>
                            </m:sup>
                          </m:sSubSup>
                          <m:r>
                            <a:rPr lang="en-US" b="1" i="1" smtClean="0">
                              <a:latin typeface="Cambria Math" panose="02040503050406030204" pitchFamily="18" charset="0"/>
                            </a:rPr>
                            <m:t>,</m:t>
                          </m:r>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𝒉</m:t>
                              </m:r>
                            </m:e>
                            <m:sub>
                              <m:r>
                                <a:rPr lang="en-US" b="1" i="1" smtClean="0">
                                  <a:latin typeface="Cambria Math" panose="02040503050406030204" pitchFamily="18" charset="0"/>
                                </a:rPr>
                                <m:t>𝒕</m:t>
                              </m:r>
                            </m:sub>
                            <m:sup>
                              <m:r>
                                <a:rPr lang="en-US" b="1" i="1" smtClean="0">
                                  <a:latin typeface="Cambria Math" panose="02040503050406030204" pitchFamily="18" charset="0"/>
                                </a:rPr>
                                <m:t>𝒃</m:t>
                              </m:r>
                            </m:sup>
                          </m:sSubSup>
                        </m:e>
                      </m:d>
                    </m:oMath>
                  </m:oMathPara>
                </a14:m>
                <a:endParaRPr lang="en-US" dirty="0"/>
              </a:p>
              <a:p>
                <a:endParaRPr lang="en-US" i="1" dirty="0">
                  <a:solidFill>
                    <a:srgbClr val="00206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en-US" i="1" smtClean="0">
                              <a:solidFill>
                                <a:srgbClr val="002060"/>
                              </a:solidFill>
                              <a:latin typeface="Cambria Math" panose="02040503050406030204" pitchFamily="18" charset="0"/>
                            </a:rPr>
                          </m:ctrlPr>
                        </m:accPr>
                        <m:e>
                          <m:sSub>
                            <m:sSubPr>
                              <m:ctrlPr>
                                <a:rPr lang="en-GB" i="1" smtClean="0">
                                  <a:solidFill>
                                    <a:srgbClr val="002060"/>
                                  </a:solidFill>
                                  <a:latin typeface="Cambria Math" panose="02040503050406030204" pitchFamily="18" charset="0"/>
                                </a:rPr>
                              </m:ctrlPr>
                            </m:sSubPr>
                            <m:e>
                              <m:r>
                                <a:rPr lang="en-GB" b="1" i="1">
                                  <a:solidFill>
                                    <a:srgbClr val="002060"/>
                                  </a:solidFill>
                                  <a:latin typeface="Cambria Math" panose="02040503050406030204" pitchFamily="18" charset="0"/>
                                </a:rPr>
                                <m:t>𝒚</m:t>
                              </m:r>
                            </m:e>
                            <m:sub>
                              <m:r>
                                <a:rPr lang="en-GB" b="1" i="1" smtClean="0">
                                  <a:solidFill>
                                    <a:srgbClr val="002060"/>
                                  </a:solidFill>
                                  <a:latin typeface="Cambria Math" panose="02040503050406030204" pitchFamily="18" charset="0"/>
                                </a:rPr>
                                <m:t>𝒕</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𝝓</m:t>
                          </m:r>
                        </m:e>
                        <m:sub>
                          <m:r>
                            <a:rPr lang="en-GB" b="1" i="1" smtClean="0">
                              <a:latin typeface="Cambria Math" panose="02040503050406030204" pitchFamily="18" charset="0"/>
                            </a:rPr>
                            <m:t>𝒚</m:t>
                          </m:r>
                        </m:sub>
                      </m:sSub>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𝑾</m:t>
                              </m:r>
                            </m:e>
                            <m:sub>
                              <m:r>
                                <a:rPr lang="en-GB" b="1" i="1" smtClean="0">
                                  <a:latin typeface="Cambria Math" panose="02040503050406030204" pitchFamily="18" charset="0"/>
                                </a:rPr>
                                <m:t>𝒚</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𝒉</m:t>
                              </m:r>
                            </m:e>
                            <m:sub>
                              <m:r>
                                <a:rPr lang="en-US" b="1" i="1" smtClean="0">
                                  <a:latin typeface="Cambria Math" panose="02040503050406030204" pitchFamily="18" charset="0"/>
                                </a:rPr>
                                <m:t>𝒕</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𝒃</m:t>
                              </m:r>
                            </m:e>
                            <m:sub>
                              <m:r>
                                <a:rPr lang="en-GB" b="1" i="1" smtClean="0">
                                  <a:latin typeface="Cambria Math" panose="02040503050406030204" pitchFamily="18" charset="0"/>
                                </a:rPr>
                                <m:t>𝒚</m:t>
                              </m:r>
                            </m:sub>
                          </m:sSub>
                        </m:e>
                      </m:d>
                    </m:oMath>
                  </m:oMathPara>
                </a14:m>
                <a:endParaRPr lang="en-US" dirty="0"/>
              </a:p>
            </p:txBody>
          </p:sp>
        </mc:Choice>
        <mc:Fallback xmlns="">
          <p:sp>
            <p:nvSpPr>
              <p:cNvPr id="144" name="TextBox 143">
                <a:extLst>
                  <a:ext uri="{FF2B5EF4-FFF2-40B4-BE49-F238E27FC236}">
                    <a16:creationId xmlns:a16="http://schemas.microsoft.com/office/drawing/2014/main" id="{E4424B3B-FBAE-0E36-233D-14ACB3C30C4D}"/>
                  </a:ext>
                </a:extLst>
              </p:cNvPr>
              <p:cNvSpPr txBox="1">
                <a:spLocks noRot="1" noChangeAspect="1" noMove="1" noResize="1" noEditPoints="1" noAdjustHandles="1" noChangeArrowheads="1" noChangeShapeType="1" noTextEdit="1"/>
              </p:cNvSpPr>
              <p:nvPr/>
            </p:nvSpPr>
            <p:spPr>
              <a:xfrm>
                <a:off x="8382314" y="2583167"/>
                <a:ext cx="3584801" cy="2690929"/>
              </a:xfrm>
              <a:prstGeom prst="rect">
                <a:avLst/>
              </a:prstGeom>
              <a:blipFill>
                <a:blip r:embed="rId2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430453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290D8-918D-B83D-6014-5A2C0B9C8110}"/>
              </a:ext>
            </a:extLst>
          </p:cNvPr>
          <p:cNvSpPr>
            <a:spLocks noGrp="1"/>
          </p:cNvSpPr>
          <p:nvPr>
            <p:ph type="title"/>
          </p:nvPr>
        </p:nvSpPr>
        <p:spPr/>
        <p:txBody>
          <a:bodyPr>
            <a:normAutofit fontScale="90000"/>
          </a:bodyPr>
          <a:lstStyle/>
          <a:p>
            <a:r>
              <a:rPr lang="en-US" dirty="0"/>
              <a:t>Multilayer RNNs</a:t>
            </a:r>
          </a:p>
        </p:txBody>
      </p:sp>
      <p:sp>
        <p:nvSpPr>
          <p:cNvPr id="4" name="Slide Number Placeholder 3">
            <a:extLst>
              <a:ext uri="{FF2B5EF4-FFF2-40B4-BE49-F238E27FC236}">
                <a16:creationId xmlns:a16="http://schemas.microsoft.com/office/drawing/2014/main" id="{AFA9B93D-A125-3DCF-7E06-4CE822DF70F1}"/>
              </a:ext>
            </a:extLst>
          </p:cNvPr>
          <p:cNvSpPr>
            <a:spLocks noGrp="1"/>
          </p:cNvSpPr>
          <p:nvPr>
            <p:ph type="sldNum" sz="quarter" idx="12"/>
          </p:nvPr>
        </p:nvSpPr>
        <p:spPr/>
        <p:txBody>
          <a:bodyPr/>
          <a:lstStyle/>
          <a:p>
            <a:fld id="{7A40C488-C8CC-47D5-8871-7D5F905AB6AC}" type="slidenum">
              <a:rPr lang="en-US" smtClean="0"/>
              <a:pPr/>
              <a:t>36</a:t>
            </a:fld>
            <a:endParaRPr lang="en-US"/>
          </a:p>
        </p:txBody>
      </p:sp>
      <p:pic>
        <p:nvPicPr>
          <p:cNvPr id="5" name="Picture 4">
            <a:extLst>
              <a:ext uri="{FF2B5EF4-FFF2-40B4-BE49-F238E27FC236}">
                <a16:creationId xmlns:a16="http://schemas.microsoft.com/office/drawing/2014/main" id="{4AB05900-5CC4-EDBF-C48C-93C0A6FFB960}"/>
              </a:ext>
            </a:extLst>
          </p:cNvPr>
          <p:cNvPicPr>
            <a:picLocks noChangeAspect="1"/>
          </p:cNvPicPr>
          <p:nvPr/>
        </p:nvPicPr>
        <p:blipFill>
          <a:blip r:embed="rId2"/>
          <a:stretch>
            <a:fillRect/>
          </a:stretch>
        </p:blipFill>
        <p:spPr>
          <a:xfrm>
            <a:off x="3384826" y="1304079"/>
            <a:ext cx="5066748" cy="4880078"/>
          </a:xfrm>
          <a:prstGeom prst="rect">
            <a:avLst/>
          </a:prstGeom>
        </p:spPr>
      </p:pic>
    </p:spTree>
    <p:extLst>
      <p:ext uri="{BB962C8B-B14F-4D97-AF65-F5344CB8AC3E}">
        <p14:creationId xmlns:p14="http://schemas.microsoft.com/office/powerpoint/2010/main" val="1024801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A4727-6F35-1C0B-8E64-28F067634579}"/>
              </a:ext>
            </a:extLst>
          </p:cNvPr>
          <p:cNvSpPr>
            <a:spLocks noGrp="1"/>
          </p:cNvSpPr>
          <p:nvPr>
            <p:ph type="title"/>
          </p:nvPr>
        </p:nvSpPr>
        <p:spPr/>
        <p:txBody>
          <a:bodyPr>
            <a:normAutofit fontScale="90000"/>
          </a:bodyPr>
          <a:lstStyle/>
          <a:p>
            <a:r>
              <a:rPr lang="en-US" dirty="0"/>
              <a:t>The problem of exploding/vanishing gradient</a:t>
            </a:r>
          </a:p>
        </p:txBody>
      </p:sp>
      <p:sp>
        <p:nvSpPr>
          <p:cNvPr id="3" name="Content Placeholder 2">
            <a:extLst>
              <a:ext uri="{FF2B5EF4-FFF2-40B4-BE49-F238E27FC236}">
                <a16:creationId xmlns:a16="http://schemas.microsoft.com/office/drawing/2014/main" id="{D269CD45-BFB0-0B44-1F99-FAE8B7EB9C5D}"/>
              </a:ext>
            </a:extLst>
          </p:cNvPr>
          <p:cNvSpPr>
            <a:spLocks noGrp="1"/>
          </p:cNvSpPr>
          <p:nvPr>
            <p:ph idx="1"/>
          </p:nvPr>
        </p:nvSpPr>
        <p:spPr/>
        <p:txBody>
          <a:bodyPr>
            <a:normAutofit fontScale="92500" lnSpcReduction="20000"/>
          </a:bodyPr>
          <a:lstStyle/>
          <a:p>
            <a:pPr algn="just"/>
            <a:r>
              <a:rPr lang="en-US" dirty="0"/>
              <a:t>What happens to the magnitude of the gradients as we backpropagate through many layers? </a:t>
            </a:r>
          </a:p>
          <a:p>
            <a:pPr lvl="1" algn="just"/>
            <a:r>
              <a:rPr lang="en-US" dirty="0"/>
              <a:t>If the weights are  small, the gradients shrink exponentially.</a:t>
            </a:r>
          </a:p>
          <a:p>
            <a:pPr lvl="1" algn="just"/>
            <a:r>
              <a:rPr lang="en-US" dirty="0"/>
              <a:t>If the weights are big the gradients grow exponentially.</a:t>
            </a:r>
          </a:p>
          <a:p>
            <a:pPr algn="just"/>
            <a:r>
              <a:rPr lang="en-US" dirty="0"/>
              <a:t>In an RNN trained on long sequences the gradients can easily explode or vanish.</a:t>
            </a:r>
          </a:p>
          <a:p>
            <a:pPr lvl="1" algn="just"/>
            <a:r>
              <a:rPr lang="en-US" dirty="0"/>
              <a:t>We can avoid this by initializing the weights very carefully. </a:t>
            </a:r>
          </a:p>
          <a:p>
            <a:pPr algn="just"/>
            <a:r>
              <a:rPr lang="en-US" dirty="0"/>
              <a:t>Even with good initial weights, its very hard to detect that the current target output depends on an input from many time-steps ago.</a:t>
            </a:r>
          </a:p>
          <a:p>
            <a:pPr lvl="1" algn="just"/>
            <a:r>
              <a:rPr lang="en-US" dirty="0"/>
              <a:t>So RNNs have difficulty dealing with long-range dependencies.</a:t>
            </a:r>
          </a:p>
        </p:txBody>
      </p:sp>
      <p:sp>
        <p:nvSpPr>
          <p:cNvPr id="4" name="Slide Number Placeholder 3">
            <a:extLst>
              <a:ext uri="{FF2B5EF4-FFF2-40B4-BE49-F238E27FC236}">
                <a16:creationId xmlns:a16="http://schemas.microsoft.com/office/drawing/2014/main" id="{6FB143EE-49AF-D679-39C4-8AB915BDE285}"/>
              </a:ext>
            </a:extLst>
          </p:cNvPr>
          <p:cNvSpPr>
            <a:spLocks noGrp="1"/>
          </p:cNvSpPr>
          <p:nvPr>
            <p:ph type="sldNum" sz="quarter" idx="12"/>
          </p:nvPr>
        </p:nvSpPr>
        <p:spPr/>
        <p:txBody>
          <a:bodyPr/>
          <a:lstStyle/>
          <a:p>
            <a:fld id="{7A40C488-C8CC-47D5-8871-7D5F905AB6AC}" type="slidenum">
              <a:rPr lang="en-US" smtClean="0"/>
              <a:pPr/>
              <a:t>37</a:t>
            </a:fld>
            <a:endParaRPr lang="en-US"/>
          </a:p>
        </p:txBody>
      </p:sp>
    </p:spTree>
    <p:extLst>
      <p:ext uri="{BB962C8B-B14F-4D97-AF65-F5344CB8AC3E}">
        <p14:creationId xmlns:p14="http://schemas.microsoft.com/office/powerpoint/2010/main" val="41024505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94B6D-3210-6913-FDBF-0277BF232AA2}"/>
              </a:ext>
            </a:extLst>
          </p:cNvPr>
          <p:cNvSpPr>
            <a:spLocks noGrp="1"/>
          </p:cNvSpPr>
          <p:nvPr>
            <p:ph type="title"/>
          </p:nvPr>
        </p:nvSpPr>
        <p:spPr/>
        <p:txBody>
          <a:bodyPr>
            <a:normAutofit fontScale="90000"/>
          </a:bodyPr>
          <a:lstStyle/>
          <a:p>
            <a:r>
              <a:rPr lang="en-US" dirty="0"/>
              <a:t>Long Short Term Memory (LSTM)</a:t>
            </a:r>
          </a:p>
        </p:txBody>
      </p:sp>
      <p:sp>
        <p:nvSpPr>
          <p:cNvPr id="3" name="Content Placeholder 2">
            <a:extLst>
              <a:ext uri="{FF2B5EF4-FFF2-40B4-BE49-F238E27FC236}">
                <a16:creationId xmlns:a16="http://schemas.microsoft.com/office/drawing/2014/main" id="{F9EB6CA2-EDF3-8125-A13E-8414E2129C81}"/>
              </a:ext>
            </a:extLst>
          </p:cNvPr>
          <p:cNvSpPr>
            <a:spLocks noGrp="1"/>
          </p:cNvSpPr>
          <p:nvPr>
            <p:ph idx="1"/>
          </p:nvPr>
        </p:nvSpPr>
        <p:spPr/>
        <p:txBody>
          <a:bodyPr/>
          <a:lstStyle/>
          <a:p>
            <a:r>
              <a:rPr lang="en-GB" dirty="0"/>
              <a:t>Goal of RNNs: remember information from the past</a:t>
            </a:r>
          </a:p>
          <a:p>
            <a:r>
              <a:rPr lang="en-GB" dirty="0"/>
              <a:t>Given the sequence: </a:t>
            </a:r>
          </a:p>
          <a:p>
            <a:pPr lvl="1"/>
            <a:r>
              <a:rPr lang="en-GB" dirty="0"/>
              <a:t>“The dog that my family had when I was a child had a fluffy _____.”</a:t>
            </a:r>
          </a:p>
          <a:p>
            <a:r>
              <a:rPr lang="en-GB" dirty="0"/>
              <a:t>We want the prediction to be “tail”</a:t>
            </a:r>
          </a:p>
          <a:p>
            <a:r>
              <a:rPr lang="en-GB" dirty="0"/>
              <a:t>However, RNNs are not very good at remembering things far in the past.</a:t>
            </a:r>
          </a:p>
          <a:p>
            <a:r>
              <a:rPr lang="en-GB" dirty="0"/>
              <a:t>To predict “tail” RNN needs to remember the subject of the sentence - “dog”</a:t>
            </a:r>
          </a:p>
          <a:p>
            <a:pPr lvl="1"/>
            <a:endParaRPr lang="en-US" dirty="0"/>
          </a:p>
        </p:txBody>
      </p:sp>
      <p:sp>
        <p:nvSpPr>
          <p:cNvPr id="4" name="Slide Number Placeholder 3">
            <a:extLst>
              <a:ext uri="{FF2B5EF4-FFF2-40B4-BE49-F238E27FC236}">
                <a16:creationId xmlns:a16="http://schemas.microsoft.com/office/drawing/2014/main" id="{1F80EBA9-3696-203B-698E-663BED815EBB}"/>
              </a:ext>
            </a:extLst>
          </p:cNvPr>
          <p:cNvSpPr>
            <a:spLocks noGrp="1"/>
          </p:cNvSpPr>
          <p:nvPr>
            <p:ph type="sldNum" sz="quarter" idx="12"/>
          </p:nvPr>
        </p:nvSpPr>
        <p:spPr/>
        <p:txBody>
          <a:bodyPr/>
          <a:lstStyle/>
          <a:p>
            <a:fld id="{7A40C488-C8CC-47D5-8871-7D5F905AB6AC}" type="slidenum">
              <a:rPr lang="en-US" smtClean="0"/>
              <a:pPr/>
              <a:t>38</a:t>
            </a:fld>
            <a:endParaRPr lang="en-US"/>
          </a:p>
        </p:txBody>
      </p:sp>
    </p:spTree>
    <p:extLst>
      <p:ext uri="{BB962C8B-B14F-4D97-AF65-F5344CB8AC3E}">
        <p14:creationId xmlns:p14="http://schemas.microsoft.com/office/powerpoint/2010/main" val="46095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94B6D-3210-6913-FDBF-0277BF232AA2}"/>
              </a:ext>
            </a:extLst>
          </p:cNvPr>
          <p:cNvSpPr>
            <a:spLocks noGrp="1"/>
          </p:cNvSpPr>
          <p:nvPr>
            <p:ph type="title"/>
          </p:nvPr>
        </p:nvSpPr>
        <p:spPr/>
        <p:txBody>
          <a:bodyPr>
            <a:normAutofit fontScale="90000"/>
          </a:bodyPr>
          <a:lstStyle/>
          <a:p>
            <a:r>
              <a:rPr lang="en-US" dirty="0"/>
              <a:t>Long Short Term Memory (LSTM)</a:t>
            </a:r>
          </a:p>
        </p:txBody>
      </p:sp>
      <p:sp>
        <p:nvSpPr>
          <p:cNvPr id="3" name="Content Placeholder 2">
            <a:extLst>
              <a:ext uri="{FF2B5EF4-FFF2-40B4-BE49-F238E27FC236}">
                <a16:creationId xmlns:a16="http://schemas.microsoft.com/office/drawing/2014/main" id="{F9EB6CA2-EDF3-8125-A13E-8414E2129C81}"/>
              </a:ext>
            </a:extLst>
          </p:cNvPr>
          <p:cNvSpPr>
            <a:spLocks noGrp="1"/>
          </p:cNvSpPr>
          <p:nvPr>
            <p:ph idx="1"/>
          </p:nvPr>
        </p:nvSpPr>
        <p:spPr/>
        <p:txBody>
          <a:bodyPr/>
          <a:lstStyle/>
          <a:p>
            <a:r>
              <a:rPr lang="en-GB" dirty="0"/>
              <a:t>Given the sequence: </a:t>
            </a:r>
          </a:p>
          <a:p>
            <a:pPr lvl="1"/>
            <a:r>
              <a:rPr lang="en-GB" dirty="0"/>
              <a:t>“The dog that my family had when I was a child had a fluffy _____.”</a:t>
            </a:r>
          </a:p>
          <a:p>
            <a:r>
              <a:rPr lang="en-GB" dirty="0"/>
              <a:t>We want the prediction to be “tail”</a:t>
            </a:r>
          </a:p>
          <a:p>
            <a:r>
              <a:rPr lang="en-GB" dirty="0"/>
              <a:t>To predict “tail” RNN needs to remember the subject of the sentence - “dog”</a:t>
            </a:r>
          </a:p>
          <a:p>
            <a:r>
              <a:rPr lang="en-GB" dirty="0"/>
              <a:t>“dog” and predicted word are separated by 12 words </a:t>
            </a:r>
          </a:p>
          <a:p>
            <a:pPr lvl="1"/>
            <a:r>
              <a:rPr lang="en-GB" dirty="0"/>
              <a:t>On the outer limit of what a vanilla RNN would be able to remember.</a:t>
            </a:r>
          </a:p>
          <a:p>
            <a:pPr lvl="1"/>
            <a:endParaRPr lang="en-US" dirty="0"/>
          </a:p>
        </p:txBody>
      </p:sp>
      <p:sp>
        <p:nvSpPr>
          <p:cNvPr id="4" name="Slide Number Placeholder 3">
            <a:extLst>
              <a:ext uri="{FF2B5EF4-FFF2-40B4-BE49-F238E27FC236}">
                <a16:creationId xmlns:a16="http://schemas.microsoft.com/office/drawing/2014/main" id="{1F80EBA9-3696-203B-698E-663BED815EBB}"/>
              </a:ext>
            </a:extLst>
          </p:cNvPr>
          <p:cNvSpPr>
            <a:spLocks noGrp="1"/>
          </p:cNvSpPr>
          <p:nvPr>
            <p:ph type="sldNum" sz="quarter" idx="12"/>
          </p:nvPr>
        </p:nvSpPr>
        <p:spPr/>
        <p:txBody>
          <a:bodyPr/>
          <a:lstStyle/>
          <a:p>
            <a:fld id="{7A40C488-C8CC-47D5-8871-7D5F905AB6AC}" type="slidenum">
              <a:rPr lang="en-US" smtClean="0"/>
              <a:pPr/>
              <a:t>39</a:t>
            </a:fld>
            <a:endParaRPr lang="en-US"/>
          </a:p>
        </p:txBody>
      </p:sp>
    </p:spTree>
    <p:extLst>
      <p:ext uri="{BB962C8B-B14F-4D97-AF65-F5344CB8AC3E}">
        <p14:creationId xmlns:p14="http://schemas.microsoft.com/office/powerpoint/2010/main" val="31172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5BF7-CCF6-5BFA-CA2E-ED90DF415DF3}"/>
              </a:ext>
            </a:extLst>
          </p:cNvPr>
          <p:cNvSpPr>
            <a:spLocks noGrp="1"/>
          </p:cNvSpPr>
          <p:nvPr>
            <p:ph type="title"/>
          </p:nvPr>
        </p:nvSpPr>
        <p:spPr/>
        <p:txBody>
          <a:bodyPr>
            <a:normAutofit fontScale="90000"/>
          </a:bodyPr>
          <a:lstStyle/>
          <a:p>
            <a:r>
              <a:rPr lang="en-US" dirty="0"/>
              <a:t>A Sequence Modeling Problem: Predict the Next Word</a:t>
            </a:r>
          </a:p>
        </p:txBody>
      </p:sp>
      <p:sp>
        <p:nvSpPr>
          <p:cNvPr id="4" name="Slide Number Placeholder 3">
            <a:extLst>
              <a:ext uri="{FF2B5EF4-FFF2-40B4-BE49-F238E27FC236}">
                <a16:creationId xmlns:a16="http://schemas.microsoft.com/office/drawing/2014/main" id="{57C1B7A1-F1F3-6B9E-F6D8-04412D280941}"/>
              </a:ext>
            </a:extLst>
          </p:cNvPr>
          <p:cNvSpPr>
            <a:spLocks noGrp="1"/>
          </p:cNvSpPr>
          <p:nvPr>
            <p:ph type="sldNum" sz="quarter" idx="12"/>
          </p:nvPr>
        </p:nvSpPr>
        <p:spPr/>
        <p:txBody>
          <a:bodyPr/>
          <a:lstStyle/>
          <a:p>
            <a:fld id="{7A40C488-C8CC-47D5-8871-7D5F905AB6AC}" type="slidenum">
              <a:rPr lang="en-US" smtClean="0"/>
              <a:pPr/>
              <a:t>4</a:t>
            </a:fld>
            <a:endParaRPr lang="en-US"/>
          </a:p>
        </p:txBody>
      </p:sp>
      <p:sp>
        <p:nvSpPr>
          <p:cNvPr id="6" name="TextBox 5">
            <a:extLst>
              <a:ext uri="{FF2B5EF4-FFF2-40B4-BE49-F238E27FC236}">
                <a16:creationId xmlns:a16="http://schemas.microsoft.com/office/drawing/2014/main" id="{FAE17528-9B1F-E56F-EA9A-618850A61E50}"/>
              </a:ext>
            </a:extLst>
          </p:cNvPr>
          <p:cNvSpPr txBox="1"/>
          <p:nvPr/>
        </p:nvSpPr>
        <p:spPr>
          <a:xfrm>
            <a:off x="3051544" y="1293262"/>
            <a:ext cx="6103088" cy="523220"/>
          </a:xfrm>
          <a:prstGeom prst="rect">
            <a:avLst/>
          </a:prstGeom>
          <a:noFill/>
        </p:spPr>
        <p:txBody>
          <a:bodyPr wrap="square">
            <a:spAutoFit/>
          </a:bodyPr>
          <a:lstStyle/>
          <a:p>
            <a:pPr algn="ctr"/>
            <a:r>
              <a:rPr lang="en-US" sz="2800" dirty="0"/>
              <a:t>“This morning I took my cat for a walk.”</a:t>
            </a:r>
          </a:p>
        </p:txBody>
      </p:sp>
      <p:sp>
        <p:nvSpPr>
          <p:cNvPr id="7" name="TextBox 6">
            <a:extLst>
              <a:ext uri="{FF2B5EF4-FFF2-40B4-BE49-F238E27FC236}">
                <a16:creationId xmlns:a16="http://schemas.microsoft.com/office/drawing/2014/main" id="{54EE78B0-5EA9-AD07-B9DC-0D31722AAFE2}"/>
              </a:ext>
            </a:extLst>
          </p:cNvPr>
          <p:cNvSpPr txBox="1"/>
          <p:nvPr/>
        </p:nvSpPr>
        <p:spPr>
          <a:xfrm>
            <a:off x="3051544" y="1293262"/>
            <a:ext cx="6103088" cy="523220"/>
          </a:xfrm>
          <a:prstGeom prst="rect">
            <a:avLst/>
          </a:prstGeom>
          <a:noFill/>
        </p:spPr>
        <p:txBody>
          <a:bodyPr wrap="square">
            <a:spAutoFit/>
          </a:bodyPr>
          <a:lstStyle/>
          <a:p>
            <a:pPr algn="ctr"/>
            <a:r>
              <a:rPr lang="en-US" sz="2800" dirty="0">
                <a:highlight>
                  <a:srgbClr val="00FF00"/>
                </a:highlight>
              </a:rPr>
              <a:t>“This morning I took my cat for a </a:t>
            </a:r>
            <a:r>
              <a:rPr lang="en-US" sz="2800" dirty="0">
                <a:highlight>
                  <a:srgbClr val="C0C0C0"/>
                </a:highlight>
              </a:rPr>
              <a:t>walk.”</a:t>
            </a:r>
          </a:p>
        </p:txBody>
      </p:sp>
      <p:sp>
        <p:nvSpPr>
          <p:cNvPr id="9" name="TextBox 8">
            <a:extLst>
              <a:ext uri="{FF2B5EF4-FFF2-40B4-BE49-F238E27FC236}">
                <a16:creationId xmlns:a16="http://schemas.microsoft.com/office/drawing/2014/main" id="{29FEA51F-882B-D30B-6D7E-9B576B0AC133}"/>
              </a:ext>
            </a:extLst>
          </p:cNvPr>
          <p:cNvSpPr txBox="1"/>
          <p:nvPr/>
        </p:nvSpPr>
        <p:spPr>
          <a:xfrm>
            <a:off x="4338084" y="1876364"/>
            <a:ext cx="2934586" cy="430887"/>
          </a:xfrm>
          <a:prstGeom prst="rect">
            <a:avLst/>
          </a:prstGeom>
          <a:noFill/>
        </p:spPr>
        <p:txBody>
          <a:bodyPr wrap="square">
            <a:spAutoFit/>
          </a:bodyPr>
          <a:lstStyle/>
          <a:p>
            <a:pPr algn="ctr"/>
            <a:r>
              <a:rPr lang="en-US" sz="2200" b="1" dirty="0">
                <a:solidFill>
                  <a:srgbClr val="0070C0"/>
                </a:solidFill>
              </a:rPr>
              <a:t>given these words</a:t>
            </a:r>
          </a:p>
        </p:txBody>
      </p:sp>
      <p:sp>
        <p:nvSpPr>
          <p:cNvPr id="10" name="TextBox 9">
            <a:extLst>
              <a:ext uri="{FF2B5EF4-FFF2-40B4-BE49-F238E27FC236}">
                <a16:creationId xmlns:a16="http://schemas.microsoft.com/office/drawing/2014/main" id="{FA776F7B-CC4A-31B1-CAC2-BFC4C82BA2DB}"/>
              </a:ext>
            </a:extLst>
          </p:cNvPr>
          <p:cNvSpPr txBox="1"/>
          <p:nvPr/>
        </p:nvSpPr>
        <p:spPr>
          <a:xfrm>
            <a:off x="8059479" y="1876364"/>
            <a:ext cx="1488558" cy="769441"/>
          </a:xfrm>
          <a:prstGeom prst="rect">
            <a:avLst/>
          </a:prstGeom>
          <a:noFill/>
        </p:spPr>
        <p:txBody>
          <a:bodyPr wrap="square">
            <a:spAutoFit/>
          </a:bodyPr>
          <a:lstStyle/>
          <a:p>
            <a:pPr algn="ctr"/>
            <a:r>
              <a:rPr lang="en-US" sz="2200" b="1" dirty="0">
                <a:solidFill>
                  <a:srgbClr val="7030A0"/>
                </a:solidFill>
              </a:rPr>
              <a:t>predict the next word</a:t>
            </a:r>
          </a:p>
        </p:txBody>
      </p:sp>
    </p:spTree>
    <p:extLst>
      <p:ext uri="{BB962C8B-B14F-4D97-AF65-F5344CB8AC3E}">
        <p14:creationId xmlns:p14="http://schemas.microsoft.com/office/powerpoint/2010/main" val="232008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B4BD-CFE1-22CB-11BC-B4E39F1E61B1}"/>
              </a:ext>
            </a:extLst>
          </p:cNvPr>
          <p:cNvSpPr>
            <a:spLocks noGrp="1"/>
          </p:cNvSpPr>
          <p:nvPr>
            <p:ph type="title"/>
          </p:nvPr>
        </p:nvSpPr>
        <p:spPr/>
        <p:txBody>
          <a:bodyPr>
            <a:normAutofit fontScale="90000"/>
          </a:bodyPr>
          <a:lstStyle/>
          <a:p>
            <a:r>
              <a:rPr lang="en-IN" dirty="0"/>
              <a:t>RNN Weaknesses</a:t>
            </a:r>
          </a:p>
        </p:txBody>
      </p:sp>
      <p:sp>
        <p:nvSpPr>
          <p:cNvPr id="4" name="Slide Number Placeholder 3">
            <a:extLst>
              <a:ext uri="{FF2B5EF4-FFF2-40B4-BE49-F238E27FC236}">
                <a16:creationId xmlns:a16="http://schemas.microsoft.com/office/drawing/2014/main" id="{A23EDC63-60C8-BD10-140E-27DC5C6282DD}"/>
              </a:ext>
            </a:extLst>
          </p:cNvPr>
          <p:cNvSpPr>
            <a:spLocks noGrp="1"/>
          </p:cNvSpPr>
          <p:nvPr>
            <p:ph type="sldNum" sz="quarter" idx="12"/>
          </p:nvPr>
        </p:nvSpPr>
        <p:spPr/>
        <p:txBody>
          <a:bodyPr/>
          <a:lstStyle/>
          <a:p>
            <a:fld id="{7A40C488-C8CC-47D5-8871-7D5F905AB6AC}" type="slidenum">
              <a:rPr lang="en-US" smtClean="0"/>
              <a:pPr/>
              <a:t>40</a:t>
            </a:fld>
            <a:endParaRPr lang="en-US"/>
          </a:p>
        </p:txBody>
      </p:sp>
      <p:pic>
        <p:nvPicPr>
          <p:cNvPr id="8" name="Picture 7">
            <a:extLst>
              <a:ext uri="{FF2B5EF4-FFF2-40B4-BE49-F238E27FC236}">
                <a16:creationId xmlns:a16="http://schemas.microsoft.com/office/drawing/2014/main" id="{C9D3D5CD-F33F-1031-2214-655D8D5AB343}"/>
              </a:ext>
            </a:extLst>
          </p:cNvPr>
          <p:cNvPicPr>
            <a:picLocks noChangeAspect="1"/>
          </p:cNvPicPr>
          <p:nvPr/>
        </p:nvPicPr>
        <p:blipFill>
          <a:blip r:embed="rId2"/>
          <a:stretch>
            <a:fillRect/>
          </a:stretch>
        </p:blipFill>
        <p:spPr>
          <a:xfrm>
            <a:off x="2166389" y="2219156"/>
            <a:ext cx="7859222" cy="2419688"/>
          </a:xfrm>
          <a:prstGeom prst="rect">
            <a:avLst/>
          </a:prstGeom>
        </p:spPr>
      </p:pic>
    </p:spTree>
    <p:extLst>
      <p:ext uri="{BB962C8B-B14F-4D97-AF65-F5344CB8AC3E}">
        <p14:creationId xmlns:p14="http://schemas.microsoft.com/office/powerpoint/2010/main" val="1243814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5A303-1485-9128-086A-343BEE3B805D}"/>
              </a:ext>
            </a:extLst>
          </p:cNvPr>
          <p:cNvSpPr>
            <a:spLocks noGrp="1"/>
          </p:cNvSpPr>
          <p:nvPr>
            <p:ph type="title"/>
          </p:nvPr>
        </p:nvSpPr>
        <p:spPr/>
        <p:txBody>
          <a:bodyPr>
            <a:normAutofit fontScale="90000"/>
          </a:bodyPr>
          <a:lstStyle/>
          <a:p>
            <a:r>
              <a:rPr lang="en-IN" dirty="0"/>
              <a:t>RNN Weaknesses</a:t>
            </a:r>
          </a:p>
        </p:txBody>
      </p:sp>
      <p:sp>
        <p:nvSpPr>
          <p:cNvPr id="4" name="Slide Number Placeholder 3">
            <a:extLst>
              <a:ext uri="{FF2B5EF4-FFF2-40B4-BE49-F238E27FC236}">
                <a16:creationId xmlns:a16="http://schemas.microsoft.com/office/drawing/2014/main" id="{7768A38D-8E16-82CD-1500-349CE28FFE46}"/>
              </a:ext>
            </a:extLst>
          </p:cNvPr>
          <p:cNvSpPr>
            <a:spLocks noGrp="1"/>
          </p:cNvSpPr>
          <p:nvPr>
            <p:ph type="sldNum" sz="quarter" idx="12"/>
          </p:nvPr>
        </p:nvSpPr>
        <p:spPr/>
        <p:txBody>
          <a:bodyPr/>
          <a:lstStyle/>
          <a:p>
            <a:fld id="{7A40C488-C8CC-47D5-8871-7D5F905AB6AC}" type="slidenum">
              <a:rPr lang="en-US" smtClean="0"/>
              <a:pPr/>
              <a:t>41</a:t>
            </a:fld>
            <a:endParaRPr lang="en-US"/>
          </a:p>
        </p:txBody>
      </p:sp>
      <p:pic>
        <p:nvPicPr>
          <p:cNvPr id="6" name="Picture 5">
            <a:extLst>
              <a:ext uri="{FF2B5EF4-FFF2-40B4-BE49-F238E27FC236}">
                <a16:creationId xmlns:a16="http://schemas.microsoft.com/office/drawing/2014/main" id="{B4E783D1-B9F0-2BB3-7762-C63D99156C08}"/>
              </a:ext>
            </a:extLst>
          </p:cNvPr>
          <p:cNvPicPr>
            <a:picLocks noChangeAspect="1"/>
          </p:cNvPicPr>
          <p:nvPr/>
        </p:nvPicPr>
        <p:blipFill>
          <a:blip r:embed="rId2"/>
          <a:stretch>
            <a:fillRect/>
          </a:stretch>
        </p:blipFill>
        <p:spPr>
          <a:xfrm>
            <a:off x="2075889" y="1799362"/>
            <a:ext cx="8040222" cy="3362794"/>
          </a:xfrm>
          <a:prstGeom prst="rect">
            <a:avLst/>
          </a:prstGeom>
        </p:spPr>
      </p:pic>
    </p:spTree>
    <p:extLst>
      <p:ext uri="{BB962C8B-B14F-4D97-AF65-F5344CB8AC3E}">
        <p14:creationId xmlns:p14="http://schemas.microsoft.com/office/powerpoint/2010/main" val="38800106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7F4F8-C363-841A-CEB9-4D491286C841}"/>
              </a:ext>
            </a:extLst>
          </p:cNvPr>
          <p:cNvSpPr>
            <a:spLocks noGrp="1"/>
          </p:cNvSpPr>
          <p:nvPr>
            <p:ph type="title"/>
          </p:nvPr>
        </p:nvSpPr>
        <p:spPr/>
        <p:txBody>
          <a:bodyPr>
            <a:normAutofit fontScale="90000"/>
          </a:bodyPr>
          <a:lstStyle/>
          <a:p>
            <a:r>
              <a:rPr lang="en-IN" dirty="0"/>
              <a:t>RNN Weaknesses</a:t>
            </a:r>
          </a:p>
        </p:txBody>
      </p:sp>
      <p:sp>
        <p:nvSpPr>
          <p:cNvPr id="3" name="Content Placeholder 2">
            <a:extLst>
              <a:ext uri="{FF2B5EF4-FFF2-40B4-BE49-F238E27FC236}">
                <a16:creationId xmlns:a16="http://schemas.microsoft.com/office/drawing/2014/main" id="{FF046E49-E529-12C4-D194-D3B8C8D07162}"/>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9871071B-C460-0F58-221A-C80F2758F6B1}"/>
              </a:ext>
            </a:extLst>
          </p:cNvPr>
          <p:cNvSpPr>
            <a:spLocks noGrp="1"/>
          </p:cNvSpPr>
          <p:nvPr>
            <p:ph type="sldNum" sz="quarter" idx="12"/>
          </p:nvPr>
        </p:nvSpPr>
        <p:spPr/>
        <p:txBody>
          <a:bodyPr/>
          <a:lstStyle/>
          <a:p>
            <a:fld id="{7A40C488-C8CC-47D5-8871-7D5F905AB6AC}" type="slidenum">
              <a:rPr lang="en-US" smtClean="0"/>
              <a:pPr/>
              <a:t>42</a:t>
            </a:fld>
            <a:endParaRPr lang="en-US"/>
          </a:p>
        </p:txBody>
      </p:sp>
      <p:pic>
        <p:nvPicPr>
          <p:cNvPr id="6" name="Picture 5">
            <a:extLst>
              <a:ext uri="{FF2B5EF4-FFF2-40B4-BE49-F238E27FC236}">
                <a16:creationId xmlns:a16="http://schemas.microsoft.com/office/drawing/2014/main" id="{F020F14F-1D9E-93FD-0234-9B59938CCFC3}"/>
              </a:ext>
            </a:extLst>
          </p:cNvPr>
          <p:cNvPicPr>
            <a:picLocks noChangeAspect="1"/>
          </p:cNvPicPr>
          <p:nvPr/>
        </p:nvPicPr>
        <p:blipFill>
          <a:blip r:embed="rId2"/>
          <a:stretch>
            <a:fillRect/>
          </a:stretch>
        </p:blipFill>
        <p:spPr>
          <a:xfrm>
            <a:off x="4967130" y="2504946"/>
            <a:ext cx="2257740" cy="1848108"/>
          </a:xfrm>
          <a:prstGeom prst="rect">
            <a:avLst/>
          </a:prstGeom>
        </p:spPr>
      </p:pic>
    </p:spTree>
    <p:extLst>
      <p:ext uri="{BB962C8B-B14F-4D97-AF65-F5344CB8AC3E}">
        <p14:creationId xmlns:p14="http://schemas.microsoft.com/office/powerpoint/2010/main" val="19976520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854CF-3F23-EA87-2017-718A567B8C68}"/>
              </a:ext>
            </a:extLst>
          </p:cNvPr>
          <p:cNvSpPr>
            <a:spLocks noGrp="1"/>
          </p:cNvSpPr>
          <p:nvPr>
            <p:ph type="title"/>
          </p:nvPr>
        </p:nvSpPr>
        <p:spPr/>
        <p:txBody>
          <a:bodyPr>
            <a:normAutofit fontScale="90000"/>
          </a:bodyPr>
          <a:lstStyle/>
          <a:p>
            <a:r>
              <a:rPr lang="en-IN" dirty="0"/>
              <a:t>RNN Weaknesses</a:t>
            </a:r>
          </a:p>
        </p:txBody>
      </p:sp>
      <p:sp>
        <p:nvSpPr>
          <p:cNvPr id="3" name="Content Placeholder 2">
            <a:extLst>
              <a:ext uri="{FF2B5EF4-FFF2-40B4-BE49-F238E27FC236}">
                <a16:creationId xmlns:a16="http://schemas.microsoft.com/office/drawing/2014/main" id="{8EB9AA3E-4759-BC49-E6E9-F99AD9A6B8EF}"/>
              </a:ext>
            </a:extLst>
          </p:cNvPr>
          <p:cNvSpPr>
            <a:spLocks noGrp="1"/>
          </p:cNvSpPr>
          <p:nvPr>
            <p:ph idx="1"/>
          </p:nvPr>
        </p:nvSpPr>
        <p:spPr/>
        <p:txBody>
          <a:bodyPr/>
          <a:lstStyle/>
          <a:p>
            <a:r>
              <a:rPr lang="en-GB" dirty="0"/>
              <a:t>Can imagine that the information about “dog” is stored in some part of the RNN’s hidden state vector</a:t>
            </a:r>
            <a:endParaRPr lang="en-IN" dirty="0"/>
          </a:p>
        </p:txBody>
      </p:sp>
      <p:sp>
        <p:nvSpPr>
          <p:cNvPr id="4" name="Slide Number Placeholder 3">
            <a:extLst>
              <a:ext uri="{FF2B5EF4-FFF2-40B4-BE49-F238E27FC236}">
                <a16:creationId xmlns:a16="http://schemas.microsoft.com/office/drawing/2014/main" id="{A991AF90-3766-8A94-2477-9FC12DD43F17}"/>
              </a:ext>
            </a:extLst>
          </p:cNvPr>
          <p:cNvSpPr>
            <a:spLocks noGrp="1"/>
          </p:cNvSpPr>
          <p:nvPr>
            <p:ph type="sldNum" sz="quarter" idx="12"/>
          </p:nvPr>
        </p:nvSpPr>
        <p:spPr/>
        <p:txBody>
          <a:bodyPr/>
          <a:lstStyle/>
          <a:p>
            <a:fld id="{7A40C488-C8CC-47D5-8871-7D5F905AB6AC}" type="slidenum">
              <a:rPr lang="en-US" smtClean="0"/>
              <a:pPr/>
              <a:t>43</a:t>
            </a:fld>
            <a:endParaRPr lang="en-US"/>
          </a:p>
        </p:txBody>
      </p:sp>
      <p:pic>
        <p:nvPicPr>
          <p:cNvPr id="6" name="Picture 5">
            <a:extLst>
              <a:ext uri="{FF2B5EF4-FFF2-40B4-BE49-F238E27FC236}">
                <a16:creationId xmlns:a16="http://schemas.microsoft.com/office/drawing/2014/main" id="{9FA778E3-72E5-CA5A-9FFC-84800F38BE43}"/>
              </a:ext>
            </a:extLst>
          </p:cNvPr>
          <p:cNvPicPr>
            <a:picLocks noChangeAspect="1"/>
          </p:cNvPicPr>
          <p:nvPr/>
        </p:nvPicPr>
        <p:blipFill>
          <a:blip r:embed="rId2"/>
          <a:stretch>
            <a:fillRect/>
          </a:stretch>
        </p:blipFill>
        <p:spPr>
          <a:xfrm>
            <a:off x="5705420" y="2485893"/>
            <a:ext cx="781159" cy="1886213"/>
          </a:xfrm>
          <a:prstGeom prst="rect">
            <a:avLst/>
          </a:prstGeom>
        </p:spPr>
      </p:pic>
    </p:spTree>
    <p:extLst>
      <p:ext uri="{BB962C8B-B14F-4D97-AF65-F5344CB8AC3E}">
        <p14:creationId xmlns:p14="http://schemas.microsoft.com/office/powerpoint/2010/main" val="4479843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7478C-E289-FA19-FA0C-187D1067B186}"/>
              </a:ext>
            </a:extLst>
          </p:cNvPr>
          <p:cNvSpPr>
            <a:spLocks noGrp="1"/>
          </p:cNvSpPr>
          <p:nvPr>
            <p:ph type="title"/>
          </p:nvPr>
        </p:nvSpPr>
        <p:spPr/>
        <p:txBody>
          <a:bodyPr>
            <a:normAutofit fontScale="90000"/>
          </a:bodyPr>
          <a:lstStyle/>
          <a:p>
            <a:r>
              <a:rPr lang="en-IN" dirty="0"/>
              <a:t>RNN Weaknesses</a:t>
            </a:r>
          </a:p>
        </p:txBody>
      </p:sp>
      <p:sp>
        <p:nvSpPr>
          <p:cNvPr id="3" name="Content Placeholder 2">
            <a:extLst>
              <a:ext uri="{FF2B5EF4-FFF2-40B4-BE49-F238E27FC236}">
                <a16:creationId xmlns:a16="http://schemas.microsoft.com/office/drawing/2014/main" id="{59E58062-8057-EA0C-AA21-7F5EEAE18550}"/>
              </a:ext>
            </a:extLst>
          </p:cNvPr>
          <p:cNvSpPr>
            <a:spLocks noGrp="1"/>
          </p:cNvSpPr>
          <p:nvPr>
            <p:ph idx="1"/>
          </p:nvPr>
        </p:nvSpPr>
        <p:spPr/>
        <p:txBody>
          <a:bodyPr/>
          <a:lstStyle/>
          <a:p>
            <a:r>
              <a:rPr lang="en-GB" dirty="0"/>
              <a:t>Through all subsequent RNN steps, we want “dog” to stay the same</a:t>
            </a:r>
            <a:endParaRPr lang="en-IN" dirty="0"/>
          </a:p>
        </p:txBody>
      </p:sp>
      <p:sp>
        <p:nvSpPr>
          <p:cNvPr id="4" name="Slide Number Placeholder 3">
            <a:extLst>
              <a:ext uri="{FF2B5EF4-FFF2-40B4-BE49-F238E27FC236}">
                <a16:creationId xmlns:a16="http://schemas.microsoft.com/office/drawing/2014/main" id="{32C30701-8ACD-D475-C76F-A42A6360E780}"/>
              </a:ext>
            </a:extLst>
          </p:cNvPr>
          <p:cNvSpPr>
            <a:spLocks noGrp="1"/>
          </p:cNvSpPr>
          <p:nvPr>
            <p:ph type="sldNum" sz="quarter" idx="12"/>
          </p:nvPr>
        </p:nvSpPr>
        <p:spPr/>
        <p:txBody>
          <a:bodyPr/>
          <a:lstStyle/>
          <a:p>
            <a:fld id="{7A40C488-C8CC-47D5-8871-7D5F905AB6AC}" type="slidenum">
              <a:rPr lang="en-US" smtClean="0"/>
              <a:pPr/>
              <a:t>44</a:t>
            </a:fld>
            <a:endParaRPr lang="en-US"/>
          </a:p>
        </p:txBody>
      </p:sp>
      <p:pic>
        <p:nvPicPr>
          <p:cNvPr id="6" name="Picture 5">
            <a:extLst>
              <a:ext uri="{FF2B5EF4-FFF2-40B4-BE49-F238E27FC236}">
                <a16:creationId xmlns:a16="http://schemas.microsoft.com/office/drawing/2014/main" id="{40DF5772-48AC-BA6C-4A18-9666E40335D9}"/>
              </a:ext>
            </a:extLst>
          </p:cNvPr>
          <p:cNvPicPr>
            <a:picLocks noChangeAspect="1"/>
          </p:cNvPicPr>
          <p:nvPr/>
        </p:nvPicPr>
        <p:blipFill>
          <a:blip r:embed="rId2"/>
          <a:stretch>
            <a:fillRect/>
          </a:stretch>
        </p:blipFill>
        <p:spPr>
          <a:xfrm>
            <a:off x="4486050" y="2104840"/>
            <a:ext cx="3219899" cy="2648320"/>
          </a:xfrm>
          <a:prstGeom prst="rect">
            <a:avLst/>
          </a:prstGeom>
        </p:spPr>
      </p:pic>
    </p:spTree>
    <p:extLst>
      <p:ext uri="{BB962C8B-B14F-4D97-AF65-F5344CB8AC3E}">
        <p14:creationId xmlns:p14="http://schemas.microsoft.com/office/powerpoint/2010/main" val="12430371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516A-8937-B0EA-3FD5-3E95D68DA443}"/>
              </a:ext>
            </a:extLst>
          </p:cNvPr>
          <p:cNvSpPr>
            <a:spLocks noGrp="1"/>
          </p:cNvSpPr>
          <p:nvPr>
            <p:ph type="title"/>
          </p:nvPr>
        </p:nvSpPr>
        <p:spPr/>
        <p:txBody>
          <a:bodyPr>
            <a:normAutofit fontScale="90000"/>
          </a:bodyPr>
          <a:lstStyle/>
          <a:p>
            <a:r>
              <a:rPr lang="en-IN" dirty="0"/>
              <a:t>RNN Weaknesses</a:t>
            </a:r>
          </a:p>
        </p:txBody>
      </p:sp>
      <p:sp>
        <p:nvSpPr>
          <p:cNvPr id="3" name="Content Placeholder 2">
            <a:extLst>
              <a:ext uri="{FF2B5EF4-FFF2-40B4-BE49-F238E27FC236}">
                <a16:creationId xmlns:a16="http://schemas.microsoft.com/office/drawing/2014/main" id="{DB193CA7-5906-059C-B2E5-AF8A674F6CE5}"/>
              </a:ext>
            </a:extLst>
          </p:cNvPr>
          <p:cNvSpPr>
            <a:spLocks noGrp="1"/>
          </p:cNvSpPr>
          <p:nvPr>
            <p:ph idx="1"/>
          </p:nvPr>
        </p:nvSpPr>
        <p:spPr/>
        <p:txBody>
          <a:bodyPr/>
          <a:lstStyle/>
          <a:p>
            <a:r>
              <a:rPr lang="en-GB" dirty="0"/>
              <a:t>If we think of “dog” as just a few entries in the vector…</a:t>
            </a:r>
            <a:endParaRPr lang="en-IN" dirty="0"/>
          </a:p>
        </p:txBody>
      </p:sp>
      <p:sp>
        <p:nvSpPr>
          <p:cNvPr id="4" name="Slide Number Placeholder 3">
            <a:extLst>
              <a:ext uri="{FF2B5EF4-FFF2-40B4-BE49-F238E27FC236}">
                <a16:creationId xmlns:a16="http://schemas.microsoft.com/office/drawing/2014/main" id="{0398E317-74ED-189D-DFF3-FF2461A1BCF7}"/>
              </a:ext>
            </a:extLst>
          </p:cNvPr>
          <p:cNvSpPr>
            <a:spLocks noGrp="1"/>
          </p:cNvSpPr>
          <p:nvPr>
            <p:ph type="sldNum" sz="quarter" idx="12"/>
          </p:nvPr>
        </p:nvSpPr>
        <p:spPr/>
        <p:txBody>
          <a:bodyPr/>
          <a:lstStyle/>
          <a:p>
            <a:fld id="{7A40C488-C8CC-47D5-8871-7D5F905AB6AC}" type="slidenum">
              <a:rPr lang="en-US" smtClean="0"/>
              <a:pPr/>
              <a:t>45</a:t>
            </a:fld>
            <a:endParaRPr lang="en-US"/>
          </a:p>
        </p:txBody>
      </p:sp>
      <p:pic>
        <p:nvPicPr>
          <p:cNvPr id="6" name="Picture 5">
            <a:extLst>
              <a:ext uri="{FF2B5EF4-FFF2-40B4-BE49-F238E27FC236}">
                <a16:creationId xmlns:a16="http://schemas.microsoft.com/office/drawing/2014/main" id="{79BDC72C-5D7C-DDF7-3E5A-DB3807083459}"/>
              </a:ext>
            </a:extLst>
          </p:cNvPr>
          <p:cNvPicPr>
            <a:picLocks noChangeAspect="1"/>
          </p:cNvPicPr>
          <p:nvPr/>
        </p:nvPicPr>
        <p:blipFill>
          <a:blip r:embed="rId2"/>
          <a:stretch>
            <a:fillRect/>
          </a:stretch>
        </p:blipFill>
        <p:spPr>
          <a:xfrm>
            <a:off x="4424129" y="2085787"/>
            <a:ext cx="3343742" cy="2686425"/>
          </a:xfrm>
          <a:prstGeom prst="rect">
            <a:avLst/>
          </a:prstGeom>
        </p:spPr>
      </p:pic>
    </p:spTree>
    <p:extLst>
      <p:ext uri="{BB962C8B-B14F-4D97-AF65-F5344CB8AC3E}">
        <p14:creationId xmlns:p14="http://schemas.microsoft.com/office/powerpoint/2010/main" val="23657287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52F7-6D19-4E44-C1AE-1C6B97374E69}"/>
              </a:ext>
            </a:extLst>
          </p:cNvPr>
          <p:cNvSpPr>
            <a:spLocks noGrp="1"/>
          </p:cNvSpPr>
          <p:nvPr>
            <p:ph type="title"/>
          </p:nvPr>
        </p:nvSpPr>
        <p:spPr/>
        <p:txBody>
          <a:bodyPr>
            <a:normAutofit fontScale="90000"/>
          </a:bodyPr>
          <a:lstStyle/>
          <a:p>
            <a:r>
              <a:rPr lang="en-IN" dirty="0"/>
              <a:t>RNN Weaknesses</a:t>
            </a:r>
          </a:p>
        </p:txBody>
      </p:sp>
      <p:sp>
        <p:nvSpPr>
          <p:cNvPr id="3" name="Content Placeholder 2">
            <a:extLst>
              <a:ext uri="{FF2B5EF4-FFF2-40B4-BE49-F238E27FC236}">
                <a16:creationId xmlns:a16="http://schemas.microsoft.com/office/drawing/2014/main" id="{B29100D6-FEF5-A986-2C61-6E6D289F863B}"/>
              </a:ext>
            </a:extLst>
          </p:cNvPr>
          <p:cNvSpPr>
            <a:spLocks noGrp="1"/>
          </p:cNvSpPr>
          <p:nvPr>
            <p:ph idx="1"/>
          </p:nvPr>
        </p:nvSpPr>
        <p:spPr/>
        <p:txBody>
          <a:bodyPr/>
          <a:lstStyle/>
          <a:p>
            <a:r>
              <a:rPr lang="en-GB" dirty="0"/>
              <a:t>...to preserve “dog” , we need to compute the identity function over the part of the vector that stores it</a:t>
            </a:r>
          </a:p>
          <a:p>
            <a:endParaRPr lang="en-GB" dirty="0"/>
          </a:p>
          <a:p>
            <a:endParaRPr lang="en-GB" dirty="0"/>
          </a:p>
          <a:p>
            <a:endParaRPr lang="en-GB" dirty="0"/>
          </a:p>
          <a:p>
            <a:endParaRPr lang="en-GB" dirty="0"/>
          </a:p>
          <a:p>
            <a:r>
              <a:rPr lang="en-GB" dirty="0"/>
              <a:t>But will that happen?</a:t>
            </a:r>
          </a:p>
          <a:p>
            <a:pPr lvl="1"/>
            <a:r>
              <a:rPr lang="en-GB" dirty="0"/>
              <a:t>No</a:t>
            </a:r>
          </a:p>
          <a:p>
            <a:endParaRPr lang="en-IN" dirty="0"/>
          </a:p>
        </p:txBody>
      </p:sp>
      <p:sp>
        <p:nvSpPr>
          <p:cNvPr id="4" name="Slide Number Placeholder 3">
            <a:extLst>
              <a:ext uri="{FF2B5EF4-FFF2-40B4-BE49-F238E27FC236}">
                <a16:creationId xmlns:a16="http://schemas.microsoft.com/office/drawing/2014/main" id="{CF638E0C-C4F4-9F4B-5D5A-6666D48D7A72}"/>
              </a:ext>
            </a:extLst>
          </p:cNvPr>
          <p:cNvSpPr>
            <a:spLocks noGrp="1"/>
          </p:cNvSpPr>
          <p:nvPr>
            <p:ph type="sldNum" sz="quarter" idx="12"/>
          </p:nvPr>
        </p:nvSpPr>
        <p:spPr/>
        <p:txBody>
          <a:bodyPr/>
          <a:lstStyle/>
          <a:p>
            <a:fld id="{7A40C488-C8CC-47D5-8871-7D5F905AB6AC}" type="slidenum">
              <a:rPr lang="en-US" smtClean="0"/>
              <a:pPr/>
              <a:t>46</a:t>
            </a:fld>
            <a:endParaRPr lang="en-US"/>
          </a:p>
        </p:txBody>
      </p:sp>
      <p:pic>
        <p:nvPicPr>
          <p:cNvPr id="6" name="Picture 5">
            <a:extLst>
              <a:ext uri="{FF2B5EF4-FFF2-40B4-BE49-F238E27FC236}">
                <a16:creationId xmlns:a16="http://schemas.microsoft.com/office/drawing/2014/main" id="{000158F1-0774-1A57-6B99-622995EC3627}"/>
              </a:ext>
            </a:extLst>
          </p:cNvPr>
          <p:cNvPicPr>
            <a:picLocks noChangeAspect="1"/>
          </p:cNvPicPr>
          <p:nvPr/>
        </p:nvPicPr>
        <p:blipFill>
          <a:blip r:embed="rId2"/>
          <a:stretch>
            <a:fillRect/>
          </a:stretch>
        </p:blipFill>
        <p:spPr>
          <a:xfrm>
            <a:off x="4447945" y="2071498"/>
            <a:ext cx="3296110" cy="2715004"/>
          </a:xfrm>
          <a:prstGeom prst="rect">
            <a:avLst/>
          </a:prstGeom>
        </p:spPr>
      </p:pic>
    </p:spTree>
    <p:extLst>
      <p:ext uri="{BB962C8B-B14F-4D97-AF65-F5344CB8AC3E}">
        <p14:creationId xmlns:p14="http://schemas.microsoft.com/office/powerpoint/2010/main" val="287447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52F7-6D19-4E44-C1AE-1C6B97374E69}"/>
              </a:ext>
            </a:extLst>
          </p:cNvPr>
          <p:cNvSpPr>
            <a:spLocks noGrp="1"/>
          </p:cNvSpPr>
          <p:nvPr>
            <p:ph type="title"/>
          </p:nvPr>
        </p:nvSpPr>
        <p:spPr/>
        <p:txBody>
          <a:bodyPr>
            <a:normAutofit fontScale="90000"/>
          </a:bodyPr>
          <a:lstStyle/>
          <a:p>
            <a:r>
              <a:rPr lang="en-IN" dirty="0"/>
              <a:t>RNN Weaknesses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9100D6-FEF5-A986-2C61-6E6D289F863B}"/>
                  </a:ext>
                </a:extLst>
              </p:cNvPr>
              <p:cNvSpPr>
                <a:spLocks noGrp="1"/>
              </p:cNvSpPr>
              <p:nvPr>
                <p:ph idx="1"/>
              </p:nvPr>
            </p:nvSpPr>
            <p:spPr/>
            <p:txBody>
              <a:bodyPr/>
              <a:lstStyle/>
              <a:p>
                <a:r>
                  <a:rPr lang="en-GB" dirty="0"/>
                  <a:t>...to preserve “dog” , we need to compute the identity function over the part of the vector that stores it</a:t>
                </a:r>
              </a:p>
              <a:p>
                <a:endParaRPr lang="en-GB" dirty="0"/>
              </a:p>
              <a:p>
                <a:endParaRPr lang="en-GB" dirty="0"/>
              </a:p>
              <a:p>
                <a:endParaRPr lang="en-GB" dirty="0"/>
              </a:p>
              <a:p>
                <a:endParaRPr lang="en-GB" dirty="0"/>
              </a:p>
              <a:p>
                <a:r>
                  <a:rPr lang="en-GB" dirty="0"/>
                  <a:t>RNN Update Rule:</a:t>
                </a:r>
              </a:p>
              <a:p>
                <a:pPr lvl="1"/>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𝒉</m:t>
                        </m:r>
                      </m:e>
                      <m:sub>
                        <m:r>
                          <a:rPr lang="en-GB" b="1" i="1" smtClean="0">
                            <a:latin typeface="Cambria Math" panose="02040503050406030204" pitchFamily="18" charset="0"/>
                          </a:rPr>
                          <m:t>𝒕</m:t>
                        </m:r>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𝝓</m:t>
                        </m:r>
                      </m:e>
                      <m:sub>
                        <m:r>
                          <a:rPr lang="en-GB" b="1" i="1" smtClean="0">
                            <a:latin typeface="Cambria Math" panose="02040503050406030204" pitchFamily="18" charset="0"/>
                          </a:rPr>
                          <m:t>𝒉</m:t>
                        </m:r>
                      </m:sub>
                    </m:sSub>
                    <m:d>
                      <m:dPr>
                        <m:ctrlPr>
                          <a:rPr lang="en-GB" b="1" i="1" smtClean="0">
                            <a:latin typeface="Cambria Math" panose="02040503050406030204" pitchFamily="18" charset="0"/>
                          </a:rPr>
                        </m:ctrlPr>
                      </m:dPr>
                      <m:e>
                        <m:sSub>
                          <m:sSubPr>
                            <m:ctrlPr>
                              <a:rPr lang="en-GB" b="1" i="1" smtClean="0">
                                <a:latin typeface="Cambria Math" panose="02040503050406030204" pitchFamily="18" charset="0"/>
                              </a:rPr>
                            </m:ctrlPr>
                          </m:sSubPr>
                          <m:e>
                            <m:r>
                              <a:rPr lang="en-GB" b="1" i="1" smtClean="0">
                                <a:latin typeface="Cambria Math" panose="02040503050406030204" pitchFamily="18" charset="0"/>
                              </a:rPr>
                              <m:t>𝑾</m:t>
                            </m:r>
                          </m:e>
                          <m:sub>
                            <m:r>
                              <a:rPr lang="en-GB" b="1" i="1" smtClean="0">
                                <a:latin typeface="Cambria Math" panose="02040503050406030204" pitchFamily="18" charset="0"/>
                              </a:rPr>
                              <m:t>𝒉</m:t>
                            </m:r>
                          </m:sub>
                        </m:sSub>
                        <m:sSub>
                          <m:sSubPr>
                            <m:ctrlPr>
                              <a:rPr lang="en-GB" b="1" i="1" smtClean="0">
                                <a:latin typeface="Cambria Math" panose="02040503050406030204" pitchFamily="18" charset="0"/>
                              </a:rPr>
                            </m:ctrlPr>
                          </m:sSubPr>
                          <m:e>
                            <m:r>
                              <a:rPr lang="en-GB" b="1" i="1" smtClean="0">
                                <a:latin typeface="Cambria Math" panose="02040503050406030204" pitchFamily="18" charset="0"/>
                              </a:rPr>
                              <m:t>𝒉</m:t>
                            </m:r>
                          </m:e>
                          <m:sub>
                            <m:r>
                              <a:rPr lang="en-GB" b="1" i="1" smtClean="0">
                                <a:latin typeface="Cambria Math" panose="02040503050406030204" pitchFamily="18" charset="0"/>
                              </a:rPr>
                              <m:t>𝒕</m:t>
                            </m:r>
                            <m:r>
                              <a:rPr lang="en-GB" b="1" i="1" smtClean="0">
                                <a:latin typeface="Cambria Math" panose="02040503050406030204" pitchFamily="18" charset="0"/>
                              </a:rPr>
                              <m:t>−</m:t>
                            </m:r>
                            <m:r>
                              <a:rPr lang="en-GB" b="1" i="1" smtClean="0">
                                <a:latin typeface="Cambria Math" panose="02040503050406030204" pitchFamily="18" charset="0"/>
                              </a:rPr>
                              <m:t>𝟏</m:t>
                            </m:r>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𝑾</m:t>
                            </m:r>
                          </m:e>
                          <m:sub>
                            <m:r>
                              <a:rPr lang="en-GB" b="1" i="1" smtClean="0">
                                <a:latin typeface="Cambria Math" panose="02040503050406030204" pitchFamily="18" charset="0"/>
                              </a:rPr>
                              <m:t>𝒙</m:t>
                            </m:r>
                          </m:sub>
                        </m:sSub>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𝒕</m:t>
                            </m:r>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𝒃</m:t>
                            </m:r>
                          </m:e>
                          <m:sub>
                            <m:r>
                              <a:rPr lang="en-GB" b="1" i="1" smtClean="0">
                                <a:latin typeface="Cambria Math" panose="02040503050406030204" pitchFamily="18" charset="0"/>
                              </a:rPr>
                              <m:t>𝒉</m:t>
                            </m:r>
                          </m:sub>
                        </m:sSub>
                      </m:e>
                    </m:d>
                  </m:oMath>
                </a14:m>
                <a:endParaRPr lang="en-GB" dirty="0"/>
              </a:p>
              <a:p>
                <a:pPr lvl="1"/>
                <a:r>
                  <a:rPr lang="en-GB" dirty="0"/>
                  <a:t>How does this affect the hidden state?</a:t>
                </a:r>
              </a:p>
              <a:p>
                <a:endParaRPr lang="en-IN" dirty="0"/>
              </a:p>
            </p:txBody>
          </p:sp>
        </mc:Choice>
        <mc:Fallback xmlns="">
          <p:sp>
            <p:nvSpPr>
              <p:cNvPr id="3" name="Content Placeholder 2">
                <a:extLst>
                  <a:ext uri="{FF2B5EF4-FFF2-40B4-BE49-F238E27FC236}">
                    <a16:creationId xmlns:a16="http://schemas.microsoft.com/office/drawing/2014/main" id="{B29100D6-FEF5-A986-2C61-6E6D289F863B}"/>
                  </a:ext>
                </a:extLst>
              </p:cNvPr>
              <p:cNvSpPr>
                <a:spLocks noGrp="1" noRot="1" noChangeAspect="1" noMove="1" noResize="1" noEditPoints="1" noAdjustHandles="1" noChangeArrowheads="1" noChangeShapeType="1" noTextEdit="1"/>
              </p:cNvSpPr>
              <p:nvPr>
                <p:ph idx="1"/>
              </p:nvPr>
            </p:nvSpPr>
            <p:spPr>
              <a:blipFill>
                <a:blip r:embed="rId2"/>
                <a:stretch>
                  <a:fillRect l="-1575" t="-1988" r="-1750"/>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CF638E0C-C4F4-9F4B-5D5A-6666D48D7A72}"/>
              </a:ext>
            </a:extLst>
          </p:cNvPr>
          <p:cNvSpPr>
            <a:spLocks noGrp="1"/>
          </p:cNvSpPr>
          <p:nvPr>
            <p:ph type="sldNum" sz="quarter" idx="12"/>
          </p:nvPr>
        </p:nvSpPr>
        <p:spPr/>
        <p:txBody>
          <a:bodyPr/>
          <a:lstStyle/>
          <a:p>
            <a:fld id="{7A40C488-C8CC-47D5-8871-7D5F905AB6AC}" type="slidenum">
              <a:rPr lang="en-US" smtClean="0"/>
              <a:pPr/>
              <a:t>47</a:t>
            </a:fld>
            <a:endParaRPr lang="en-US"/>
          </a:p>
        </p:txBody>
      </p:sp>
      <p:pic>
        <p:nvPicPr>
          <p:cNvPr id="6" name="Picture 5">
            <a:extLst>
              <a:ext uri="{FF2B5EF4-FFF2-40B4-BE49-F238E27FC236}">
                <a16:creationId xmlns:a16="http://schemas.microsoft.com/office/drawing/2014/main" id="{000158F1-0774-1A57-6B99-622995EC3627}"/>
              </a:ext>
            </a:extLst>
          </p:cNvPr>
          <p:cNvPicPr>
            <a:picLocks noChangeAspect="1"/>
          </p:cNvPicPr>
          <p:nvPr/>
        </p:nvPicPr>
        <p:blipFill>
          <a:blip r:embed="rId3"/>
          <a:stretch>
            <a:fillRect/>
          </a:stretch>
        </p:blipFill>
        <p:spPr>
          <a:xfrm>
            <a:off x="4447945" y="2071498"/>
            <a:ext cx="3296110" cy="2715004"/>
          </a:xfrm>
          <a:prstGeom prst="rect">
            <a:avLst/>
          </a:prstGeom>
        </p:spPr>
      </p:pic>
    </p:spTree>
    <p:extLst>
      <p:ext uri="{BB962C8B-B14F-4D97-AF65-F5344CB8AC3E}">
        <p14:creationId xmlns:p14="http://schemas.microsoft.com/office/powerpoint/2010/main" val="36316709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45BB3-5837-3E8C-ED6A-C5EA3C6C6627}"/>
              </a:ext>
            </a:extLst>
          </p:cNvPr>
          <p:cNvSpPr>
            <a:spLocks noGrp="1"/>
          </p:cNvSpPr>
          <p:nvPr>
            <p:ph type="title"/>
          </p:nvPr>
        </p:nvSpPr>
        <p:spPr/>
        <p:txBody>
          <a:bodyPr>
            <a:normAutofit fontScale="90000"/>
          </a:bodyPr>
          <a:lstStyle/>
          <a:p>
            <a:r>
              <a:rPr lang="en-GB" dirty="0"/>
              <a:t>How does this affect the hidden state?</a:t>
            </a:r>
            <a:endParaRPr lang="en-IN" dirty="0"/>
          </a:p>
        </p:txBody>
      </p:sp>
      <p:sp>
        <p:nvSpPr>
          <p:cNvPr id="3" name="Content Placeholder 2">
            <a:extLst>
              <a:ext uri="{FF2B5EF4-FFF2-40B4-BE49-F238E27FC236}">
                <a16:creationId xmlns:a16="http://schemas.microsoft.com/office/drawing/2014/main" id="{B1A2603D-D978-8EB0-D36A-D08A421B7056}"/>
              </a:ext>
            </a:extLst>
          </p:cNvPr>
          <p:cNvSpPr>
            <a:spLocks noGrp="1"/>
          </p:cNvSpPr>
          <p:nvPr>
            <p:ph idx="1"/>
          </p:nvPr>
        </p:nvSpPr>
        <p:spPr/>
        <p:txBody>
          <a:bodyPr/>
          <a:lstStyle/>
          <a:p>
            <a:r>
              <a:rPr lang="en-GB" dirty="0"/>
              <a:t>What will happen to our dog after we multiply our weights by our hidden state?</a:t>
            </a:r>
          </a:p>
          <a:p>
            <a:endParaRPr lang="en-GB" dirty="0"/>
          </a:p>
          <a:p>
            <a:endParaRPr lang="en-GB" dirty="0"/>
          </a:p>
          <a:p>
            <a:endParaRPr lang="en-GB" dirty="0"/>
          </a:p>
          <a:p>
            <a:endParaRPr lang="en-GB" dirty="0"/>
          </a:p>
          <a:p>
            <a:endParaRPr lang="en-GB" dirty="0"/>
          </a:p>
          <a:p>
            <a:endParaRPr lang="en-GB" dirty="0"/>
          </a:p>
          <a:p>
            <a:r>
              <a:rPr lang="en-GB" dirty="0"/>
              <a:t>Dog gets lost in all the other information!</a:t>
            </a:r>
          </a:p>
        </p:txBody>
      </p:sp>
      <p:sp>
        <p:nvSpPr>
          <p:cNvPr id="4" name="Slide Number Placeholder 3">
            <a:extLst>
              <a:ext uri="{FF2B5EF4-FFF2-40B4-BE49-F238E27FC236}">
                <a16:creationId xmlns:a16="http://schemas.microsoft.com/office/drawing/2014/main" id="{6F700F8B-4B77-D453-3538-5FCF960857D0}"/>
              </a:ext>
            </a:extLst>
          </p:cNvPr>
          <p:cNvSpPr>
            <a:spLocks noGrp="1"/>
          </p:cNvSpPr>
          <p:nvPr>
            <p:ph type="sldNum" sz="quarter" idx="12"/>
          </p:nvPr>
        </p:nvSpPr>
        <p:spPr/>
        <p:txBody>
          <a:bodyPr/>
          <a:lstStyle/>
          <a:p>
            <a:fld id="{7A40C488-C8CC-47D5-8871-7D5F905AB6AC}" type="slidenum">
              <a:rPr lang="en-US" smtClean="0"/>
              <a:pPr/>
              <a:t>48</a:t>
            </a:fld>
            <a:endParaRPr lang="en-US"/>
          </a:p>
        </p:txBody>
      </p:sp>
      <p:pic>
        <p:nvPicPr>
          <p:cNvPr id="6" name="Picture 5">
            <a:extLst>
              <a:ext uri="{FF2B5EF4-FFF2-40B4-BE49-F238E27FC236}">
                <a16:creationId xmlns:a16="http://schemas.microsoft.com/office/drawing/2014/main" id="{8132797C-DF68-EB14-0ADB-A497D6029B2B}"/>
              </a:ext>
            </a:extLst>
          </p:cNvPr>
          <p:cNvPicPr>
            <a:picLocks noChangeAspect="1"/>
          </p:cNvPicPr>
          <p:nvPr/>
        </p:nvPicPr>
        <p:blipFill>
          <a:blip r:embed="rId2"/>
          <a:stretch>
            <a:fillRect/>
          </a:stretch>
        </p:blipFill>
        <p:spPr>
          <a:xfrm>
            <a:off x="1491566" y="2594611"/>
            <a:ext cx="3791479" cy="2257740"/>
          </a:xfrm>
          <a:prstGeom prst="rect">
            <a:avLst/>
          </a:prstGeom>
        </p:spPr>
      </p:pic>
      <p:pic>
        <p:nvPicPr>
          <p:cNvPr id="8" name="Picture 7">
            <a:extLst>
              <a:ext uri="{FF2B5EF4-FFF2-40B4-BE49-F238E27FC236}">
                <a16:creationId xmlns:a16="http://schemas.microsoft.com/office/drawing/2014/main" id="{D20B4C98-D5C7-3896-4ADD-64EEC6F36EA7}"/>
              </a:ext>
            </a:extLst>
          </p:cNvPr>
          <p:cNvPicPr>
            <a:picLocks noChangeAspect="1"/>
          </p:cNvPicPr>
          <p:nvPr/>
        </p:nvPicPr>
        <p:blipFill>
          <a:blip r:embed="rId3"/>
          <a:stretch>
            <a:fillRect/>
          </a:stretch>
        </p:blipFill>
        <p:spPr>
          <a:xfrm>
            <a:off x="1562089" y="2658586"/>
            <a:ext cx="7506748" cy="2095792"/>
          </a:xfrm>
          <a:prstGeom prst="rect">
            <a:avLst/>
          </a:prstGeom>
        </p:spPr>
      </p:pic>
    </p:spTree>
    <p:extLst>
      <p:ext uri="{BB962C8B-B14F-4D97-AF65-F5344CB8AC3E}">
        <p14:creationId xmlns:p14="http://schemas.microsoft.com/office/powerpoint/2010/main" val="136715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BF5DB-5901-59BC-C62A-B1849182F2DB}"/>
              </a:ext>
            </a:extLst>
          </p:cNvPr>
          <p:cNvSpPr>
            <a:spLocks noGrp="1"/>
          </p:cNvSpPr>
          <p:nvPr>
            <p:ph type="title"/>
          </p:nvPr>
        </p:nvSpPr>
        <p:spPr/>
        <p:txBody>
          <a:bodyPr>
            <a:normAutofit fontScale="90000"/>
          </a:bodyPr>
          <a:lstStyle/>
          <a:p>
            <a:r>
              <a:rPr lang="en-GB" dirty="0"/>
              <a:t>How does this affect the hidden state?</a:t>
            </a:r>
            <a:endParaRPr lang="en-IN" dirty="0"/>
          </a:p>
        </p:txBody>
      </p:sp>
      <p:sp>
        <p:nvSpPr>
          <p:cNvPr id="3" name="Content Placeholder 2">
            <a:extLst>
              <a:ext uri="{FF2B5EF4-FFF2-40B4-BE49-F238E27FC236}">
                <a16:creationId xmlns:a16="http://schemas.microsoft.com/office/drawing/2014/main" id="{3F82C865-79AA-51FC-B100-BD47AC320A67}"/>
              </a:ext>
            </a:extLst>
          </p:cNvPr>
          <p:cNvSpPr>
            <a:spLocks noGrp="1"/>
          </p:cNvSpPr>
          <p:nvPr>
            <p:ph idx="1"/>
          </p:nvPr>
        </p:nvSpPr>
        <p:spPr/>
        <p:txBody>
          <a:bodyPr/>
          <a:lstStyle/>
          <a:p>
            <a:r>
              <a:rPr lang="en-GB" dirty="0"/>
              <a:t>RNN forgets about the dog after a certain time </a:t>
            </a:r>
            <a:endParaRPr lang="en-IN" dirty="0"/>
          </a:p>
          <a:p>
            <a:endParaRPr lang="en-IN" dirty="0"/>
          </a:p>
        </p:txBody>
      </p:sp>
      <p:sp>
        <p:nvSpPr>
          <p:cNvPr id="4" name="Slide Number Placeholder 3">
            <a:extLst>
              <a:ext uri="{FF2B5EF4-FFF2-40B4-BE49-F238E27FC236}">
                <a16:creationId xmlns:a16="http://schemas.microsoft.com/office/drawing/2014/main" id="{3E5ADEFC-90C7-8EED-218A-6296EA7B8C8A}"/>
              </a:ext>
            </a:extLst>
          </p:cNvPr>
          <p:cNvSpPr>
            <a:spLocks noGrp="1"/>
          </p:cNvSpPr>
          <p:nvPr>
            <p:ph type="sldNum" sz="quarter" idx="12"/>
          </p:nvPr>
        </p:nvSpPr>
        <p:spPr/>
        <p:txBody>
          <a:bodyPr/>
          <a:lstStyle/>
          <a:p>
            <a:fld id="{7A40C488-C8CC-47D5-8871-7D5F905AB6AC}" type="slidenum">
              <a:rPr lang="en-US" smtClean="0"/>
              <a:pPr/>
              <a:t>49</a:t>
            </a:fld>
            <a:endParaRPr lang="en-US"/>
          </a:p>
        </p:txBody>
      </p:sp>
      <p:pic>
        <p:nvPicPr>
          <p:cNvPr id="6" name="Picture 5">
            <a:extLst>
              <a:ext uri="{FF2B5EF4-FFF2-40B4-BE49-F238E27FC236}">
                <a16:creationId xmlns:a16="http://schemas.microsoft.com/office/drawing/2014/main" id="{4CC5E5FB-0111-909C-FDF5-328866649682}"/>
              </a:ext>
            </a:extLst>
          </p:cNvPr>
          <p:cNvPicPr>
            <a:picLocks noChangeAspect="1"/>
          </p:cNvPicPr>
          <p:nvPr/>
        </p:nvPicPr>
        <p:blipFill>
          <a:blip r:embed="rId2"/>
          <a:stretch>
            <a:fillRect/>
          </a:stretch>
        </p:blipFill>
        <p:spPr>
          <a:xfrm>
            <a:off x="4400313" y="2033392"/>
            <a:ext cx="3391373" cy="2791215"/>
          </a:xfrm>
          <a:prstGeom prst="rect">
            <a:avLst/>
          </a:prstGeom>
        </p:spPr>
      </p:pic>
    </p:spTree>
    <p:extLst>
      <p:ext uri="{BB962C8B-B14F-4D97-AF65-F5344CB8AC3E}">
        <p14:creationId xmlns:p14="http://schemas.microsoft.com/office/powerpoint/2010/main" val="132545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5BF7-CCF6-5BFA-CA2E-ED90DF415DF3}"/>
              </a:ext>
            </a:extLst>
          </p:cNvPr>
          <p:cNvSpPr>
            <a:spLocks noGrp="1"/>
          </p:cNvSpPr>
          <p:nvPr>
            <p:ph type="title"/>
          </p:nvPr>
        </p:nvSpPr>
        <p:spPr/>
        <p:txBody>
          <a:bodyPr>
            <a:normAutofit fontScale="90000"/>
          </a:bodyPr>
          <a:lstStyle/>
          <a:p>
            <a:r>
              <a:rPr lang="en-US" dirty="0"/>
              <a:t>A Sequence Modeling Problem: Predict the Next Word</a:t>
            </a:r>
          </a:p>
        </p:txBody>
      </p:sp>
      <p:sp>
        <p:nvSpPr>
          <p:cNvPr id="3" name="Content Placeholder 2">
            <a:extLst>
              <a:ext uri="{FF2B5EF4-FFF2-40B4-BE49-F238E27FC236}">
                <a16:creationId xmlns:a16="http://schemas.microsoft.com/office/drawing/2014/main" id="{A9951C8F-F180-4106-DB81-F4A7FA22195B}"/>
              </a:ext>
            </a:extLst>
          </p:cNvPr>
          <p:cNvSpPr>
            <a:spLocks noGrp="1"/>
          </p:cNvSpPr>
          <p:nvPr>
            <p:ph idx="1"/>
          </p:nvPr>
        </p:nvSpPr>
        <p:spPr>
          <a:xfrm>
            <a:off x="838200" y="2645805"/>
            <a:ext cx="6968706" cy="3531158"/>
          </a:xfrm>
        </p:spPr>
        <p:txBody>
          <a:bodyPr>
            <a:normAutofit/>
          </a:bodyPr>
          <a:lstStyle/>
          <a:p>
            <a:r>
              <a:rPr lang="en-US" dirty="0"/>
              <a:t>Idea: use a fixed window</a:t>
            </a:r>
          </a:p>
          <a:p>
            <a:r>
              <a:rPr lang="en-US" dirty="0"/>
              <a:t>Problem: can’t model long-term dependencies</a:t>
            </a:r>
          </a:p>
          <a:p>
            <a:pPr lvl="1"/>
            <a:r>
              <a:rPr lang="en-US" dirty="0"/>
              <a:t>“</a:t>
            </a:r>
            <a:r>
              <a:rPr lang="en-US" dirty="0">
                <a:solidFill>
                  <a:srgbClr val="7030A0"/>
                </a:solidFill>
              </a:rPr>
              <a:t>France</a:t>
            </a:r>
            <a:r>
              <a:rPr lang="en-US" dirty="0"/>
              <a:t> is where I grew up, but I now live in Boston. I speak fluent ___.”</a:t>
            </a:r>
          </a:p>
          <a:p>
            <a:r>
              <a:rPr lang="en-US" dirty="0"/>
              <a:t>We need information from the distant past to accurately predict the correct word.</a:t>
            </a:r>
          </a:p>
        </p:txBody>
      </p:sp>
      <p:sp>
        <p:nvSpPr>
          <p:cNvPr id="4" name="Slide Number Placeholder 3">
            <a:extLst>
              <a:ext uri="{FF2B5EF4-FFF2-40B4-BE49-F238E27FC236}">
                <a16:creationId xmlns:a16="http://schemas.microsoft.com/office/drawing/2014/main" id="{57C1B7A1-F1F3-6B9E-F6D8-04412D280941}"/>
              </a:ext>
            </a:extLst>
          </p:cNvPr>
          <p:cNvSpPr>
            <a:spLocks noGrp="1"/>
          </p:cNvSpPr>
          <p:nvPr>
            <p:ph type="sldNum" sz="quarter" idx="12"/>
          </p:nvPr>
        </p:nvSpPr>
        <p:spPr/>
        <p:txBody>
          <a:bodyPr/>
          <a:lstStyle/>
          <a:p>
            <a:fld id="{7A40C488-C8CC-47D5-8871-7D5F905AB6AC}" type="slidenum">
              <a:rPr lang="en-US" smtClean="0"/>
              <a:pPr/>
              <a:t>5</a:t>
            </a:fld>
            <a:endParaRPr lang="en-US"/>
          </a:p>
        </p:txBody>
      </p:sp>
      <p:sp>
        <p:nvSpPr>
          <p:cNvPr id="6" name="TextBox 5">
            <a:extLst>
              <a:ext uri="{FF2B5EF4-FFF2-40B4-BE49-F238E27FC236}">
                <a16:creationId xmlns:a16="http://schemas.microsoft.com/office/drawing/2014/main" id="{FAE17528-9B1F-E56F-EA9A-618850A61E50}"/>
              </a:ext>
            </a:extLst>
          </p:cNvPr>
          <p:cNvSpPr txBox="1"/>
          <p:nvPr/>
        </p:nvSpPr>
        <p:spPr>
          <a:xfrm>
            <a:off x="3051544" y="1293262"/>
            <a:ext cx="6103088" cy="523220"/>
          </a:xfrm>
          <a:prstGeom prst="rect">
            <a:avLst/>
          </a:prstGeom>
          <a:noFill/>
        </p:spPr>
        <p:txBody>
          <a:bodyPr wrap="square">
            <a:spAutoFit/>
          </a:bodyPr>
          <a:lstStyle/>
          <a:p>
            <a:pPr algn="ctr"/>
            <a:r>
              <a:rPr lang="en-US" sz="2800" dirty="0"/>
              <a:t>“This morning I took my cat for a walk.”</a:t>
            </a:r>
          </a:p>
        </p:txBody>
      </p:sp>
      <p:sp>
        <p:nvSpPr>
          <p:cNvPr id="7" name="TextBox 6">
            <a:extLst>
              <a:ext uri="{FF2B5EF4-FFF2-40B4-BE49-F238E27FC236}">
                <a16:creationId xmlns:a16="http://schemas.microsoft.com/office/drawing/2014/main" id="{54EE78B0-5EA9-AD07-B9DC-0D31722AAFE2}"/>
              </a:ext>
            </a:extLst>
          </p:cNvPr>
          <p:cNvSpPr txBox="1"/>
          <p:nvPr/>
        </p:nvSpPr>
        <p:spPr>
          <a:xfrm>
            <a:off x="3051544" y="1293262"/>
            <a:ext cx="6103088" cy="523220"/>
          </a:xfrm>
          <a:prstGeom prst="rect">
            <a:avLst/>
          </a:prstGeom>
          <a:noFill/>
        </p:spPr>
        <p:txBody>
          <a:bodyPr wrap="square">
            <a:spAutoFit/>
          </a:bodyPr>
          <a:lstStyle/>
          <a:p>
            <a:pPr algn="ctr"/>
            <a:r>
              <a:rPr lang="en-US" sz="2800" dirty="0"/>
              <a:t>“This morning I took my cat</a:t>
            </a:r>
            <a:r>
              <a:rPr lang="en-US" sz="2800" dirty="0">
                <a:highlight>
                  <a:srgbClr val="00FF00"/>
                </a:highlight>
              </a:rPr>
              <a:t> for a </a:t>
            </a:r>
            <a:r>
              <a:rPr lang="en-US" sz="2800" dirty="0">
                <a:highlight>
                  <a:srgbClr val="C0C0C0"/>
                </a:highlight>
              </a:rPr>
              <a:t>walk.”</a:t>
            </a:r>
          </a:p>
        </p:txBody>
      </p:sp>
      <p:sp>
        <p:nvSpPr>
          <p:cNvPr id="9" name="TextBox 8">
            <a:extLst>
              <a:ext uri="{FF2B5EF4-FFF2-40B4-BE49-F238E27FC236}">
                <a16:creationId xmlns:a16="http://schemas.microsoft.com/office/drawing/2014/main" id="{29FEA51F-882B-D30B-6D7E-9B576B0AC133}"/>
              </a:ext>
            </a:extLst>
          </p:cNvPr>
          <p:cNvSpPr txBox="1"/>
          <p:nvPr/>
        </p:nvSpPr>
        <p:spPr>
          <a:xfrm>
            <a:off x="4338084" y="1876364"/>
            <a:ext cx="2934586" cy="430887"/>
          </a:xfrm>
          <a:prstGeom prst="rect">
            <a:avLst/>
          </a:prstGeom>
          <a:noFill/>
        </p:spPr>
        <p:txBody>
          <a:bodyPr wrap="square">
            <a:spAutoFit/>
          </a:bodyPr>
          <a:lstStyle/>
          <a:p>
            <a:pPr algn="ctr"/>
            <a:r>
              <a:rPr lang="en-US" sz="2200" b="1" dirty="0">
                <a:solidFill>
                  <a:srgbClr val="0070C0"/>
                </a:solidFill>
              </a:rPr>
              <a:t>given these words</a:t>
            </a:r>
          </a:p>
        </p:txBody>
      </p:sp>
      <p:sp>
        <p:nvSpPr>
          <p:cNvPr id="10" name="TextBox 9">
            <a:extLst>
              <a:ext uri="{FF2B5EF4-FFF2-40B4-BE49-F238E27FC236}">
                <a16:creationId xmlns:a16="http://schemas.microsoft.com/office/drawing/2014/main" id="{FA776F7B-CC4A-31B1-CAC2-BFC4C82BA2DB}"/>
              </a:ext>
            </a:extLst>
          </p:cNvPr>
          <p:cNvSpPr txBox="1"/>
          <p:nvPr/>
        </p:nvSpPr>
        <p:spPr>
          <a:xfrm>
            <a:off x="8059479" y="1876364"/>
            <a:ext cx="1488558" cy="769441"/>
          </a:xfrm>
          <a:prstGeom prst="rect">
            <a:avLst/>
          </a:prstGeom>
          <a:noFill/>
        </p:spPr>
        <p:txBody>
          <a:bodyPr wrap="square">
            <a:spAutoFit/>
          </a:bodyPr>
          <a:lstStyle/>
          <a:p>
            <a:pPr algn="ctr"/>
            <a:r>
              <a:rPr lang="en-US" sz="2200" b="1" dirty="0">
                <a:solidFill>
                  <a:srgbClr val="7030A0"/>
                </a:solidFill>
              </a:rPr>
              <a:t>predict the next word</a:t>
            </a:r>
          </a:p>
        </p:txBody>
      </p:sp>
    </p:spTree>
    <p:extLst>
      <p:ext uri="{BB962C8B-B14F-4D97-AF65-F5344CB8AC3E}">
        <p14:creationId xmlns:p14="http://schemas.microsoft.com/office/powerpoint/2010/main" val="2089384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40F7-372C-4547-0E99-C64CBB025E4A}"/>
              </a:ext>
            </a:extLst>
          </p:cNvPr>
          <p:cNvSpPr>
            <a:spLocks noGrp="1"/>
          </p:cNvSpPr>
          <p:nvPr>
            <p:ph type="title"/>
          </p:nvPr>
        </p:nvSpPr>
        <p:spPr/>
        <p:txBody>
          <a:bodyPr>
            <a:normAutofit fontScale="90000"/>
          </a:bodyPr>
          <a:lstStyle/>
          <a:p>
            <a:r>
              <a:rPr lang="en-IN" dirty="0"/>
              <a:t>RNN Weaknesses</a:t>
            </a:r>
          </a:p>
        </p:txBody>
      </p:sp>
      <p:sp>
        <p:nvSpPr>
          <p:cNvPr id="3" name="Content Placeholder 2">
            <a:extLst>
              <a:ext uri="{FF2B5EF4-FFF2-40B4-BE49-F238E27FC236}">
                <a16:creationId xmlns:a16="http://schemas.microsoft.com/office/drawing/2014/main" id="{262592B3-BB38-375F-8696-4424B7B18242}"/>
              </a:ext>
            </a:extLst>
          </p:cNvPr>
          <p:cNvSpPr>
            <a:spLocks noGrp="1"/>
          </p:cNvSpPr>
          <p:nvPr>
            <p:ph idx="1"/>
          </p:nvPr>
        </p:nvSpPr>
        <p:spPr/>
        <p:txBody>
          <a:bodyPr/>
          <a:lstStyle/>
          <a:p>
            <a:r>
              <a:rPr lang="en-GB" dirty="0"/>
              <a:t>RNNs cannot learn “long term” dependency</a:t>
            </a:r>
          </a:p>
          <a:p>
            <a:pPr lvl="1"/>
            <a:r>
              <a:rPr lang="en-GB" dirty="0"/>
              <a:t>We need new way to update hidden state!</a:t>
            </a:r>
            <a:endParaRPr lang="en-IN" dirty="0"/>
          </a:p>
        </p:txBody>
      </p:sp>
      <p:sp>
        <p:nvSpPr>
          <p:cNvPr id="4" name="Slide Number Placeholder 3">
            <a:extLst>
              <a:ext uri="{FF2B5EF4-FFF2-40B4-BE49-F238E27FC236}">
                <a16:creationId xmlns:a16="http://schemas.microsoft.com/office/drawing/2014/main" id="{BFF73306-E82C-8AEE-28AC-5B03003F73F0}"/>
              </a:ext>
            </a:extLst>
          </p:cNvPr>
          <p:cNvSpPr>
            <a:spLocks noGrp="1"/>
          </p:cNvSpPr>
          <p:nvPr>
            <p:ph type="sldNum" sz="quarter" idx="12"/>
          </p:nvPr>
        </p:nvSpPr>
        <p:spPr/>
        <p:txBody>
          <a:bodyPr/>
          <a:lstStyle/>
          <a:p>
            <a:fld id="{7A40C488-C8CC-47D5-8871-7D5F905AB6AC}" type="slidenum">
              <a:rPr lang="en-US" smtClean="0"/>
              <a:pPr/>
              <a:t>50</a:t>
            </a:fld>
            <a:endParaRPr lang="en-US"/>
          </a:p>
        </p:txBody>
      </p:sp>
      <p:pic>
        <p:nvPicPr>
          <p:cNvPr id="6" name="Picture 5">
            <a:extLst>
              <a:ext uri="{FF2B5EF4-FFF2-40B4-BE49-F238E27FC236}">
                <a16:creationId xmlns:a16="http://schemas.microsoft.com/office/drawing/2014/main" id="{DD024EB6-728C-100C-67C5-49F002C5E9B0}"/>
              </a:ext>
            </a:extLst>
          </p:cNvPr>
          <p:cNvPicPr>
            <a:picLocks noChangeAspect="1"/>
          </p:cNvPicPr>
          <p:nvPr/>
        </p:nvPicPr>
        <p:blipFill>
          <a:blip r:embed="rId2"/>
          <a:stretch>
            <a:fillRect/>
          </a:stretch>
        </p:blipFill>
        <p:spPr>
          <a:xfrm>
            <a:off x="2190205" y="2276314"/>
            <a:ext cx="7811590" cy="2305372"/>
          </a:xfrm>
          <a:prstGeom prst="rect">
            <a:avLst/>
          </a:prstGeom>
        </p:spPr>
      </p:pic>
    </p:spTree>
    <p:extLst>
      <p:ext uri="{BB962C8B-B14F-4D97-AF65-F5344CB8AC3E}">
        <p14:creationId xmlns:p14="http://schemas.microsoft.com/office/powerpoint/2010/main" val="40322848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05F75-688B-6F04-0D79-227B69B66B42}"/>
              </a:ext>
            </a:extLst>
          </p:cNvPr>
          <p:cNvSpPr>
            <a:spLocks noGrp="1"/>
          </p:cNvSpPr>
          <p:nvPr>
            <p:ph type="title"/>
          </p:nvPr>
        </p:nvSpPr>
        <p:spPr/>
        <p:txBody>
          <a:bodyPr>
            <a:normAutofit fontScale="90000"/>
          </a:bodyPr>
          <a:lstStyle/>
          <a:p>
            <a:r>
              <a:rPr lang="en-GB" dirty="0"/>
              <a:t>An analogy to human (or computer) memory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417A22-5654-D288-0011-A1C906CBA868}"/>
                  </a:ext>
                </a:extLst>
              </p:cNvPr>
              <p:cNvSpPr>
                <a:spLocks noGrp="1"/>
              </p:cNvSpPr>
              <p:nvPr>
                <p:ph idx="1"/>
              </p:nvPr>
            </p:nvSpPr>
            <p:spPr>
              <a:xfrm>
                <a:off x="838199" y="1270000"/>
                <a:ext cx="7581181" cy="4906963"/>
              </a:xfrm>
            </p:spPr>
            <p:txBody>
              <a:bodyPr/>
              <a:lstStyle/>
              <a:p>
                <a:r>
                  <a:rPr lang="en-IN" dirty="0"/>
                  <a:t>RNN hidden state </a:t>
                </a:r>
                <a14:m>
                  <m:oMath xmlns:m="http://schemas.openxmlformats.org/officeDocument/2006/math">
                    <m:r>
                      <a:rPr lang="en-GB" b="1" i="1" smtClean="0">
                        <a:latin typeface="Cambria Math" panose="02040503050406030204" pitchFamily="18" charset="0"/>
                      </a:rPr>
                      <m:t>→</m:t>
                    </m:r>
                  </m:oMath>
                </a14:m>
                <a:r>
                  <a:rPr lang="en-IN" dirty="0"/>
                  <a:t>“short term memory/RAM”</a:t>
                </a:r>
              </a:p>
              <a:p>
                <a:pPr lvl="1"/>
                <a:r>
                  <a:rPr lang="en-GB" dirty="0"/>
                  <a:t>Like how you lose contents of RAM if you shut down a computer</a:t>
                </a:r>
              </a:p>
              <a:p>
                <a:pPr lvl="1"/>
                <a:r>
                  <a:rPr lang="en-GB" dirty="0"/>
                  <a:t>or how human short-term memory fades after time</a:t>
                </a:r>
              </a:p>
              <a:p>
                <a:r>
                  <a:rPr lang="en-GB" dirty="0"/>
                  <a:t>What we want </a:t>
                </a:r>
                <a14:m>
                  <m:oMath xmlns:m="http://schemas.openxmlformats.org/officeDocument/2006/math">
                    <m:r>
                      <a:rPr lang="en-GB" b="1" i="1" smtClean="0">
                        <a:latin typeface="Cambria Math" panose="02040503050406030204" pitchFamily="18" charset="0"/>
                      </a:rPr>
                      <m:t>→</m:t>
                    </m:r>
                  </m:oMath>
                </a14:m>
                <a:r>
                  <a:rPr lang="en-GB" dirty="0"/>
                  <a:t> “long term memory/disk”</a:t>
                </a:r>
              </a:p>
              <a:p>
                <a:pPr lvl="1"/>
                <a:r>
                  <a:rPr lang="en-GB" dirty="0"/>
                  <a:t>Some state representing knowledge  that persists</a:t>
                </a:r>
              </a:p>
              <a:p>
                <a:pPr lvl="1"/>
                <a:r>
                  <a:rPr lang="en-GB" dirty="0"/>
                  <a:t>Like how contents of disk persist across shut-downs...</a:t>
                </a:r>
              </a:p>
              <a:p>
                <a:pPr lvl="1"/>
                <a:r>
                  <a:rPr lang="en-GB" dirty="0"/>
                  <a:t>or how sleep consolidates human memory into long-term memory</a:t>
                </a:r>
                <a:endParaRPr lang="en-IN" dirty="0"/>
              </a:p>
            </p:txBody>
          </p:sp>
        </mc:Choice>
        <mc:Fallback xmlns="">
          <p:sp>
            <p:nvSpPr>
              <p:cNvPr id="3" name="Content Placeholder 2">
                <a:extLst>
                  <a:ext uri="{FF2B5EF4-FFF2-40B4-BE49-F238E27FC236}">
                    <a16:creationId xmlns:a16="http://schemas.microsoft.com/office/drawing/2014/main" id="{8A417A22-5654-D288-0011-A1C906CBA868}"/>
                  </a:ext>
                </a:extLst>
              </p:cNvPr>
              <p:cNvSpPr>
                <a:spLocks noGrp="1" noRot="1" noChangeAspect="1" noMove="1" noResize="1" noEditPoints="1" noAdjustHandles="1" noChangeArrowheads="1" noChangeShapeType="1" noTextEdit="1"/>
              </p:cNvSpPr>
              <p:nvPr>
                <p:ph idx="1"/>
              </p:nvPr>
            </p:nvSpPr>
            <p:spPr>
              <a:xfrm>
                <a:off x="838199" y="1270000"/>
                <a:ext cx="7581181" cy="4906963"/>
              </a:xfrm>
              <a:blipFill>
                <a:blip r:embed="rId2"/>
                <a:stretch>
                  <a:fillRect l="-1367" t="-1988" r="-1286"/>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13B4EC05-20A8-42F9-1D3E-B56139045C69}"/>
              </a:ext>
            </a:extLst>
          </p:cNvPr>
          <p:cNvSpPr>
            <a:spLocks noGrp="1"/>
          </p:cNvSpPr>
          <p:nvPr>
            <p:ph type="sldNum" sz="quarter" idx="12"/>
          </p:nvPr>
        </p:nvSpPr>
        <p:spPr/>
        <p:txBody>
          <a:bodyPr/>
          <a:lstStyle/>
          <a:p>
            <a:fld id="{7A40C488-C8CC-47D5-8871-7D5F905AB6AC}" type="slidenum">
              <a:rPr lang="en-US" smtClean="0"/>
              <a:pPr/>
              <a:t>51</a:t>
            </a:fld>
            <a:endParaRPr lang="en-US"/>
          </a:p>
        </p:txBody>
      </p:sp>
    </p:spTree>
    <p:extLst>
      <p:ext uri="{BB962C8B-B14F-4D97-AF65-F5344CB8AC3E}">
        <p14:creationId xmlns:p14="http://schemas.microsoft.com/office/powerpoint/2010/main" val="1798648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0BDAB-E943-D8D6-B94B-48893DCB71A3}"/>
              </a:ext>
            </a:extLst>
          </p:cNvPr>
          <p:cNvSpPr>
            <a:spLocks noGrp="1"/>
          </p:cNvSpPr>
          <p:nvPr>
            <p:ph type="title"/>
          </p:nvPr>
        </p:nvSpPr>
        <p:spPr/>
        <p:txBody>
          <a:bodyPr>
            <a:normAutofit fontScale="90000"/>
          </a:bodyPr>
          <a:lstStyle/>
          <a:p>
            <a:r>
              <a:rPr lang="en-GB" dirty="0"/>
              <a:t>Long Short Term Memory (LSTM)</a:t>
            </a:r>
            <a:endParaRPr lang="en-IN" dirty="0"/>
          </a:p>
        </p:txBody>
      </p:sp>
      <p:sp>
        <p:nvSpPr>
          <p:cNvPr id="3" name="Content Placeholder 2">
            <a:extLst>
              <a:ext uri="{FF2B5EF4-FFF2-40B4-BE49-F238E27FC236}">
                <a16:creationId xmlns:a16="http://schemas.microsoft.com/office/drawing/2014/main" id="{19338451-4CDC-9D30-81E7-0B6F2FD3707F}"/>
              </a:ext>
            </a:extLst>
          </p:cNvPr>
          <p:cNvSpPr>
            <a:spLocks noGrp="1"/>
          </p:cNvSpPr>
          <p:nvPr>
            <p:ph idx="1"/>
          </p:nvPr>
        </p:nvSpPr>
        <p:spPr/>
        <p:txBody>
          <a:bodyPr/>
          <a:lstStyle/>
          <a:p>
            <a:r>
              <a:rPr lang="en-GB" dirty="0">
                <a:solidFill>
                  <a:srgbClr val="FF0000"/>
                </a:solidFill>
              </a:rPr>
              <a:t>Long</a:t>
            </a:r>
            <a:r>
              <a:rPr lang="en-GB" dirty="0"/>
              <a:t> Short Term Memory (LSTM)</a:t>
            </a:r>
          </a:p>
          <a:p>
            <a:pPr lvl="1"/>
            <a:r>
              <a:rPr lang="en-GB" dirty="0"/>
              <a:t>“Short-term memory that persists over time”</a:t>
            </a:r>
          </a:p>
          <a:p>
            <a:pPr lvl="1"/>
            <a:r>
              <a:rPr lang="en-GB" dirty="0"/>
              <a:t>i.e. “hidden states that remember information for longer”</a:t>
            </a:r>
            <a:endParaRPr lang="en-IN" dirty="0"/>
          </a:p>
        </p:txBody>
      </p:sp>
      <p:sp>
        <p:nvSpPr>
          <p:cNvPr id="4" name="Slide Number Placeholder 3">
            <a:extLst>
              <a:ext uri="{FF2B5EF4-FFF2-40B4-BE49-F238E27FC236}">
                <a16:creationId xmlns:a16="http://schemas.microsoft.com/office/drawing/2014/main" id="{94056429-EA9B-12F2-2CB8-C6B37AA5F9AA}"/>
              </a:ext>
            </a:extLst>
          </p:cNvPr>
          <p:cNvSpPr>
            <a:spLocks noGrp="1"/>
          </p:cNvSpPr>
          <p:nvPr>
            <p:ph type="sldNum" sz="quarter" idx="12"/>
          </p:nvPr>
        </p:nvSpPr>
        <p:spPr/>
        <p:txBody>
          <a:bodyPr/>
          <a:lstStyle/>
          <a:p>
            <a:fld id="{7A40C488-C8CC-47D5-8871-7D5F905AB6AC}" type="slidenum">
              <a:rPr lang="en-US" smtClean="0"/>
              <a:pPr/>
              <a:t>52</a:t>
            </a:fld>
            <a:endParaRPr lang="en-US"/>
          </a:p>
        </p:txBody>
      </p:sp>
      <p:pic>
        <p:nvPicPr>
          <p:cNvPr id="6" name="Picture 5">
            <a:extLst>
              <a:ext uri="{FF2B5EF4-FFF2-40B4-BE49-F238E27FC236}">
                <a16:creationId xmlns:a16="http://schemas.microsoft.com/office/drawing/2014/main" id="{8821E7CE-5E36-DD40-F3C5-7EEE466F9532}"/>
              </a:ext>
            </a:extLst>
          </p:cNvPr>
          <p:cNvPicPr>
            <a:picLocks noChangeAspect="1"/>
          </p:cNvPicPr>
          <p:nvPr/>
        </p:nvPicPr>
        <p:blipFill>
          <a:blip r:embed="rId2"/>
          <a:stretch>
            <a:fillRect/>
          </a:stretch>
        </p:blipFill>
        <p:spPr>
          <a:xfrm>
            <a:off x="1357688" y="3262270"/>
            <a:ext cx="2333951" cy="1886213"/>
          </a:xfrm>
          <a:prstGeom prst="rect">
            <a:avLst/>
          </a:prstGeom>
        </p:spPr>
      </p:pic>
      <p:sp>
        <p:nvSpPr>
          <p:cNvPr id="8" name="TextBox 7">
            <a:extLst>
              <a:ext uri="{FF2B5EF4-FFF2-40B4-BE49-F238E27FC236}">
                <a16:creationId xmlns:a16="http://schemas.microsoft.com/office/drawing/2014/main" id="{1A73CE75-0628-4CDB-68FE-822E8FBE883E}"/>
              </a:ext>
            </a:extLst>
          </p:cNvPr>
          <p:cNvSpPr txBox="1"/>
          <p:nvPr/>
        </p:nvSpPr>
        <p:spPr>
          <a:xfrm>
            <a:off x="1841273" y="5231835"/>
            <a:ext cx="1850366" cy="430887"/>
          </a:xfrm>
          <a:prstGeom prst="rect">
            <a:avLst/>
          </a:prstGeom>
          <a:noFill/>
        </p:spPr>
        <p:txBody>
          <a:bodyPr wrap="square">
            <a:spAutoFit/>
          </a:bodyPr>
          <a:lstStyle/>
          <a:p>
            <a:r>
              <a:rPr lang="en-IN" sz="2200" b="1" dirty="0"/>
              <a:t>Vanilla RNN</a:t>
            </a:r>
          </a:p>
        </p:txBody>
      </p:sp>
      <p:pic>
        <p:nvPicPr>
          <p:cNvPr id="10" name="Picture 9">
            <a:extLst>
              <a:ext uri="{FF2B5EF4-FFF2-40B4-BE49-F238E27FC236}">
                <a16:creationId xmlns:a16="http://schemas.microsoft.com/office/drawing/2014/main" id="{B74D40B4-B56E-A3A5-A9C5-477D0B1BA375}"/>
              </a:ext>
            </a:extLst>
          </p:cNvPr>
          <p:cNvPicPr>
            <a:picLocks noChangeAspect="1"/>
          </p:cNvPicPr>
          <p:nvPr/>
        </p:nvPicPr>
        <p:blipFill>
          <a:blip r:embed="rId3"/>
          <a:stretch>
            <a:fillRect/>
          </a:stretch>
        </p:blipFill>
        <p:spPr>
          <a:xfrm>
            <a:off x="4211127" y="2789432"/>
            <a:ext cx="3753374" cy="2657846"/>
          </a:xfrm>
          <a:prstGeom prst="rect">
            <a:avLst/>
          </a:prstGeom>
        </p:spPr>
      </p:pic>
      <p:sp>
        <p:nvSpPr>
          <p:cNvPr id="11" name="TextBox 10">
            <a:extLst>
              <a:ext uri="{FF2B5EF4-FFF2-40B4-BE49-F238E27FC236}">
                <a16:creationId xmlns:a16="http://schemas.microsoft.com/office/drawing/2014/main" id="{E6E0D90B-9AAA-23CD-204F-79136FBA7C0D}"/>
              </a:ext>
            </a:extLst>
          </p:cNvPr>
          <p:cNvSpPr txBox="1"/>
          <p:nvPr/>
        </p:nvSpPr>
        <p:spPr>
          <a:xfrm>
            <a:off x="5170817" y="5231835"/>
            <a:ext cx="1850366" cy="430887"/>
          </a:xfrm>
          <a:prstGeom prst="rect">
            <a:avLst/>
          </a:prstGeom>
          <a:noFill/>
        </p:spPr>
        <p:txBody>
          <a:bodyPr wrap="square">
            <a:spAutoFit/>
          </a:bodyPr>
          <a:lstStyle/>
          <a:p>
            <a:pPr algn="ctr"/>
            <a:r>
              <a:rPr lang="en-IN" sz="2200" b="1" dirty="0"/>
              <a:t>LSTM</a:t>
            </a:r>
          </a:p>
        </p:txBody>
      </p:sp>
    </p:spTree>
    <p:extLst>
      <p:ext uri="{BB962C8B-B14F-4D97-AF65-F5344CB8AC3E}">
        <p14:creationId xmlns:p14="http://schemas.microsoft.com/office/powerpoint/2010/main" val="403612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0BDAB-E943-D8D6-B94B-48893DCB71A3}"/>
              </a:ext>
            </a:extLst>
          </p:cNvPr>
          <p:cNvSpPr>
            <a:spLocks noGrp="1"/>
          </p:cNvSpPr>
          <p:nvPr>
            <p:ph type="title"/>
          </p:nvPr>
        </p:nvSpPr>
        <p:spPr/>
        <p:txBody>
          <a:bodyPr>
            <a:normAutofit fontScale="90000"/>
          </a:bodyPr>
          <a:lstStyle/>
          <a:p>
            <a:r>
              <a:rPr lang="en-IN" dirty="0"/>
              <a:t>LSTM cells as filters</a:t>
            </a:r>
          </a:p>
        </p:txBody>
      </p:sp>
      <p:sp>
        <p:nvSpPr>
          <p:cNvPr id="3" name="Content Placeholder 2">
            <a:extLst>
              <a:ext uri="{FF2B5EF4-FFF2-40B4-BE49-F238E27FC236}">
                <a16:creationId xmlns:a16="http://schemas.microsoft.com/office/drawing/2014/main" id="{19338451-4CDC-9D30-81E7-0B6F2FD3707F}"/>
              </a:ext>
            </a:extLst>
          </p:cNvPr>
          <p:cNvSpPr>
            <a:spLocks noGrp="1"/>
          </p:cNvSpPr>
          <p:nvPr>
            <p:ph idx="1"/>
          </p:nvPr>
        </p:nvSpPr>
        <p:spPr/>
        <p:txBody>
          <a:bodyPr/>
          <a:lstStyle/>
          <a:p>
            <a:r>
              <a:rPr lang="en-GB" dirty="0">
                <a:solidFill>
                  <a:srgbClr val="FF0000"/>
                </a:solidFill>
              </a:rPr>
              <a:t>Long</a:t>
            </a:r>
            <a:r>
              <a:rPr lang="en-GB" dirty="0"/>
              <a:t> Short Term Memory (LSTM)</a:t>
            </a:r>
          </a:p>
          <a:p>
            <a:pPr lvl="1"/>
            <a:r>
              <a:rPr lang="en-GB" dirty="0"/>
              <a:t>“Short-term memory that persists over time”</a:t>
            </a:r>
          </a:p>
          <a:p>
            <a:pPr lvl="1"/>
            <a:r>
              <a:rPr lang="en-GB" dirty="0"/>
              <a:t>i.e. “hidden states that remember information for longer”</a:t>
            </a:r>
            <a:endParaRPr lang="en-IN" dirty="0"/>
          </a:p>
        </p:txBody>
      </p:sp>
      <p:sp>
        <p:nvSpPr>
          <p:cNvPr id="4" name="Slide Number Placeholder 3">
            <a:extLst>
              <a:ext uri="{FF2B5EF4-FFF2-40B4-BE49-F238E27FC236}">
                <a16:creationId xmlns:a16="http://schemas.microsoft.com/office/drawing/2014/main" id="{94056429-EA9B-12F2-2CB8-C6B37AA5F9AA}"/>
              </a:ext>
            </a:extLst>
          </p:cNvPr>
          <p:cNvSpPr>
            <a:spLocks noGrp="1"/>
          </p:cNvSpPr>
          <p:nvPr>
            <p:ph type="sldNum" sz="quarter" idx="12"/>
          </p:nvPr>
        </p:nvSpPr>
        <p:spPr/>
        <p:txBody>
          <a:bodyPr/>
          <a:lstStyle/>
          <a:p>
            <a:fld id="{7A40C488-C8CC-47D5-8871-7D5F905AB6AC}" type="slidenum">
              <a:rPr lang="en-US" smtClean="0"/>
              <a:pPr/>
              <a:t>53</a:t>
            </a:fld>
            <a:endParaRPr lang="en-US"/>
          </a:p>
        </p:txBody>
      </p:sp>
      <p:pic>
        <p:nvPicPr>
          <p:cNvPr id="10" name="Picture 9">
            <a:extLst>
              <a:ext uri="{FF2B5EF4-FFF2-40B4-BE49-F238E27FC236}">
                <a16:creationId xmlns:a16="http://schemas.microsoft.com/office/drawing/2014/main" id="{B74D40B4-B56E-A3A5-A9C5-477D0B1BA375}"/>
              </a:ext>
            </a:extLst>
          </p:cNvPr>
          <p:cNvPicPr>
            <a:picLocks noChangeAspect="1"/>
          </p:cNvPicPr>
          <p:nvPr/>
        </p:nvPicPr>
        <p:blipFill>
          <a:blip r:embed="rId2"/>
          <a:stretch>
            <a:fillRect/>
          </a:stretch>
        </p:blipFill>
        <p:spPr>
          <a:xfrm>
            <a:off x="2743201" y="2961960"/>
            <a:ext cx="4220636" cy="2988724"/>
          </a:xfrm>
          <a:prstGeom prst="rect">
            <a:avLst/>
          </a:prstGeom>
        </p:spPr>
      </p:pic>
      <p:sp>
        <p:nvSpPr>
          <p:cNvPr id="5" name="Rectangle 4">
            <a:extLst>
              <a:ext uri="{FF2B5EF4-FFF2-40B4-BE49-F238E27FC236}">
                <a16:creationId xmlns:a16="http://schemas.microsoft.com/office/drawing/2014/main" id="{4F324616-898B-0EAD-0AEE-3583A7150E9E}"/>
              </a:ext>
            </a:extLst>
          </p:cNvPr>
          <p:cNvSpPr/>
          <p:nvPr/>
        </p:nvSpPr>
        <p:spPr>
          <a:xfrm>
            <a:off x="483079" y="3723481"/>
            <a:ext cx="2260122" cy="6521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GB" b="1" dirty="0">
                <a:solidFill>
                  <a:schemeClr val="tx1"/>
                </a:solidFill>
              </a:rPr>
              <a:t>Cell State (long short- term memory)</a:t>
            </a:r>
            <a:endParaRPr lang="en-IN" b="1" dirty="0">
              <a:solidFill>
                <a:schemeClr val="tx1"/>
              </a:solidFill>
            </a:endParaRPr>
          </a:p>
        </p:txBody>
      </p:sp>
      <p:sp>
        <p:nvSpPr>
          <p:cNvPr id="7" name="Rectangle 6">
            <a:extLst>
              <a:ext uri="{FF2B5EF4-FFF2-40B4-BE49-F238E27FC236}">
                <a16:creationId xmlns:a16="http://schemas.microsoft.com/office/drawing/2014/main" id="{BC5A445F-F3E0-7848-63E2-C7E56462B048}"/>
              </a:ext>
            </a:extLst>
          </p:cNvPr>
          <p:cNvSpPr/>
          <p:nvPr/>
        </p:nvSpPr>
        <p:spPr>
          <a:xfrm>
            <a:off x="483079" y="4811068"/>
            <a:ext cx="2260122" cy="6521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GB" b="1" dirty="0">
                <a:solidFill>
                  <a:schemeClr val="tx1"/>
                </a:solidFill>
              </a:rPr>
              <a:t>Hidden State (short-term memory)</a:t>
            </a:r>
            <a:endParaRPr lang="en-IN" b="1" dirty="0">
              <a:solidFill>
                <a:schemeClr val="tx1"/>
              </a:solidFill>
            </a:endParaRPr>
          </a:p>
        </p:txBody>
      </p:sp>
      <p:sp>
        <p:nvSpPr>
          <p:cNvPr id="9" name="Rectangle 8">
            <a:extLst>
              <a:ext uri="{FF2B5EF4-FFF2-40B4-BE49-F238E27FC236}">
                <a16:creationId xmlns:a16="http://schemas.microsoft.com/office/drawing/2014/main" id="{DD5BCDA9-C3F9-F800-9DF5-13BC449F4514}"/>
              </a:ext>
            </a:extLst>
          </p:cNvPr>
          <p:cNvSpPr/>
          <p:nvPr/>
        </p:nvSpPr>
        <p:spPr>
          <a:xfrm>
            <a:off x="3105510" y="6017300"/>
            <a:ext cx="1863305" cy="28666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GB" b="1" dirty="0">
                <a:solidFill>
                  <a:schemeClr val="tx1"/>
                </a:solidFill>
              </a:rPr>
              <a:t>Word embedding</a:t>
            </a:r>
            <a:endParaRPr lang="en-IN" b="1" dirty="0">
              <a:solidFill>
                <a:schemeClr val="tx1"/>
              </a:solidFill>
            </a:endParaRPr>
          </a:p>
        </p:txBody>
      </p:sp>
      <p:pic>
        <p:nvPicPr>
          <p:cNvPr id="12" name="Picture 2" descr="https://blog.floydhub.com/content/images/2019/06/Slide25.JPG">
            <a:extLst>
              <a:ext uri="{FF2B5EF4-FFF2-40B4-BE49-F238E27FC236}">
                <a16:creationId xmlns:a16="http://schemas.microsoft.com/office/drawing/2014/main" id="{9988E9AC-D6E3-880B-4942-B8E139D6BE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4596" y="1369204"/>
            <a:ext cx="4077407" cy="2988724"/>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B525A05B-48F9-CD39-155E-06F789FF6A99}"/>
              </a:ext>
            </a:extLst>
          </p:cNvPr>
          <p:cNvCxnSpPr>
            <a:cxnSpLocks/>
          </p:cNvCxnSpPr>
          <p:nvPr/>
        </p:nvCxnSpPr>
        <p:spPr>
          <a:xfrm flipV="1">
            <a:off x="5572664" y="3554083"/>
            <a:ext cx="2743200" cy="1256985"/>
          </a:xfrm>
          <a:prstGeom prst="straightConnector1">
            <a:avLst/>
          </a:prstGeom>
          <a:ln w="57150">
            <a:solidFill>
              <a:schemeClr val="accent4">
                <a:lumMod val="60000"/>
                <a:lumOff val="40000"/>
              </a:schemeClr>
            </a:solidFill>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95ED4083-BFC3-388A-807C-383D3D4D02DA}"/>
              </a:ext>
            </a:extLst>
          </p:cNvPr>
          <p:cNvSpPr txBox="1"/>
          <p:nvPr/>
        </p:nvSpPr>
        <p:spPr>
          <a:xfrm>
            <a:off x="6963837" y="4646045"/>
            <a:ext cx="5182143" cy="1569660"/>
          </a:xfrm>
          <a:prstGeom prst="rect">
            <a:avLst/>
          </a:prstGeom>
          <a:noFill/>
        </p:spPr>
        <p:txBody>
          <a:bodyPr wrap="square">
            <a:spAutoFit/>
          </a:bodyPr>
          <a:lstStyle/>
          <a:p>
            <a:r>
              <a:rPr lang="en-IN" sz="2400" b="1" dirty="0"/>
              <a:t>An LSTM consists of 3 major modules:</a:t>
            </a:r>
          </a:p>
          <a:p>
            <a:pPr marL="342900" indent="-342900">
              <a:buFont typeface="Arial" panose="020B0604020202020204" pitchFamily="34" charset="0"/>
              <a:buChar char="•"/>
            </a:pPr>
            <a:r>
              <a:rPr lang="en-IN" sz="2400" b="1" dirty="0">
                <a:solidFill>
                  <a:srgbClr val="C00000"/>
                </a:solidFill>
              </a:rPr>
              <a:t>Forget module </a:t>
            </a:r>
          </a:p>
          <a:p>
            <a:pPr marL="342900" indent="-342900">
              <a:buFont typeface="Arial" panose="020B0604020202020204" pitchFamily="34" charset="0"/>
              <a:buChar char="•"/>
            </a:pPr>
            <a:r>
              <a:rPr lang="en-IN" sz="2400" b="1" dirty="0">
                <a:solidFill>
                  <a:srgbClr val="C00000"/>
                </a:solidFill>
              </a:rPr>
              <a:t>Remember module </a:t>
            </a:r>
          </a:p>
          <a:p>
            <a:pPr marL="342900" indent="-342900">
              <a:buFont typeface="Arial" panose="020B0604020202020204" pitchFamily="34" charset="0"/>
              <a:buChar char="•"/>
            </a:pPr>
            <a:r>
              <a:rPr lang="en-IN" sz="2400" b="1" dirty="0">
                <a:solidFill>
                  <a:srgbClr val="C00000"/>
                </a:solidFill>
              </a:rPr>
              <a:t>Output module</a:t>
            </a:r>
          </a:p>
        </p:txBody>
      </p:sp>
    </p:spTree>
    <p:extLst>
      <p:ext uri="{BB962C8B-B14F-4D97-AF65-F5344CB8AC3E}">
        <p14:creationId xmlns:p14="http://schemas.microsoft.com/office/powerpoint/2010/main" val="37301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D3A0D-E42F-4DBA-9042-B3C592265AE5}"/>
              </a:ext>
            </a:extLst>
          </p:cNvPr>
          <p:cNvSpPr>
            <a:spLocks noGrp="1"/>
          </p:cNvSpPr>
          <p:nvPr>
            <p:ph type="title"/>
          </p:nvPr>
        </p:nvSpPr>
        <p:spPr/>
        <p:txBody>
          <a:bodyPr>
            <a:normAutofit fontScale="90000"/>
          </a:bodyPr>
          <a:lstStyle/>
          <a:p>
            <a:r>
              <a:rPr lang="en-IN" dirty="0"/>
              <a:t>LSTM cells as filters</a:t>
            </a:r>
          </a:p>
        </p:txBody>
      </p:sp>
      <p:pic>
        <p:nvPicPr>
          <p:cNvPr id="5" name="Picture 4">
            <a:extLst>
              <a:ext uri="{FF2B5EF4-FFF2-40B4-BE49-F238E27FC236}">
                <a16:creationId xmlns:a16="http://schemas.microsoft.com/office/drawing/2014/main" id="{9AD6B6D0-D97E-CFDD-80C5-9C2414A5DE59}"/>
              </a:ext>
            </a:extLst>
          </p:cNvPr>
          <p:cNvPicPr>
            <a:picLocks noChangeAspect="1"/>
          </p:cNvPicPr>
          <p:nvPr/>
        </p:nvPicPr>
        <p:blipFill>
          <a:blip r:embed="rId2"/>
          <a:stretch>
            <a:fillRect/>
          </a:stretch>
        </p:blipFill>
        <p:spPr>
          <a:xfrm>
            <a:off x="3361943" y="1566602"/>
            <a:ext cx="5468113" cy="3724795"/>
          </a:xfrm>
          <a:prstGeom prst="rect">
            <a:avLst/>
          </a:prstGeom>
        </p:spPr>
      </p:pic>
    </p:spTree>
    <p:extLst>
      <p:ext uri="{BB962C8B-B14F-4D97-AF65-F5344CB8AC3E}">
        <p14:creationId xmlns:p14="http://schemas.microsoft.com/office/powerpoint/2010/main" val="16416675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C6117-6F42-7C67-78E1-833D04846832}"/>
              </a:ext>
            </a:extLst>
          </p:cNvPr>
          <p:cNvSpPr>
            <a:spLocks noGrp="1"/>
          </p:cNvSpPr>
          <p:nvPr>
            <p:ph type="title"/>
          </p:nvPr>
        </p:nvSpPr>
        <p:spPr/>
        <p:txBody>
          <a:bodyPr>
            <a:normAutofit fontScale="90000"/>
          </a:bodyPr>
          <a:lstStyle/>
          <a:p>
            <a:r>
              <a:rPr lang="en-IN" dirty="0"/>
              <a:t>Forget Module</a:t>
            </a:r>
          </a:p>
        </p:txBody>
      </p:sp>
      <p:sp>
        <p:nvSpPr>
          <p:cNvPr id="3" name="Content Placeholder 2">
            <a:extLst>
              <a:ext uri="{FF2B5EF4-FFF2-40B4-BE49-F238E27FC236}">
                <a16:creationId xmlns:a16="http://schemas.microsoft.com/office/drawing/2014/main" id="{A11933B7-CC6F-1593-DF71-E1F3206C2203}"/>
              </a:ext>
            </a:extLst>
          </p:cNvPr>
          <p:cNvSpPr>
            <a:spLocks noGrp="1"/>
          </p:cNvSpPr>
          <p:nvPr>
            <p:ph idx="1"/>
          </p:nvPr>
        </p:nvSpPr>
        <p:spPr/>
        <p:txBody>
          <a:bodyPr/>
          <a:lstStyle/>
          <a:p>
            <a:r>
              <a:rPr lang="en-GB" dirty="0"/>
              <a:t>Say we just predicted “tail” in “My dog has a fluffy _____.”</a:t>
            </a:r>
          </a:p>
          <a:p>
            <a:r>
              <a:rPr lang="en-GB" dirty="0"/>
              <a:t>Next set of words: “I love my dog”</a:t>
            </a:r>
          </a:p>
          <a:p>
            <a:r>
              <a:rPr lang="en-GB" dirty="0"/>
              <a:t>Model no longer needs to know about “dog”</a:t>
            </a:r>
          </a:p>
          <a:p>
            <a:r>
              <a:rPr lang="en-GB" dirty="0"/>
              <a:t>Ready to delete information about subject</a:t>
            </a:r>
            <a:endParaRPr lang="en-IN" dirty="0"/>
          </a:p>
        </p:txBody>
      </p:sp>
      <p:sp>
        <p:nvSpPr>
          <p:cNvPr id="4" name="Slide Number Placeholder 3">
            <a:extLst>
              <a:ext uri="{FF2B5EF4-FFF2-40B4-BE49-F238E27FC236}">
                <a16:creationId xmlns:a16="http://schemas.microsoft.com/office/drawing/2014/main" id="{B5F50CA2-AA97-E265-E327-775E7C08BCC7}"/>
              </a:ext>
            </a:extLst>
          </p:cNvPr>
          <p:cNvSpPr>
            <a:spLocks noGrp="1"/>
          </p:cNvSpPr>
          <p:nvPr>
            <p:ph type="sldNum" sz="quarter" idx="12"/>
          </p:nvPr>
        </p:nvSpPr>
        <p:spPr/>
        <p:txBody>
          <a:bodyPr/>
          <a:lstStyle/>
          <a:p>
            <a:fld id="{7A40C488-C8CC-47D5-8871-7D5F905AB6AC}" type="slidenum">
              <a:rPr lang="en-US" smtClean="0"/>
              <a:pPr/>
              <a:t>55</a:t>
            </a:fld>
            <a:endParaRPr lang="en-US"/>
          </a:p>
        </p:txBody>
      </p:sp>
      <p:pic>
        <p:nvPicPr>
          <p:cNvPr id="6" name="Picture 5">
            <a:extLst>
              <a:ext uri="{FF2B5EF4-FFF2-40B4-BE49-F238E27FC236}">
                <a16:creationId xmlns:a16="http://schemas.microsoft.com/office/drawing/2014/main" id="{FFDB0F7F-0D9D-B574-EC93-BB6769851A4B}"/>
              </a:ext>
            </a:extLst>
          </p:cNvPr>
          <p:cNvPicPr>
            <a:picLocks noChangeAspect="1"/>
          </p:cNvPicPr>
          <p:nvPr/>
        </p:nvPicPr>
        <p:blipFill>
          <a:blip r:embed="rId2"/>
          <a:stretch>
            <a:fillRect/>
          </a:stretch>
        </p:blipFill>
        <p:spPr>
          <a:xfrm>
            <a:off x="7806906" y="2790045"/>
            <a:ext cx="4253577" cy="3058663"/>
          </a:xfrm>
          <a:prstGeom prst="rect">
            <a:avLst/>
          </a:prstGeom>
        </p:spPr>
      </p:pic>
      <p:sp>
        <p:nvSpPr>
          <p:cNvPr id="9" name="Rectangle 8">
            <a:extLst>
              <a:ext uri="{FF2B5EF4-FFF2-40B4-BE49-F238E27FC236}">
                <a16:creationId xmlns:a16="http://schemas.microsoft.com/office/drawing/2014/main" id="{0A9493AE-47C0-9A5B-30BF-A08BA917B845}"/>
              </a:ext>
            </a:extLst>
          </p:cNvPr>
          <p:cNvSpPr/>
          <p:nvPr/>
        </p:nvSpPr>
        <p:spPr>
          <a:xfrm>
            <a:off x="5348377" y="5261933"/>
            <a:ext cx="2260122" cy="6521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GB" b="1" dirty="0">
                <a:solidFill>
                  <a:schemeClr val="tx1"/>
                </a:solidFill>
              </a:rPr>
              <a:t>fully connected layer with sigmoid</a:t>
            </a:r>
            <a:endParaRPr lang="en-IN" b="1" dirty="0">
              <a:solidFill>
                <a:schemeClr val="tx1"/>
              </a:solidFill>
            </a:endParaRPr>
          </a:p>
        </p:txBody>
      </p:sp>
      <p:cxnSp>
        <p:nvCxnSpPr>
          <p:cNvPr id="11" name="Straight Arrow Connector 10">
            <a:extLst>
              <a:ext uri="{FF2B5EF4-FFF2-40B4-BE49-F238E27FC236}">
                <a16:creationId xmlns:a16="http://schemas.microsoft.com/office/drawing/2014/main" id="{0AECE053-EEE5-166D-BAA3-E042A4F5F0E5}"/>
              </a:ext>
            </a:extLst>
          </p:cNvPr>
          <p:cNvCxnSpPr>
            <a:cxnSpLocks/>
            <a:stCxn id="9" idx="3"/>
          </p:cNvCxnSpPr>
          <p:nvPr/>
        </p:nvCxnSpPr>
        <p:spPr>
          <a:xfrm flipV="1">
            <a:off x="7608499" y="4780247"/>
            <a:ext cx="1276709" cy="807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16B458B-B59F-CFAD-F225-E9AC3628C0ED}"/>
              </a:ext>
            </a:extLst>
          </p:cNvPr>
          <p:cNvSpPr/>
          <p:nvPr/>
        </p:nvSpPr>
        <p:spPr>
          <a:xfrm>
            <a:off x="8246852" y="2201082"/>
            <a:ext cx="2484407" cy="4000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GB" b="1" dirty="0">
                <a:solidFill>
                  <a:schemeClr val="tx1"/>
                </a:solidFill>
              </a:rPr>
              <a:t>Pointwise multiplication</a:t>
            </a:r>
            <a:endParaRPr lang="en-IN" b="1" dirty="0">
              <a:solidFill>
                <a:schemeClr val="tx1"/>
              </a:solidFill>
            </a:endParaRPr>
          </a:p>
        </p:txBody>
      </p:sp>
      <p:cxnSp>
        <p:nvCxnSpPr>
          <p:cNvPr id="14" name="Straight Arrow Connector 13">
            <a:extLst>
              <a:ext uri="{FF2B5EF4-FFF2-40B4-BE49-F238E27FC236}">
                <a16:creationId xmlns:a16="http://schemas.microsoft.com/office/drawing/2014/main" id="{39F23D08-5585-F671-DFC0-EA06E2EC6CA5}"/>
              </a:ext>
            </a:extLst>
          </p:cNvPr>
          <p:cNvCxnSpPr>
            <a:cxnSpLocks/>
            <a:stCxn id="13" idx="2"/>
          </p:cNvCxnSpPr>
          <p:nvPr/>
        </p:nvCxnSpPr>
        <p:spPr>
          <a:xfrm flipH="1">
            <a:off x="9074989" y="2601132"/>
            <a:ext cx="414067" cy="867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88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C6117-6F42-7C67-78E1-833D04846832}"/>
              </a:ext>
            </a:extLst>
          </p:cNvPr>
          <p:cNvSpPr>
            <a:spLocks noGrp="1"/>
          </p:cNvSpPr>
          <p:nvPr>
            <p:ph type="title"/>
          </p:nvPr>
        </p:nvSpPr>
        <p:spPr/>
        <p:txBody>
          <a:bodyPr>
            <a:normAutofit fontScale="90000"/>
          </a:bodyPr>
          <a:lstStyle/>
          <a:p>
            <a:r>
              <a:rPr lang="en-IN" dirty="0"/>
              <a:t>Forget Module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1933B7-CC6F-1593-DF71-E1F3206C2203}"/>
                  </a:ext>
                </a:extLst>
              </p:cNvPr>
              <p:cNvSpPr>
                <a:spLocks noGrp="1"/>
              </p:cNvSpPr>
              <p:nvPr>
                <p:ph idx="1"/>
              </p:nvPr>
            </p:nvSpPr>
            <p:spPr/>
            <p:txBody>
              <a:bodyPr/>
              <a:lstStyle/>
              <a:p>
                <a:r>
                  <a:rPr lang="en-GB" dirty="0"/>
                  <a:t>Filters out what gets allowed into the LSTM cell from the last state</a:t>
                </a:r>
              </a:p>
              <a:p>
                <a:pPr lvl="1"/>
                <a:r>
                  <a:rPr lang="en-GB" dirty="0"/>
                  <a:t>Example: If it’s remembering gender pronouns, and a new subject is seen, it will forget the old gender pronouns</a:t>
                </a:r>
              </a:p>
              <a:p>
                <a:r>
                  <a:rPr lang="en-GB" dirty="0"/>
                  <a:t>Either lets parts of </a:t>
                </a:r>
                <a14:m>
                  <m:oMath xmlns:m="http://schemas.openxmlformats.org/officeDocument/2006/math">
                    <m:sSub>
                      <m:sSubPr>
                        <m:ctrlPr>
                          <a:rPr lang="en-GB" b="1" i="1" dirty="0" smtClean="0">
                            <a:latin typeface="Cambria Math" panose="02040503050406030204" pitchFamily="18" charset="0"/>
                          </a:rPr>
                        </m:ctrlPr>
                      </m:sSubPr>
                      <m:e>
                        <m:r>
                          <a:rPr lang="en-GB" i="1" dirty="0" smtClean="0">
                            <a:latin typeface="Cambria Math" panose="02040503050406030204" pitchFamily="18" charset="0"/>
                          </a:rPr>
                          <m:t>𝐶</m:t>
                        </m:r>
                      </m:e>
                      <m:sub>
                        <m:r>
                          <a:rPr lang="en-GB" i="1" dirty="0" smtClean="0">
                            <a:latin typeface="Cambria Math" panose="02040503050406030204" pitchFamily="18" charset="0"/>
                          </a:rPr>
                          <m:t>𝑡</m:t>
                        </m:r>
                        <m:r>
                          <a:rPr lang="en-GB" b="1" i="1" dirty="0" smtClean="0">
                            <a:latin typeface="Cambria Math" panose="02040503050406030204" pitchFamily="18" charset="0"/>
                          </a:rPr>
                          <m:t>−</m:t>
                        </m:r>
                        <m:r>
                          <a:rPr lang="en-GB" b="1" i="1" dirty="0" smtClean="0">
                            <a:latin typeface="Cambria Math" panose="02040503050406030204" pitchFamily="18" charset="0"/>
                          </a:rPr>
                          <m:t>𝟏</m:t>
                        </m:r>
                      </m:sub>
                    </m:sSub>
                  </m:oMath>
                </a14:m>
                <a:r>
                  <a:rPr lang="en-GB" dirty="0"/>
                  <a:t> pass through or not</a:t>
                </a:r>
                <a:endParaRPr lang="en-IN" dirty="0"/>
              </a:p>
            </p:txBody>
          </p:sp>
        </mc:Choice>
        <mc:Fallback xmlns="">
          <p:sp>
            <p:nvSpPr>
              <p:cNvPr id="3" name="Content Placeholder 2">
                <a:extLst>
                  <a:ext uri="{FF2B5EF4-FFF2-40B4-BE49-F238E27FC236}">
                    <a16:creationId xmlns:a16="http://schemas.microsoft.com/office/drawing/2014/main" id="{A11933B7-CC6F-1593-DF71-E1F3206C2203}"/>
                  </a:ext>
                </a:extLst>
              </p:cNvPr>
              <p:cNvSpPr>
                <a:spLocks noGrp="1" noRot="1" noChangeAspect="1" noMove="1" noResize="1" noEditPoints="1" noAdjustHandles="1" noChangeArrowheads="1" noChangeShapeType="1" noTextEdit="1"/>
              </p:cNvSpPr>
              <p:nvPr>
                <p:ph idx="1"/>
              </p:nvPr>
            </p:nvSpPr>
            <p:spPr>
              <a:blipFill>
                <a:blip r:embed="rId2"/>
                <a:stretch>
                  <a:fillRect l="-1575" t="-1988" r="-1750"/>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B5F50CA2-AA97-E265-E327-775E7C08BCC7}"/>
              </a:ext>
            </a:extLst>
          </p:cNvPr>
          <p:cNvSpPr>
            <a:spLocks noGrp="1"/>
          </p:cNvSpPr>
          <p:nvPr>
            <p:ph type="sldNum" sz="quarter" idx="12"/>
          </p:nvPr>
        </p:nvSpPr>
        <p:spPr/>
        <p:txBody>
          <a:bodyPr/>
          <a:lstStyle/>
          <a:p>
            <a:fld id="{7A40C488-C8CC-47D5-8871-7D5F905AB6AC}" type="slidenum">
              <a:rPr lang="en-US" smtClean="0"/>
              <a:pPr/>
              <a:t>56</a:t>
            </a:fld>
            <a:endParaRPr lang="en-US"/>
          </a:p>
        </p:txBody>
      </p:sp>
      <p:pic>
        <p:nvPicPr>
          <p:cNvPr id="6" name="Picture 5">
            <a:extLst>
              <a:ext uri="{FF2B5EF4-FFF2-40B4-BE49-F238E27FC236}">
                <a16:creationId xmlns:a16="http://schemas.microsoft.com/office/drawing/2014/main" id="{FFDB0F7F-0D9D-B574-EC93-BB6769851A4B}"/>
              </a:ext>
            </a:extLst>
          </p:cNvPr>
          <p:cNvPicPr>
            <a:picLocks noChangeAspect="1"/>
          </p:cNvPicPr>
          <p:nvPr/>
        </p:nvPicPr>
        <p:blipFill>
          <a:blip r:embed="rId3"/>
          <a:stretch>
            <a:fillRect/>
          </a:stretch>
        </p:blipFill>
        <p:spPr>
          <a:xfrm>
            <a:off x="7806906" y="2790045"/>
            <a:ext cx="4253577" cy="3058663"/>
          </a:xfrm>
          <a:prstGeom prst="rect">
            <a:avLst/>
          </a:prstGeom>
        </p:spPr>
      </p:pic>
    </p:spTree>
    <p:extLst>
      <p:ext uri="{BB962C8B-B14F-4D97-AF65-F5344CB8AC3E}">
        <p14:creationId xmlns:p14="http://schemas.microsoft.com/office/powerpoint/2010/main" val="6563378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C6117-6F42-7C67-78E1-833D04846832}"/>
              </a:ext>
            </a:extLst>
          </p:cNvPr>
          <p:cNvSpPr>
            <a:spLocks noGrp="1"/>
          </p:cNvSpPr>
          <p:nvPr>
            <p:ph type="title"/>
          </p:nvPr>
        </p:nvSpPr>
        <p:spPr/>
        <p:txBody>
          <a:bodyPr>
            <a:normAutofit fontScale="90000"/>
          </a:bodyPr>
          <a:lstStyle/>
          <a:p>
            <a:r>
              <a:rPr lang="en-IN" dirty="0"/>
              <a:t>Forget Module</a:t>
            </a:r>
          </a:p>
        </p:txBody>
      </p:sp>
      <p:sp>
        <p:nvSpPr>
          <p:cNvPr id="3" name="Content Placeholder 2">
            <a:extLst>
              <a:ext uri="{FF2B5EF4-FFF2-40B4-BE49-F238E27FC236}">
                <a16:creationId xmlns:a16="http://schemas.microsoft.com/office/drawing/2014/main" id="{A11933B7-CC6F-1593-DF71-E1F3206C2203}"/>
              </a:ext>
            </a:extLst>
          </p:cNvPr>
          <p:cNvSpPr>
            <a:spLocks noGrp="1"/>
          </p:cNvSpPr>
          <p:nvPr>
            <p:ph idx="1"/>
          </p:nvPr>
        </p:nvSpPr>
        <p:spPr/>
        <p:txBody>
          <a:bodyPr/>
          <a:lstStyle/>
          <a:p>
            <a:r>
              <a:rPr lang="en-GB" dirty="0"/>
              <a:t>Use pointwise multiplication by a mask vector to forget information </a:t>
            </a:r>
          </a:p>
          <a:p>
            <a:r>
              <a:rPr lang="en-GB" dirty="0"/>
              <a:t>The sigmoid generates values 0 and 1: </a:t>
            </a:r>
          </a:p>
          <a:p>
            <a:pPr lvl="1"/>
            <a:r>
              <a:rPr lang="en-GB" dirty="0"/>
              <a:t>0 : completely remove info in the dimension </a:t>
            </a:r>
          </a:p>
          <a:p>
            <a:pPr lvl="1"/>
            <a:r>
              <a:rPr lang="en-GB" dirty="0"/>
              <a:t>1 : completely keep info in the dimension</a:t>
            </a:r>
            <a:endParaRPr lang="en-IN" dirty="0"/>
          </a:p>
        </p:txBody>
      </p:sp>
      <p:sp>
        <p:nvSpPr>
          <p:cNvPr id="4" name="Slide Number Placeholder 3">
            <a:extLst>
              <a:ext uri="{FF2B5EF4-FFF2-40B4-BE49-F238E27FC236}">
                <a16:creationId xmlns:a16="http://schemas.microsoft.com/office/drawing/2014/main" id="{B5F50CA2-AA97-E265-E327-775E7C08BCC7}"/>
              </a:ext>
            </a:extLst>
          </p:cNvPr>
          <p:cNvSpPr>
            <a:spLocks noGrp="1"/>
          </p:cNvSpPr>
          <p:nvPr>
            <p:ph type="sldNum" sz="quarter" idx="12"/>
          </p:nvPr>
        </p:nvSpPr>
        <p:spPr/>
        <p:txBody>
          <a:bodyPr/>
          <a:lstStyle/>
          <a:p>
            <a:fld id="{7A40C488-C8CC-47D5-8871-7D5F905AB6AC}" type="slidenum">
              <a:rPr lang="en-US" smtClean="0"/>
              <a:pPr/>
              <a:t>57</a:t>
            </a:fld>
            <a:endParaRPr lang="en-US"/>
          </a:p>
        </p:txBody>
      </p:sp>
      <p:pic>
        <p:nvPicPr>
          <p:cNvPr id="6" name="Picture 5">
            <a:extLst>
              <a:ext uri="{FF2B5EF4-FFF2-40B4-BE49-F238E27FC236}">
                <a16:creationId xmlns:a16="http://schemas.microsoft.com/office/drawing/2014/main" id="{FFDB0F7F-0D9D-B574-EC93-BB6769851A4B}"/>
              </a:ext>
            </a:extLst>
          </p:cNvPr>
          <p:cNvPicPr>
            <a:picLocks noChangeAspect="1"/>
          </p:cNvPicPr>
          <p:nvPr/>
        </p:nvPicPr>
        <p:blipFill>
          <a:blip r:embed="rId2"/>
          <a:stretch>
            <a:fillRect/>
          </a:stretch>
        </p:blipFill>
        <p:spPr>
          <a:xfrm>
            <a:off x="7806906" y="2790045"/>
            <a:ext cx="4253577" cy="3058663"/>
          </a:xfrm>
          <a:prstGeom prst="rect">
            <a:avLst/>
          </a:prstGeom>
        </p:spPr>
      </p:pic>
      <p:pic>
        <p:nvPicPr>
          <p:cNvPr id="7" name="Picture 6">
            <a:extLst>
              <a:ext uri="{FF2B5EF4-FFF2-40B4-BE49-F238E27FC236}">
                <a16:creationId xmlns:a16="http://schemas.microsoft.com/office/drawing/2014/main" id="{EFC61710-691C-03A7-1CCE-64D44A3AF485}"/>
              </a:ext>
            </a:extLst>
          </p:cNvPr>
          <p:cNvPicPr>
            <a:picLocks noChangeAspect="1"/>
          </p:cNvPicPr>
          <p:nvPr/>
        </p:nvPicPr>
        <p:blipFill>
          <a:blip r:embed="rId3"/>
          <a:stretch>
            <a:fillRect/>
          </a:stretch>
        </p:blipFill>
        <p:spPr>
          <a:xfrm>
            <a:off x="446923" y="4290750"/>
            <a:ext cx="4815910" cy="1886213"/>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64EADC3-1877-5BCF-40EF-11B1671CB777}"/>
                  </a:ext>
                </a:extLst>
              </p:cNvPr>
              <p:cNvSpPr/>
              <p:nvPr/>
            </p:nvSpPr>
            <p:spPr>
              <a:xfrm>
                <a:off x="1242923" y="3939525"/>
                <a:ext cx="1017917" cy="3512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14:m>
                  <m:oMathPara xmlns:m="http://schemas.openxmlformats.org/officeDocument/2006/math">
                    <m:oMathParaPr>
                      <m:jc m:val="centerGroup"/>
                    </m:oMathParaPr>
                    <m:oMath xmlns:m="http://schemas.openxmlformats.org/officeDocument/2006/math">
                      <m:sSub>
                        <m:sSubPr>
                          <m:ctrlPr>
                            <a:rPr lang="en-GB" b="1" i="1" dirty="0" smtClean="0">
                              <a:solidFill>
                                <a:schemeClr val="tx1"/>
                              </a:solidFill>
                              <a:latin typeface="Cambria Math" panose="02040503050406030204" pitchFamily="18" charset="0"/>
                            </a:rPr>
                          </m:ctrlPr>
                        </m:sSubPr>
                        <m:e>
                          <m:r>
                            <a:rPr lang="en-GB" b="1" i="1" dirty="0" smtClean="0">
                              <a:solidFill>
                                <a:schemeClr val="tx1"/>
                              </a:solidFill>
                              <a:latin typeface="Cambria Math" panose="02040503050406030204" pitchFamily="18" charset="0"/>
                            </a:rPr>
                            <m:t>𝑪</m:t>
                          </m:r>
                        </m:e>
                        <m:sub>
                          <m:r>
                            <a:rPr lang="en-GB" b="1" i="1" dirty="0" smtClean="0">
                              <a:solidFill>
                                <a:schemeClr val="tx1"/>
                              </a:solidFill>
                              <a:latin typeface="Cambria Math" panose="02040503050406030204" pitchFamily="18" charset="0"/>
                            </a:rPr>
                            <m:t>𝒕</m:t>
                          </m:r>
                          <m:r>
                            <a:rPr lang="en-GB" b="1" i="1" dirty="0" smtClean="0">
                              <a:solidFill>
                                <a:schemeClr val="tx1"/>
                              </a:solidFill>
                              <a:latin typeface="Cambria Math" panose="02040503050406030204" pitchFamily="18" charset="0"/>
                            </a:rPr>
                            <m:t>−</m:t>
                          </m:r>
                          <m:r>
                            <a:rPr lang="en-GB" b="1" i="1" dirty="0" smtClean="0">
                              <a:solidFill>
                                <a:schemeClr val="tx1"/>
                              </a:solidFill>
                              <a:latin typeface="Cambria Math" panose="02040503050406030204" pitchFamily="18" charset="0"/>
                            </a:rPr>
                            <m:t>𝟏</m:t>
                          </m:r>
                        </m:sub>
                      </m:sSub>
                    </m:oMath>
                  </m:oMathPara>
                </a14:m>
                <a:endParaRPr lang="en-IN" b="1" dirty="0">
                  <a:solidFill>
                    <a:schemeClr val="tx1"/>
                  </a:solidFill>
                </a:endParaRPr>
              </a:p>
            </p:txBody>
          </p:sp>
        </mc:Choice>
        <mc:Fallback xmlns="">
          <p:sp>
            <p:nvSpPr>
              <p:cNvPr id="8" name="Rectangle 7">
                <a:extLst>
                  <a:ext uri="{FF2B5EF4-FFF2-40B4-BE49-F238E27FC236}">
                    <a16:creationId xmlns:a16="http://schemas.microsoft.com/office/drawing/2014/main" id="{B64EADC3-1877-5BCF-40EF-11B1671CB777}"/>
                  </a:ext>
                </a:extLst>
              </p:cNvPr>
              <p:cNvSpPr>
                <a:spLocks noRot="1" noChangeAspect="1" noMove="1" noResize="1" noEditPoints="1" noAdjustHandles="1" noChangeArrowheads="1" noChangeShapeType="1" noTextEdit="1"/>
              </p:cNvSpPr>
              <p:nvPr/>
            </p:nvSpPr>
            <p:spPr>
              <a:xfrm>
                <a:off x="1242923" y="3939525"/>
                <a:ext cx="1017917" cy="351225"/>
              </a:xfrm>
              <a:prstGeom prst="rect">
                <a:avLst/>
              </a:prstGeom>
              <a:blipFill>
                <a:blip r:embed="rId4"/>
                <a:stretch>
                  <a:fillRect b="-3448"/>
                </a:stretch>
              </a:blipFill>
              <a:ln>
                <a:no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BF95BC72-A542-552F-70EE-860A6C9728D0}"/>
                  </a:ext>
                </a:extLst>
              </p:cNvPr>
              <p:cNvSpPr/>
              <p:nvPr/>
            </p:nvSpPr>
            <p:spPr>
              <a:xfrm>
                <a:off x="2554491" y="3900038"/>
                <a:ext cx="3223420" cy="4035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14:m>
                  <m:oMathPara xmlns:m="http://schemas.openxmlformats.org/officeDocument/2006/math">
                    <m:oMathParaPr>
                      <m:jc m:val="centerGroup"/>
                    </m:oMathParaPr>
                    <m:oMath xmlns:m="http://schemas.openxmlformats.org/officeDocument/2006/math">
                      <m:sSub>
                        <m:sSubPr>
                          <m:ctrlPr>
                            <a:rPr lang="en-GB" b="1" i="1" dirty="0" smtClean="0">
                              <a:solidFill>
                                <a:schemeClr val="tx1"/>
                              </a:solidFill>
                              <a:latin typeface="Cambria Math" panose="02040503050406030204" pitchFamily="18" charset="0"/>
                            </a:rPr>
                          </m:ctrlPr>
                        </m:sSubPr>
                        <m:e>
                          <m:r>
                            <a:rPr lang="en-GB" b="1" i="1" dirty="0" smtClean="0">
                              <a:solidFill>
                                <a:schemeClr val="tx1"/>
                              </a:solidFill>
                              <a:latin typeface="Cambria Math" panose="02040503050406030204" pitchFamily="18" charset="0"/>
                            </a:rPr>
                            <m:t>𝒇</m:t>
                          </m:r>
                        </m:e>
                        <m:sub>
                          <m:r>
                            <a:rPr lang="en-GB" b="1" i="1" dirty="0" smtClean="0">
                              <a:solidFill>
                                <a:schemeClr val="tx1"/>
                              </a:solidFill>
                              <a:latin typeface="Cambria Math" panose="02040503050406030204" pitchFamily="18" charset="0"/>
                            </a:rPr>
                            <m:t>𝒕</m:t>
                          </m:r>
                        </m:sub>
                      </m:sSub>
                      <m:r>
                        <a:rPr lang="en-GB" b="1" i="1" dirty="0" smtClean="0">
                          <a:solidFill>
                            <a:schemeClr val="tx1"/>
                          </a:solidFill>
                          <a:latin typeface="Cambria Math" panose="02040503050406030204" pitchFamily="18" charset="0"/>
                        </a:rPr>
                        <m:t>=</m:t>
                      </m:r>
                      <m:r>
                        <a:rPr lang="en-GB" b="1" i="1" dirty="0" smtClean="0">
                          <a:solidFill>
                            <a:schemeClr val="tx1"/>
                          </a:solidFill>
                          <a:latin typeface="Cambria Math" panose="02040503050406030204" pitchFamily="18" charset="0"/>
                        </a:rPr>
                        <m:t>𝝈</m:t>
                      </m:r>
                      <m:d>
                        <m:dPr>
                          <m:ctrlPr>
                            <a:rPr lang="en-GB" b="1" i="1" dirty="0" smtClean="0">
                              <a:solidFill>
                                <a:schemeClr val="tx1"/>
                              </a:solidFill>
                              <a:latin typeface="Cambria Math" panose="02040503050406030204" pitchFamily="18" charset="0"/>
                            </a:rPr>
                          </m:ctrlPr>
                        </m:dPr>
                        <m:e>
                          <m:sSub>
                            <m:sSubPr>
                              <m:ctrlPr>
                                <a:rPr lang="en-GB" b="1" i="1">
                                  <a:solidFill>
                                    <a:schemeClr val="tx1"/>
                                  </a:solidFill>
                                  <a:latin typeface="Cambria Math" panose="02040503050406030204" pitchFamily="18" charset="0"/>
                                </a:rPr>
                              </m:ctrlPr>
                            </m:sSubPr>
                            <m:e>
                              <m:r>
                                <a:rPr lang="en-GB" b="1" i="1">
                                  <a:solidFill>
                                    <a:schemeClr val="tx1"/>
                                  </a:solidFill>
                                  <a:latin typeface="Cambria Math" panose="02040503050406030204" pitchFamily="18" charset="0"/>
                                </a:rPr>
                                <m:t>𝑾</m:t>
                              </m:r>
                            </m:e>
                            <m:sub>
                              <m:r>
                                <a:rPr lang="en-GB" b="1" i="1" smtClean="0">
                                  <a:solidFill>
                                    <a:schemeClr val="tx1"/>
                                  </a:solidFill>
                                  <a:latin typeface="Cambria Math" panose="02040503050406030204" pitchFamily="18" charset="0"/>
                                </a:rPr>
                                <m:t>𝒇</m:t>
                              </m:r>
                            </m:sub>
                          </m:sSub>
                          <m:sSub>
                            <m:sSubPr>
                              <m:ctrlPr>
                                <a:rPr lang="en-GB" b="1" i="1" smtClean="0">
                                  <a:solidFill>
                                    <a:schemeClr val="tx1"/>
                                  </a:solidFill>
                                  <a:latin typeface="Cambria Math" panose="02040503050406030204" pitchFamily="18" charset="0"/>
                                </a:rPr>
                              </m:ctrlPr>
                            </m:sSubPr>
                            <m:e>
                              <m:r>
                                <a:rPr lang="en-GB" b="1" i="1">
                                  <a:solidFill>
                                    <a:schemeClr val="tx1"/>
                                  </a:solidFill>
                                  <a:latin typeface="Cambria Math" panose="02040503050406030204" pitchFamily="18" charset="0"/>
                                </a:rPr>
                                <m:t>𝒉</m:t>
                              </m:r>
                            </m:e>
                            <m:sub>
                              <m:r>
                                <a:rPr lang="en-GB" b="1" i="1">
                                  <a:solidFill>
                                    <a:schemeClr val="tx1"/>
                                  </a:solidFill>
                                  <a:latin typeface="Cambria Math" panose="02040503050406030204" pitchFamily="18" charset="0"/>
                                </a:rPr>
                                <m:t>𝒕</m:t>
                              </m:r>
                              <m:r>
                                <a:rPr lang="en-GB" b="1" i="1">
                                  <a:solidFill>
                                    <a:schemeClr val="tx1"/>
                                  </a:solidFill>
                                  <a:latin typeface="Cambria Math" panose="02040503050406030204" pitchFamily="18" charset="0"/>
                                </a:rPr>
                                <m:t>−</m:t>
                              </m:r>
                              <m:r>
                                <a:rPr lang="en-GB" b="1" i="1">
                                  <a:solidFill>
                                    <a:schemeClr val="tx1"/>
                                  </a:solidFill>
                                  <a:latin typeface="Cambria Math" panose="02040503050406030204" pitchFamily="18" charset="0"/>
                                </a:rPr>
                                <m:t>𝟏</m:t>
                              </m:r>
                            </m:sub>
                          </m:sSub>
                          <m:r>
                            <a:rPr lang="en-GB" b="1" i="1">
                              <a:solidFill>
                                <a:schemeClr val="tx1"/>
                              </a:solidFill>
                              <a:latin typeface="Cambria Math" panose="02040503050406030204" pitchFamily="18" charset="0"/>
                            </a:rPr>
                            <m:t>+</m:t>
                          </m:r>
                          <m:sSub>
                            <m:sSubPr>
                              <m:ctrlPr>
                                <a:rPr lang="en-GB" b="1" i="1">
                                  <a:solidFill>
                                    <a:schemeClr val="tx1"/>
                                  </a:solidFill>
                                  <a:latin typeface="Cambria Math" panose="02040503050406030204" pitchFamily="18" charset="0"/>
                                </a:rPr>
                              </m:ctrlPr>
                            </m:sSubPr>
                            <m:e>
                              <m:r>
                                <a:rPr lang="en-GB" b="1" i="1" smtClean="0">
                                  <a:solidFill>
                                    <a:schemeClr val="tx1"/>
                                  </a:solidFill>
                                  <a:latin typeface="Cambria Math" panose="02040503050406030204" pitchFamily="18" charset="0"/>
                                </a:rPr>
                                <m:t>𝑼</m:t>
                              </m:r>
                            </m:e>
                            <m:sub>
                              <m:r>
                                <a:rPr lang="en-GB" b="1" i="1" smtClean="0">
                                  <a:solidFill>
                                    <a:schemeClr val="tx1"/>
                                  </a:solidFill>
                                  <a:latin typeface="Cambria Math" panose="02040503050406030204" pitchFamily="18" charset="0"/>
                                </a:rPr>
                                <m:t>𝒇</m:t>
                              </m:r>
                            </m:sub>
                          </m:sSub>
                          <m:sSub>
                            <m:sSubPr>
                              <m:ctrlPr>
                                <a:rPr lang="en-GB" b="1" i="1">
                                  <a:solidFill>
                                    <a:schemeClr val="tx1"/>
                                  </a:solidFill>
                                  <a:latin typeface="Cambria Math" panose="02040503050406030204" pitchFamily="18" charset="0"/>
                                </a:rPr>
                              </m:ctrlPr>
                            </m:sSubPr>
                            <m:e>
                              <m:r>
                                <a:rPr lang="en-GB" b="1" i="1">
                                  <a:solidFill>
                                    <a:schemeClr val="tx1"/>
                                  </a:solidFill>
                                  <a:latin typeface="Cambria Math" panose="02040503050406030204" pitchFamily="18" charset="0"/>
                                </a:rPr>
                                <m:t>𝒙</m:t>
                              </m:r>
                            </m:e>
                            <m:sub>
                              <m:r>
                                <a:rPr lang="en-GB" b="1" i="1">
                                  <a:solidFill>
                                    <a:schemeClr val="tx1"/>
                                  </a:solidFill>
                                  <a:latin typeface="Cambria Math" panose="02040503050406030204" pitchFamily="18" charset="0"/>
                                </a:rPr>
                                <m:t>𝒕</m:t>
                              </m:r>
                            </m:sub>
                          </m:sSub>
                          <m:r>
                            <a:rPr lang="en-GB" b="1" i="1">
                              <a:solidFill>
                                <a:schemeClr val="tx1"/>
                              </a:solidFill>
                              <a:latin typeface="Cambria Math" panose="02040503050406030204" pitchFamily="18" charset="0"/>
                            </a:rPr>
                            <m:t>+</m:t>
                          </m:r>
                          <m:sSub>
                            <m:sSubPr>
                              <m:ctrlPr>
                                <a:rPr lang="en-GB" b="1" i="1">
                                  <a:solidFill>
                                    <a:schemeClr val="tx1"/>
                                  </a:solidFill>
                                  <a:latin typeface="Cambria Math" panose="02040503050406030204" pitchFamily="18" charset="0"/>
                                </a:rPr>
                              </m:ctrlPr>
                            </m:sSubPr>
                            <m:e>
                              <m:r>
                                <a:rPr lang="en-GB" b="1" i="1">
                                  <a:solidFill>
                                    <a:schemeClr val="tx1"/>
                                  </a:solidFill>
                                  <a:latin typeface="Cambria Math" panose="02040503050406030204" pitchFamily="18" charset="0"/>
                                </a:rPr>
                                <m:t>𝒃</m:t>
                              </m:r>
                            </m:e>
                            <m:sub>
                              <m:r>
                                <a:rPr lang="en-GB" b="1" i="1" smtClean="0">
                                  <a:solidFill>
                                    <a:schemeClr val="tx1"/>
                                  </a:solidFill>
                                  <a:latin typeface="Cambria Math" panose="02040503050406030204" pitchFamily="18" charset="0"/>
                                </a:rPr>
                                <m:t>𝒇</m:t>
                              </m:r>
                            </m:sub>
                          </m:sSub>
                        </m:e>
                      </m:d>
                    </m:oMath>
                  </m:oMathPara>
                </a14:m>
                <a:endParaRPr lang="en-IN" b="1" dirty="0">
                  <a:solidFill>
                    <a:schemeClr val="tx1"/>
                  </a:solidFill>
                </a:endParaRPr>
              </a:p>
            </p:txBody>
          </p:sp>
        </mc:Choice>
        <mc:Fallback>
          <p:sp>
            <p:nvSpPr>
              <p:cNvPr id="9" name="Rectangle 8">
                <a:extLst>
                  <a:ext uri="{FF2B5EF4-FFF2-40B4-BE49-F238E27FC236}">
                    <a16:creationId xmlns:a16="http://schemas.microsoft.com/office/drawing/2014/main" id="{BF95BC72-A542-552F-70EE-860A6C9728D0}"/>
                  </a:ext>
                </a:extLst>
              </p:cNvPr>
              <p:cNvSpPr>
                <a:spLocks noRot="1" noChangeAspect="1" noMove="1" noResize="1" noEditPoints="1" noAdjustHandles="1" noChangeArrowheads="1" noChangeShapeType="1" noTextEdit="1"/>
              </p:cNvSpPr>
              <p:nvPr/>
            </p:nvSpPr>
            <p:spPr>
              <a:xfrm>
                <a:off x="2554491" y="3900038"/>
                <a:ext cx="3223420" cy="403597"/>
              </a:xfrm>
              <a:prstGeom prst="rect">
                <a:avLst/>
              </a:prstGeom>
              <a:blipFill>
                <a:blip r:embed="rId5"/>
                <a:stretch>
                  <a:fillRect b="-10606"/>
                </a:stretch>
              </a:blipFill>
              <a:ln>
                <a:noFill/>
              </a:ln>
            </p:spPr>
            <p:txBody>
              <a:bodyPr/>
              <a:lstStyle/>
              <a:p>
                <a:r>
                  <a:rPr lang="en-IN">
                    <a:noFill/>
                  </a:rPr>
                  <a:t> </a:t>
                </a:r>
              </a:p>
            </p:txBody>
          </p:sp>
        </mc:Fallback>
      </mc:AlternateContent>
      <p:pic>
        <p:nvPicPr>
          <p:cNvPr id="11" name="Picture 10">
            <a:extLst>
              <a:ext uri="{FF2B5EF4-FFF2-40B4-BE49-F238E27FC236}">
                <a16:creationId xmlns:a16="http://schemas.microsoft.com/office/drawing/2014/main" id="{025B53FC-B8F8-B9DE-7B96-EBE956AEA269}"/>
              </a:ext>
            </a:extLst>
          </p:cNvPr>
          <p:cNvPicPr>
            <a:picLocks noChangeAspect="1"/>
          </p:cNvPicPr>
          <p:nvPr/>
        </p:nvPicPr>
        <p:blipFill>
          <a:blip r:embed="rId6"/>
          <a:stretch>
            <a:fillRect/>
          </a:stretch>
        </p:blipFill>
        <p:spPr>
          <a:xfrm>
            <a:off x="5497887" y="4343121"/>
            <a:ext cx="1790950" cy="1752845"/>
          </a:xfrm>
          <a:prstGeom prst="rect">
            <a:avLst/>
          </a:prstGeom>
        </p:spPr>
      </p:pic>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0694663F-2946-9FE1-457E-9F0220B062E8}"/>
                  </a:ext>
                </a:extLst>
              </p:cNvPr>
              <p:cNvSpPr/>
              <p:nvPr/>
            </p:nvSpPr>
            <p:spPr>
              <a:xfrm>
                <a:off x="5706713" y="3939525"/>
                <a:ext cx="3081687" cy="21468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GB" b="1" i="1" dirty="0">
                    <a:solidFill>
                      <a:schemeClr val="tx1"/>
                    </a:solidFill>
                  </a:rPr>
                  <a:t>Unforgotten</a:t>
                </a:r>
                <a14:m>
                  <m:oMath xmlns:m="http://schemas.openxmlformats.org/officeDocument/2006/math">
                    <m:r>
                      <a:rPr lang="en-GB" b="1" i="1" dirty="0" smtClean="0">
                        <a:solidFill>
                          <a:schemeClr val="tx1"/>
                        </a:solidFill>
                        <a:latin typeface="Cambria Math" panose="02040503050406030204" pitchFamily="18" charset="0"/>
                      </a:rPr>
                      <m:t> </m:t>
                    </m:r>
                    <m:sSub>
                      <m:sSubPr>
                        <m:ctrlPr>
                          <a:rPr lang="en-GB" b="1" i="1" dirty="0" smtClean="0">
                            <a:solidFill>
                              <a:schemeClr val="tx1"/>
                            </a:solidFill>
                            <a:latin typeface="Cambria Math" panose="02040503050406030204" pitchFamily="18" charset="0"/>
                          </a:rPr>
                        </m:ctrlPr>
                      </m:sSubPr>
                      <m:e>
                        <m:r>
                          <a:rPr lang="en-GB" b="1" i="1" dirty="0" smtClean="0">
                            <a:solidFill>
                              <a:schemeClr val="tx1"/>
                            </a:solidFill>
                            <a:latin typeface="Cambria Math" panose="02040503050406030204" pitchFamily="18" charset="0"/>
                          </a:rPr>
                          <m:t>𝑪</m:t>
                        </m:r>
                      </m:e>
                      <m:sub>
                        <m:r>
                          <a:rPr lang="en-GB" b="1" i="1" dirty="0" smtClean="0">
                            <a:solidFill>
                              <a:schemeClr val="tx1"/>
                            </a:solidFill>
                            <a:latin typeface="Cambria Math" panose="02040503050406030204" pitchFamily="18" charset="0"/>
                          </a:rPr>
                          <m:t>𝒕</m:t>
                        </m:r>
                        <m:r>
                          <a:rPr lang="en-GB" b="1" i="1" dirty="0" smtClean="0">
                            <a:solidFill>
                              <a:schemeClr val="tx1"/>
                            </a:solidFill>
                            <a:latin typeface="Cambria Math" panose="02040503050406030204" pitchFamily="18" charset="0"/>
                          </a:rPr>
                          <m:t>−</m:t>
                        </m:r>
                        <m:r>
                          <a:rPr lang="en-GB" b="1" i="1" dirty="0" smtClean="0">
                            <a:solidFill>
                              <a:schemeClr val="tx1"/>
                            </a:solidFill>
                            <a:latin typeface="Cambria Math" panose="02040503050406030204" pitchFamily="18" charset="0"/>
                          </a:rPr>
                          <m:t>𝟏</m:t>
                        </m:r>
                      </m:sub>
                    </m:sSub>
                    <m:r>
                      <a:rPr lang="en-GB" b="1" i="0" dirty="0" smtClean="0">
                        <a:solidFill>
                          <a:schemeClr val="tx1"/>
                        </a:solidFill>
                        <a:latin typeface="Cambria Math" panose="02040503050406030204" pitchFamily="18" charset="0"/>
                      </a:rPr>
                      <m:t>=</m:t>
                    </m:r>
                    <m:sSub>
                      <m:sSubPr>
                        <m:ctrlPr>
                          <a:rPr lang="en-GB" b="1" i="0" dirty="0" smtClean="0">
                            <a:solidFill>
                              <a:schemeClr val="tx1"/>
                            </a:solidFill>
                            <a:latin typeface="Cambria Math" panose="02040503050406030204" pitchFamily="18" charset="0"/>
                          </a:rPr>
                        </m:ctrlPr>
                      </m:sSubPr>
                      <m:e>
                        <m:r>
                          <a:rPr lang="en-GB" b="1" i="0" dirty="0" smtClean="0">
                            <a:solidFill>
                              <a:schemeClr val="tx1"/>
                            </a:solidFill>
                            <a:latin typeface="Cambria Math" panose="02040503050406030204" pitchFamily="18" charset="0"/>
                          </a:rPr>
                          <m:t>𝐟</m:t>
                        </m:r>
                      </m:e>
                      <m:sub>
                        <m:r>
                          <a:rPr lang="en-GB" b="1" i="0" dirty="0" smtClean="0">
                            <a:solidFill>
                              <a:schemeClr val="tx1"/>
                            </a:solidFill>
                            <a:latin typeface="Cambria Math" panose="02040503050406030204" pitchFamily="18" charset="0"/>
                          </a:rPr>
                          <m:t>𝐭</m:t>
                        </m:r>
                      </m:sub>
                    </m:sSub>
                    <m:r>
                      <a:rPr lang="en-GB" b="1" i="1" dirty="0" smtClean="0">
                        <a:solidFill>
                          <a:schemeClr val="tx1"/>
                        </a:solidFill>
                        <a:latin typeface="Cambria Math" panose="02040503050406030204" pitchFamily="18" charset="0"/>
                        <a:ea typeface="Cambria Math" panose="02040503050406030204" pitchFamily="18" charset="0"/>
                      </a:rPr>
                      <m:t>⨂</m:t>
                    </m:r>
                    <m:sSub>
                      <m:sSubPr>
                        <m:ctrlPr>
                          <a:rPr lang="en-GB" b="1" i="1" dirty="0" smtClean="0">
                            <a:solidFill>
                              <a:schemeClr val="tx1"/>
                            </a:solidFill>
                            <a:latin typeface="Cambria Math" panose="02040503050406030204" pitchFamily="18" charset="0"/>
                            <a:ea typeface="Cambria Math" panose="02040503050406030204" pitchFamily="18" charset="0"/>
                          </a:rPr>
                        </m:ctrlPr>
                      </m:sSubPr>
                      <m:e>
                        <m:r>
                          <a:rPr lang="en-GB" b="1" i="1" dirty="0" smtClean="0">
                            <a:solidFill>
                              <a:schemeClr val="tx1"/>
                            </a:solidFill>
                            <a:latin typeface="Cambria Math" panose="02040503050406030204" pitchFamily="18" charset="0"/>
                            <a:ea typeface="Cambria Math" panose="02040503050406030204" pitchFamily="18" charset="0"/>
                          </a:rPr>
                          <m:t>𝑪</m:t>
                        </m:r>
                      </m:e>
                      <m:sub>
                        <m:r>
                          <a:rPr lang="en-GB" b="1" i="1" dirty="0" smtClean="0">
                            <a:solidFill>
                              <a:schemeClr val="tx1"/>
                            </a:solidFill>
                            <a:latin typeface="Cambria Math" panose="02040503050406030204" pitchFamily="18" charset="0"/>
                            <a:ea typeface="Cambria Math" panose="02040503050406030204" pitchFamily="18" charset="0"/>
                          </a:rPr>
                          <m:t>𝒕</m:t>
                        </m:r>
                        <m:r>
                          <a:rPr lang="en-GB" b="1" i="1" dirty="0" smtClean="0">
                            <a:solidFill>
                              <a:schemeClr val="tx1"/>
                            </a:solidFill>
                            <a:latin typeface="Cambria Math" panose="02040503050406030204" pitchFamily="18" charset="0"/>
                            <a:ea typeface="Cambria Math" panose="02040503050406030204" pitchFamily="18" charset="0"/>
                          </a:rPr>
                          <m:t>−</m:t>
                        </m:r>
                        <m:r>
                          <a:rPr lang="en-GB" b="1" i="1" dirty="0" smtClean="0">
                            <a:solidFill>
                              <a:schemeClr val="tx1"/>
                            </a:solidFill>
                            <a:latin typeface="Cambria Math" panose="02040503050406030204" pitchFamily="18" charset="0"/>
                            <a:ea typeface="Cambria Math" panose="02040503050406030204" pitchFamily="18" charset="0"/>
                          </a:rPr>
                          <m:t>𝟏</m:t>
                        </m:r>
                      </m:sub>
                    </m:sSub>
                  </m:oMath>
                </a14:m>
                <a:endParaRPr lang="en-IN" b="1" dirty="0">
                  <a:solidFill>
                    <a:schemeClr val="tx1"/>
                  </a:solidFill>
                </a:endParaRPr>
              </a:p>
            </p:txBody>
          </p:sp>
        </mc:Choice>
        <mc:Fallback>
          <p:sp>
            <p:nvSpPr>
              <p:cNvPr id="12" name="Rectangle 11">
                <a:extLst>
                  <a:ext uri="{FF2B5EF4-FFF2-40B4-BE49-F238E27FC236}">
                    <a16:creationId xmlns:a16="http://schemas.microsoft.com/office/drawing/2014/main" id="{0694663F-2946-9FE1-457E-9F0220B062E8}"/>
                  </a:ext>
                </a:extLst>
              </p:cNvPr>
              <p:cNvSpPr>
                <a:spLocks noRot="1" noChangeAspect="1" noMove="1" noResize="1" noEditPoints="1" noAdjustHandles="1" noChangeArrowheads="1" noChangeShapeType="1" noTextEdit="1"/>
              </p:cNvSpPr>
              <p:nvPr/>
            </p:nvSpPr>
            <p:spPr>
              <a:xfrm>
                <a:off x="5706713" y="3939525"/>
                <a:ext cx="3081687" cy="214684"/>
              </a:xfrm>
              <a:prstGeom prst="rect">
                <a:avLst/>
              </a:prstGeom>
              <a:blipFill>
                <a:blip r:embed="rId7"/>
                <a:stretch>
                  <a:fillRect l="-1581" t="-51429" b="-82857"/>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247526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60FFC-4899-001E-1149-3B132C078965}"/>
              </a:ext>
            </a:extLst>
          </p:cNvPr>
          <p:cNvSpPr>
            <a:spLocks noGrp="1"/>
          </p:cNvSpPr>
          <p:nvPr>
            <p:ph type="title"/>
          </p:nvPr>
        </p:nvSpPr>
        <p:spPr/>
        <p:txBody>
          <a:bodyPr>
            <a:normAutofit fontScale="90000"/>
          </a:bodyPr>
          <a:lstStyle/>
          <a:p>
            <a:r>
              <a:rPr lang="en-IN" dirty="0"/>
              <a:t>Remember Module</a:t>
            </a:r>
          </a:p>
        </p:txBody>
      </p:sp>
      <p:sp>
        <p:nvSpPr>
          <p:cNvPr id="3" name="Content Placeholder 2">
            <a:extLst>
              <a:ext uri="{FF2B5EF4-FFF2-40B4-BE49-F238E27FC236}">
                <a16:creationId xmlns:a16="http://schemas.microsoft.com/office/drawing/2014/main" id="{7B56ED37-A2C5-58B0-60FF-E1319546E89F}"/>
              </a:ext>
            </a:extLst>
          </p:cNvPr>
          <p:cNvSpPr>
            <a:spLocks noGrp="1"/>
          </p:cNvSpPr>
          <p:nvPr>
            <p:ph idx="1"/>
          </p:nvPr>
        </p:nvSpPr>
        <p:spPr/>
        <p:txBody>
          <a:bodyPr/>
          <a:lstStyle/>
          <a:p>
            <a:r>
              <a:rPr lang="en-GB" dirty="0"/>
              <a:t>We can save information that we want to remember by adding it into “empty” slots in the cell state</a:t>
            </a:r>
            <a:endParaRPr lang="en-IN" dirty="0"/>
          </a:p>
        </p:txBody>
      </p:sp>
      <p:sp>
        <p:nvSpPr>
          <p:cNvPr id="4" name="Slide Number Placeholder 3">
            <a:extLst>
              <a:ext uri="{FF2B5EF4-FFF2-40B4-BE49-F238E27FC236}">
                <a16:creationId xmlns:a16="http://schemas.microsoft.com/office/drawing/2014/main" id="{4E71A0AA-3FA6-8229-3896-20BF0B9C07E4}"/>
              </a:ext>
            </a:extLst>
          </p:cNvPr>
          <p:cNvSpPr>
            <a:spLocks noGrp="1"/>
          </p:cNvSpPr>
          <p:nvPr>
            <p:ph type="sldNum" sz="quarter" idx="12"/>
          </p:nvPr>
        </p:nvSpPr>
        <p:spPr/>
        <p:txBody>
          <a:bodyPr/>
          <a:lstStyle/>
          <a:p>
            <a:fld id="{7A40C488-C8CC-47D5-8871-7D5F905AB6AC}" type="slidenum">
              <a:rPr lang="en-US" smtClean="0"/>
              <a:pPr/>
              <a:t>58</a:t>
            </a:fld>
            <a:endParaRPr lang="en-US"/>
          </a:p>
        </p:txBody>
      </p:sp>
      <p:pic>
        <p:nvPicPr>
          <p:cNvPr id="21" name="Picture 20">
            <a:extLst>
              <a:ext uri="{FF2B5EF4-FFF2-40B4-BE49-F238E27FC236}">
                <a16:creationId xmlns:a16="http://schemas.microsoft.com/office/drawing/2014/main" id="{CAA45647-1F94-4C09-3E2D-DD76C5067CDB}"/>
              </a:ext>
            </a:extLst>
          </p:cNvPr>
          <p:cNvPicPr>
            <a:picLocks noChangeAspect="1"/>
          </p:cNvPicPr>
          <p:nvPr/>
        </p:nvPicPr>
        <p:blipFill>
          <a:blip r:embed="rId2"/>
          <a:stretch>
            <a:fillRect/>
          </a:stretch>
        </p:blipFill>
        <p:spPr>
          <a:xfrm>
            <a:off x="2734594" y="2403210"/>
            <a:ext cx="5072312" cy="3773751"/>
          </a:xfrm>
          <a:prstGeom prst="rect">
            <a:avLst/>
          </a:prstGeom>
        </p:spPr>
      </p:pic>
      <p:sp>
        <p:nvSpPr>
          <p:cNvPr id="22" name="Rectangle 21">
            <a:extLst>
              <a:ext uri="{FF2B5EF4-FFF2-40B4-BE49-F238E27FC236}">
                <a16:creationId xmlns:a16="http://schemas.microsoft.com/office/drawing/2014/main" id="{E957C6BA-7D0A-FCC7-EC4D-C2B60085A05B}"/>
              </a:ext>
            </a:extLst>
          </p:cNvPr>
          <p:cNvSpPr/>
          <p:nvPr/>
        </p:nvSpPr>
        <p:spPr>
          <a:xfrm>
            <a:off x="838200" y="3964020"/>
            <a:ext cx="2260122" cy="6521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GB" b="1" dirty="0">
                <a:solidFill>
                  <a:schemeClr val="tx1"/>
                </a:solidFill>
              </a:rPr>
              <a:t>fully connected layer with sigmoid</a:t>
            </a:r>
            <a:endParaRPr lang="en-IN" b="1" dirty="0">
              <a:solidFill>
                <a:schemeClr val="tx1"/>
              </a:solidFill>
            </a:endParaRPr>
          </a:p>
        </p:txBody>
      </p:sp>
      <p:cxnSp>
        <p:nvCxnSpPr>
          <p:cNvPr id="24" name="Straight Arrow Connector 23">
            <a:extLst>
              <a:ext uri="{FF2B5EF4-FFF2-40B4-BE49-F238E27FC236}">
                <a16:creationId xmlns:a16="http://schemas.microsoft.com/office/drawing/2014/main" id="{5F334206-59D7-4446-E27D-BB793B65AEE7}"/>
              </a:ext>
            </a:extLst>
          </p:cNvPr>
          <p:cNvCxnSpPr/>
          <p:nvPr/>
        </p:nvCxnSpPr>
        <p:spPr>
          <a:xfrm>
            <a:off x="3209026" y="4290087"/>
            <a:ext cx="1362974" cy="419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ED24414-5B23-F96F-5636-24EB10A20B62}"/>
              </a:ext>
            </a:extLst>
          </p:cNvPr>
          <p:cNvSpPr/>
          <p:nvPr/>
        </p:nvSpPr>
        <p:spPr>
          <a:xfrm>
            <a:off x="4322553" y="5651830"/>
            <a:ext cx="2260122" cy="6521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GB" b="1" dirty="0">
                <a:solidFill>
                  <a:schemeClr val="tx1"/>
                </a:solidFill>
              </a:rPr>
              <a:t>fully connected layer with tanh</a:t>
            </a:r>
            <a:endParaRPr lang="en-IN" b="1" dirty="0">
              <a:solidFill>
                <a:schemeClr val="tx1"/>
              </a:solidFill>
            </a:endParaRPr>
          </a:p>
        </p:txBody>
      </p:sp>
      <p:cxnSp>
        <p:nvCxnSpPr>
          <p:cNvPr id="26" name="Straight Arrow Connector 25">
            <a:extLst>
              <a:ext uri="{FF2B5EF4-FFF2-40B4-BE49-F238E27FC236}">
                <a16:creationId xmlns:a16="http://schemas.microsoft.com/office/drawing/2014/main" id="{F4E3AA17-01E0-FFD5-8D38-69605B391695}"/>
              </a:ext>
            </a:extLst>
          </p:cNvPr>
          <p:cNvCxnSpPr>
            <a:cxnSpLocks/>
          </p:cNvCxnSpPr>
          <p:nvPr/>
        </p:nvCxnSpPr>
        <p:spPr>
          <a:xfrm flipH="1" flipV="1">
            <a:off x="5088507" y="4992852"/>
            <a:ext cx="364107" cy="658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49F14DFA-C0FA-FD68-1E50-27FE160353FA}"/>
              </a:ext>
            </a:extLst>
          </p:cNvPr>
          <p:cNvSpPr/>
          <p:nvPr/>
        </p:nvSpPr>
        <p:spPr>
          <a:xfrm>
            <a:off x="7806906" y="3964020"/>
            <a:ext cx="2536346" cy="6521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GB" b="1" dirty="0">
                <a:solidFill>
                  <a:schemeClr val="tx1"/>
                </a:solidFill>
              </a:rPr>
              <a:t>pointwise multiplication</a:t>
            </a:r>
            <a:endParaRPr lang="en-IN" b="1" dirty="0">
              <a:solidFill>
                <a:schemeClr val="tx1"/>
              </a:solidFill>
            </a:endParaRPr>
          </a:p>
        </p:txBody>
      </p:sp>
      <p:cxnSp>
        <p:nvCxnSpPr>
          <p:cNvPr id="30" name="Straight Arrow Connector 29">
            <a:extLst>
              <a:ext uri="{FF2B5EF4-FFF2-40B4-BE49-F238E27FC236}">
                <a16:creationId xmlns:a16="http://schemas.microsoft.com/office/drawing/2014/main" id="{845AA984-93F6-35BA-6930-A02D7448B96C}"/>
              </a:ext>
            </a:extLst>
          </p:cNvPr>
          <p:cNvCxnSpPr>
            <a:cxnSpLocks/>
            <a:stCxn id="21" idx="3"/>
          </p:cNvCxnSpPr>
          <p:nvPr/>
        </p:nvCxnSpPr>
        <p:spPr>
          <a:xfrm flipH="1" flipV="1">
            <a:off x="5270560" y="4290085"/>
            <a:ext cx="253634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6F4F9E34-9851-8C23-B8CF-D9166A691777}"/>
              </a:ext>
            </a:extLst>
          </p:cNvPr>
          <p:cNvSpPr/>
          <p:nvPr/>
        </p:nvSpPr>
        <p:spPr>
          <a:xfrm>
            <a:off x="7806906" y="2531482"/>
            <a:ext cx="2536346" cy="6521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pointwise addition</a:t>
            </a:r>
            <a:endParaRPr lang="en-IN" b="1" dirty="0">
              <a:solidFill>
                <a:schemeClr val="tx1"/>
              </a:solidFill>
            </a:endParaRPr>
          </a:p>
        </p:txBody>
      </p:sp>
      <p:cxnSp>
        <p:nvCxnSpPr>
          <p:cNvPr id="40" name="Straight Arrow Connector 39">
            <a:extLst>
              <a:ext uri="{FF2B5EF4-FFF2-40B4-BE49-F238E27FC236}">
                <a16:creationId xmlns:a16="http://schemas.microsoft.com/office/drawing/2014/main" id="{FA81A32F-5E44-8E80-CC88-7D3173716560}"/>
              </a:ext>
            </a:extLst>
          </p:cNvPr>
          <p:cNvCxnSpPr>
            <a:cxnSpLocks/>
            <a:stCxn id="39" idx="1"/>
          </p:cNvCxnSpPr>
          <p:nvPr/>
        </p:nvCxnSpPr>
        <p:spPr>
          <a:xfrm flipH="1">
            <a:off x="5270560" y="2857549"/>
            <a:ext cx="2536346" cy="677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91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animBg="1"/>
      <p:bldP spid="29" grpId="0" animBg="1"/>
      <p:bldP spid="3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C5737-668E-8799-698C-D3E68A588B46}"/>
              </a:ext>
            </a:extLst>
          </p:cNvPr>
          <p:cNvSpPr>
            <a:spLocks noGrp="1"/>
          </p:cNvSpPr>
          <p:nvPr>
            <p:ph type="title"/>
          </p:nvPr>
        </p:nvSpPr>
        <p:spPr/>
        <p:txBody>
          <a:bodyPr>
            <a:normAutofit fontScale="90000"/>
          </a:bodyPr>
          <a:lstStyle/>
          <a:p>
            <a:r>
              <a:rPr lang="en-IN" dirty="0"/>
              <a:t>Remember Module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CE7A56A-0169-F5ED-911E-039D4FD268E5}"/>
                  </a:ext>
                </a:extLst>
              </p:cNvPr>
              <p:cNvSpPr>
                <a:spLocks noGrp="1"/>
              </p:cNvSpPr>
              <p:nvPr>
                <p:ph idx="1"/>
              </p:nvPr>
            </p:nvSpPr>
            <p:spPr/>
            <p:txBody>
              <a:bodyPr/>
              <a:lstStyle/>
              <a:p>
                <a:r>
                  <a:rPr lang="en-GB" dirty="0"/>
                  <a:t>First: use gating to decide what to remember</a:t>
                </a:r>
              </a:p>
              <a:p>
                <a:r>
                  <a:rPr lang="en-GB" dirty="0"/>
                  <a:t>New candidate cell states </a:t>
                </a:r>
                <a14:m>
                  <m:oMath xmlns:m="http://schemas.openxmlformats.org/officeDocument/2006/math">
                    <m:acc>
                      <m:accPr>
                        <m:chr m:val="̃"/>
                        <m:ctrlPr>
                          <a:rPr lang="en-GB" i="1" dirty="0" smtClean="0">
                            <a:latin typeface="Cambria Math" panose="02040503050406030204" pitchFamily="18" charset="0"/>
                          </a:rPr>
                        </m:ctrlPr>
                      </m:accPr>
                      <m:e>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𝑪</m:t>
                            </m:r>
                          </m:e>
                          <m:sub>
                            <m:r>
                              <a:rPr lang="en-GB" b="1" i="1" dirty="0" smtClean="0">
                                <a:latin typeface="Cambria Math" panose="02040503050406030204" pitchFamily="18" charset="0"/>
                              </a:rPr>
                              <m:t>𝒕</m:t>
                            </m:r>
                          </m:sub>
                        </m:sSub>
                      </m:e>
                    </m:acc>
                  </m:oMath>
                </a14:m>
                <a:r>
                  <a:rPr lang="en-GB" dirty="0"/>
                  <a:t> are created as a function of </a:t>
                </a:r>
                <a14:m>
                  <m:oMath xmlns:m="http://schemas.openxmlformats.org/officeDocument/2006/math">
                    <m:sSub>
                      <m:sSubPr>
                        <m:ctrlPr>
                          <a:rPr lang="en-GB" b="1" i="1" dirty="0" smtClean="0">
                            <a:latin typeface="Cambria Math" panose="02040503050406030204" pitchFamily="18" charset="0"/>
                          </a:rPr>
                        </m:ctrlPr>
                      </m:sSubPr>
                      <m:e>
                        <m:r>
                          <a:rPr lang="en-GB" i="1" dirty="0" smtClean="0">
                            <a:latin typeface="Cambria Math" panose="02040503050406030204" pitchFamily="18" charset="0"/>
                          </a:rPr>
                          <m:t>h</m:t>
                        </m:r>
                      </m:e>
                      <m:sub>
                        <m:r>
                          <a:rPr lang="en-GB" b="1" i="1" dirty="0" smtClean="0">
                            <a:latin typeface="Cambria Math" panose="02040503050406030204" pitchFamily="18" charset="0"/>
                          </a:rPr>
                          <m:t>𝒕</m:t>
                        </m:r>
                        <m:r>
                          <a:rPr lang="en-GB" b="1" i="1" dirty="0" smtClean="0">
                            <a:latin typeface="Cambria Math" panose="02040503050406030204" pitchFamily="18" charset="0"/>
                          </a:rPr>
                          <m:t>−</m:t>
                        </m:r>
                        <m:r>
                          <a:rPr lang="en-GB" b="1" i="1" dirty="0" smtClean="0">
                            <a:latin typeface="Cambria Math" panose="02040503050406030204" pitchFamily="18" charset="0"/>
                          </a:rPr>
                          <m:t>𝟏</m:t>
                        </m:r>
                      </m:sub>
                    </m:sSub>
                  </m:oMath>
                </a14:m>
                <a:r>
                  <a:rPr lang="en-GB" dirty="0"/>
                  <a:t> and </a:t>
                </a:r>
                <a14:m>
                  <m:oMath xmlns:m="http://schemas.openxmlformats.org/officeDocument/2006/math">
                    <m:sSub>
                      <m:sSubPr>
                        <m:ctrlPr>
                          <a:rPr lang="en-GB" b="1"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b="1" i="1" dirty="0" smtClean="0">
                            <a:latin typeface="Cambria Math" panose="02040503050406030204" pitchFamily="18" charset="0"/>
                          </a:rPr>
                          <m:t>𝒕</m:t>
                        </m:r>
                      </m:sub>
                    </m:sSub>
                  </m:oMath>
                </a14:m>
                <a:endParaRPr lang="en-IN" dirty="0"/>
              </a:p>
              <a:p>
                <a:r>
                  <a:rPr lang="en-GB" dirty="0"/>
                  <a:t>Input gates </a:t>
                </a:r>
                <a14:m>
                  <m:oMath xmlns:m="http://schemas.openxmlformats.org/officeDocument/2006/math">
                    <m:sSub>
                      <m:sSubPr>
                        <m:ctrlPr>
                          <a:rPr lang="en-GB" b="1" i="1" dirty="0" smtClean="0">
                            <a:latin typeface="Cambria Math" panose="02040503050406030204" pitchFamily="18" charset="0"/>
                          </a:rPr>
                        </m:ctrlPr>
                      </m:sSubPr>
                      <m:e>
                        <m:r>
                          <a:rPr lang="en-GB" i="1" dirty="0" smtClean="0">
                            <a:latin typeface="Cambria Math" panose="02040503050406030204" pitchFamily="18" charset="0"/>
                          </a:rPr>
                          <m:t>𝑖</m:t>
                        </m:r>
                      </m:e>
                      <m:sub>
                        <m:r>
                          <a:rPr lang="en-GB" b="1" i="1" dirty="0" smtClean="0">
                            <a:latin typeface="Cambria Math" panose="02040503050406030204" pitchFamily="18" charset="0"/>
                          </a:rPr>
                          <m:t>𝒕</m:t>
                        </m:r>
                      </m:sub>
                    </m:sSub>
                  </m:oMath>
                </a14:m>
                <a:r>
                  <a:rPr lang="en-GB" dirty="0"/>
                  <a:t> decides how much of values of the new candidate cell states </a:t>
                </a:r>
                <a14:m>
                  <m:oMath xmlns:m="http://schemas.openxmlformats.org/officeDocument/2006/math">
                    <m:acc>
                      <m:accPr>
                        <m:chr m:val="̃"/>
                        <m:ctrlPr>
                          <a:rPr lang="en-GB" i="1" dirty="0">
                            <a:latin typeface="Cambria Math" panose="02040503050406030204" pitchFamily="18" charset="0"/>
                          </a:rPr>
                        </m:ctrlPr>
                      </m:accPr>
                      <m:e>
                        <m:sSub>
                          <m:sSubPr>
                            <m:ctrlPr>
                              <a:rPr lang="en-GB" i="1" dirty="0">
                                <a:latin typeface="Cambria Math" panose="02040503050406030204" pitchFamily="18" charset="0"/>
                              </a:rPr>
                            </m:ctrlPr>
                          </m:sSubPr>
                          <m:e>
                            <m:r>
                              <a:rPr lang="en-GB" i="1" dirty="0">
                                <a:latin typeface="Cambria Math" panose="02040503050406030204" pitchFamily="18" charset="0"/>
                              </a:rPr>
                              <m:t>𝑪</m:t>
                            </m:r>
                          </m:e>
                          <m:sub>
                            <m:r>
                              <a:rPr lang="en-GB" i="1" dirty="0">
                                <a:latin typeface="Cambria Math" panose="02040503050406030204" pitchFamily="18" charset="0"/>
                              </a:rPr>
                              <m:t>𝒕</m:t>
                            </m:r>
                          </m:sub>
                        </m:sSub>
                      </m:e>
                    </m:acc>
                  </m:oMath>
                </a14:m>
                <a:r>
                  <a:rPr lang="en-GB" dirty="0"/>
                  <a:t> are combined into the cell states</a:t>
                </a:r>
              </a:p>
              <a:p>
                <a:pPr marL="0" indent="0">
                  <a:buNone/>
                </a:pPr>
                <a:endParaRPr lang="en-GB" b="1" dirty="0"/>
              </a:p>
              <a:p>
                <a:pPr marL="0" indent="0">
                  <a:buNone/>
                </a:pPr>
                <a:endParaRPr lang="en-GB" b="1" dirty="0"/>
              </a:p>
              <a:p>
                <a:pPr marL="0" indent="0">
                  <a:buNone/>
                </a:pPr>
                <a:endParaRPr lang="en-IN" dirty="0"/>
              </a:p>
            </p:txBody>
          </p:sp>
        </mc:Choice>
        <mc:Fallback>
          <p:sp>
            <p:nvSpPr>
              <p:cNvPr id="3" name="Content Placeholder 2">
                <a:extLst>
                  <a:ext uri="{FF2B5EF4-FFF2-40B4-BE49-F238E27FC236}">
                    <a16:creationId xmlns:a16="http://schemas.microsoft.com/office/drawing/2014/main" id="{9CE7A56A-0169-F5ED-911E-039D4FD268E5}"/>
                  </a:ext>
                </a:extLst>
              </p:cNvPr>
              <p:cNvSpPr>
                <a:spLocks noGrp="1" noRot="1" noChangeAspect="1" noMove="1" noResize="1" noEditPoints="1" noAdjustHandles="1" noChangeArrowheads="1" noChangeShapeType="1" noTextEdit="1"/>
              </p:cNvSpPr>
              <p:nvPr>
                <p:ph idx="1"/>
              </p:nvPr>
            </p:nvSpPr>
            <p:spPr>
              <a:blipFill>
                <a:blip r:embed="rId2"/>
                <a:stretch>
                  <a:fillRect l="-1575" t="-1988" r="-1750"/>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E4CFBE88-3C00-FBCE-B3C1-6C37DB59C968}"/>
              </a:ext>
            </a:extLst>
          </p:cNvPr>
          <p:cNvSpPr>
            <a:spLocks noGrp="1"/>
          </p:cNvSpPr>
          <p:nvPr>
            <p:ph type="sldNum" sz="quarter" idx="12"/>
          </p:nvPr>
        </p:nvSpPr>
        <p:spPr/>
        <p:txBody>
          <a:bodyPr/>
          <a:lstStyle/>
          <a:p>
            <a:fld id="{7A40C488-C8CC-47D5-8871-7D5F905AB6AC}" type="slidenum">
              <a:rPr lang="en-US" smtClean="0"/>
              <a:pPr/>
              <a:t>59</a:t>
            </a:fld>
            <a:endParaRPr lang="en-US"/>
          </a:p>
        </p:txBody>
      </p:sp>
      <p:pic>
        <p:nvPicPr>
          <p:cNvPr id="13" name="Picture 12">
            <a:extLst>
              <a:ext uri="{FF2B5EF4-FFF2-40B4-BE49-F238E27FC236}">
                <a16:creationId xmlns:a16="http://schemas.microsoft.com/office/drawing/2014/main" id="{1F07D08E-C890-935C-59B7-8CC1B5D58A36}"/>
              </a:ext>
            </a:extLst>
          </p:cNvPr>
          <p:cNvPicPr>
            <a:picLocks noChangeAspect="1"/>
          </p:cNvPicPr>
          <p:nvPr/>
        </p:nvPicPr>
        <p:blipFill>
          <a:blip r:embed="rId3"/>
          <a:stretch>
            <a:fillRect/>
          </a:stretch>
        </p:blipFill>
        <p:spPr>
          <a:xfrm>
            <a:off x="7806906" y="2793310"/>
            <a:ext cx="4119796" cy="2929855"/>
          </a:xfrm>
          <a:prstGeom prst="rect">
            <a:avLst/>
          </a:prstGeom>
        </p:spPr>
      </p:pic>
    </p:spTree>
    <p:extLst>
      <p:ext uri="{BB962C8B-B14F-4D97-AF65-F5344CB8AC3E}">
        <p14:creationId xmlns:p14="http://schemas.microsoft.com/office/powerpoint/2010/main" val="3451388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5BF7-CCF6-5BFA-CA2E-ED90DF415DF3}"/>
              </a:ext>
            </a:extLst>
          </p:cNvPr>
          <p:cNvSpPr>
            <a:spLocks noGrp="1"/>
          </p:cNvSpPr>
          <p:nvPr>
            <p:ph type="title"/>
          </p:nvPr>
        </p:nvSpPr>
        <p:spPr/>
        <p:txBody>
          <a:bodyPr>
            <a:normAutofit fontScale="90000"/>
          </a:bodyPr>
          <a:lstStyle/>
          <a:p>
            <a:r>
              <a:rPr lang="en-US" dirty="0"/>
              <a:t>A Sequence Modeling Problem: Predict the Next Word</a:t>
            </a:r>
          </a:p>
        </p:txBody>
      </p:sp>
      <p:sp>
        <p:nvSpPr>
          <p:cNvPr id="3" name="Content Placeholder 2">
            <a:extLst>
              <a:ext uri="{FF2B5EF4-FFF2-40B4-BE49-F238E27FC236}">
                <a16:creationId xmlns:a16="http://schemas.microsoft.com/office/drawing/2014/main" id="{A9951C8F-F180-4106-DB81-F4A7FA22195B}"/>
              </a:ext>
            </a:extLst>
          </p:cNvPr>
          <p:cNvSpPr>
            <a:spLocks noGrp="1"/>
          </p:cNvSpPr>
          <p:nvPr>
            <p:ph idx="1"/>
          </p:nvPr>
        </p:nvSpPr>
        <p:spPr>
          <a:xfrm>
            <a:off x="838200" y="2645805"/>
            <a:ext cx="6968706" cy="3531158"/>
          </a:xfrm>
        </p:spPr>
        <p:txBody>
          <a:bodyPr>
            <a:normAutofit/>
          </a:bodyPr>
          <a:lstStyle/>
          <a:p>
            <a:r>
              <a:rPr lang="en-US" dirty="0"/>
              <a:t>Idea: use entire sequence as set of counts</a:t>
            </a:r>
          </a:p>
          <a:p>
            <a:pPr lvl="1"/>
            <a:r>
              <a:rPr lang="en-US" dirty="0"/>
              <a:t>bag of words</a:t>
            </a:r>
          </a:p>
          <a:p>
            <a:r>
              <a:rPr lang="en-US" dirty="0"/>
              <a:t>Problem: counts don’t preserve order</a:t>
            </a:r>
          </a:p>
          <a:p>
            <a:pPr lvl="1"/>
            <a:r>
              <a:rPr lang="en-US" dirty="0"/>
              <a:t>The food was good, not bad at all. </a:t>
            </a:r>
          </a:p>
          <a:p>
            <a:pPr marL="457200" lvl="1" indent="0">
              <a:buNone/>
            </a:pPr>
            <a:r>
              <a:rPr lang="en-US" dirty="0"/>
              <a:t>			vs. </a:t>
            </a:r>
          </a:p>
          <a:p>
            <a:pPr lvl="1"/>
            <a:r>
              <a:rPr lang="en-US" dirty="0"/>
              <a:t>The food was bad, not good at all.</a:t>
            </a:r>
          </a:p>
        </p:txBody>
      </p:sp>
      <p:sp>
        <p:nvSpPr>
          <p:cNvPr id="4" name="Slide Number Placeholder 3">
            <a:extLst>
              <a:ext uri="{FF2B5EF4-FFF2-40B4-BE49-F238E27FC236}">
                <a16:creationId xmlns:a16="http://schemas.microsoft.com/office/drawing/2014/main" id="{57C1B7A1-F1F3-6B9E-F6D8-04412D280941}"/>
              </a:ext>
            </a:extLst>
          </p:cNvPr>
          <p:cNvSpPr>
            <a:spLocks noGrp="1"/>
          </p:cNvSpPr>
          <p:nvPr>
            <p:ph type="sldNum" sz="quarter" idx="12"/>
          </p:nvPr>
        </p:nvSpPr>
        <p:spPr/>
        <p:txBody>
          <a:bodyPr/>
          <a:lstStyle/>
          <a:p>
            <a:fld id="{7A40C488-C8CC-47D5-8871-7D5F905AB6AC}" type="slidenum">
              <a:rPr lang="en-US" smtClean="0"/>
              <a:pPr/>
              <a:t>6</a:t>
            </a:fld>
            <a:endParaRPr lang="en-US"/>
          </a:p>
        </p:txBody>
      </p:sp>
      <p:sp>
        <p:nvSpPr>
          <p:cNvPr id="6" name="TextBox 5">
            <a:extLst>
              <a:ext uri="{FF2B5EF4-FFF2-40B4-BE49-F238E27FC236}">
                <a16:creationId xmlns:a16="http://schemas.microsoft.com/office/drawing/2014/main" id="{FAE17528-9B1F-E56F-EA9A-618850A61E50}"/>
              </a:ext>
            </a:extLst>
          </p:cNvPr>
          <p:cNvSpPr txBox="1"/>
          <p:nvPr/>
        </p:nvSpPr>
        <p:spPr>
          <a:xfrm>
            <a:off x="3051544" y="1293262"/>
            <a:ext cx="6103088" cy="523220"/>
          </a:xfrm>
          <a:prstGeom prst="rect">
            <a:avLst/>
          </a:prstGeom>
          <a:noFill/>
        </p:spPr>
        <p:txBody>
          <a:bodyPr wrap="square">
            <a:spAutoFit/>
          </a:bodyPr>
          <a:lstStyle/>
          <a:p>
            <a:pPr algn="ctr"/>
            <a:r>
              <a:rPr lang="en-US" sz="2800" dirty="0"/>
              <a:t>“This morning I took my cat for a walk.”</a:t>
            </a:r>
          </a:p>
        </p:txBody>
      </p:sp>
      <p:sp>
        <p:nvSpPr>
          <p:cNvPr id="7" name="TextBox 6">
            <a:extLst>
              <a:ext uri="{FF2B5EF4-FFF2-40B4-BE49-F238E27FC236}">
                <a16:creationId xmlns:a16="http://schemas.microsoft.com/office/drawing/2014/main" id="{54EE78B0-5EA9-AD07-B9DC-0D31722AAFE2}"/>
              </a:ext>
            </a:extLst>
          </p:cNvPr>
          <p:cNvSpPr txBox="1"/>
          <p:nvPr/>
        </p:nvSpPr>
        <p:spPr>
          <a:xfrm>
            <a:off x="3051544" y="1293262"/>
            <a:ext cx="6103088" cy="523220"/>
          </a:xfrm>
          <a:prstGeom prst="rect">
            <a:avLst/>
          </a:prstGeom>
          <a:noFill/>
        </p:spPr>
        <p:txBody>
          <a:bodyPr wrap="square">
            <a:spAutoFit/>
          </a:bodyPr>
          <a:lstStyle/>
          <a:p>
            <a:pPr algn="ctr"/>
            <a:r>
              <a:rPr lang="en-US" sz="2800" dirty="0"/>
              <a:t>“This morning I took my cat</a:t>
            </a:r>
            <a:r>
              <a:rPr lang="en-US" sz="2800" dirty="0">
                <a:highlight>
                  <a:srgbClr val="00FF00"/>
                </a:highlight>
              </a:rPr>
              <a:t> for a </a:t>
            </a:r>
            <a:r>
              <a:rPr lang="en-US" sz="2800" dirty="0">
                <a:highlight>
                  <a:srgbClr val="C0C0C0"/>
                </a:highlight>
              </a:rPr>
              <a:t>walk.”</a:t>
            </a:r>
          </a:p>
        </p:txBody>
      </p:sp>
      <p:sp>
        <p:nvSpPr>
          <p:cNvPr id="9" name="TextBox 8">
            <a:extLst>
              <a:ext uri="{FF2B5EF4-FFF2-40B4-BE49-F238E27FC236}">
                <a16:creationId xmlns:a16="http://schemas.microsoft.com/office/drawing/2014/main" id="{29FEA51F-882B-D30B-6D7E-9B576B0AC133}"/>
              </a:ext>
            </a:extLst>
          </p:cNvPr>
          <p:cNvSpPr txBox="1"/>
          <p:nvPr/>
        </p:nvSpPr>
        <p:spPr>
          <a:xfrm>
            <a:off x="4338084" y="1876364"/>
            <a:ext cx="2934586" cy="430887"/>
          </a:xfrm>
          <a:prstGeom prst="rect">
            <a:avLst/>
          </a:prstGeom>
          <a:noFill/>
        </p:spPr>
        <p:txBody>
          <a:bodyPr wrap="square">
            <a:spAutoFit/>
          </a:bodyPr>
          <a:lstStyle/>
          <a:p>
            <a:pPr algn="ctr"/>
            <a:r>
              <a:rPr lang="en-US" sz="2200" b="1" dirty="0">
                <a:solidFill>
                  <a:srgbClr val="0070C0"/>
                </a:solidFill>
              </a:rPr>
              <a:t>given these words</a:t>
            </a:r>
          </a:p>
        </p:txBody>
      </p:sp>
      <p:sp>
        <p:nvSpPr>
          <p:cNvPr id="10" name="TextBox 9">
            <a:extLst>
              <a:ext uri="{FF2B5EF4-FFF2-40B4-BE49-F238E27FC236}">
                <a16:creationId xmlns:a16="http://schemas.microsoft.com/office/drawing/2014/main" id="{FA776F7B-CC4A-31B1-CAC2-BFC4C82BA2DB}"/>
              </a:ext>
            </a:extLst>
          </p:cNvPr>
          <p:cNvSpPr txBox="1"/>
          <p:nvPr/>
        </p:nvSpPr>
        <p:spPr>
          <a:xfrm>
            <a:off x="8059479" y="1876364"/>
            <a:ext cx="1488558" cy="769441"/>
          </a:xfrm>
          <a:prstGeom prst="rect">
            <a:avLst/>
          </a:prstGeom>
          <a:noFill/>
        </p:spPr>
        <p:txBody>
          <a:bodyPr wrap="square">
            <a:spAutoFit/>
          </a:bodyPr>
          <a:lstStyle/>
          <a:p>
            <a:pPr algn="ctr"/>
            <a:r>
              <a:rPr lang="en-US" sz="2200" b="1" dirty="0">
                <a:solidFill>
                  <a:srgbClr val="7030A0"/>
                </a:solidFill>
              </a:rPr>
              <a:t>predict the next word</a:t>
            </a:r>
          </a:p>
        </p:txBody>
      </p:sp>
    </p:spTree>
    <p:extLst>
      <p:ext uri="{BB962C8B-B14F-4D97-AF65-F5344CB8AC3E}">
        <p14:creationId xmlns:p14="http://schemas.microsoft.com/office/powerpoint/2010/main" val="142481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C5737-668E-8799-698C-D3E68A588B46}"/>
              </a:ext>
            </a:extLst>
          </p:cNvPr>
          <p:cNvSpPr>
            <a:spLocks noGrp="1"/>
          </p:cNvSpPr>
          <p:nvPr>
            <p:ph type="title"/>
          </p:nvPr>
        </p:nvSpPr>
        <p:spPr/>
        <p:txBody>
          <a:bodyPr>
            <a:normAutofit fontScale="90000"/>
          </a:bodyPr>
          <a:lstStyle/>
          <a:p>
            <a:r>
              <a:rPr lang="en-IN" dirty="0"/>
              <a:t>Remember Module</a:t>
            </a:r>
          </a:p>
        </p:txBody>
      </p:sp>
      <p:sp>
        <p:nvSpPr>
          <p:cNvPr id="3" name="Content Placeholder 2">
            <a:extLst>
              <a:ext uri="{FF2B5EF4-FFF2-40B4-BE49-F238E27FC236}">
                <a16:creationId xmlns:a16="http://schemas.microsoft.com/office/drawing/2014/main" id="{9CE7A56A-0169-F5ED-911E-039D4FD268E5}"/>
              </a:ext>
            </a:extLst>
          </p:cNvPr>
          <p:cNvSpPr>
            <a:spLocks noGrp="1"/>
          </p:cNvSpPr>
          <p:nvPr>
            <p:ph idx="1"/>
          </p:nvPr>
        </p:nvSpPr>
        <p:spPr/>
        <p:txBody>
          <a:bodyPr/>
          <a:lstStyle/>
          <a:p>
            <a:r>
              <a:rPr lang="en-GB" dirty="0"/>
              <a:t>Then: we add this selective memory into the cell state</a:t>
            </a:r>
          </a:p>
          <a:p>
            <a:r>
              <a:rPr lang="en-GB" b="1" dirty="0"/>
              <a:t>Add what we </a:t>
            </a:r>
            <a:r>
              <a:rPr lang="en-GB" b="1" u="sng" dirty="0"/>
              <a:t>didn’t forget </a:t>
            </a:r>
            <a:r>
              <a:rPr lang="en-GB" b="1" dirty="0"/>
              <a:t>to what we </a:t>
            </a:r>
            <a:r>
              <a:rPr lang="en-GB" b="1" u="sng" dirty="0"/>
              <a:t>did remember</a:t>
            </a:r>
          </a:p>
          <a:p>
            <a:pPr marL="0" indent="0">
              <a:buNone/>
            </a:pPr>
            <a:endParaRPr lang="en-GB" b="1" dirty="0"/>
          </a:p>
          <a:p>
            <a:pPr marL="0" indent="0">
              <a:buNone/>
            </a:pPr>
            <a:endParaRPr lang="en-IN" dirty="0"/>
          </a:p>
        </p:txBody>
      </p:sp>
      <p:sp>
        <p:nvSpPr>
          <p:cNvPr id="4" name="Slide Number Placeholder 3">
            <a:extLst>
              <a:ext uri="{FF2B5EF4-FFF2-40B4-BE49-F238E27FC236}">
                <a16:creationId xmlns:a16="http://schemas.microsoft.com/office/drawing/2014/main" id="{E4CFBE88-3C00-FBCE-B3C1-6C37DB59C968}"/>
              </a:ext>
            </a:extLst>
          </p:cNvPr>
          <p:cNvSpPr>
            <a:spLocks noGrp="1"/>
          </p:cNvSpPr>
          <p:nvPr>
            <p:ph type="sldNum" sz="quarter" idx="12"/>
          </p:nvPr>
        </p:nvSpPr>
        <p:spPr/>
        <p:txBody>
          <a:bodyPr/>
          <a:lstStyle/>
          <a:p>
            <a:fld id="{7A40C488-C8CC-47D5-8871-7D5F905AB6AC}" type="slidenum">
              <a:rPr lang="en-US" smtClean="0"/>
              <a:pPr/>
              <a:t>60</a:t>
            </a:fld>
            <a:endParaRPr lang="en-US"/>
          </a:p>
        </p:txBody>
      </p:sp>
      <p:pic>
        <p:nvPicPr>
          <p:cNvPr id="11" name="Picture 10">
            <a:extLst>
              <a:ext uri="{FF2B5EF4-FFF2-40B4-BE49-F238E27FC236}">
                <a16:creationId xmlns:a16="http://schemas.microsoft.com/office/drawing/2014/main" id="{52D2EF9E-0F60-84E6-410F-B55530108E79}"/>
              </a:ext>
            </a:extLst>
          </p:cNvPr>
          <p:cNvPicPr>
            <a:picLocks noChangeAspect="1"/>
          </p:cNvPicPr>
          <p:nvPr/>
        </p:nvPicPr>
        <p:blipFill>
          <a:blip r:embed="rId2"/>
          <a:stretch>
            <a:fillRect/>
          </a:stretch>
        </p:blipFill>
        <p:spPr>
          <a:xfrm>
            <a:off x="8368493" y="3317691"/>
            <a:ext cx="3749365" cy="2859272"/>
          </a:xfrm>
          <a:prstGeom prst="rect">
            <a:avLst/>
          </a:prstGeom>
        </p:spPr>
      </p:pic>
      <p:pic>
        <p:nvPicPr>
          <p:cNvPr id="14" name="Picture 13">
            <a:extLst>
              <a:ext uri="{FF2B5EF4-FFF2-40B4-BE49-F238E27FC236}">
                <a16:creationId xmlns:a16="http://schemas.microsoft.com/office/drawing/2014/main" id="{98433F2A-3228-6137-9852-18DF7211BB47}"/>
              </a:ext>
            </a:extLst>
          </p:cNvPr>
          <p:cNvPicPr>
            <a:picLocks noChangeAspect="1"/>
          </p:cNvPicPr>
          <p:nvPr/>
        </p:nvPicPr>
        <p:blipFill>
          <a:blip r:embed="rId3"/>
          <a:stretch>
            <a:fillRect/>
          </a:stretch>
        </p:blipFill>
        <p:spPr>
          <a:xfrm>
            <a:off x="2114731" y="3861711"/>
            <a:ext cx="4982270" cy="2114845"/>
          </a:xfrm>
          <a:prstGeom prst="rect">
            <a:avLst/>
          </a:prstGeom>
        </p:spPr>
      </p:pic>
      <p:cxnSp>
        <p:nvCxnSpPr>
          <p:cNvPr id="16" name="Straight Arrow Connector 15">
            <a:extLst>
              <a:ext uri="{FF2B5EF4-FFF2-40B4-BE49-F238E27FC236}">
                <a16:creationId xmlns:a16="http://schemas.microsoft.com/office/drawing/2014/main" id="{1EB45859-E3A7-D14C-3272-4D46F17A8822}"/>
              </a:ext>
            </a:extLst>
          </p:cNvPr>
          <p:cNvCxnSpPr/>
          <p:nvPr/>
        </p:nvCxnSpPr>
        <p:spPr>
          <a:xfrm flipH="1">
            <a:off x="2946400" y="2658533"/>
            <a:ext cx="1376153" cy="1064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0D0940D-BE0E-4BFA-9479-CC0E52BEE0BE}"/>
              </a:ext>
            </a:extLst>
          </p:cNvPr>
          <p:cNvCxnSpPr>
            <a:cxnSpLocks/>
            <a:endCxn id="14" idx="0"/>
          </p:cNvCxnSpPr>
          <p:nvPr/>
        </p:nvCxnSpPr>
        <p:spPr>
          <a:xfrm flipH="1">
            <a:off x="4605866" y="2469620"/>
            <a:ext cx="2793757" cy="1392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93231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01D19-67DE-FD74-6A72-E4FCD9499E18}"/>
              </a:ext>
            </a:extLst>
          </p:cNvPr>
          <p:cNvSpPr>
            <a:spLocks noGrp="1"/>
          </p:cNvSpPr>
          <p:nvPr>
            <p:ph type="title"/>
          </p:nvPr>
        </p:nvSpPr>
        <p:spPr/>
        <p:txBody>
          <a:bodyPr>
            <a:normAutofit fontScale="90000"/>
          </a:bodyPr>
          <a:lstStyle/>
          <a:p>
            <a:r>
              <a:rPr lang="en-GB" dirty="0"/>
              <a:t>Why does this solve our problem?</a:t>
            </a:r>
            <a:endParaRPr lang="en-IN" dirty="0"/>
          </a:p>
        </p:txBody>
      </p:sp>
      <p:sp>
        <p:nvSpPr>
          <p:cNvPr id="3" name="Content Placeholder 2">
            <a:extLst>
              <a:ext uri="{FF2B5EF4-FFF2-40B4-BE49-F238E27FC236}">
                <a16:creationId xmlns:a16="http://schemas.microsoft.com/office/drawing/2014/main" id="{45B48498-BD2D-E1AD-CA56-F10A13A15A35}"/>
              </a:ext>
            </a:extLst>
          </p:cNvPr>
          <p:cNvSpPr>
            <a:spLocks noGrp="1"/>
          </p:cNvSpPr>
          <p:nvPr>
            <p:ph idx="1"/>
          </p:nvPr>
        </p:nvSpPr>
        <p:spPr/>
        <p:txBody>
          <a:bodyPr/>
          <a:lstStyle/>
          <a:p>
            <a:r>
              <a:rPr lang="en-GB" dirty="0"/>
              <a:t>Cell state never goes through a fully connected layer! </a:t>
            </a:r>
          </a:p>
          <a:p>
            <a:pPr lvl="1"/>
            <a:r>
              <a:rPr lang="en-GB" dirty="0"/>
              <a:t>Never has to mix up its own information</a:t>
            </a:r>
            <a:endParaRPr lang="en-IN" dirty="0"/>
          </a:p>
        </p:txBody>
      </p:sp>
      <p:sp>
        <p:nvSpPr>
          <p:cNvPr id="4" name="Slide Number Placeholder 3">
            <a:extLst>
              <a:ext uri="{FF2B5EF4-FFF2-40B4-BE49-F238E27FC236}">
                <a16:creationId xmlns:a16="http://schemas.microsoft.com/office/drawing/2014/main" id="{F2EFD2D3-FA05-F2FE-6416-0116E61C26EA}"/>
              </a:ext>
            </a:extLst>
          </p:cNvPr>
          <p:cNvSpPr>
            <a:spLocks noGrp="1"/>
          </p:cNvSpPr>
          <p:nvPr>
            <p:ph type="sldNum" sz="quarter" idx="12"/>
          </p:nvPr>
        </p:nvSpPr>
        <p:spPr/>
        <p:txBody>
          <a:bodyPr/>
          <a:lstStyle/>
          <a:p>
            <a:fld id="{7A40C488-C8CC-47D5-8871-7D5F905AB6AC}" type="slidenum">
              <a:rPr lang="en-US" smtClean="0"/>
              <a:pPr/>
              <a:t>61</a:t>
            </a:fld>
            <a:endParaRPr lang="en-US"/>
          </a:p>
        </p:txBody>
      </p:sp>
      <p:pic>
        <p:nvPicPr>
          <p:cNvPr id="13" name="Picture 12">
            <a:extLst>
              <a:ext uri="{FF2B5EF4-FFF2-40B4-BE49-F238E27FC236}">
                <a16:creationId xmlns:a16="http://schemas.microsoft.com/office/drawing/2014/main" id="{F3DB2451-5789-5C40-02A0-D204392E4B77}"/>
              </a:ext>
            </a:extLst>
          </p:cNvPr>
          <p:cNvPicPr>
            <a:picLocks noChangeAspect="1"/>
          </p:cNvPicPr>
          <p:nvPr/>
        </p:nvPicPr>
        <p:blipFill>
          <a:blip r:embed="rId2"/>
          <a:stretch>
            <a:fillRect/>
          </a:stretch>
        </p:blipFill>
        <p:spPr>
          <a:xfrm>
            <a:off x="2060741" y="3071118"/>
            <a:ext cx="4523624" cy="3139712"/>
          </a:xfrm>
          <a:prstGeom prst="rect">
            <a:avLst/>
          </a:prstGeom>
        </p:spPr>
      </p:pic>
    </p:spTree>
    <p:extLst>
      <p:ext uri="{BB962C8B-B14F-4D97-AF65-F5344CB8AC3E}">
        <p14:creationId xmlns:p14="http://schemas.microsoft.com/office/powerpoint/2010/main" val="941886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FCFB0-FF33-5896-9E80-B8C33F5C348C}"/>
              </a:ext>
            </a:extLst>
          </p:cNvPr>
          <p:cNvSpPr>
            <a:spLocks noGrp="1"/>
          </p:cNvSpPr>
          <p:nvPr>
            <p:ph type="title"/>
          </p:nvPr>
        </p:nvSpPr>
        <p:spPr/>
        <p:txBody>
          <a:bodyPr>
            <a:normAutofit fontScale="90000"/>
          </a:bodyPr>
          <a:lstStyle/>
          <a:p>
            <a:r>
              <a:rPr lang="en-IN" dirty="0"/>
              <a:t>Output Module</a:t>
            </a:r>
          </a:p>
        </p:txBody>
      </p:sp>
      <p:sp>
        <p:nvSpPr>
          <p:cNvPr id="4" name="Slide Number Placeholder 3">
            <a:extLst>
              <a:ext uri="{FF2B5EF4-FFF2-40B4-BE49-F238E27FC236}">
                <a16:creationId xmlns:a16="http://schemas.microsoft.com/office/drawing/2014/main" id="{CFF1DE8B-FD49-62AC-3AB2-BCC47C8E1639}"/>
              </a:ext>
            </a:extLst>
          </p:cNvPr>
          <p:cNvSpPr>
            <a:spLocks noGrp="1"/>
          </p:cNvSpPr>
          <p:nvPr>
            <p:ph type="sldNum" sz="quarter" idx="12"/>
          </p:nvPr>
        </p:nvSpPr>
        <p:spPr/>
        <p:txBody>
          <a:bodyPr/>
          <a:lstStyle/>
          <a:p>
            <a:fld id="{7A40C488-C8CC-47D5-8871-7D5F905AB6AC}" type="slidenum">
              <a:rPr lang="en-US" smtClean="0"/>
              <a:pPr/>
              <a:t>62</a:t>
            </a:fld>
            <a:endParaRPr lang="en-US"/>
          </a:p>
        </p:txBody>
      </p:sp>
      <p:pic>
        <p:nvPicPr>
          <p:cNvPr id="11" name="Picture 10">
            <a:extLst>
              <a:ext uri="{FF2B5EF4-FFF2-40B4-BE49-F238E27FC236}">
                <a16:creationId xmlns:a16="http://schemas.microsoft.com/office/drawing/2014/main" id="{3BA11AA3-37F6-A6AE-022B-67A18F4A791B}"/>
              </a:ext>
            </a:extLst>
          </p:cNvPr>
          <p:cNvPicPr>
            <a:picLocks noChangeAspect="1"/>
          </p:cNvPicPr>
          <p:nvPr/>
        </p:nvPicPr>
        <p:blipFill>
          <a:blip r:embed="rId2"/>
          <a:stretch>
            <a:fillRect/>
          </a:stretch>
        </p:blipFill>
        <p:spPr>
          <a:xfrm>
            <a:off x="7670800" y="2688268"/>
            <a:ext cx="4521200" cy="3091852"/>
          </a:xfrm>
          <a:prstGeom prst="rect">
            <a:avLst/>
          </a:prstGeom>
        </p:spPr>
      </p:pic>
      <mc:AlternateContent xmlns:mc="http://schemas.openxmlformats.org/markup-compatibility/2006">
        <mc:Choice xmlns:a14="http://schemas.microsoft.com/office/drawing/2010/main" Requires="a14">
          <p:sp>
            <p:nvSpPr>
              <p:cNvPr id="13" name="Content Placeholder 12">
                <a:extLst>
                  <a:ext uri="{FF2B5EF4-FFF2-40B4-BE49-F238E27FC236}">
                    <a16:creationId xmlns:a16="http://schemas.microsoft.com/office/drawing/2014/main" id="{9250E5E8-F9F2-BC8C-1472-3B3235889395}"/>
                  </a:ext>
                </a:extLst>
              </p:cNvPr>
              <p:cNvSpPr>
                <a:spLocks noGrp="1"/>
              </p:cNvSpPr>
              <p:nvPr>
                <p:ph idx="1"/>
              </p:nvPr>
            </p:nvSpPr>
            <p:spPr>
              <a:xfrm>
                <a:off x="838199" y="1270000"/>
                <a:ext cx="6544733" cy="4775199"/>
              </a:xfrm>
            </p:spPr>
            <p:txBody>
              <a:bodyPr/>
              <a:lstStyle/>
              <a:p>
                <a:r>
                  <a:rPr lang="en-GB" dirty="0"/>
                  <a:t>Output will be based on cell state </a:t>
                </a:r>
                <a14:m>
                  <m:oMath xmlns:m="http://schemas.openxmlformats.org/officeDocument/2006/math">
                    <m:sSub>
                      <m:sSubPr>
                        <m:ctrlPr>
                          <a:rPr lang="en-GB" b="1" i="1" dirty="0" smtClean="0">
                            <a:latin typeface="Cambria Math" panose="02040503050406030204" pitchFamily="18" charset="0"/>
                          </a:rPr>
                        </m:ctrlPr>
                      </m:sSubPr>
                      <m:e>
                        <m:r>
                          <a:rPr lang="en-GB" i="1" dirty="0" smtClean="0">
                            <a:latin typeface="Cambria Math" panose="02040503050406030204" pitchFamily="18" charset="0"/>
                          </a:rPr>
                          <m:t>𝐶</m:t>
                        </m:r>
                      </m:e>
                      <m:sub>
                        <m:r>
                          <a:rPr lang="en-GB" b="1" i="1" dirty="0" smtClean="0">
                            <a:latin typeface="Cambria Math" panose="02040503050406030204" pitchFamily="18" charset="0"/>
                          </a:rPr>
                          <m:t>𝒕</m:t>
                        </m:r>
                      </m:sub>
                    </m:sSub>
                  </m:oMath>
                </a14:m>
                <a:r>
                  <a:rPr lang="en-GB" dirty="0"/>
                  <a:t> with filter from output gate </a:t>
                </a:r>
                <a14:m>
                  <m:oMath xmlns:m="http://schemas.openxmlformats.org/officeDocument/2006/math">
                    <m:sSub>
                      <m:sSubPr>
                        <m:ctrlPr>
                          <a:rPr lang="en-GB" b="1" i="1" dirty="0" smtClean="0">
                            <a:latin typeface="Cambria Math" panose="02040503050406030204" pitchFamily="18" charset="0"/>
                          </a:rPr>
                        </m:ctrlPr>
                      </m:sSubPr>
                      <m:e>
                        <m:r>
                          <a:rPr lang="en-GB" i="1" dirty="0" smtClean="0">
                            <a:latin typeface="Cambria Math" panose="02040503050406030204" pitchFamily="18" charset="0"/>
                          </a:rPr>
                          <m:t>𝑜</m:t>
                        </m:r>
                      </m:e>
                      <m:sub>
                        <m:r>
                          <a:rPr lang="en-GB" b="1" i="1" dirty="0" smtClean="0">
                            <a:latin typeface="Cambria Math" panose="02040503050406030204" pitchFamily="18" charset="0"/>
                          </a:rPr>
                          <m:t>𝒕</m:t>
                        </m:r>
                      </m:sub>
                    </m:sSub>
                  </m:oMath>
                </a14:m>
                <a:endParaRPr lang="en-IN" dirty="0"/>
              </a:p>
              <a:p>
                <a:r>
                  <a:rPr lang="en-GB" dirty="0"/>
                  <a:t>The output gate </a:t>
                </a:r>
                <a14:m>
                  <m:oMath xmlns:m="http://schemas.openxmlformats.org/officeDocument/2006/math">
                    <m:sSub>
                      <m:sSubPr>
                        <m:ctrlPr>
                          <a:rPr lang="en-GB" b="1" i="1" dirty="0" smtClean="0">
                            <a:latin typeface="Cambria Math" panose="02040503050406030204" pitchFamily="18" charset="0"/>
                          </a:rPr>
                        </m:ctrlPr>
                      </m:sSubPr>
                      <m:e>
                        <m:r>
                          <a:rPr lang="en-GB" i="1" dirty="0" smtClean="0">
                            <a:latin typeface="Cambria Math" panose="02040503050406030204" pitchFamily="18" charset="0"/>
                          </a:rPr>
                          <m:t>𝑜</m:t>
                        </m:r>
                      </m:e>
                      <m:sub>
                        <m:r>
                          <a:rPr lang="en-GB" b="1" i="1" dirty="0" smtClean="0">
                            <a:latin typeface="Cambria Math" panose="02040503050406030204" pitchFamily="18" charset="0"/>
                          </a:rPr>
                          <m:t>𝒕</m:t>
                        </m:r>
                      </m:sub>
                    </m:sSub>
                  </m:oMath>
                </a14:m>
                <a:r>
                  <a:rPr lang="en-GB" dirty="0"/>
                  <a:t> decides which part of cell state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𝐶</m:t>
                        </m:r>
                      </m:e>
                      <m:sub>
                        <m:r>
                          <a:rPr lang="en-GB" i="1" dirty="0">
                            <a:latin typeface="Cambria Math" panose="02040503050406030204" pitchFamily="18" charset="0"/>
                          </a:rPr>
                          <m:t>𝒕</m:t>
                        </m:r>
                      </m:sub>
                    </m:sSub>
                  </m:oMath>
                </a14:m>
                <a:r>
                  <a:rPr lang="en-GB" dirty="0"/>
                  <a:t> will be in the output</a:t>
                </a:r>
              </a:p>
              <a:p>
                <a:pPr marL="0" indent="0">
                  <a:buNone/>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𝒐</m:t>
                          </m:r>
                        </m:e>
                        <m:sub>
                          <m:r>
                            <a:rPr lang="en-GB" b="1" i="1" dirty="0" smtClean="0">
                              <a:latin typeface="Cambria Math" panose="02040503050406030204" pitchFamily="18" charset="0"/>
                            </a:rPr>
                            <m:t>𝒕</m:t>
                          </m:r>
                        </m:sub>
                      </m:sSub>
                      <m:r>
                        <a:rPr lang="en-GB" b="1" i="1" dirty="0" smtClean="0">
                          <a:latin typeface="Cambria Math" panose="02040503050406030204" pitchFamily="18" charset="0"/>
                        </a:rPr>
                        <m:t>=</m:t>
                      </m:r>
                      <m:r>
                        <a:rPr lang="en-GB" b="1" i="1" dirty="0" smtClean="0">
                          <a:latin typeface="Cambria Math" panose="02040503050406030204" pitchFamily="18" charset="0"/>
                        </a:rPr>
                        <m:t>𝝈</m:t>
                      </m:r>
                      <m:d>
                        <m:dPr>
                          <m:ctrlPr>
                            <a:rPr lang="en-GB" b="1" i="1" dirty="0" smtClean="0">
                              <a:latin typeface="Cambria Math" panose="02040503050406030204" pitchFamily="18" charset="0"/>
                            </a:rPr>
                          </m:ctrlPr>
                        </m:dPr>
                        <m:e>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𝑾</m:t>
                              </m:r>
                            </m:e>
                            <m:sub>
                              <m:r>
                                <a:rPr lang="en-GB" b="1" i="1" dirty="0" smtClean="0">
                                  <a:latin typeface="Cambria Math" panose="02040503050406030204" pitchFamily="18" charset="0"/>
                                </a:rPr>
                                <m:t>𝒐</m:t>
                              </m:r>
                            </m:sub>
                          </m:sSub>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𝒉</m:t>
                              </m:r>
                            </m:e>
                            <m:sub>
                              <m:r>
                                <a:rPr lang="en-GB" b="1" i="1" dirty="0" smtClean="0">
                                  <a:latin typeface="Cambria Math" panose="02040503050406030204" pitchFamily="18" charset="0"/>
                                </a:rPr>
                                <m:t>𝒕</m:t>
                              </m:r>
                              <m:r>
                                <a:rPr lang="en-GB" b="1" i="1" dirty="0" smtClean="0">
                                  <a:latin typeface="Cambria Math" panose="02040503050406030204" pitchFamily="18" charset="0"/>
                                </a:rPr>
                                <m:t>−</m:t>
                              </m:r>
                              <m:r>
                                <a:rPr lang="en-GB" b="1" i="1" dirty="0" smtClean="0">
                                  <a:latin typeface="Cambria Math" panose="02040503050406030204" pitchFamily="18" charset="0"/>
                                </a:rPr>
                                <m:t>𝟏</m:t>
                              </m:r>
                            </m:sub>
                          </m:sSub>
                          <m:r>
                            <a:rPr lang="en-GB" b="1" i="1" dirty="0" smtClean="0">
                              <a:latin typeface="Cambria Math" panose="02040503050406030204" pitchFamily="18" charset="0"/>
                            </a:rPr>
                            <m:t>+</m:t>
                          </m:r>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𝑼</m:t>
                              </m:r>
                            </m:e>
                            <m:sub>
                              <m:r>
                                <a:rPr lang="en-GB" b="1" i="1" dirty="0" smtClean="0">
                                  <a:latin typeface="Cambria Math" panose="02040503050406030204" pitchFamily="18" charset="0"/>
                                </a:rPr>
                                <m:t>𝒐</m:t>
                              </m:r>
                            </m:sub>
                          </m:sSub>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𝒙</m:t>
                              </m:r>
                            </m:e>
                            <m:sub>
                              <m:r>
                                <a:rPr lang="en-GB" b="1" i="1" dirty="0" smtClean="0">
                                  <a:latin typeface="Cambria Math" panose="02040503050406030204" pitchFamily="18" charset="0"/>
                                </a:rPr>
                                <m:t>𝒕</m:t>
                              </m:r>
                            </m:sub>
                          </m:sSub>
                          <m:r>
                            <a:rPr lang="en-GB" b="1" i="1" dirty="0" smtClean="0">
                              <a:latin typeface="Cambria Math" panose="02040503050406030204" pitchFamily="18" charset="0"/>
                            </a:rPr>
                            <m:t>+</m:t>
                          </m:r>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𝒃</m:t>
                              </m:r>
                            </m:e>
                            <m:sub>
                              <m:r>
                                <a:rPr lang="en-GB" b="1" i="1" dirty="0" smtClean="0">
                                  <a:latin typeface="Cambria Math" panose="02040503050406030204" pitchFamily="18" charset="0"/>
                                </a:rPr>
                                <m:t>𝒐</m:t>
                              </m:r>
                            </m:sub>
                          </m:sSub>
                        </m:e>
                      </m:d>
                    </m:oMath>
                  </m:oMathPara>
                </a14:m>
                <a:endParaRPr lang="en-IN" dirty="0"/>
              </a:p>
              <a:p>
                <a:r>
                  <a:rPr lang="en-GB" dirty="0"/>
                  <a:t>Then the final output is generated from tanh-ed cell states filtered by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𝒐</m:t>
                        </m:r>
                      </m:e>
                      <m:sub>
                        <m:r>
                          <a:rPr lang="en-GB" b="1" i="1" dirty="0" smtClean="0">
                            <a:latin typeface="Cambria Math" panose="02040503050406030204" pitchFamily="18" charset="0"/>
                          </a:rPr>
                          <m:t>𝒕</m:t>
                        </m:r>
                      </m:sub>
                    </m:sSub>
                  </m:oMath>
                </a14:m>
                <a:endParaRPr lang="en-IN" dirty="0"/>
              </a:p>
              <a:p>
                <a:pPr marL="0" indent="0">
                  <a:buNone/>
                </a:pPr>
                <a14:m>
                  <m:oMathPara xmlns:m="http://schemas.openxmlformats.org/officeDocument/2006/math">
                    <m:oMathParaPr>
                      <m:jc m:val="centerGroup"/>
                    </m:oMathParaPr>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𝒉</m:t>
                          </m:r>
                        </m:e>
                        <m:sub>
                          <m:r>
                            <a:rPr lang="en-GB" b="1" i="1" dirty="0" smtClean="0">
                              <a:latin typeface="Cambria Math" panose="02040503050406030204" pitchFamily="18" charset="0"/>
                            </a:rPr>
                            <m:t>𝒕</m:t>
                          </m:r>
                        </m:sub>
                      </m:sSub>
                      <m:r>
                        <a:rPr lang="en-GB" b="1" i="1" dirty="0" smtClean="0">
                          <a:latin typeface="Cambria Math" panose="02040503050406030204" pitchFamily="18" charset="0"/>
                        </a:rPr>
                        <m:t>=</m:t>
                      </m:r>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𝒐</m:t>
                          </m:r>
                        </m:e>
                        <m:sub>
                          <m:r>
                            <a:rPr lang="en-GB" b="1" i="1" dirty="0" smtClean="0">
                              <a:latin typeface="Cambria Math" panose="02040503050406030204" pitchFamily="18" charset="0"/>
                            </a:rPr>
                            <m:t>𝒕</m:t>
                          </m:r>
                        </m:sub>
                      </m:sSub>
                      <m:r>
                        <a:rPr lang="en-GB" i="1" dirty="0">
                          <a:latin typeface="Cambria Math" panose="02040503050406030204" pitchFamily="18" charset="0"/>
                          <a:ea typeface="Cambria Math" panose="02040503050406030204" pitchFamily="18" charset="0"/>
                        </a:rPr>
                        <m:t>⨂</m:t>
                      </m:r>
                      <m:r>
                        <a:rPr lang="en-GB" b="1" i="1" dirty="0" smtClean="0">
                          <a:latin typeface="Cambria Math" panose="02040503050406030204" pitchFamily="18" charset="0"/>
                        </a:rPr>
                        <m:t>𝒕𝒂𝒏𝒉</m:t>
                      </m:r>
                      <m:d>
                        <m:dPr>
                          <m:ctrlPr>
                            <a:rPr lang="en-GB" b="1" i="1" dirty="0" smtClean="0">
                              <a:latin typeface="Cambria Math" panose="02040503050406030204" pitchFamily="18" charset="0"/>
                            </a:rPr>
                          </m:ctrlPr>
                        </m:dPr>
                        <m:e>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𝑪</m:t>
                              </m:r>
                            </m:e>
                            <m:sub>
                              <m:r>
                                <a:rPr lang="en-GB" b="1" i="1" dirty="0" smtClean="0">
                                  <a:latin typeface="Cambria Math" panose="02040503050406030204" pitchFamily="18" charset="0"/>
                                </a:rPr>
                                <m:t>𝒕</m:t>
                              </m:r>
                            </m:sub>
                          </m:sSub>
                        </m:e>
                      </m:d>
                    </m:oMath>
                  </m:oMathPara>
                </a14:m>
                <a:endParaRPr lang="en-IN" dirty="0"/>
              </a:p>
            </p:txBody>
          </p:sp>
        </mc:Choice>
        <mc:Fallback>
          <p:sp>
            <p:nvSpPr>
              <p:cNvPr id="13" name="Content Placeholder 12">
                <a:extLst>
                  <a:ext uri="{FF2B5EF4-FFF2-40B4-BE49-F238E27FC236}">
                    <a16:creationId xmlns:a16="http://schemas.microsoft.com/office/drawing/2014/main" id="{9250E5E8-F9F2-BC8C-1472-3B3235889395}"/>
                  </a:ext>
                </a:extLst>
              </p:cNvPr>
              <p:cNvSpPr>
                <a:spLocks noGrp="1" noRot="1" noChangeAspect="1" noMove="1" noResize="1" noEditPoints="1" noAdjustHandles="1" noChangeArrowheads="1" noChangeShapeType="1" noTextEdit="1"/>
              </p:cNvSpPr>
              <p:nvPr>
                <p:ph idx="1"/>
              </p:nvPr>
            </p:nvSpPr>
            <p:spPr>
              <a:xfrm>
                <a:off x="838199" y="1270000"/>
                <a:ext cx="6544733" cy="4775199"/>
              </a:xfrm>
              <a:blipFill>
                <a:blip r:embed="rId3"/>
                <a:stretch>
                  <a:fillRect l="-1583" t="-2041" r="-1862"/>
                </a:stretch>
              </a:blipFill>
            </p:spPr>
            <p:txBody>
              <a:bodyPr/>
              <a:lstStyle/>
              <a:p>
                <a:r>
                  <a:rPr lang="en-IN">
                    <a:noFill/>
                  </a:rPr>
                  <a:t> </a:t>
                </a:r>
              </a:p>
            </p:txBody>
          </p:sp>
        </mc:Fallback>
      </mc:AlternateContent>
    </p:spTree>
    <p:extLst>
      <p:ext uri="{BB962C8B-B14F-4D97-AF65-F5344CB8AC3E}">
        <p14:creationId xmlns:p14="http://schemas.microsoft.com/office/powerpoint/2010/main" val="7994736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3183-B61C-4BC1-B3F7-E706E70D541C}"/>
              </a:ext>
            </a:extLst>
          </p:cNvPr>
          <p:cNvSpPr>
            <a:spLocks noGrp="1"/>
          </p:cNvSpPr>
          <p:nvPr>
            <p:ph type="title"/>
          </p:nvPr>
        </p:nvSpPr>
        <p:spPr/>
        <p:txBody>
          <a:bodyPr>
            <a:normAutofit fontScale="90000"/>
          </a:bodyPr>
          <a:lstStyle/>
          <a:p>
            <a:r>
              <a:rPr lang="en-US" dirty="0"/>
              <a:t>Gated Recurrent Unit</a:t>
            </a:r>
            <a:endParaRPr lang="en-IN" dirty="0"/>
          </a:p>
        </p:txBody>
      </p:sp>
      <p:sp>
        <p:nvSpPr>
          <p:cNvPr id="3" name="Content Placeholder 2">
            <a:extLst>
              <a:ext uri="{FF2B5EF4-FFF2-40B4-BE49-F238E27FC236}">
                <a16:creationId xmlns:a16="http://schemas.microsoft.com/office/drawing/2014/main" id="{AF5BBCB6-1460-6BD3-A37D-876B87A2C493}"/>
              </a:ext>
            </a:extLst>
          </p:cNvPr>
          <p:cNvSpPr>
            <a:spLocks noGrp="1"/>
          </p:cNvSpPr>
          <p:nvPr>
            <p:ph idx="1"/>
          </p:nvPr>
        </p:nvSpPr>
        <p:spPr/>
        <p:txBody>
          <a:bodyPr/>
          <a:lstStyle/>
          <a:p>
            <a:r>
              <a:rPr lang="en-GB" dirty="0"/>
              <a:t>If we never output cell state then why do we have it? </a:t>
            </a:r>
          </a:p>
          <a:p>
            <a:r>
              <a:rPr lang="en-GB" dirty="0"/>
              <a:t>Is it possible to just have one state, the hidden state?</a:t>
            </a:r>
            <a:endParaRPr lang="en-IN" dirty="0"/>
          </a:p>
        </p:txBody>
      </p:sp>
      <p:pic>
        <p:nvPicPr>
          <p:cNvPr id="5" name="Picture 4">
            <a:extLst>
              <a:ext uri="{FF2B5EF4-FFF2-40B4-BE49-F238E27FC236}">
                <a16:creationId xmlns:a16="http://schemas.microsoft.com/office/drawing/2014/main" id="{3FF891D4-786E-2830-C8F4-7B0858538333}"/>
              </a:ext>
            </a:extLst>
          </p:cNvPr>
          <p:cNvPicPr>
            <a:picLocks noChangeAspect="1"/>
          </p:cNvPicPr>
          <p:nvPr/>
        </p:nvPicPr>
        <p:blipFill>
          <a:blip r:embed="rId2"/>
          <a:stretch>
            <a:fillRect/>
          </a:stretch>
        </p:blipFill>
        <p:spPr>
          <a:xfrm>
            <a:off x="3210183" y="3045746"/>
            <a:ext cx="4596723" cy="3131217"/>
          </a:xfrm>
          <a:prstGeom prst="rect">
            <a:avLst/>
          </a:prstGeom>
        </p:spPr>
      </p:pic>
    </p:spTree>
    <p:extLst>
      <p:ext uri="{BB962C8B-B14F-4D97-AF65-F5344CB8AC3E}">
        <p14:creationId xmlns:p14="http://schemas.microsoft.com/office/powerpoint/2010/main" val="1608614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3183-B61C-4BC1-B3F7-E706E70D541C}"/>
              </a:ext>
            </a:extLst>
          </p:cNvPr>
          <p:cNvSpPr>
            <a:spLocks noGrp="1"/>
          </p:cNvSpPr>
          <p:nvPr>
            <p:ph type="title"/>
          </p:nvPr>
        </p:nvSpPr>
        <p:spPr/>
        <p:txBody>
          <a:bodyPr>
            <a:normAutofit fontScale="90000"/>
          </a:bodyPr>
          <a:lstStyle/>
          <a:p>
            <a:r>
              <a:rPr lang="en-US" dirty="0"/>
              <a:t>Gated Recurrent Unit</a:t>
            </a:r>
            <a:endParaRPr lang="en-IN" dirty="0"/>
          </a:p>
        </p:txBody>
      </p:sp>
      <p:sp>
        <p:nvSpPr>
          <p:cNvPr id="3" name="Content Placeholder 2">
            <a:extLst>
              <a:ext uri="{FF2B5EF4-FFF2-40B4-BE49-F238E27FC236}">
                <a16:creationId xmlns:a16="http://schemas.microsoft.com/office/drawing/2014/main" id="{AF5BBCB6-1460-6BD3-A37D-876B87A2C493}"/>
              </a:ext>
            </a:extLst>
          </p:cNvPr>
          <p:cNvSpPr>
            <a:spLocks noGrp="1"/>
          </p:cNvSpPr>
          <p:nvPr>
            <p:ph idx="1"/>
          </p:nvPr>
        </p:nvSpPr>
        <p:spPr/>
        <p:txBody>
          <a:bodyPr/>
          <a:lstStyle/>
          <a:p>
            <a:r>
              <a:rPr lang="en-GB" dirty="0"/>
              <a:t>If we never output cell state then why do we have it? </a:t>
            </a:r>
          </a:p>
          <a:p>
            <a:r>
              <a:rPr lang="en-GB" dirty="0"/>
              <a:t>Is it possible to just have one state, the hidden state?</a:t>
            </a:r>
            <a:endParaRPr lang="en-IN" dirty="0"/>
          </a:p>
        </p:txBody>
      </p:sp>
      <p:pic>
        <p:nvPicPr>
          <p:cNvPr id="5" name="Picture 4">
            <a:extLst>
              <a:ext uri="{FF2B5EF4-FFF2-40B4-BE49-F238E27FC236}">
                <a16:creationId xmlns:a16="http://schemas.microsoft.com/office/drawing/2014/main" id="{3FF891D4-786E-2830-C8F4-7B0858538333}"/>
              </a:ext>
            </a:extLst>
          </p:cNvPr>
          <p:cNvPicPr>
            <a:picLocks noChangeAspect="1"/>
          </p:cNvPicPr>
          <p:nvPr/>
        </p:nvPicPr>
        <p:blipFill>
          <a:blip r:embed="rId2"/>
          <a:stretch>
            <a:fillRect/>
          </a:stretch>
        </p:blipFill>
        <p:spPr>
          <a:xfrm>
            <a:off x="3210183" y="3045746"/>
            <a:ext cx="4596723" cy="3131217"/>
          </a:xfrm>
          <a:prstGeom prst="rect">
            <a:avLst/>
          </a:prstGeom>
        </p:spPr>
      </p:pic>
    </p:spTree>
    <p:extLst>
      <p:ext uri="{BB962C8B-B14F-4D97-AF65-F5344CB8AC3E}">
        <p14:creationId xmlns:p14="http://schemas.microsoft.com/office/powerpoint/2010/main" val="5713485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3183-B61C-4BC1-B3F7-E706E70D541C}"/>
              </a:ext>
            </a:extLst>
          </p:cNvPr>
          <p:cNvSpPr>
            <a:spLocks noGrp="1"/>
          </p:cNvSpPr>
          <p:nvPr>
            <p:ph type="title"/>
          </p:nvPr>
        </p:nvSpPr>
        <p:spPr/>
        <p:txBody>
          <a:bodyPr>
            <a:normAutofit fontScale="90000"/>
          </a:bodyPr>
          <a:lstStyle/>
          <a:p>
            <a:r>
              <a:rPr lang="en-US" dirty="0"/>
              <a:t>Gated Recurrent Unit</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F5BBCB6-1460-6BD3-A37D-876B87A2C493}"/>
                  </a:ext>
                </a:extLst>
              </p:cNvPr>
              <p:cNvSpPr>
                <a:spLocks noGrp="1"/>
              </p:cNvSpPr>
              <p:nvPr>
                <p:ph idx="1"/>
              </p:nvPr>
            </p:nvSpPr>
            <p:spPr/>
            <p:txBody>
              <a:bodyPr/>
              <a:lstStyle/>
              <a:p>
                <a:r>
                  <a:rPr lang="en-GB" dirty="0"/>
                  <a:t>In practice, similar performance and may train faster </a:t>
                </a:r>
              </a:p>
              <a:p>
                <a:r>
                  <a:rPr lang="en-GB" dirty="0"/>
                  <a:t>Removes cell state, computationally more efficient and less complex </a:t>
                </a:r>
              </a:p>
              <a:p>
                <a:r>
                  <a:rPr lang="en-GB" dirty="0"/>
                  <a:t>Simplify LSTM by merging forget and input gate into update gate </a:t>
                </a:r>
                <a14:m>
                  <m:oMath xmlns:m="http://schemas.openxmlformats.org/officeDocument/2006/math">
                    <m:sSub>
                      <m:sSubPr>
                        <m:ctrlPr>
                          <a:rPr lang="en-GB" b="1" i="0" dirty="0" smtClean="0">
                            <a:latin typeface="Cambria Math" panose="02040503050406030204" pitchFamily="18" charset="0"/>
                          </a:rPr>
                        </m:ctrlPr>
                      </m:sSubPr>
                      <m:e>
                        <m:r>
                          <a:rPr lang="en-GB" i="1" dirty="0" smtClean="0">
                            <a:latin typeface="Cambria Math" panose="02040503050406030204" pitchFamily="18" charset="0"/>
                          </a:rPr>
                          <m:t>𝑧</m:t>
                        </m:r>
                      </m:e>
                      <m:sub>
                        <m:r>
                          <a:rPr lang="en-GB" b="1" i="0" dirty="0" smtClean="0">
                            <a:latin typeface="Cambria Math" panose="02040503050406030204" pitchFamily="18" charset="0"/>
                          </a:rPr>
                          <m:t>𝐭</m:t>
                        </m:r>
                      </m:sub>
                    </m:sSub>
                  </m:oMath>
                </a14:m>
                <a:endParaRPr lang="en-IN" dirty="0"/>
              </a:p>
              <a:p>
                <a14:m>
                  <m:oMath xmlns:m="http://schemas.openxmlformats.org/officeDocument/2006/math">
                    <m:sSub>
                      <m:sSubPr>
                        <m:ctrlPr>
                          <a:rPr lang="en-GB" b="1" i="1" dirty="0" smtClean="0">
                            <a:latin typeface="Cambria Math" panose="02040503050406030204" pitchFamily="18" charset="0"/>
                          </a:rPr>
                        </m:ctrlPr>
                      </m:sSubPr>
                      <m:e>
                        <m:r>
                          <a:rPr lang="en-GB" i="1" dirty="0" smtClean="0">
                            <a:latin typeface="Cambria Math" panose="02040503050406030204" pitchFamily="18" charset="0"/>
                          </a:rPr>
                          <m:t>𝑧</m:t>
                        </m:r>
                      </m:e>
                      <m:sub>
                        <m:r>
                          <a:rPr lang="en-GB" b="1" i="1" dirty="0" smtClean="0">
                            <a:latin typeface="Cambria Math" panose="02040503050406030204" pitchFamily="18" charset="0"/>
                          </a:rPr>
                          <m:t>𝒕</m:t>
                        </m:r>
                      </m:sub>
                    </m:sSub>
                  </m:oMath>
                </a14:m>
                <a:r>
                  <a:rPr lang="en-GB" dirty="0"/>
                  <a:t> controls the forgetting factor and the decision to update the state unit</a:t>
                </a:r>
              </a:p>
              <a:p>
                <a:r>
                  <a:rPr lang="en-GB" dirty="0"/>
                  <a:t>Reset gates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𝒓</m:t>
                        </m:r>
                      </m:e>
                      <m:sub>
                        <m:r>
                          <a:rPr lang="en-GB" b="1" i="1" dirty="0" smtClean="0">
                            <a:latin typeface="Cambria Math" panose="02040503050406030204" pitchFamily="18" charset="0"/>
                          </a:rPr>
                          <m:t>𝒕</m:t>
                        </m:r>
                      </m:sub>
                    </m:sSub>
                  </m:oMath>
                </a14:m>
                <a:r>
                  <a:rPr lang="en-GB" dirty="0"/>
                  <a:t> control which parts of the state get used to compute the next target state</a:t>
                </a:r>
                <a:endParaRPr lang="en-IN" dirty="0"/>
              </a:p>
            </p:txBody>
          </p:sp>
        </mc:Choice>
        <mc:Fallback>
          <p:sp>
            <p:nvSpPr>
              <p:cNvPr id="3" name="Content Placeholder 2">
                <a:extLst>
                  <a:ext uri="{FF2B5EF4-FFF2-40B4-BE49-F238E27FC236}">
                    <a16:creationId xmlns:a16="http://schemas.microsoft.com/office/drawing/2014/main" id="{AF5BBCB6-1460-6BD3-A37D-876B87A2C493}"/>
                  </a:ext>
                </a:extLst>
              </p:cNvPr>
              <p:cNvSpPr>
                <a:spLocks noGrp="1" noRot="1" noChangeAspect="1" noMove="1" noResize="1" noEditPoints="1" noAdjustHandles="1" noChangeArrowheads="1" noChangeShapeType="1" noTextEdit="1"/>
              </p:cNvSpPr>
              <p:nvPr>
                <p:ph idx="1"/>
              </p:nvPr>
            </p:nvSpPr>
            <p:spPr>
              <a:blipFill>
                <a:blip r:embed="rId2"/>
                <a:stretch>
                  <a:fillRect l="-1575" t="-1988" r="-1750" b="-1863"/>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4B19C19B-4018-2E51-65DE-607B126921F5}"/>
              </a:ext>
            </a:extLst>
          </p:cNvPr>
          <p:cNvPicPr>
            <a:picLocks noChangeAspect="1"/>
          </p:cNvPicPr>
          <p:nvPr/>
        </p:nvPicPr>
        <p:blipFill>
          <a:blip r:embed="rId3"/>
          <a:stretch>
            <a:fillRect/>
          </a:stretch>
        </p:blipFill>
        <p:spPr>
          <a:xfrm>
            <a:off x="7958667" y="3227915"/>
            <a:ext cx="4233333" cy="2846373"/>
          </a:xfrm>
          <a:prstGeom prst="rect">
            <a:avLst/>
          </a:prstGeom>
        </p:spPr>
      </p:pic>
    </p:spTree>
    <p:extLst>
      <p:ext uri="{BB962C8B-B14F-4D97-AF65-F5344CB8AC3E}">
        <p14:creationId xmlns:p14="http://schemas.microsoft.com/office/powerpoint/2010/main" val="23659398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3183-B61C-4BC1-B3F7-E706E70D541C}"/>
              </a:ext>
            </a:extLst>
          </p:cNvPr>
          <p:cNvSpPr>
            <a:spLocks noGrp="1"/>
          </p:cNvSpPr>
          <p:nvPr>
            <p:ph type="title"/>
          </p:nvPr>
        </p:nvSpPr>
        <p:spPr/>
        <p:txBody>
          <a:bodyPr>
            <a:normAutofit fontScale="90000"/>
          </a:bodyPr>
          <a:lstStyle/>
          <a:p>
            <a:r>
              <a:rPr lang="en-US" dirty="0"/>
              <a:t>Gated Recurrent Unit</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F5BBCB6-1460-6BD3-A37D-876B87A2C493}"/>
                  </a:ext>
                </a:extLst>
              </p:cNvPr>
              <p:cNvSpPr>
                <a:spLocks noGrp="1"/>
              </p:cNvSpPr>
              <p:nvPr>
                <p:ph idx="1"/>
              </p:nvPr>
            </p:nvSpPr>
            <p:spPr/>
            <p:txBody>
              <a:bodyPr/>
              <a:lstStyle/>
              <a:p>
                <a:pPr marL="0" indent="0" algn="l">
                  <a:buNone/>
                </a:pPr>
                <a14:m>
                  <m:oMathPara xmlns:m="http://schemas.openxmlformats.org/officeDocument/2006/math">
                    <m:oMathParaPr>
                      <m:jc m:val="left"/>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𝒛</m:t>
                          </m:r>
                        </m:e>
                        <m:sub>
                          <m:r>
                            <a:rPr lang="en-GB" b="1" i="1" smtClean="0">
                              <a:latin typeface="Cambria Math" panose="02040503050406030204" pitchFamily="18" charset="0"/>
                            </a:rPr>
                            <m:t>𝒕</m:t>
                          </m:r>
                        </m:sub>
                      </m:sSub>
                      <m:r>
                        <a:rPr lang="en-GB" b="1" i="1" smtClean="0">
                          <a:latin typeface="Cambria Math" panose="02040503050406030204" pitchFamily="18" charset="0"/>
                        </a:rPr>
                        <m:t>=</m:t>
                      </m:r>
                      <m:r>
                        <a:rPr lang="en-GB" b="1" i="1" smtClean="0">
                          <a:latin typeface="Cambria Math" panose="02040503050406030204" pitchFamily="18" charset="0"/>
                        </a:rPr>
                        <m:t>𝝈</m:t>
                      </m:r>
                      <m:d>
                        <m:dPr>
                          <m:ctrlPr>
                            <a:rPr lang="en-GB" b="1" i="1" smtClean="0">
                              <a:latin typeface="Cambria Math" panose="02040503050406030204" pitchFamily="18" charset="0"/>
                            </a:rPr>
                          </m:ctrlPr>
                        </m:dPr>
                        <m:e>
                          <m:sSub>
                            <m:sSubPr>
                              <m:ctrlPr>
                                <a:rPr lang="en-GB" b="1" i="1" smtClean="0">
                                  <a:latin typeface="Cambria Math" panose="02040503050406030204" pitchFamily="18" charset="0"/>
                                </a:rPr>
                              </m:ctrlPr>
                            </m:sSubPr>
                            <m:e>
                              <m:r>
                                <a:rPr lang="en-GB" b="1" i="1" smtClean="0">
                                  <a:latin typeface="Cambria Math" panose="02040503050406030204" pitchFamily="18" charset="0"/>
                                </a:rPr>
                                <m:t>𝑾</m:t>
                              </m:r>
                            </m:e>
                            <m:sub>
                              <m:r>
                                <a:rPr lang="en-GB" b="1" i="1" smtClean="0">
                                  <a:latin typeface="Cambria Math" panose="02040503050406030204" pitchFamily="18" charset="0"/>
                                </a:rPr>
                                <m:t>𝒛</m:t>
                              </m:r>
                            </m:sub>
                          </m:sSub>
                          <m:sSub>
                            <m:sSubPr>
                              <m:ctrlPr>
                                <a:rPr lang="en-GB" b="1" i="1" smtClean="0">
                                  <a:latin typeface="Cambria Math" panose="02040503050406030204" pitchFamily="18" charset="0"/>
                                </a:rPr>
                              </m:ctrlPr>
                            </m:sSubPr>
                            <m:e>
                              <m:r>
                                <a:rPr lang="en-GB" b="1" i="1" smtClean="0">
                                  <a:latin typeface="Cambria Math" panose="02040503050406030204" pitchFamily="18" charset="0"/>
                                </a:rPr>
                                <m:t>𝒉</m:t>
                              </m:r>
                            </m:e>
                            <m:sub>
                              <m:r>
                                <a:rPr lang="en-GB" b="1" i="1" smtClean="0">
                                  <a:latin typeface="Cambria Math" panose="02040503050406030204" pitchFamily="18" charset="0"/>
                                </a:rPr>
                                <m:t>𝒕</m:t>
                              </m:r>
                              <m:r>
                                <a:rPr lang="en-GB" b="1" i="1" smtClean="0">
                                  <a:latin typeface="Cambria Math" panose="02040503050406030204" pitchFamily="18" charset="0"/>
                                </a:rPr>
                                <m:t>−</m:t>
                              </m:r>
                              <m:r>
                                <a:rPr lang="en-GB" b="1" i="1" smtClean="0">
                                  <a:latin typeface="Cambria Math" panose="02040503050406030204" pitchFamily="18" charset="0"/>
                                </a:rPr>
                                <m:t>𝟏</m:t>
                              </m:r>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𝑼</m:t>
                              </m:r>
                            </m:e>
                            <m:sub>
                              <m:r>
                                <a:rPr lang="en-GB" b="1" i="1" smtClean="0">
                                  <a:latin typeface="Cambria Math" panose="02040503050406030204" pitchFamily="18" charset="0"/>
                                </a:rPr>
                                <m:t>𝒛</m:t>
                              </m:r>
                            </m:sub>
                          </m:sSub>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𝒕</m:t>
                              </m:r>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𝒃</m:t>
                              </m:r>
                            </m:e>
                            <m:sub>
                              <m:r>
                                <a:rPr lang="en-GB" b="1" i="1" smtClean="0">
                                  <a:latin typeface="Cambria Math" panose="02040503050406030204" pitchFamily="18" charset="0"/>
                                </a:rPr>
                                <m:t>𝒛</m:t>
                              </m:r>
                            </m:sub>
                          </m:sSub>
                        </m:e>
                      </m:d>
                    </m:oMath>
                  </m:oMathPara>
                </a14:m>
                <a:endParaRPr lang="en-GB" b="1" dirty="0"/>
              </a:p>
              <a:p>
                <a:pPr marL="0" indent="0" algn="l">
                  <a:buNone/>
                </a:pPr>
                <a:endParaRPr lang="en-GB" b="1" dirty="0"/>
              </a:p>
              <a:p>
                <a:pPr marL="0" indent="0" algn="l">
                  <a:buNone/>
                </a:pPr>
                <a14:m>
                  <m:oMathPara xmlns:m="http://schemas.openxmlformats.org/officeDocument/2006/math">
                    <m:oMathParaPr>
                      <m:jc m:val="left"/>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𝒓</m:t>
                          </m:r>
                        </m:e>
                        <m:sub>
                          <m:r>
                            <a:rPr lang="en-GB" b="1" i="1" smtClean="0">
                              <a:latin typeface="Cambria Math" panose="02040503050406030204" pitchFamily="18" charset="0"/>
                            </a:rPr>
                            <m:t>𝒕</m:t>
                          </m:r>
                        </m:sub>
                      </m:sSub>
                      <m:r>
                        <a:rPr lang="en-GB" b="1" i="1" smtClean="0">
                          <a:latin typeface="Cambria Math" panose="02040503050406030204" pitchFamily="18" charset="0"/>
                        </a:rPr>
                        <m:t>=</m:t>
                      </m:r>
                      <m:r>
                        <a:rPr lang="en-GB" b="1" i="1" smtClean="0">
                          <a:latin typeface="Cambria Math" panose="02040503050406030204" pitchFamily="18" charset="0"/>
                        </a:rPr>
                        <m:t>𝝈</m:t>
                      </m:r>
                      <m:d>
                        <m:dPr>
                          <m:ctrlPr>
                            <a:rPr lang="en-GB" b="1" i="1" smtClean="0">
                              <a:latin typeface="Cambria Math" panose="02040503050406030204" pitchFamily="18" charset="0"/>
                            </a:rPr>
                          </m:ctrlPr>
                        </m:dPr>
                        <m:e>
                          <m:sSub>
                            <m:sSubPr>
                              <m:ctrlPr>
                                <a:rPr lang="en-GB" b="1" i="1" smtClean="0">
                                  <a:latin typeface="Cambria Math" panose="02040503050406030204" pitchFamily="18" charset="0"/>
                                </a:rPr>
                              </m:ctrlPr>
                            </m:sSubPr>
                            <m:e>
                              <m:r>
                                <a:rPr lang="en-GB" b="1" i="1" smtClean="0">
                                  <a:latin typeface="Cambria Math" panose="02040503050406030204" pitchFamily="18" charset="0"/>
                                </a:rPr>
                                <m:t>𝑾</m:t>
                              </m:r>
                            </m:e>
                            <m:sub>
                              <m:r>
                                <a:rPr lang="en-GB" b="1" i="1" smtClean="0">
                                  <a:latin typeface="Cambria Math" panose="02040503050406030204" pitchFamily="18" charset="0"/>
                                </a:rPr>
                                <m:t>𝒓</m:t>
                              </m:r>
                            </m:sub>
                          </m:sSub>
                          <m:sSub>
                            <m:sSubPr>
                              <m:ctrlPr>
                                <a:rPr lang="en-GB" b="1" i="1" smtClean="0">
                                  <a:latin typeface="Cambria Math" panose="02040503050406030204" pitchFamily="18" charset="0"/>
                                </a:rPr>
                              </m:ctrlPr>
                            </m:sSubPr>
                            <m:e>
                              <m:r>
                                <a:rPr lang="en-GB" b="1" i="1" smtClean="0">
                                  <a:latin typeface="Cambria Math" panose="02040503050406030204" pitchFamily="18" charset="0"/>
                                </a:rPr>
                                <m:t>𝒉</m:t>
                              </m:r>
                            </m:e>
                            <m:sub>
                              <m:r>
                                <a:rPr lang="en-GB" b="1" i="1" smtClean="0">
                                  <a:latin typeface="Cambria Math" panose="02040503050406030204" pitchFamily="18" charset="0"/>
                                </a:rPr>
                                <m:t>𝒕</m:t>
                              </m:r>
                              <m:r>
                                <a:rPr lang="en-GB" b="1" i="1" smtClean="0">
                                  <a:latin typeface="Cambria Math" panose="02040503050406030204" pitchFamily="18" charset="0"/>
                                </a:rPr>
                                <m:t>−</m:t>
                              </m:r>
                              <m:r>
                                <a:rPr lang="en-GB" b="1" i="1" smtClean="0">
                                  <a:latin typeface="Cambria Math" panose="02040503050406030204" pitchFamily="18" charset="0"/>
                                </a:rPr>
                                <m:t>𝟏</m:t>
                              </m:r>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𝑼</m:t>
                              </m:r>
                            </m:e>
                            <m:sub>
                              <m:r>
                                <a:rPr lang="en-GB" b="1" i="1" smtClean="0">
                                  <a:latin typeface="Cambria Math" panose="02040503050406030204" pitchFamily="18" charset="0"/>
                                </a:rPr>
                                <m:t>𝒓</m:t>
                              </m:r>
                            </m:sub>
                          </m:sSub>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𝒕</m:t>
                              </m:r>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𝒃</m:t>
                              </m:r>
                            </m:e>
                            <m:sub>
                              <m:r>
                                <a:rPr lang="en-GB" b="1" i="1" smtClean="0">
                                  <a:latin typeface="Cambria Math" panose="02040503050406030204" pitchFamily="18" charset="0"/>
                                </a:rPr>
                                <m:t>𝒓</m:t>
                              </m:r>
                            </m:sub>
                          </m:sSub>
                        </m:e>
                      </m:d>
                    </m:oMath>
                  </m:oMathPara>
                </a14:m>
                <a:endParaRPr lang="en-IN" dirty="0"/>
              </a:p>
              <a:p>
                <a:pPr marL="0" indent="0" algn="l">
                  <a:buNone/>
                </a:pPr>
                <a:endParaRPr lang="en-IN" dirty="0"/>
              </a:p>
              <a:p>
                <a:pPr marL="0" indent="0" algn="l">
                  <a:buNone/>
                </a:pPr>
                <a14:m>
                  <m:oMathPara xmlns:m="http://schemas.openxmlformats.org/officeDocument/2006/math">
                    <m:oMathParaPr>
                      <m:jc m:val="left"/>
                    </m:oMathParaPr>
                    <m:oMath xmlns:m="http://schemas.openxmlformats.org/officeDocument/2006/math">
                      <m:acc>
                        <m:accPr>
                          <m:chr m:val="̃"/>
                          <m:ctrlPr>
                            <a:rPr lang="en-GB" b="1" i="1" smtClean="0">
                              <a:latin typeface="Cambria Math" panose="02040503050406030204" pitchFamily="18" charset="0"/>
                            </a:rPr>
                          </m:ctrlPr>
                        </m:accPr>
                        <m:e>
                          <m:sSub>
                            <m:sSubPr>
                              <m:ctrlPr>
                                <a:rPr lang="en-GB" b="1" i="1" smtClean="0">
                                  <a:latin typeface="Cambria Math" panose="02040503050406030204" pitchFamily="18" charset="0"/>
                                </a:rPr>
                              </m:ctrlPr>
                            </m:sSubPr>
                            <m:e>
                              <m:r>
                                <a:rPr lang="en-GB" b="1" i="1" smtClean="0">
                                  <a:latin typeface="Cambria Math" panose="02040503050406030204" pitchFamily="18" charset="0"/>
                                </a:rPr>
                                <m:t>𝒉</m:t>
                              </m:r>
                            </m:e>
                            <m:sub>
                              <m:r>
                                <a:rPr lang="en-GB" b="1" i="1" smtClean="0">
                                  <a:latin typeface="Cambria Math" panose="02040503050406030204" pitchFamily="18" charset="0"/>
                                </a:rPr>
                                <m:t>𝒕</m:t>
                              </m:r>
                            </m:sub>
                          </m:sSub>
                        </m:e>
                      </m:acc>
                      <m:r>
                        <a:rPr lang="en-GB" b="1" i="1" smtClean="0">
                          <a:latin typeface="Cambria Math" panose="02040503050406030204" pitchFamily="18" charset="0"/>
                        </a:rPr>
                        <m:t>=</m:t>
                      </m:r>
                      <m:r>
                        <a:rPr lang="en-GB" b="1" i="1" smtClean="0">
                          <a:latin typeface="Cambria Math" panose="02040503050406030204" pitchFamily="18" charset="0"/>
                        </a:rPr>
                        <m:t>𝒕𝒂𝒏𝒉</m:t>
                      </m:r>
                      <m:d>
                        <m:dPr>
                          <m:ctrlPr>
                            <a:rPr lang="en-GB" b="1" i="1" smtClean="0">
                              <a:latin typeface="Cambria Math" panose="02040503050406030204" pitchFamily="18" charset="0"/>
                            </a:rPr>
                          </m:ctrlPr>
                        </m:dPr>
                        <m:e>
                          <m:sSub>
                            <m:sSubPr>
                              <m:ctrlPr>
                                <a:rPr lang="en-GB" b="1" i="1" smtClean="0">
                                  <a:latin typeface="Cambria Math" panose="02040503050406030204" pitchFamily="18" charset="0"/>
                                </a:rPr>
                              </m:ctrlPr>
                            </m:sSubPr>
                            <m:e>
                              <m:r>
                                <a:rPr lang="en-GB" b="1" i="1" smtClean="0">
                                  <a:latin typeface="Cambria Math" panose="02040503050406030204" pitchFamily="18" charset="0"/>
                                </a:rPr>
                                <m:t>𝑾</m:t>
                              </m:r>
                            </m:e>
                            <m:sub>
                              <m:r>
                                <a:rPr lang="en-GB" b="1" i="1" smtClean="0">
                                  <a:latin typeface="Cambria Math" panose="02040503050406030204" pitchFamily="18" charset="0"/>
                                </a:rPr>
                                <m:t>𝒉</m:t>
                              </m:r>
                            </m:sub>
                          </m:sSub>
                          <m:d>
                            <m:dPr>
                              <m:begChr m:val="["/>
                              <m:endChr m:val="]"/>
                              <m:ctrlPr>
                                <a:rPr lang="en-GB" b="1" i="1" smtClean="0">
                                  <a:latin typeface="Cambria Math" panose="02040503050406030204" pitchFamily="18" charset="0"/>
                                </a:rPr>
                              </m:ctrlPr>
                            </m:dPr>
                            <m:e>
                              <m:sSub>
                                <m:sSubPr>
                                  <m:ctrlPr>
                                    <a:rPr lang="en-GB" b="1" i="1" smtClean="0">
                                      <a:latin typeface="Cambria Math" panose="02040503050406030204" pitchFamily="18" charset="0"/>
                                    </a:rPr>
                                  </m:ctrlPr>
                                </m:sSubPr>
                                <m:e>
                                  <m:r>
                                    <a:rPr lang="en-GB" b="1" i="1" smtClean="0">
                                      <a:latin typeface="Cambria Math" panose="02040503050406030204" pitchFamily="18" charset="0"/>
                                    </a:rPr>
                                    <m:t>𝒓</m:t>
                                  </m:r>
                                </m:e>
                                <m:sub>
                                  <m:r>
                                    <a:rPr lang="en-GB" b="1" i="1" smtClean="0">
                                      <a:latin typeface="Cambria Math" panose="02040503050406030204" pitchFamily="18" charset="0"/>
                                    </a:rPr>
                                    <m:t>𝒕</m:t>
                                  </m:r>
                                </m:sub>
                              </m:sSub>
                              <m:r>
                                <a:rPr lang="en-GB" b="1" i="1" smtClean="0">
                                  <a:latin typeface="Cambria Math" panose="02040503050406030204" pitchFamily="18" charset="0"/>
                                  <a:ea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𝒉</m:t>
                                  </m:r>
                                </m:e>
                                <m:sub>
                                  <m:r>
                                    <a:rPr lang="en-GB" b="1" i="1" smtClean="0">
                                      <a:latin typeface="Cambria Math" panose="02040503050406030204" pitchFamily="18" charset="0"/>
                                    </a:rPr>
                                    <m:t>𝒕</m:t>
                                  </m:r>
                                  <m:r>
                                    <a:rPr lang="en-GB" b="1" i="1" smtClean="0">
                                      <a:latin typeface="Cambria Math" panose="02040503050406030204" pitchFamily="18" charset="0"/>
                                    </a:rPr>
                                    <m:t>−</m:t>
                                  </m:r>
                                  <m:r>
                                    <a:rPr lang="en-GB" b="1" i="1" smtClean="0">
                                      <a:latin typeface="Cambria Math" panose="02040503050406030204" pitchFamily="18" charset="0"/>
                                    </a:rPr>
                                    <m:t>𝟏</m:t>
                                  </m:r>
                                </m:sub>
                              </m:sSub>
                            </m:e>
                          </m:d>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𝑼</m:t>
                              </m:r>
                            </m:e>
                            <m:sub>
                              <m:r>
                                <a:rPr lang="en-GB" b="1" i="1" smtClean="0">
                                  <a:latin typeface="Cambria Math" panose="02040503050406030204" pitchFamily="18" charset="0"/>
                                </a:rPr>
                                <m:t>𝒉</m:t>
                              </m:r>
                            </m:sub>
                          </m:sSub>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𝒕</m:t>
                              </m:r>
                            </m:sub>
                          </m:sSub>
                          <m:r>
                            <a:rPr lang="en-GB" b="1" i="1" smtClean="0">
                              <a:latin typeface="Cambria Math" panose="02040503050406030204" pitchFamily="18" charset="0"/>
                            </a:rPr>
                            <m:t>+</m:t>
                          </m:r>
                          <m:r>
                            <a:rPr lang="en-GB" b="1" i="1" smtClean="0">
                              <a:latin typeface="Cambria Math" panose="02040503050406030204" pitchFamily="18" charset="0"/>
                            </a:rPr>
                            <m:t>𝒃</m:t>
                          </m:r>
                        </m:e>
                      </m:d>
                    </m:oMath>
                  </m:oMathPara>
                </a14:m>
                <a:endParaRPr lang="en-IN" dirty="0"/>
              </a:p>
              <a:p>
                <a:pPr marL="0" indent="0" algn="l">
                  <a:buNone/>
                </a:pPr>
                <a:endParaRPr lang="en-IN" dirty="0"/>
              </a:p>
              <a:p>
                <a:pPr marL="0" indent="0" algn="l">
                  <a:buNone/>
                </a:pPr>
                <a14:m>
                  <m:oMathPara xmlns:m="http://schemas.openxmlformats.org/officeDocument/2006/math">
                    <m:oMathParaPr>
                      <m:jc m:val="left"/>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𝒉</m:t>
                          </m:r>
                        </m:e>
                        <m:sub>
                          <m:r>
                            <a:rPr lang="en-GB" b="1" i="1" smtClean="0">
                              <a:latin typeface="Cambria Math" panose="02040503050406030204" pitchFamily="18" charset="0"/>
                            </a:rPr>
                            <m:t>𝒕</m:t>
                          </m:r>
                        </m:sub>
                      </m:sSub>
                      <m:r>
                        <a:rPr lang="en-GB" b="1" i="1" smtClean="0">
                          <a:latin typeface="Cambria Math" panose="02040503050406030204" pitchFamily="18" charset="0"/>
                        </a:rPr>
                        <m:t>=</m:t>
                      </m:r>
                      <m:d>
                        <m:dPr>
                          <m:ctrlPr>
                            <a:rPr lang="en-GB" b="1" i="1" smtClean="0">
                              <a:latin typeface="Cambria Math" panose="02040503050406030204" pitchFamily="18" charset="0"/>
                            </a:rPr>
                          </m:ctrlPr>
                        </m:dPr>
                        <m:e>
                          <m:r>
                            <a:rPr lang="en-GB" b="1" i="1" smtClean="0">
                              <a:latin typeface="Cambria Math" panose="02040503050406030204" pitchFamily="18" charset="0"/>
                            </a:rPr>
                            <m:t>𝟏</m:t>
                          </m:r>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𝒛</m:t>
                              </m:r>
                            </m:e>
                            <m:sub>
                              <m:r>
                                <a:rPr lang="en-GB" b="1" i="1" smtClean="0">
                                  <a:latin typeface="Cambria Math" panose="02040503050406030204" pitchFamily="18" charset="0"/>
                                </a:rPr>
                                <m:t>𝒕</m:t>
                              </m:r>
                            </m:sub>
                          </m:sSub>
                        </m:e>
                      </m:d>
                      <m:r>
                        <a:rPr lang="en-GB" i="1">
                          <a:latin typeface="Cambria Math" panose="02040503050406030204" pitchFamily="18" charset="0"/>
                          <a:ea typeface="Cambria Math" panose="02040503050406030204" pitchFamily="18" charset="0"/>
                        </a:rPr>
                        <m:t>⊗</m:t>
                      </m:r>
                      <m:sSub>
                        <m:sSubPr>
                          <m:ctrlPr>
                            <a:rPr lang="en-GB" b="1" i="1" smtClean="0">
                              <a:latin typeface="Cambria Math" panose="02040503050406030204" pitchFamily="18" charset="0"/>
                              <a:ea typeface="Cambria Math" panose="02040503050406030204" pitchFamily="18" charset="0"/>
                            </a:rPr>
                          </m:ctrlPr>
                        </m:sSubPr>
                        <m:e>
                          <m:r>
                            <a:rPr lang="en-GB" b="1" i="1" smtClean="0">
                              <a:latin typeface="Cambria Math" panose="02040503050406030204" pitchFamily="18" charset="0"/>
                              <a:ea typeface="Cambria Math" panose="02040503050406030204" pitchFamily="18" charset="0"/>
                            </a:rPr>
                            <m:t>𝒉</m:t>
                          </m:r>
                        </m:e>
                        <m:sub>
                          <m:r>
                            <a:rPr lang="en-GB" b="1" i="1" smtClean="0">
                              <a:latin typeface="Cambria Math" panose="02040503050406030204" pitchFamily="18" charset="0"/>
                              <a:ea typeface="Cambria Math" panose="02040503050406030204" pitchFamily="18" charset="0"/>
                            </a:rPr>
                            <m:t>𝒕</m:t>
                          </m:r>
                          <m:r>
                            <a:rPr lang="en-GB" b="1" i="1" smtClean="0">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𝟏</m:t>
                          </m:r>
                        </m:sub>
                      </m:sSub>
                      <m:r>
                        <a:rPr lang="en-GB" b="1" i="1" smtClean="0">
                          <a:latin typeface="Cambria Math" panose="02040503050406030204" pitchFamily="18" charset="0"/>
                          <a:ea typeface="Cambria Math" panose="02040503050406030204" pitchFamily="18" charset="0"/>
                        </a:rPr>
                        <m:t>+</m:t>
                      </m:r>
                      <m:sSub>
                        <m:sSubPr>
                          <m:ctrlPr>
                            <a:rPr lang="en-GB" b="1" i="1" smtClean="0">
                              <a:latin typeface="Cambria Math" panose="02040503050406030204" pitchFamily="18" charset="0"/>
                              <a:ea typeface="Cambria Math" panose="02040503050406030204" pitchFamily="18" charset="0"/>
                            </a:rPr>
                          </m:ctrlPr>
                        </m:sSubPr>
                        <m:e>
                          <m:r>
                            <a:rPr lang="en-GB" b="1" i="1" smtClean="0">
                              <a:latin typeface="Cambria Math" panose="02040503050406030204" pitchFamily="18" charset="0"/>
                              <a:ea typeface="Cambria Math" panose="02040503050406030204" pitchFamily="18" charset="0"/>
                            </a:rPr>
                            <m:t>𝒛</m:t>
                          </m:r>
                        </m:e>
                        <m:sub>
                          <m:r>
                            <a:rPr lang="en-GB" b="1" i="1" smtClean="0">
                              <a:latin typeface="Cambria Math" panose="02040503050406030204" pitchFamily="18" charset="0"/>
                              <a:ea typeface="Cambria Math" panose="02040503050406030204" pitchFamily="18" charset="0"/>
                            </a:rPr>
                            <m:t>𝒕</m:t>
                          </m:r>
                        </m:sub>
                      </m:sSub>
                      <m:r>
                        <a:rPr lang="en-GB" i="1">
                          <a:latin typeface="Cambria Math" panose="02040503050406030204" pitchFamily="18" charset="0"/>
                          <a:ea typeface="Cambria Math" panose="02040503050406030204" pitchFamily="18" charset="0"/>
                        </a:rPr>
                        <m:t>⊗</m:t>
                      </m:r>
                      <m:acc>
                        <m:accPr>
                          <m:chr m:val="̃"/>
                          <m:ctrlPr>
                            <a:rPr lang="en-GB" i="1">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𝒉</m:t>
                              </m:r>
                            </m:e>
                            <m:sub>
                              <m:r>
                                <a:rPr lang="en-GB" i="1">
                                  <a:latin typeface="Cambria Math" panose="02040503050406030204" pitchFamily="18" charset="0"/>
                                </a:rPr>
                                <m:t>𝒕</m:t>
                              </m:r>
                            </m:sub>
                          </m:sSub>
                        </m:e>
                      </m:acc>
                    </m:oMath>
                  </m:oMathPara>
                </a14:m>
                <a:endParaRPr lang="en-IN" dirty="0"/>
              </a:p>
            </p:txBody>
          </p:sp>
        </mc:Choice>
        <mc:Fallback>
          <p:sp>
            <p:nvSpPr>
              <p:cNvPr id="3" name="Content Placeholder 2">
                <a:extLst>
                  <a:ext uri="{FF2B5EF4-FFF2-40B4-BE49-F238E27FC236}">
                    <a16:creationId xmlns:a16="http://schemas.microsoft.com/office/drawing/2014/main" id="{AF5BBCB6-1460-6BD3-A37D-876B87A2C493}"/>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4B19C19B-4018-2E51-65DE-607B126921F5}"/>
              </a:ext>
            </a:extLst>
          </p:cNvPr>
          <p:cNvPicPr>
            <a:picLocks noChangeAspect="1"/>
          </p:cNvPicPr>
          <p:nvPr/>
        </p:nvPicPr>
        <p:blipFill>
          <a:blip r:embed="rId3"/>
          <a:stretch>
            <a:fillRect/>
          </a:stretch>
        </p:blipFill>
        <p:spPr>
          <a:xfrm>
            <a:off x="7958667" y="3227915"/>
            <a:ext cx="4233333" cy="2846373"/>
          </a:xfrm>
          <a:prstGeom prst="rect">
            <a:avLst/>
          </a:prstGeom>
        </p:spPr>
      </p:pic>
    </p:spTree>
    <p:extLst>
      <p:ext uri="{BB962C8B-B14F-4D97-AF65-F5344CB8AC3E}">
        <p14:creationId xmlns:p14="http://schemas.microsoft.com/office/powerpoint/2010/main" val="17425663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3BC6E-B52E-0407-2F98-9F91E3FC35D8}"/>
              </a:ext>
            </a:extLst>
          </p:cNvPr>
          <p:cNvSpPr>
            <a:spLocks noGrp="1"/>
          </p:cNvSpPr>
          <p:nvPr>
            <p:ph type="title"/>
          </p:nvPr>
        </p:nvSpPr>
        <p:spPr/>
        <p:txBody>
          <a:bodyPr>
            <a:normAutofit fontScale="90000"/>
          </a:bodyPr>
          <a:lstStyle/>
          <a:p>
            <a:r>
              <a:rPr lang="en-IN" dirty="0"/>
              <a:t>Comparison LSTM and GRU</a:t>
            </a:r>
          </a:p>
        </p:txBody>
      </p:sp>
      <p:sp>
        <p:nvSpPr>
          <p:cNvPr id="3" name="Content Placeholder 2">
            <a:extLst>
              <a:ext uri="{FF2B5EF4-FFF2-40B4-BE49-F238E27FC236}">
                <a16:creationId xmlns:a16="http://schemas.microsoft.com/office/drawing/2014/main" id="{85E20D9C-B94A-FF24-B288-E42305D5B27A}"/>
              </a:ext>
            </a:extLst>
          </p:cNvPr>
          <p:cNvSpPr>
            <a:spLocks noGrp="1"/>
          </p:cNvSpPr>
          <p:nvPr>
            <p:ph idx="1"/>
          </p:nvPr>
        </p:nvSpPr>
        <p:spPr/>
        <p:txBody>
          <a:bodyPr/>
          <a:lstStyle/>
          <a:p>
            <a:r>
              <a:rPr lang="en-GB" dirty="0" err="1"/>
              <a:t>Greff</a:t>
            </a:r>
            <a:r>
              <a:rPr lang="en-GB" dirty="0"/>
              <a:t>, et al. (2015) compared LSTM, GRU and several variants on thousands of experiments and found that none of the variants can improve upon the standard LSTM architecture significantly, but also the variants do not decrease performance significantly</a:t>
            </a:r>
            <a:endParaRPr lang="en-IN" dirty="0"/>
          </a:p>
        </p:txBody>
      </p:sp>
      <p:sp>
        <p:nvSpPr>
          <p:cNvPr id="4" name="Slide Number Placeholder 3">
            <a:extLst>
              <a:ext uri="{FF2B5EF4-FFF2-40B4-BE49-F238E27FC236}">
                <a16:creationId xmlns:a16="http://schemas.microsoft.com/office/drawing/2014/main" id="{DE2AB174-07D6-78DD-A0F9-0B4FCB9A1402}"/>
              </a:ext>
            </a:extLst>
          </p:cNvPr>
          <p:cNvSpPr>
            <a:spLocks noGrp="1"/>
          </p:cNvSpPr>
          <p:nvPr>
            <p:ph type="sldNum" sz="quarter" idx="12"/>
          </p:nvPr>
        </p:nvSpPr>
        <p:spPr/>
        <p:txBody>
          <a:bodyPr/>
          <a:lstStyle/>
          <a:p>
            <a:fld id="{7A40C488-C8CC-47D5-8871-7D5F905AB6AC}" type="slidenum">
              <a:rPr lang="en-US" smtClean="0"/>
              <a:pPr/>
              <a:t>67</a:t>
            </a:fld>
            <a:endParaRPr lang="en-US"/>
          </a:p>
        </p:txBody>
      </p:sp>
      <p:sp>
        <p:nvSpPr>
          <p:cNvPr id="6" name="TextBox 5">
            <a:extLst>
              <a:ext uri="{FF2B5EF4-FFF2-40B4-BE49-F238E27FC236}">
                <a16:creationId xmlns:a16="http://schemas.microsoft.com/office/drawing/2014/main" id="{6B9C45AC-0727-CCFD-C48C-32DA7D6E9DB2}"/>
              </a:ext>
            </a:extLst>
          </p:cNvPr>
          <p:cNvSpPr txBox="1"/>
          <p:nvPr/>
        </p:nvSpPr>
        <p:spPr>
          <a:xfrm>
            <a:off x="838200" y="6389657"/>
            <a:ext cx="9762067" cy="400110"/>
          </a:xfrm>
          <a:prstGeom prst="rect">
            <a:avLst/>
          </a:prstGeom>
          <a:noFill/>
        </p:spPr>
        <p:txBody>
          <a:bodyPr wrap="square">
            <a:spAutoFit/>
          </a:bodyPr>
          <a:lstStyle/>
          <a:p>
            <a:r>
              <a:rPr lang="en-IN" sz="1000" b="0" i="0" dirty="0" err="1">
                <a:solidFill>
                  <a:srgbClr val="FF0000"/>
                </a:solidFill>
                <a:effectLst/>
                <a:latin typeface="Arial" panose="020B0604020202020204" pitchFamily="34" charset="0"/>
              </a:rPr>
              <a:t>Greff</a:t>
            </a:r>
            <a:r>
              <a:rPr lang="en-IN" sz="1000" b="0" i="0" dirty="0">
                <a:solidFill>
                  <a:srgbClr val="FF0000"/>
                </a:solidFill>
                <a:effectLst/>
                <a:latin typeface="Arial" panose="020B0604020202020204" pitchFamily="34" charset="0"/>
              </a:rPr>
              <a:t>, Klaus, Rupesh K. Srivastava, Jan </a:t>
            </a:r>
            <a:r>
              <a:rPr lang="en-IN" sz="1000" b="0" i="0" dirty="0" err="1">
                <a:solidFill>
                  <a:srgbClr val="FF0000"/>
                </a:solidFill>
                <a:effectLst/>
                <a:latin typeface="Arial" panose="020B0604020202020204" pitchFamily="34" charset="0"/>
              </a:rPr>
              <a:t>Koutník</a:t>
            </a:r>
            <a:r>
              <a:rPr lang="en-IN" sz="1000" b="0" i="0" dirty="0">
                <a:solidFill>
                  <a:srgbClr val="FF0000"/>
                </a:solidFill>
                <a:effectLst/>
                <a:latin typeface="Arial" panose="020B0604020202020204" pitchFamily="34" charset="0"/>
              </a:rPr>
              <a:t>, Bas R. </a:t>
            </a:r>
            <a:r>
              <a:rPr lang="en-IN" sz="1000" b="0" i="0" dirty="0" err="1">
                <a:solidFill>
                  <a:srgbClr val="FF0000"/>
                </a:solidFill>
                <a:effectLst/>
                <a:latin typeface="Arial" panose="020B0604020202020204" pitchFamily="34" charset="0"/>
              </a:rPr>
              <a:t>Steunebrink</a:t>
            </a:r>
            <a:r>
              <a:rPr lang="en-IN" sz="1000" b="0" i="0" dirty="0">
                <a:solidFill>
                  <a:srgbClr val="FF0000"/>
                </a:solidFill>
                <a:effectLst/>
                <a:latin typeface="Arial" panose="020B0604020202020204" pitchFamily="34" charset="0"/>
              </a:rPr>
              <a:t>, and Jürgen </a:t>
            </a:r>
            <a:r>
              <a:rPr lang="en-IN" sz="1000" b="0" i="0" dirty="0" err="1">
                <a:solidFill>
                  <a:srgbClr val="FF0000"/>
                </a:solidFill>
                <a:effectLst/>
                <a:latin typeface="Arial" panose="020B0604020202020204" pitchFamily="34" charset="0"/>
              </a:rPr>
              <a:t>Schmidhuber</a:t>
            </a:r>
            <a:r>
              <a:rPr lang="en-IN" sz="1000" b="0" i="0" dirty="0">
                <a:solidFill>
                  <a:srgbClr val="FF0000"/>
                </a:solidFill>
                <a:effectLst/>
                <a:latin typeface="Arial" panose="020B0604020202020204" pitchFamily="34" charset="0"/>
              </a:rPr>
              <a:t>. "LSTM: A search space odyssey." </a:t>
            </a:r>
            <a:r>
              <a:rPr lang="en-IN" sz="1000" b="0" i="1" dirty="0">
                <a:solidFill>
                  <a:srgbClr val="FF0000"/>
                </a:solidFill>
                <a:effectLst/>
                <a:latin typeface="Arial" panose="020B0604020202020204" pitchFamily="34" charset="0"/>
              </a:rPr>
              <a:t>IEEE transactions on neural networks and learning systems</a:t>
            </a:r>
            <a:r>
              <a:rPr lang="en-IN" sz="1000" b="0" i="0" dirty="0">
                <a:solidFill>
                  <a:srgbClr val="FF0000"/>
                </a:solidFill>
                <a:effectLst/>
                <a:latin typeface="Arial" panose="020B0604020202020204" pitchFamily="34" charset="0"/>
              </a:rPr>
              <a:t> 28, no. 10 (2016): 2222-2232.</a:t>
            </a:r>
            <a:endParaRPr lang="en-IN" sz="1000" dirty="0">
              <a:solidFill>
                <a:srgbClr val="FF0000"/>
              </a:solidFill>
            </a:endParaRPr>
          </a:p>
        </p:txBody>
      </p:sp>
    </p:spTree>
    <p:extLst>
      <p:ext uri="{BB962C8B-B14F-4D97-AF65-F5344CB8AC3E}">
        <p14:creationId xmlns:p14="http://schemas.microsoft.com/office/powerpoint/2010/main" val="24734565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09104-2228-A88A-0568-5F4925C64A07}"/>
              </a:ext>
            </a:extLst>
          </p:cNvPr>
          <p:cNvSpPr>
            <a:spLocks noGrp="1"/>
          </p:cNvSpPr>
          <p:nvPr>
            <p:ph type="title"/>
          </p:nvPr>
        </p:nvSpPr>
        <p:spPr/>
        <p:txBody>
          <a:bodyPr>
            <a:normAutofit fontScale="90000"/>
          </a:bodyPr>
          <a:lstStyle/>
          <a:p>
            <a:r>
              <a:rPr lang="en-IN" dirty="0"/>
              <a:t>Encoder-Decoder (Seq2Seq) Model</a:t>
            </a:r>
          </a:p>
        </p:txBody>
      </p:sp>
      <p:sp>
        <p:nvSpPr>
          <p:cNvPr id="3" name="Content Placeholder 2">
            <a:extLst>
              <a:ext uri="{FF2B5EF4-FFF2-40B4-BE49-F238E27FC236}">
                <a16:creationId xmlns:a16="http://schemas.microsoft.com/office/drawing/2014/main" id="{85C79E67-51E6-7591-1A3C-191003150000}"/>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C4D961D4-980D-D854-D3E2-9FF4CB911669}"/>
              </a:ext>
            </a:extLst>
          </p:cNvPr>
          <p:cNvSpPr>
            <a:spLocks noGrp="1"/>
          </p:cNvSpPr>
          <p:nvPr>
            <p:ph type="sldNum" sz="quarter" idx="12"/>
          </p:nvPr>
        </p:nvSpPr>
        <p:spPr/>
        <p:txBody>
          <a:bodyPr/>
          <a:lstStyle/>
          <a:p>
            <a:fld id="{7A40C488-C8CC-47D5-8871-7D5F905AB6AC}" type="slidenum">
              <a:rPr lang="en-US" smtClean="0"/>
              <a:pPr/>
              <a:t>68</a:t>
            </a:fld>
            <a:endParaRPr lang="en-US"/>
          </a:p>
        </p:txBody>
      </p:sp>
    </p:spTree>
    <p:extLst>
      <p:ext uri="{BB962C8B-B14F-4D97-AF65-F5344CB8AC3E}">
        <p14:creationId xmlns:p14="http://schemas.microsoft.com/office/powerpoint/2010/main" val="3859503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References</a:t>
            </a:r>
          </a:p>
        </p:txBody>
      </p:sp>
      <p:sp>
        <p:nvSpPr>
          <p:cNvPr id="5" name="Content Placeholder 4"/>
          <p:cNvSpPr>
            <a:spLocks noGrp="1"/>
          </p:cNvSpPr>
          <p:nvPr>
            <p:ph idx="1"/>
          </p:nvPr>
        </p:nvSpPr>
        <p:spPr/>
        <p:txBody>
          <a:bodyPr>
            <a:normAutofit/>
          </a:bodyPr>
          <a:lstStyle/>
          <a:p>
            <a:r>
              <a:rPr lang="en-US" dirty="0"/>
              <a:t>Deep Sequence Modeling, MIT 6.S191, Ava </a:t>
            </a:r>
            <a:r>
              <a:rPr lang="en-US" dirty="0" err="1"/>
              <a:t>Soleimany</a:t>
            </a:r>
            <a:endParaRPr lang="en-US" dirty="0"/>
          </a:p>
          <a:p>
            <a:r>
              <a:rPr lang="en-US" dirty="0"/>
              <a:t>Deep Learning, CSCI 1470/2470 Spring 2024, </a:t>
            </a:r>
            <a:r>
              <a:rPr lang="en-US" dirty="0" err="1"/>
              <a:t>Ritambhara</a:t>
            </a:r>
            <a:r>
              <a:rPr lang="en-US" dirty="0"/>
              <a:t> Singh</a:t>
            </a:r>
          </a:p>
          <a:p>
            <a:endParaRPr lang="en-US" dirty="0"/>
          </a:p>
          <a:p>
            <a:endParaRPr lang="en-US" dirty="0"/>
          </a:p>
          <a:p>
            <a:endParaRPr lang="en-US" dirty="0"/>
          </a:p>
        </p:txBody>
      </p:sp>
    </p:spTree>
    <p:extLst>
      <p:ext uri="{BB962C8B-B14F-4D97-AF65-F5344CB8AC3E}">
        <p14:creationId xmlns:p14="http://schemas.microsoft.com/office/powerpoint/2010/main" val="1433356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5BF7-CCF6-5BFA-CA2E-ED90DF415DF3}"/>
              </a:ext>
            </a:extLst>
          </p:cNvPr>
          <p:cNvSpPr>
            <a:spLocks noGrp="1"/>
          </p:cNvSpPr>
          <p:nvPr>
            <p:ph type="title"/>
          </p:nvPr>
        </p:nvSpPr>
        <p:spPr/>
        <p:txBody>
          <a:bodyPr>
            <a:normAutofit fontScale="90000"/>
          </a:bodyPr>
          <a:lstStyle/>
          <a:p>
            <a:r>
              <a:rPr lang="en-US" dirty="0"/>
              <a:t>A Sequence Modeling Problem: Predict the Next Word</a:t>
            </a:r>
          </a:p>
        </p:txBody>
      </p:sp>
      <p:sp>
        <p:nvSpPr>
          <p:cNvPr id="3" name="Content Placeholder 2">
            <a:extLst>
              <a:ext uri="{FF2B5EF4-FFF2-40B4-BE49-F238E27FC236}">
                <a16:creationId xmlns:a16="http://schemas.microsoft.com/office/drawing/2014/main" id="{A9951C8F-F180-4106-DB81-F4A7FA22195B}"/>
              </a:ext>
            </a:extLst>
          </p:cNvPr>
          <p:cNvSpPr>
            <a:spLocks noGrp="1"/>
          </p:cNvSpPr>
          <p:nvPr>
            <p:ph idx="1"/>
          </p:nvPr>
        </p:nvSpPr>
        <p:spPr>
          <a:xfrm>
            <a:off x="838200" y="2645805"/>
            <a:ext cx="6968706" cy="3531158"/>
          </a:xfrm>
        </p:spPr>
        <p:txBody>
          <a:bodyPr>
            <a:normAutofit/>
          </a:bodyPr>
          <a:lstStyle/>
          <a:p>
            <a:r>
              <a:rPr lang="en-US" dirty="0"/>
              <a:t>Idea: use a really big fixed window</a:t>
            </a:r>
          </a:p>
          <a:p>
            <a:r>
              <a:rPr lang="en-US" dirty="0"/>
              <a:t>Problem: Things we learn about the sequence won’t transfer if they appear elsewhere in the sequence. </a:t>
            </a:r>
          </a:p>
          <a:p>
            <a:pPr lvl="1"/>
            <a:r>
              <a:rPr lang="en-US" dirty="0"/>
              <a:t>no parameter sharing</a:t>
            </a:r>
          </a:p>
        </p:txBody>
      </p:sp>
      <p:sp>
        <p:nvSpPr>
          <p:cNvPr id="4" name="Slide Number Placeholder 3">
            <a:extLst>
              <a:ext uri="{FF2B5EF4-FFF2-40B4-BE49-F238E27FC236}">
                <a16:creationId xmlns:a16="http://schemas.microsoft.com/office/drawing/2014/main" id="{57C1B7A1-F1F3-6B9E-F6D8-04412D280941}"/>
              </a:ext>
            </a:extLst>
          </p:cNvPr>
          <p:cNvSpPr>
            <a:spLocks noGrp="1"/>
          </p:cNvSpPr>
          <p:nvPr>
            <p:ph type="sldNum" sz="quarter" idx="12"/>
          </p:nvPr>
        </p:nvSpPr>
        <p:spPr/>
        <p:txBody>
          <a:bodyPr/>
          <a:lstStyle/>
          <a:p>
            <a:fld id="{7A40C488-C8CC-47D5-8871-7D5F905AB6AC}" type="slidenum">
              <a:rPr lang="en-US" smtClean="0"/>
              <a:pPr/>
              <a:t>7</a:t>
            </a:fld>
            <a:endParaRPr lang="en-US"/>
          </a:p>
        </p:txBody>
      </p:sp>
      <p:sp>
        <p:nvSpPr>
          <p:cNvPr id="6" name="TextBox 5">
            <a:extLst>
              <a:ext uri="{FF2B5EF4-FFF2-40B4-BE49-F238E27FC236}">
                <a16:creationId xmlns:a16="http://schemas.microsoft.com/office/drawing/2014/main" id="{FAE17528-9B1F-E56F-EA9A-618850A61E50}"/>
              </a:ext>
            </a:extLst>
          </p:cNvPr>
          <p:cNvSpPr txBox="1"/>
          <p:nvPr/>
        </p:nvSpPr>
        <p:spPr>
          <a:xfrm>
            <a:off x="3051544" y="1293262"/>
            <a:ext cx="6103088" cy="523220"/>
          </a:xfrm>
          <a:prstGeom prst="rect">
            <a:avLst/>
          </a:prstGeom>
          <a:noFill/>
        </p:spPr>
        <p:txBody>
          <a:bodyPr wrap="square">
            <a:spAutoFit/>
          </a:bodyPr>
          <a:lstStyle/>
          <a:p>
            <a:pPr algn="ctr"/>
            <a:r>
              <a:rPr lang="en-US" sz="2800" dirty="0"/>
              <a:t>“This morning I took my cat for a walk.”</a:t>
            </a:r>
          </a:p>
        </p:txBody>
      </p:sp>
      <p:sp>
        <p:nvSpPr>
          <p:cNvPr id="7" name="TextBox 6">
            <a:extLst>
              <a:ext uri="{FF2B5EF4-FFF2-40B4-BE49-F238E27FC236}">
                <a16:creationId xmlns:a16="http://schemas.microsoft.com/office/drawing/2014/main" id="{54EE78B0-5EA9-AD07-B9DC-0D31722AAFE2}"/>
              </a:ext>
            </a:extLst>
          </p:cNvPr>
          <p:cNvSpPr txBox="1"/>
          <p:nvPr/>
        </p:nvSpPr>
        <p:spPr>
          <a:xfrm>
            <a:off x="3051544" y="1293262"/>
            <a:ext cx="6103088" cy="523220"/>
          </a:xfrm>
          <a:prstGeom prst="rect">
            <a:avLst/>
          </a:prstGeom>
          <a:noFill/>
        </p:spPr>
        <p:txBody>
          <a:bodyPr wrap="square">
            <a:spAutoFit/>
          </a:bodyPr>
          <a:lstStyle/>
          <a:p>
            <a:pPr algn="ctr"/>
            <a:r>
              <a:rPr lang="en-US" sz="2800" dirty="0"/>
              <a:t>“This morning I took my cat</a:t>
            </a:r>
            <a:r>
              <a:rPr lang="en-US" sz="2800" dirty="0">
                <a:highlight>
                  <a:srgbClr val="00FF00"/>
                </a:highlight>
              </a:rPr>
              <a:t> for a </a:t>
            </a:r>
            <a:r>
              <a:rPr lang="en-US" sz="2800" dirty="0">
                <a:highlight>
                  <a:srgbClr val="C0C0C0"/>
                </a:highlight>
              </a:rPr>
              <a:t>walk.”</a:t>
            </a:r>
          </a:p>
        </p:txBody>
      </p:sp>
      <p:sp>
        <p:nvSpPr>
          <p:cNvPr id="9" name="TextBox 8">
            <a:extLst>
              <a:ext uri="{FF2B5EF4-FFF2-40B4-BE49-F238E27FC236}">
                <a16:creationId xmlns:a16="http://schemas.microsoft.com/office/drawing/2014/main" id="{29FEA51F-882B-D30B-6D7E-9B576B0AC133}"/>
              </a:ext>
            </a:extLst>
          </p:cNvPr>
          <p:cNvSpPr txBox="1"/>
          <p:nvPr/>
        </p:nvSpPr>
        <p:spPr>
          <a:xfrm>
            <a:off x="4338084" y="1876364"/>
            <a:ext cx="2934586" cy="430887"/>
          </a:xfrm>
          <a:prstGeom prst="rect">
            <a:avLst/>
          </a:prstGeom>
          <a:noFill/>
        </p:spPr>
        <p:txBody>
          <a:bodyPr wrap="square">
            <a:spAutoFit/>
          </a:bodyPr>
          <a:lstStyle/>
          <a:p>
            <a:pPr algn="ctr"/>
            <a:r>
              <a:rPr lang="en-US" sz="2200" b="1" dirty="0">
                <a:solidFill>
                  <a:srgbClr val="0070C0"/>
                </a:solidFill>
              </a:rPr>
              <a:t>given these words</a:t>
            </a:r>
          </a:p>
        </p:txBody>
      </p:sp>
      <p:sp>
        <p:nvSpPr>
          <p:cNvPr id="10" name="TextBox 9">
            <a:extLst>
              <a:ext uri="{FF2B5EF4-FFF2-40B4-BE49-F238E27FC236}">
                <a16:creationId xmlns:a16="http://schemas.microsoft.com/office/drawing/2014/main" id="{FA776F7B-CC4A-31B1-CAC2-BFC4C82BA2DB}"/>
              </a:ext>
            </a:extLst>
          </p:cNvPr>
          <p:cNvSpPr txBox="1"/>
          <p:nvPr/>
        </p:nvSpPr>
        <p:spPr>
          <a:xfrm>
            <a:off x="8059479" y="1876364"/>
            <a:ext cx="1488558" cy="769441"/>
          </a:xfrm>
          <a:prstGeom prst="rect">
            <a:avLst/>
          </a:prstGeom>
          <a:noFill/>
        </p:spPr>
        <p:txBody>
          <a:bodyPr wrap="square">
            <a:spAutoFit/>
          </a:bodyPr>
          <a:lstStyle/>
          <a:p>
            <a:pPr algn="ctr"/>
            <a:r>
              <a:rPr lang="en-US" sz="2200" b="1" dirty="0">
                <a:solidFill>
                  <a:srgbClr val="7030A0"/>
                </a:solidFill>
              </a:rPr>
              <a:t>predict the next word</a:t>
            </a:r>
          </a:p>
        </p:txBody>
      </p:sp>
    </p:spTree>
    <p:extLst>
      <p:ext uri="{BB962C8B-B14F-4D97-AF65-F5344CB8AC3E}">
        <p14:creationId xmlns:p14="http://schemas.microsoft.com/office/powerpoint/2010/main" val="535180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513F4-18D7-5013-8ED0-1D6F0E99A866}"/>
              </a:ext>
            </a:extLst>
          </p:cNvPr>
          <p:cNvSpPr>
            <a:spLocks noGrp="1"/>
          </p:cNvSpPr>
          <p:nvPr>
            <p:ph type="title"/>
          </p:nvPr>
        </p:nvSpPr>
        <p:spPr/>
        <p:txBody>
          <a:bodyPr>
            <a:normAutofit fontScale="90000"/>
          </a:bodyPr>
          <a:lstStyle/>
          <a:p>
            <a:r>
              <a:rPr lang="en-US" dirty="0"/>
              <a:t>Sequence modeling: design criteria</a:t>
            </a:r>
          </a:p>
        </p:txBody>
      </p:sp>
      <p:sp>
        <p:nvSpPr>
          <p:cNvPr id="3" name="Content Placeholder 2">
            <a:extLst>
              <a:ext uri="{FF2B5EF4-FFF2-40B4-BE49-F238E27FC236}">
                <a16:creationId xmlns:a16="http://schemas.microsoft.com/office/drawing/2014/main" id="{E7EE7B6A-0401-5794-87B5-1401F3845092}"/>
              </a:ext>
            </a:extLst>
          </p:cNvPr>
          <p:cNvSpPr>
            <a:spLocks noGrp="1"/>
          </p:cNvSpPr>
          <p:nvPr>
            <p:ph idx="1"/>
          </p:nvPr>
        </p:nvSpPr>
        <p:spPr/>
        <p:txBody>
          <a:bodyPr/>
          <a:lstStyle/>
          <a:p>
            <a:r>
              <a:rPr lang="en-US" dirty="0"/>
              <a:t>To model sequences, we need to: </a:t>
            </a:r>
          </a:p>
          <a:p>
            <a:pPr marL="971550" lvl="1" indent="-514350">
              <a:buFont typeface="+mj-lt"/>
              <a:buAutoNum type="arabicPeriod"/>
            </a:pPr>
            <a:r>
              <a:rPr lang="en-US" dirty="0"/>
              <a:t>Handle variable-length sequences </a:t>
            </a:r>
          </a:p>
          <a:p>
            <a:pPr marL="971550" lvl="1" indent="-514350">
              <a:buFont typeface="+mj-lt"/>
              <a:buAutoNum type="arabicPeriod"/>
            </a:pPr>
            <a:r>
              <a:rPr lang="en-US" dirty="0"/>
              <a:t>Track long-term dependencies </a:t>
            </a:r>
          </a:p>
          <a:p>
            <a:pPr marL="971550" lvl="1" indent="-514350">
              <a:buFont typeface="+mj-lt"/>
              <a:buAutoNum type="arabicPeriod"/>
            </a:pPr>
            <a:r>
              <a:rPr lang="en-US" dirty="0"/>
              <a:t>Maintain information about order </a:t>
            </a:r>
          </a:p>
          <a:p>
            <a:pPr marL="971550" lvl="1" indent="-514350">
              <a:buFont typeface="+mj-lt"/>
              <a:buAutoNum type="arabicPeriod"/>
            </a:pPr>
            <a:r>
              <a:rPr lang="en-US" dirty="0"/>
              <a:t>Share parameters across the sequence</a:t>
            </a:r>
          </a:p>
        </p:txBody>
      </p:sp>
      <p:sp>
        <p:nvSpPr>
          <p:cNvPr id="4" name="Slide Number Placeholder 3">
            <a:extLst>
              <a:ext uri="{FF2B5EF4-FFF2-40B4-BE49-F238E27FC236}">
                <a16:creationId xmlns:a16="http://schemas.microsoft.com/office/drawing/2014/main" id="{AA3DEF81-6935-08A0-F24D-488AF783690A}"/>
              </a:ext>
            </a:extLst>
          </p:cNvPr>
          <p:cNvSpPr>
            <a:spLocks noGrp="1"/>
          </p:cNvSpPr>
          <p:nvPr>
            <p:ph type="sldNum" sz="quarter" idx="12"/>
          </p:nvPr>
        </p:nvSpPr>
        <p:spPr/>
        <p:txBody>
          <a:bodyPr/>
          <a:lstStyle/>
          <a:p>
            <a:fld id="{7A40C488-C8CC-47D5-8871-7D5F905AB6AC}" type="slidenum">
              <a:rPr lang="en-US" smtClean="0"/>
              <a:pPr/>
              <a:t>8</a:t>
            </a:fld>
            <a:endParaRPr lang="en-US"/>
          </a:p>
        </p:txBody>
      </p:sp>
      <p:pic>
        <p:nvPicPr>
          <p:cNvPr id="5" name="Picture 4">
            <a:extLst>
              <a:ext uri="{FF2B5EF4-FFF2-40B4-BE49-F238E27FC236}">
                <a16:creationId xmlns:a16="http://schemas.microsoft.com/office/drawing/2014/main" id="{4C09C13A-A520-4D9C-5280-B671CF518E54}"/>
              </a:ext>
            </a:extLst>
          </p:cNvPr>
          <p:cNvPicPr>
            <a:picLocks noChangeAspect="1"/>
          </p:cNvPicPr>
          <p:nvPr/>
        </p:nvPicPr>
        <p:blipFill>
          <a:blip r:embed="rId2"/>
          <a:stretch>
            <a:fillRect/>
          </a:stretch>
        </p:blipFill>
        <p:spPr>
          <a:xfrm>
            <a:off x="2547089" y="3423416"/>
            <a:ext cx="2684130" cy="2753547"/>
          </a:xfrm>
          <a:prstGeom prst="rect">
            <a:avLst/>
          </a:prstGeom>
        </p:spPr>
      </p:pic>
    </p:spTree>
    <p:extLst>
      <p:ext uri="{BB962C8B-B14F-4D97-AF65-F5344CB8AC3E}">
        <p14:creationId xmlns:p14="http://schemas.microsoft.com/office/powerpoint/2010/main" val="344880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DE8F7-E56D-8629-1C44-0C0F0C1762D6}"/>
              </a:ext>
            </a:extLst>
          </p:cNvPr>
          <p:cNvSpPr>
            <a:spLocks noGrp="1"/>
          </p:cNvSpPr>
          <p:nvPr>
            <p:ph type="title"/>
          </p:nvPr>
        </p:nvSpPr>
        <p:spPr/>
        <p:txBody>
          <a:bodyPr>
            <a:normAutofit fontScale="90000"/>
          </a:bodyPr>
          <a:lstStyle/>
          <a:p>
            <a:r>
              <a:rPr lang="en-US" dirty="0"/>
              <a:t>Convolutional vs Recurrent Neural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F52248-E0C0-E4C8-5D60-7565573E8FA5}"/>
                  </a:ext>
                </a:extLst>
              </p:cNvPr>
              <p:cNvSpPr>
                <a:spLocks noGrp="1"/>
              </p:cNvSpPr>
              <p:nvPr>
                <p:ph idx="1"/>
              </p:nvPr>
            </p:nvSpPr>
            <p:spPr/>
            <p:txBody>
              <a:bodyPr>
                <a:normAutofit lnSpcReduction="10000"/>
              </a:bodyPr>
              <a:lstStyle/>
              <a:p>
                <a:r>
                  <a:rPr lang="en-US" dirty="0"/>
                  <a:t>RNNs are a family of neural nets for sequential data </a:t>
                </a:r>
              </a:p>
              <a:p>
                <a:r>
                  <a:rPr lang="en-US" dirty="0"/>
                  <a:t>Analogy with Convolutional Neural Networks</a:t>
                </a:r>
              </a:p>
              <a:p>
                <a:pPr lvl="1"/>
                <a:r>
                  <a:rPr lang="en-US" dirty="0"/>
                  <a:t>Specialized architectures </a:t>
                </a:r>
              </a:p>
              <a:p>
                <a:pPr lvl="2"/>
                <a:r>
                  <a:rPr lang="en-US" dirty="0"/>
                  <a:t>CNN is specialized for grid of values, e.g., image</a:t>
                </a:r>
              </a:p>
              <a:p>
                <a:pPr lvl="2"/>
                <a:r>
                  <a:rPr lang="en-US" dirty="0"/>
                  <a:t>RNN is specialized for a sequence of values </a:t>
                </a:r>
                <a14:m>
                  <m:oMath xmlns:m="http://schemas.openxmlformats.org/officeDocument/2006/math">
                    <m:sSup>
                      <m:sSupPr>
                        <m:ctrlPr>
                          <a:rPr lang="en-US" b="1" i="1" dirty="0" smtClean="0">
                            <a:latin typeface="Cambria Math" panose="02040503050406030204" pitchFamily="18" charset="0"/>
                          </a:rPr>
                        </m:ctrlPr>
                      </m:sSupPr>
                      <m:e>
                        <m:r>
                          <a:rPr lang="en-US" i="1" dirty="0" smtClean="0">
                            <a:latin typeface="Cambria Math" panose="02040503050406030204" pitchFamily="18" charset="0"/>
                          </a:rPr>
                          <m:t>𝑥</m:t>
                        </m:r>
                      </m:e>
                      <m:sup>
                        <m:d>
                          <m:dPr>
                            <m:ctrlPr>
                              <a:rPr lang="en-US" b="1" i="1" dirty="0" smtClean="0">
                                <a:latin typeface="Cambria Math" panose="02040503050406030204" pitchFamily="18" charset="0"/>
                              </a:rPr>
                            </m:ctrlPr>
                          </m:dPr>
                          <m:e>
                            <m:r>
                              <a:rPr lang="en-US" i="1" dirty="0" smtClean="0">
                                <a:latin typeface="Cambria Math" panose="02040503050406030204" pitchFamily="18" charset="0"/>
                              </a:rPr>
                              <m:t>1</m:t>
                            </m:r>
                          </m:e>
                        </m:d>
                      </m:sup>
                    </m:sSup>
                    <m:r>
                      <a:rPr lang="en-US" i="1" dirty="0" smtClean="0">
                        <a:latin typeface="Cambria Math" panose="02040503050406030204" pitchFamily="18" charset="0"/>
                      </a:rPr>
                      <m:t>,..,</m:t>
                    </m:r>
                    <m:sSup>
                      <m:sSupPr>
                        <m:ctrlPr>
                          <a:rPr lang="en-US" b="1" i="1" dirty="0" smtClean="0">
                            <a:latin typeface="Cambria Math" panose="02040503050406030204" pitchFamily="18" charset="0"/>
                          </a:rPr>
                        </m:ctrlPr>
                      </m:sSupPr>
                      <m:e>
                        <m:r>
                          <a:rPr lang="en-US" i="1" dirty="0" smtClean="0">
                            <a:latin typeface="Cambria Math" panose="02040503050406030204" pitchFamily="18" charset="0"/>
                          </a:rPr>
                          <m:t>𝑥</m:t>
                        </m:r>
                      </m:e>
                      <m:sup>
                        <m:r>
                          <a:rPr lang="en-US" b="1" i="1" dirty="0" smtClean="0">
                            <a:latin typeface="Cambria Math" panose="02040503050406030204" pitchFamily="18" charset="0"/>
                          </a:rPr>
                          <m:t>(</m:t>
                        </m:r>
                        <m:r>
                          <a:rPr lang="el-GR" i="1" dirty="0">
                            <a:latin typeface="Cambria Math" panose="02040503050406030204" pitchFamily="18" charset="0"/>
                          </a:rPr>
                          <m:t>𝜏</m:t>
                        </m:r>
                        <m:r>
                          <a:rPr lang="en-US" b="1" i="1" dirty="0" smtClean="0">
                            <a:latin typeface="Cambria Math" panose="02040503050406030204" pitchFamily="18" charset="0"/>
                          </a:rPr>
                          <m:t>)</m:t>
                        </m:r>
                      </m:sup>
                    </m:sSup>
                    <m:r>
                      <a:rPr lang="el-GR" i="1" dirty="0">
                        <a:latin typeface="Cambria Math" panose="02040503050406030204" pitchFamily="18" charset="0"/>
                      </a:rPr>
                      <m:t> </m:t>
                    </m:r>
                  </m:oMath>
                </a14:m>
                <a:endParaRPr lang="en-US" dirty="0"/>
              </a:p>
              <a:p>
                <a:pPr lvl="1"/>
                <a:r>
                  <a:rPr lang="en-US" dirty="0"/>
                  <a:t>Scaling &amp; Variable length </a:t>
                </a:r>
              </a:p>
              <a:p>
                <a:pPr lvl="2"/>
                <a:r>
                  <a:rPr lang="en-US" dirty="0"/>
                  <a:t>CNNs readily scale to images with large width/height</a:t>
                </a:r>
              </a:p>
              <a:p>
                <a:pPr lvl="3"/>
                <a:r>
                  <a:rPr lang="en-US" dirty="0"/>
                  <a:t>CNNs can process variable size images </a:t>
                </a:r>
              </a:p>
              <a:p>
                <a:pPr lvl="2"/>
                <a:r>
                  <a:rPr lang="en-US" dirty="0"/>
                  <a:t>RNNs scale to longer sequences than would be practical for networks without sequence-based specialization</a:t>
                </a:r>
              </a:p>
              <a:p>
                <a:pPr lvl="3"/>
                <a:r>
                  <a:rPr lang="en-US" dirty="0"/>
                  <a:t>RNNs can also process  variable-length sequences</a:t>
                </a:r>
              </a:p>
            </p:txBody>
          </p:sp>
        </mc:Choice>
        <mc:Fallback xmlns="">
          <p:sp>
            <p:nvSpPr>
              <p:cNvPr id="3" name="Content Placeholder 2">
                <a:extLst>
                  <a:ext uri="{FF2B5EF4-FFF2-40B4-BE49-F238E27FC236}">
                    <a16:creationId xmlns:a16="http://schemas.microsoft.com/office/drawing/2014/main" id="{1FF52248-E0C0-E4C8-5D60-7565573E8FA5}"/>
                  </a:ext>
                </a:extLst>
              </p:cNvPr>
              <p:cNvSpPr>
                <a:spLocks noGrp="1" noRot="1" noChangeAspect="1" noMove="1" noResize="1" noEditPoints="1" noAdjustHandles="1" noChangeArrowheads="1" noChangeShapeType="1" noTextEdit="1"/>
              </p:cNvSpPr>
              <p:nvPr>
                <p:ph idx="1"/>
              </p:nvPr>
            </p:nvSpPr>
            <p:spPr>
              <a:blipFill>
                <a:blip r:embed="rId2"/>
                <a:stretch>
                  <a:fillRect l="-1639" t="-2835" r="-1821" b="-77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79BB5FF-D844-1BC9-A428-434942FD1226}"/>
              </a:ext>
            </a:extLst>
          </p:cNvPr>
          <p:cNvSpPr>
            <a:spLocks noGrp="1"/>
          </p:cNvSpPr>
          <p:nvPr>
            <p:ph type="sldNum" sz="quarter" idx="12"/>
          </p:nvPr>
        </p:nvSpPr>
        <p:spPr/>
        <p:txBody>
          <a:bodyPr/>
          <a:lstStyle/>
          <a:p>
            <a:fld id="{7A40C488-C8CC-47D5-8871-7D5F905AB6AC}" type="slidenum">
              <a:rPr lang="en-US" smtClean="0"/>
              <a:pPr/>
              <a:t>9</a:t>
            </a:fld>
            <a:endParaRPr lang="en-US"/>
          </a:p>
        </p:txBody>
      </p:sp>
    </p:spTree>
    <p:extLst>
      <p:ext uri="{BB962C8B-B14F-4D97-AF65-F5344CB8AC3E}">
        <p14:creationId xmlns:p14="http://schemas.microsoft.com/office/powerpoint/2010/main" val="76405108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