
<file path=[Content_Types].xml><?xml version="1.0" encoding="utf-8"?>
<Types xmlns="http://schemas.openxmlformats.org/package/2006/content-types">
  <Default ContentType="image/vnd.ms-photo" Extension="wdp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79B1A-7099-431B-9CEB-BA5694BAA88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7D3A7-CD53-4B38-AF72-E80E10F4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8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8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0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82DA-637D-DA41-AAFB-68E5B7C2EF75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42875"/>
            <a:ext cx="3556000" cy="1143000"/>
          </a:xfrm>
        </p:spPr>
        <p:txBody>
          <a:bodyPr anchor="ctr" anchorCtr="0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2465601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82DA-637D-DA41-AAFB-68E5B7C2EF75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42875"/>
            <a:ext cx="3556000" cy="1143000"/>
          </a:xfrm>
        </p:spPr>
        <p:txBody>
          <a:bodyPr anchor="ctr" anchorCtr="0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616280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6968706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3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2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8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7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60.png"/><Relationship Id="rId21" Type="http://schemas.openxmlformats.org/officeDocument/2006/relationships/image" Target="../media/image93.png"/><Relationship Id="rId7" Type="http://schemas.openxmlformats.org/officeDocument/2006/relationships/image" Target="../media/image64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59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83.png"/><Relationship Id="rId5" Type="http://schemas.openxmlformats.org/officeDocument/2006/relationships/image" Target="../media/image62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69.png"/><Relationship Id="rId19" Type="http://schemas.openxmlformats.org/officeDocument/2006/relationships/image" Target="../media/image91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60.png"/><Relationship Id="rId21" Type="http://schemas.openxmlformats.org/officeDocument/2006/relationships/image" Target="../media/image73.png"/><Relationship Id="rId7" Type="http://schemas.openxmlformats.org/officeDocument/2006/relationships/image" Target="../media/image64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59.png"/><Relationship Id="rId16" Type="http://schemas.openxmlformats.org/officeDocument/2006/relationships/image" Target="../media/image89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84.png"/><Relationship Id="rId5" Type="http://schemas.openxmlformats.org/officeDocument/2006/relationships/image" Target="../media/image62.png"/><Relationship Id="rId15" Type="http://schemas.openxmlformats.org/officeDocument/2006/relationships/image" Target="../media/image88.png"/><Relationship Id="rId10" Type="http://schemas.openxmlformats.org/officeDocument/2006/relationships/image" Target="../media/image69.png"/><Relationship Id="rId19" Type="http://schemas.openxmlformats.org/officeDocument/2006/relationships/image" Target="../media/image94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87.png"/><Relationship Id="rId22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60.png"/><Relationship Id="rId21" Type="http://schemas.openxmlformats.org/officeDocument/2006/relationships/image" Target="../media/image73.png"/><Relationship Id="rId7" Type="http://schemas.openxmlformats.org/officeDocument/2006/relationships/image" Target="../media/image64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77.png"/><Relationship Id="rId2" Type="http://schemas.openxmlformats.org/officeDocument/2006/relationships/image" Target="../media/image59.png"/><Relationship Id="rId16" Type="http://schemas.openxmlformats.org/officeDocument/2006/relationships/image" Target="../media/image10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96.png"/><Relationship Id="rId24" Type="http://schemas.openxmlformats.org/officeDocument/2006/relationships/image" Target="../media/image74.png"/><Relationship Id="rId5" Type="http://schemas.openxmlformats.org/officeDocument/2006/relationships/image" Target="../media/image62.png"/><Relationship Id="rId15" Type="http://schemas.openxmlformats.org/officeDocument/2006/relationships/image" Target="../media/image100.png"/><Relationship Id="rId23" Type="http://schemas.openxmlformats.org/officeDocument/2006/relationships/image" Target="../media/image71.png"/><Relationship Id="rId10" Type="http://schemas.openxmlformats.org/officeDocument/2006/relationships/image" Target="../media/image69.png"/><Relationship Id="rId19" Type="http://schemas.openxmlformats.org/officeDocument/2006/relationships/image" Target="../media/image104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99.png"/><Relationship Id="rId22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6" Type="http://schemas.openxmlformats.org/officeDocument/2006/relationships/image" Target="../media/image72.png"/><Relationship Id="rId3" Type="http://schemas.openxmlformats.org/officeDocument/2006/relationships/image" Target="../media/image60.png"/><Relationship Id="rId21" Type="http://schemas.openxmlformats.org/officeDocument/2006/relationships/image" Target="../media/image73.png"/><Relationship Id="rId7" Type="http://schemas.openxmlformats.org/officeDocument/2006/relationships/image" Target="../media/image64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77.png"/><Relationship Id="rId2" Type="http://schemas.openxmlformats.org/officeDocument/2006/relationships/image" Target="../media/image59.png"/><Relationship Id="rId16" Type="http://schemas.openxmlformats.org/officeDocument/2006/relationships/image" Target="../media/image110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105.png"/><Relationship Id="rId24" Type="http://schemas.openxmlformats.org/officeDocument/2006/relationships/image" Target="../media/image74.png"/><Relationship Id="rId5" Type="http://schemas.openxmlformats.org/officeDocument/2006/relationships/image" Target="../media/image62.png"/><Relationship Id="rId15" Type="http://schemas.openxmlformats.org/officeDocument/2006/relationships/image" Target="../media/image109.png"/><Relationship Id="rId23" Type="http://schemas.openxmlformats.org/officeDocument/2006/relationships/image" Target="../media/image71.png"/><Relationship Id="rId28" Type="http://schemas.openxmlformats.org/officeDocument/2006/relationships/image" Target="../media/image78.png"/><Relationship Id="rId10" Type="http://schemas.openxmlformats.org/officeDocument/2006/relationships/image" Target="../media/image69.png"/><Relationship Id="rId19" Type="http://schemas.openxmlformats.org/officeDocument/2006/relationships/image" Target="../media/image113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108.png"/><Relationship Id="rId22" Type="http://schemas.openxmlformats.org/officeDocument/2006/relationships/image" Target="../media/image76.png"/><Relationship Id="rId27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72.png"/><Relationship Id="rId3" Type="http://schemas.openxmlformats.org/officeDocument/2006/relationships/image" Target="../media/image60.png"/><Relationship Id="rId21" Type="http://schemas.openxmlformats.org/officeDocument/2006/relationships/image" Target="../media/image73.png"/><Relationship Id="rId7" Type="http://schemas.openxmlformats.org/officeDocument/2006/relationships/image" Target="../media/image64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77.png"/><Relationship Id="rId2" Type="http://schemas.openxmlformats.org/officeDocument/2006/relationships/image" Target="../media/image59.png"/><Relationship Id="rId16" Type="http://schemas.openxmlformats.org/officeDocument/2006/relationships/image" Target="../media/image119.png"/><Relationship Id="rId20" Type="http://schemas.openxmlformats.org/officeDocument/2006/relationships/image" Target="../media/image95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114.png"/><Relationship Id="rId24" Type="http://schemas.openxmlformats.org/officeDocument/2006/relationships/image" Target="../media/image74.png"/><Relationship Id="rId5" Type="http://schemas.openxmlformats.org/officeDocument/2006/relationships/image" Target="../media/image62.png"/><Relationship Id="rId15" Type="http://schemas.openxmlformats.org/officeDocument/2006/relationships/image" Target="../media/image118.png"/><Relationship Id="rId23" Type="http://schemas.openxmlformats.org/officeDocument/2006/relationships/image" Target="../media/image71.png"/><Relationship Id="rId28" Type="http://schemas.openxmlformats.org/officeDocument/2006/relationships/image" Target="../media/image78.png"/><Relationship Id="rId10" Type="http://schemas.openxmlformats.org/officeDocument/2006/relationships/image" Target="../media/image69.png"/><Relationship Id="rId19" Type="http://schemas.openxmlformats.org/officeDocument/2006/relationships/image" Target="../media/image122.png"/><Relationship Id="rId31" Type="http://schemas.openxmlformats.org/officeDocument/2006/relationships/image" Target="../media/image81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117.png"/><Relationship Id="rId22" Type="http://schemas.openxmlformats.org/officeDocument/2006/relationships/image" Target="../media/image76.png"/><Relationship Id="rId27" Type="http://schemas.openxmlformats.org/officeDocument/2006/relationships/image" Target="../media/image75.png"/><Relationship Id="rId30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blog.com/2017/08/transformer-novel-neural-network.html" TargetMode="External"/><Relationship Id="rId2" Type="http://schemas.openxmlformats.org/officeDocument/2006/relationships/image" Target="../media/image1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3" Type="http://schemas.openxmlformats.org/officeDocument/2006/relationships/image" Target="../media/image151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" Type="http://schemas.openxmlformats.org/officeDocument/2006/relationships/image" Target="../media/image136.png"/><Relationship Id="rId16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10" Type="http://schemas.openxmlformats.org/officeDocument/2006/relationships/image" Target="../media/image143.png"/><Relationship Id="rId4" Type="http://schemas.openxmlformats.org/officeDocument/2006/relationships/image" Target="../media/image152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61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" Type="http://schemas.openxmlformats.org/officeDocument/2006/relationships/image" Target="../media/image136.png"/><Relationship Id="rId16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0.png"/><Relationship Id="rId5" Type="http://schemas.openxmlformats.org/officeDocument/2006/relationships/image" Target="../media/image155.png"/><Relationship Id="rId15" Type="http://schemas.openxmlformats.org/officeDocument/2006/relationships/image" Target="../media/image163.png"/><Relationship Id="rId10" Type="http://schemas.openxmlformats.org/officeDocument/2006/relationships/image" Target="../media/image159.png"/><Relationship Id="rId4" Type="http://schemas.openxmlformats.org/officeDocument/2006/relationships/image" Target="../media/image154.png"/><Relationship Id="rId9" Type="http://schemas.openxmlformats.org/officeDocument/2006/relationships/image" Target="../media/image158.png"/><Relationship Id="rId14" Type="http://schemas.openxmlformats.org/officeDocument/2006/relationships/image" Target="../media/image16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8.png"/><Relationship Id="rId2" Type="http://schemas.openxmlformats.org/officeDocument/2006/relationships/image" Target="../media/image5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7.png"/><Relationship Id="rId3" Type="http://schemas.openxmlformats.org/officeDocument/2006/relationships/image" Target="../media/image164.png"/><Relationship Id="rId21" Type="http://schemas.openxmlformats.org/officeDocument/2006/relationships/image" Target="../media/image182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2" Type="http://schemas.openxmlformats.org/officeDocument/2006/relationships/image" Target="../media/image1540.png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29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24" Type="http://schemas.openxmlformats.org/officeDocument/2006/relationships/image" Target="../media/image185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23" Type="http://schemas.openxmlformats.org/officeDocument/2006/relationships/image" Target="../media/image184.png"/><Relationship Id="rId28" Type="http://schemas.openxmlformats.org/officeDocument/2006/relationships/image" Target="../media/image189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83.png"/><Relationship Id="rId27" Type="http://schemas.openxmlformats.org/officeDocument/2006/relationships/image" Target="../media/image18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4.png"/><Relationship Id="rId21" Type="http://schemas.openxmlformats.org/officeDocument/2006/relationships/image" Target="../media/image181.png"/><Relationship Id="rId7" Type="http://schemas.openxmlformats.org/officeDocument/2006/relationships/image" Target="../media/image170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2" Type="http://schemas.openxmlformats.org/officeDocument/2006/relationships/image" Target="../media/image191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5" Type="http://schemas.openxmlformats.org/officeDocument/2006/relationships/image" Target="../media/image168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66.png"/><Relationship Id="rId19" Type="http://schemas.openxmlformats.org/officeDocument/2006/relationships/image" Target="../media/image179.png"/><Relationship Id="rId4" Type="http://schemas.openxmlformats.org/officeDocument/2006/relationships/image" Target="../media/image167.png"/><Relationship Id="rId9" Type="http://schemas.openxmlformats.org/officeDocument/2006/relationships/image" Target="../media/image165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9" Type="http://schemas.openxmlformats.org/officeDocument/2006/relationships/image" Target="../media/image171.png"/><Relationship Id="rId3" Type="http://schemas.openxmlformats.org/officeDocument/2006/relationships/image" Target="../media/image192.png"/><Relationship Id="rId34" Type="http://schemas.openxmlformats.org/officeDocument/2006/relationships/image" Target="../media/image1810.png"/><Relationship Id="rId42" Type="http://schemas.openxmlformats.org/officeDocument/2006/relationships/image" Target="../media/image174.png"/><Relationship Id="rId47" Type="http://schemas.openxmlformats.org/officeDocument/2006/relationships/image" Target="../media/image187.png"/><Relationship Id="rId7" Type="http://schemas.openxmlformats.org/officeDocument/2006/relationships/image" Target="../media/image139.png"/><Relationship Id="rId33" Type="http://schemas.openxmlformats.org/officeDocument/2006/relationships/image" Target="../media/image1800.png"/><Relationship Id="rId38" Type="http://schemas.openxmlformats.org/officeDocument/2006/relationships/image" Target="../media/image166.png"/><Relationship Id="rId46" Type="http://schemas.openxmlformats.org/officeDocument/2006/relationships/image" Target="../media/image186.png"/><Relationship Id="rId2" Type="http://schemas.openxmlformats.org/officeDocument/2006/relationships/image" Target="../media/image1540.png"/><Relationship Id="rId29" Type="http://schemas.openxmlformats.org/officeDocument/2006/relationships/image" Target="../media/image1760.png"/><Relationship Id="rId41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32" Type="http://schemas.openxmlformats.org/officeDocument/2006/relationships/image" Target="../media/image1790.png"/><Relationship Id="rId37" Type="http://schemas.openxmlformats.org/officeDocument/2006/relationships/image" Target="../media/image165.png"/><Relationship Id="rId40" Type="http://schemas.openxmlformats.org/officeDocument/2006/relationships/image" Target="../media/image172.png"/><Relationship Id="rId45" Type="http://schemas.openxmlformats.org/officeDocument/2006/relationships/image" Target="../media/image185.png"/><Relationship Id="rId36" Type="http://schemas.openxmlformats.org/officeDocument/2006/relationships/image" Target="../media/image1830.png"/><Relationship Id="rId49" Type="http://schemas.openxmlformats.org/officeDocument/2006/relationships/image" Target="../media/image189.png"/><Relationship Id="rId31" Type="http://schemas.openxmlformats.org/officeDocument/2006/relationships/image" Target="../media/image1780.png"/><Relationship Id="rId44" Type="http://schemas.openxmlformats.org/officeDocument/2006/relationships/image" Target="../media/image184.png"/><Relationship Id="rId9" Type="http://schemas.openxmlformats.org/officeDocument/2006/relationships/image" Target="../media/image1410.png"/><Relationship Id="rId30" Type="http://schemas.openxmlformats.org/officeDocument/2006/relationships/image" Target="../media/image1770.png"/><Relationship Id="rId35" Type="http://schemas.openxmlformats.org/officeDocument/2006/relationships/image" Target="../media/image1820.png"/><Relationship Id="rId43" Type="http://schemas.openxmlformats.org/officeDocument/2006/relationships/image" Target="../media/image175.png"/><Relationship Id="rId48" Type="http://schemas.openxmlformats.org/officeDocument/2006/relationships/image" Target="../media/image18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9" Type="http://schemas.openxmlformats.org/officeDocument/2006/relationships/image" Target="../media/image166.png"/><Relationship Id="rId3" Type="http://schemas.openxmlformats.org/officeDocument/2006/relationships/image" Target="../media/image192.png"/><Relationship Id="rId34" Type="http://schemas.openxmlformats.org/officeDocument/2006/relationships/image" Target="../media/image1810.png"/><Relationship Id="rId42" Type="http://schemas.openxmlformats.org/officeDocument/2006/relationships/image" Target="../media/image173.png"/><Relationship Id="rId47" Type="http://schemas.openxmlformats.org/officeDocument/2006/relationships/image" Target="../media/image186.png"/><Relationship Id="rId50" Type="http://schemas.openxmlformats.org/officeDocument/2006/relationships/image" Target="../media/image189.png"/><Relationship Id="rId7" Type="http://schemas.openxmlformats.org/officeDocument/2006/relationships/image" Target="../media/image139.png"/><Relationship Id="rId33" Type="http://schemas.openxmlformats.org/officeDocument/2006/relationships/image" Target="../media/image1800.png"/><Relationship Id="rId38" Type="http://schemas.openxmlformats.org/officeDocument/2006/relationships/image" Target="../media/image165.png"/><Relationship Id="rId46" Type="http://schemas.openxmlformats.org/officeDocument/2006/relationships/image" Target="../media/image185.png"/><Relationship Id="rId2" Type="http://schemas.openxmlformats.org/officeDocument/2006/relationships/image" Target="../media/image1540.png"/><Relationship Id="rId29" Type="http://schemas.openxmlformats.org/officeDocument/2006/relationships/image" Target="../media/image1760.png"/><Relationship Id="rId41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32" Type="http://schemas.openxmlformats.org/officeDocument/2006/relationships/image" Target="../media/image1790.png"/><Relationship Id="rId37" Type="http://schemas.openxmlformats.org/officeDocument/2006/relationships/image" Target="../media/image193.png"/><Relationship Id="rId40" Type="http://schemas.openxmlformats.org/officeDocument/2006/relationships/image" Target="../media/image171.png"/><Relationship Id="rId45" Type="http://schemas.openxmlformats.org/officeDocument/2006/relationships/image" Target="../media/image184.png"/><Relationship Id="rId36" Type="http://schemas.openxmlformats.org/officeDocument/2006/relationships/image" Target="../media/image1830.png"/><Relationship Id="rId49" Type="http://schemas.openxmlformats.org/officeDocument/2006/relationships/image" Target="../media/image188.png"/><Relationship Id="rId31" Type="http://schemas.openxmlformats.org/officeDocument/2006/relationships/image" Target="../media/image1780.png"/><Relationship Id="rId44" Type="http://schemas.openxmlformats.org/officeDocument/2006/relationships/image" Target="../media/image175.png"/><Relationship Id="rId9" Type="http://schemas.openxmlformats.org/officeDocument/2006/relationships/image" Target="../media/image1410.png"/><Relationship Id="rId30" Type="http://schemas.openxmlformats.org/officeDocument/2006/relationships/image" Target="../media/image1770.png"/><Relationship Id="rId35" Type="http://schemas.openxmlformats.org/officeDocument/2006/relationships/image" Target="../media/image1820.png"/><Relationship Id="rId43" Type="http://schemas.openxmlformats.org/officeDocument/2006/relationships/image" Target="../media/image174.png"/><Relationship Id="rId48" Type="http://schemas.openxmlformats.org/officeDocument/2006/relationships/image" Target="../media/image18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9" Type="http://schemas.openxmlformats.org/officeDocument/2006/relationships/image" Target="../media/image171.png"/><Relationship Id="rId3" Type="http://schemas.openxmlformats.org/officeDocument/2006/relationships/image" Target="../media/image194.png"/><Relationship Id="rId34" Type="http://schemas.openxmlformats.org/officeDocument/2006/relationships/image" Target="../media/image1810.png"/><Relationship Id="rId42" Type="http://schemas.openxmlformats.org/officeDocument/2006/relationships/image" Target="../media/image174.png"/><Relationship Id="rId47" Type="http://schemas.openxmlformats.org/officeDocument/2006/relationships/image" Target="../media/image188.png"/><Relationship Id="rId7" Type="http://schemas.openxmlformats.org/officeDocument/2006/relationships/image" Target="../media/image139.png"/><Relationship Id="rId33" Type="http://schemas.openxmlformats.org/officeDocument/2006/relationships/image" Target="../media/image1800.png"/><Relationship Id="rId38" Type="http://schemas.openxmlformats.org/officeDocument/2006/relationships/image" Target="../media/image166.png"/><Relationship Id="rId46" Type="http://schemas.openxmlformats.org/officeDocument/2006/relationships/image" Target="../media/image187.png"/><Relationship Id="rId2" Type="http://schemas.openxmlformats.org/officeDocument/2006/relationships/image" Target="../media/image1850.png"/><Relationship Id="rId29" Type="http://schemas.openxmlformats.org/officeDocument/2006/relationships/image" Target="../media/image1760.png"/><Relationship Id="rId41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32" Type="http://schemas.openxmlformats.org/officeDocument/2006/relationships/image" Target="../media/image1790.png"/><Relationship Id="rId37" Type="http://schemas.openxmlformats.org/officeDocument/2006/relationships/image" Target="../media/image165.png"/><Relationship Id="rId40" Type="http://schemas.openxmlformats.org/officeDocument/2006/relationships/image" Target="../media/image172.png"/><Relationship Id="rId45" Type="http://schemas.openxmlformats.org/officeDocument/2006/relationships/image" Target="../media/image186.png"/><Relationship Id="rId36" Type="http://schemas.openxmlformats.org/officeDocument/2006/relationships/image" Target="../media/image1830.png"/><Relationship Id="rId31" Type="http://schemas.openxmlformats.org/officeDocument/2006/relationships/image" Target="../media/image1780.png"/><Relationship Id="rId44" Type="http://schemas.openxmlformats.org/officeDocument/2006/relationships/image" Target="../media/image184.png"/><Relationship Id="rId9" Type="http://schemas.openxmlformats.org/officeDocument/2006/relationships/image" Target="../media/image1410.png"/><Relationship Id="rId30" Type="http://schemas.openxmlformats.org/officeDocument/2006/relationships/image" Target="../media/image1770.png"/><Relationship Id="rId35" Type="http://schemas.openxmlformats.org/officeDocument/2006/relationships/image" Target="../media/image1820.png"/><Relationship Id="rId43" Type="http://schemas.openxmlformats.org/officeDocument/2006/relationships/image" Target="../media/image175.png"/><Relationship Id="rId48" Type="http://schemas.openxmlformats.org/officeDocument/2006/relationships/image" Target="../media/image18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9" Type="http://schemas.openxmlformats.org/officeDocument/2006/relationships/image" Target="../media/image171.png"/><Relationship Id="rId3" Type="http://schemas.openxmlformats.org/officeDocument/2006/relationships/image" Target="../media/image194.png"/><Relationship Id="rId34" Type="http://schemas.openxmlformats.org/officeDocument/2006/relationships/image" Target="../media/image1810.png"/><Relationship Id="rId42" Type="http://schemas.openxmlformats.org/officeDocument/2006/relationships/image" Target="../media/image174.png"/><Relationship Id="rId47" Type="http://schemas.openxmlformats.org/officeDocument/2006/relationships/image" Target="../media/image188.png"/><Relationship Id="rId7" Type="http://schemas.openxmlformats.org/officeDocument/2006/relationships/image" Target="../media/image139.png"/><Relationship Id="rId33" Type="http://schemas.openxmlformats.org/officeDocument/2006/relationships/image" Target="../media/image1800.png"/><Relationship Id="rId38" Type="http://schemas.openxmlformats.org/officeDocument/2006/relationships/image" Target="../media/image166.png"/><Relationship Id="rId46" Type="http://schemas.openxmlformats.org/officeDocument/2006/relationships/image" Target="../media/image187.png"/><Relationship Id="rId2" Type="http://schemas.openxmlformats.org/officeDocument/2006/relationships/image" Target="../media/image1850.png"/><Relationship Id="rId29" Type="http://schemas.openxmlformats.org/officeDocument/2006/relationships/image" Target="../media/image1760.png"/><Relationship Id="rId41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32" Type="http://schemas.openxmlformats.org/officeDocument/2006/relationships/image" Target="../media/image1790.png"/><Relationship Id="rId37" Type="http://schemas.openxmlformats.org/officeDocument/2006/relationships/image" Target="../media/image165.png"/><Relationship Id="rId40" Type="http://schemas.openxmlformats.org/officeDocument/2006/relationships/image" Target="../media/image172.png"/><Relationship Id="rId45" Type="http://schemas.openxmlformats.org/officeDocument/2006/relationships/image" Target="../media/image186.png"/><Relationship Id="rId36" Type="http://schemas.openxmlformats.org/officeDocument/2006/relationships/image" Target="../media/image1830.png"/><Relationship Id="rId31" Type="http://schemas.openxmlformats.org/officeDocument/2006/relationships/image" Target="../media/image1780.png"/><Relationship Id="rId44" Type="http://schemas.openxmlformats.org/officeDocument/2006/relationships/image" Target="../media/image184.png"/><Relationship Id="rId9" Type="http://schemas.openxmlformats.org/officeDocument/2006/relationships/image" Target="../media/image1410.png"/><Relationship Id="rId30" Type="http://schemas.openxmlformats.org/officeDocument/2006/relationships/image" Target="../media/image1770.png"/><Relationship Id="rId35" Type="http://schemas.openxmlformats.org/officeDocument/2006/relationships/image" Target="../media/image1820.png"/><Relationship Id="rId43" Type="http://schemas.openxmlformats.org/officeDocument/2006/relationships/image" Target="../media/image175.png"/><Relationship Id="rId48" Type="http://schemas.openxmlformats.org/officeDocument/2006/relationships/image" Target="../media/image18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9" Type="http://schemas.openxmlformats.org/officeDocument/2006/relationships/image" Target="../media/image171.png"/><Relationship Id="rId3" Type="http://schemas.openxmlformats.org/officeDocument/2006/relationships/image" Target="../media/image195.png"/><Relationship Id="rId34" Type="http://schemas.openxmlformats.org/officeDocument/2006/relationships/image" Target="../media/image1810.png"/><Relationship Id="rId42" Type="http://schemas.openxmlformats.org/officeDocument/2006/relationships/image" Target="../media/image174.png"/><Relationship Id="rId47" Type="http://schemas.openxmlformats.org/officeDocument/2006/relationships/image" Target="../media/image188.png"/><Relationship Id="rId7" Type="http://schemas.openxmlformats.org/officeDocument/2006/relationships/image" Target="../media/image139.png"/><Relationship Id="rId33" Type="http://schemas.openxmlformats.org/officeDocument/2006/relationships/image" Target="../media/image1800.png"/><Relationship Id="rId38" Type="http://schemas.openxmlformats.org/officeDocument/2006/relationships/image" Target="../media/image166.png"/><Relationship Id="rId46" Type="http://schemas.openxmlformats.org/officeDocument/2006/relationships/image" Target="../media/image187.png"/><Relationship Id="rId2" Type="http://schemas.openxmlformats.org/officeDocument/2006/relationships/image" Target="../media/image1850.png"/><Relationship Id="rId29" Type="http://schemas.openxmlformats.org/officeDocument/2006/relationships/image" Target="../media/image1760.png"/><Relationship Id="rId41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32" Type="http://schemas.openxmlformats.org/officeDocument/2006/relationships/image" Target="../media/image1790.png"/><Relationship Id="rId37" Type="http://schemas.openxmlformats.org/officeDocument/2006/relationships/image" Target="../media/image165.png"/><Relationship Id="rId40" Type="http://schemas.openxmlformats.org/officeDocument/2006/relationships/image" Target="../media/image172.png"/><Relationship Id="rId45" Type="http://schemas.openxmlformats.org/officeDocument/2006/relationships/image" Target="../media/image186.png"/><Relationship Id="rId36" Type="http://schemas.openxmlformats.org/officeDocument/2006/relationships/image" Target="../media/image1830.png"/><Relationship Id="rId31" Type="http://schemas.openxmlformats.org/officeDocument/2006/relationships/image" Target="../media/image1780.png"/><Relationship Id="rId44" Type="http://schemas.openxmlformats.org/officeDocument/2006/relationships/image" Target="../media/image184.png"/><Relationship Id="rId9" Type="http://schemas.openxmlformats.org/officeDocument/2006/relationships/image" Target="../media/image1410.png"/><Relationship Id="rId30" Type="http://schemas.openxmlformats.org/officeDocument/2006/relationships/image" Target="../media/image1770.png"/><Relationship Id="rId35" Type="http://schemas.openxmlformats.org/officeDocument/2006/relationships/image" Target="../media/image1820.png"/><Relationship Id="rId43" Type="http://schemas.openxmlformats.org/officeDocument/2006/relationships/image" Target="../media/image175.png"/><Relationship Id="rId48" Type="http://schemas.openxmlformats.org/officeDocument/2006/relationships/image" Target="../media/image18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7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lena-voita.github.io/nlp_course/seq2seq_and_attention.html" TargetMode="External"/><Relationship Id="rId2" Type="http://schemas.openxmlformats.org/officeDocument/2006/relationships/hyperlink" Target="https://courses.grainger.illinois.edu/cs447/sp2023/Slides/Lecture15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8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36.png"/><Relationship Id="rId2" Type="http://schemas.openxmlformats.org/officeDocument/2006/relationships/image" Target="../media/image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5475"/>
            <a:ext cx="10515600" cy="527050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effectLst/>
                <a:ea typeface="Aptos" panose="020B0004020202020204" pitchFamily="34" charset="0"/>
              </a:rPr>
              <a:t>Attention Mechanisms and Transformers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B282C-647B-4C46-BEC1-D40C1F87B407}"/>
              </a:ext>
            </a:extLst>
          </p:cNvPr>
          <p:cNvSpPr txBox="1"/>
          <p:nvPr/>
        </p:nvSpPr>
        <p:spPr>
          <a:xfrm flipH="1">
            <a:off x="828941" y="6386351"/>
            <a:ext cx="1051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Concepts are ensembled from various online sources with a great acknowledgement to all those made them available online.  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1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E449-0C85-6FF1-D6F1-2E81CE589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E0BA-51C8-C511-829D-A01861EE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translation </a:t>
            </a:r>
            <a:r>
              <a:rPr lang="en-GB" dirty="0"/>
              <a:t>with Attention Mechanism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83B9C-293A-A576-B9D0-52A38D50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FB26484-3A8A-8B24-92F2-B35F367C5EDA}"/>
                  </a:ext>
                </a:extLst>
              </p:cNvPr>
              <p:cNvSpPr/>
              <p:nvPr/>
            </p:nvSpPr>
            <p:spPr>
              <a:xfrm>
                <a:off x="344320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FB26484-3A8A-8B24-92F2-B35F367C5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4006687"/>
                <a:ext cx="698530" cy="67470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3C4B422-1C18-07F7-257C-D4DBFE12C59D}"/>
                  </a:ext>
                </a:extLst>
              </p:cNvPr>
              <p:cNvSpPr/>
              <p:nvPr/>
            </p:nvSpPr>
            <p:spPr>
              <a:xfrm>
                <a:off x="344320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3C4B422-1C18-07F7-257C-D4DBFE12C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5314119"/>
                <a:ext cx="698530" cy="67470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B486939-6047-985D-B696-6CF08E60BC6F}"/>
                  </a:ext>
                </a:extLst>
              </p:cNvPr>
              <p:cNvSpPr/>
              <p:nvPr/>
            </p:nvSpPr>
            <p:spPr>
              <a:xfrm>
                <a:off x="1657243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B486939-6047-985D-B696-6CF08E60B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5314119"/>
                <a:ext cx="698530" cy="67470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A8A5220-4E30-6122-F99D-04DA7E04C216}"/>
                  </a:ext>
                </a:extLst>
              </p:cNvPr>
              <p:cNvSpPr/>
              <p:nvPr/>
            </p:nvSpPr>
            <p:spPr>
              <a:xfrm>
                <a:off x="2984486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A8A5220-4E30-6122-F99D-04DA7E04C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5314119"/>
                <a:ext cx="698530" cy="67470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86C71B0-7ABC-DA75-14E3-BF803E237BEC}"/>
                  </a:ext>
                </a:extLst>
              </p:cNvPr>
              <p:cNvSpPr/>
              <p:nvPr/>
            </p:nvSpPr>
            <p:spPr>
              <a:xfrm>
                <a:off x="4297409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𝑘𝑛𝑜𝑤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86C71B0-7ABC-DA75-14E3-BF803E237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409" y="5314119"/>
                <a:ext cx="698530" cy="674706"/>
              </a:xfrm>
              <a:prstGeom prst="ellipse">
                <a:avLst/>
              </a:prstGeom>
              <a:blipFill>
                <a:blip r:embed="rId6"/>
                <a:stretch>
                  <a:fillRect l="-847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8A1927-D2D4-4AFE-FCB3-16D13222664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693585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CA4201F-3A74-5A5B-A5B3-852554928F57}"/>
                  </a:ext>
                </a:extLst>
              </p:cNvPr>
              <p:cNvSpPr/>
              <p:nvPr/>
            </p:nvSpPr>
            <p:spPr>
              <a:xfrm>
                <a:off x="1657243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CA4201F-3A74-5A5B-A5B3-852554928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4006687"/>
                <a:ext cx="698530" cy="67470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3CE6C60-FC1B-501D-9111-C25A931AD52B}"/>
                  </a:ext>
                </a:extLst>
              </p:cNvPr>
              <p:cNvSpPr/>
              <p:nvPr/>
            </p:nvSpPr>
            <p:spPr>
              <a:xfrm>
                <a:off x="2984486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3CE6C60-FC1B-501D-9111-C25A931AD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4006687"/>
                <a:ext cx="698530" cy="67470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7D71E0-7E81-8037-6AFB-84D86A7B11FE}"/>
                  </a:ext>
                </a:extLst>
              </p:cNvPr>
              <p:cNvSpPr/>
              <p:nvPr/>
            </p:nvSpPr>
            <p:spPr>
              <a:xfrm>
                <a:off x="4294988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7D71E0-7E81-8037-6AFB-84D86A7B1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88" y="4006687"/>
                <a:ext cx="698530" cy="67470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7D578B-57BB-744E-965E-7A7DBB987E0B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flipV="1">
            <a:off x="2006508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004473-0F0C-CCBE-FD68-E8E10A552749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3333751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09B4C6-9D02-FF00-06F8-F04DBC37E4CB}"/>
              </a:ext>
            </a:extLst>
          </p:cNvPr>
          <p:cNvCxnSpPr>
            <a:cxnSpLocks/>
            <a:stCxn id="9" idx="0"/>
            <a:endCxn id="14" idx="4"/>
          </p:cNvCxnSpPr>
          <p:nvPr/>
        </p:nvCxnSpPr>
        <p:spPr>
          <a:xfrm flipH="1" flipV="1">
            <a:off x="4644253" y="4681393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D746F0-3C21-277E-7EC8-47D836A5737A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1042850" y="4344040"/>
            <a:ext cx="6143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C4D2A1-F7B9-314B-0582-3E2E5926493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355773" y="4344040"/>
            <a:ext cx="6287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2F6B7C-A8E5-8C30-937B-C6239AECDBE4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3683016" y="4344040"/>
            <a:ext cx="611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810760-CA3A-60ED-AE74-10F3D81C3DB4}"/>
              </a:ext>
            </a:extLst>
          </p:cNvPr>
          <p:cNvCxnSpPr>
            <a:cxnSpLocks/>
            <a:stCxn id="14" idx="6"/>
            <a:endCxn id="40" idx="2"/>
          </p:cNvCxnSpPr>
          <p:nvPr/>
        </p:nvCxnSpPr>
        <p:spPr>
          <a:xfrm>
            <a:off x="4993518" y="4344040"/>
            <a:ext cx="8550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1F2FCCD-9479-7BF8-6544-523E7B1C4B43}"/>
                  </a:ext>
                </a:extLst>
              </p:cNvPr>
              <p:cNvSpPr/>
              <p:nvPr/>
            </p:nvSpPr>
            <p:spPr>
              <a:xfrm>
                <a:off x="5848535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1F2FCCD-9479-7BF8-6544-523E7B1C4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35" y="4006687"/>
                <a:ext cx="698530" cy="67470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3905973-5C2E-0F03-55DB-DF379D695DB4}"/>
                  </a:ext>
                </a:extLst>
              </p:cNvPr>
              <p:cNvSpPr txBox="1"/>
              <p:nvPr/>
            </p:nvSpPr>
            <p:spPr>
              <a:xfrm>
                <a:off x="7813864" y="1268135"/>
                <a:ext cx="3950667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Compute alignments scores (scalars):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en-US" dirty="0"/>
                  <a:t> is an MLP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3905973-5C2E-0F03-55DB-DF379D69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64" y="1268135"/>
                <a:ext cx="3950667" cy="958980"/>
              </a:xfrm>
              <a:prstGeom prst="rect">
                <a:avLst/>
              </a:prstGeom>
              <a:blipFill>
                <a:blip r:embed="rId11"/>
                <a:stretch>
                  <a:fillRect l="-1282" t="-259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8EF9CAB-C174-4B9B-9FA9-B4D0A3601FDD}"/>
                  </a:ext>
                </a:extLst>
              </p:cNvPr>
              <p:cNvSpPr/>
              <p:nvPr/>
            </p:nvSpPr>
            <p:spPr>
              <a:xfrm>
                <a:off x="344320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8EF9CAB-C174-4B9B-9FA9-B4D0A3601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2699255"/>
                <a:ext cx="698530" cy="67470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5FF9C01-A5FD-18E7-3B0D-830DE046D859}"/>
                  </a:ext>
                </a:extLst>
              </p:cNvPr>
              <p:cNvSpPr/>
              <p:nvPr/>
            </p:nvSpPr>
            <p:spPr>
              <a:xfrm>
                <a:off x="1657243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5FF9C01-A5FD-18E7-3B0D-830DE046D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2699255"/>
                <a:ext cx="698530" cy="67470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4B9B597-05F9-3686-1D35-2D219E73CF2A}"/>
                  </a:ext>
                </a:extLst>
              </p:cNvPr>
              <p:cNvSpPr/>
              <p:nvPr/>
            </p:nvSpPr>
            <p:spPr>
              <a:xfrm>
                <a:off x="2984486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4B9B597-05F9-3686-1D35-2D219E73C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2699255"/>
                <a:ext cx="698530" cy="67470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158EA81-E298-6764-F40F-0A764CBDD220}"/>
                  </a:ext>
                </a:extLst>
              </p:cNvPr>
              <p:cNvSpPr/>
              <p:nvPr/>
            </p:nvSpPr>
            <p:spPr>
              <a:xfrm>
                <a:off x="4294988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158EA81-E298-6764-F40F-0A764CBDD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88" y="2699255"/>
                <a:ext cx="698530" cy="67470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D4AFBA-C7A3-E21C-7601-E155794977B4}"/>
              </a:ext>
            </a:extLst>
          </p:cNvPr>
          <p:cNvCxnSpPr/>
          <p:nvPr/>
        </p:nvCxnSpPr>
        <p:spPr>
          <a:xfrm flipV="1">
            <a:off x="693585" y="3352971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A463A-16D6-2D03-9B75-1AE23D476BB2}"/>
              </a:ext>
            </a:extLst>
          </p:cNvPr>
          <p:cNvCxnSpPr>
            <a:cxnSpLocks/>
          </p:cNvCxnSpPr>
          <p:nvPr/>
        </p:nvCxnSpPr>
        <p:spPr>
          <a:xfrm flipV="1">
            <a:off x="2006508" y="3352971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D44E85-05A3-9873-2118-9915D936F4DB}"/>
              </a:ext>
            </a:extLst>
          </p:cNvPr>
          <p:cNvCxnSpPr>
            <a:cxnSpLocks/>
          </p:cNvCxnSpPr>
          <p:nvPr/>
        </p:nvCxnSpPr>
        <p:spPr>
          <a:xfrm flipV="1">
            <a:off x="3333751" y="3352971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2C9E89-5BDE-3A34-5D4B-07CA9F86EEBD}"/>
              </a:ext>
            </a:extLst>
          </p:cNvPr>
          <p:cNvCxnSpPr>
            <a:cxnSpLocks/>
          </p:cNvCxnSpPr>
          <p:nvPr/>
        </p:nvCxnSpPr>
        <p:spPr>
          <a:xfrm flipH="1" flipV="1">
            <a:off x="4644253" y="3352971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8F87A91-0CF6-AA2C-4822-EF03DE0758A9}"/>
              </a:ext>
            </a:extLst>
          </p:cNvPr>
          <p:cNvCxnSpPr>
            <a:stCxn id="40" idx="1"/>
          </p:cNvCxnSpPr>
          <p:nvPr/>
        </p:nvCxnSpPr>
        <p:spPr>
          <a:xfrm rot="16200000" flipV="1">
            <a:off x="3162430" y="1317092"/>
            <a:ext cx="319558" cy="525724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7B3E37-984A-1D66-4F31-F7323F952C26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4644253" y="3373961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A01D50-7A97-CB04-3752-3686E713BD57}"/>
              </a:ext>
            </a:extLst>
          </p:cNvPr>
          <p:cNvCxnSpPr>
            <a:cxnSpLocks/>
          </p:cNvCxnSpPr>
          <p:nvPr/>
        </p:nvCxnSpPr>
        <p:spPr>
          <a:xfrm flipH="1" flipV="1">
            <a:off x="3351598" y="3384775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5A548E-6636-AE32-652F-B077207EBB40}"/>
              </a:ext>
            </a:extLst>
          </p:cNvPr>
          <p:cNvCxnSpPr>
            <a:cxnSpLocks/>
          </p:cNvCxnSpPr>
          <p:nvPr/>
        </p:nvCxnSpPr>
        <p:spPr>
          <a:xfrm flipH="1" flipV="1">
            <a:off x="2020828" y="3363466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7B5F8A-A386-DD99-D9AE-D376557E2768}"/>
              </a:ext>
            </a:extLst>
          </p:cNvPr>
          <p:cNvCxnSpPr>
            <a:cxnSpLocks/>
          </p:cNvCxnSpPr>
          <p:nvPr/>
        </p:nvCxnSpPr>
        <p:spPr>
          <a:xfrm flipH="1" flipV="1">
            <a:off x="702349" y="3383477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7096141-32E6-5A8F-1C0C-C1906080D9B3}"/>
                  </a:ext>
                </a:extLst>
              </p:cNvPr>
              <p:cNvSpPr/>
              <p:nvPr/>
            </p:nvSpPr>
            <p:spPr>
              <a:xfrm>
                <a:off x="344320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7096141-32E6-5A8F-1C0C-C1906080D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1390408"/>
                <a:ext cx="698530" cy="674706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E18CEFD-3904-E266-0EAA-3A50FF621AE7}"/>
                  </a:ext>
                </a:extLst>
              </p:cNvPr>
              <p:cNvSpPr/>
              <p:nvPr/>
            </p:nvSpPr>
            <p:spPr>
              <a:xfrm>
                <a:off x="1657243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E18CEFD-3904-E266-0EAA-3A50FF62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1390408"/>
                <a:ext cx="698530" cy="67470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F00A866-EB15-36B5-9CFC-D62406E7F52F}"/>
                  </a:ext>
                </a:extLst>
              </p:cNvPr>
              <p:cNvSpPr/>
              <p:nvPr/>
            </p:nvSpPr>
            <p:spPr>
              <a:xfrm>
                <a:off x="2984486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F00A866-EB15-36B5-9CFC-D62406E7F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1390408"/>
                <a:ext cx="698530" cy="674706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77FDDC2-CC5C-ADC5-F708-558196E3FC39}"/>
                  </a:ext>
                </a:extLst>
              </p:cNvPr>
              <p:cNvSpPr/>
              <p:nvPr/>
            </p:nvSpPr>
            <p:spPr>
              <a:xfrm>
                <a:off x="4294988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77FDDC2-CC5C-ADC5-F708-558196E3F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88" y="1390408"/>
                <a:ext cx="698530" cy="674706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DE2E14-3AD6-8D33-220B-CE32F68A6995}"/>
              </a:ext>
            </a:extLst>
          </p:cNvPr>
          <p:cNvCxnSpPr/>
          <p:nvPr/>
        </p:nvCxnSpPr>
        <p:spPr>
          <a:xfrm flipV="1">
            <a:off x="693585" y="2056034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02654BA-C05F-1306-56E6-600A48EAE6C9}"/>
              </a:ext>
            </a:extLst>
          </p:cNvPr>
          <p:cNvCxnSpPr>
            <a:cxnSpLocks/>
          </p:cNvCxnSpPr>
          <p:nvPr/>
        </p:nvCxnSpPr>
        <p:spPr>
          <a:xfrm flipV="1">
            <a:off x="2006508" y="2056034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6B18A50-2F23-0622-5E48-6904A44040B7}"/>
              </a:ext>
            </a:extLst>
          </p:cNvPr>
          <p:cNvCxnSpPr>
            <a:cxnSpLocks/>
          </p:cNvCxnSpPr>
          <p:nvPr/>
        </p:nvCxnSpPr>
        <p:spPr>
          <a:xfrm flipV="1">
            <a:off x="3333751" y="2056034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050A748-6E8F-0137-D7CB-81BD8ADE8B8D}"/>
              </a:ext>
            </a:extLst>
          </p:cNvPr>
          <p:cNvCxnSpPr>
            <a:cxnSpLocks/>
          </p:cNvCxnSpPr>
          <p:nvPr/>
        </p:nvCxnSpPr>
        <p:spPr>
          <a:xfrm flipH="1" flipV="1">
            <a:off x="4644253" y="2056034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2B98A6C-CFDE-A3AC-466C-03D50CB40A0B}"/>
                  </a:ext>
                </a:extLst>
              </p:cNvPr>
              <p:cNvSpPr txBox="1"/>
              <p:nvPr/>
            </p:nvSpPr>
            <p:spPr>
              <a:xfrm>
                <a:off x="7813863" y="2372397"/>
                <a:ext cx="3950667" cy="94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/>
                  <a:t>Normalize to get attention weights: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dirty="0"/>
                  <a:t>, attention values sum to 1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2B98A6C-CFDE-A3AC-466C-03D50CB40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63" y="2372397"/>
                <a:ext cx="3950667" cy="947695"/>
              </a:xfrm>
              <a:prstGeom prst="rect">
                <a:avLst/>
              </a:prstGeom>
              <a:blipFill>
                <a:blip r:embed="rId20"/>
                <a:stretch>
                  <a:fillRect l="-1282" t="-26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3B37F0-E0AC-D0E8-D83A-26F04967D269}"/>
                  </a:ext>
                </a:extLst>
              </p:cNvPr>
              <p:cNvSpPr txBox="1"/>
              <p:nvPr/>
            </p:nvSpPr>
            <p:spPr>
              <a:xfrm>
                <a:off x="7813863" y="3383477"/>
                <a:ext cx="2628271" cy="106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 context vector: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3B37F0-E0AC-D0E8-D83A-26F04967D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63" y="3383477"/>
                <a:ext cx="2628271" cy="1069200"/>
              </a:xfrm>
              <a:prstGeom prst="rect">
                <a:avLst/>
              </a:prstGeom>
              <a:blipFill>
                <a:blip r:embed="rId21"/>
                <a:stretch>
                  <a:fillRect l="-1923" t="-62353" b="-1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EBEFDF6-E142-F568-5CCA-B60F8F99B563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5331808" y="1706389"/>
            <a:ext cx="250220" cy="344522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09C63DB-CB81-F269-9645-8C05CEBF9667}"/>
              </a:ext>
            </a:extLst>
          </p:cNvPr>
          <p:cNvSpPr/>
          <p:nvPr/>
        </p:nvSpPr>
        <p:spPr>
          <a:xfrm>
            <a:off x="280152" y="1185662"/>
            <a:ext cx="5051656" cy="10414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B1B2031-6D24-31C4-EACB-A844B1838285}"/>
                  </a:ext>
                </a:extLst>
              </p:cNvPr>
              <p:cNvSpPr/>
              <p:nvPr/>
            </p:nvSpPr>
            <p:spPr>
              <a:xfrm>
                <a:off x="5848535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B1B2031-6D24-31C4-EACB-A844B1838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35" y="5314119"/>
                <a:ext cx="698530" cy="674706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C7C0F81-99FA-8045-2D51-6A989B9761E2}"/>
                  </a:ext>
                </a:extLst>
              </p:cNvPr>
              <p:cNvSpPr txBox="1"/>
              <p:nvPr/>
            </p:nvSpPr>
            <p:spPr>
              <a:xfrm>
                <a:off x="5331808" y="4982042"/>
                <a:ext cx="500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C7C0F81-99FA-8045-2D51-6A989B976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808" y="4982042"/>
                <a:ext cx="500439" cy="461665"/>
              </a:xfrm>
              <a:prstGeom prst="rect">
                <a:avLst/>
              </a:prstGeom>
              <a:blipFill>
                <a:blip r:embed="rId2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C31A4DCA-25D3-591B-59EF-D3A2A2F6DC62}"/>
              </a:ext>
            </a:extLst>
          </p:cNvPr>
          <p:cNvCxnSpPr>
            <a:cxnSpLocks/>
            <a:stCxn id="98" idx="2"/>
            <a:endCxn id="91" idx="4"/>
          </p:cNvCxnSpPr>
          <p:nvPr/>
        </p:nvCxnSpPr>
        <p:spPr>
          <a:xfrm rot="16200000" flipH="1">
            <a:off x="5617355" y="5408380"/>
            <a:ext cx="545118" cy="615772"/>
          </a:xfrm>
          <a:prstGeom prst="bentConnector3">
            <a:avLst>
              <a:gd name="adj1" fmla="val 14193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BABC1C1-9DA2-CAF6-F4D7-13CC004F4D31}"/>
              </a:ext>
            </a:extLst>
          </p:cNvPr>
          <p:cNvSpPr/>
          <p:nvPr/>
        </p:nvSpPr>
        <p:spPr>
          <a:xfrm>
            <a:off x="280152" y="3887918"/>
            <a:ext cx="5051656" cy="10414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19F46778-0457-18E2-FE3A-69F80A97F5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0571" y="4965245"/>
            <a:ext cx="327585" cy="1251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3" grpId="0" animBg="1"/>
      <p:bldP spid="10" grpId="0" animBg="1"/>
      <p:bldP spid="16" grpId="0" animBg="1"/>
      <p:bldP spid="17" grpId="0" animBg="1"/>
      <p:bldP spid="58" grpId="0" animBg="1"/>
      <p:bldP spid="59" grpId="0" animBg="1"/>
      <p:bldP spid="62" grpId="0" animBg="1"/>
      <p:bldP spid="63" grpId="0" animBg="1"/>
      <p:bldP spid="83" grpId="0"/>
      <p:bldP spid="84" grpId="0"/>
      <p:bldP spid="87" grpId="0" animBg="1"/>
      <p:bldP spid="91" grpId="0" animBg="1"/>
      <p:bldP spid="98" grpId="0"/>
      <p:bldP spid="1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C0EB1-0AFA-E82D-A15B-A1B41C32A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727D-F8BC-9100-0629-6140EDE6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translation </a:t>
            </a:r>
            <a:r>
              <a:rPr lang="en-GB" dirty="0"/>
              <a:t>with Attention Mechanism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BCDAC-3C79-D882-AF84-2E811152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40D96D0-507A-40E9-9E0B-433BF478F65D}"/>
                  </a:ext>
                </a:extLst>
              </p:cNvPr>
              <p:cNvSpPr/>
              <p:nvPr/>
            </p:nvSpPr>
            <p:spPr>
              <a:xfrm>
                <a:off x="344320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40D96D0-507A-40E9-9E0B-433BF478F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4006687"/>
                <a:ext cx="698530" cy="67470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AE4BA42-85E2-1729-BB69-32A7AA04C579}"/>
                  </a:ext>
                </a:extLst>
              </p:cNvPr>
              <p:cNvSpPr/>
              <p:nvPr/>
            </p:nvSpPr>
            <p:spPr>
              <a:xfrm>
                <a:off x="344320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AE4BA42-85E2-1729-BB69-32A7AA04C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5314119"/>
                <a:ext cx="698530" cy="67470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58F2130-CE08-352B-93FC-6D88F0E4D79F}"/>
                  </a:ext>
                </a:extLst>
              </p:cNvPr>
              <p:cNvSpPr/>
              <p:nvPr/>
            </p:nvSpPr>
            <p:spPr>
              <a:xfrm>
                <a:off x="1657243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58F2130-CE08-352B-93FC-6D88F0E4D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5314119"/>
                <a:ext cx="698530" cy="67470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57486D1-A284-40C0-6DDC-6AF4E4796097}"/>
                  </a:ext>
                </a:extLst>
              </p:cNvPr>
              <p:cNvSpPr/>
              <p:nvPr/>
            </p:nvSpPr>
            <p:spPr>
              <a:xfrm>
                <a:off x="2984486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57486D1-A284-40C0-6DDC-6AF4E4796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5314119"/>
                <a:ext cx="698530" cy="67470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3EDA5CF-D382-D079-06FE-5FC46EC4A90D}"/>
                  </a:ext>
                </a:extLst>
              </p:cNvPr>
              <p:cNvSpPr/>
              <p:nvPr/>
            </p:nvSpPr>
            <p:spPr>
              <a:xfrm>
                <a:off x="4297409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𝑘𝑛𝑜𝑤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3EDA5CF-D382-D079-06FE-5FC46EC4A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409" y="5314119"/>
                <a:ext cx="698530" cy="674706"/>
              </a:xfrm>
              <a:prstGeom prst="ellipse">
                <a:avLst/>
              </a:prstGeom>
              <a:blipFill>
                <a:blip r:embed="rId6"/>
                <a:stretch>
                  <a:fillRect l="-847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AACEEE-8843-8BF9-75CC-BC670B6E112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693585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2301F65-8E1D-02AA-A000-6C223554EF5E}"/>
                  </a:ext>
                </a:extLst>
              </p:cNvPr>
              <p:cNvSpPr/>
              <p:nvPr/>
            </p:nvSpPr>
            <p:spPr>
              <a:xfrm>
                <a:off x="1657243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2301F65-8E1D-02AA-A000-6C223554E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4006687"/>
                <a:ext cx="698530" cy="67470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35B9522-E773-B4C6-D5D6-E5DF65353BFC}"/>
                  </a:ext>
                </a:extLst>
              </p:cNvPr>
              <p:cNvSpPr/>
              <p:nvPr/>
            </p:nvSpPr>
            <p:spPr>
              <a:xfrm>
                <a:off x="2984486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35B9522-E773-B4C6-D5D6-E5DF65353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4006687"/>
                <a:ext cx="698530" cy="67470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8646857-DF0B-77C1-FC4C-638A6ACC25CD}"/>
                  </a:ext>
                </a:extLst>
              </p:cNvPr>
              <p:cNvSpPr/>
              <p:nvPr/>
            </p:nvSpPr>
            <p:spPr>
              <a:xfrm>
                <a:off x="4294988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8646857-DF0B-77C1-FC4C-638A6ACC2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88" y="4006687"/>
                <a:ext cx="698530" cy="67470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B5FA36-4C60-85A5-AA1A-C06856C15753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flipV="1">
            <a:off x="2006508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AF1166-CE60-E66E-950B-9DBACCA135F9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3333751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BA05EF-3439-E295-BB70-BB9683EA6C8D}"/>
              </a:ext>
            </a:extLst>
          </p:cNvPr>
          <p:cNvCxnSpPr>
            <a:cxnSpLocks/>
            <a:stCxn id="9" idx="0"/>
            <a:endCxn id="14" idx="4"/>
          </p:cNvCxnSpPr>
          <p:nvPr/>
        </p:nvCxnSpPr>
        <p:spPr>
          <a:xfrm flipH="1" flipV="1">
            <a:off x="4644253" y="4681393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427824-1F90-1ED9-3CEA-7C8D64181F85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1042850" y="4344040"/>
            <a:ext cx="6143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E68C01-9643-8C98-D4A4-F9E8FCEE73D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355773" y="4344040"/>
            <a:ext cx="6287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3AAF62-8F29-98A9-CA72-5C10D13AF5C2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3683016" y="4344040"/>
            <a:ext cx="611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4E70E6-87FA-26F6-D018-22E5C6D5725B}"/>
              </a:ext>
            </a:extLst>
          </p:cNvPr>
          <p:cNvCxnSpPr>
            <a:cxnSpLocks/>
            <a:stCxn id="14" idx="6"/>
            <a:endCxn id="40" idx="2"/>
          </p:cNvCxnSpPr>
          <p:nvPr/>
        </p:nvCxnSpPr>
        <p:spPr>
          <a:xfrm>
            <a:off x="4993518" y="4344040"/>
            <a:ext cx="8550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F05100E-A8DC-8FBF-9C22-1976B3C4B78F}"/>
                  </a:ext>
                </a:extLst>
              </p:cNvPr>
              <p:cNvSpPr/>
              <p:nvPr/>
            </p:nvSpPr>
            <p:spPr>
              <a:xfrm>
                <a:off x="5848535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F05100E-A8DC-8FBF-9C22-1976B3C4B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35" y="4006687"/>
                <a:ext cx="698530" cy="67470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76009AE-7EDB-B972-DC4D-22010F827272}"/>
                  </a:ext>
                </a:extLst>
              </p:cNvPr>
              <p:cNvSpPr/>
              <p:nvPr/>
            </p:nvSpPr>
            <p:spPr>
              <a:xfrm>
                <a:off x="344320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76009AE-7EDB-B972-DC4D-22010F827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2699255"/>
                <a:ext cx="698530" cy="67470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B453C0C-35A8-2603-EFD7-0092B4417115}"/>
                  </a:ext>
                </a:extLst>
              </p:cNvPr>
              <p:cNvSpPr/>
              <p:nvPr/>
            </p:nvSpPr>
            <p:spPr>
              <a:xfrm>
                <a:off x="1657243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B453C0C-35A8-2603-EFD7-0092B4417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2699255"/>
                <a:ext cx="698530" cy="67470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F7A2552-69A8-BAC6-BB15-1477A1DEDEC3}"/>
                  </a:ext>
                </a:extLst>
              </p:cNvPr>
              <p:cNvSpPr/>
              <p:nvPr/>
            </p:nvSpPr>
            <p:spPr>
              <a:xfrm>
                <a:off x="2984486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F7A2552-69A8-BAC6-BB15-1477A1DED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2699255"/>
                <a:ext cx="698530" cy="67470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5025D3D-6A0F-8949-4628-80E3D6AAAF13}"/>
                  </a:ext>
                </a:extLst>
              </p:cNvPr>
              <p:cNvSpPr/>
              <p:nvPr/>
            </p:nvSpPr>
            <p:spPr>
              <a:xfrm>
                <a:off x="4294988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5025D3D-6A0F-8949-4628-80E3D6AAA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88" y="2699255"/>
                <a:ext cx="698530" cy="67470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4FE860-4288-1525-6E33-8E05347ABA3A}"/>
              </a:ext>
            </a:extLst>
          </p:cNvPr>
          <p:cNvCxnSpPr/>
          <p:nvPr/>
        </p:nvCxnSpPr>
        <p:spPr>
          <a:xfrm flipV="1">
            <a:off x="693585" y="3352971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966CBF-114B-9692-A522-A45A9681E883}"/>
              </a:ext>
            </a:extLst>
          </p:cNvPr>
          <p:cNvCxnSpPr>
            <a:cxnSpLocks/>
          </p:cNvCxnSpPr>
          <p:nvPr/>
        </p:nvCxnSpPr>
        <p:spPr>
          <a:xfrm flipV="1">
            <a:off x="2006508" y="3352971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D1B2FF-3E97-EA3E-8AF7-6469C341F590}"/>
              </a:ext>
            </a:extLst>
          </p:cNvPr>
          <p:cNvCxnSpPr>
            <a:cxnSpLocks/>
          </p:cNvCxnSpPr>
          <p:nvPr/>
        </p:nvCxnSpPr>
        <p:spPr>
          <a:xfrm flipV="1">
            <a:off x="3333751" y="3352971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7D1631-C6D6-EB93-181B-B1B2B99F639F}"/>
              </a:ext>
            </a:extLst>
          </p:cNvPr>
          <p:cNvCxnSpPr>
            <a:cxnSpLocks/>
          </p:cNvCxnSpPr>
          <p:nvPr/>
        </p:nvCxnSpPr>
        <p:spPr>
          <a:xfrm flipH="1" flipV="1">
            <a:off x="4644253" y="3352971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E34E192-2BD9-18B8-5496-07F278339A41}"/>
              </a:ext>
            </a:extLst>
          </p:cNvPr>
          <p:cNvCxnSpPr>
            <a:stCxn id="40" idx="1"/>
          </p:cNvCxnSpPr>
          <p:nvPr/>
        </p:nvCxnSpPr>
        <p:spPr>
          <a:xfrm rot="16200000" flipV="1">
            <a:off x="3162430" y="1317092"/>
            <a:ext cx="319558" cy="525724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43078F-B438-708D-D0A2-704694662A4B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4644253" y="3373961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37DABF-0C39-C498-958E-212BC51D57D5}"/>
              </a:ext>
            </a:extLst>
          </p:cNvPr>
          <p:cNvCxnSpPr>
            <a:cxnSpLocks/>
          </p:cNvCxnSpPr>
          <p:nvPr/>
        </p:nvCxnSpPr>
        <p:spPr>
          <a:xfrm flipH="1" flipV="1">
            <a:off x="3351598" y="3384775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B6E431-595A-0B7D-7CC1-47ECCB07ED92}"/>
              </a:ext>
            </a:extLst>
          </p:cNvPr>
          <p:cNvCxnSpPr>
            <a:cxnSpLocks/>
          </p:cNvCxnSpPr>
          <p:nvPr/>
        </p:nvCxnSpPr>
        <p:spPr>
          <a:xfrm flipH="1" flipV="1">
            <a:off x="2020828" y="3363466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17C182-1692-1A9E-5B33-A2D1E7164AE3}"/>
              </a:ext>
            </a:extLst>
          </p:cNvPr>
          <p:cNvCxnSpPr>
            <a:cxnSpLocks/>
          </p:cNvCxnSpPr>
          <p:nvPr/>
        </p:nvCxnSpPr>
        <p:spPr>
          <a:xfrm flipH="1" flipV="1">
            <a:off x="702349" y="3383477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56E275B-CE0D-C095-B838-5E40157C3C25}"/>
                  </a:ext>
                </a:extLst>
              </p:cNvPr>
              <p:cNvSpPr/>
              <p:nvPr/>
            </p:nvSpPr>
            <p:spPr>
              <a:xfrm>
                <a:off x="344320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56E275B-CE0D-C095-B838-5E40157C3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1390408"/>
                <a:ext cx="698530" cy="67470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AE740EA-C121-4F19-3ED3-1EEE8926F54E}"/>
                  </a:ext>
                </a:extLst>
              </p:cNvPr>
              <p:cNvSpPr/>
              <p:nvPr/>
            </p:nvSpPr>
            <p:spPr>
              <a:xfrm>
                <a:off x="1657243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AE740EA-C121-4F19-3ED3-1EEE8926F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1390408"/>
                <a:ext cx="698530" cy="674706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5E02269-CF31-6794-4557-5A24C7DFC3F9}"/>
                  </a:ext>
                </a:extLst>
              </p:cNvPr>
              <p:cNvSpPr/>
              <p:nvPr/>
            </p:nvSpPr>
            <p:spPr>
              <a:xfrm>
                <a:off x="2984486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5E02269-CF31-6794-4557-5A24C7DFC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1390408"/>
                <a:ext cx="698530" cy="67470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CA64C8C-B0E0-485E-3316-8881BBF0F8E9}"/>
                  </a:ext>
                </a:extLst>
              </p:cNvPr>
              <p:cNvSpPr/>
              <p:nvPr/>
            </p:nvSpPr>
            <p:spPr>
              <a:xfrm>
                <a:off x="4294988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CA64C8C-B0E0-485E-3316-8881BBF0F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88" y="1390408"/>
                <a:ext cx="698530" cy="674706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FCE1FDE-EB82-6AAA-73DC-14E50A091EC4}"/>
              </a:ext>
            </a:extLst>
          </p:cNvPr>
          <p:cNvCxnSpPr/>
          <p:nvPr/>
        </p:nvCxnSpPr>
        <p:spPr>
          <a:xfrm flipV="1">
            <a:off x="693585" y="2056034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2512F04-5451-B62C-D633-3F41CA6ED28A}"/>
              </a:ext>
            </a:extLst>
          </p:cNvPr>
          <p:cNvCxnSpPr>
            <a:cxnSpLocks/>
          </p:cNvCxnSpPr>
          <p:nvPr/>
        </p:nvCxnSpPr>
        <p:spPr>
          <a:xfrm flipV="1">
            <a:off x="2006508" y="2056034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85E55AE-DF04-B3A1-AB70-909B9875BBA1}"/>
              </a:ext>
            </a:extLst>
          </p:cNvPr>
          <p:cNvCxnSpPr>
            <a:cxnSpLocks/>
          </p:cNvCxnSpPr>
          <p:nvPr/>
        </p:nvCxnSpPr>
        <p:spPr>
          <a:xfrm flipV="1">
            <a:off x="3333751" y="2056034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36F7E0-71A0-05F4-9EC4-B45FBFFF46E8}"/>
              </a:ext>
            </a:extLst>
          </p:cNvPr>
          <p:cNvCxnSpPr>
            <a:cxnSpLocks/>
          </p:cNvCxnSpPr>
          <p:nvPr/>
        </p:nvCxnSpPr>
        <p:spPr>
          <a:xfrm flipH="1" flipV="1">
            <a:off x="4644253" y="2056034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9E3279A3-EBDF-C7EE-EDD5-9AEBC96ECEE5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5331808" y="1706389"/>
            <a:ext cx="250220" cy="344522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76E5287-EBD2-8091-866C-03581BF01846}"/>
              </a:ext>
            </a:extLst>
          </p:cNvPr>
          <p:cNvSpPr/>
          <p:nvPr/>
        </p:nvSpPr>
        <p:spPr>
          <a:xfrm>
            <a:off x="280152" y="1185662"/>
            <a:ext cx="5051656" cy="10414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D296014-CDF1-7849-134A-AA0CCFA439F9}"/>
                  </a:ext>
                </a:extLst>
              </p:cNvPr>
              <p:cNvSpPr/>
              <p:nvPr/>
            </p:nvSpPr>
            <p:spPr>
              <a:xfrm>
                <a:off x="5848535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D296014-CDF1-7849-134A-AA0CCFA43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35" y="5314119"/>
                <a:ext cx="698530" cy="674706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C3EED25-CB62-6638-DD86-C0FB975EC189}"/>
                  </a:ext>
                </a:extLst>
              </p:cNvPr>
              <p:cNvSpPr txBox="1"/>
              <p:nvPr/>
            </p:nvSpPr>
            <p:spPr>
              <a:xfrm>
                <a:off x="5331808" y="4982042"/>
                <a:ext cx="500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C3EED25-CB62-6638-DD86-C0FB975EC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808" y="4982042"/>
                <a:ext cx="500439" cy="461665"/>
              </a:xfrm>
              <a:prstGeom prst="rect">
                <a:avLst/>
              </a:prstGeom>
              <a:blipFill>
                <a:blip r:embed="rId20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3C97BCA2-C03D-0733-1CE3-33B853E5C7DA}"/>
              </a:ext>
            </a:extLst>
          </p:cNvPr>
          <p:cNvCxnSpPr>
            <a:cxnSpLocks/>
            <a:stCxn id="98" idx="2"/>
            <a:endCxn id="91" idx="4"/>
          </p:cNvCxnSpPr>
          <p:nvPr/>
        </p:nvCxnSpPr>
        <p:spPr>
          <a:xfrm rot="16200000" flipH="1">
            <a:off x="5617355" y="5408380"/>
            <a:ext cx="545118" cy="615772"/>
          </a:xfrm>
          <a:prstGeom prst="bentConnector3">
            <a:avLst>
              <a:gd name="adj1" fmla="val 14193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A6E6763-50ED-8E0C-04F1-1B1651744F11}"/>
              </a:ext>
            </a:extLst>
          </p:cNvPr>
          <p:cNvSpPr/>
          <p:nvPr/>
        </p:nvSpPr>
        <p:spPr>
          <a:xfrm>
            <a:off x="280152" y="3887918"/>
            <a:ext cx="5051656" cy="10414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AF0DD8CD-7EF5-8D24-1492-5E2454F404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0571" y="4965245"/>
            <a:ext cx="327585" cy="1251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C830C3F-947B-0955-30AD-246CD5625092}"/>
              </a:ext>
            </a:extLst>
          </p:cNvPr>
          <p:cNvSpPr/>
          <p:nvPr/>
        </p:nvSpPr>
        <p:spPr>
          <a:xfrm>
            <a:off x="7161458" y="5283524"/>
            <a:ext cx="698530" cy="6747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Cambria Math" panose="02040503050406030204" pitchFamily="18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F3E1267-BB89-624B-025F-B2D65E2FB07A}"/>
                  </a:ext>
                </a:extLst>
              </p:cNvPr>
              <p:cNvSpPr/>
              <p:nvPr/>
            </p:nvSpPr>
            <p:spPr>
              <a:xfrm>
                <a:off x="7161458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F3E1267-BB89-624B-025F-B2D65E2FB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458" y="4006687"/>
                <a:ext cx="698530" cy="674706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A75227-CC42-8999-E6C9-1E52F1C2E12F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V="1">
            <a:off x="7510723" y="4681393"/>
            <a:ext cx="0" cy="602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55C742-6399-D689-EE27-FF3051552963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6547065" y="4344040"/>
            <a:ext cx="6143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B8AB014-35CA-1A0C-55D2-08B1385B38F7}"/>
                  </a:ext>
                </a:extLst>
              </p:cNvPr>
              <p:cNvSpPr/>
              <p:nvPr/>
            </p:nvSpPr>
            <p:spPr>
              <a:xfrm>
                <a:off x="7161458" y="275024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>
                          <a:solidFill>
                            <a:schemeClr val="tx1"/>
                          </a:solidFill>
                        </a:rPr>
                        <m:t>मुझे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B8AB014-35CA-1A0C-55D2-08B1385B3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458" y="2750240"/>
                <a:ext cx="698530" cy="674706"/>
              </a:xfrm>
              <a:prstGeom prst="ellipse">
                <a:avLst/>
              </a:prstGeom>
              <a:blipFill>
                <a:blip r:embed="rId22"/>
                <a:stretch>
                  <a:fillRect l="-517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A33AC0-AF75-9329-68D9-D57F5AE595F4}"/>
              </a:ext>
            </a:extLst>
          </p:cNvPr>
          <p:cNvCxnSpPr>
            <a:cxnSpLocks/>
            <a:stCxn id="20" idx="0"/>
            <a:endCxn id="33" idx="4"/>
          </p:cNvCxnSpPr>
          <p:nvPr/>
        </p:nvCxnSpPr>
        <p:spPr>
          <a:xfrm flipV="1">
            <a:off x="7510723" y="3424946"/>
            <a:ext cx="0" cy="581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E8FF35-1505-DC93-499E-6717A7F895EC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6444768" y="4681393"/>
            <a:ext cx="1065955" cy="731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1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FA4F3-E77A-B188-E7AC-24BE047C6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6050-D246-DEE7-403E-9C797B81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translation </a:t>
            </a:r>
            <a:r>
              <a:rPr lang="en-GB" dirty="0"/>
              <a:t>with Attention Mechanism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A15E2-80B4-65A1-9CFA-9C8EBE14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54F823A-2D96-3024-6B51-E9C6B2C3666C}"/>
                  </a:ext>
                </a:extLst>
              </p:cNvPr>
              <p:cNvSpPr/>
              <p:nvPr/>
            </p:nvSpPr>
            <p:spPr>
              <a:xfrm>
                <a:off x="344320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54F823A-2D96-3024-6B51-E9C6B2C36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4006687"/>
                <a:ext cx="698530" cy="67470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EE51E1-9B78-6635-0C51-698387F20EA0}"/>
                  </a:ext>
                </a:extLst>
              </p:cNvPr>
              <p:cNvSpPr/>
              <p:nvPr/>
            </p:nvSpPr>
            <p:spPr>
              <a:xfrm>
                <a:off x="344320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EE51E1-9B78-6635-0C51-698387F20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5314119"/>
                <a:ext cx="698530" cy="67470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3E2117-422D-5238-390D-EF7D10845FFC}"/>
                  </a:ext>
                </a:extLst>
              </p:cNvPr>
              <p:cNvSpPr/>
              <p:nvPr/>
            </p:nvSpPr>
            <p:spPr>
              <a:xfrm>
                <a:off x="1657243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3E2117-422D-5238-390D-EF7D10845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5314119"/>
                <a:ext cx="698530" cy="67470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0357DEA-4985-626F-A4F3-0C2A7A9FEA11}"/>
                  </a:ext>
                </a:extLst>
              </p:cNvPr>
              <p:cNvSpPr/>
              <p:nvPr/>
            </p:nvSpPr>
            <p:spPr>
              <a:xfrm>
                <a:off x="2984486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0357DEA-4985-626F-A4F3-0C2A7A9FE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5314119"/>
                <a:ext cx="698530" cy="67470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655E04-253B-F7D9-308F-18BEF1103565}"/>
                  </a:ext>
                </a:extLst>
              </p:cNvPr>
              <p:cNvSpPr/>
              <p:nvPr/>
            </p:nvSpPr>
            <p:spPr>
              <a:xfrm>
                <a:off x="4297409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𝑘𝑛𝑜𝑤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655E04-253B-F7D9-308F-18BEF1103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409" y="5314119"/>
                <a:ext cx="698530" cy="674706"/>
              </a:xfrm>
              <a:prstGeom prst="ellipse">
                <a:avLst/>
              </a:prstGeom>
              <a:blipFill>
                <a:blip r:embed="rId6"/>
                <a:stretch>
                  <a:fillRect l="-847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ACA8C1-E087-7C07-493D-CA873EFB4E8E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693585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166ACCC-478B-EF81-9DD2-12230633EA2F}"/>
                  </a:ext>
                </a:extLst>
              </p:cNvPr>
              <p:cNvSpPr/>
              <p:nvPr/>
            </p:nvSpPr>
            <p:spPr>
              <a:xfrm>
                <a:off x="1657243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166ACCC-478B-EF81-9DD2-12230633E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4006687"/>
                <a:ext cx="698530" cy="67470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8510585-1448-7506-51E5-DF4096BD44E6}"/>
                  </a:ext>
                </a:extLst>
              </p:cNvPr>
              <p:cNvSpPr/>
              <p:nvPr/>
            </p:nvSpPr>
            <p:spPr>
              <a:xfrm>
                <a:off x="2984486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8510585-1448-7506-51E5-DF4096BD4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4006687"/>
                <a:ext cx="698530" cy="67470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FDFA5B5-FBC0-9134-A90C-CB26B0ABA4F9}"/>
                  </a:ext>
                </a:extLst>
              </p:cNvPr>
              <p:cNvSpPr/>
              <p:nvPr/>
            </p:nvSpPr>
            <p:spPr>
              <a:xfrm>
                <a:off x="4294988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FDFA5B5-FBC0-9134-A90C-CB26B0ABA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88" y="4006687"/>
                <a:ext cx="698530" cy="67470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6C7EBA-EA48-EF25-A621-4125696EF801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flipV="1">
            <a:off x="2006508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A6A7EC-2727-5320-DF44-5DCEA41F9CB9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3333751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7E55FD-4F1B-55A3-2519-F3D54C1D2688}"/>
              </a:ext>
            </a:extLst>
          </p:cNvPr>
          <p:cNvCxnSpPr>
            <a:cxnSpLocks/>
            <a:stCxn id="9" idx="0"/>
            <a:endCxn id="14" idx="4"/>
          </p:cNvCxnSpPr>
          <p:nvPr/>
        </p:nvCxnSpPr>
        <p:spPr>
          <a:xfrm flipH="1" flipV="1">
            <a:off x="4644253" y="4681393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2CC829-B9DE-81FE-9E41-EC60E2366CF6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1042850" y="4344040"/>
            <a:ext cx="6143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98191F-AFF5-F2D3-3BBE-86ADF7372B7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355773" y="4344040"/>
            <a:ext cx="6287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6C4315-8E02-1322-7650-AC8F07D4FE77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3683016" y="4344040"/>
            <a:ext cx="611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639C43-C9BA-0E7D-ABF1-4C1D3771E48B}"/>
              </a:ext>
            </a:extLst>
          </p:cNvPr>
          <p:cNvCxnSpPr>
            <a:cxnSpLocks/>
            <a:stCxn id="14" idx="6"/>
            <a:endCxn id="40" idx="2"/>
          </p:cNvCxnSpPr>
          <p:nvPr/>
        </p:nvCxnSpPr>
        <p:spPr>
          <a:xfrm>
            <a:off x="4993518" y="4344040"/>
            <a:ext cx="8550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36105A9-6A0B-DE2A-4606-FEBEE0F55C0D}"/>
                  </a:ext>
                </a:extLst>
              </p:cNvPr>
              <p:cNvSpPr/>
              <p:nvPr/>
            </p:nvSpPr>
            <p:spPr>
              <a:xfrm>
                <a:off x="5848535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36105A9-6A0B-DE2A-4606-FEBEE0F55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35" y="4006687"/>
                <a:ext cx="698530" cy="67470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14E2A31-412F-E46F-A9D9-A5679187C458}"/>
                  </a:ext>
                </a:extLst>
              </p:cNvPr>
              <p:cNvSpPr/>
              <p:nvPr/>
            </p:nvSpPr>
            <p:spPr>
              <a:xfrm>
                <a:off x="344320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14E2A31-412F-E46F-A9D9-A5679187C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2699255"/>
                <a:ext cx="698530" cy="67470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11D1C8C-AE6B-4086-A862-67189C99FB4C}"/>
                  </a:ext>
                </a:extLst>
              </p:cNvPr>
              <p:cNvSpPr/>
              <p:nvPr/>
            </p:nvSpPr>
            <p:spPr>
              <a:xfrm>
                <a:off x="1657243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11D1C8C-AE6B-4086-A862-67189C99F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2699255"/>
                <a:ext cx="698530" cy="67470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20E597D-A9EA-B274-DFC5-A932C1944825}"/>
                  </a:ext>
                </a:extLst>
              </p:cNvPr>
              <p:cNvSpPr/>
              <p:nvPr/>
            </p:nvSpPr>
            <p:spPr>
              <a:xfrm>
                <a:off x="2984486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20E597D-A9EA-B274-DFC5-A932C1944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2699255"/>
                <a:ext cx="698530" cy="67470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84ECF21-D4EC-891B-9644-EF7D15F09988}"/>
                  </a:ext>
                </a:extLst>
              </p:cNvPr>
              <p:cNvSpPr/>
              <p:nvPr/>
            </p:nvSpPr>
            <p:spPr>
              <a:xfrm>
                <a:off x="4294988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84ECF21-D4EC-891B-9644-EF7D15F09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88" y="2699255"/>
                <a:ext cx="698530" cy="67470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8986B7-E6E3-C751-511F-E02728CCD5DA}"/>
              </a:ext>
            </a:extLst>
          </p:cNvPr>
          <p:cNvCxnSpPr/>
          <p:nvPr/>
        </p:nvCxnSpPr>
        <p:spPr>
          <a:xfrm flipV="1">
            <a:off x="693585" y="3352971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0B55A3-A633-F9A5-F1D2-D8798B95C421}"/>
              </a:ext>
            </a:extLst>
          </p:cNvPr>
          <p:cNvCxnSpPr>
            <a:cxnSpLocks/>
          </p:cNvCxnSpPr>
          <p:nvPr/>
        </p:nvCxnSpPr>
        <p:spPr>
          <a:xfrm flipV="1">
            <a:off x="2006508" y="3352971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B48998-D84C-6EFB-19A9-ACFD6D5342E8}"/>
              </a:ext>
            </a:extLst>
          </p:cNvPr>
          <p:cNvCxnSpPr>
            <a:cxnSpLocks/>
          </p:cNvCxnSpPr>
          <p:nvPr/>
        </p:nvCxnSpPr>
        <p:spPr>
          <a:xfrm flipV="1">
            <a:off x="3333751" y="3352971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C18EC5-9964-A89F-7188-27F0F154E64E}"/>
              </a:ext>
            </a:extLst>
          </p:cNvPr>
          <p:cNvCxnSpPr>
            <a:cxnSpLocks/>
          </p:cNvCxnSpPr>
          <p:nvPr/>
        </p:nvCxnSpPr>
        <p:spPr>
          <a:xfrm flipH="1" flipV="1">
            <a:off x="4644253" y="3352971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A415C22-0C93-C01D-5409-D9E84D1E12D5}"/>
              </a:ext>
            </a:extLst>
          </p:cNvPr>
          <p:cNvCxnSpPr>
            <a:cxnSpLocks/>
            <a:stCxn id="20" idx="1"/>
          </p:cNvCxnSpPr>
          <p:nvPr/>
        </p:nvCxnSpPr>
        <p:spPr>
          <a:xfrm rot="16200000" flipV="1">
            <a:off x="3818893" y="660632"/>
            <a:ext cx="319559" cy="657016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E0C748-D9A6-8CAB-0BC5-BE39FAC8CE3D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4644253" y="3373961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9D00C3-B145-33CB-7462-323615B5BBC4}"/>
              </a:ext>
            </a:extLst>
          </p:cNvPr>
          <p:cNvCxnSpPr>
            <a:cxnSpLocks/>
          </p:cNvCxnSpPr>
          <p:nvPr/>
        </p:nvCxnSpPr>
        <p:spPr>
          <a:xfrm flipH="1" flipV="1">
            <a:off x="3351598" y="3384775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6F8FFA-4EE3-A1EF-39CE-E07A300C1D7F}"/>
              </a:ext>
            </a:extLst>
          </p:cNvPr>
          <p:cNvCxnSpPr>
            <a:cxnSpLocks/>
          </p:cNvCxnSpPr>
          <p:nvPr/>
        </p:nvCxnSpPr>
        <p:spPr>
          <a:xfrm flipH="1" flipV="1">
            <a:off x="2020828" y="3363466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E891BA-FB94-D714-D739-727974B4000D}"/>
              </a:ext>
            </a:extLst>
          </p:cNvPr>
          <p:cNvCxnSpPr>
            <a:cxnSpLocks/>
          </p:cNvCxnSpPr>
          <p:nvPr/>
        </p:nvCxnSpPr>
        <p:spPr>
          <a:xfrm flipH="1" flipV="1">
            <a:off x="702349" y="3383477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31F9979-DB31-05AF-DAC6-FC9B8DA0B8B6}"/>
                  </a:ext>
                </a:extLst>
              </p:cNvPr>
              <p:cNvSpPr/>
              <p:nvPr/>
            </p:nvSpPr>
            <p:spPr>
              <a:xfrm>
                <a:off x="344320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31F9979-DB31-05AF-DAC6-FC9B8DA0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1390408"/>
                <a:ext cx="698530" cy="67470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10FA19F-6162-C960-4380-693AC20654E3}"/>
                  </a:ext>
                </a:extLst>
              </p:cNvPr>
              <p:cNvSpPr/>
              <p:nvPr/>
            </p:nvSpPr>
            <p:spPr>
              <a:xfrm>
                <a:off x="1657243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10FA19F-6162-C960-4380-693AC2065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1390408"/>
                <a:ext cx="698530" cy="674706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69B897-C048-03AA-5A03-F47C8A03E201}"/>
                  </a:ext>
                </a:extLst>
              </p:cNvPr>
              <p:cNvSpPr/>
              <p:nvPr/>
            </p:nvSpPr>
            <p:spPr>
              <a:xfrm>
                <a:off x="2984486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69B897-C048-03AA-5A03-F47C8A03E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1390408"/>
                <a:ext cx="698530" cy="67470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568E776-CB4F-9188-E054-B090C3D5164B}"/>
                  </a:ext>
                </a:extLst>
              </p:cNvPr>
              <p:cNvSpPr/>
              <p:nvPr/>
            </p:nvSpPr>
            <p:spPr>
              <a:xfrm>
                <a:off x="4294988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568E776-CB4F-9188-E054-B090C3D51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88" y="1390408"/>
                <a:ext cx="698530" cy="674706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8106245-B256-A2E4-3A02-391CA9B71FC5}"/>
              </a:ext>
            </a:extLst>
          </p:cNvPr>
          <p:cNvCxnSpPr/>
          <p:nvPr/>
        </p:nvCxnSpPr>
        <p:spPr>
          <a:xfrm flipV="1">
            <a:off x="693585" y="2056034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C2C12DC-42D6-83B9-64E2-6CD032087CCB}"/>
              </a:ext>
            </a:extLst>
          </p:cNvPr>
          <p:cNvCxnSpPr>
            <a:cxnSpLocks/>
          </p:cNvCxnSpPr>
          <p:nvPr/>
        </p:nvCxnSpPr>
        <p:spPr>
          <a:xfrm flipV="1">
            <a:off x="2006508" y="2056034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7BA466F-604D-9F69-FFB2-70BD71A12343}"/>
              </a:ext>
            </a:extLst>
          </p:cNvPr>
          <p:cNvCxnSpPr>
            <a:cxnSpLocks/>
          </p:cNvCxnSpPr>
          <p:nvPr/>
        </p:nvCxnSpPr>
        <p:spPr>
          <a:xfrm flipV="1">
            <a:off x="3333751" y="2056034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4C51AF4-7C50-2C34-74DF-A200383D7921}"/>
              </a:ext>
            </a:extLst>
          </p:cNvPr>
          <p:cNvCxnSpPr>
            <a:cxnSpLocks/>
          </p:cNvCxnSpPr>
          <p:nvPr/>
        </p:nvCxnSpPr>
        <p:spPr>
          <a:xfrm flipH="1" flipV="1">
            <a:off x="4644253" y="2056034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9FBF2240-F27A-E9F9-976F-48BBA4D1FCA3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5331808" y="1706389"/>
            <a:ext cx="250220" cy="344522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E575081-367C-1023-7AF2-5D976DC9DA34}"/>
              </a:ext>
            </a:extLst>
          </p:cNvPr>
          <p:cNvSpPr/>
          <p:nvPr/>
        </p:nvSpPr>
        <p:spPr>
          <a:xfrm>
            <a:off x="280152" y="1185662"/>
            <a:ext cx="5051656" cy="10414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F17ED52-70DB-7223-E8E5-41C4053566D2}"/>
                  </a:ext>
                </a:extLst>
              </p:cNvPr>
              <p:cNvSpPr/>
              <p:nvPr/>
            </p:nvSpPr>
            <p:spPr>
              <a:xfrm>
                <a:off x="5848535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F17ED52-70DB-7223-E8E5-41C405356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35" y="5314119"/>
                <a:ext cx="698530" cy="674706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CCF8C11-DAC7-FE0D-B4A2-17470D1A765D}"/>
                  </a:ext>
                </a:extLst>
              </p:cNvPr>
              <p:cNvSpPr txBox="1"/>
              <p:nvPr/>
            </p:nvSpPr>
            <p:spPr>
              <a:xfrm>
                <a:off x="5331808" y="4982042"/>
                <a:ext cx="500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CCF8C11-DAC7-FE0D-B4A2-17470D1A7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808" y="4982042"/>
                <a:ext cx="500439" cy="461665"/>
              </a:xfrm>
              <a:prstGeom prst="rect">
                <a:avLst/>
              </a:prstGeom>
              <a:blipFill>
                <a:blip r:embed="rId20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414F0546-067F-8139-C244-BDCA758B13CB}"/>
              </a:ext>
            </a:extLst>
          </p:cNvPr>
          <p:cNvCxnSpPr>
            <a:cxnSpLocks/>
            <a:stCxn id="98" idx="2"/>
            <a:endCxn id="91" idx="4"/>
          </p:cNvCxnSpPr>
          <p:nvPr/>
        </p:nvCxnSpPr>
        <p:spPr>
          <a:xfrm rot="16200000" flipH="1">
            <a:off x="5617355" y="5408380"/>
            <a:ext cx="545118" cy="615772"/>
          </a:xfrm>
          <a:prstGeom prst="bentConnector3">
            <a:avLst>
              <a:gd name="adj1" fmla="val 14193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F25982D-C7ED-5317-1A49-0A1DD2C06D20}"/>
              </a:ext>
            </a:extLst>
          </p:cNvPr>
          <p:cNvSpPr/>
          <p:nvPr/>
        </p:nvSpPr>
        <p:spPr>
          <a:xfrm>
            <a:off x="280152" y="3887918"/>
            <a:ext cx="5051656" cy="10414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44FBB36-63B0-6D2D-3EE2-7603B009F2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0571" y="4965245"/>
            <a:ext cx="327585" cy="1251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56BC123-831A-8642-5880-F008BFC69037}"/>
              </a:ext>
            </a:extLst>
          </p:cNvPr>
          <p:cNvSpPr/>
          <p:nvPr/>
        </p:nvSpPr>
        <p:spPr>
          <a:xfrm>
            <a:off x="7161458" y="5283524"/>
            <a:ext cx="698530" cy="6747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Cambria Math" panose="02040503050406030204" pitchFamily="18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0C4AD2-A617-2BD9-6011-AC96FC510EB7}"/>
                  </a:ext>
                </a:extLst>
              </p:cNvPr>
              <p:cNvSpPr/>
              <p:nvPr/>
            </p:nvSpPr>
            <p:spPr>
              <a:xfrm>
                <a:off x="7161458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0C4AD2-A617-2BD9-6011-AC96FC510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458" y="4006687"/>
                <a:ext cx="698530" cy="674706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A0FEA-EBFE-45BF-D6A7-E6CC1774688B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V="1">
            <a:off x="7510723" y="4681393"/>
            <a:ext cx="0" cy="602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B5AD4C-1A25-9DAA-32FD-969FB6D1C8C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6547065" y="4344040"/>
            <a:ext cx="6143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680B3D3-75FF-62C8-0C51-E99E03217E34}"/>
                  </a:ext>
                </a:extLst>
              </p:cNvPr>
              <p:cNvSpPr/>
              <p:nvPr/>
            </p:nvSpPr>
            <p:spPr>
              <a:xfrm>
                <a:off x="7161458" y="275024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>
                          <a:solidFill>
                            <a:schemeClr val="tx1"/>
                          </a:solidFill>
                        </a:rPr>
                        <m:t>मुझे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680B3D3-75FF-62C8-0C51-E99E03217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458" y="2750240"/>
                <a:ext cx="698530" cy="674706"/>
              </a:xfrm>
              <a:prstGeom prst="ellipse">
                <a:avLst/>
              </a:prstGeom>
              <a:blipFill>
                <a:blip r:embed="rId22"/>
                <a:stretch>
                  <a:fillRect l="-517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2B3A7F-9215-767A-BAEA-991CE3BFE4C5}"/>
              </a:ext>
            </a:extLst>
          </p:cNvPr>
          <p:cNvCxnSpPr>
            <a:cxnSpLocks/>
            <a:stCxn id="20" idx="0"/>
            <a:endCxn id="33" idx="4"/>
          </p:cNvCxnSpPr>
          <p:nvPr/>
        </p:nvCxnSpPr>
        <p:spPr>
          <a:xfrm flipV="1">
            <a:off x="7510723" y="3424946"/>
            <a:ext cx="0" cy="581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01A6E0-F0D5-3916-EFD3-FAD2198812E6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444768" y="4582585"/>
            <a:ext cx="2146230" cy="8303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BCB6FDD-6B82-F42E-5BA7-FFAFC4C1D9D2}"/>
                  </a:ext>
                </a:extLst>
              </p:cNvPr>
              <p:cNvSpPr/>
              <p:nvPr/>
            </p:nvSpPr>
            <p:spPr>
              <a:xfrm>
                <a:off x="8488701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>
                          <a:solidFill>
                            <a:schemeClr val="tx1"/>
                          </a:solidFill>
                        </a:rPr>
                        <m:t>मुझे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BCB6FDD-6B82-F42E-5BA7-FFAFC4C1D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701" y="5314119"/>
                <a:ext cx="698530" cy="674706"/>
              </a:xfrm>
              <a:prstGeom prst="ellipse">
                <a:avLst/>
              </a:prstGeom>
              <a:blipFill>
                <a:blip r:embed="rId23"/>
                <a:stretch>
                  <a:fillRect l="-344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BA5AF-D3B2-39DC-900B-67024D6A85CF}"/>
                  </a:ext>
                </a:extLst>
              </p:cNvPr>
              <p:cNvSpPr/>
              <p:nvPr/>
            </p:nvSpPr>
            <p:spPr>
              <a:xfrm>
                <a:off x="8488701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BA5AF-D3B2-39DC-900B-67024D6A8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701" y="4006687"/>
                <a:ext cx="698530" cy="674706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1E3C00-597C-7000-1D7B-AFBFCC8B24FB}"/>
              </a:ext>
            </a:extLst>
          </p:cNvPr>
          <p:cNvCxnSpPr>
            <a:cxnSpLocks/>
            <a:stCxn id="38" idx="0"/>
            <a:endCxn id="41" idx="4"/>
          </p:cNvCxnSpPr>
          <p:nvPr/>
        </p:nvCxnSpPr>
        <p:spPr>
          <a:xfrm flipV="1">
            <a:off x="8837966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B3C7D4B-8C15-7665-CD39-DD8EF8A9FCC1}"/>
                  </a:ext>
                </a:extLst>
              </p:cNvPr>
              <p:cNvSpPr/>
              <p:nvPr/>
            </p:nvSpPr>
            <p:spPr>
              <a:xfrm>
                <a:off x="8488701" y="273670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 i="1">
                          <a:solidFill>
                            <a:schemeClr val="tx1"/>
                          </a:solidFill>
                        </a:rPr>
                        <m:t>नहीं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B3C7D4B-8C15-7665-CD39-DD8EF8A9F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701" y="2736700"/>
                <a:ext cx="698530" cy="674706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EEFB8C-6114-7C48-A7DF-285607058118}"/>
              </a:ext>
            </a:extLst>
          </p:cNvPr>
          <p:cNvCxnSpPr>
            <a:cxnSpLocks/>
            <a:stCxn id="41" idx="0"/>
            <a:endCxn id="43" idx="4"/>
          </p:cNvCxnSpPr>
          <p:nvPr/>
        </p:nvCxnSpPr>
        <p:spPr>
          <a:xfrm flipV="1">
            <a:off x="8837966" y="3411406"/>
            <a:ext cx="0" cy="595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20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60CE-68AE-0451-9C7F-9777B4FB4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51D5-B0AD-2E72-947F-0612020F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translation </a:t>
            </a:r>
            <a:r>
              <a:rPr lang="en-GB" dirty="0"/>
              <a:t>with Attention Mechanism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133E7-98FA-8907-6B24-B57FB240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3B46D91-60AA-B8BE-CAA3-6AE4EC3749ED}"/>
                  </a:ext>
                </a:extLst>
              </p:cNvPr>
              <p:cNvSpPr/>
              <p:nvPr/>
            </p:nvSpPr>
            <p:spPr>
              <a:xfrm>
                <a:off x="344320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3B46D91-60AA-B8BE-CAA3-6AE4EC374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4006687"/>
                <a:ext cx="698530" cy="67470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957AFF7-6DD2-BBEC-BA86-E987F3F76A92}"/>
                  </a:ext>
                </a:extLst>
              </p:cNvPr>
              <p:cNvSpPr/>
              <p:nvPr/>
            </p:nvSpPr>
            <p:spPr>
              <a:xfrm>
                <a:off x="344320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957AFF7-6DD2-BBEC-BA86-E987F3F76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5314119"/>
                <a:ext cx="698530" cy="67470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7014439-E118-F80E-0B7A-A2E373012AC6}"/>
                  </a:ext>
                </a:extLst>
              </p:cNvPr>
              <p:cNvSpPr/>
              <p:nvPr/>
            </p:nvSpPr>
            <p:spPr>
              <a:xfrm>
                <a:off x="1657243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7014439-E118-F80E-0B7A-A2E373012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5314119"/>
                <a:ext cx="698530" cy="67470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06E8431-AF35-32B0-2DC8-AAD12BCC07DF}"/>
                  </a:ext>
                </a:extLst>
              </p:cNvPr>
              <p:cNvSpPr/>
              <p:nvPr/>
            </p:nvSpPr>
            <p:spPr>
              <a:xfrm>
                <a:off x="2984486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06E8431-AF35-32B0-2DC8-AAD12BCC0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5314119"/>
                <a:ext cx="698530" cy="67470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F98699C-5594-4DBE-6EF4-AB5642342C63}"/>
                  </a:ext>
                </a:extLst>
              </p:cNvPr>
              <p:cNvSpPr/>
              <p:nvPr/>
            </p:nvSpPr>
            <p:spPr>
              <a:xfrm>
                <a:off x="4297409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𝑘𝑛𝑜𝑤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F98699C-5594-4DBE-6EF4-AB5642342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409" y="5314119"/>
                <a:ext cx="698530" cy="674706"/>
              </a:xfrm>
              <a:prstGeom prst="ellipse">
                <a:avLst/>
              </a:prstGeom>
              <a:blipFill>
                <a:blip r:embed="rId6"/>
                <a:stretch>
                  <a:fillRect l="-847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46DD4A-D247-E291-3761-C3913BED423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693585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D856625-6D4E-0B3F-E79D-A115DFE56816}"/>
                  </a:ext>
                </a:extLst>
              </p:cNvPr>
              <p:cNvSpPr/>
              <p:nvPr/>
            </p:nvSpPr>
            <p:spPr>
              <a:xfrm>
                <a:off x="1657243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D856625-6D4E-0B3F-E79D-A115DFE56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4006687"/>
                <a:ext cx="698530" cy="67470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6F0C6C-6F89-6611-0E1C-F8CCB2CB3EE6}"/>
                  </a:ext>
                </a:extLst>
              </p:cNvPr>
              <p:cNvSpPr/>
              <p:nvPr/>
            </p:nvSpPr>
            <p:spPr>
              <a:xfrm>
                <a:off x="2984486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6F0C6C-6F89-6611-0E1C-F8CCB2CB3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4006687"/>
                <a:ext cx="698530" cy="67470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FC5DEF-76E5-DE89-16EE-E5D32632FB09}"/>
                  </a:ext>
                </a:extLst>
              </p:cNvPr>
              <p:cNvSpPr/>
              <p:nvPr/>
            </p:nvSpPr>
            <p:spPr>
              <a:xfrm>
                <a:off x="4294988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FC5DEF-76E5-DE89-16EE-E5D32632F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88" y="4006687"/>
                <a:ext cx="698530" cy="67470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67E4A7-284C-5D1A-8F36-569F4DFC0082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flipV="1">
            <a:off x="2006508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5FDFF8-58F4-A809-01B0-81151968C71E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3333751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4DD208-D881-F565-95AE-A423325A38FF}"/>
              </a:ext>
            </a:extLst>
          </p:cNvPr>
          <p:cNvCxnSpPr>
            <a:cxnSpLocks/>
            <a:stCxn id="9" idx="0"/>
            <a:endCxn id="14" idx="4"/>
          </p:cNvCxnSpPr>
          <p:nvPr/>
        </p:nvCxnSpPr>
        <p:spPr>
          <a:xfrm flipH="1" flipV="1">
            <a:off x="4644253" y="4681393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DA5708-8AFE-6398-928F-E0FD322DA60A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1042850" y="4344040"/>
            <a:ext cx="6143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D29C1D-53E6-C463-F1CC-96FEB4FCDD57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355773" y="4344040"/>
            <a:ext cx="6287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F1C26A-CDED-612F-8A46-8B554B9324D5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3683016" y="4344040"/>
            <a:ext cx="611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DA6B56-96D7-8394-E4EB-8111B85E9533}"/>
              </a:ext>
            </a:extLst>
          </p:cNvPr>
          <p:cNvCxnSpPr>
            <a:cxnSpLocks/>
            <a:stCxn id="14" idx="6"/>
            <a:endCxn id="40" idx="2"/>
          </p:cNvCxnSpPr>
          <p:nvPr/>
        </p:nvCxnSpPr>
        <p:spPr>
          <a:xfrm>
            <a:off x="4993518" y="4344040"/>
            <a:ext cx="8550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EA3401-6145-F40A-84B4-A83A48A751F6}"/>
                  </a:ext>
                </a:extLst>
              </p:cNvPr>
              <p:cNvSpPr/>
              <p:nvPr/>
            </p:nvSpPr>
            <p:spPr>
              <a:xfrm>
                <a:off x="5848535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EA3401-6145-F40A-84B4-A83A48A75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35" y="4006687"/>
                <a:ext cx="698530" cy="67470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57853BB-38F3-806B-1D2C-936EFD3CE3B9}"/>
                  </a:ext>
                </a:extLst>
              </p:cNvPr>
              <p:cNvSpPr/>
              <p:nvPr/>
            </p:nvSpPr>
            <p:spPr>
              <a:xfrm>
                <a:off x="344320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57853BB-38F3-806B-1D2C-936EFD3CE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2699255"/>
                <a:ext cx="698530" cy="67470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970A48C-CD88-1DC5-73CF-7D676487F56B}"/>
                  </a:ext>
                </a:extLst>
              </p:cNvPr>
              <p:cNvSpPr/>
              <p:nvPr/>
            </p:nvSpPr>
            <p:spPr>
              <a:xfrm>
                <a:off x="1657243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970A48C-CD88-1DC5-73CF-7D676487F5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2699255"/>
                <a:ext cx="698530" cy="67470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A0D3A28-C87F-5153-964B-8C47B66C9F5D}"/>
                  </a:ext>
                </a:extLst>
              </p:cNvPr>
              <p:cNvSpPr/>
              <p:nvPr/>
            </p:nvSpPr>
            <p:spPr>
              <a:xfrm>
                <a:off x="2984486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A0D3A28-C87F-5153-964B-8C47B66C9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2699255"/>
                <a:ext cx="698530" cy="67470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BC0F6B5-BE6F-898F-6CB5-88B46497F832}"/>
                  </a:ext>
                </a:extLst>
              </p:cNvPr>
              <p:cNvSpPr/>
              <p:nvPr/>
            </p:nvSpPr>
            <p:spPr>
              <a:xfrm>
                <a:off x="4294988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BC0F6B5-BE6F-898F-6CB5-88B46497F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88" y="2699255"/>
                <a:ext cx="698530" cy="67470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F37278-6152-74A7-4C68-1899DCA79822}"/>
              </a:ext>
            </a:extLst>
          </p:cNvPr>
          <p:cNvCxnSpPr/>
          <p:nvPr/>
        </p:nvCxnSpPr>
        <p:spPr>
          <a:xfrm flipV="1">
            <a:off x="693585" y="3352971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AB3CCF-BA51-007B-9718-35160DD43C03}"/>
              </a:ext>
            </a:extLst>
          </p:cNvPr>
          <p:cNvCxnSpPr>
            <a:cxnSpLocks/>
          </p:cNvCxnSpPr>
          <p:nvPr/>
        </p:nvCxnSpPr>
        <p:spPr>
          <a:xfrm flipV="1">
            <a:off x="2006508" y="3352971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8C6241-5C83-CCD3-8071-B9E414764A3F}"/>
              </a:ext>
            </a:extLst>
          </p:cNvPr>
          <p:cNvCxnSpPr>
            <a:cxnSpLocks/>
          </p:cNvCxnSpPr>
          <p:nvPr/>
        </p:nvCxnSpPr>
        <p:spPr>
          <a:xfrm flipV="1">
            <a:off x="3333751" y="3352971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EB46C9-416A-75ED-6C59-50210569CFBE}"/>
              </a:ext>
            </a:extLst>
          </p:cNvPr>
          <p:cNvCxnSpPr>
            <a:cxnSpLocks/>
          </p:cNvCxnSpPr>
          <p:nvPr/>
        </p:nvCxnSpPr>
        <p:spPr>
          <a:xfrm flipH="1" flipV="1">
            <a:off x="4644253" y="3352971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AC3DCF6-7E4D-F2DD-0DFA-CE1CA801D75F}"/>
              </a:ext>
            </a:extLst>
          </p:cNvPr>
          <p:cNvCxnSpPr>
            <a:cxnSpLocks/>
            <a:stCxn id="41" idx="1"/>
          </p:cNvCxnSpPr>
          <p:nvPr/>
        </p:nvCxnSpPr>
        <p:spPr>
          <a:xfrm rot="16200000" flipV="1">
            <a:off x="4482516" y="-2988"/>
            <a:ext cx="319558" cy="789740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C4C7CE-6EEC-E179-92F0-EFF1408BFE82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4644253" y="3373961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CED96-FB9E-F83B-9FC2-E466A61B27D9}"/>
              </a:ext>
            </a:extLst>
          </p:cNvPr>
          <p:cNvCxnSpPr>
            <a:cxnSpLocks/>
          </p:cNvCxnSpPr>
          <p:nvPr/>
        </p:nvCxnSpPr>
        <p:spPr>
          <a:xfrm flipH="1" flipV="1">
            <a:off x="3351598" y="3384775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C65D3E0-1443-57C7-AA49-638A37CBD265}"/>
              </a:ext>
            </a:extLst>
          </p:cNvPr>
          <p:cNvCxnSpPr>
            <a:cxnSpLocks/>
          </p:cNvCxnSpPr>
          <p:nvPr/>
        </p:nvCxnSpPr>
        <p:spPr>
          <a:xfrm flipH="1" flipV="1">
            <a:off x="2020828" y="3363466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543E59E-4D64-0265-2D7A-55386D28BE33}"/>
              </a:ext>
            </a:extLst>
          </p:cNvPr>
          <p:cNvCxnSpPr>
            <a:cxnSpLocks/>
          </p:cNvCxnSpPr>
          <p:nvPr/>
        </p:nvCxnSpPr>
        <p:spPr>
          <a:xfrm flipH="1" flipV="1">
            <a:off x="702349" y="3383477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E1BE847-35BF-1F74-0082-E0F46DFDDB23}"/>
                  </a:ext>
                </a:extLst>
              </p:cNvPr>
              <p:cNvSpPr/>
              <p:nvPr/>
            </p:nvSpPr>
            <p:spPr>
              <a:xfrm>
                <a:off x="344320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E1BE847-35BF-1F74-0082-E0F46DFDD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1390408"/>
                <a:ext cx="698530" cy="67470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CED3066-3B8D-6F10-212B-4EAD9B3F82F9}"/>
                  </a:ext>
                </a:extLst>
              </p:cNvPr>
              <p:cNvSpPr/>
              <p:nvPr/>
            </p:nvSpPr>
            <p:spPr>
              <a:xfrm>
                <a:off x="1657243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CED3066-3B8D-6F10-212B-4EAD9B3F8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1390408"/>
                <a:ext cx="698530" cy="674706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99C3F80-E65B-FFA6-3EEB-DF9BC30A0649}"/>
                  </a:ext>
                </a:extLst>
              </p:cNvPr>
              <p:cNvSpPr/>
              <p:nvPr/>
            </p:nvSpPr>
            <p:spPr>
              <a:xfrm>
                <a:off x="2984486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99C3F80-E65B-FFA6-3EEB-DF9BC30A0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1390408"/>
                <a:ext cx="698530" cy="67470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B0D7F5-9CD4-811E-B079-CC43B6AD14EC}"/>
                  </a:ext>
                </a:extLst>
              </p:cNvPr>
              <p:cNvSpPr/>
              <p:nvPr/>
            </p:nvSpPr>
            <p:spPr>
              <a:xfrm>
                <a:off x="4294988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B0D7F5-9CD4-811E-B079-CC43B6AD1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88" y="1390408"/>
                <a:ext cx="698530" cy="674706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74B54D6-0111-61BD-F40D-9E21D29B2141}"/>
              </a:ext>
            </a:extLst>
          </p:cNvPr>
          <p:cNvCxnSpPr/>
          <p:nvPr/>
        </p:nvCxnSpPr>
        <p:spPr>
          <a:xfrm flipV="1">
            <a:off x="693585" y="2056034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30695C-8B3A-3873-1047-A33CB5DEB463}"/>
              </a:ext>
            </a:extLst>
          </p:cNvPr>
          <p:cNvCxnSpPr>
            <a:cxnSpLocks/>
          </p:cNvCxnSpPr>
          <p:nvPr/>
        </p:nvCxnSpPr>
        <p:spPr>
          <a:xfrm flipV="1">
            <a:off x="2006508" y="2056034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DEFAF-48AE-E78E-5E19-6550239C08AC}"/>
              </a:ext>
            </a:extLst>
          </p:cNvPr>
          <p:cNvCxnSpPr>
            <a:cxnSpLocks/>
          </p:cNvCxnSpPr>
          <p:nvPr/>
        </p:nvCxnSpPr>
        <p:spPr>
          <a:xfrm flipV="1">
            <a:off x="3333751" y="2056034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1372B2E-8795-1198-66C9-6AE3A9DF67A3}"/>
              </a:ext>
            </a:extLst>
          </p:cNvPr>
          <p:cNvCxnSpPr>
            <a:cxnSpLocks/>
          </p:cNvCxnSpPr>
          <p:nvPr/>
        </p:nvCxnSpPr>
        <p:spPr>
          <a:xfrm flipH="1" flipV="1">
            <a:off x="4644253" y="2056034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213DFA37-4B46-5CD4-B000-3CCBB91D8DCB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5331808" y="1706389"/>
            <a:ext cx="250220" cy="344522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9DF1FEB9-FA18-FDA4-318E-6DC574F63FE1}"/>
              </a:ext>
            </a:extLst>
          </p:cNvPr>
          <p:cNvSpPr/>
          <p:nvPr/>
        </p:nvSpPr>
        <p:spPr>
          <a:xfrm>
            <a:off x="280152" y="1185662"/>
            <a:ext cx="5051656" cy="10414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A256BEE-62AF-8E02-F89C-1912F2784B2F}"/>
                  </a:ext>
                </a:extLst>
              </p:cNvPr>
              <p:cNvSpPr/>
              <p:nvPr/>
            </p:nvSpPr>
            <p:spPr>
              <a:xfrm>
                <a:off x="5848535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A256BEE-62AF-8E02-F89C-1912F2784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35" y="5314119"/>
                <a:ext cx="698530" cy="674706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F31098-2C7F-3306-A137-5CA5B16A33F3}"/>
                  </a:ext>
                </a:extLst>
              </p:cNvPr>
              <p:cNvSpPr txBox="1"/>
              <p:nvPr/>
            </p:nvSpPr>
            <p:spPr>
              <a:xfrm>
                <a:off x="5331808" y="4982042"/>
                <a:ext cx="500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F31098-2C7F-3306-A137-5CA5B16A3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808" y="4982042"/>
                <a:ext cx="500439" cy="461665"/>
              </a:xfrm>
              <a:prstGeom prst="rect">
                <a:avLst/>
              </a:prstGeom>
              <a:blipFill>
                <a:blip r:embed="rId20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3F8BAC7E-CAEE-3BD4-B795-AF393487FD4F}"/>
              </a:ext>
            </a:extLst>
          </p:cNvPr>
          <p:cNvCxnSpPr>
            <a:cxnSpLocks/>
            <a:stCxn id="98" idx="2"/>
            <a:endCxn id="91" idx="4"/>
          </p:cNvCxnSpPr>
          <p:nvPr/>
        </p:nvCxnSpPr>
        <p:spPr>
          <a:xfrm rot="16200000" flipH="1">
            <a:off x="5617355" y="5408380"/>
            <a:ext cx="545118" cy="615772"/>
          </a:xfrm>
          <a:prstGeom prst="bentConnector3">
            <a:avLst>
              <a:gd name="adj1" fmla="val 14193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BB07FC-2448-7154-DE86-332D094DE75C}"/>
              </a:ext>
            </a:extLst>
          </p:cNvPr>
          <p:cNvSpPr/>
          <p:nvPr/>
        </p:nvSpPr>
        <p:spPr>
          <a:xfrm>
            <a:off x="280152" y="3887918"/>
            <a:ext cx="5051656" cy="10414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DB2EA730-2E74-B111-631F-CDEC176ACA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0571" y="4965245"/>
            <a:ext cx="327585" cy="1251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35F57B3-B7BA-D54A-1373-78692D48035B}"/>
              </a:ext>
            </a:extLst>
          </p:cNvPr>
          <p:cNvSpPr/>
          <p:nvPr/>
        </p:nvSpPr>
        <p:spPr>
          <a:xfrm>
            <a:off x="7161458" y="5283524"/>
            <a:ext cx="698530" cy="6747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Cambria Math" panose="02040503050406030204" pitchFamily="18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4580F4C-F8CD-6141-295B-62560D5CC302}"/>
                  </a:ext>
                </a:extLst>
              </p:cNvPr>
              <p:cNvSpPr/>
              <p:nvPr/>
            </p:nvSpPr>
            <p:spPr>
              <a:xfrm>
                <a:off x="7161458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4580F4C-F8CD-6141-295B-62560D5CC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458" y="4006687"/>
                <a:ext cx="698530" cy="674706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30C28E-0224-53E9-3A7E-1E5FE3F294F9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V="1">
            <a:off x="7510723" y="4681393"/>
            <a:ext cx="0" cy="602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806F22-6C69-D5C3-85A3-287267CF3C3A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6547065" y="4344040"/>
            <a:ext cx="6143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655AF8D-2A71-E95B-5D6A-B69F519A3B4D}"/>
                  </a:ext>
                </a:extLst>
              </p:cNvPr>
              <p:cNvSpPr/>
              <p:nvPr/>
            </p:nvSpPr>
            <p:spPr>
              <a:xfrm>
                <a:off x="7161458" y="275024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>
                          <a:solidFill>
                            <a:schemeClr val="tx1"/>
                          </a:solidFill>
                        </a:rPr>
                        <m:t>मुझे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655AF8D-2A71-E95B-5D6A-B69F519A3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458" y="2750240"/>
                <a:ext cx="698530" cy="674706"/>
              </a:xfrm>
              <a:prstGeom prst="ellipse">
                <a:avLst/>
              </a:prstGeom>
              <a:blipFill>
                <a:blip r:embed="rId22"/>
                <a:stretch>
                  <a:fillRect l="-517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74A590-BF58-114D-0254-05DEB938F2BC}"/>
              </a:ext>
            </a:extLst>
          </p:cNvPr>
          <p:cNvCxnSpPr>
            <a:cxnSpLocks/>
            <a:stCxn id="20" idx="0"/>
            <a:endCxn id="33" idx="4"/>
          </p:cNvCxnSpPr>
          <p:nvPr/>
        </p:nvCxnSpPr>
        <p:spPr>
          <a:xfrm flipV="1">
            <a:off x="7510723" y="3424946"/>
            <a:ext cx="0" cy="581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B95F2F-315D-EC0F-37A0-70F074C868DC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6444768" y="4582585"/>
            <a:ext cx="3456732" cy="8303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01478DC-6CB4-EF91-5C19-E7A31F0C2AF9}"/>
                  </a:ext>
                </a:extLst>
              </p:cNvPr>
              <p:cNvSpPr/>
              <p:nvPr/>
            </p:nvSpPr>
            <p:spPr>
              <a:xfrm>
                <a:off x="8488701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>
                          <a:solidFill>
                            <a:schemeClr val="tx1"/>
                          </a:solidFill>
                        </a:rPr>
                        <m:t>मुझे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01478DC-6CB4-EF91-5C19-E7A31F0C2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701" y="5314119"/>
                <a:ext cx="698530" cy="674706"/>
              </a:xfrm>
              <a:prstGeom prst="ellipse">
                <a:avLst/>
              </a:prstGeom>
              <a:blipFill>
                <a:blip r:embed="rId23"/>
                <a:stretch>
                  <a:fillRect l="-344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E954F25-D3BB-BEA7-B322-8500540E111F}"/>
                  </a:ext>
                </a:extLst>
              </p:cNvPr>
              <p:cNvSpPr/>
              <p:nvPr/>
            </p:nvSpPr>
            <p:spPr>
              <a:xfrm>
                <a:off x="8488701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E954F25-D3BB-BEA7-B322-8500540E1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701" y="4006687"/>
                <a:ext cx="698530" cy="674706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813C6C-8700-21C3-894D-D9B3631B0692}"/>
              </a:ext>
            </a:extLst>
          </p:cNvPr>
          <p:cNvCxnSpPr>
            <a:cxnSpLocks/>
            <a:stCxn id="38" idx="0"/>
            <a:endCxn id="41" idx="4"/>
          </p:cNvCxnSpPr>
          <p:nvPr/>
        </p:nvCxnSpPr>
        <p:spPr>
          <a:xfrm flipV="1">
            <a:off x="8837966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F7E961A-1EC9-E541-7AEE-9BA483CB232F}"/>
                  </a:ext>
                </a:extLst>
              </p:cNvPr>
              <p:cNvSpPr/>
              <p:nvPr/>
            </p:nvSpPr>
            <p:spPr>
              <a:xfrm>
                <a:off x="8488701" y="273670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 i="1">
                          <a:solidFill>
                            <a:schemeClr val="tx1"/>
                          </a:solidFill>
                        </a:rPr>
                        <m:t>नहीं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F7E961A-1EC9-E541-7AEE-9BA483CB2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701" y="2736700"/>
                <a:ext cx="698530" cy="674706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AA1C21-9E0A-BFA2-8FB5-000414046913}"/>
              </a:ext>
            </a:extLst>
          </p:cNvPr>
          <p:cNvCxnSpPr>
            <a:cxnSpLocks/>
            <a:stCxn id="41" idx="0"/>
            <a:endCxn id="43" idx="4"/>
          </p:cNvCxnSpPr>
          <p:nvPr/>
        </p:nvCxnSpPr>
        <p:spPr>
          <a:xfrm flipV="1">
            <a:off x="8837966" y="3411406"/>
            <a:ext cx="0" cy="595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1FC7EBB-A7D9-3DDA-9B1F-C1F08E3C5F2F}"/>
                  </a:ext>
                </a:extLst>
              </p:cNvPr>
              <p:cNvSpPr/>
              <p:nvPr/>
            </p:nvSpPr>
            <p:spPr>
              <a:xfrm>
                <a:off x="9801624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i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नहीं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1FC7EBB-A7D9-3DDA-9B1F-C1F08E3C5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624" y="5314119"/>
                <a:ext cx="698530" cy="674706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1967A55-86B5-AFC1-24C0-16E976612B1F}"/>
                  </a:ext>
                </a:extLst>
              </p:cNvPr>
              <p:cNvSpPr/>
              <p:nvPr/>
            </p:nvSpPr>
            <p:spPr>
              <a:xfrm>
                <a:off x="9799203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1967A55-86B5-AFC1-24C0-16E976612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203" y="4006687"/>
                <a:ext cx="698530" cy="674706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0A9E06-8787-ADBC-8629-D15ACC3F13AA}"/>
              </a:ext>
            </a:extLst>
          </p:cNvPr>
          <p:cNvCxnSpPr>
            <a:cxnSpLocks/>
            <a:stCxn id="35" idx="0"/>
            <a:endCxn id="45" idx="4"/>
          </p:cNvCxnSpPr>
          <p:nvPr/>
        </p:nvCxnSpPr>
        <p:spPr>
          <a:xfrm flipH="1" flipV="1">
            <a:off x="10148468" y="4681393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A19B5E-F9AA-94B7-0975-A2CEDD2E8863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9187231" y="4344040"/>
            <a:ext cx="611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B918A9A-43D1-BACE-DBE5-0B3D67E7A78A}"/>
                  </a:ext>
                </a:extLst>
              </p:cNvPr>
              <p:cNvSpPr/>
              <p:nvPr/>
            </p:nvSpPr>
            <p:spPr>
              <a:xfrm>
                <a:off x="9815944" y="275024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 i="1">
                          <a:solidFill>
                            <a:schemeClr val="tx1"/>
                          </a:solidFill>
                        </a:rPr>
                        <m:t>पता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B918A9A-43D1-BACE-DBE5-0B3D67E7A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944" y="2750240"/>
                <a:ext cx="698530" cy="674706"/>
              </a:xfrm>
              <a:prstGeom prst="ellipse">
                <a:avLst/>
              </a:prstGeom>
              <a:blipFill>
                <a:blip r:embed="rId28"/>
                <a:stretch>
                  <a:fillRect r="-508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87AFFD-DE80-74A0-2EB9-1768097D5DD3}"/>
              </a:ext>
            </a:extLst>
          </p:cNvPr>
          <p:cNvCxnSpPr>
            <a:cxnSpLocks/>
            <a:stCxn id="45" idx="0"/>
            <a:endCxn id="48" idx="4"/>
          </p:cNvCxnSpPr>
          <p:nvPr/>
        </p:nvCxnSpPr>
        <p:spPr>
          <a:xfrm flipV="1">
            <a:off x="10148468" y="3424946"/>
            <a:ext cx="16741" cy="581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6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BD4A8-602E-349A-8C79-B9B47AF59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6804-0B88-0A1C-42C7-4751505D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translation </a:t>
            </a:r>
            <a:r>
              <a:rPr lang="en-GB" dirty="0"/>
              <a:t>with Attention Mechanism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E50AD-0BBB-DE1A-EE71-959A1A83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EFACB0A-7CB5-9ED4-3768-4BF78D62327B}"/>
                  </a:ext>
                </a:extLst>
              </p:cNvPr>
              <p:cNvSpPr/>
              <p:nvPr/>
            </p:nvSpPr>
            <p:spPr>
              <a:xfrm>
                <a:off x="344320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EFACB0A-7CB5-9ED4-3768-4BF78D62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4006687"/>
                <a:ext cx="698530" cy="67470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D8DC-95DE-BF4D-D8BA-839CBB1D885E}"/>
                  </a:ext>
                </a:extLst>
              </p:cNvPr>
              <p:cNvSpPr/>
              <p:nvPr/>
            </p:nvSpPr>
            <p:spPr>
              <a:xfrm>
                <a:off x="344320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D8DC-95DE-BF4D-D8BA-839CBB1D8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5314119"/>
                <a:ext cx="698530" cy="67470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98D932B-F4BE-59A7-39FE-E7AE9280ED75}"/>
                  </a:ext>
                </a:extLst>
              </p:cNvPr>
              <p:cNvSpPr/>
              <p:nvPr/>
            </p:nvSpPr>
            <p:spPr>
              <a:xfrm>
                <a:off x="1657243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98D932B-F4BE-59A7-39FE-E7AE9280E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5314119"/>
                <a:ext cx="698530" cy="67470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069BD22-2A15-44C4-D719-4CDA5AB5F0B8}"/>
                  </a:ext>
                </a:extLst>
              </p:cNvPr>
              <p:cNvSpPr/>
              <p:nvPr/>
            </p:nvSpPr>
            <p:spPr>
              <a:xfrm>
                <a:off x="2984486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069BD22-2A15-44C4-D719-4CDA5AB5F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5314119"/>
                <a:ext cx="698530" cy="67470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E0F195-4768-D72D-C16E-AE9F3482BC0D}"/>
                  </a:ext>
                </a:extLst>
              </p:cNvPr>
              <p:cNvSpPr/>
              <p:nvPr/>
            </p:nvSpPr>
            <p:spPr>
              <a:xfrm>
                <a:off x="4297409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𝑘𝑛𝑜𝑤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E0F195-4768-D72D-C16E-AE9F3482B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409" y="5314119"/>
                <a:ext cx="698530" cy="674706"/>
              </a:xfrm>
              <a:prstGeom prst="ellipse">
                <a:avLst/>
              </a:prstGeom>
              <a:blipFill>
                <a:blip r:embed="rId6"/>
                <a:stretch>
                  <a:fillRect l="-847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22BB37-2A7F-F82B-3383-DC3FD36929B5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693585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88ECE87-6BE2-A2F2-07C4-C1B0359E2647}"/>
                  </a:ext>
                </a:extLst>
              </p:cNvPr>
              <p:cNvSpPr/>
              <p:nvPr/>
            </p:nvSpPr>
            <p:spPr>
              <a:xfrm>
                <a:off x="1657243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88ECE87-6BE2-A2F2-07C4-C1B0359E2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4006687"/>
                <a:ext cx="698530" cy="67470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EBA5598-D2EB-BCD5-D78B-59C89F1459EC}"/>
                  </a:ext>
                </a:extLst>
              </p:cNvPr>
              <p:cNvSpPr/>
              <p:nvPr/>
            </p:nvSpPr>
            <p:spPr>
              <a:xfrm>
                <a:off x="2984486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EBA5598-D2EB-BCD5-D78B-59C89F145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4006687"/>
                <a:ext cx="698530" cy="67470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E0777A-C3E6-97BE-DE69-63B30B57087E}"/>
                  </a:ext>
                </a:extLst>
              </p:cNvPr>
              <p:cNvSpPr/>
              <p:nvPr/>
            </p:nvSpPr>
            <p:spPr>
              <a:xfrm>
                <a:off x="4294988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E0777A-C3E6-97BE-DE69-63B30B570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88" y="4006687"/>
                <a:ext cx="698530" cy="67470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7B9283-A438-170D-940D-CDA91CE841F7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flipV="1">
            <a:off x="2006508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1F0ED7-B9E2-CE2D-3E16-ED05E6BC48D5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3333751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05AC86-2E53-4722-4944-05BE130BFC06}"/>
              </a:ext>
            </a:extLst>
          </p:cNvPr>
          <p:cNvCxnSpPr>
            <a:cxnSpLocks/>
            <a:stCxn id="9" idx="0"/>
            <a:endCxn id="14" idx="4"/>
          </p:cNvCxnSpPr>
          <p:nvPr/>
        </p:nvCxnSpPr>
        <p:spPr>
          <a:xfrm flipH="1" flipV="1">
            <a:off x="4644253" y="4681393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244385-343D-64FD-BC20-0BD30946356F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1042850" y="4344040"/>
            <a:ext cx="6143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E07FC7-0918-D25A-118A-23939E814047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355773" y="4344040"/>
            <a:ext cx="6287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7760BC-1E57-3647-D08B-5EE3D6024477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3683016" y="4344040"/>
            <a:ext cx="611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46F0C8-D072-AFCB-5ED3-98698D9F87D4}"/>
              </a:ext>
            </a:extLst>
          </p:cNvPr>
          <p:cNvCxnSpPr>
            <a:cxnSpLocks/>
            <a:stCxn id="14" idx="6"/>
            <a:endCxn id="40" idx="2"/>
          </p:cNvCxnSpPr>
          <p:nvPr/>
        </p:nvCxnSpPr>
        <p:spPr>
          <a:xfrm>
            <a:off x="4993518" y="4344040"/>
            <a:ext cx="8550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A2C50AE-0DD0-6663-7579-E2E65F9516DC}"/>
                  </a:ext>
                </a:extLst>
              </p:cNvPr>
              <p:cNvSpPr/>
              <p:nvPr/>
            </p:nvSpPr>
            <p:spPr>
              <a:xfrm>
                <a:off x="5848535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A2C50AE-0DD0-6663-7579-E2E65F951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35" y="4006687"/>
                <a:ext cx="698530" cy="67470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8BF2948-F5DD-89C8-B050-C6B5EC500682}"/>
                  </a:ext>
                </a:extLst>
              </p:cNvPr>
              <p:cNvSpPr/>
              <p:nvPr/>
            </p:nvSpPr>
            <p:spPr>
              <a:xfrm>
                <a:off x="344320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8BF2948-F5DD-89C8-B050-C6B5EC500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2699255"/>
                <a:ext cx="698530" cy="67470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406346-93A2-D7CE-6A59-C1D37451D86A}"/>
                  </a:ext>
                </a:extLst>
              </p:cNvPr>
              <p:cNvSpPr/>
              <p:nvPr/>
            </p:nvSpPr>
            <p:spPr>
              <a:xfrm>
                <a:off x="1657243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406346-93A2-D7CE-6A59-C1D37451D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2699255"/>
                <a:ext cx="698530" cy="67470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1EA23DF-4919-77DA-0A5B-C8ADC36F50AD}"/>
                  </a:ext>
                </a:extLst>
              </p:cNvPr>
              <p:cNvSpPr/>
              <p:nvPr/>
            </p:nvSpPr>
            <p:spPr>
              <a:xfrm>
                <a:off x="2984486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1EA23DF-4919-77DA-0A5B-C8ADC36F5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2699255"/>
                <a:ext cx="698530" cy="67470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C58A529-FD97-EB1E-1C8E-B970581F1170}"/>
                  </a:ext>
                </a:extLst>
              </p:cNvPr>
              <p:cNvSpPr/>
              <p:nvPr/>
            </p:nvSpPr>
            <p:spPr>
              <a:xfrm>
                <a:off x="4294988" y="2699255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C58A529-FD97-EB1E-1C8E-B970581F1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88" y="2699255"/>
                <a:ext cx="698530" cy="67470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BD4D2B-F77D-1EC8-AE64-B10C4EF2DEA7}"/>
              </a:ext>
            </a:extLst>
          </p:cNvPr>
          <p:cNvCxnSpPr/>
          <p:nvPr/>
        </p:nvCxnSpPr>
        <p:spPr>
          <a:xfrm flipV="1">
            <a:off x="693585" y="3352971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FECEF4-7109-3CDD-71FB-FF98702EA3D7}"/>
              </a:ext>
            </a:extLst>
          </p:cNvPr>
          <p:cNvCxnSpPr>
            <a:cxnSpLocks/>
          </p:cNvCxnSpPr>
          <p:nvPr/>
        </p:nvCxnSpPr>
        <p:spPr>
          <a:xfrm flipV="1">
            <a:off x="2006508" y="3352971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5B08E1-442A-671E-95FE-902ADE71E948}"/>
              </a:ext>
            </a:extLst>
          </p:cNvPr>
          <p:cNvCxnSpPr>
            <a:cxnSpLocks/>
          </p:cNvCxnSpPr>
          <p:nvPr/>
        </p:nvCxnSpPr>
        <p:spPr>
          <a:xfrm flipV="1">
            <a:off x="3333751" y="3352971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EB0239-19DD-440D-F9D0-7C6BF00C98C2}"/>
              </a:ext>
            </a:extLst>
          </p:cNvPr>
          <p:cNvCxnSpPr>
            <a:cxnSpLocks/>
          </p:cNvCxnSpPr>
          <p:nvPr/>
        </p:nvCxnSpPr>
        <p:spPr>
          <a:xfrm flipH="1" flipV="1">
            <a:off x="4644253" y="3352971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851614E-F9CD-910A-9C1D-ABAC1590C164}"/>
              </a:ext>
            </a:extLst>
          </p:cNvPr>
          <p:cNvCxnSpPr>
            <a:cxnSpLocks/>
            <a:stCxn id="45" idx="1"/>
          </p:cNvCxnSpPr>
          <p:nvPr/>
        </p:nvCxnSpPr>
        <p:spPr>
          <a:xfrm rot="16200000" flipV="1">
            <a:off x="5137768" y="-658238"/>
            <a:ext cx="319558" cy="920790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30E479-0B16-8E33-CDD8-F37D7F3B388F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4644253" y="3373961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B76D20-20B0-8A58-4042-422A83A57E58}"/>
              </a:ext>
            </a:extLst>
          </p:cNvPr>
          <p:cNvCxnSpPr>
            <a:cxnSpLocks/>
          </p:cNvCxnSpPr>
          <p:nvPr/>
        </p:nvCxnSpPr>
        <p:spPr>
          <a:xfrm flipH="1" flipV="1">
            <a:off x="3351598" y="3384775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E9C0EB-FFB5-2D07-D61B-1F4A7BBD934E}"/>
              </a:ext>
            </a:extLst>
          </p:cNvPr>
          <p:cNvCxnSpPr>
            <a:cxnSpLocks/>
          </p:cNvCxnSpPr>
          <p:nvPr/>
        </p:nvCxnSpPr>
        <p:spPr>
          <a:xfrm flipH="1" flipV="1">
            <a:off x="2020828" y="3363466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306770-5CDD-6C5F-4B0A-FF0701CC147D}"/>
              </a:ext>
            </a:extLst>
          </p:cNvPr>
          <p:cNvCxnSpPr>
            <a:cxnSpLocks/>
          </p:cNvCxnSpPr>
          <p:nvPr/>
        </p:nvCxnSpPr>
        <p:spPr>
          <a:xfrm flipH="1" flipV="1">
            <a:off x="702349" y="3383477"/>
            <a:ext cx="246968" cy="411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E3C2F2F-0847-5DF1-3D57-FC7D6B741820}"/>
                  </a:ext>
                </a:extLst>
              </p:cNvPr>
              <p:cNvSpPr/>
              <p:nvPr/>
            </p:nvSpPr>
            <p:spPr>
              <a:xfrm>
                <a:off x="344320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E3C2F2F-0847-5DF1-3D57-FC7D6B741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1390408"/>
                <a:ext cx="698530" cy="67470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E0D68C4-D9BB-4BFB-FCD5-52AC26209D7E}"/>
                  </a:ext>
                </a:extLst>
              </p:cNvPr>
              <p:cNvSpPr/>
              <p:nvPr/>
            </p:nvSpPr>
            <p:spPr>
              <a:xfrm>
                <a:off x="1657243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E0D68C4-D9BB-4BFB-FCD5-52AC26209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1390408"/>
                <a:ext cx="698530" cy="674706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15A0C1E-06D3-F29B-49A1-E14B204E8613}"/>
                  </a:ext>
                </a:extLst>
              </p:cNvPr>
              <p:cNvSpPr/>
              <p:nvPr/>
            </p:nvSpPr>
            <p:spPr>
              <a:xfrm>
                <a:off x="2984486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15A0C1E-06D3-F29B-49A1-E14B204E8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1390408"/>
                <a:ext cx="698530" cy="67470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9E4914D-E366-FDB3-F4E7-70ACB0514097}"/>
                  </a:ext>
                </a:extLst>
              </p:cNvPr>
              <p:cNvSpPr/>
              <p:nvPr/>
            </p:nvSpPr>
            <p:spPr>
              <a:xfrm>
                <a:off x="4294988" y="139040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9E4914D-E366-FDB3-F4E7-70ACB0514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88" y="1390408"/>
                <a:ext cx="698530" cy="674706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7D71E8B-9CDB-0D47-DB26-B11E3B557E0F}"/>
              </a:ext>
            </a:extLst>
          </p:cNvPr>
          <p:cNvCxnSpPr/>
          <p:nvPr/>
        </p:nvCxnSpPr>
        <p:spPr>
          <a:xfrm flipV="1">
            <a:off x="693585" y="2056034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48FC5A3-42D3-4291-72E3-05FFC4CC6293}"/>
              </a:ext>
            </a:extLst>
          </p:cNvPr>
          <p:cNvCxnSpPr>
            <a:cxnSpLocks/>
          </p:cNvCxnSpPr>
          <p:nvPr/>
        </p:nvCxnSpPr>
        <p:spPr>
          <a:xfrm flipV="1">
            <a:off x="2006508" y="2056034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011535-A5C4-E010-52A8-2878F4FCFED5}"/>
              </a:ext>
            </a:extLst>
          </p:cNvPr>
          <p:cNvCxnSpPr>
            <a:cxnSpLocks/>
          </p:cNvCxnSpPr>
          <p:nvPr/>
        </p:nvCxnSpPr>
        <p:spPr>
          <a:xfrm flipV="1">
            <a:off x="3333751" y="2056034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6DE0D68-DA60-7976-BE7D-6AD33FF73944}"/>
              </a:ext>
            </a:extLst>
          </p:cNvPr>
          <p:cNvCxnSpPr>
            <a:cxnSpLocks/>
          </p:cNvCxnSpPr>
          <p:nvPr/>
        </p:nvCxnSpPr>
        <p:spPr>
          <a:xfrm flipH="1" flipV="1">
            <a:off x="4644253" y="2056034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5FBDA1F1-2D28-0C0D-5484-2FAA516FC0F7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5331808" y="1706389"/>
            <a:ext cx="250220" cy="344522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963341C-64FB-E6AC-D7C2-4477CEEE1660}"/>
              </a:ext>
            </a:extLst>
          </p:cNvPr>
          <p:cNvSpPr/>
          <p:nvPr/>
        </p:nvSpPr>
        <p:spPr>
          <a:xfrm>
            <a:off x="280152" y="1185662"/>
            <a:ext cx="5051656" cy="10414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4EC3021-D5DA-5076-75EA-34CE3FE3CA18}"/>
                  </a:ext>
                </a:extLst>
              </p:cNvPr>
              <p:cNvSpPr/>
              <p:nvPr/>
            </p:nvSpPr>
            <p:spPr>
              <a:xfrm>
                <a:off x="5848535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4EC3021-D5DA-5076-75EA-34CE3FE3C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35" y="5314119"/>
                <a:ext cx="698530" cy="674706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D6E0C7E-50A3-8005-4D48-7FB2503CC61C}"/>
                  </a:ext>
                </a:extLst>
              </p:cNvPr>
              <p:cNvSpPr txBox="1"/>
              <p:nvPr/>
            </p:nvSpPr>
            <p:spPr>
              <a:xfrm>
                <a:off x="5331808" y="4982042"/>
                <a:ext cx="500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D6E0C7E-50A3-8005-4D48-7FB2503CC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808" y="4982042"/>
                <a:ext cx="500439" cy="461665"/>
              </a:xfrm>
              <a:prstGeom prst="rect">
                <a:avLst/>
              </a:prstGeom>
              <a:blipFill>
                <a:blip r:embed="rId20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A9E88763-7F7B-E55B-4C15-D73A46D3DB83}"/>
              </a:ext>
            </a:extLst>
          </p:cNvPr>
          <p:cNvCxnSpPr>
            <a:cxnSpLocks/>
            <a:stCxn id="98" idx="2"/>
            <a:endCxn id="91" idx="4"/>
          </p:cNvCxnSpPr>
          <p:nvPr/>
        </p:nvCxnSpPr>
        <p:spPr>
          <a:xfrm rot="16200000" flipH="1">
            <a:off x="5617355" y="5408380"/>
            <a:ext cx="545118" cy="615772"/>
          </a:xfrm>
          <a:prstGeom prst="bentConnector3">
            <a:avLst>
              <a:gd name="adj1" fmla="val 14193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300978-6410-6B27-38E5-CDA77853F564}"/>
              </a:ext>
            </a:extLst>
          </p:cNvPr>
          <p:cNvSpPr/>
          <p:nvPr/>
        </p:nvSpPr>
        <p:spPr>
          <a:xfrm>
            <a:off x="280152" y="3887918"/>
            <a:ext cx="5051656" cy="10414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D6971BFB-1F41-BA58-D2C7-49594CA569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0571" y="4965245"/>
            <a:ext cx="327585" cy="1251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A3BE587-0E3D-4454-151A-2E9BFA433950}"/>
              </a:ext>
            </a:extLst>
          </p:cNvPr>
          <p:cNvSpPr/>
          <p:nvPr/>
        </p:nvSpPr>
        <p:spPr>
          <a:xfrm>
            <a:off x="7161458" y="5283524"/>
            <a:ext cx="698530" cy="6747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Cambria Math" panose="02040503050406030204" pitchFamily="18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962624-97FB-4D58-F7FA-E1FEC68CECFE}"/>
                  </a:ext>
                </a:extLst>
              </p:cNvPr>
              <p:cNvSpPr/>
              <p:nvPr/>
            </p:nvSpPr>
            <p:spPr>
              <a:xfrm>
                <a:off x="7161458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962624-97FB-4D58-F7FA-E1FEC68CE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458" y="4006687"/>
                <a:ext cx="698530" cy="674706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49A7E4-ACA5-307C-C1D9-D80DFF7A4B6D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V="1">
            <a:off x="7510723" y="4681393"/>
            <a:ext cx="0" cy="602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4D9C6A-C460-E022-DF50-0DE9ADDDC821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6547065" y="4344040"/>
            <a:ext cx="6143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46197DF-F54D-63C1-C49A-6ED37498CE26}"/>
                  </a:ext>
                </a:extLst>
              </p:cNvPr>
              <p:cNvSpPr/>
              <p:nvPr/>
            </p:nvSpPr>
            <p:spPr>
              <a:xfrm>
                <a:off x="7161458" y="275024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>
                          <a:solidFill>
                            <a:schemeClr val="tx1"/>
                          </a:solidFill>
                        </a:rPr>
                        <m:t>मुझे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46197DF-F54D-63C1-C49A-6ED37498C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458" y="2750240"/>
                <a:ext cx="698530" cy="674706"/>
              </a:xfrm>
              <a:prstGeom prst="ellipse">
                <a:avLst/>
              </a:prstGeom>
              <a:blipFill>
                <a:blip r:embed="rId22"/>
                <a:stretch>
                  <a:fillRect l="-517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7C283A-DD11-77F0-0D6D-A7791B4837CE}"/>
              </a:ext>
            </a:extLst>
          </p:cNvPr>
          <p:cNvCxnSpPr>
            <a:cxnSpLocks/>
            <a:stCxn id="20" idx="0"/>
            <a:endCxn id="33" idx="4"/>
          </p:cNvCxnSpPr>
          <p:nvPr/>
        </p:nvCxnSpPr>
        <p:spPr>
          <a:xfrm flipV="1">
            <a:off x="7510723" y="3424946"/>
            <a:ext cx="0" cy="581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25742F-6DA9-73D1-3776-3B10C794FFA5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6444768" y="4635159"/>
            <a:ext cx="4800716" cy="7777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A620E14-4883-DDAA-CE82-F12EAA1812C3}"/>
                  </a:ext>
                </a:extLst>
              </p:cNvPr>
              <p:cNvSpPr/>
              <p:nvPr/>
            </p:nvSpPr>
            <p:spPr>
              <a:xfrm>
                <a:off x="8488701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>
                          <a:solidFill>
                            <a:schemeClr val="tx1"/>
                          </a:solidFill>
                        </a:rPr>
                        <m:t>मुझे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A620E14-4883-DDAA-CE82-F12EAA181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701" y="5314119"/>
                <a:ext cx="698530" cy="674706"/>
              </a:xfrm>
              <a:prstGeom prst="ellipse">
                <a:avLst/>
              </a:prstGeom>
              <a:blipFill>
                <a:blip r:embed="rId23"/>
                <a:stretch>
                  <a:fillRect l="-344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13E0EE-E7F1-A6C3-EC59-9574446469B8}"/>
                  </a:ext>
                </a:extLst>
              </p:cNvPr>
              <p:cNvSpPr/>
              <p:nvPr/>
            </p:nvSpPr>
            <p:spPr>
              <a:xfrm>
                <a:off x="8488701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13E0EE-E7F1-A6C3-EC59-957444646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701" y="4006687"/>
                <a:ext cx="698530" cy="674706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DA06E3-B6A0-FEAE-A8BD-E7710360C8C5}"/>
              </a:ext>
            </a:extLst>
          </p:cNvPr>
          <p:cNvCxnSpPr>
            <a:cxnSpLocks/>
            <a:stCxn id="38" idx="0"/>
            <a:endCxn id="41" idx="4"/>
          </p:cNvCxnSpPr>
          <p:nvPr/>
        </p:nvCxnSpPr>
        <p:spPr>
          <a:xfrm flipV="1">
            <a:off x="8837966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91DB7C8-A477-7D09-2C8C-27DFBC338FAD}"/>
                  </a:ext>
                </a:extLst>
              </p:cNvPr>
              <p:cNvSpPr/>
              <p:nvPr/>
            </p:nvSpPr>
            <p:spPr>
              <a:xfrm>
                <a:off x="8488701" y="273670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 i="1">
                          <a:solidFill>
                            <a:schemeClr val="tx1"/>
                          </a:solidFill>
                        </a:rPr>
                        <m:t>नहीं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91DB7C8-A477-7D09-2C8C-27DFBC338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701" y="2736700"/>
                <a:ext cx="698530" cy="674706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13D282-4AE0-158C-2835-DAB5D26EA010}"/>
              </a:ext>
            </a:extLst>
          </p:cNvPr>
          <p:cNvCxnSpPr>
            <a:cxnSpLocks/>
            <a:stCxn id="41" idx="0"/>
            <a:endCxn id="43" idx="4"/>
          </p:cNvCxnSpPr>
          <p:nvPr/>
        </p:nvCxnSpPr>
        <p:spPr>
          <a:xfrm flipV="1">
            <a:off x="8837966" y="3411406"/>
            <a:ext cx="0" cy="595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C2161E6-2A59-685F-F5F3-8252C57AE99F}"/>
                  </a:ext>
                </a:extLst>
              </p:cNvPr>
              <p:cNvSpPr/>
              <p:nvPr/>
            </p:nvSpPr>
            <p:spPr>
              <a:xfrm>
                <a:off x="9801624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i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नहीं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C2161E6-2A59-685F-F5F3-8252C57AE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624" y="5314119"/>
                <a:ext cx="698530" cy="674706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284292A-3C2D-6911-DFFE-35744754547C}"/>
                  </a:ext>
                </a:extLst>
              </p:cNvPr>
              <p:cNvSpPr/>
              <p:nvPr/>
            </p:nvSpPr>
            <p:spPr>
              <a:xfrm>
                <a:off x="9799203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284292A-3C2D-6911-DFFE-357447545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203" y="4006687"/>
                <a:ext cx="698530" cy="674706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290BD5-3249-AEB6-8D11-069CA6FF3EA6}"/>
              </a:ext>
            </a:extLst>
          </p:cNvPr>
          <p:cNvCxnSpPr>
            <a:cxnSpLocks/>
            <a:stCxn id="35" idx="0"/>
            <a:endCxn id="45" idx="4"/>
          </p:cNvCxnSpPr>
          <p:nvPr/>
        </p:nvCxnSpPr>
        <p:spPr>
          <a:xfrm flipH="1" flipV="1">
            <a:off x="10148468" y="4681393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96B4F8-C662-6C39-886A-9F7143EDC46D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9187231" y="4344040"/>
            <a:ext cx="611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CD711A4-7F79-D9BE-37F8-73A2CC569C06}"/>
                  </a:ext>
                </a:extLst>
              </p:cNvPr>
              <p:cNvSpPr/>
              <p:nvPr/>
            </p:nvSpPr>
            <p:spPr>
              <a:xfrm>
                <a:off x="9815944" y="275024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 i="1">
                          <a:solidFill>
                            <a:schemeClr val="tx1"/>
                          </a:solidFill>
                        </a:rPr>
                        <m:t>पता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CD711A4-7F79-D9BE-37F8-73A2CC569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944" y="2750240"/>
                <a:ext cx="698530" cy="674706"/>
              </a:xfrm>
              <a:prstGeom prst="ellipse">
                <a:avLst/>
              </a:prstGeom>
              <a:blipFill>
                <a:blip r:embed="rId28"/>
                <a:stretch>
                  <a:fillRect r="-508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298214-BC93-AE6C-C8BA-55E502A21D24}"/>
              </a:ext>
            </a:extLst>
          </p:cNvPr>
          <p:cNvCxnSpPr>
            <a:cxnSpLocks/>
            <a:stCxn id="45" idx="0"/>
            <a:endCxn id="48" idx="4"/>
          </p:cNvCxnSpPr>
          <p:nvPr/>
        </p:nvCxnSpPr>
        <p:spPr>
          <a:xfrm flipV="1">
            <a:off x="10148468" y="3424946"/>
            <a:ext cx="16741" cy="581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0D5F1DA-5B6E-73FD-61C0-49F90FF4C33F}"/>
                  </a:ext>
                </a:extLst>
              </p:cNvPr>
              <p:cNvSpPr/>
              <p:nvPr/>
            </p:nvSpPr>
            <p:spPr>
              <a:xfrm>
                <a:off x="11145608" y="5366693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 i="1">
                          <a:solidFill>
                            <a:schemeClr val="tx1"/>
                          </a:solidFill>
                        </a:rPr>
                        <m:t>पता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0D5F1DA-5B6E-73FD-61C0-49F90FF4C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608" y="5366693"/>
                <a:ext cx="698530" cy="674706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A189370-0E42-31F0-5086-B0BC9FB18105}"/>
                  </a:ext>
                </a:extLst>
              </p:cNvPr>
              <p:cNvSpPr/>
              <p:nvPr/>
            </p:nvSpPr>
            <p:spPr>
              <a:xfrm>
                <a:off x="11143187" y="4059261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A189370-0E42-31F0-5086-B0BC9FB18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187" y="4059261"/>
                <a:ext cx="698530" cy="674706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CC1FF0-AD8E-B7FC-0948-8F54910E9DD2}"/>
              </a:ext>
            </a:extLst>
          </p:cNvPr>
          <p:cNvCxnSpPr>
            <a:cxnSpLocks/>
            <a:stCxn id="50" idx="0"/>
            <a:endCxn id="51" idx="4"/>
          </p:cNvCxnSpPr>
          <p:nvPr/>
        </p:nvCxnSpPr>
        <p:spPr>
          <a:xfrm flipH="1" flipV="1">
            <a:off x="11492452" y="4733967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7288F7-7B53-916E-96B9-83A1AB929251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10531215" y="4396614"/>
            <a:ext cx="611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FF62633-8FA6-0E78-B364-BEB845FD880D}"/>
                  </a:ext>
                </a:extLst>
              </p:cNvPr>
              <p:cNvSpPr/>
              <p:nvPr/>
            </p:nvSpPr>
            <p:spPr>
              <a:xfrm>
                <a:off x="11159928" y="2802814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1" smtClean="0">
                          <a:solidFill>
                            <a:schemeClr val="tx1"/>
                          </a:solidFill>
                        </a:rPr>
                        <m:t>end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FF62633-8FA6-0E78-B364-BEB845FD8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928" y="2802814"/>
                <a:ext cx="698530" cy="674706"/>
              </a:xfrm>
              <a:prstGeom prst="ellipse">
                <a:avLst/>
              </a:prstGeom>
              <a:blipFill>
                <a:blip r:embed="rId31"/>
                <a:stretch>
                  <a:fillRect r="-508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C20175-2E55-5C38-53D7-BC0CA496FB92}"/>
              </a:ext>
            </a:extLst>
          </p:cNvPr>
          <p:cNvCxnSpPr>
            <a:cxnSpLocks/>
            <a:stCxn id="51" idx="0"/>
            <a:endCxn id="54" idx="4"/>
          </p:cNvCxnSpPr>
          <p:nvPr/>
        </p:nvCxnSpPr>
        <p:spPr>
          <a:xfrm flipV="1">
            <a:off x="11492452" y="3477520"/>
            <a:ext cx="16741" cy="581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8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AE62-B886-2066-44E9-D42A52B2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22" y="2918243"/>
            <a:ext cx="10814755" cy="1021514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Self-Attention Mechanism &amp; 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3B246-9C52-B295-56D4-59491256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02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09D4-23B0-B848-51A6-13CC50B1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Transformers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D615-FEC2-9608-F6E5-309ADC3B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 introduced a new modeling paradigm: </a:t>
            </a:r>
          </a:p>
          <a:p>
            <a:pPr lvl="1"/>
            <a:r>
              <a:rPr lang="en-US" dirty="0"/>
              <a:t>In contrast to previous models where processing within encoder and decoder was done with recurrence or convolutions, Transformer operates using only attention.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E103C-9A4F-BA74-E108-E57171A1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32EB1-0DB2-7750-19C8-3EA1E8A9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894" y="3625516"/>
            <a:ext cx="6363117" cy="2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2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9FC06-8D44-A2C6-DF1C-5D601FA8F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8FE0-B885-9CA3-A0B7-08CFC1A3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Transformers: Getting rid of the sequential parts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FA4D-BB01-C575-B7AB-B8103F6C8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recurrence, no convolution</a:t>
            </a:r>
          </a:p>
          <a:p>
            <a:r>
              <a:rPr lang="en-US" dirty="0"/>
              <a:t>Transformers rely on the self-attention mechanism, processing the whole sequence all at once (no sequential processing like in RNNs)</a:t>
            </a:r>
          </a:p>
          <a:p>
            <a:r>
              <a:rPr lang="en-US" dirty="0"/>
              <a:t>Transformers also have encoder &amp; decoder parts. But instead of using LSTMs, they use stacked attention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38D3-4C06-789E-F5E8-CC6F9632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73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713D8-AFA6-1F47-EE03-EE8418C25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4C10-F6EE-F58F-7C54-EE510E7E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Advantage Over RNNs/CNN based Encoder/Decoder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E579-4CF4-FE01-B261-9350FF31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5257800" cy="4906963"/>
          </a:xfrm>
        </p:spPr>
        <p:txBody>
          <a:bodyPr>
            <a:normAutofit/>
          </a:bodyPr>
          <a:lstStyle/>
          <a:p>
            <a:r>
              <a:rPr lang="en-GB" dirty="0"/>
              <a:t>When encoding a sentence, RNNs won't understand what bank means until they read the whole sentence, and this can take a while for long sequences.</a:t>
            </a:r>
            <a:endParaRPr lang="en-US" dirty="0"/>
          </a:p>
          <a:p>
            <a:r>
              <a:rPr lang="en-GB" dirty="0"/>
              <a:t>In contrast, in Transformer's encoder tokens interact with each other all at once.</a:t>
            </a:r>
          </a:p>
          <a:p>
            <a:r>
              <a:rPr lang="en-US" dirty="0"/>
              <a:t>Advantage? </a:t>
            </a:r>
          </a:p>
          <a:p>
            <a:pPr lvl="1"/>
            <a:r>
              <a:rPr lang="en-US" dirty="0"/>
              <a:t>Parallelism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B98BD-6749-69F3-A94D-492C3551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081CB9-6AD7-78D4-2CAB-3900C335C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798" y="1270000"/>
            <a:ext cx="5442374" cy="253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99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5C2B-085A-0AE1-79FB-8B5BDAA4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Advantage Over RNNs/CNN based Encoder/Decoder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0D430-1758-37DE-CDB1-3629935F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9042C-42B9-B12B-FB99-5CEB60DA6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798" y="1270000"/>
            <a:ext cx="5442374" cy="253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620FA4-6A4C-3D5F-A2CA-737CDB481A6B}"/>
              </a:ext>
            </a:extLst>
          </p:cNvPr>
          <p:cNvSpPr txBox="1"/>
          <p:nvPr/>
        </p:nvSpPr>
        <p:spPr>
          <a:xfrm>
            <a:off x="838200" y="4117892"/>
            <a:ext cx="5314037" cy="2186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/>
              <a:t>Decoder</a:t>
            </a:r>
          </a:p>
          <a:p>
            <a:pPr lvl="1"/>
            <a:r>
              <a:rPr lang="en-GB" dirty="0"/>
              <a:t>In each decoder layer, tokens of the prefix also interact with each other via a self-attention mechanism, but additionally, they look at the encoder states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6EA48-A20D-6E5F-C1E2-2A22BB1E5D6E}"/>
              </a:ext>
            </a:extLst>
          </p:cNvPr>
          <p:cNvSpPr txBox="1"/>
          <p:nvPr/>
        </p:nvSpPr>
        <p:spPr>
          <a:xfrm>
            <a:off x="838200" y="1270000"/>
            <a:ext cx="5314037" cy="299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/>
              <a:t>Encoder</a:t>
            </a:r>
          </a:p>
          <a:p>
            <a:pPr lvl="1"/>
            <a:r>
              <a:rPr lang="en-GB" dirty="0"/>
              <a:t>In each encoder layer, tokens look at each other, exchange information and try to understand each other better in the context of the whole sentence. </a:t>
            </a:r>
          </a:p>
          <a:p>
            <a:pPr lvl="1"/>
            <a:r>
              <a:rPr lang="en-GB" dirty="0"/>
              <a:t>This happens in several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4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3F4B-B6AF-C01F-F0C1-56D7F570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Image Captioning using spatial features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2FB5D-4038-F05D-CCAF-627E41804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Input: Image I</a:t>
                </a:r>
              </a:p>
              <a:p>
                <a:r>
                  <a:rPr lang="en-GB" dirty="0"/>
                  <a:t>Output: Automatically generating caption y encoded as a sequence of 1-of-K encoded words.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where K is the size of vocabulary and C is the length of the caption.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2FB5D-4038-F05D-CCAF-627E41804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5" t="-1988" r="-1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F6088-5753-8FDF-16D8-4877CFC7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EF13C-A1BF-B8AF-3763-E6F0F94A5625}"/>
              </a:ext>
            </a:extLst>
          </p:cNvPr>
          <p:cNvSpPr txBox="1"/>
          <p:nvPr/>
        </p:nvSpPr>
        <p:spPr>
          <a:xfrm>
            <a:off x="838200" y="6407150"/>
            <a:ext cx="102294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Xu, K., Ba, J. L., 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Kiros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R., Cho, K., Courville, A., 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Salakhutdinov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R., ... &amp; Bengio, Y. “Show, attend and tell: neural image caption generation with visual attention”. </a:t>
            </a:r>
            <a:r>
              <a:rPr lang="en-IN" sz="1000" dirty="0">
                <a:solidFill>
                  <a:srgbClr val="FF0000"/>
                </a:solidFill>
                <a:latin typeface="Arial" panose="020B0604020202020204" pitchFamily="34" charset="0"/>
              </a:rPr>
              <a:t>ICML, 2015</a:t>
            </a:r>
            <a:endParaRPr lang="en-IN" sz="10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AB9D3-F46E-05BE-0C3C-A5E4509F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353" y="3754877"/>
            <a:ext cx="5596647" cy="25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41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1975-146A-8E74-72C1-751175C1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Transformer 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11EF-5311-72A5-2CD5-855B064EE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4672-3466-F9BF-1D72-7F2DB44E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E9909C-BD3E-FC08-314E-3655491D9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50352"/>
            <a:ext cx="6268454" cy="483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D05D0-6AFD-F530-D666-E44D86B11F1C}"/>
              </a:ext>
            </a:extLst>
          </p:cNvPr>
          <p:cNvSpPr txBox="1"/>
          <p:nvPr/>
        </p:nvSpPr>
        <p:spPr>
          <a:xfrm>
            <a:off x="838198" y="6407150"/>
            <a:ext cx="551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11111"/>
                </a:solidFill>
                <a:effectLst/>
                <a:latin typeface="Helvetica" pitchFamily="2" charset="0"/>
              </a:rPr>
              <a:t>The animation is from the </a:t>
            </a:r>
            <a:r>
              <a:rPr lang="en-IN" b="0" i="0" u="none" strike="noStrike" dirty="0">
                <a:solidFill>
                  <a:srgbClr val="2A7AE2"/>
                </a:solidFill>
                <a:effectLst/>
                <a:latin typeface="Helvetica" pitchFamily="2" charset="0"/>
                <a:hlinkClick r:id="rId3"/>
              </a:rPr>
              <a:t>Google AI blog post</a:t>
            </a:r>
            <a:r>
              <a:rPr lang="en-IN" b="0" i="0" dirty="0">
                <a:solidFill>
                  <a:srgbClr val="111111"/>
                </a:solidFill>
                <a:effectLst/>
                <a:latin typeface="Helvetica" pitchFamily="2" charset="0"/>
              </a:rPr>
              <a:t>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A1D03-2C1F-385A-AC9F-230381C90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534" y="4194495"/>
            <a:ext cx="466604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DD93-4E98-A65D-7578-3E1AD4C8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Self-Attention Mechanism-- Very Basic 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6752-EE3F-CA01-11CE-25C867D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Self-attention: relating different positions within a single sequence</a:t>
            </a:r>
          </a:p>
          <a:p>
            <a:r>
              <a:rPr lang="en-IN" dirty="0"/>
              <a:t>Main procedure: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Derive attention weights: similarity between current input and all other inputs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Normalize weights via </a:t>
            </a:r>
            <a:r>
              <a:rPr lang="en-IN" dirty="0" err="1"/>
              <a:t>softmax</a:t>
            </a:r>
            <a:r>
              <a:rPr lang="en-IN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Compute attention value from normalized weights and corresponding inputs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C8AFD-3220-901E-C353-4DCECAD5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05CAE-DD9B-A48C-2880-533A890E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93" y="4536344"/>
            <a:ext cx="6320589" cy="17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51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3871-17FA-4247-ED22-F3E52F2B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Self-Attention Mechanism-- Very Basic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8891A-3991-D350-6CD4-3E4BB645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27704-E472-69E4-EF94-306ADAF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9A409D-4B4B-544F-167A-8478184B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69999"/>
            <a:ext cx="7904747" cy="46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19D71-FD0D-4B4C-E14F-8DEAC7F90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0166-04A4-0882-1572-A9432C90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Self-Attention Mechanism- Very Basic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0DA9-CBFF-CE98-F978-0C55799A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968706" cy="43180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1B0F3-FCFF-1165-28AD-4A45FD31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241CD-24D4-45FD-42B8-7C891024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9999"/>
            <a:ext cx="7123818" cy="4592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6C2EC02-0311-5F28-28BF-41FB5C9843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2018" y="1355859"/>
                <a:ext cx="3880905" cy="4948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Dot product-based weights are large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GB" dirty="0"/>
                  <a:t> are similar. But we may want a more flexible approach. </a:t>
                </a:r>
              </a:p>
              <a:p>
                <a:r>
                  <a:rPr lang="en-IN" dirty="0"/>
                  <a:t>Consider the sentence:</a:t>
                </a:r>
              </a:p>
              <a:p>
                <a:pPr lvl="1"/>
                <a:r>
                  <a:rPr lang="en-IN" dirty="0"/>
                  <a:t>"The cat that the dog chased is hiding under the table."</a:t>
                </a:r>
              </a:p>
              <a:p>
                <a:pPr lvl="1"/>
                <a:r>
                  <a:rPr lang="en-IN" dirty="0"/>
                  <a:t>In this sentence:</a:t>
                </a:r>
              </a:p>
              <a:p>
                <a:pPr lvl="2"/>
                <a:r>
                  <a:rPr lang="en-IN" b="1" dirty="0"/>
                  <a:t>"cat"</a:t>
                </a:r>
                <a:r>
                  <a:rPr lang="en-IN" dirty="0"/>
                  <a:t> and </a:t>
                </a:r>
                <a:r>
                  <a:rPr lang="en-IN" b="1" dirty="0"/>
                  <a:t>"chased"</a:t>
                </a:r>
                <a:r>
                  <a:rPr lang="en-IN" dirty="0"/>
                  <a:t> need to interact because "the dog chased the cat," establishing a subject-object relationship.</a:t>
                </a:r>
              </a:p>
              <a:p>
                <a:pPr lvl="2"/>
                <a:r>
                  <a:rPr lang="en-IN" dirty="0"/>
                  <a:t>However, "cat" and "chased" may not have similar vector representations, as one is a noun and the other is a verb. Using just the dot product (similarity-based) approach might fail to capture this dependency.</a:t>
                </a:r>
              </a:p>
              <a:p>
                <a:pPr lvl="2"/>
                <a:r>
                  <a:rPr lang="en-IN" dirty="0"/>
                  <a:t>Similarly, </a:t>
                </a:r>
                <a:r>
                  <a:rPr lang="en-IN" b="1" dirty="0"/>
                  <a:t>"cat"</a:t>
                </a:r>
                <a:r>
                  <a:rPr lang="en-IN" dirty="0"/>
                  <a:t> and </a:t>
                </a:r>
                <a:r>
                  <a:rPr lang="en-IN" b="1" dirty="0"/>
                  <a:t>"hiding"</a:t>
                </a:r>
                <a:r>
                  <a:rPr lang="en-IN" dirty="0"/>
                  <a:t> should interact, as the sentence indicates that "the cat is hiding."</a:t>
                </a:r>
                <a:endParaRPr lang="en-GB" dirty="0"/>
              </a:p>
              <a:p>
                <a:r>
                  <a:rPr lang="en-GB" dirty="0"/>
                  <a:t>Learn attention weights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GB" dirty="0"/>
                  <a:t> that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GB" dirty="0"/>
                  <a:t> in a manner that works best for the task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6C2EC02-0311-5F28-28BF-41FB5C98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018" y="1355859"/>
                <a:ext cx="3880905" cy="4948104"/>
              </a:xfrm>
              <a:prstGeom prst="rect">
                <a:avLst/>
              </a:prstGeom>
              <a:blipFill>
                <a:blip r:embed="rId3"/>
                <a:stretch>
                  <a:fillRect l="-651" t="-2046" r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99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4432-7DAF-0412-2747-7409201D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Self-attention with queries, keys, values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027F1-5483-63BD-83C1-1A79E06ED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Let’s add learnable parameters (three  weight matrices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dirty="0"/>
                  <a:t> that allow us turn any input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dirty="0"/>
                  <a:t>  into </a:t>
                </a:r>
                <a:r>
                  <a:rPr lang="en-GB" dirty="0">
                    <a:solidFill>
                      <a:srgbClr val="FF0000"/>
                    </a:solidFill>
                  </a:rPr>
                  <a:t>three versions</a:t>
                </a:r>
              </a:p>
              <a:p>
                <a:pPr lvl="1"/>
                <a:r>
                  <a:rPr lang="en-GB" dirty="0"/>
                  <a:t>Query vector: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𝐪</m:t>
                        </m:r>
                      </m:sub>
                    </m:sSub>
                  </m:oMath>
                </a14:m>
                <a:endParaRPr lang="en-GB" dirty="0"/>
              </a:p>
              <a:p>
                <a:pPr lvl="2"/>
                <a:r>
                  <a:rPr lang="en-IN" dirty="0"/>
                  <a:t>Like search request</a:t>
                </a:r>
              </a:p>
              <a:p>
                <a:pPr lvl="2"/>
                <a:r>
                  <a:rPr lang="en-GB" dirty="0"/>
                  <a:t>Think of this as representing the "focus" or "question" each word is asking about the other words in the sentence.</a:t>
                </a:r>
              </a:p>
              <a:p>
                <a:pPr lvl="1"/>
                <a:r>
                  <a:rPr lang="en-GB" dirty="0"/>
                  <a:t>Key vector: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Like book titles/tags in the </a:t>
                </a:r>
                <a:r>
                  <a:rPr lang="en-GB" dirty="0" err="1"/>
                  <a:t>catalog</a:t>
                </a:r>
                <a:endParaRPr lang="en-GB" dirty="0"/>
              </a:p>
              <a:p>
                <a:pPr lvl="2"/>
                <a:r>
                  <a:rPr lang="en-GB" dirty="0"/>
                  <a:t>Represents the "descriptor" or characteristics of each word, which helps the model decide if that word is relevant to a given query.</a:t>
                </a:r>
              </a:p>
              <a:p>
                <a:pPr lvl="1"/>
                <a:r>
                  <a:rPr lang="en-GB" dirty="0"/>
                  <a:t>Value vector: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endParaRPr lang="en-IN" dirty="0"/>
              </a:p>
              <a:p>
                <a:pPr lvl="2"/>
                <a:r>
                  <a:rPr lang="en-GB" dirty="0"/>
                  <a:t>Like the actual book content</a:t>
                </a:r>
              </a:p>
              <a:p>
                <a:pPr lvl="2"/>
                <a:r>
                  <a:rPr lang="en-GB" dirty="0"/>
                  <a:t>Contains the actual content of the word that the model will pull from if the query and key are relevant.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027F1-5483-63BD-83C1-1A79E06ED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0" t="-3106" r="-14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3DA51-16CF-6E08-586A-274E00B0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56128-8122-0F0F-A258-AD0D7F2B5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333A-7974-BC2D-F2C4-290BB923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Self-attention with queries, keys, values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EEC6DA-F5FE-0066-D247-79E1192FF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Input Sentence: “The cat that the dog chased is hiding under the table."</a:t>
                </a:r>
                <a:endParaRPr lang="en-GB" dirty="0"/>
              </a:p>
              <a:p>
                <a:r>
                  <a:rPr lang="en-GB" dirty="0"/>
                  <a:t>Let’s say the model is processing the word “cat” and wants to understand the context in which it appears.</a:t>
                </a:r>
              </a:p>
              <a:p>
                <a:pPr lvl="1"/>
                <a:r>
                  <a:rPr lang="en-GB" b="1" dirty="0"/>
                  <a:t>Query vector of “cat” (𝒒₁)</a:t>
                </a:r>
                <a:r>
                  <a:rPr lang="en-GB" dirty="0"/>
                  <a:t>: This vector seeks information about </a:t>
                </a:r>
                <a:r>
                  <a:rPr lang="en-GB" b="1" dirty="0"/>
                  <a:t>"what is happening to the cat."</a:t>
                </a:r>
                <a:r>
                  <a:rPr lang="en-GB" dirty="0"/>
                  <a:t> It's the focus or context the model wants to understand about “cat.”</a:t>
                </a:r>
              </a:p>
              <a:p>
                <a:pPr lvl="1"/>
                <a:r>
                  <a:rPr lang="en-GB" b="1" dirty="0"/>
                  <a:t>Key (𝒌ᵢ)</a:t>
                </a:r>
                <a:r>
                  <a:rPr lang="en-GB" dirty="0"/>
                  <a:t>: For example, “dog” and “chased” have keys that relate to “cat” because they describe the action and the subject involved with it.</a:t>
                </a:r>
              </a:p>
              <a:p>
                <a:pPr lvl="1"/>
                <a:r>
                  <a:rPr lang="en-GB" dirty="0"/>
                  <a:t>Value vector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: </a:t>
                </a:r>
                <a:r>
                  <a:rPr lang="en-GB" dirty="0"/>
                  <a:t>For example, “dog” and “chased” contains the actual content of the word that the model will pull from if the query and key are relevant.</a:t>
                </a:r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EEC6DA-F5FE-0066-D247-79E1192FF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0" t="-3106" r="-14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2C11A-E08A-692C-7477-9D436F2D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4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214F-86B6-A573-895F-0729C3E8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Attention: Recall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6A807-12C6-C836-8193-6502C0C3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5E0502F-13D6-826B-837E-7849B3D469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448285"/>
                  </p:ext>
                </p:extLst>
              </p:nvPr>
            </p:nvGraphicFramePr>
            <p:xfrm>
              <a:off x="3488986" y="4628609"/>
              <a:ext cx="1750224" cy="144795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8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5E0502F-13D6-826B-837E-7849B3D469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448285"/>
                  </p:ext>
                </p:extLst>
              </p:nvPr>
            </p:nvGraphicFramePr>
            <p:xfrm>
              <a:off x="3488986" y="4628609"/>
              <a:ext cx="1750224" cy="144795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8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1266" r="-202083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042" t="-1266" r="-102083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42" t="-1266" r="-2083" b="-203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100000" r="-202083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042" t="-100000" r="-102083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42" t="-100000" r="-2083" b="-10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202532" r="-202083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042" t="-202532" r="-102083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42" t="-202532" r="-2083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1BFB974-2F5F-3F9E-A097-5F7359B6DD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1989500"/>
                  </p:ext>
                </p:extLst>
              </p:nvPr>
            </p:nvGraphicFramePr>
            <p:xfrm>
              <a:off x="1063028" y="4664812"/>
              <a:ext cx="1750221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7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1BFB974-2F5F-3F9E-A097-5F7359B6DD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1989500"/>
                  </p:ext>
                </p:extLst>
              </p:nvPr>
            </p:nvGraphicFramePr>
            <p:xfrm>
              <a:off x="1063028" y="4664812"/>
              <a:ext cx="1750221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7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2" t="-1333" r="-202083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42" t="-1333" r="-102083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042" t="-1333" r="-2083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2" t="-100000" r="-202083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42" t="-100000" r="-102083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042" t="-100000" r="-2083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2" t="-202667" r="-20208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42" t="-202667" r="-10208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042" t="-202667" r="-2083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568CA82-2155-5364-6A18-5833B33B20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33519"/>
                  </p:ext>
                </p:extLst>
              </p:nvPr>
            </p:nvGraphicFramePr>
            <p:xfrm>
              <a:off x="3488986" y="2348886"/>
              <a:ext cx="1750224" cy="144795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8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568CA82-2155-5364-6A18-5833B33B20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33519"/>
                  </p:ext>
                </p:extLst>
              </p:nvPr>
            </p:nvGraphicFramePr>
            <p:xfrm>
              <a:off x="3488986" y="2348886"/>
              <a:ext cx="1750224" cy="144795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8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2" t="-1266" r="-202083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42" t="-1266" r="-102083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042" t="-1266" r="-2083" b="-203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2" t="-100000" r="-202083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42" t="-100000" r="-102083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042" t="-100000" r="-2083" b="-10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2" t="-202532" r="-202083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42" t="-202532" r="-102083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042" t="-202532" r="-2083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CC165F2-91DF-2F14-3CFB-74F02EFA834C}"/>
              </a:ext>
            </a:extLst>
          </p:cNvPr>
          <p:cNvSpPr txBox="1"/>
          <p:nvPr/>
        </p:nvSpPr>
        <p:spPr>
          <a:xfrm rot="16200000">
            <a:off x="42219" y="5167920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Features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BBD6DE-E308-C23C-4830-417547BF3FF7}"/>
              </a:ext>
            </a:extLst>
          </p:cNvPr>
          <p:cNvCxnSpPr>
            <a:endCxn id="5" idx="1"/>
          </p:cNvCxnSpPr>
          <p:nvPr/>
        </p:nvCxnSpPr>
        <p:spPr>
          <a:xfrm>
            <a:off x="2813249" y="5352585"/>
            <a:ext cx="675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FA112D-DFEF-B0BB-7594-345B19D8FC73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4364098" y="4397390"/>
            <a:ext cx="0" cy="23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7A711B-BF07-916D-33FE-A7350F0953A2}"/>
              </a:ext>
            </a:extLst>
          </p:cNvPr>
          <p:cNvSpPr txBox="1"/>
          <p:nvPr/>
        </p:nvSpPr>
        <p:spPr>
          <a:xfrm>
            <a:off x="3488986" y="4028058"/>
            <a:ext cx="1750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softmax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C00E2C-E22A-A992-4E43-4540BD66E252}"/>
              </a:ext>
            </a:extLst>
          </p:cNvPr>
          <p:cNvCxnSpPr>
            <a:cxnSpLocks/>
            <a:stCxn id="17" idx="0"/>
            <a:endCxn id="7" idx="2"/>
          </p:cNvCxnSpPr>
          <p:nvPr/>
        </p:nvCxnSpPr>
        <p:spPr>
          <a:xfrm flipV="1">
            <a:off x="4364098" y="3796839"/>
            <a:ext cx="0" cy="23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168786B-4CEC-F06F-1FCB-5D72A0090534}"/>
              </a:ext>
            </a:extLst>
          </p:cNvPr>
          <p:cNvSpPr/>
          <p:nvPr/>
        </p:nvSpPr>
        <p:spPr>
          <a:xfrm>
            <a:off x="4217437" y="6248266"/>
            <a:ext cx="410546" cy="308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h</a:t>
            </a:r>
            <a:endParaRPr lang="en-IN" dirty="0">
              <a:solidFill>
                <a:schemeClr val="accent6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1198EC-1247-009E-187F-9971BC06D23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422710" y="6057901"/>
            <a:ext cx="0" cy="19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4EF13B-4048-CAAE-C764-5431D92FAC22}"/>
              </a:ext>
            </a:extLst>
          </p:cNvPr>
          <p:cNvSpPr txBox="1"/>
          <p:nvPr/>
        </p:nvSpPr>
        <p:spPr>
          <a:xfrm rot="16200000">
            <a:off x="4886672" y="5131719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Alignment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FD99E5-A69C-9B1F-81F1-8182CF5DBFF7}"/>
              </a:ext>
            </a:extLst>
          </p:cNvPr>
          <p:cNvSpPr txBox="1"/>
          <p:nvPr/>
        </p:nvSpPr>
        <p:spPr>
          <a:xfrm rot="16200000">
            <a:off x="4886673" y="2924397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Attention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E06338-944E-8B26-3760-F14F9C996281}"/>
              </a:ext>
            </a:extLst>
          </p:cNvPr>
          <p:cNvSpPr txBox="1"/>
          <p:nvPr/>
        </p:nvSpPr>
        <p:spPr>
          <a:xfrm>
            <a:off x="6013808" y="5380633"/>
            <a:ext cx="32774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Inputs: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Features: z (shape: H x W x 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Query: h (shape: 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621000-E5A1-1690-CB36-41C79E38D893}"/>
                  </a:ext>
                </a:extLst>
              </p:cNvPr>
              <p:cNvSpPr txBox="1"/>
              <p:nvPr/>
            </p:nvSpPr>
            <p:spPr>
              <a:xfrm>
                <a:off x="5909685" y="2348886"/>
                <a:ext cx="3532892" cy="1244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Operations: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Alignment: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Attention: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Output: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621000-E5A1-1690-CB36-41C79E38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85" y="2348886"/>
                <a:ext cx="3532892" cy="1244123"/>
              </a:xfrm>
              <a:prstGeom prst="rect">
                <a:avLst/>
              </a:prstGeom>
              <a:blipFill>
                <a:blip r:embed="rId5"/>
                <a:stretch>
                  <a:fillRect l="-1379" t="-2451" b="-5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CCC9A770-514C-A31A-8439-C3C0D62A9036}"/>
              </a:ext>
            </a:extLst>
          </p:cNvPr>
          <p:cNvSpPr txBox="1"/>
          <p:nvPr/>
        </p:nvSpPr>
        <p:spPr>
          <a:xfrm>
            <a:off x="3488986" y="1752143"/>
            <a:ext cx="1750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mul</a:t>
            </a:r>
            <a:r>
              <a:rPr lang="en-GB" dirty="0"/>
              <a:t> + add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2C6BA2-5C10-433E-5151-028C18725995}"/>
              </a:ext>
            </a:extLst>
          </p:cNvPr>
          <p:cNvCxnSpPr>
            <a:cxnSpLocks/>
            <a:stCxn id="7" idx="0"/>
            <a:endCxn id="38" idx="2"/>
          </p:cNvCxnSpPr>
          <p:nvPr/>
        </p:nvCxnSpPr>
        <p:spPr>
          <a:xfrm flipV="1">
            <a:off x="4364098" y="2121475"/>
            <a:ext cx="0" cy="22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DC6D37-5782-2E5D-1C62-26C2F0EBFA2E}"/>
              </a:ext>
            </a:extLst>
          </p:cNvPr>
          <p:cNvCxnSpPr>
            <a:cxnSpLocks/>
            <a:stCxn id="38" idx="0"/>
            <a:endCxn id="46" idx="2"/>
          </p:cNvCxnSpPr>
          <p:nvPr/>
        </p:nvCxnSpPr>
        <p:spPr>
          <a:xfrm flipV="1">
            <a:off x="4364098" y="1484220"/>
            <a:ext cx="0" cy="26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029A7E6-A720-C279-0CFC-4C426C5C6CB9}"/>
              </a:ext>
            </a:extLst>
          </p:cNvPr>
          <p:cNvSpPr/>
          <p:nvPr/>
        </p:nvSpPr>
        <p:spPr>
          <a:xfrm>
            <a:off x="4158825" y="1176049"/>
            <a:ext cx="410546" cy="308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c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46DB16-5AC1-3A4C-88A0-8231B4C8C187}"/>
              </a:ext>
            </a:extLst>
          </p:cNvPr>
          <p:cNvSpPr txBox="1"/>
          <p:nvPr/>
        </p:nvSpPr>
        <p:spPr>
          <a:xfrm>
            <a:off x="5909685" y="1220677"/>
            <a:ext cx="3896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context vector: c (shape: D)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4C0F8EB-231E-165D-9411-3CD756EAA0BD}"/>
              </a:ext>
            </a:extLst>
          </p:cNvPr>
          <p:cNvCxnSpPr>
            <a:cxnSpLocks/>
            <a:endCxn id="38" idx="1"/>
          </p:cNvCxnSpPr>
          <p:nvPr/>
        </p:nvCxnSpPr>
        <p:spPr>
          <a:xfrm rot="5400000" flipH="1" flipV="1">
            <a:off x="1367661" y="2507286"/>
            <a:ext cx="2691802" cy="1550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68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33" grpId="0"/>
      <p:bldP spid="37" grpId="0"/>
      <p:bldP spid="38" grpId="0" animBg="1"/>
      <p:bldP spid="46" grpId="0" animBg="1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487E7-C9EF-21AA-1D36-F4B38CB25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29A7-F286-7026-8B4F-C555FFC8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General attention layer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3678-2F6E-4450-26B2-E3379E3C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7CC2D-9C3F-D5E5-9182-060EC69424B5}"/>
              </a:ext>
            </a:extLst>
          </p:cNvPr>
          <p:cNvSpPr txBox="1"/>
          <p:nvPr/>
        </p:nvSpPr>
        <p:spPr>
          <a:xfrm rot="16200000">
            <a:off x="188775" y="4941364"/>
            <a:ext cx="144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Vectors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65024A-4438-CC33-908B-85467E0D5ED5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1639558" y="4971945"/>
            <a:ext cx="837905" cy="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5ED3AA9-383A-27E7-6752-4FA0017C14F2}"/>
              </a:ext>
            </a:extLst>
          </p:cNvPr>
          <p:cNvSpPr/>
          <p:nvPr/>
        </p:nvSpPr>
        <p:spPr>
          <a:xfrm>
            <a:off x="2477463" y="5992261"/>
            <a:ext cx="410546" cy="308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h</a:t>
            </a:r>
            <a:endParaRPr lang="en-IN" dirty="0">
              <a:solidFill>
                <a:schemeClr val="accent6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DB111D-5EE1-ADEC-A5BC-17E6D924D379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682736" y="5801896"/>
            <a:ext cx="0" cy="19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F7476C8-90F4-F53D-28F8-F900352BA143}"/>
              </a:ext>
            </a:extLst>
          </p:cNvPr>
          <p:cNvSpPr txBox="1"/>
          <p:nvPr/>
        </p:nvSpPr>
        <p:spPr>
          <a:xfrm rot="16200000">
            <a:off x="3193967" y="4889026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Alignment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C5101-69CD-4E0C-9D68-F95781AE89B8}"/>
              </a:ext>
            </a:extLst>
          </p:cNvPr>
          <p:cNvSpPr txBox="1"/>
          <p:nvPr/>
        </p:nvSpPr>
        <p:spPr>
          <a:xfrm rot="16200000">
            <a:off x="3188045" y="2806103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Attention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836DBBE-CDCE-96D7-5258-AE367A137E24}"/>
                  </a:ext>
                </a:extLst>
              </p:cNvPr>
              <p:cNvSpPr txBox="1"/>
              <p:nvPr/>
            </p:nvSpPr>
            <p:spPr>
              <a:xfrm>
                <a:off x="4318454" y="5113482"/>
                <a:ext cx="327744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Inputs: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Input Vectors: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b="1" dirty="0"/>
                  <a:t>’s (</a:t>
                </a:r>
                <a:r>
                  <a:rPr lang="en-IN" dirty="0"/>
                  <a:t>shape: D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Query: h (shape: D)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836DBBE-CDCE-96D7-5258-AE367A13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454" y="5113482"/>
                <a:ext cx="3277446" cy="923330"/>
              </a:xfrm>
              <a:prstGeom prst="rect">
                <a:avLst/>
              </a:prstGeom>
              <a:blipFill>
                <a:blip r:embed="rId2"/>
                <a:stretch>
                  <a:fillRect l="-1487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11211D-9E5E-1708-02CB-215FC5BFD492}"/>
                  </a:ext>
                </a:extLst>
              </p:cNvPr>
              <p:cNvSpPr txBox="1"/>
              <p:nvPr/>
            </p:nvSpPr>
            <p:spPr>
              <a:xfrm>
                <a:off x="4323225" y="2517947"/>
                <a:ext cx="3532892" cy="1200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Operations: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Alignment: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Attention: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Output: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11211D-9E5E-1708-02CB-215FC5BFD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25" y="2517947"/>
                <a:ext cx="3532892" cy="1200585"/>
              </a:xfrm>
              <a:prstGeom prst="rect">
                <a:avLst/>
              </a:prstGeom>
              <a:blipFill>
                <a:blip r:embed="rId3"/>
                <a:stretch>
                  <a:fillRect l="-1434" t="-2105" b="-5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3914F463-3FB8-396A-405C-E52718A5D9B9}"/>
              </a:ext>
            </a:extLst>
          </p:cNvPr>
          <p:cNvSpPr txBox="1"/>
          <p:nvPr/>
        </p:nvSpPr>
        <p:spPr>
          <a:xfrm>
            <a:off x="2413624" y="1718054"/>
            <a:ext cx="1080385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700" dirty="0" err="1"/>
              <a:t>mul</a:t>
            </a:r>
            <a:r>
              <a:rPr lang="en-GB" sz="1700" dirty="0"/>
              <a:t> + add</a:t>
            </a:r>
            <a:endParaRPr lang="en-IN" sz="17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F4589F-3C3D-48FD-2455-27B772801855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702815" y="2103845"/>
            <a:ext cx="0" cy="15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E543DD-3022-FD98-3AE7-584A6FCC078C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2682736" y="1504747"/>
            <a:ext cx="9387" cy="15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75C81C5-0EE5-7044-D9C6-001C9B111950}"/>
              </a:ext>
            </a:extLst>
          </p:cNvPr>
          <p:cNvSpPr/>
          <p:nvPr/>
        </p:nvSpPr>
        <p:spPr>
          <a:xfrm>
            <a:off x="2486850" y="1196576"/>
            <a:ext cx="410546" cy="308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c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E1D18B-5C1F-0B48-DC6A-CB4F957698A3}"/>
              </a:ext>
            </a:extLst>
          </p:cNvPr>
          <p:cNvSpPr txBox="1"/>
          <p:nvPr/>
        </p:nvSpPr>
        <p:spPr>
          <a:xfrm>
            <a:off x="4323225" y="1153826"/>
            <a:ext cx="3896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context vector: c (shape: D)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BD7B9E7-3506-9E13-DD5C-4D11A30B65B4}"/>
              </a:ext>
            </a:extLst>
          </p:cNvPr>
          <p:cNvCxnSpPr>
            <a:cxnSpLocks/>
            <a:endCxn id="38" idx="1"/>
          </p:cNvCxnSpPr>
          <p:nvPr/>
        </p:nvCxnSpPr>
        <p:spPr>
          <a:xfrm rot="5400000" flipH="1" flipV="1">
            <a:off x="766434" y="2581538"/>
            <a:ext cx="2333702" cy="960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2DD0DD-6AA3-4518-983D-6AC846E44C31}"/>
              </a:ext>
            </a:extLst>
          </p:cNvPr>
          <p:cNvSpPr txBox="1"/>
          <p:nvPr/>
        </p:nvSpPr>
        <p:spPr>
          <a:xfrm>
            <a:off x="7342853" y="5137950"/>
            <a:ext cx="448755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Attention operation is permutation invariant.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Doesn't care about ordering of the features-Stretch H x W = N into N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12D707B-DCEA-A569-7417-09C00BF65AD0}"/>
                  </a:ext>
                </a:extLst>
              </p:cNvPr>
              <p:cNvSpPr/>
              <p:nvPr/>
            </p:nvSpPr>
            <p:spPr>
              <a:xfrm>
                <a:off x="1229012" y="436780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12D707B-DCEA-A569-7417-09C00BF65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4367806"/>
                <a:ext cx="410546" cy="308171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21EF5F5-B9F9-874D-339D-B832CFE72508}"/>
                  </a:ext>
                </a:extLst>
              </p:cNvPr>
              <p:cNvSpPr/>
              <p:nvPr/>
            </p:nvSpPr>
            <p:spPr>
              <a:xfrm>
                <a:off x="1229012" y="4817859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21EF5F5-B9F9-874D-339D-B832CFE72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4817859"/>
                <a:ext cx="410546" cy="308171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62AE99-19C0-8FE4-A386-BF75932EDEF2}"/>
                  </a:ext>
                </a:extLst>
              </p:cNvPr>
              <p:cNvSpPr/>
              <p:nvPr/>
            </p:nvSpPr>
            <p:spPr>
              <a:xfrm>
                <a:off x="1229012" y="5507588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62AE99-19C0-8FE4-A386-BF75932ED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5507588"/>
                <a:ext cx="410546" cy="308171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F46094C-3493-2EC5-3A44-CA16F3D37F2D}"/>
                  </a:ext>
                </a:extLst>
              </p:cNvPr>
              <p:cNvSpPr/>
              <p:nvPr/>
            </p:nvSpPr>
            <p:spPr>
              <a:xfrm flipV="1">
                <a:off x="1356919" y="5171313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F46094C-3493-2EC5-3A44-CA16F3D37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356919" y="5171313"/>
                <a:ext cx="96027" cy="308172"/>
              </a:xfrm>
              <a:prstGeom prst="rect">
                <a:avLst/>
              </a:prstGeom>
              <a:blipFill>
                <a:blip r:embed="rId7"/>
                <a:stretch>
                  <a:fillRect l="-37500" r="-8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389E57-2393-7666-5C30-30D8CB674225}"/>
                  </a:ext>
                </a:extLst>
              </p:cNvPr>
              <p:cNvSpPr/>
              <p:nvPr/>
            </p:nvSpPr>
            <p:spPr>
              <a:xfrm>
                <a:off x="2477463" y="437972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389E57-2393-7666-5C30-30D8CB674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63" y="4379726"/>
                <a:ext cx="410546" cy="308171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A432CD-F062-4D61-6E64-4B321FA1F765}"/>
                  </a:ext>
                </a:extLst>
              </p:cNvPr>
              <p:cNvSpPr/>
              <p:nvPr/>
            </p:nvSpPr>
            <p:spPr>
              <a:xfrm>
                <a:off x="2477463" y="4829779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A432CD-F062-4D61-6E64-4B321FA1F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63" y="4829779"/>
                <a:ext cx="410546" cy="30817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176B71-450A-77E0-212A-0E2043BFD51E}"/>
                  </a:ext>
                </a:extLst>
              </p:cNvPr>
              <p:cNvSpPr/>
              <p:nvPr/>
            </p:nvSpPr>
            <p:spPr>
              <a:xfrm>
                <a:off x="2477463" y="5519508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176B71-450A-77E0-212A-0E2043BFD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63" y="5519508"/>
                <a:ext cx="410546" cy="308171"/>
              </a:xfrm>
              <a:prstGeom prst="rect">
                <a:avLst/>
              </a:prstGeom>
              <a:blipFill>
                <a:blip r:embed="rId10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751E72-61B2-8035-D12F-6ECE50328F12}"/>
                  </a:ext>
                </a:extLst>
              </p:cNvPr>
              <p:cNvSpPr/>
              <p:nvPr/>
            </p:nvSpPr>
            <p:spPr>
              <a:xfrm flipV="1">
                <a:off x="2605370" y="5183233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751E72-61B2-8035-D12F-6ECE50328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05370" y="5183233"/>
                <a:ext cx="96027" cy="308172"/>
              </a:xfrm>
              <a:prstGeom prst="rect">
                <a:avLst/>
              </a:prstGeom>
              <a:blipFill>
                <a:blip r:embed="rId11"/>
                <a:stretch>
                  <a:fillRect l="-22222" r="-7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EB0C53-B6C8-D7E7-E9D3-8B78FE43882D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1639558" y="4521892"/>
            <a:ext cx="837905" cy="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3A1542-E05F-9EAD-7DA2-DE37FC162E1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1639558" y="5661674"/>
            <a:ext cx="837905" cy="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A8CDBDB-5BE8-CDCD-D3B0-63C52353AA48}"/>
              </a:ext>
            </a:extLst>
          </p:cNvPr>
          <p:cNvSpPr txBox="1"/>
          <p:nvPr/>
        </p:nvSpPr>
        <p:spPr>
          <a:xfrm>
            <a:off x="2497542" y="3859396"/>
            <a:ext cx="1080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softmax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080AD3-E9E3-07F3-6364-1D2A5055962F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682736" y="4178928"/>
            <a:ext cx="0" cy="20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4EE21DD-3C03-F4EA-A17D-18123BEBA057}"/>
                  </a:ext>
                </a:extLst>
              </p:cNvPr>
              <p:cNvSpPr/>
              <p:nvPr/>
            </p:nvSpPr>
            <p:spPr>
              <a:xfrm>
                <a:off x="2497542" y="2255204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4EE21DD-3C03-F4EA-A17D-18123BEBA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42" y="2255204"/>
                <a:ext cx="410546" cy="308171"/>
              </a:xfrm>
              <a:prstGeom prst="rect">
                <a:avLst/>
              </a:prstGeom>
              <a:blipFill>
                <a:blip r:embed="rId12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8A187D4-E8DB-7D30-BBDB-13E44A11F57F}"/>
                  </a:ext>
                </a:extLst>
              </p:cNvPr>
              <p:cNvSpPr/>
              <p:nvPr/>
            </p:nvSpPr>
            <p:spPr>
              <a:xfrm>
                <a:off x="2497542" y="2705257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8A187D4-E8DB-7D30-BBDB-13E44A11F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42" y="2705257"/>
                <a:ext cx="410546" cy="308171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0D5E89D-A534-516E-7223-1B6597F91508}"/>
                  </a:ext>
                </a:extLst>
              </p:cNvPr>
              <p:cNvSpPr/>
              <p:nvPr/>
            </p:nvSpPr>
            <p:spPr>
              <a:xfrm>
                <a:off x="2497542" y="339498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0D5E89D-A534-516E-7223-1B6597F91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42" y="3394986"/>
                <a:ext cx="410546" cy="308171"/>
              </a:xfrm>
              <a:prstGeom prst="rect">
                <a:avLst/>
              </a:prstGeom>
              <a:blipFill>
                <a:blip r:embed="rId14"/>
                <a:stretch>
                  <a:fillRect l="-1449"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7E18C1E-71C3-687E-A68A-3135A2F2FA9E}"/>
                  </a:ext>
                </a:extLst>
              </p:cNvPr>
              <p:cNvSpPr/>
              <p:nvPr/>
            </p:nvSpPr>
            <p:spPr>
              <a:xfrm flipV="1">
                <a:off x="2625449" y="3058711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7E18C1E-71C3-687E-A68A-3135A2F2F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25449" y="3058711"/>
                <a:ext cx="96027" cy="308172"/>
              </a:xfrm>
              <a:prstGeom prst="rect">
                <a:avLst/>
              </a:prstGeom>
              <a:blipFill>
                <a:blip r:embed="rId15"/>
                <a:stretch>
                  <a:fillRect l="-22222" r="-7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CD3762-791D-DDBF-4FD8-CFE9058B6783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702815" y="3703157"/>
            <a:ext cx="0" cy="16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4537BC1-C04C-7752-D45F-4F2C6EE6C5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9227533"/>
                  </p:ext>
                </p:extLst>
              </p:nvPr>
            </p:nvGraphicFramePr>
            <p:xfrm>
              <a:off x="7595900" y="2759641"/>
              <a:ext cx="2286456" cy="365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81076">
                      <a:extLst>
                        <a:ext uri="{9D8B030D-6E8A-4147-A177-3AD203B41FA5}">
                          <a16:colId xmlns:a16="http://schemas.microsoft.com/office/drawing/2014/main" val="1485429778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44609474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74005830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2910869110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861891458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17772341"/>
                        </a:ext>
                      </a:extLst>
                    </a:gridCol>
                  </a:tblGrid>
                  <a:tr h="261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2979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4537BC1-C04C-7752-D45F-4F2C6EE6C5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9227533"/>
                  </p:ext>
                </p:extLst>
              </p:nvPr>
            </p:nvGraphicFramePr>
            <p:xfrm>
              <a:off x="7595900" y="2759641"/>
              <a:ext cx="2286456" cy="365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81076">
                      <a:extLst>
                        <a:ext uri="{9D8B030D-6E8A-4147-A177-3AD203B41FA5}">
                          <a16:colId xmlns:a16="http://schemas.microsoft.com/office/drawing/2014/main" val="1485429778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44609474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74005830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2910869110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861891458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177723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3333" t="-3333" r="-5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3333" t="-3333" r="-4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506667" t="-3333" r="-33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2979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0595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D78B6-587A-29C0-510B-5C3AAB9CC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886F-64E9-9C4F-950E-92DBBCFA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General attention layer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4CBA5-1961-7264-9CCD-8505078F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5A444D-7E20-1B93-BD93-7D9E5EC80616}"/>
              </a:ext>
            </a:extLst>
          </p:cNvPr>
          <p:cNvSpPr txBox="1"/>
          <p:nvPr/>
        </p:nvSpPr>
        <p:spPr>
          <a:xfrm rot="16200000">
            <a:off x="3193967" y="4889026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Alignment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EEBE04-5699-81F6-EF39-B0A436A4B2D4}"/>
              </a:ext>
            </a:extLst>
          </p:cNvPr>
          <p:cNvSpPr txBox="1"/>
          <p:nvPr/>
        </p:nvSpPr>
        <p:spPr>
          <a:xfrm rot="16200000">
            <a:off x="3188045" y="2806103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Attention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3FC693-FAFC-3D7C-C0A7-6A06035780A9}"/>
                  </a:ext>
                </a:extLst>
              </p:cNvPr>
              <p:cNvSpPr txBox="1"/>
              <p:nvPr/>
            </p:nvSpPr>
            <p:spPr>
              <a:xfrm>
                <a:off x="4318454" y="5113482"/>
                <a:ext cx="327744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Inputs: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Input Vectors: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b="1" dirty="0"/>
                  <a:t>’s (</a:t>
                </a:r>
                <a:r>
                  <a:rPr lang="en-IN" dirty="0"/>
                  <a:t>shape: D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Query: h (shape: D)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3FC693-FAFC-3D7C-C0A7-6A0603578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454" y="5113482"/>
                <a:ext cx="3277446" cy="923330"/>
              </a:xfrm>
              <a:prstGeom prst="rect">
                <a:avLst/>
              </a:prstGeom>
              <a:blipFill>
                <a:blip r:embed="rId2"/>
                <a:stretch>
                  <a:fillRect l="-1487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C8139B-D154-77FA-1D1E-B0761BAD3851}"/>
                  </a:ext>
                </a:extLst>
              </p:cNvPr>
              <p:cNvSpPr txBox="1"/>
              <p:nvPr/>
            </p:nvSpPr>
            <p:spPr>
              <a:xfrm>
                <a:off x="4323225" y="2517947"/>
                <a:ext cx="3532892" cy="1231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Operations: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rgbClr val="FF0000"/>
                    </a:solidFill>
                  </a:rPr>
                  <a:t>Alignment: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Attention: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Output: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C8139B-D154-77FA-1D1E-B0761BAD3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25" y="2517947"/>
                <a:ext cx="3532892" cy="1231940"/>
              </a:xfrm>
              <a:prstGeom prst="rect">
                <a:avLst/>
              </a:prstGeom>
              <a:blipFill>
                <a:blip r:embed="rId3"/>
                <a:stretch>
                  <a:fillRect l="-1434" t="-2041" b="-47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94E9A748-9B4B-2504-957F-39331F334A44}"/>
              </a:ext>
            </a:extLst>
          </p:cNvPr>
          <p:cNvSpPr txBox="1"/>
          <p:nvPr/>
        </p:nvSpPr>
        <p:spPr>
          <a:xfrm>
            <a:off x="4323225" y="1153826"/>
            <a:ext cx="3896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context vector: c (shape: 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1A4F98-7C5F-D894-F2EC-D0CCB6ADBBCF}"/>
                  </a:ext>
                </a:extLst>
              </p:cNvPr>
              <p:cNvSpPr txBox="1"/>
              <p:nvPr/>
            </p:nvSpPr>
            <p:spPr>
              <a:xfrm>
                <a:off x="7595900" y="3210320"/>
                <a:ext cx="450102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to a simple dot product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1A4F98-7C5F-D894-F2EC-D0CCB6ADB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900" y="3210320"/>
                <a:ext cx="4501025" cy="369332"/>
              </a:xfrm>
              <a:prstGeom prst="rect">
                <a:avLst/>
              </a:prstGeom>
              <a:blipFill>
                <a:blip r:embed="rId4"/>
                <a:stretch>
                  <a:fillRect l="-112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556FD80-1484-36E9-B81C-64BDF83D70B3}"/>
              </a:ext>
            </a:extLst>
          </p:cNvPr>
          <p:cNvSpPr txBox="1"/>
          <p:nvPr/>
        </p:nvSpPr>
        <p:spPr>
          <a:xfrm rot="16200000">
            <a:off x="188775" y="4941364"/>
            <a:ext cx="144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Vectors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94ABE9-B44B-5A5E-519C-A868880CA2B8}"/>
              </a:ext>
            </a:extLst>
          </p:cNvPr>
          <p:cNvCxnSpPr>
            <a:cxnSpLocks/>
            <a:stCxn id="25" idx="3"/>
            <a:endCxn id="36" idx="1"/>
          </p:cNvCxnSpPr>
          <p:nvPr/>
        </p:nvCxnSpPr>
        <p:spPr>
          <a:xfrm>
            <a:off x="1639558" y="4971945"/>
            <a:ext cx="837905" cy="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DF1293B-87AC-34AF-4240-48589308A064}"/>
              </a:ext>
            </a:extLst>
          </p:cNvPr>
          <p:cNvSpPr/>
          <p:nvPr/>
        </p:nvSpPr>
        <p:spPr>
          <a:xfrm>
            <a:off x="2477463" y="5992261"/>
            <a:ext cx="410546" cy="308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h</a:t>
            </a:r>
            <a:endParaRPr lang="en-IN" dirty="0">
              <a:solidFill>
                <a:schemeClr val="accent6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11D22F-B27B-93EC-41AB-CE3BC1B154A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682736" y="5801896"/>
            <a:ext cx="0" cy="19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C3AFCF-ED22-CBFC-92B4-70A0FEA35CCD}"/>
              </a:ext>
            </a:extLst>
          </p:cNvPr>
          <p:cNvSpPr txBox="1"/>
          <p:nvPr/>
        </p:nvSpPr>
        <p:spPr>
          <a:xfrm>
            <a:off x="2413624" y="1718054"/>
            <a:ext cx="1080385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700" dirty="0" err="1"/>
              <a:t>mul</a:t>
            </a:r>
            <a:r>
              <a:rPr lang="en-GB" sz="1700" dirty="0"/>
              <a:t> + add</a:t>
            </a:r>
            <a:endParaRPr lang="en-IN" sz="17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3B6AC6-6F63-7E95-303D-9E1744C95E23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702815" y="2103845"/>
            <a:ext cx="0" cy="15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8780F1-81B9-4DBA-EA8E-59DA9F7FD0A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677541" y="1519220"/>
            <a:ext cx="0" cy="20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C1F25E0-D2E4-1979-8045-7F1FB20D3CA5}"/>
              </a:ext>
            </a:extLst>
          </p:cNvPr>
          <p:cNvSpPr/>
          <p:nvPr/>
        </p:nvSpPr>
        <p:spPr>
          <a:xfrm>
            <a:off x="2472268" y="1211049"/>
            <a:ext cx="410546" cy="308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c</a:t>
            </a:r>
            <a:endParaRPr lang="en-IN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13ED0F3-1F93-1D5F-1D51-82C71623F2F4}"/>
                  </a:ext>
                </a:extLst>
              </p:cNvPr>
              <p:cNvSpPr/>
              <p:nvPr/>
            </p:nvSpPr>
            <p:spPr>
              <a:xfrm>
                <a:off x="1229012" y="436780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13ED0F3-1F93-1D5F-1D51-82C71623F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4367806"/>
                <a:ext cx="410546" cy="308171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E77103-257A-02F0-4F00-2ED26A0341E2}"/>
                  </a:ext>
                </a:extLst>
              </p:cNvPr>
              <p:cNvSpPr/>
              <p:nvPr/>
            </p:nvSpPr>
            <p:spPr>
              <a:xfrm>
                <a:off x="1229012" y="4817859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E77103-257A-02F0-4F00-2ED26A0341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4817859"/>
                <a:ext cx="410546" cy="308171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E9300D-6D78-8D3C-7FC3-95726306AB44}"/>
                  </a:ext>
                </a:extLst>
              </p:cNvPr>
              <p:cNvSpPr/>
              <p:nvPr/>
            </p:nvSpPr>
            <p:spPr>
              <a:xfrm>
                <a:off x="1229012" y="5507588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E9300D-6D78-8D3C-7FC3-95726306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5507588"/>
                <a:ext cx="410546" cy="308171"/>
              </a:xfrm>
              <a:prstGeom prst="rect">
                <a:avLst/>
              </a:prstGeom>
              <a:blipFill>
                <a:blip r:embed="rId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A6A009-04C1-D2A6-33BF-436467DA3AF6}"/>
                  </a:ext>
                </a:extLst>
              </p:cNvPr>
              <p:cNvSpPr/>
              <p:nvPr/>
            </p:nvSpPr>
            <p:spPr>
              <a:xfrm flipV="1">
                <a:off x="1356919" y="5171313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A6A009-04C1-D2A6-33BF-436467DA3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356919" y="5171313"/>
                <a:ext cx="96027" cy="308172"/>
              </a:xfrm>
              <a:prstGeom prst="rect">
                <a:avLst/>
              </a:prstGeom>
              <a:blipFill>
                <a:blip r:embed="rId8"/>
                <a:stretch>
                  <a:fillRect l="-37500" r="-8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994D963-1A3A-75D2-D62E-D2059B6CBA5F}"/>
                  </a:ext>
                </a:extLst>
              </p:cNvPr>
              <p:cNvSpPr/>
              <p:nvPr/>
            </p:nvSpPr>
            <p:spPr>
              <a:xfrm>
                <a:off x="2477463" y="437972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994D963-1A3A-75D2-D62E-D2059B6CB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63" y="4379726"/>
                <a:ext cx="410546" cy="30817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506DB68-ACEB-D2FF-1BEE-714EC823EAEE}"/>
                  </a:ext>
                </a:extLst>
              </p:cNvPr>
              <p:cNvSpPr/>
              <p:nvPr/>
            </p:nvSpPr>
            <p:spPr>
              <a:xfrm>
                <a:off x="2477463" y="4829779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506DB68-ACEB-D2FF-1BEE-714EC823E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63" y="4829779"/>
                <a:ext cx="410546" cy="308171"/>
              </a:xfrm>
              <a:prstGeom prst="rect">
                <a:avLst/>
              </a:prstGeom>
              <a:blipFill>
                <a:blip r:embed="rId10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4334F58-3FED-1937-174F-351D0E2A6806}"/>
                  </a:ext>
                </a:extLst>
              </p:cNvPr>
              <p:cNvSpPr/>
              <p:nvPr/>
            </p:nvSpPr>
            <p:spPr>
              <a:xfrm>
                <a:off x="2477463" y="5519508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4334F58-3FED-1937-174F-351D0E2A6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63" y="5519508"/>
                <a:ext cx="410546" cy="308171"/>
              </a:xfrm>
              <a:prstGeom prst="rect">
                <a:avLst/>
              </a:prstGeom>
              <a:blipFill>
                <a:blip r:embed="rId11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0CFD2B6-BF71-F5A9-5B27-F2283EDF5633}"/>
                  </a:ext>
                </a:extLst>
              </p:cNvPr>
              <p:cNvSpPr/>
              <p:nvPr/>
            </p:nvSpPr>
            <p:spPr>
              <a:xfrm flipV="1">
                <a:off x="2605370" y="5183233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0CFD2B6-BF71-F5A9-5B27-F2283EDF5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05370" y="5183233"/>
                <a:ext cx="96027" cy="308172"/>
              </a:xfrm>
              <a:prstGeom prst="rect">
                <a:avLst/>
              </a:prstGeom>
              <a:blipFill>
                <a:blip r:embed="rId12"/>
                <a:stretch>
                  <a:fillRect l="-22222" r="-7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EBC4926-6A3D-E45E-ECF8-FB537582672B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1639558" y="4521892"/>
            <a:ext cx="837905" cy="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583895-5886-DE48-F58E-7AEC5751101B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1639558" y="5661674"/>
            <a:ext cx="837905" cy="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77B62CD-0D53-27D4-0CFD-2C6B902FB3E2}"/>
              </a:ext>
            </a:extLst>
          </p:cNvPr>
          <p:cNvSpPr txBox="1"/>
          <p:nvPr/>
        </p:nvSpPr>
        <p:spPr>
          <a:xfrm>
            <a:off x="2497542" y="3859396"/>
            <a:ext cx="1080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softmax</a:t>
            </a:r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803A26-4F4A-BA64-317B-37513910AE1C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682736" y="4228728"/>
            <a:ext cx="0" cy="15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17E83C0-0EB3-7479-1E03-B60C304402CD}"/>
                  </a:ext>
                </a:extLst>
              </p:cNvPr>
              <p:cNvSpPr/>
              <p:nvPr/>
            </p:nvSpPr>
            <p:spPr>
              <a:xfrm>
                <a:off x="2497542" y="2255204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17E83C0-0EB3-7479-1E03-B60C30440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42" y="2255204"/>
                <a:ext cx="410546" cy="308171"/>
              </a:xfrm>
              <a:prstGeom prst="rect">
                <a:avLst/>
              </a:prstGeom>
              <a:blipFill>
                <a:blip r:embed="rId1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F9797A5-6DE7-984C-EAE8-50940D6D9E30}"/>
                  </a:ext>
                </a:extLst>
              </p:cNvPr>
              <p:cNvSpPr/>
              <p:nvPr/>
            </p:nvSpPr>
            <p:spPr>
              <a:xfrm>
                <a:off x="2497542" y="2705257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F9797A5-6DE7-984C-EAE8-50940D6D9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42" y="2705257"/>
                <a:ext cx="410546" cy="308171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24C00EA-0CAF-1474-D5A8-8B609B2A4EC8}"/>
                  </a:ext>
                </a:extLst>
              </p:cNvPr>
              <p:cNvSpPr/>
              <p:nvPr/>
            </p:nvSpPr>
            <p:spPr>
              <a:xfrm>
                <a:off x="2497542" y="339498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24C00EA-0CAF-1474-D5A8-8B609B2A4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42" y="3394986"/>
                <a:ext cx="410546" cy="308171"/>
              </a:xfrm>
              <a:prstGeom prst="rect">
                <a:avLst/>
              </a:prstGeom>
              <a:blipFill>
                <a:blip r:embed="rId15"/>
                <a:stretch>
                  <a:fillRect l="-1449"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E8BBD55-1836-D29E-2152-6FEB1EA4A900}"/>
                  </a:ext>
                </a:extLst>
              </p:cNvPr>
              <p:cNvSpPr/>
              <p:nvPr/>
            </p:nvSpPr>
            <p:spPr>
              <a:xfrm flipV="1">
                <a:off x="2625449" y="3058711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E8BBD55-1836-D29E-2152-6FEB1EA4A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25449" y="3058711"/>
                <a:ext cx="96027" cy="308172"/>
              </a:xfrm>
              <a:prstGeom prst="rect">
                <a:avLst/>
              </a:prstGeom>
              <a:blipFill>
                <a:blip r:embed="rId16"/>
                <a:stretch>
                  <a:fillRect l="-22222" r="-7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A2EB31-49EA-280C-FD2C-10907768AB49}"/>
              </a:ext>
            </a:extLst>
          </p:cNvPr>
          <p:cNvCxnSpPr>
            <a:cxnSpLocks/>
          </p:cNvCxnSpPr>
          <p:nvPr/>
        </p:nvCxnSpPr>
        <p:spPr>
          <a:xfrm flipV="1">
            <a:off x="2677648" y="3703157"/>
            <a:ext cx="0" cy="16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01A8B99-7705-75A3-6EEA-E4CE9E54F4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6434" y="2581538"/>
            <a:ext cx="2333702" cy="960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3DBAC66-F219-2632-F1AE-7B6EE62C28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261729"/>
                  </p:ext>
                </p:extLst>
              </p:nvPr>
            </p:nvGraphicFramePr>
            <p:xfrm>
              <a:off x="7595900" y="2759641"/>
              <a:ext cx="2286456" cy="365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81076">
                      <a:extLst>
                        <a:ext uri="{9D8B030D-6E8A-4147-A177-3AD203B41FA5}">
                          <a16:colId xmlns:a16="http://schemas.microsoft.com/office/drawing/2014/main" val="1485429778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44609474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74005830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2910869110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861891458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17772341"/>
                        </a:ext>
                      </a:extLst>
                    </a:gridCol>
                  </a:tblGrid>
                  <a:tr h="261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2979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3DBAC66-F219-2632-F1AE-7B6EE62C28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261729"/>
                  </p:ext>
                </p:extLst>
              </p:nvPr>
            </p:nvGraphicFramePr>
            <p:xfrm>
              <a:off x="7595900" y="2759641"/>
              <a:ext cx="2286456" cy="365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81076">
                      <a:extLst>
                        <a:ext uri="{9D8B030D-6E8A-4147-A177-3AD203B41FA5}">
                          <a16:colId xmlns:a16="http://schemas.microsoft.com/office/drawing/2014/main" val="1485429778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44609474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74005830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2910869110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861891458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177723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3333" t="-3333" r="-5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03333" t="-3333" r="-4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506667" t="-3333" r="-33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2979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7236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1948B-24A3-544D-2108-99D22FBBA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30C2-CEC2-73F4-644B-D2776C31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General attention layer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1A298-740B-7AB5-D1C8-001DC33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EC984D-3E8F-7C7B-BAEC-D3451FED647C}"/>
                  </a:ext>
                </a:extLst>
              </p:cNvPr>
              <p:cNvSpPr txBox="1"/>
              <p:nvPr/>
            </p:nvSpPr>
            <p:spPr>
              <a:xfrm>
                <a:off x="4318454" y="5113482"/>
                <a:ext cx="327744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Inputs: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Input Vectors: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b="1" dirty="0"/>
                  <a:t>’s (</a:t>
                </a:r>
                <a:r>
                  <a:rPr lang="en-IN" dirty="0"/>
                  <a:t>shape: D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Query: h (shape: D)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EC984D-3E8F-7C7B-BAEC-D3451FED6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454" y="5113482"/>
                <a:ext cx="3277446" cy="923330"/>
              </a:xfrm>
              <a:prstGeom prst="rect">
                <a:avLst/>
              </a:prstGeom>
              <a:blipFill>
                <a:blip r:embed="rId2"/>
                <a:stretch>
                  <a:fillRect l="-1487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6B78FC-4A5C-4B41-330C-9DA644D0DA41}"/>
                  </a:ext>
                </a:extLst>
              </p:cNvPr>
              <p:cNvSpPr txBox="1"/>
              <p:nvPr/>
            </p:nvSpPr>
            <p:spPr>
              <a:xfrm>
                <a:off x="4323225" y="2517947"/>
                <a:ext cx="3532892" cy="1270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Operations: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rgbClr val="FF0000"/>
                    </a:solidFill>
                  </a:rPr>
                  <a:t>Alignment: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Attention: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Output: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6B78FC-4A5C-4B41-330C-9DA644D0D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25" y="2517947"/>
                <a:ext cx="3532892" cy="1270861"/>
              </a:xfrm>
              <a:prstGeom prst="rect">
                <a:avLst/>
              </a:prstGeom>
              <a:blipFill>
                <a:blip r:embed="rId3"/>
                <a:stretch>
                  <a:fillRect l="-1434" t="-1980" b="-45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864F2835-BA61-51EC-7DE2-D85F90D43A00}"/>
              </a:ext>
            </a:extLst>
          </p:cNvPr>
          <p:cNvSpPr txBox="1"/>
          <p:nvPr/>
        </p:nvSpPr>
        <p:spPr>
          <a:xfrm>
            <a:off x="4323225" y="1153826"/>
            <a:ext cx="3896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context vector: c (shape: 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983912-CBAF-4960-D622-24C9097C7BF2}"/>
                  </a:ext>
                </a:extLst>
              </p:cNvPr>
              <p:cNvSpPr txBox="1"/>
              <p:nvPr/>
            </p:nvSpPr>
            <p:spPr>
              <a:xfrm>
                <a:off x="7578214" y="3148335"/>
                <a:ext cx="4487553" cy="31393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dirty="0"/>
                  <a:t>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to a </a:t>
                </a:r>
                <a:r>
                  <a:rPr lang="en-GB" dirty="0">
                    <a:solidFill>
                      <a:srgbClr val="FF0000"/>
                    </a:solidFill>
                  </a:rPr>
                  <a:t>scaled</a:t>
                </a:r>
                <a:r>
                  <a:rPr lang="en-GB" dirty="0"/>
                  <a:t> simple dot product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/>
                  <a:t>Larger dimensions means more terms in the dot product sum.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/>
                  <a:t>So, the variance of the logits is higher. Large magnitude vectors will produce much higher logits.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/>
                  <a:t>Ultimately, these large magnitude vectors will cause </a:t>
                </a:r>
                <a:r>
                  <a:rPr lang="en-GB" dirty="0" err="1"/>
                  <a:t>softmax</a:t>
                </a:r>
                <a:r>
                  <a:rPr lang="en-GB" dirty="0"/>
                  <a:t> to peak and assign very little weight to all others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/>
                  <a:t>Divide by √D to reduce effect of large magnitude vectors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983912-CBAF-4960-D622-24C9097C7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214" y="3148335"/>
                <a:ext cx="4487553" cy="3139321"/>
              </a:xfrm>
              <a:prstGeom prst="rect">
                <a:avLst/>
              </a:prstGeom>
              <a:blipFill>
                <a:blip r:embed="rId4"/>
                <a:stretch>
                  <a:fillRect l="-1130" t="-806" r="-1412"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244FC64-DEAB-5446-2EAB-AE27F8A1015C}"/>
              </a:ext>
            </a:extLst>
          </p:cNvPr>
          <p:cNvSpPr txBox="1"/>
          <p:nvPr/>
        </p:nvSpPr>
        <p:spPr>
          <a:xfrm rot="16200000">
            <a:off x="3193967" y="4889026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Alignment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BC639-4432-0465-6FB5-DFB21E88C7EB}"/>
              </a:ext>
            </a:extLst>
          </p:cNvPr>
          <p:cNvSpPr txBox="1"/>
          <p:nvPr/>
        </p:nvSpPr>
        <p:spPr>
          <a:xfrm rot="16200000">
            <a:off x="3188045" y="2806103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Attention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7BA8F5-F239-F978-80DF-87DF1C2790B0}"/>
              </a:ext>
            </a:extLst>
          </p:cNvPr>
          <p:cNvSpPr txBox="1"/>
          <p:nvPr/>
        </p:nvSpPr>
        <p:spPr>
          <a:xfrm rot="16200000">
            <a:off x="188775" y="4941364"/>
            <a:ext cx="144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Vectors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DF8E5-832C-F431-E274-DB05763B7327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>
            <a:off x="1639558" y="4971945"/>
            <a:ext cx="837905" cy="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5B02A-E065-32AD-6118-7C542684D52E}"/>
              </a:ext>
            </a:extLst>
          </p:cNvPr>
          <p:cNvSpPr/>
          <p:nvPr/>
        </p:nvSpPr>
        <p:spPr>
          <a:xfrm>
            <a:off x="2477463" y="5992261"/>
            <a:ext cx="410546" cy="308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h</a:t>
            </a:r>
            <a:endParaRPr lang="en-IN" dirty="0">
              <a:solidFill>
                <a:schemeClr val="accent6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3641B0-71F7-1116-97C3-310302BADD4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682736" y="5801896"/>
            <a:ext cx="0" cy="19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D7D622-A5AF-9F7C-27A1-E83FC9C67854}"/>
              </a:ext>
            </a:extLst>
          </p:cNvPr>
          <p:cNvSpPr txBox="1"/>
          <p:nvPr/>
        </p:nvSpPr>
        <p:spPr>
          <a:xfrm>
            <a:off x="2413624" y="1718054"/>
            <a:ext cx="1080385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700" dirty="0" err="1"/>
              <a:t>mul</a:t>
            </a:r>
            <a:r>
              <a:rPr lang="en-GB" sz="1700" dirty="0"/>
              <a:t> + add</a:t>
            </a:r>
            <a:endParaRPr lang="en-IN" sz="17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54E208-56C9-2BD6-9EFD-4E35114153A1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2702815" y="2103845"/>
            <a:ext cx="0" cy="15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66E8B-70D4-0E3F-8181-0E9349E499F6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677541" y="1519220"/>
            <a:ext cx="0" cy="20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2AFEED2-19A0-7283-86E6-ED22B58D3406}"/>
              </a:ext>
            </a:extLst>
          </p:cNvPr>
          <p:cNvSpPr/>
          <p:nvPr/>
        </p:nvSpPr>
        <p:spPr>
          <a:xfrm>
            <a:off x="2472268" y="1211049"/>
            <a:ext cx="410546" cy="308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c</a:t>
            </a:r>
            <a:endParaRPr lang="en-IN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71F8B9-DA22-D483-A970-B6FFB433231E}"/>
                  </a:ext>
                </a:extLst>
              </p:cNvPr>
              <p:cNvSpPr/>
              <p:nvPr/>
            </p:nvSpPr>
            <p:spPr>
              <a:xfrm>
                <a:off x="1229012" y="436780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71F8B9-DA22-D483-A970-B6FFB4332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4367806"/>
                <a:ext cx="410546" cy="308171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F690890-F70E-15F5-9E5E-7971347B032F}"/>
                  </a:ext>
                </a:extLst>
              </p:cNvPr>
              <p:cNvSpPr/>
              <p:nvPr/>
            </p:nvSpPr>
            <p:spPr>
              <a:xfrm>
                <a:off x="1229012" y="4817859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F690890-F70E-15F5-9E5E-7971347B0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4817859"/>
                <a:ext cx="410546" cy="308171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660872F-00F2-9B71-B16D-7534B3A202F1}"/>
                  </a:ext>
                </a:extLst>
              </p:cNvPr>
              <p:cNvSpPr/>
              <p:nvPr/>
            </p:nvSpPr>
            <p:spPr>
              <a:xfrm>
                <a:off x="1229012" y="5507588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660872F-00F2-9B71-B16D-7534B3A20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5507588"/>
                <a:ext cx="410546" cy="308171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7875B5A-4FF3-40C1-F6AE-7674BEF86596}"/>
                  </a:ext>
                </a:extLst>
              </p:cNvPr>
              <p:cNvSpPr/>
              <p:nvPr/>
            </p:nvSpPr>
            <p:spPr>
              <a:xfrm flipV="1">
                <a:off x="1356919" y="5171313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7875B5A-4FF3-40C1-F6AE-7674BEF86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356919" y="5171313"/>
                <a:ext cx="96027" cy="308172"/>
              </a:xfrm>
              <a:prstGeom prst="rect">
                <a:avLst/>
              </a:prstGeom>
              <a:blipFill>
                <a:blip r:embed="rId8"/>
                <a:stretch>
                  <a:fillRect l="-37500" r="-8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A6B9AC-3783-EAD2-4C97-9FD96B21545B}"/>
                  </a:ext>
                </a:extLst>
              </p:cNvPr>
              <p:cNvSpPr/>
              <p:nvPr/>
            </p:nvSpPr>
            <p:spPr>
              <a:xfrm>
                <a:off x="2477463" y="437972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A6B9AC-3783-EAD2-4C97-9FD96B215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63" y="4379726"/>
                <a:ext cx="410546" cy="308171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2934AE-EC8F-3C00-7DBE-DA938A1B28B9}"/>
                  </a:ext>
                </a:extLst>
              </p:cNvPr>
              <p:cNvSpPr/>
              <p:nvPr/>
            </p:nvSpPr>
            <p:spPr>
              <a:xfrm>
                <a:off x="2477463" y="4829779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2934AE-EC8F-3C00-7DBE-DA938A1B2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63" y="4829779"/>
                <a:ext cx="410546" cy="308171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961CC14-8EFE-79B1-F803-108766321089}"/>
                  </a:ext>
                </a:extLst>
              </p:cNvPr>
              <p:cNvSpPr/>
              <p:nvPr/>
            </p:nvSpPr>
            <p:spPr>
              <a:xfrm>
                <a:off x="2477463" y="5519508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961CC14-8EFE-79B1-F803-108766321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63" y="5519508"/>
                <a:ext cx="410546" cy="308171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886D83A-C50A-9356-2E14-31CFCC9298FD}"/>
                  </a:ext>
                </a:extLst>
              </p:cNvPr>
              <p:cNvSpPr/>
              <p:nvPr/>
            </p:nvSpPr>
            <p:spPr>
              <a:xfrm flipV="1">
                <a:off x="2605370" y="5183233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886D83A-C50A-9356-2E14-31CFCC929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05370" y="5183233"/>
                <a:ext cx="96027" cy="308172"/>
              </a:xfrm>
              <a:prstGeom prst="rect">
                <a:avLst/>
              </a:prstGeom>
              <a:blipFill>
                <a:blip r:embed="rId12"/>
                <a:stretch>
                  <a:fillRect l="-22222" r="-7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E4268A-31F2-7EA6-8BDF-53656ECE3FFD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1639558" y="4521892"/>
            <a:ext cx="837905" cy="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043E93-C1A8-1029-7335-53F0CF90F94C}"/>
              </a:ext>
            </a:extLst>
          </p:cNvPr>
          <p:cNvCxnSpPr>
            <a:cxnSpLocks/>
            <a:stCxn id="28" idx="3"/>
            <a:endCxn id="39" idx="1"/>
          </p:cNvCxnSpPr>
          <p:nvPr/>
        </p:nvCxnSpPr>
        <p:spPr>
          <a:xfrm>
            <a:off x="1639558" y="5661674"/>
            <a:ext cx="837905" cy="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AEBB40B-0409-56AF-AA49-DA4D7DECB165}"/>
              </a:ext>
            </a:extLst>
          </p:cNvPr>
          <p:cNvSpPr txBox="1"/>
          <p:nvPr/>
        </p:nvSpPr>
        <p:spPr>
          <a:xfrm>
            <a:off x="2497542" y="3859396"/>
            <a:ext cx="1080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softmax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92F6A7-79D1-0873-CF96-B3F8CE31E9FA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2682736" y="4228728"/>
            <a:ext cx="0" cy="15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7465737-4F8D-DF37-CEAA-620510C60A6B}"/>
                  </a:ext>
                </a:extLst>
              </p:cNvPr>
              <p:cNvSpPr/>
              <p:nvPr/>
            </p:nvSpPr>
            <p:spPr>
              <a:xfrm>
                <a:off x="2497542" y="2255204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7465737-4F8D-DF37-CEAA-620510C60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42" y="2255204"/>
                <a:ext cx="410546" cy="308171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E8AC46D-009F-3AA8-39F8-71DCDB8940DF}"/>
                  </a:ext>
                </a:extLst>
              </p:cNvPr>
              <p:cNvSpPr/>
              <p:nvPr/>
            </p:nvSpPr>
            <p:spPr>
              <a:xfrm>
                <a:off x="2497542" y="2705257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E8AC46D-009F-3AA8-39F8-71DCDB894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42" y="2705257"/>
                <a:ext cx="410546" cy="308171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11898D-75F4-53CC-676E-4C2DCFC67F28}"/>
                  </a:ext>
                </a:extLst>
              </p:cNvPr>
              <p:cNvSpPr/>
              <p:nvPr/>
            </p:nvSpPr>
            <p:spPr>
              <a:xfrm>
                <a:off x="2497542" y="339498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11898D-75F4-53CC-676E-4C2DCFC67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42" y="3394986"/>
                <a:ext cx="410546" cy="308171"/>
              </a:xfrm>
              <a:prstGeom prst="rect">
                <a:avLst/>
              </a:prstGeom>
              <a:blipFill>
                <a:blip r:embed="rId15"/>
                <a:stretch>
                  <a:fillRect l="-294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4BB61A6-3474-469F-EA67-A7475E82F150}"/>
                  </a:ext>
                </a:extLst>
              </p:cNvPr>
              <p:cNvSpPr/>
              <p:nvPr/>
            </p:nvSpPr>
            <p:spPr>
              <a:xfrm flipV="1">
                <a:off x="2625449" y="3058711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4BB61A6-3474-469F-EA67-A7475E82F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25449" y="3058711"/>
                <a:ext cx="96027" cy="308172"/>
              </a:xfrm>
              <a:prstGeom prst="rect">
                <a:avLst/>
              </a:prstGeom>
              <a:blipFill>
                <a:blip r:embed="rId16"/>
                <a:stretch>
                  <a:fillRect l="-22222" r="-7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52FA51-8CB0-2E0A-EF38-F7CED88EF68D}"/>
              </a:ext>
            </a:extLst>
          </p:cNvPr>
          <p:cNvCxnSpPr>
            <a:cxnSpLocks/>
          </p:cNvCxnSpPr>
          <p:nvPr/>
        </p:nvCxnSpPr>
        <p:spPr>
          <a:xfrm flipV="1">
            <a:off x="2677648" y="3703157"/>
            <a:ext cx="0" cy="16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1">
            <a:extLst>
              <a:ext uri="{FF2B5EF4-FFF2-40B4-BE49-F238E27FC236}">
                <a16:creationId xmlns:a16="http://schemas.microsoft.com/office/drawing/2014/main" id="{D9CF0B9F-D5C9-0871-975A-51AD66E315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6434" y="2581538"/>
            <a:ext cx="2333702" cy="960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2FD05700-194D-D446-12F0-75F55CB2DB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261729"/>
                  </p:ext>
                </p:extLst>
              </p:nvPr>
            </p:nvGraphicFramePr>
            <p:xfrm>
              <a:off x="7595900" y="2759641"/>
              <a:ext cx="2286456" cy="365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81076">
                      <a:extLst>
                        <a:ext uri="{9D8B030D-6E8A-4147-A177-3AD203B41FA5}">
                          <a16:colId xmlns:a16="http://schemas.microsoft.com/office/drawing/2014/main" val="1485429778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44609474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74005830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2910869110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861891458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17772341"/>
                        </a:ext>
                      </a:extLst>
                    </a:gridCol>
                  </a:tblGrid>
                  <a:tr h="261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2979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2FD05700-194D-D446-12F0-75F55CB2DB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261729"/>
                  </p:ext>
                </p:extLst>
              </p:nvPr>
            </p:nvGraphicFramePr>
            <p:xfrm>
              <a:off x="7595900" y="2759641"/>
              <a:ext cx="2286456" cy="365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81076">
                      <a:extLst>
                        <a:ext uri="{9D8B030D-6E8A-4147-A177-3AD203B41FA5}">
                          <a16:colId xmlns:a16="http://schemas.microsoft.com/office/drawing/2014/main" val="1485429778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44609474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74005830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2910869110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861891458"/>
                        </a:ext>
                      </a:extLst>
                    </a:gridCol>
                    <a:gridCol w="381076">
                      <a:extLst>
                        <a:ext uri="{9D8B030D-6E8A-4147-A177-3AD203B41FA5}">
                          <a16:colId xmlns:a16="http://schemas.microsoft.com/office/drawing/2014/main" val="14177723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3333" t="-3333" r="-5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03333" t="-3333" r="-4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506667" t="-3333" r="-33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2979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223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3F4B-B6AF-C01F-F0C1-56D7F570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Image Captioning using spatial features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2FB5D-4038-F05D-CCAF-627E41804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CNN is used as an encoder to extract feature vectors </a:t>
                </a:r>
              </a:p>
              <a:p>
                <a:r>
                  <a:rPr lang="en-GB" dirty="0"/>
                  <a:t>Encoder: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/>
                  <a:t>, where z is spatial CNN features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GB" dirty="0"/>
                  <a:t> is an MLP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2FB5D-4038-F05D-CCAF-627E41804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5" t="-1988" r="-1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F6088-5753-8FDF-16D8-4877CFC7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EF13C-A1BF-B8AF-3763-E6F0F94A5625}"/>
              </a:ext>
            </a:extLst>
          </p:cNvPr>
          <p:cNvSpPr txBox="1"/>
          <p:nvPr/>
        </p:nvSpPr>
        <p:spPr>
          <a:xfrm>
            <a:off x="838200" y="6407150"/>
            <a:ext cx="102294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Xu, K., Ba, J. L., 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Kiros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R., Cho, K., Courville, A., 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Salakhutdinov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R., ... &amp; Bengio, Y. “Show, attend and tell: neural image caption generation with visual attention”. </a:t>
            </a:r>
            <a:r>
              <a:rPr lang="en-IN" sz="1000" dirty="0">
                <a:solidFill>
                  <a:srgbClr val="FF0000"/>
                </a:solidFill>
                <a:latin typeface="Arial" panose="020B0604020202020204" pitchFamily="34" charset="0"/>
              </a:rPr>
              <a:t>ICML, 2015</a:t>
            </a:r>
            <a:endParaRPr lang="en-IN" sz="10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0D236-F5CD-F664-99AE-51904E4B0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2128228" cy="2128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46C33F-B36D-580A-7C91-8874523EBFF3}"/>
              </a:ext>
            </a:extLst>
          </p:cNvPr>
          <p:cNvSpPr txBox="1"/>
          <p:nvPr/>
        </p:nvSpPr>
        <p:spPr>
          <a:xfrm>
            <a:off x="970207" y="5442546"/>
            <a:ext cx="1864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Extract spatial features from a pretrained CNN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0FF1FA-39CE-E656-578C-CCD9A2E87402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>
            <a:off x="6508171" y="4419528"/>
            <a:ext cx="948539" cy="6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1A435F-2D99-ACD6-1B2A-99D3C0EC3C19}"/>
              </a:ext>
            </a:extLst>
          </p:cNvPr>
          <p:cNvSpPr txBox="1"/>
          <p:nvPr/>
        </p:nvSpPr>
        <p:spPr>
          <a:xfrm>
            <a:off x="6668261" y="4614999"/>
            <a:ext cx="978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MLP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5C78BC6-62FA-04E6-945E-6EB3F3819DF8}"/>
                  </a:ext>
                </a:extLst>
              </p:cNvPr>
              <p:cNvSpPr/>
              <p:nvPr/>
            </p:nvSpPr>
            <p:spPr>
              <a:xfrm>
                <a:off x="7456710" y="408873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5C78BC6-62FA-04E6-945E-6EB3F3819D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710" y="4088732"/>
                <a:ext cx="698530" cy="67470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CBB1F9F-650C-474F-DBB9-4BA32577C472}"/>
                  </a:ext>
                </a:extLst>
              </p:cNvPr>
              <p:cNvSpPr/>
              <p:nvPr/>
            </p:nvSpPr>
            <p:spPr>
              <a:xfrm>
                <a:off x="7456710" y="539509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CBB1F9F-650C-474F-DBB9-4BA32577C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710" y="5395092"/>
                <a:ext cx="698530" cy="67470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CFEEF2-831F-F242-07EF-72BEF9BD3077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>
            <a:off x="7805975" y="4763438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E8ADA327-1EFA-A173-F1FD-924CFD013D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4231" y="1217738"/>
                <a:ext cx="4235937" cy="1507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Decoder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, where context vector c is often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E8ADA327-1EFA-A173-F1FD-924CFD01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231" y="1217738"/>
                <a:ext cx="4235937" cy="1507062"/>
              </a:xfrm>
              <a:prstGeom prst="rect">
                <a:avLst/>
              </a:prstGeom>
              <a:blipFill>
                <a:blip r:embed="rId9"/>
                <a:stretch>
                  <a:fillRect l="-2590" t="-6883" r="-3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4B400C-23D9-981A-C772-EA7FFE24CA7D}"/>
              </a:ext>
            </a:extLst>
          </p:cNvPr>
          <p:cNvCxnSpPr>
            <a:cxnSpLocks/>
            <a:stCxn id="21" idx="6"/>
            <a:endCxn id="31" idx="2"/>
          </p:cNvCxnSpPr>
          <p:nvPr/>
        </p:nvCxnSpPr>
        <p:spPr>
          <a:xfrm>
            <a:off x="8155240" y="4426085"/>
            <a:ext cx="948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F6325C-FCAB-7ED9-32B1-4BADEF4E457B}"/>
                  </a:ext>
                </a:extLst>
              </p:cNvPr>
              <p:cNvSpPr/>
              <p:nvPr/>
            </p:nvSpPr>
            <p:spPr>
              <a:xfrm>
                <a:off x="9103778" y="408873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F6325C-FCAB-7ED9-32B1-4BADEF4E4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778" y="4088732"/>
                <a:ext cx="698530" cy="67470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16CBFA2-6D98-5D7C-CA07-599D7EC56469}"/>
                  </a:ext>
                </a:extLst>
              </p:cNvPr>
              <p:cNvSpPr/>
              <p:nvPr/>
            </p:nvSpPr>
            <p:spPr>
              <a:xfrm>
                <a:off x="9103778" y="539509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16CBFA2-6D98-5D7C-CA07-599D7EC56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778" y="5395092"/>
                <a:ext cx="698530" cy="67470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B080EB-0F8A-6D13-CA9C-B6BB2B584C5D}"/>
              </a:ext>
            </a:extLst>
          </p:cNvPr>
          <p:cNvCxnSpPr>
            <a:cxnSpLocks/>
            <a:stCxn id="32" idx="0"/>
            <a:endCxn id="31" idx="4"/>
          </p:cNvCxnSpPr>
          <p:nvPr/>
        </p:nvCxnSpPr>
        <p:spPr>
          <a:xfrm flipV="1">
            <a:off x="9453043" y="4763438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2BF5A9B-CB7D-2C5A-837B-2977F8218193}"/>
              </a:ext>
            </a:extLst>
          </p:cNvPr>
          <p:cNvCxnSpPr>
            <a:cxnSpLocks/>
            <a:stCxn id="23" idx="7"/>
            <a:endCxn id="31" idx="3"/>
          </p:cNvCxnSpPr>
          <p:nvPr/>
        </p:nvCxnSpPr>
        <p:spPr>
          <a:xfrm rot="5400000" flipH="1" flipV="1">
            <a:off x="8214874" y="4502699"/>
            <a:ext cx="829270" cy="1153132"/>
          </a:xfrm>
          <a:prstGeom prst="bentConnector3">
            <a:avLst>
              <a:gd name="adj1" fmla="val 40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55CDD5D-AD04-B3FA-0695-7AC89F7A4536}"/>
                  </a:ext>
                </a:extLst>
              </p:cNvPr>
              <p:cNvSpPr/>
              <p:nvPr/>
            </p:nvSpPr>
            <p:spPr>
              <a:xfrm>
                <a:off x="9103778" y="278237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55CDD5D-AD04-B3FA-0695-7AC89F7A4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778" y="2782372"/>
                <a:ext cx="698530" cy="67470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F59D07-AA06-10E6-F660-70669AB25522}"/>
              </a:ext>
            </a:extLst>
          </p:cNvPr>
          <p:cNvCxnSpPr>
            <a:cxnSpLocks/>
            <a:stCxn id="31" idx="0"/>
            <a:endCxn id="48" idx="4"/>
          </p:cNvCxnSpPr>
          <p:nvPr/>
        </p:nvCxnSpPr>
        <p:spPr>
          <a:xfrm flipV="1">
            <a:off x="9453043" y="3457078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A647E65-6AEF-B535-844D-0FE6DDD8B90D}"/>
              </a:ext>
            </a:extLst>
          </p:cNvPr>
          <p:cNvSpPr txBox="1"/>
          <p:nvPr/>
        </p:nvSpPr>
        <p:spPr>
          <a:xfrm>
            <a:off x="9260802" y="2414920"/>
            <a:ext cx="598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9EF30E-50EF-55EB-D740-D6E76610904F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9838700" y="4435813"/>
            <a:ext cx="948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4102406-78FC-A76D-E608-C2DEFB0BEFE1}"/>
                  </a:ext>
                </a:extLst>
              </p:cNvPr>
              <p:cNvSpPr/>
              <p:nvPr/>
            </p:nvSpPr>
            <p:spPr>
              <a:xfrm>
                <a:off x="10787238" y="409846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4102406-78FC-A76D-E608-C2DEFB0BE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238" y="4098460"/>
                <a:ext cx="698530" cy="67470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B9A8C85-1D5F-B121-EDFE-6AE44B640EF0}"/>
                  </a:ext>
                </a:extLst>
              </p:cNvPr>
              <p:cNvSpPr/>
              <p:nvPr/>
            </p:nvSpPr>
            <p:spPr>
              <a:xfrm>
                <a:off x="10787238" y="540482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B9A8C85-1D5F-B121-EDFE-6AE44B640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238" y="5404820"/>
                <a:ext cx="698530" cy="67470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4FACE37-D18F-2664-40E9-40803CA44596}"/>
              </a:ext>
            </a:extLst>
          </p:cNvPr>
          <p:cNvCxnSpPr>
            <a:cxnSpLocks/>
            <a:stCxn id="56" idx="0"/>
            <a:endCxn id="55" idx="4"/>
          </p:cNvCxnSpPr>
          <p:nvPr/>
        </p:nvCxnSpPr>
        <p:spPr>
          <a:xfrm flipV="1">
            <a:off x="11136503" y="4773166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D30521E-8E7B-AF35-01D1-7F1A2DDC0701}"/>
              </a:ext>
            </a:extLst>
          </p:cNvPr>
          <p:cNvCxnSpPr>
            <a:cxnSpLocks/>
          </p:cNvCxnSpPr>
          <p:nvPr/>
        </p:nvCxnSpPr>
        <p:spPr>
          <a:xfrm flipV="1">
            <a:off x="9086396" y="4639611"/>
            <a:ext cx="1791606" cy="523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14E4798-0C54-4FD8-9FEF-F2FB431286AB}"/>
                  </a:ext>
                </a:extLst>
              </p:cNvPr>
              <p:cNvSpPr/>
              <p:nvPr/>
            </p:nvSpPr>
            <p:spPr>
              <a:xfrm>
                <a:off x="10787238" y="279210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14E4798-0C54-4FD8-9FEF-F2FB43128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238" y="2792100"/>
                <a:ext cx="698530" cy="67470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4659E3-EAA6-3CEC-CE8F-4998B1BB1BCB}"/>
              </a:ext>
            </a:extLst>
          </p:cNvPr>
          <p:cNvCxnSpPr>
            <a:cxnSpLocks/>
            <a:stCxn id="55" idx="0"/>
            <a:endCxn id="59" idx="4"/>
          </p:cNvCxnSpPr>
          <p:nvPr/>
        </p:nvCxnSpPr>
        <p:spPr>
          <a:xfrm flipV="1">
            <a:off x="11136503" y="3466806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EE530BB-CED2-B8FA-606A-A91A00AB0FFC}"/>
              </a:ext>
            </a:extLst>
          </p:cNvPr>
          <p:cNvSpPr txBox="1"/>
          <p:nvPr/>
        </p:nvSpPr>
        <p:spPr>
          <a:xfrm>
            <a:off x="10889535" y="2390208"/>
            <a:ext cx="598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bird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763A70-4602-0540-5E99-9D030854D943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11485768" y="4435813"/>
            <a:ext cx="440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2F7F0D8-B0FB-D78A-5340-9439336B6E7E}"/>
              </a:ext>
            </a:extLst>
          </p:cNvPr>
          <p:cNvSpPr txBox="1"/>
          <p:nvPr/>
        </p:nvSpPr>
        <p:spPr>
          <a:xfrm>
            <a:off x="11044022" y="6069798"/>
            <a:ext cx="598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78CC70-A6C0-D076-A2D4-6D006F647476}"/>
              </a:ext>
            </a:extLst>
          </p:cNvPr>
          <p:cNvSpPr txBox="1"/>
          <p:nvPr/>
        </p:nvSpPr>
        <p:spPr>
          <a:xfrm>
            <a:off x="9182321" y="6045667"/>
            <a:ext cx="69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200" dirty="0"/>
              <a:t>[START]</a:t>
            </a:r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EEFBA927-7190-7188-1410-695248FC6805}"/>
              </a:ext>
            </a:extLst>
          </p:cNvPr>
          <p:cNvSpPr/>
          <p:nvPr/>
        </p:nvSpPr>
        <p:spPr>
          <a:xfrm rot="16200000">
            <a:off x="2912110" y="3901147"/>
            <a:ext cx="1769967" cy="1144449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Encoder (CNN)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0060D09-6C13-0C1C-16E2-7B239F739E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755512"/>
                  </p:ext>
                </p:extLst>
              </p:nvPr>
            </p:nvGraphicFramePr>
            <p:xfrm>
              <a:off x="4757950" y="3731753"/>
              <a:ext cx="1750221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7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0060D09-6C13-0C1C-16E2-7B239F739E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755512"/>
                  </p:ext>
                </p:extLst>
              </p:nvPr>
            </p:nvGraphicFramePr>
            <p:xfrm>
              <a:off x="4757950" y="3731753"/>
              <a:ext cx="1750221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7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42" t="-1333" r="-202083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1042" t="-1333" r="-102083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01042" t="-1333" r="-2083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42" t="-100000" r="-202083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1042" t="-100000" r="-102083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01042" t="-100000" r="-2083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42" t="-202667" r="-20208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1042" t="-202667" r="-10208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01042" t="-202667" r="-2083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A7793B-1DF5-8AFA-B0F7-7FA2B6852D71}"/>
                  </a:ext>
                </a:extLst>
              </p:cNvPr>
              <p:cNvSpPr txBox="1"/>
              <p:nvPr/>
            </p:nvSpPr>
            <p:spPr>
              <a:xfrm>
                <a:off x="4757950" y="5244860"/>
                <a:ext cx="175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A7793B-1DF5-8AFA-B0F7-7FA2B6852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50" y="5244860"/>
                <a:ext cx="175022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10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 animBg="1"/>
      <p:bldP spid="23" grpId="0" animBg="1"/>
      <p:bldP spid="31" grpId="0" animBg="1"/>
      <p:bldP spid="32" grpId="0" animBg="1"/>
      <p:bldP spid="48" grpId="0" animBg="1"/>
      <p:bldP spid="53" grpId="0"/>
      <p:bldP spid="55" grpId="0" animBg="1"/>
      <p:bldP spid="56" grpId="0" animBg="1"/>
      <p:bldP spid="59" grpId="0" animBg="1"/>
      <p:bldP spid="61" grpId="0"/>
      <p:bldP spid="66" grpId="0"/>
      <p:bldP spid="67" grpId="0"/>
      <p:bldP spid="5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E8866-DAF0-7253-2288-65D79EB3E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288B-18AA-A0BF-1090-465AB88B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General attention layer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09922-CB8B-CA21-1C6F-94CD2051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E9B565-B9E2-EB9A-B9AF-E9A09AC8A72E}"/>
              </a:ext>
            </a:extLst>
          </p:cNvPr>
          <p:cNvSpPr txBox="1"/>
          <p:nvPr/>
        </p:nvSpPr>
        <p:spPr>
          <a:xfrm rot="16200000">
            <a:off x="3193967" y="4889026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Alignment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2B591-7EC7-EF99-E50A-8BD758A427D9}"/>
              </a:ext>
            </a:extLst>
          </p:cNvPr>
          <p:cNvSpPr txBox="1"/>
          <p:nvPr/>
        </p:nvSpPr>
        <p:spPr>
          <a:xfrm rot="16200000">
            <a:off x="3188045" y="2806103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Attention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674700-6A48-47DA-AD51-CFD2B10A4A8C}"/>
                  </a:ext>
                </a:extLst>
              </p:cNvPr>
              <p:cNvSpPr txBox="1"/>
              <p:nvPr/>
            </p:nvSpPr>
            <p:spPr>
              <a:xfrm>
                <a:off x="4318454" y="5113482"/>
                <a:ext cx="327744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Inputs: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Input Vectors: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b="1" dirty="0"/>
                  <a:t>’s (</a:t>
                </a:r>
                <a:r>
                  <a:rPr lang="en-IN" dirty="0"/>
                  <a:t>shape: D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Queries: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IN" b="1" dirty="0"/>
                  <a:t>’s </a:t>
                </a:r>
                <a:r>
                  <a:rPr lang="en-IN" dirty="0"/>
                  <a:t>(shape: D)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674700-6A48-47DA-AD51-CFD2B10A4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454" y="5113482"/>
                <a:ext cx="3277446" cy="923330"/>
              </a:xfrm>
              <a:prstGeom prst="rect">
                <a:avLst/>
              </a:prstGeom>
              <a:blipFill>
                <a:blip r:embed="rId2"/>
                <a:stretch>
                  <a:fillRect l="-1487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08544E-DB13-128F-2536-FF5416F030E5}"/>
                  </a:ext>
                </a:extLst>
              </p:cNvPr>
              <p:cNvSpPr txBox="1"/>
              <p:nvPr/>
            </p:nvSpPr>
            <p:spPr>
              <a:xfrm>
                <a:off x="4323225" y="2517947"/>
                <a:ext cx="3532892" cy="1299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Operations: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tx1"/>
                    </a:solidFill>
                  </a:rPr>
                  <a:t>Alignment: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Attention: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08544E-DB13-128F-2536-FF5416F0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25" y="2517947"/>
                <a:ext cx="3532892" cy="1299971"/>
              </a:xfrm>
              <a:prstGeom prst="rect">
                <a:avLst/>
              </a:prstGeom>
              <a:blipFill>
                <a:blip r:embed="rId3"/>
                <a:stretch>
                  <a:fillRect l="-1434" t="-1942" b="-44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CF93210-2061-0DBA-2F48-2A901449E03E}"/>
              </a:ext>
            </a:extLst>
          </p:cNvPr>
          <p:cNvSpPr txBox="1"/>
          <p:nvPr/>
        </p:nvSpPr>
        <p:spPr>
          <a:xfrm>
            <a:off x="4323225" y="1153826"/>
            <a:ext cx="3896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context vector: c (shape: 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DA1B5-9394-614F-E5CA-EF391735A59E}"/>
              </a:ext>
            </a:extLst>
          </p:cNvPr>
          <p:cNvSpPr txBox="1"/>
          <p:nvPr/>
        </p:nvSpPr>
        <p:spPr>
          <a:xfrm>
            <a:off x="7595900" y="3275065"/>
            <a:ext cx="448755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Multiple query vectors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query creates a new output context vector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66189-FC0E-E2AD-4E98-D38CF9B95925}"/>
              </a:ext>
            </a:extLst>
          </p:cNvPr>
          <p:cNvSpPr txBox="1"/>
          <p:nvPr/>
        </p:nvSpPr>
        <p:spPr>
          <a:xfrm rot="16200000">
            <a:off x="116377" y="4922898"/>
            <a:ext cx="159274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Vectors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66943B-68B6-8A2B-7121-76F9FA16C717}"/>
              </a:ext>
            </a:extLst>
          </p:cNvPr>
          <p:cNvCxnSpPr>
            <a:cxnSpLocks/>
            <a:stCxn id="25" idx="3"/>
            <a:endCxn id="36" idx="1"/>
          </p:cNvCxnSpPr>
          <p:nvPr/>
        </p:nvCxnSpPr>
        <p:spPr>
          <a:xfrm>
            <a:off x="1660086" y="4971944"/>
            <a:ext cx="796850" cy="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39CA42-97E7-A340-E74B-1C28C882C7DE}"/>
                  </a:ext>
                </a:extLst>
              </p:cNvPr>
              <p:cNvSpPr/>
              <p:nvPr/>
            </p:nvSpPr>
            <p:spPr>
              <a:xfrm>
                <a:off x="2456936" y="5976852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39CA42-97E7-A340-E74B-1C28C882C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5976852"/>
                <a:ext cx="451601" cy="338988"/>
              </a:xfrm>
              <a:prstGeom prst="rect">
                <a:avLst/>
              </a:prstGeom>
              <a:blipFill>
                <a:blip r:embed="rId4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682ECD-FE45-E4B7-E311-E995F0C7B276}"/>
              </a:ext>
            </a:extLst>
          </p:cNvPr>
          <p:cNvCxnSpPr>
            <a:cxnSpLocks/>
          </p:cNvCxnSpPr>
          <p:nvPr/>
        </p:nvCxnSpPr>
        <p:spPr>
          <a:xfrm flipH="1" flipV="1">
            <a:off x="2682736" y="5832093"/>
            <a:ext cx="1" cy="13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321F88-5C12-ADDD-D7C1-DD50C36BFBA0}"/>
              </a:ext>
            </a:extLst>
          </p:cNvPr>
          <p:cNvSpPr txBox="1"/>
          <p:nvPr/>
        </p:nvSpPr>
        <p:spPr>
          <a:xfrm>
            <a:off x="2359603" y="1700357"/>
            <a:ext cx="1272339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700" dirty="0" err="1"/>
              <a:t>mul</a:t>
            </a:r>
            <a:r>
              <a:rPr lang="en-GB" sz="1700" dirty="0"/>
              <a:t> + add</a:t>
            </a:r>
            <a:endParaRPr lang="en-IN" sz="17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2A4B8A-9A41-DE67-7325-F0FFF72ED839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702815" y="2096277"/>
            <a:ext cx="1" cy="1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87DBFF-E6B1-ECDE-ED1C-00977B61D7EF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682736" y="1520155"/>
            <a:ext cx="9388" cy="18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4E5477A-E2E3-63BE-107A-9B2402D584C7}"/>
                  </a:ext>
                </a:extLst>
              </p:cNvPr>
              <p:cNvSpPr/>
              <p:nvPr/>
            </p:nvSpPr>
            <p:spPr>
              <a:xfrm>
                <a:off x="2466323" y="118116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4E5477A-E2E3-63BE-107A-9B2402D58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23" y="1181167"/>
                <a:ext cx="451601" cy="338988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86DCA8A-F7DA-7795-B3EA-85334D705CA7}"/>
                  </a:ext>
                </a:extLst>
              </p:cNvPr>
              <p:cNvSpPr/>
              <p:nvPr/>
            </p:nvSpPr>
            <p:spPr>
              <a:xfrm>
                <a:off x="1208485" y="435239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86DCA8A-F7DA-7795-B3EA-85334D705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85" y="4352397"/>
                <a:ext cx="451601" cy="338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6091474-A6D2-D133-EB94-60FA07E8B08C}"/>
                  </a:ext>
                </a:extLst>
              </p:cNvPr>
              <p:cNvSpPr/>
              <p:nvPr/>
            </p:nvSpPr>
            <p:spPr>
              <a:xfrm>
                <a:off x="1208485" y="4802450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6091474-A6D2-D133-EB94-60FA07E8B0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85" y="4802450"/>
                <a:ext cx="451601" cy="3389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78DEF49-2CA6-4419-519D-79F654A84383}"/>
                  </a:ext>
                </a:extLst>
              </p:cNvPr>
              <p:cNvSpPr/>
              <p:nvPr/>
            </p:nvSpPr>
            <p:spPr>
              <a:xfrm>
                <a:off x="1208485" y="5492179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78DEF49-2CA6-4419-519D-79F654A84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85" y="5492179"/>
                <a:ext cx="451601" cy="3389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35DF1D9-C94E-CBC4-4E73-B16E02F7B330}"/>
                  </a:ext>
                </a:extLst>
              </p:cNvPr>
              <p:cNvSpPr/>
              <p:nvPr/>
            </p:nvSpPr>
            <p:spPr>
              <a:xfrm flipV="1">
                <a:off x="1352116" y="5155905"/>
                <a:ext cx="136269" cy="2795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35DF1D9-C94E-CBC4-4E73-B16E02F7B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352116" y="5155905"/>
                <a:ext cx="136269" cy="279508"/>
              </a:xfrm>
              <a:prstGeom prst="rect">
                <a:avLst/>
              </a:prstGeom>
              <a:blipFill>
                <a:blip r:embed="rId9"/>
                <a:stretch>
                  <a:fillRect l="-8333" t="-4348" r="-4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B19016D-D789-0814-A412-5C4D5F93B58C}"/>
                  </a:ext>
                </a:extLst>
              </p:cNvPr>
              <p:cNvSpPr/>
              <p:nvPr/>
            </p:nvSpPr>
            <p:spPr>
              <a:xfrm>
                <a:off x="2456936" y="436431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B19016D-D789-0814-A412-5C4D5F93B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4364317"/>
                <a:ext cx="451601" cy="338988"/>
              </a:xfrm>
              <a:prstGeom prst="rect">
                <a:avLst/>
              </a:prstGeom>
              <a:blipFill>
                <a:blip r:embed="rId10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C15FFC2-9AED-F64C-1AF5-D09FE4A7DD52}"/>
                  </a:ext>
                </a:extLst>
              </p:cNvPr>
              <p:cNvSpPr/>
              <p:nvPr/>
            </p:nvSpPr>
            <p:spPr>
              <a:xfrm>
                <a:off x="2456936" y="4814370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C15FFC2-9AED-F64C-1AF5-D09FE4A7D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4814370"/>
                <a:ext cx="451601" cy="338988"/>
              </a:xfrm>
              <a:prstGeom prst="rect">
                <a:avLst/>
              </a:prstGeom>
              <a:blipFill>
                <a:blip r:embed="rId11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530D92-7D33-27B9-1B7D-B0816B2F2887}"/>
                  </a:ext>
                </a:extLst>
              </p:cNvPr>
              <p:cNvSpPr/>
              <p:nvPr/>
            </p:nvSpPr>
            <p:spPr>
              <a:xfrm>
                <a:off x="2456936" y="5504099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530D92-7D33-27B9-1B7D-B0816B2F2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5504099"/>
                <a:ext cx="451601" cy="338988"/>
              </a:xfrm>
              <a:prstGeom prst="rect">
                <a:avLst/>
              </a:prstGeom>
              <a:blipFill>
                <a:blip r:embed="rId12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CD999A7-CE83-C0FB-F3A1-68D61647DB14}"/>
                  </a:ext>
                </a:extLst>
              </p:cNvPr>
              <p:cNvSpPr/>
              <p:nvPr/>
            </p:nvSpPr>
            <p:spPr>
              <a:xfrm flipV="1">
                <a:off x="2600568" y="5167824"/>
                <a:ext cx="127958" cy="31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CD999A7-CE83-C0FB-F3A1-68D61647D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00568" y="5167824"/>
                <a:ext cx="127958" cy="315747"/>
              </a:xfrm>
              <a:prstGeom prst="rect">
                <a:avLst/>
              </a:prstGeom>
              <a:blipFill>
                <a:blip r:embed="rId13"/>
                <a:stretch>
                  <a:fillRect l="-8333" r="-4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5013DC-F8E7-C378-D4FF-14EA6BFB55B5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1660086" y="4521891"/>
            <a:ext cx="796850" cy="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A066DD-8933-4107-141F-26D925A8B45E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1660086" y="5661673"/>
            <a:ext cx="796850" cy="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6D78E9-72E3-C383-BC0E-2F7B2BA9BD8B}"/>
              </a:ext>
            </a:extLst>
          </p:cNvPr>
          <p:cNvSpPr txBox="1"/>
          <p:nvPr/>
        </p:nvSpPr>
        <p:spPr>
          <a:xfrm>
            <a:off x="2443522" y="3840930"/>
            <a:ext cx="1188424" cy="406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softmax</a:t>
            </a:r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C0E1AD8-DD2E-52D4-05A4-489E3895F589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682736" y="4221178"/>
            <a:ext cx="1" cy="1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BCC6EE-8253-60EB-5E67-8596EB50EAB7}"/>
                  </a:ext>
                </a:extLst>
              </p:cNvPr>
              <p:cNvSpPr/>
              <p:nvPr/>
            </p:nvSpPr>
            <p:spPr>
              <a:xfrm>
                <a:off x="2477015" y="2239795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BCC6EE-8253-60EB-5E67-8596EB50E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2239795"/>
                <a:ext cx="451601" cy="338988"/>
              </a:xfrm>
              <a:prstGeom prst="rect">
                <a:avLst/>
              </a:prstGeom>
              <a:blipFill>
                <a:blip r:embed="rId14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EF6FDCF-B3A2-910E-D50D-94E86F12C48D}"/>
                  </a:ext>
                </a:extLst>
              </p:cNvPr>
              <p:cNvSpPr/>
              <p:nvPr/>
            </p:nvSpPr>
            <p:spPr>
              <a:xfrm>
                <a:off x="2477015" y="2689848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EF6FDCF-B3A2-910E-D50D-94E86F12C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2689848"/>
                <a:ext cx="451601" cy="338988"/>
              </a:xfrm>
              <a:prstGeom prst="rect">
                <a:avLst/>
              </a:prstGeom>
              <a:blipFill>
                <a:blip r:embed="rId15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4A855AC-489E-5855-5B7A-F76FE7960169}"/>
                  </a:ext>
                </a:extLst>
              </p:cNvPr>
              <p:cNvSpPr/>
              <p:nvPr/>
            </p:nvSpPr>
            <p:spPr>
              <a:xfrm>
                <a:off x="2477015" y="337957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4A855AC-489E-5855-5B7A-F76FE7960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3379577"/>
                <a:ext cx="451601" cy="338988"/>
              </a:xfrm>
              <a:prstGeom prst="rect">
                <a:avLst/>
              </a:prstGeom>
              <a:blipFill>
                <a:blip r:embed="rId16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8AA1C19-3075-898B-7B48-6F9B6C8CF03F}"/>
                  </a:ext>
                </a:extLst>
              </p:cNvPr>
              <p:cNvSpPr/>
              <p:nvPr/>
            </p:nvSpPr>
            <p:spPr>
              <a:xfrm flipV="1">
                <a:off x="2620647" y="3043302"/>
                <a:ext cx="144534" cy="304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8AA1C19-3075-898B-7B48-6F9B6C8CF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20647" y="3043302"/>
                <a:ext cx="144534" cy="304035"/>
              </a:xfrm>
              <a:prstGeom prst="rect">
                <a:avLst/>
              </a:prstGeom>
              <a:blipFill>
                <a:blip r:embed="rId17"/>
                <a:stretch>
                  <a:fillRect l="-8333" r="-4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AD74253-B12D-7028-B83F-4C44130FEAC1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2702815" y="3718565"/>
            <a:ext cx="1" cy="1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5D42DA-E08A-B783-FCC5-789B0FC0CF69}"/>
              </a:ext>
            </a:extLst>
          </p:cNvPr>
          <p:cNvSpPr txBox="1"/>
          <p:nvPr/>
        </p:nvSpPr>
        <p:spPr>
          <a:xfrm>
            <a:off x="7595900" y="5443365"/>
            <a:ext cx="44875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Multiple query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46736A-03D8-73F7-3ABA-A054CB3CF941}"/>
                  </a:ext>
                </a:extLst>
              </p:cNvPr>
              <p:cNvSpPr/>
              <p:nvPr/>
            </p:nvSpPr>
            <p:spPr>
              <a:xfrm>
                <a:off x="3168897" y="5997379"/>
                <a:ext cx="451601" cy="3065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46736A-03D8-73F7-3ABA-A054CB3CF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5997379"/>
                <a:ext cx="451601" cy="306584"/>
              </a:xfrm>
              <a:prstGeom prst="rect">
                <a:avLst/>
              </a:prstGeom>
              <a:blipFill>
                <a:blip r:embed="rId18"/>
                <a:stretch>
                  <a:fillRect l="-270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12250B-2992-7128-3F9C-7E49919C0C11}"/>
              </a:ext>
            </a:extLst>
          </p:cNvPr>
          <p:cNvCxnSpPr>
            <a:cxnSpLocks/>
          </p:cNvCxnSpPr>
          <p:nvPr/>
        </p:nvCxnSpPr>
        <p:spPr>
          <a:xfrm flipH="1" flipV="1">
            <a:off x="3394697" y="5852620"/>
            <a:ext cx="1" cy="13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823045B-3AEA-BD9C-17F8-39E9BBAE435E}"/>
                  </a:ext>
                </a:extLst>
              </p:cNvPr>
              <p:cNvSpPr/>
              <p:nvPr/>
            </p:nvSpPr>
            <p:spPr>
              <a:xfrm>
                <a:off x="3168897" y="4384844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823045B-3AEA-BD9C-17F8-39E9BBAE4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4384844"/>
                <a:ext cx="451601" cy="338988"/>
              </a:xfrm>
              <a:prstGeom prst="rect">
                <a:avLst/>
              </a:prstGeom>
              <a:blipFill>
                <a:blip r:embed="rId19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CEB795-F410-DAE4-AE37-378F447F00EE}"/>
                  </a:ext>
                </a:extLst>
              </p:cNvPr>
              <p:cNvSpPr/>
              <p:nvPr/>
            </p:nvSpPr>
            <p:spPr>
              <a:xfrm>
                <a:off x="3168897" y="483489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CEB795-F410-DAE4-AE37-378F447F0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4834897"/>
                <a:ext cx="451601" cy="338988"/>
              </a:xfrm>
              <a:prstGeom prst="rect">
                <a:avLst/>
              </a:prstGeom>
              <a:blipFill>
                <a:blip r:embed="rId20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1A6D35-10FD-6171-D124-BC87F24A66A5}"/>
                  </a:ext>
                </a:extLst>
              </p:cNvPr>
              <p:cNvSpPr/>
              <p:nvPr/>
            </p:nvSpPr>
            <p:spPr>
              <a:xfrm>
                <a:off x="3168897" y="5524626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1A6D35-10FD-6171-D124-BC87F24A6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5524626"/>
                <a:ext cx="451601" cy="338988"/>
              </a:xfrm>
              <a:prstGeom prst="rect">
                <a:avLst/>
              </a:prstGeom>
              <a:blipFill>
                <a:blip r:embed="rId21"/>
                <a:stretch>
                  <a:fillRect l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EAEE0D-56C5-CBAF-F054-6C9A0D7BD7EF}"/>
                  </a:ext>
                </a:extLst>
              </p:cNvPr>
              <p:cNvSpPr/>
              <p:nvPr/>
            </p:nvSpPr>
            <p:spPr>
              <a:xfrm flipV="1">
                <a:off x="3312529" y="5188351"/>
                <a:ext cx="127958" cy="31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EAEE0D-56C5-CBAF-F054-6C9A0D7BD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3312529" y="5188351"/>
                <a:ext cx="127958" cy="315747"/>
              </a:xfrm>
              <a:prstGeom prst="rect">
                <a:avLst/>
              </a:prstGeom>
              <a:blipFill>
                <a:blip r:embed="rId22"/>
                <a:stretch>
                  <a:fillRect l="-9091" r="-5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319842-7AF6-7E42-C3F8-31295074104B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3394697" y="4241705"/>
            <a:ext cx="1" cy="1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D7DB8DC-0B15-5707-77A5-FBB6C544AF41}"/>
                  </a:ext>
                </a:extLst>
              </p:cNvPr>
              <p:cNvSpPr/>
              <p:nvPr/>
            </p:nvSpPr>
            <p:spPr>
              <a:xfrm rot="16200000" flipV="1">
                <a:off x="2963424" y="6140006"/>
                <a:ext cx="160222" cy="175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D7DB8DC-0B15-5707-77A5-FBB6C544A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V="1">
                <a:off x="2963424" y="6140006"/>
                <a:ext cx="160222" cy="175194"/>
              </a:xfrm>
              <a:prstGeom prst="rect">
                <a:avLst/>
              </a:prstGeom>
              <a:blipFill>
                <a:blip r:embed="rId23"/>
                <a:stretch>
                  <a:fillRect l="-33333" t="-28571" r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3D6AC90-CDB5-3D61-F905-2288F5390173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648214" y="2634026"/>
            <a:ext cx="2468086" cy="954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C386D5-DBA8-DA33-1B1B-BE772F09B808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3390855" y="2082649"/>
            <a:ext cx="1" cy="1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C44AFBC-88C2-47B4-8CC1-DAB0C1B5DB8A}"/>
                  </a:ext>
                </a:extLst>
              </p:cNvPr>
              <p:cNvSpPr/>
              <p:nvPr/>
            </p:nvSpPr>
            <p:spPr>
              <a:xfrm>
                <a:off x="3165055" y="222616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C44AFBC-88C2-47B4-8CC1-DAB0C1B5D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2226167"/>
                <a:ext cx="451601" cy="338988"/>
              </a:xfrm>
              <a:prstGeom prst="rect">
                <a:avLst/>
              </a:prstGeom>
              <a:blipFill>
                <a:blip r:embed="rId24"/>
                <a:stretch>
                  <a:fillRect l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AB71258-2825-C95A-6BFF-A7BF7CD11988}"/>
                  </a:ext>
                </a:extLst>
              </p:cNvPr>
              <p:cNvSpPr/>
              <p:nvPr/>
            </p:nvSpPr>
            <p:spPr>
              <a:xfrm>
                <a:off x="3165055" y="2676220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AB71258-2825-C95A-6BFF-A7BF7CD11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2676220"/>
                <a:ext cx="451601" cy="338988"/>
              </a:xfrm>
              <a:prstGeom prst="rect">
                <a:avLst/>
              </a:prstGeom>
              <a:blipFill>
                <a:blip r:embed="rId25"/>
                <a:stretch>
                  <a:fillRect l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8F21945-AAB9-36B0-4460-36930DA3DA6D}"/>
                  </a:ext>
                </a:extLst>
              </p:cNvPr>
              <p:cNvSpPr/>
              <p:nvPr/>
            </p:nvSpPr>
            <p:spPr>
              <a:xfrm>
                <a:off x="3165055" y="3377248"/>
                <a:ext cx="451601" cy="3465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8F21945-AAB9-36B0-4460-36930DA3D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3377248"/>
                <a:ext cx="451601" cy="346559"/>
              </a:xfrm>
              <a:prstGeom prst="rect">
                <a:avLst/>
              </a:prstGeom>
              <a:blipFill>
                <a:blip r:embed="rId26"/>
                <a:stretch>
                  <a:fillRect l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9ECC042-3077-01E9-E837-F37A49EBDFD2}"/>
                  </a:ext>
                </a:extLst>
              </p:cNvPr>
              <p:cNvSpPr/>
              <p:nvPr/>
            </p:nvSpPr>
            <p:spPr>
              <a:xfrm flipV="1">
                <a:off x="3308687" y="3029674"/>
                <a:ext cx="90631" cy="3218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9ECC042-3077-01E9-E837-F37A49EBD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3308687" y="3029674"/>
                <a:ext cx="90631" cy="321807"/>
              </a:xfrm>
              <a:prstGeom prst="rect">
                <a:avLst/>
              </a:prstGeom>
              <a:blipFill>
                <a:blip r:embed="rId27"/>
                <a:stretch>
                  <a:fillRect l="-37500" r="-8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E609E9-5A5B-3DCD-D772-287936AEE944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372682" y="1520773"/>
            <a:ext cx="9858" cy="14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798D824-28C4-A247-816C-BAF49108E75C}"/>
                  </a:ext>
                </a:extLst>
              </p:cNvPr>
              <p:cNvSpPr/>
              <p:nvPr/>
            </p:nvSpPr>
            <p:spPr>
              <a:xfrm>
                <a:off x="3156739" y="1181785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798D824-28C4-A247-816C-BAF49108E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739" y="1181785"/>
                <a:ext cx="451601" cy="338988"/>
              </a:xfrm>
              <a:prstGeom prst="rect">
                <a:avLst/>
              </a:prstGeom>
              <a:blipFill>
                <a:blip r:embed="rId28"/>
                <a:stretch>
                  <a:fillRect l="-270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2F45A9-5043-3440-B3AA-34A64F99FC61}"/>
              </a:ext>
            </a:extLst>
          </p:cNvPr>
          <p:cNvCxnSpPr>
            <a:cxnSpLocks/>
          </p:cNvCxnSpPr>
          <p:nvPr/>
        </p:nvCxnSpPr>
        <p:spPr>
          <a:xfrm flipV="1">
            <a:off x="3382539" y="3703751"/>
            <a:ext cx="1" cy="1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E165427F-E3CC-024E-7672-8F95325FE2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104717"/>
                  </p:ext>
                </p:extLst>
              </p:nvPr>
            </p:nvGraphicFramePr>
            <p:xfrm>
              <a:off x="7595899" y="2759641"/>
              <a:ext cx="2672226" cy="42817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45371">
                      <a:extLst>
                        <a:ext uri="{9D8B030D-6E8A-4147-A177-3AD203B41FA5}">
                          <a16:colId xmlns:a16="http://schemas.microsoft.com/office/drawing/2014/main" val="1485429778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1444609474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1474005830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2910869110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1861891458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1417772341"/>
                        </a:ext>
                      </a:extLst>
                    </a:gridCol>
                  </a:tblGrid>
                  <a:tr h="4281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2979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E165427F-E3CC-024E-7672-8F95325FE2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104717"/>
                  </p:ext>
                </p:extLst>
              </p:nvPr>
            </p:nvGraphicFramePr>
            <p:xfrm>
              <a:off x="7595899" y="2759641"/>
              <a:ext cx="2672226" cy="42817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45371">
                      <a:extLst>
                        <a:ext uri="{9D8B030D-6E8A-4147-A177-3AD203B41FA5}">
                          <a16:colId xmlns:a16="http://schemas.microsoft.com/office/drawing/2014/main" val="1485429778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1444609474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1474005830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2910869110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1861891458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1417772341"/>
                        </a:ext>
                      </a:extLst>
                    </a:gridCol>
                  </a:tblGrid>
                  <a:tr h="4281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2857" t="-2857" r="-505714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102857" t="-2857" r="-405714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505714" t="-2857" r="-2857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2979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4338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99073-0695-1539-C69A-B5ABC4033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F8DC-954F-8A71-A9E4-C3209FF2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General attention layer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77B25-A0C1-F8B9-7D50-DD3348A0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0C394-262F-EC13-15D3-A818F6831335}"/>
              </a:ext>
            </a:extLst>
          </p:cNvPr>
          <p:cNvSpPr txBox="1"/>
          <p:nvPr/>
        </p:nvSpPr>
        <p:spPr>
          <a:xfrm>
            <a:off x="7595899" y="3270138"/>
            <a:ext cx="448755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Notice that the input vectors are used for both the alignment as well as the attention calculations.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add more expressivity to the layer by adding a different FC layer before each of the two steps.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CA9BF-9F71-C386-A0D6-89D7192A7FED}"/>
              </a:ext>
            </a:extLst>
          </p:cNvPr>
          <p:cNvSpPr txBox="1"/>
          <p:nvPr/>
        </p:nvSpPr>
        <p:spPr>
          <a:xfrm rot="16200000">
            <a:off x="3193967" y="4889026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Alignment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125A8-275A-5DC2-D4DE-3260CAD8F793}"/>
              </a:ext>
            </a:extLst>
          </p:cNvPr>
          <p:cNvSpPr txBox="1"/>
          <p:nvPr/>
        </p:nvSpPr>
        <p:spPr>
          <a:xfrm rot="16200000">
            <a:off x="3188045" y="2806103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Attention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D9145E-C4AE-7144-FC48-95C00B2568C7}"/>
                  </a:ext>
                </a:extLst>
              </p:cNvPr>
              <p:cNvSpPr txBox="1"/>
              <p:nvPr/>
            </p:nvSpPr>
            <p:spPr>
              <a:xfrm>
                <a:off x="4318454" y="5113482"/>
                <a:ext cx="327744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Inputs: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Input Vectors: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b="1" dirty="0"/>
                  <a:t>’s (</a:t>
                </a:r>
                <a:r>
                  <a:rPr lang="en-IN" dirty="0"/>
                  <a:t>shape: D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Queries: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IN" b="1" dirty="0"/>
                  <a:t>’s </a:t>
                </a:r>
                <a:r>
                  <a:rPr lang="en-IN" dirty="0"/>
                  <a:t>(shape: D)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D9145E-C4AE-7144-FC48-95C00B256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454" y="5113482"/>
                <a:ext cx="3277446" cy="923330"/>
              </a:xfrm>
              <a:prstGeom prst="rect">
                <a:avLst/>
              </a:prstGeom>
              <a:blipFill>
                <a:blip r:embed="rId2"/>
                <a:stretch>
                  <a:fillRect l="-1154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E7FDD5-87DF-B6D1-6179-9070CE46C805}"/>
                  </a:ext>
                </a:extLst>
              </p:cNvPr>
              <p:cNvSpPr txBox="1"/>
              <p:nvPr/>
            </p:nvSpPr>
            <p:spPr>
              <a:xfrm>
                <a:off x="4323225" y="2517947"/>
                <a:ext cx="3532892" cy="1299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Operations: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tx1"/>
                    </a:solidFill>
                  </a:rPr>
                  <a:t>Alignment: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Attention: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E7FDD5-87DF-B6D1-6179-9070CE46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25" y="2517947"/>
                <a:ext cx="3532892" cy="1299971"/>
              </a:xfrm>
              <a:prstGeom prst="rect">
                <a:avLst/>
              </a:prstGeom>
              <a:blipFill>
                <a:blip r:embed="rId3"/>
                <a:stretch>
                  <a:fillRect l="-1434" t="-1942" b="-44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84F00150-8653-2451-92E2-4950BD8CF6EA}"/>
              </a:ext>
            </a:extLst>
          </p:cNvPr>
          <p:cNvSpPr txBox="1"/>
          <p:nvPr/>
        </p:nvSpPr>
        <p:spPr>
          <a:xfrm>
            <a:off x="4323225" y="1153826"/>
            <a:ext cx="3896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context vector: c (shape: D)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E1CF66-9666-50F3-A54A-E5B5F96B426E}"/>
              </a:ext>
            </a:extLst>
          </p:cNvPr>
          <p:cNvSpPr txBox="1"/>
          <p:nvPr/>
        </p:nvSpPr>
        <p:spPr>
          <a:xfrm rot="16200000">
            <a:off x="116377" y="4922898"/>
            <a:ext cx="159274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Vectors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3627C0-9066-D0D4-37FC-D79C1CCFF864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1660086" y="4971944"/>
            <a:ext cx="796850" cy="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AEFB55E-6448-13B4-C738-CDAD3F27D524}"/>
                  </a:ext>
                </a:extLst>
              </p:cNvPr>
              <p:cNvSpPr/>
              <p:nvPr/>
            </p:nvSpPr>
            <p:spPr>
              <a:xfrm>
                <a:off x="1208485" y="435239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AEFB55E-6448-13B4-C738-CDAD3F27D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85" y="4352397"/>
                <a:ext cx="451601" cy="338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0618003-864B-9C25-D994-49867218C494}"/>
                  </a:ext>
                </a:extLst>
              </p:cNvPr>
              <p:cNvSpPr/>
              <p:nvPr/>
            </p:nvSpPr>
            <p:spPr>
              <a:xfrm>
                <a:off x="1208485" y="4802450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0618003-864B-9C25-D994-49867218C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85" y="4802450"/>
                <a:ext cx="451601" cy="338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5BD8263-BF86-0B88-0C0E-6BFEA89E46DE}"/>
                  </a:ext>
                </a:extLst>
              </p:cNvPr>
              <p:cNvSpPr/>
              <p:nvPr/>
            </p:nvSpPr>
            <p:spPr>
              <a:xfrm>
                <a:off x="1208485" y="5492179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5BD8263-BF86-0B88-0C0E-6BFEA89E4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85" y="5492179"/>
                <a:ext cx="451601" cy="338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E83BA20-73BF-97C1-42DD-D185ACBC493C}"/>
                  </a:ext>
                </a:extLst>
              </p:cNvPr>
              <p:cNvSpPr/>
              <p:nvPr/>
            </p:nvSpPr>
            <p:spPr>
              <a:xfrm flipV="1">
                <a:off x="1352116" y="5155905"/>
                <a:ext cx="136269" cy="2795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E83BA20-73BF-97C1-42DD-D185ACBC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352116" y="5155905"/>
                <a:ext cx="136269" cy="279508"/>
              </a:xfrm>
              <a:prstGeom prst="rect">
                <a:avLst/>
              </a:prstGeom>
              <a:blipFill>
                <a:blip r:embed="rId7"/>
                <a:stretch>
                  <a:fillRect l="-8333" t="-4348" r="-4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451E45-C706-889A-975C-AD11D11790C5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1660086" y="4521891"/>
            <a:ext cx="796850" cy="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AA3DA7-0295-4889-13CF-BAEE2CC2B4C2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660086" y="5661673"/>
            <a:ext cx="796850" cy="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25">
            <a:extLst>
              <a:ext uri="{FF2B5EF4-FFF2-40B4-BE49-F238E27FC236}">
                <a16:creationId xmlns:a16="http://schemas.microsoft.com/office/drawing/2014/main" id="{93C91588-AC70-A90A-AFB4-46B99AA9AC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8214" y="2634026"/>
            <a:ext cx="2468086" cy="954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>
                <a:extLst>
                  <a:ext uri="{FF2B5EF4-FFF2-40B4-BE49-F238E27FC236}">
                    <a16:creationId xmlns:a16="http://schemas.microsoft.com/office/drawing/2014/main" id="{1576C7D4-9428-11AE-F5B6-5F543A9809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382537"/>
                  </p:ext>
                </p:extLst>
              </p:nvPr>
            </p:nvGraphicFramePr>
            <p:xfrm>
              <a:off x="7595899" y="2759641"/>
              <a:ext cx="2672226" cy="42817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45371">
                      <a:extLst>
                        <a:ext uri="{9D8B030D-6E8A-4147-A177-3AD203B41FA5}">
                          <a16:colId xmlns:a16="http://schemas.microsoft.com/office/drawing/2014/main" val="1485429778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1444609474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1474005830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2910869110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1861891458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1417772341"/>
                        </a:ext>
                      </a:extLst>
                    </a:gridCol>
                  </a:tblGrid>
                  <a:tr h="4281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2979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>
                <a:extLst>
                  <a:ext uri="{FF2B5EF4-FFF2-40B4-BE49-F238E27FC236}">
                    <a16:creationId xmlns:a16="http://schemas.microsoft.com/office/drawing/2014/main" id="{1576C7D4-9428-11AE-F5B6-5F543A9809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382537"/>
                  </p:ext>
                </p:extLst>
              </p:nvPr>
            </p:nvGraphicFramePr>
            <p:xfrm>
              <a:off x="7595899" y="2759641"/>
              <a:ext cx="2672226" cy="42817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45371">
                      <a:extLst>
                        <a:ext uri="{9D8B030D-6E8A-4147-A177-3AD203B41FA5}">
                          <a16:colId xmlns:a16="http://schemas.microsoft.com/office/drawing/2014/main" val="1485429778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1444609474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1474005830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2910869110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1861891458"/>
                        </a:ext>
                      </a:extLst>
                    </a:gridCol>
                    <a:gridCol w="445371">
                      <a:extLst>
                        <a:ext uri="{9D8B030D-6E8A-4147-A177-3AD203B41FA5}">
                          <a16:colId xmlns:a16="http://schemas.microsoft.com/office/drawing/2014/main" val="1417772341"/>
                        </a:ext>
                      </a:extLst>
                    </a:gridCol>
                  </a:tblGrid>
                  <a:tr h="4281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57" t="-2857" r="-505714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2857" t="-2857" r="-405714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05714" t="-2857" r="-2857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2979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F6FA70A-6F52-B790-EAB4-761AAB11D15F}"/>
                  </a:ext>
                </a:extLst>
              </p:cNvPr>
              <p:cNvSpPr/>
              <p:nvPr/>
            </p:nvSpPr>
            <p:spPr>
              <a:xfrm>
                <a:off x="2456936" y="5976852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F6FA70A-6F52-B790-EAB4-761AAB11D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5976852"/>
                <a:ext cx="451601" cy="338988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8A07C80-7F67-FE31-E60F-318686842AA6}"/>
              </a:ext>
            </a:extLst>
          </p:cNvPr>
          <p:cNvCxnSpPr>
            <a:cxnSpLocks/>
          </p:cNvCxnSpPr>
          <p:nvPr/>
        </p:nvCxnSpPr>
        <p:spPr>
          <a:xfrm flipH="1" flipV="1">
            <a:off x="2682736" y="5832093"/>
            <a:ext cx="1" cy="13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4659210-68CE-45A3-A465-88BAE901C3F2}"/>
              </a:ext>
            </a:extLst>
          </p:cNvPr>
          <p:cNvSpPr txBox="1"/>
          <p:nvPr/>
        </p:nvSpPr>
        <p:spPr>
          <a:xfrm>
            <a:off x="2359603" y="1700357"/>
            <a:ext cx="1272339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700" dirty="0" err="1"/>
              <a:t>mul</a:t>
            </a:r>
            <a:r>
              <a:rPr lang="en-GB" sz="1700" dirty="0"/>
              <a:t> + add</a:t>
            </a:r>
            <a:endParaRPr lang="en-IN" sz="17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03407A-0EC2-02F9-61A3-D01A1D53B070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2702815" y="2096277"/>
            <a:ext cx="1" cy="1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2C2F895-FD4D-5C22-7F89-CE872A6AE5B6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2682736" y="1520155"/>
            <a:ext cx="9388" cy="18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77BF9A4-6025-C137-4F1D-A8F9DD48802A}"/>
                  </a:ext>
                </a:extLst>
              </p:cNvPr>
              <p:cNvSpPr/>
              <p:nvPr/>
            </p:nvSpPr>
            <p:spPr>
              <a:xfrm>
                <a:off x="2466323" y="118116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77BF9A4-6025-C137-4F1D-A8F9DD488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23" y="1181167"/>
                <a:ext cx="451601" cy="338988"/>
              </a:xfrm>
              <a:prstGeom prst="rect">
                <a:avLst/>
              </a:prstGeom>
              <a:blipFill>
                <a:blip r:embed="rId10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2F4020A-93A2-6580-D384-158DF061E517}"/>
                  </a:ext>
                </a:extLst>
              </p:cNvPr>
              <p:cNvSpPr/>
              <p:nvPr/>
            </p:nvSpPr>
            <p:spPr>
              <a:xfrm>
                <a:off x="2456936" y="436431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2F4020A-93A2-6580-D384-158DF061E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4364317"/>
                <a:ext cx="451601" cy="338988"/>
              </a:xfrm>
              <a:prstGeom prst="rect">
                <a:avLst/>
              </a:prstGeom>
              <a:blipFill>
                <a:blip r:embed="rId11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31FAE24-226D-F66B-D21C-19D9EA324999}"/>
                  </a:ext>
                </a:extLst>
              </p:cNvPr>
              <p:cNvSpPr/>
              <p:nvPr/>
            </p:nvSpPr>
            <p:spPr>
              <a:xfrm>
                <a:off x="2456936" y="4814370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31FAE24-226D-F66B-D21C-19D9EA324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4814370"/>
                <a:ext cx="451601" cy="338988"/>
              </a:xfrm>
              <a:prstGeom prst="rect">
                <a:avLst/>
              </a:prstGeom>
              <a:blipFill>
                <a:blip r:embed="rId12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1996978-F75B-ED09-448E-84DA8311848C}"/>
                  </a:ext>
                </a:extLst>
              </p:cNvPr>
              <p:cNvSpPr/>
              <p:nvPr/>
            </p:nvSpPr>
            <p:spPr>
              <a:xfrm>
                <a:off x="2456936" y="5504099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1996978-F75B-ED09-448E-84DA83118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5504099"/>
                <a:ext cx="451601" cy="338988"/>
              </a:xfrm>
              <a:prstGeom prst="rect">
                <a:avLst/>
              </a:prstGeom>
              <a:blipFill>
                <a:blip r:embed="rId13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D62B5A5-B5BA-E58A-EBC9-64C80A97E70B}"/>
                  </a:ext>
                </a:extLst>
              </p:cNvPr>
              <p:cNvSpPr/>
              <p:nvPr/>
            </p:nvSpPr>
            <p:spPr>
              <a:xfrm flipV="1">
                <a:off x="2600568" y="5167824"/>
                <a:ext cx="127958" cy="31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D62B5A5-B5BA-E58A-EBC9-64C80A97E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00568" y="5167824"/>
                <a:ext cx="127958" cy="315747"/>
              </a:xfrm>
              <a:prstGeom prst="rect">
                <a:avLst/>
              </a:prstGeom>
              <a:blipFill>
                <a:blip r:embed="rId14"/>
                <a:stretch>
                  <a:fillRect l="-8333" r="-4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48A64FFF-6F3F-4A79-BF6D-0290F2E43C18}"/>
              </a:ext>
            </a:extLst>
          </p:cNvPr>
          <p:cNvSpPr txBox="1"/>
          <p:nvPr/>
        </p:nvSpPr>
        <p:spPr>
          <a:xfrm>
            <a:off x="2443522" y="3840930"/>
            <a:ext cx="1188424" cy="406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softmax</a:t>
            </a:r>
            <a:endParaRPr lang="en-IN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EAC6DEA-0973-E878-ED04-3F13E6898B9D}"/>
              </a:ext>
            </a:extLst>
          </p:cNvPr>
          <p:cNvCxnSpPr>
            <a:cxnSpLocks/>
            <a:stCxn id="105" idx="0"/>
          </p:cNvCxnSpPr>
          <p:nvPr/>
        </p:nvCxnSpPr>
        <p:spPr>
          <a:xfrm flipH="1" flipV="1">
            <a:off x="2682736" y="4221178"/>
            <a:ext cx="1" cy="1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FAC2771-86AA-B5F9-6633-9BCE8A049DFA}"/>
                  </a:ext>
                </a:extLst>
              </p:cNvPr>
              <p:cNvSpPr/>
              <p:nvPr/>
            </p:nvSpPr>
            <p:spPr>
              <a:xfrm>
                <a:off x="2477015" y="2239795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FAC2771-86AA-B5F9-6633-9BCE8A049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2239795"/>
                <a:ext cx="451601" cy="338988"/>
              </a:xfrm>
              <a:prstGeom prst="rect">
                <a:avLst/>
              </a:prstGeom>
              <a:blipFill>
                <a:blip r:embed="rId15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A97F2EB-4381-7360-0E95-CCD33BCC2076}"/>
                  </a:ext>
                </a:extLst>
              </p:cNvPr>
              <p:cNvSpPr/>
              <p:nvPr/>
            </p:nvSpPr>
            <p:spPr>
              <a:xfrm>
                <a:off x="2477015" y="2689848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A97F2EB-4381-7360-0E95-CCD33BCC2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2689848"/>
                <a:ext cx="451601" cy="338988"/>
              </a:xfrm>
              <a:prstGeom prst="rect">
                <a:avLst/>
              </a:prstGeom>
              <a:blipFill>
                <a:blip r:embed="rId16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70D1008-3DAE-194C-906B-F575519F9705}"/>
                  </a:ext>
                </a:extLst>
              </p:cNvPr>
              <p:cNvSpPr/>
              <p:nvPr/>
            </p:nvSpPr>
            <p:spPr>
              <a:xfrm>
                <a:off x="2477015" y="337957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70D1008-3DAE-194C-906B-F575519F9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3379577"/>
                <a:ext cx="451601" cy="338988"/>
              </a:xfrm>
              <a:prstGeom prst="rect">
                <a:avLst/>
              </a:prstGeom>
              <a:blipFill>
                <a:blip r:embed="rId17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A69429E-A64E-12B3-1C92-C0C3731F3B0E}"/>
                  </a:ext>
                </a:extLst>
              </p:cNvPr>
              <p:cNvSpPr/>
              <p:nvPr/>
            </p:nvSpPr>
            <p:spPr>
              <a:xfrm flipV="1">
                <a:off x="2620647" y="3043302"/>
                <a:ext cx="144534" cy="304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A69429E-A64E-12B3-1C92-C0C3731F3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20647" y="3043302"/>
                <a:ext cx="144534" cy="304035"/>
              </a:xfrm>
              <a:prstGeom prst="rect">
                <a:avLst/>
              </a:prstGeom>
              <a:blipFill>
                <a:blip r:embed="rId18"/>
                <a:stretch>
                  <a:fillRect l="-8333" r="-4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9AD0807-8DFB-70EC-5567-DE36F14D3070}"/>
              </a:ext>
            </a:extLst>
          </p:cNvPr>
          <p:cNvCxnSpPr>
            <a:cxnSpLocks/>
            <a:endCxn id="113" idx="2"/>
          </p:cNvCxnSpPr>
          <p:nvPr/>
        </p:nvCxnSpPr>
        <p:spPr>
          <a:xfrm flipV="1">
            <a:off x="2702815" y="3718565"/>
            <a:ext cx="1" cy="1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0E82813-606A-44BF-08CC-AA148BC5E8C5}"/>
                  </a:ext>
                </a:extLst>
              </p:cNvPr>
              <p:cNvSpPr/>
              <p:nvPr/>
            </p:nvSpPr>
            <p:spPr>
              <a:xfrm>
                <a:off x="3168897" y="5997379"/>
                <a:ext cx="451601" cy="3065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0E82813-606A-44BF-08CC-AA148BC5E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5997379"/>
                <a:ext cx="451601" cy="306584"/>
              </a:xfrm>
              <a:prstGeom prst="rect">
                <a:avLst/>
              </a:prstGeom>
              <a:blipFill>
                <a:blip r:embed="rId19"/>
                <a:stretch>
                  <a:fillRect l="-270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376D6A7-7B0E-620C-073C-BF6A22FE4408}"/>
              </a:ext>
            </a:extLst>
          </p:cNvPr>
          <p:cNvCxnSpPr>
            <a:cxnSpLocks/>
          </p:cNvCxnSpPr>
          <p:nvPr/>
        </p:nvCxnSpPr>
        <p:spPr>
          <a:xfrm flipH="1" flipV="1">
            <a:off x="3394697" y="5852620"/>
            <a:ext cx="1" cy="13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8E7ED45-B201-8918-A1CD-10DD53A01235}"/>
                  </a:ext>
                </a:extLst>
              </p:cNvPr>
              <p:cNvSpPr/>
              <p:nvPr/>
            </p:nvSpPr>
            <p:spPr>
              <a:xfrm>
                <a:off x="3168897" y="4384844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8E7ED45-B201-8918-A1CD-10DD53A01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4384844"/>
                <a:ext cx="451601" cy="338988"/>
              </a:xfrm>
              <a:prstGeom prst="rect">
                <a:avLst/>
              </a:prstGeom>
              <a:blipFill>
                <a:blip r:embed="rId20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D153CE2-732F-ED72-3EA0-3CF73299979E}"/>
                  </a:ext>
                </a:extLst>
              </p:cNvPr>
              <p:cNvSpPr/>
              <p:nvPr/>
            </p:nvSpPr>
            <p:spPr>
              <a:xfrm>
                <a:off x="3168897" y="483489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D153CE2-732F-ED72-3EA0-3CF732999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4834897"/>
                <a:ext cx="451601" cy="338988"/>
              </a:xfrm>
              <a:prstGeom prst="rect">
                <a:avLst/>
              </a:prstGeom>
              <a:blipFill>
                <a:blip r:embed="rId21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172E7FA-9C56-BE9B-BC33-87CFA8FA0177}"/>
                  </a:ext>
                </a:extLst>
              </p:cNvPr>
              <p:cNvSpPr/>
              <p:nvPr/>
            </p:nvSpPr>
            <p:spPr>
              <a:xfrm>
                <a:off x="3168897" y="5524626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172E7FA-9C56-BE9B-BC33-87CFA8FA0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5524626"/>
                <a:ext cx="451601" cy="338988"/>
              </a:xfrm>
              <a:prstGeom prst="rect">
                <a:avLst/>
              </a:prstGeom>
              <a:blipFill>
                <a:blip r:embed="rId22"/>
                <a:stretch>
                  <a:fillRect l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A22B9B9-3885-7ABE-12F1-5CA2102E1B2B}"/>
                  </a:ext>
                </a:extLst>
              </p:cNvPr>
              <p:cNvSpPr/>
              <p:nvPr/>
            </p:nvSpPr>
            <p:spPr>
              <a:xfrm flipV="1">
                <a:off x="3312529" y="5188351"/>
                <a:ext cx="127958" cy="31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A22B9B9-3885-7ABE-12F1-5CA2102E1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3312529" y="5188351"/>
                <a:ext cx="127958" cy="315747"/>
              </a:xfrm>
              <a:prstGeom prst="rect">
                <a:avLst/>
              </a:prstGeom>
              <a:blipFill>
                <a:blip r:embed="rId23"/>
                <a:stretch>
                  <a:fillRect l="-9091" r="-5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29E1FF0-8949-E874-D033-582CFF7AE7FE}"/>
              </a:ext>
            </a:extLst>
          </p:cNvPr>
          <p:cNvCxnSpPr>
            <a:cxnSpLocks/>
            <a:stCxn id="118" idx="0"/>
          </p:cNvCxnSpPr>
          <p:nvPr/>
        </p:nvCxnSpPr>
        <p:spPr>
          <a:xfrm flipH="1" flipV="1">
            <a:off x="3394697" y="4241705"/>
            <a:ext cx="1" cy="1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2B9F1C1-F1BF-4752-5F11-F969FA14A6CC}"/>
                  </a:ext>
                </a:extLst>
              </p:cNvPr>
              <p:cNvSpPr/>
              <p:nvPr/>
            </p:nvSpPr>
            <p:spPr>
              <a:xfrm rot="16200000" flipV="1">
                <a:off x="2963424" y="6140006"/>
                <a:ext cx="160222" cy="175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2B9F1C1-F1BF-4752-5F11-F969FA14A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V="1">
                <a:off x="2963424" y="6140006"/>
                <a:ext cx="160222" cy="175194"/>
              </a:xfrm>
              <a:prstGeom prst="rect">
                <a:avLst/>
              </a:prstGeom>
              <a:blipFill>
                <a:blip r:embed="rId24"/>
                <a:stretch>
                  <a:fillRect l="-33333" t="-28571" r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0EE8C80-6D8E-EF67-A5A0-D9389F046ABD}"/>
              </a:ext>
            </a:extLst>
          </p:cNvPr>
          <p:cNvCxnSpPr>
            <a:cxnSpLocks/>
            <a:stCxn id="125" idx="0"/>
          </p:cNvCxnSpPr>
          <p:nvPr/>
        </p:nvCxnSpPr>
        <p:spPr>
          <a:xfrm flipH="1" flipV="1">
            <a:off x="3390855" y="2082649"/>
            <a:ext cx="1" cy="1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A9EE303-7D82-F86D-C4F2-EDD364549D6F}"/>
                  </a:ext>
                </a:extLst>
              </p:cNvPr>
              <p:cNvSpPr/>
              <p:nvPr/>
            </p:nvSpPr>
            <p:spPr>
              <a:xfrm>
                <a:off x="3165055" y="222616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A9EE303-7D82-F86D-C4F2-EDD364549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2226167"/>
                <a:ext cx="451601" cy="338988"/>
              </a:xfrm>
              <a:prstGeom prst="rect">
                <a:avLst/>
              </a:prstGeom>
              <a:blipFill>
                <a:blip r:embed="rId25"/>
                <a:stretch>
                  <a:fillRect l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A5D527F-C1C0-F918-5305-C006CACCFA61}"/>
                  </a:ext>
                </a:extLst>
              </p:cNvPr>
              <p:cNvSpPr/>
              <p:nvPr/>
            </p:nvSpPr>
            <p:spPr>
              <a:xfrm>
                <a:off x="3165055" y="2676220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A5D527F-C1C0-F918-5305-C006CACCF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2676220"/>
                <a:ext cx="451601" cy="338988"/>
              </a:xfrm>
              <a:prstGeom prst="rect">
                <a:avLst/>
              </a:prstGeom>
              <a:blipFill>
                <a:blip r:embed="rId26"/>
                <a:stretch>
                  <a:fillRect l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3E569B7-65FA-70FA-0AFC-9359B8BE0A7E}"/>
                  </a:ext>
                </a:extLst>
              </p:cNvPr>
              <p:cNvSpPr/>
              <p:nvPr/>
            </p:nvSpPr>
            <p:spPr>
              <a:xfrm>
                <a:off x="3165055" y="3377248"/>
                <a:ext cx="451601" cy="3465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3E569B7-65FA-70FA-0AFC-9359B8BE0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3377248"/>
                <a:ext cx="451601" cy="346559"/>
              </a:xfrm>
              <a:prstGeom prst="rect">
                <a:avLst/>
              </a:prstGeom>
              <a:blipFill>
                <a:blip r:embed="rId27"/>
                <a:stretch>
                  <a:fillRect l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EF3173C-CF38-884E-6E12-AE1CDA520F36}"/>
                  </a:ext>
                </a:extLst>
              </p:cNvPr>
              <p:cNvSpPr/>
              <p:nvPr/>
            </p:nvSpPr>
            <p:spPr>
              <a:xfrm flipV="1">
                <a:off x="3308687" y="3029674"/>
                <a:ext cx="90631" cy="3218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EF3173C-CF38-884E-6E12-AE1CDA520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3308687" y="3029674"/>
                <a:ext cx="90631" cy="321807"/>
              </a:xfrm>
              <a:prstGeom prst="rect">
                <a:avLst/>
              </a:prstGeom>
              <a:blipFill>
                <a:blip r:embed="rId28"/>
                <a:stretch>
                  <a:fillRect l="-37500" r="-8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7FC07F1-F71D-6A40-21C2-0C65B96B9DB1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3372682" y="1520773"/>
            <a:ext cx="9858" cy="14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3C67994-6B72-1DD5-3E99-2614DEE63796}"/>
                  </a:ext>
                </a:extLst>
              </p:cNvPr>
              <p:cNvSpPr/>
              <p:nvPr/>
            </p:nvSpPr>
            <p:spPr>
              <a:xfrm>
                <a:off x="3156739" y="1181785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3C67994-6B72-1DD5-3E99-2614DEE63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739" y="1181785"/>
                <a:ext cx="451601" cy="338988"/>
              </a:xfrm>
              <a:prstGeom prst="rect">
                <a:avLst/>
              </a:prstGeom>
              <a:blipFill>
                <a:blip r:embed="rId29"/>
                <a:stretch>
                  <a:fillRect l="-270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BD4B084-FFAD-C25E-2549-24E3E1C15A4B}"/>
              </a:ext>
            </a:extLst>
          </p:cNvPr>
          <p:cNvCxnSpPr>
            <a:cxnSpLocks/>
          </p:cNvCxnSpPr>
          <p:nvPr/>
        </p:nvCxnSpPr>
        <p:spPr>
          <a:xfrm flipV="1">
            <a:off x="3382539" y="3703751"/>
            <a:ext cx="1" cy="1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81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53B61-6C96-2B96-61AB-0E1D93974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434B-B45A-72A6-22ED-F9E52252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General attention layer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FBBF3-ED58-B2A3-C71A-07665AD8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7CAF2C-18D5-CD60-A9B6-F07BD6C1B044}"/>
              </a:ext>
            </a:extLst>
          </p:cNvPr>
          <p:cNvSpPr txBox="1"/>
          <p:nvPr/>
        </p:nvSpPr>
        <p:spPr>
          <a:xfrm rot="16200000">
            <a:off x="3193967" y="4889026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Alignment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0B7488-8CCE-51D1-D602-7EA86553DAEF}"/>
              </a:ext>
            </a:extLst>
          </p:cNvPr>
          <p:cNvSpPr txBox="1"/>
          <p:nvPr/>
        </p:nvSpPr>
        <p:spPr>
          <a:xfrm rot="16200000">
            <a:off x="3188045" y="2806103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Attention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23785B-7A5A-EDF7-1DD8-73072E9DD9D3}"/>
                  </a:ext>
                </a:extLst>
              </p:cNvPr>
              <p:cNvSpPr txBox="1"/>
              <p:nvPr/>
            </p:nvSpPr>
            <p:spPr>
              <a:xfrm>
                <a:off x="4318454" y="5113482"/>
                <a:ext cx="327744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Inputs: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Input Vectors: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b="1" dirty="0"/>
                  <a:t>’s (</a:t>
                </a:r>
                <a:r>
                  <a:rPr lang="en-IN" dirty="0"/>
                  <a:t>shape: D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Queries: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IN" b="1" dirty="0"/>
                  <a:t>’s </a:t>
                </a:r>
                <a:r>
                  <a:rPr lang="en-IN" dirty="0"/>
                  <a:t>(shape: D)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23785B-7A5A-EDF7-1DD8-73072E9DD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454" y="5113482"/>
                <a:ext cx="3277446" cy="923330"/>
              </a:xfrm>
              <a:prstGeom prst="rect">
                <a:avLst/>
              </a:prstGeom>
              <a:blipFill>
                <a:blip r:embed="rId2"/>
                <a:stretch>
                  <a:fillRect l="-1487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DFF023E-D7EC-96B5-059A-ADC76D085BCB}"/>
                  </a:ext>
                </a:extLst>
              </p:cNvPr>
              <p:cNvSpPr txBox="1"/>
              <p:nvPr/>
            </p:nvSpPr>
            <p:spPr>
              <a:xfrm>
                <a:off x="4323225" y="2517947"/>
                <a:ext cx="3532892" cy="1864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Operations: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Key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Value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Alignment: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Attention: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DFF023E-D7EC-96B5-059A-ADC76D085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25" y="2517947"/>
                <a:ext cx="3532892" cy="1864100"/>
              </a:xfrm>
              <a:prstGeom prst="rect">
                <a:avLst/>
              </a:prstGeom>
              <a:blipFill>
                <a:blip r:embed="rId3"/>
                <a:stretch>
                  <a:fillRect l="-1434" t="-135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1C67A25-25AD-DCC9-A8DA-8DF7AEB2B3CE}"/>
              </a:ext>
            </a:extLst>
          </p:cNvPr>
          <p:cNvSpPr txBox="1"/>
          <p:nvPr/>
        </p:nvSpPr>
        <p:spPr>
          <a:xfrm>
            <a:off x="4323225" y="1153826"/>
            <a:ext cx="3896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context vector: c (shape: 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E70DD-0AA7-983D-89DA-8BBC6277EE11}"/>
              </a:ext>
            </a:extLst>
          </p:cNvPr>
          <p:cNvSpPr txBox="1"/>
          <p:nvPr/>
        </p:nvSpPr>
        <p:spPr>
          <a:xfrm>
            <a:off x="7595900" y="2789372"/>
            <a:ext cx="448755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Notice that the input vectors are used for both the alignment as well as the attention calculations.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add more expressivity to the layer by adding a different FC layer before each of the two steps.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BF316-D5E6-2B02-8B30-31FBB5112909}"/>
              </a:ext>
            </a:extLst>
          </p:cNvPr>
          <p:cNvSpPr txBox="1"/>
          <p:nvPr/>
        </p:nvSpPr>
        <p:spPr>
          <a:xfrm rot="16200000">
            <a:off x="188775" y="4941364"/>
            <a:ext cx="144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Vectors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E3B936-F0AA-47BD-E3AC-5F331BE2B3E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273946" y="4976743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A495F89-B50B-FF4D-F470-7BC306F26B28}"/>
                  </a:ext>
                </a:extLst>
              </p:cNvPr>
              <p:cNvSpPr/>
              <p:nvPr/>
            </p:nvSpPr>
            <p:spPr>
              <a:xfrm>
                <a:off x="1229012" y="436780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A495F89-B50B-FF4D-F470-7BC306F26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4367806"/>
                <a:ext cx="410546" cy="30817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CB71AD-3777-9049-B301-751CDF61A776}"/>
                  </a:ext>
                </a:extLst>
              </p:cNvPr>
              <p:cNvSpPr/>
              <p:nvPr/>
            </p:nvSpPr>
            <p:spPr>
              <a:xfrm>
                <a:off x="1229012" y="4817859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CB71AD-3777-9049-B301-751CDF61A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4817859"/>
                <a:ext cx="410546" cy="308171"/>
              </a:xfrm>
              <a:prstGeom prst="rect">
                <a:avLst/>
              </a:prstGeom>
              <a:blipFill>
                <a:blip r:embed="rId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A38C2AA-AEED-A673-8259-681948EE3943}"/>
                  </a:ext>
                </a:extLst>
              </p:cNvPr>
              <p:cNvSpPr/>
              <p:nvPr/>
            </p:nvSpPr>
            <p:spPr>
              <a:xfrm>
                <a:off x="1229012" y="5507588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A38C2AA-AEED-A673-8259-681948EE3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5507588"/>
                <a:ext cx="410546" cy="308171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C0DDCD6-B85B-F4AC-AC5A-5FF8C5AF3FD1}"/>
                  </a:ext>
                </a:extLst>
              </p:cNvPr>
              <p:cNvSpPr/>
              <p:nvPr/>
            </p:nvSpPr>
            <p:spPr>
              <a:xfrm flipV="1">
                <a:off x="1356919" y="5204869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C0DDCD6-B85B-F4AC-AC5A-5FF8C5AF3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356919" y="5204869"/>
                <a:ext cx="96027" cy="308172"/>
              </a:xfrm>
              <a:prstGeom prst="rect">
                <a:avLst/>
              </a:prstGeom>
              <a:blipFill>
                <a:blip r:embed="rId9"/>
                <a:stretch>
                  <a:fillRect l="-46667" r="-10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B882B7-D551-AB40-F729-39BF6519114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273946" y="4526690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1A8425-A176-BE96-205F-15D2D98FDFE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273946" y="5666472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6E2C190-C218-2DB4-E00E-0E13ACF3D3BB}"/>
              </a:ext>
            </a:extLst>
          </p:cNvPr>
          <p:cNvCxnSpPr>
            <a:cxnSpLocks/>
            <a:stCxn id="90" idx="0"/>
          </p:cNvCxnSpPr>
          <p:nvPr/>
        </p:nvCxnSpPr>
        <p:spPr>
          <a:xfrm rot="5400000" flipH="1" flipV="1">
            <a:off x="1737814" y="1591498"/>
            <a:ext cx="372280" cy="979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31AB0D-CD29-A89B-8293-78AAEB405A61}"/>
                  </a:ext>
                </a:extLst>
              </p:cNvPr>
              <p:cNvSpPr/>
              <p:nvPr/>
            </p:nvSpPr>
            <p:spPr>
              <a:xfrm>
                <a:off x="1863400" y="4372604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31AB0D-CD29-A89B-8293-78AAEB405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00" y="4372604"/>
                <a:ext cx="410546" cy="308171"/>
              </a:xfrm>
              <a:prstGeom prst="rect">
                <a:avLst/>
              </a:prstGeom>
              <a:blipFill>
                <a:blip r:embed="rId29"/>
                <a:stretch>
                  <a:fillRect l="-4348"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E16B84-5584-E97B-73E0-5BCC537A050B}"/>
                  </a:ext>
                </a:extLst>
              </p:cNvPr>
              <p:cNvSpPr/>
              <p:nvPr/>
            </p:nvSpPr>
            <p:spPr>
              <a:xfrm>
                <a:off x="1863400" y="4822657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E16B84-5584-E97B-73E0-5BCC537A0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00" y="4822657"/>
                <a:ext cx="410546" cy="308171"/>
              </a:xfrm>
              <a:prstGeom prst="rect">
                <a:avLst/>
              </a:prstGeom>
              <a:blipFill>
                <a:blip r:embed="rId30"/>
                <a:stretch>
                  <a:fillRect l="-4348" b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2A8F47A-2344-16FC-0DFB-8A5477FC789F}"/>
                  </a:ext>
                </a:extLst>
              </p:cNvPr>
              <p:cNvSpPr/>
              <p:nvPr/>
            </p:nvSpPr>
            <p:spPr>
              <a:xfrm>
                <a:off x="1863400" y="551238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2A8F47A-2344-16FC-0DFB-8A5477FC7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00" y="5512386"/>
                <a:ext cx="410546" cy="308171"/>
              </a:xfrm>
              <a:prstGeom prst="rect">
                <a:avLst/>
              </a:prstGeom>
              <a:blipFill>
                <a:blip r:embed="rId31"/>
                <a:stretch>
                  <a:fillRect l="-7246"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9D57C3D-B8F7-E15F-6376-572F16469573}"/>
                  </a:ext>
                </a:extLst>
              </p:cNvPr>
              <p:cNvSpPr/>
              <p:nvPr/>
            </p:nvSpPr>
            <p:spPr>
              <a:xfrm flipV="1">
                <a:off x="1991307" y="5191006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9D57C3D-B8F7-E15F-6376-572F16469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991307" y="5191006"/>
                <a:ext cx="96027" cy="308172"/>
              </a:xfrm>
              <a:prstGeom prst="rect">
                <a:avLst/>
              </a:prstGeom>
              <a:blipFill>
                <a:blip r:embed="rId32"/>
                <a:stretch>
                  <a:fillRect l="-46667" t="-2000" r="-10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693992-9FAC-BB8C-FC8A-9E57DB29D10B}"/>
              </a:ext>
            </a:extLst>
          </p:cNvPr>
          <p:cNvCxnSpPr>
            <a:cxnSpLocks/>
          </p:cNvCxnSpPr>
          <p:nvPr/>
        </p:nvCxnSpPr>
        <p:spPr>
          <a:xfrm>
            <a:off x="1645684" y="4982963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EF9322-39D8-179C-F38C-4080905B4933}"/>
              </a:ext>
            </a:extLst>
          </p:cNvPr>
          <p:cNvCxnSpPr>
            <a:cxnSpLocks/>
          </p:cNvCxnSpPr>
          <p:nvPr/>
        </p:nvCxnSpPr>
        <p:spPr>
          <a:xfrm>
            <a:off x="1645684" y="4532910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DE7CC3-9C05-8802-62F3-F0DF55A3F816}"/>
              </a:ext>
            </a:extLst>
          </p:cNvPr>
          <p:cNvCxnSpPr>
            <a:cxnSpLocks/>
          </p:cNvCxnSpPr>
          <p:nvPr/>
        </p:nvCxnSpPr>
        <p:spPr>
          <a:xfrm>
            <a:off x="1645684" y="5672692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CF7531E-B87B-08CF-9736-00D3A27A5D38}"/>
                  </a:ext>
                </a:extLst>
              </p:cNvPr>
              <p:cNvSpPr/>
              <p:nvPr/>
            </p:nvSpPr>
            <p:spPr>
              <a:xfrm>
                <a:off x="1229012" y="2267307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CF7531E-B87B-08CF-9736-00D3A27A5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2267307"/>
                <a:ext cx="410546" cy="308171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BBCB84C-6499-6EB2-9A7A-296197C345E4}"/>
                  </a:ext>
                </a:extLst>
              </p:cNvPr>
              <p:cNvSpPr/>
              <p:nvPr/>
            </p:nvSpPr>
            <p:spPr>
              <a:xfrm>
                <a:off x="1229012" y="2717360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BBCB84C-6499-6EB2-9A7A-296197C34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2717360"/>
                <a:ext cx="410546" cy="308171"/>
              </a:xfrm>
              <a:prstGeom prst="rect">
                <a:avLst/>
              </a:prstGeom>
              <a:blipFill>
                <a:blip r:embed="rId3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EE72BA0-AA25-736F-ED0E-E4F9F70CF859}"/>
                  </a:ext>
                </a:extLst>
              </p:cNvPr>
              <p:cNvSpPr/>
              <p:nvPr/>
            </p:nvSpPr>
            <p:spPr>
              <a:xfrm>
                <a:off x="1229012" y="3407089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EE72BA0-AA25-736F-ED0E-E4F9F70CF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3407089"/>
                <a:ext cx="410546" cy="308171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CF30554-1C36-8CB4-00E0-F46188CAD3E3}"/>
                  </a:ext>
                </a:extLst>
              </p:cNvPr>
              <p:cNvSpPr/>
              <p:nvPr/>
            </p:nvSpPr>
            <p:spPr>
              <a:xfrm flipV="1">
                <a:off x="1356919" y="3085709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CF30554-1C36-8CB4-00E0-F46188CAD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356919" y="3085709"/>
                <a:ext cx="96027" cy="308172"/>
              </a:xfrm>
              <a:prstGeom prst="rect">
                <a:avLst/>
              </a:prstGeom>
              <a:blipFill>
                <a:blip r:embed="rId36"/>
                <a:stretch>
                  <a:fillRect l="-46667" r="-10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A9866F-4A7F-0610-34C7-9D35202B00A9}"/>
              </a:ext>
            </a:extLst>
          </p:cNvPr>
          <p:cNvCxnSpPr>
            <a:cxnSpLocks/>
            <a:stCxn id="24" idx="0"/>
            <a:endCxn id="92" idx="2"/>
          </p:cNvCxnSpPr>
          <p:nvPr/>
        </p:nvCxnSpPr>
        <p:spPr>
          <a:xfrm flipV="1">
            <a:off x="1434285" y="3715260"/>
            <a:ext cx="0" cy="65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EA314C8-4827-1069-E89B-51BD3210495A}"/>
              </a:ext>
            </a:extLst>
          </p:cNvPr>
          <p:cNvSpPr txBox="1"/>
          <p:nvPr/>
        </p:nvSpPr>
        <p:spPr>
          <a:xfrm>
            <a:off x="7643470" y="5126030"/>
            <a:ext cx="37315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input and output dimensions can now change depending on the key and value FC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B3FCE71-0233-6AE8-CDA3-C4CEF2A1E582}"/>
                  </a:ext>
                </a:extLst>
              </p:cNvPr>
              <p:cNvSpPr/>
              <p:nvPr/>
            </p:nvSpPr>
            <p:spPr>
              <a:xfrm>
                <a:off x="2456936" y="5976852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B3FCE71-0233-6AE8-CDA3-C4CEF2A1E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5976852"/>
                <a:ext cx="451601" cy="338988"/>
              </a:xfrm>
              <a:prstGeom prst="rect">
                <a:avLst/>
              </a:prstGeom>
              <a:blipFill>
                <a:blip r:embed="rId37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658F111-586C-5050-BAD5-0891A3EDFB9F}"/>
              </a:ext>
            </a:extLst>
          </p:cNvPr>
          <p:cNvCxnSpPr>
            <a:cxnSpLocks/>
          </p:cNvCxnSpPr>
          <p:nvPr/>
        </p:nvCxnSpPr>
        <p:spPr>
          <a:xfrm flipH="1" flipV="1">
            <a:off x="2682736" y="5832093"/>
            <a:ext cx="1" cy="13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2BCEC49-EE7B-BECC-EFED-D94DCCB3CAD3}"/>
              </a:ext>
            </a:extLst>
          </p:cNvPr>
          <p:cNvSpPr txBox="1"/>
          <p:nvPr/>
        </p:nvSpPr>
        <p:spPr>
          <a:xfrm>
            <a:off x="2359603" y="1700357"/>
            <a:ext cx="1272339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700" dirty="0" err="1"/>
              <a:t>mul</a:t>
            </a:r>
            <a:r>
              <a:rPr lang="en-GB" sz="1700" dirty="0"/>
              <a:t> + add</a:t>
            </a:r>
            <a:endParaRPr lang="en-IN" sz="170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55F0B2-3F9B-EED4-1766-E00F7A7BBD1A}"/>
              </a:ext>
            </a:extLst>
          </p:cNvPr>
          <p:cNvCxnSpPr>
            <a:cxnSpLocks/>
            <a:stCxn id="119" idx="0"/>
          </p:cNvCxnSpPr>
          <p:nvPr/>
        </p:nvCxnSpPr>
        <p:spPr>
          <a:xfrm flipH="1" flipV="1">
            <a:off x="2702815" y="2096277"/>
            <a:ext cx="1" cy="1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63BB688-0A51-3588-C7DC-5154ED363483}"/>
              </a:ext>
            </a:extLst>
          </p:cNvPr>
          <p:cNvCxnSpPr>
            <a:cxnSpLocks/>
            <a:endCxn id="112" idx="2"/>
          </p:cNvCxnSpPr>
          <p:nvPr/>
        </p:nvCxnSpPr>
        <p:spPr>
          <a:xfrm flipV="1">
            <a:off x="2682736" y="1520155"/>
            <a:ext cx="9388" cy="18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3189FBA-EAEC-87A9-71E4-6B7AF78C274E}"/>
                  </a:ext>
                </a:extLst>
              </p:cNvPr>
              <p:cNvSpPr/>
              <p:nvPr/>
            </p:nvSpPr>
            <p:spPr>
              <a:xfrm>
                <a:off x="2466323" y="118116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3189FBA-EAEC-87A9-71E4-6B7AF78C2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23" y="1181167"/>
                <a:ext cx="451601" cy="338988"/>
              </a:xfrm>
              <a:prstGeom prst="rect">
                <a:avLst/>
              </a:prstGeom>
              <a:blipFill>
                <a:blip r:embed="rId3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5776984-91F3-F3DE-CB68-658C5857037E}"/>
                  </a:ext>
                </a:extLst>
              </p:cNvPr>
              <p:cNvSpPr/>
              <p:nvPr/>
            </p:nvSpPr>
            <p:spPr>
              <a:xfrm>
                <a:off x="2456936" y="436431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5776984-91F3-F3DE-CB68-658C58570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4364317"/>
                <a:ext cx="451601" cy="338988"/>
              </a:xfrm>
              <a:prstGeom prst="rect">
                <a:avLst/>
              </a:prstGeom>
              <a:blipFill>
                <a:blip r:embed="rId39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0D39C8A-6C1F-3426-BFA1-B66322C2BA0B}"/>
                  </a:ext>
                </a:extLst>
              </p:cNvPr>
              <p:cNvSpPr/>
              <p:nvPr/>
            </p:nvSpPr>
            <p:spPr>
              <a:xfrm>
                <a:off x="2456936" y="4814370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0D39C8A-6C1F-3426-BFA1-B66322C2B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4814370"/>
                <a:ext cx="451601" cy="338988"/>
              </a:xfrm>
              <a:prstGeom prst="rect">
                <a:avLst/>
              </a:prstGeom>
              <a:blipFill>
                <a:blip r:embed="rId40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4CA2A64-06E7-F2F9-1C98-2A4B8224EE05}"/>
                  </a:ext>
                </a:extLst>
              </p:cNvPr>
              <p:cNvSpPr/>
              <p:nvPr/>
            </p:nvSpPr>
            <p:spPr>
              <a:xfrm>
                <a:off x="2456936" y="5504099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4CA2A64-06E7-F2F9-1C98-2A4B8224E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5504099"/>
                <a:ext cx="451601" cy="338988"/>
              </a:xfrm>
              <a:prstGeom prst="rect">
                <a:avLst/>
              </a:prstGeom>
              <a:blipFill>
                <a:blip r:embed="rId41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C0BB852-5F04-0AF1-F1BD-77BAE85FCBC3}"/>
                  </a:ext>
                </a:extLst>
              </p:cNvPr>
              <p:cNvSpPr/>
              <p:nvPr/>
            </p:nvSpPr>
            <p:spPr>
              <a:xfrm flipV="1">
                <a:off x="2600568" y="5167824"/>
                <a:ext cx="127958" cy="31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C0BB852-5F04-0AF1-F1BD-77BAE85F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00568" y="5167824"/>
                <a:ext cx="127958" cy="315747"/>
              </a:xfrm>
              <a:prstGeom prst="rect">
                <a:avLst/>
              </a:prstGeom>
              <a:blipFill>
                <a:blip r:embed="rId42"/>
                <a:stretch>
                  <a:fillRect l="-8333" r="-4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9FC4A959-B564-1055-014C-73CCB1D0F02B}"/>
              </a:ext>
            </a:extLst>
          </p:cNvPr>
          <p:cNvSpPr txBox="1"/>
          <p:nvPr/>
        </p:nvSpPr>
        <p:spPr>
          <a:xfrm>
            <a:off x="2443522" y="3840930"/>
            <a:ext cx="1188424" cy="406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softmax</a:t>
            </a:r>
            <a:endParaRPr lang="en-IN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B96C5AE-C791-0E9F-0982-586D91847C61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2682736" y="4221178"/>
            <a:ext cx="1" cy="1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EDACA7E-5899-65A9-D521-707CF05B3653}"/>
                  </a:ext>
                </a:extLst>
              </p:cNvPr>
              <p:cNvSpPr/>
              <p:nvPr/>
            </p:nvSpPr>
            <p:spPr>
              <a:xfrm>
                <a:off x="2477015" y="2239795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EDACA7E-5899-65A9-D521-707CF05B3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2239795"/>
                <a:ext cx="451601" cy="338988"/>
              </a:xfrm>
              <a:prstGeom prst="rect">
                <a:avLst/>
              </a:prstGeom>
              <a:blipFill>
                <a:blip r:embed="rId43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EF60951-0AF2-BBA1-C25E-87406C108788}"/>
                  </a:ext>
                </a:extLst>
              </p:cNvPr>
              <p:cNvSpPr/>
              <p:nvPr/>
            </p:nvSpPr>
            <p:spPr>
              <a:xfrm>
                <a:off x="2477015" y="2689848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EF60951-0AF2-BBA1-C25E-87406C1087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2689848"/>
                <a:ext cx="451601" cy="338988"/>
              </a:xfrm>
              <a:prstGeom prst="rect">
                <a:avLst/>
              </a:prstGeom>
              <a:blipFill>
                <a:blip r:embed="rId29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E2FEF29-DFCE-4414-F837-5C2D9EEDEB70}"/>
                  </a:ext>
                </a:extLst>
              </p:cNvPr>
              <p:cNvSpPr/>
              <p:nvPr/>
            </p:nvSpPr>
            <p:spPr>
              <a:xfrm>
                <a:off x="2477015" y="337957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E2FEF29-DFCE-4414-F837-5C2D9EEDE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3379577"/>
                <a:ext cx="451601" cy="338988"/>
              </a:xfrm>
              <a:prstGeom prst="rect">
                <a:avLst/>
              </a:prstGeom>
              <a:blipFill>
                <a:blip r:embed="rId30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0E9B918-61AE-9B2C-5586-A53FB2898A8B}"/>
                  </a:ext>
                </a:extLst>
              </p:cNvPr>
              <p:cNvSpPr/>
              <p:nvPr/>
            </p:nvSpPr>
            <p:spPr>
              <a:xfrm flipV="1">
                <a:off x="2620647" y="3043302"/>
                <a:ext cx="144534" cy="304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0E9B918-61AE-9B2C-5586-A53FB2898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20647" y="3043302"/>
                <a:ext cx="144534" cy="304035"/>
              </a:xfrm>
              <a:prstGeom prst="rect">
                <a:avLst/>
              </a:prstGeom>
              <a:blipFill>
                <a:blip r:embed="rId31"/>
                <a:stretch>
                  <a:fillRect l="-8333" r="-4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93FB04F-AD42-3987-3759-51C71E09C97C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2702815" y="3718565"/>
            <a:ext cx="1" cy="1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F545604-6931-F76E-AC64-D8E604D413B1}"/>
                  </a:ext>
                </a:extLst>
              </p:cNvPr>
              <p:cNvSpPr/>
              <p:nvPr/>
            </p:nvSpPr>
            <p:spPr>
              <a:xfrm>
                <a:off x="3168897" y="5997379"/>
                <a:ext cx="451601" cy="3065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F545604-6931-F76E-AC64-D8E604D41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5997379"/>
                <a:ext cx="451601" cy="306584"/>
              </a:xfrm>
              <a:prstGeom prst="rect">
                <a:avLst/>
              </a:prstGeom>
              <a:blipFill>
                <a:blip r:embed="rId32"/>
                <a:stretch>
                  <a:fillRect l="-270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F953ED3-47EA-535F-ACB2-D4C330EA0419}"/>
              </a:ext>
            </a:extLst>
          </p:cNvPr>
          <p:cNvCxnSpPr>
            <a:cxnSpLocks/>
          </p:cNvCxnSpPr>
          <p:nvPr/>
        </p:nvCxnSpPr>
        <p:spPr>
          <a:xfrm flipH="1" flipV="1">
            <a:off x="3394697" y="5852620"/>
            <a:ext cx="1" cy="13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C31A4D2-9956-832C-B747-EC636AC18F49}"/>
                  </a:ext>
                </a:extLst>
              </p:cNvPr>
              <p:cNvSpPr/>
              <p:nvPr/>
            </p:nvSpPr>
            <p:spPr>
              <a:xfrm>
                <a:off x="3168897" y="4384844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C31A4D2-9956-832C-B747-EC636AC18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4384844"/>
                <a:ext cx="451601" cy="338988"/>
              </a:xfrm>
              <a:prstGeom prst="rect">
                <a:avLst/>
              </a:prstGeom>
              <a:blipFill>
                <a:blip r:embed="rId33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5817EA4-BA95-15E7-B69A-9106250706C3}"/>
                  </a:ext>
                </a:extLst>
              </p:cNvPr>
              <p:cNvSpPr/>
              <p:nvPr/>
            </p:nvSpPr>
            <p:spPr>
              <a:xfrm>
                <a:off x="3168897" y="483489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5817EA4-BA95-15E7-B69A-910625070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4834897"/>
                <a:ext cx="451601" cy="338988"/>
              </a:xfrm>
              <a:prstGeom prst="rect">
                <a:avLst/>
              </a:prstGeom>
              <a:blipFill>
                <a:blip r:embed="rId34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88AA222-03A1-39A0-12EF-C749799999D6}"/>
                  </a:ext>
                </a:extLst>
              </p:cNvPr>
              <p:cNvSpPr/>
              <p:nvPr/>
            </p:nvSpPr>
            <p:spPr>
              <a:xfrm>
                <a:off x="3168897" y="5524626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88AA222-03A1-39A0-12EF-C7497999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5524626"/>
                <a:ext cx="451601" cy="338988"/>
              </a:xfrm>
              <a:prstGeom prst="rect">
                <a:avLst/>
              </a:prstGeom>
              <a:blipFill>
                <a:blip r:embed="rId35"/>
                <a:stretch>
                  <a:fillRect l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D2AD44E-FDD9-6AD5-662B-7D539291B942}"/>
                  </a:ext>
                </a:extLst>
              </p:cNvPr>
              <p:cNvSpPr/>
              <p:nvPr/>
            </p:nvSpPr>
            <p:spPr>
              <a:xfrm flipV="1">
                <a:off x="3312529" y="5188351"/>
                <a:ext cx="127958" cy="31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D2AD44E-FDD9-6AD5-662B-7D539291B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3312529" y="5188351"/>
                <a:ext cx="127958" cy="315747"/>
              </a:xfrm>
              <a:prstGeom prst="rect">
                <a:avLst/>
              </a:prstGeom>
              <a:blipFill>
                <a:blip r:embed="rId36"/>
                <a:stretch>
                  <a:fillRect l="-9091" r="-5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6C0F9B1-DA63-7C47-CD33-58DB6DD028E1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3394697" y="4241705"/>
            <a:ext cx="1" cy="1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E8D3EDD-18D5-52CF-BE69-433A2FD0EFDF}"/>
                  </a:ext>
                </a:extLst>
              </p:cNvPr>
              <p:cNvSpPr/>
              <p:nvPr/>
            </p:nvSpPr>
            <p:spPr>
              <a:xfrm rot="16200000" flipV="1">
                <a:off x="2963424" y="6140006"/>
                <a:ext cx="160222" cy="175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E8D3EDD-18D5-52CF-BE69-433A2FD0E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V="1">
                <a:off x="2963424" y="6140006"/>
                <a:ext cx="160222" cy="175194"/>
              </a:xfrm>
              <a:prstGeom prst="rect">
                <a:avLst/>
              </a:prstGeom>
              <a:blipFill>
                <a:blip r:embed="rId44"/>
                <a:stretch>
                  <a:fillRect l="-33333" t="-28571" r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A9181E0-0A80-D6B3-0A18-B180F202CF8D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3390855" y="2082649"/>
            <a:ext cx="1" cy="1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42F9FA-4205-52F8-8C64-47291D1B34A4}"/>
                  </a:ext>
                </a:extLst>
              </p:cNvPr>
              <p:cNvSpPr/>
              <p:nvPr/>
            </p:nvSpPr>
            <p:spPr>
              <a:xfrm>
                <a:off x="3165055" y="222616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42F9FA-4205-52F8-8C64-47291D1B3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2226167"/>
                <a:ext cx="451601" cy="338988"/>
              </a:xfrm>
              <a:prstGeom prst="rect">
                <a:avLst/>
              </a:prstGeom>
              <a:blipFill>
                <a:blip r:embed="rId45"/>
                <a:stretch>
                  <a:fillRect l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1F1EADA-C65D-CDDD-332E-264E198A84F6}"/>
                  </a:ext>
                </a:extLst>
              </p:cNvPr>
              <p:cNvSpPr/>
              <p:nvPr/>
            </p:nvSpPr>
            <p:spPr>
              <a:xfrm>
                <a:off x="3165055" y="2676220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1F1EADA-C65D-CDDD-332E-264E198A8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2676220"/>
                <a:ext cx="451601" cy="338988"/>
              </a:xfrm>
              <a:prstGeom prst="rect">
                <a:avLst/>
              </a:prstGeom>
              <a:blipFill>
                <a:blip r:embed="rId46"/>
                <a:stretch>
                  <a:fillRect l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EA90346-C757-06FC-B2A3-CE80146AAFE6}"/>
                  </a:ext>
                </a:extLst>
              </p:cNvPr>
              <p:cNvSpPr/>
              <p:nvPr/>
            </p:nvSpPr>
            <p:spPr>
              <a:xfrm>
                <a:off x="3165055" y="3377248"/>
                <a:ext cx="451601" cy="3465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EA90346-C757-06FC-B2A3-CE80146AA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3377248"/>
                <a:ext cx="451601" cy="346559"/>
              </a:xfrm>
              <a:prstGeom prst="rect">
                <a:avLst/>
              </a:prstGeom>
              <a:blipFill>
                <a:blip r:embed="rId47"/>
                <a:stretch>
                  <a:fillRect l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3466C82-86F1-C04A-FBCF-C94325110094}"/>
                  </a:ext>
                </a:extLst>
              </p:cNvPr>
              <p:cNvSpPr/>
              <p:nvPr/>
            </p:nvSpPr>
            <p:spPr>
              <a:xfrm flipV="1">
                <a:off x="3308687" y="3029674"/>
                <a:ext cx="90631" cy="3218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3466C82-86F1-C04A-FBCF-C94325110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3308687" y="3029674"/>
                <a:ext cx="90631" cy="321807"/>
              </a:xfrm>
              <a:prstGeom prst="rect">
                <a:avLst/>
              </a:prstGeom>
              <a:blipFill>
                <a:blip r:embed="rId48"/>
                <a:stretch>
                  <a:fillRect l="-37500" r="-8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C231AC1-8B7B-4C75-C9F2-ADA3AC1C59FF}"/>
              </a:ext>
            </a:extLst>
          </p:cNvPr>
          <p:cNvCxnSpPr>
            <a:cxnSpLocks/>
            <a:endCxn id="138" idx="2"/>
          </p:cNvCxnSpPr>
          <p:nvPr/>
        </p:nvCxnSpPr>
        <p:spPr>
          <a:xfrm flipV="1">
            <a:off x="3372682" y="1520773"/>
            <a:ext cx="9858" cy="14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2308C69-8D37-AFFD-4751-F9ACB236EC09}"/>
                  </a:ext>
                </a:extLst>
              </p:cNvPr>
              <p:cNvSpPr/>
              <p:nvPr/>
            </p:nvSpPr>
            <p:spPr>
              <a:xfrm>
                <a:off x="3156739" y="1181785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2308C69-8D37-AFFD-4751-F9ACB236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739" y="1181785"/>
                <a:ext cx="451601" cy="338988"/>
              </a:xfrm>
              <a:prstGeom prst="rect">
                <a:avLst/>
              </a:prstGeom>
              <a:blipFill>
                <a:blip r:embed="rId49"/>
                <a:stretch>
                  <a:fillRect l="-270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9591977-A05E-184C-5BE8-8267FF25172F}"/>
              </a:ext>
            </a:extLst>
          </p:cNvPr>
          <p:cNvCxnSpPr>
            <a:cxnSpLocks/>
          </p:cNvCxnSpPr>
          <p:nvPr/>
        </p:nvCxnSpPr>
        <p:spPr>
          <a:xfrm flipV="1">
            <a:off x="3382539" y="3703751"/>
            <a:ext cx="1" cy="1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55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43E18-9177-854A-662D-AB5FF560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0A5C-1934-DFC7-3042-CED0F6CB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General attention layer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B4B11-CB85-3721-EBE8-1A05F0BC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C34401-445B-6B41-0B4E-6D5214890419}"/>
              </a:ext>
            </a:extLst>
          </p:cNvPr>
          <p:cNvSpPr txBox="1"/>
          <p:nvPr/>
        </p:nvSpPr>
        <p:spPr>
          <a:xfrm rot="16200000">
            <a:off x="3193967" y="4889026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Alignment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04F65-6459-8F97-88A0-A2873ED39CD4}"/>
              </a:ext>
            </a:extLst>
          </p:cNvPr>
          <p:cNvSpPr txBox="1"/>
          <p:nvPr/>
        </p:nvSpPr>
        <p:spPr>
          <a:xfrm rot="16200000">
            <a:off x="3188045" y="2806103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Attention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F81CF4-2731-083D-434F-F4833C6C068E}"/>
                  </a:ext>
                </a:extLst>
              </p:cNvPr>
              <p:cNvSpPr txBox="1"/>
              <p:nvPr/>
            </p:nvSpPr>
            <p:spPr>
              <a:xfrm>
                <a:off x="4318454" y="5113482"/>
                <a:ext cx="327744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Inputs: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Input Vectors: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b="1" dirty="0"/>
                  <a:t>’s (</a:t>
                </a:r>
                <a:r>
                  <a:rPr lang="en-IN" dirty="0"/>
                  <a:t>shape: D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Queries: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IN" b="1" dirty="0"/>
                  <a:t>’s </a:t>
                </a:r>
                <a:r>
                  <a:rPr lang="en-IN" dirty="0"/>
                  <a:t>(shape: D)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F81CF4-2731-083D-434F-F4833C6C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454" y="5113482"/>
                <a:ext cx="3277446" cy="923330"/>
              </a:xfrm>
              <a:prstGeom prst="rect">
                <a:avLst/>
              </a:prstGeom>
              <a:blipFill>
                <a:blip r:embed="rId2"/>
                <a:stretch>
                  <a:fillRect l="-1487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B328F0-6371-1DAD-BF86-711163114E3C}"/>
                  </a:ext>
                </a:extLst>
              </p:cNvPr>
              <p:cNvSpPr txBox="1"/>
              <p:nvPr/>
            </p:nvSpPr>
            <p:spPr>
              <a:xfrm>
                <a:off x="4323225" y="2517947"/>
                <a:ext cx="3532892" cy="1864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Operations: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Key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Value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Alignment: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Attention: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B328F0-6371-1DAD-BF86-711163114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25" y="2517947"/>
                <a:ext cx="3532892" cy="1864100"/>
              </a:xfrm>
              <a:prstGeom prst="rect">
                <a:avLst/>
              </a:prstGeom>
              <a:blipFill>
                <a:blip r:embed="rId3"/>
                <a:stretch>
                  <a:fillRect l="-1434" t="-135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6B204275-0DB8-2EC3-665B-4CB4E04D76BC}"/>
              </a:ext>
            </a:extLst>
          </p:cNvPr>
          <p:cNvSpPr txBox="1"/>
          <p:nvPr/>
        </p:nvSpPr>
        <p:spPr>
          <a:xfrm>
            <a:off x="4323225" y="1153826"/>
            <a:ext cx="3896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context vector: c (shape: 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6ED1A-6DF0-25DA-336E-39A72271A0A2}"/>
              </a:ext>
            </a:extLst>
          </p:cNvPr>
          <p:cNvSpPr txBox="1"/>
          <p:nvPr/>
        </p:nvSpPr>
        <p:spPr>
          <a:xfrm rot="16200000">
            <a:off x="188775" y="4941364"/>
            <a:ext cx="144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Vectors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D310E9-9CB5-B4EC-0D16-2910684EC91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273946" y="4976743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968088-AE0B-FF78-43A2-9E1015E9B284}"/>
                  </a:ext>
                </a:extLst>
              </p:cNvPr>
              <p:cNvSpPr/>
              <p:nvPr/>
            </p:nvSpPr>
            <p:spPr>
              <a:xfrm>
                <a:off x="1229012" y="436780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968088-AE0B-FF78-43A2-9E1015E9B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4367806"/>
                <a:ext cx="410546" cy="30817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B6612A0-A94C-8D1B-9030-72F0A8AEAA05}"/>
                  </a:ext>
                </a:extLst>
              </p:cNvPr>
              <p:cNvSpPr/>
              <p:nvPr/>
            </p:nvSpPr>
            <p:spPr>
              <a:xfrm>
                <a:off x="1229012" y="4817859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B6612A0-A94C-8D1B-9030-72F0A8AEA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4817859"/>
                <a:ext cx="410546" cy="308171"/>
              </a:xfrm>
              <a:prstGeom prst="rect">
                <a:avLst/>
              </a:prstGeom>
              <a:blipFill>
                <a:blip r:embed="rId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BB5327-09AD-78AA-63AC-8148298BC13A}"/>
                  </a:ext>
                </a:extLst>
              </p:cNvPr>
              <p:cNvSpPr/>
              <p:nvPr/>
            </p:nvSpPr>
            <p:spPr>
              <a:xfrm>
                <a:off x="1229012" y="5507588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BB5327-09AD-78AA-63AC-8148298BC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5507588"/>
                <a:ext cx="410546" cy="308171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9604FC-350D-03B2-C319-83D17458F281}"/>
                  </a:ext>
                </a:extLst>
              </p:cNvPr>
              <p:cNvSpPr/>
              <p:nvPr/>
            </p:nvSpPr>
            <p:spPr>
              <a:xfrm flipV="1">
                <a:off x="1356919" y="5204869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9604FC-350D-03B2-C319-83D17458F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356919" y="5204869"/>
                <a:ext cx="96027" cy="308172"/>
              </a:xfrm>
              <a:prstGeom prst="rect">
                <a:avLst/>
              </a:prstGeom>
              <a:blipFill>
                <a:blip r:embed="rId9"/>
                <a:stretch>
                  <a:fillRect l="-46667" r="-10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6655E3-E350-FA48-62C8-0CC84D4B9F6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273946" y="4526690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204D2A-00D0-A757-5FBD-22FAFBDEE89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273946" y="5666472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3552B45-815B-51C0-9279-693C1F2B2931}"/>
              </a:ext>
            </a:extLst>
          </p:cNvPr>
          <p:cNvCxnSpPr>
            <a:cxnSpLocks/>
            <a:stCxn id="90" idx="0"/>
          </p:cNvCxnSpPr>
          <p:nvPr/>
        </p:nvCxnSpPr>
        <p:spPr>
          <a:xfrm rot="5400000" flipH="1" flipV="1">
            <a:off x="1737814" y="1591498"/>
            <a:ext cx="372280" cy="979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18F227-EB8A-01DD-7947-5FBBEA658F3A}"/>
                  </a:ext>
                </a:extLst>
              </p:cNvPr>
              <p:cNvSpPr/>
              <p:nvPr/>
            </p:nvSpPr>
            <p:spPr>
              <a:xfrm>
                <a:off x="1863400" y="4372604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18F227-EB8A-01DD-7947-5FBBEA658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00" y="4372604"/>
                <a:ext cx="410546" cy="308171"/>
              </a:xfrm>
              <a:prstGeom prst="rect">
                <a:avLst/>
              </a:prstGeom>
              <a:blipFill>
                <a:blip r:embed="rId29"/>
                <a:stretch>
                  <a:fillRect l="-4348"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753CC4-D72E-00D3-AD97-5FBC4A3FF0CB}"/>
                  </a:ext>
                </a:extLst>
              </p:cNvPr>
              <p:cNvSpPr/>
              <p:nvPr/>
            </p:nvSpPr>
            <p:spPr>
              <a:xfrm>
                <a:off x="1863400" y="4822657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753CC4-D72E-00D3-AD97-5FBC4A3FF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00" y="4822657"/>
                <a:ext cx="410546" cy="308171"/>
              </a:xfrm>
              <a:prstGeom prst="rect">
                <a:avLst/>
              </a:prstGeom>
              <a:blipFill>
                <a:blip r:embed="rId30"/>
                <a:stretch>
                  <a:fillRect l="-4348" b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AC0CABB-EA81-BFF1-B34C-77CBDDA21463}"/>
                  </a:ext>
                </a:extLst>
              </p:cNvPr>
              <p:cNvSpPr/>
              <p:nvPr/>
            </p:nvSpPr>
            <p:spPr>
              <a:xfrm>
                <a:off x="1863400" y="551238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AC0CABB-EA81-BFF1-B34C-77CBDDA21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00" y="5512386"/>
                <a:ext cx="410546" cy="308171"/>
              </a:xfrm>
              <a:prstGeom prst="rect">
                <a:avLst/>
              </a:prstGeom>
              <a:blipFill>
                <a:blip r:embed="rId31"/>
                <a:stretch>
                  <a:fillRect l="-7246"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34BCBEB-1ED4-B7D7-9186-3CFD0A5F91AD}"/>
                  </a:ext>
                </a:extLst>
              </p:cNvPr>
              <p:cNvSpPr/>
              <p:nvPr/>
            </p:nvSpPr>
            <p:spPr>
              <a:xfrm flipV="1">
                <a:off x="1991307" y="5191006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34BCBEB-1ED4-B7D7-9186-3CFD0A5F9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991307" y="5191006"/>
                <a:ext cx="96027" cy="308172"/>
              </a:xfrm>
              <a:prstGeom prst="rect">
                <a:avLst/>
              </a:prstGeom>
              <a:blipFill>
                <a:blip r:embed="rId32"/>
                <a:stretch>
                  <a:fillRect l="-46667" t="-2000" r="-10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178C08-3ABF-3EE7-F847-B0332C580D34}"/>
              </a:ext>
            </a:extLst>
          </p:cNvPr>
          <p:cNvCxnSpPr>
            <a:cxnSpLocks/>
          </p:cNvCxnSpPr>
          <p:nvPr/>
        </p:nvCxnSpPr>
        <p:spPr>
          <a:xfrm>
            <a:off x="1645684" y="4982963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833717-363E-CD35-9DED-03B3ABDB6D51}"/>
              </a:ext>
            </a:extLst>
          </p:cNvPr>
          <p:cNvCxnSpPr>
            <a:cxnSpLocks/>
          </p:cNvCxnSpPr>
          <p:nvPr/>
        </p:nvCxnSpPr>
        <p:spPr>
          <a:xfrm>
            <a:off x="1645684" y="4532910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20AC3C-BC6B-8E7A-4E7D-4B650AFCF265}"/>
              </a:ext>
            </a:extLst>
          </p:cNvPr>
          <p:cNvCxnSpPr>
            <a:cxnSpLocks/>
          </p:cNvCxnSpPr>
          <p:nvPr/>
        </p:nvCxnSpPr>
        <p:spPr>
          <a:xfrm>
            <a:off x="1645684" y="5672692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42CEBF9-62AD-4FAD-D3F3-71975E642796}"/>
                  </a:ext>
                </a:extLst>
              </p:cNvPr>
              <p:cNvSpPr/>
              <p:nvPr/>
            </p:nvSpPr>
            <p:spPr>
              <a:xfrm>
                <a:off x="1229012" y="2267307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42CEBF9-62AD-4FAD-D3F3-71975E642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2267307"/>
                <a:ext cx="410546" cy="308171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4F58500-F4A4-8532-A433-76B1FC20C9FE}"/>
                  </a:ext>
                </a:extLst>
              </p:cNvPr>
              <p:cNvSpPr/>
              <p:nvPr/>
            </p:nvSpPr>
            <p:spPr>
              <a:xfrm>
                <a:off x="1229012" y="2717360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4F58500-F4A4-8532-A433-76B1FC20C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2717360"/>
                <a:ext cx="410546" cy="308171"/>
              </a:xfrm>
              <a:prstGeom prst="rect">
                <a:avLst/>
              </a:prstGeom>
              <a:blipFill>
                <a:blip r:embed="rId3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12511D9-CD63-853F-E950-410BCED4CBE2}"/>
                  </a:ext>
                </a:extLst>
              </p:cNvPr>
              <p:cNvSpPr/>
              <p:nvPr/>
            </p:nvSpPr>
            <p:spPr>
              <a:xfrm>
                <a:off x="1229012" y="3407089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12511D9-CD63-853F-E950-410BCED4C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3407089"/>
                <a:ext cx="410546" cy="308171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4862CEA-3896-B0C0-1683-C9D502AB3512}"/>
                  </a:ext>
                </a:extLst>
              </p:cNvPr>
              <p:cNvSpPr/>
              <p:nvPr/>
            </p:nvSpPr>
            <p:spPr>
              <a:xfrm flipV="1">
                <a:off x="1356919" y="3085709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4862CEA-3896-B0C0-1683-C9D502AB3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356919" y="3085709"/>
                <a:ext cx="96027" cy="308172"/>
              </a:xfrm>
              <a:prstGeom prst="rect">
                <a:avLst/>
              </a:prstGeom>
              <a:blipFill>
                <a:blip r:embed="rId36"/>
                <a:stretch>
                  <a:fillRect l="-46667" r="-10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986C82-E8C5-5B42-3B2C-67030380D5DC}"/>
              </a:ext>
            </a:extLst>
          </p:cNvPr>
          <p:cNvCxnSpPr>
            <a:cxnSpLocks/>
            <a:stCxn id="24" idx="0"/>
            <a:endCxn id="92" idx="2"/>
          </p:cNvCxnSpPr>
          <p:nvPr/>
        </p:nvCxnSpPr>
        <p:spPr>
          <a:xfrm flipV="1">
            <a:off x="1434285" y="3715260"/>
            <a:ext cx="0" cy="65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6AEA958A-2D5B-D1EB-03FF-96D4EAE9EC4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112933" y="2774531"/>
            <a:ext cx="3934374" cy="2534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A2F7A78-65B0-906D-62D6-E6D272631E3F}"/>
                  </a:ext>
                </a:extLst>
              </p:cNvPr>
              <p:cNvSpPr/>
              <p:nvPr/>
            </p:nvSpPr>
            <p:spPr>
              <a:xfrm>
                <a:off x="2456936" y="5976852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A2F7A78-65B0-906D-62D6-E6D272631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5976852"/>
                <a:ext cx="451601" cy="338988"/>
              </a:xfrm>
              <a:prstGeom prst="rect">
                <a:avLst/>
              </a:prstGeom>
              <a:blipFill>
                <a:blip r:embed="rId38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148E400-5C43-7CA9-69B0-A9C7B0AF9662}"/>
              </a:ext>
            </a:extLst>
          </p:cNvPr>
          <p:cNvCxnSpPr>
            <a:cxnSpLocks/>
          </p:cNvCxnSpPr>
          <p:nvPr/>
        </p:nvCxnSpPr>
        <p:spPr>
          <a:xfrm flipH="1" flipV="1">
            <a:off x="2682736" y="5832093"/>
            <a:ext cx="1" cy="13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D1FC3-5A3A-4CC4-C811-CD6562A4EBCC}"/>
              </a:ext>
            </a:extLst>
          </p:cNvPr>
          <p:cNvSpPr txBox="1"/>
          <p:nvPr/>
        </p:nvSpPr>
        <p:spPr>
          <a:xfrm>
            <a:off x="2359603" y="1700357"/>
            <a:ext cx="1272339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700" dirty="0" err="1"/>
              <a:t>mul</a:t>
            </a:r>
            <a:r>
              <a:rPr lang="en-GB" sz="1700" dirty="0"/>
              <a:t> + add</a:t>
            </a:r>
            <a:endParaRPr lang="en-IN" sz="17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E490075-19E6-0223-DF47-EAF4A57D1367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2702815" y="2096277"/>
            <a:ext cx="1" cy="1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32EEBBB-031F-0DA2-5FA9-0C6D2CF73F50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2682736" y="1520155"/>
            <a:ext cx="9388" cy="18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98A2643-952C-E196-63CE-4D00193F6EE9}"/>
                  </a:ext>
                </a:extLst>
              </p:cNvPr>
              <p:cNvSpPr/>
              <p:nvPr/>
            </p:nvSpPr>
            <p:spPr>
              <a:xfrm>
                <a:off x="2466323" y="118116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98A2643-952C-E196-63CE-4D00193F6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23" y="1181167"/>
                <a:ext cx="451601" cy="338988"/>
              </a:xfrm>
              <a:prstGeom prst="rect">
                <a:avLst/>
              </a:prstGeom>
              <a:blipFill>
                <a:blip r:embed="rId3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EFADB62-F869-83B3-7CB2-EE629A2EC499}"/>
                  </a:ext>
                </a:extLst>
              </p:cNvPr>
              <p:cNvSpPr/>
              <p:nvPr/>
            </p:nvSpPr>
            <p:spPr>
              <a:xfrm>
                <a:off x="2456936" y="436431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EFADB62-F869-83B3-7CB2-EE629A2EC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4364317"/>
                <a:ext cx="451601" cy="338988"/>
              </a:xfrm>
              <a:prstGeom prst="rect">
                <a:avLst/>
              </a:prstGeom>
              <a:blipFill>
                <a:blip r:embed="rId40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3FD9AE4-9A48-E850-8590-03A4AE9182E3}"/>
                  </a:ext>
                </a:extLst>
              </p:cNvPr>
              <p:cNvSpPr/>
              <p:nvPr/>
            </p:nvSpPr>
            <p:spPr>
              <a:xfrm>
                <a:off x="2456936" y="4814370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3FD9AE4-9A48-E850-8590-03A4AE918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4814370"/>
                <a:ext cx="451601" cy="338988"/>
              </a:xfrm>
              <a:prstGeom prst="rect">
                <a:avLst/>
              </a:prstGeom>
              <a:blipFill>
                <a:blip r:embed="rId41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16EAFA1-8D16-765F-229C-1F2CC9CAD075}"/>
                  </a:ext>
                </a:extLst>
              </p:cNvPr>
              <p:cNvSpPr/>
              <p:nvPr/>
            </p:nvSpPr>
            <p:spPr>
              <a:xfrm>
                <a:off x="2456936" y="5504099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16EAFA1-8D16-765F-229C-1F2CC9CAD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5504099"/>
                <a:ext cx="451601" cy="338988"/>
              </a:xfrm>
              <a:prstGeom prst="rect">
                <a:avLst/>
              </a:prstGeom>
              <a:blipFill>
                <a:blip r:embed="rId42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E9E61B2-08BA-BC66-84E1-FE5BBA772372}"/>
                  </a:ext>
                </a:extLst>
              </p:cNvPr>
              <p:cNvSpPr/>
              <p:nvPr/>
            </p:nvSpPr>
            <p:spPr>
              <a:xfrm flipV="1">
                <a:off x="2600568" y="5167824"/>
                <a:ext cx="127958" cy="31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E9E61B2-08BA-BC66-84E1-FE5BBA772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00568" y="5167824"/>
                <a:ext cx="127958" cy="315747"/>
              </a:xfrm>
              <a:prstGeom prst="rect">
                <a:avLst/>
              </a:prstGeom>
              <a:blipFill>
                <a:blip r:embed="rId43"/>
                <a:stretch>
                  <a:fillRect l="-8333" r="-4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9101E49C-5F16-D265-04E9-E4596173BE36}"/>
              </a:ext>
            </a:extLst>
          </p:cNvPr>
          <p:cNvSpPr txBox="1"/>
          <p:nvPr/>
        </p:nvSpPr>
        <p:spPr>
          <a:xfrm>
            <a:off x="2443522" y="3840930"/>
            <a:ext cx="1188424" cy="406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softmax</a:t>
            </a:r>
            <a:endParaRPr lang="en-IN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2D8D1A-14F0-1A9F-F55E-4473B06A809E}"/>
              </a:ext>
            </a:extLst>
          </p:cNvPr>
          <p:cNvCxnSpPr>
            <a:cxnSpLocks/>
            <a:stCxn id="138" idx="0"/>
          </p:cNvCxnSpPr>
          <p:nvPr/>
        </p:nvCxnSpPr>
        <p:spPr>
          <a:xfrm flipH="1" flipV="1">
            <a:off x="2682736" y="4221178"/>
            <a:ext cx="1" cy="1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461EACD-A5C2-A58A-C524-54B566708EE6}"/>
                  </a:ext>
                </a:extLst>
              </p:cNvPr>
              <p:cNvSpPr/>
              <p:nvPr/>
            </p:nvSpPr>
            <p:spPr>
              <a:xfrm>
                <a:off x="2477015" y="2239795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461EACD-A5C2-A58A-C524-54B566708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2239795"/>
                <a:ext cx="451601" cy="338988"/>
              </a:xfrm>
              <a:prstGeom prst="rect">
                <a:avLst/>
              </a:prstGeom>
              <a:blipFill>
                <a:blip r:embed="rId44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F0A5064-5084-7B0F-647F-0946F29D9D7D}"/>
                  </a:ext>
                </a:extLst>
              </p:cNvPr>
              <p:cNvSpPr/>
              <p:nvPr/>
            </p:nvSpPr>
            <p:spPr>
              <a:xfrm>
                <a:off x="2477015" y="2689848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F0A5064-5084-7B0F-647F-0946F29D9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2689848"/>
                <a:ext cx="451601" cy="338988"/>
              </a:xfrm>
              <a:prstGeom prst="rect">
                <a:avLst/>
              </a:prstGeom>
              <a:blipFill>
                <a:blip r:embed="rId29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2CE0436-E1F0-AED8-ADBA-231455930AC8}"/>
                  </a:ext>
                </a:extLst>
              </p:cNvPr>
              <p:cNvSpPr/>
              <p:nvPr/>
            </p:nvSpPr>
            <p:spPr>
              <a:xfrm>
                <a:off x="2477015" y="337957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2CE0436-E1F0-AED8-ADBA-231455930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3379577"/>
                <a:ext cx="451601" cy="338988"/>
              </a:xfrm>
              <a:prstGeom prst="rect">
                <a:avLst/>
              </a:prstGeom>
              <a:blipFill>
                <a:blip r:embed="rId30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A187F9A-AF2E-0709-93F8-25ADDCB65945}"/>
                  </a:ext>
                </a:extLst>
              </p:cNvPr>
              <p:cNvSpPr/>
              <p:nvPr/>
            </p:nvSpPr>
            <p:spPr>
              <a:xfrm flipV="1">
                <a:off x="2620647" y="3043302"/>
                <a:ext cx="144534" cy="304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A187F9A-AF2E-0709-93F8-25ADDCB65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20647" y="3043302"/>
                <a:ext cx="144534" cy="304035"/>
              </a:xfrm>
              <a:prstGeom prst="rect">
                <a:avLst/>
              </a:prstGeom>
              <a:blipFill>
                <a:blip r:embed="rId31"/>
                <a:stretch>
                  <a:fillRect l="-8333" r="-4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F2663BA-C1B7-2377-0513-A2DDF2591146}"/>
              </a:ext>
            </a:extLst>
          </p:cNvPr>
          <p:cNvCxnSpPr>
            <a:cxnSpLocks/>
            <a:endCxn id="146" idx="2"/>
          </p:cNvCxnSpPr>
          <p:nvPr/>
        </p:nvCxnSpPr>
        <p:spPr>
          <a:xfrm flipV="1">
            <a:off x="2702815" y="3718565"/>
            <a:ext cx="1" cy="1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A7C7F3D-1AD1-D927-49DC-04BEE5E37C70}"/>
                  </a:ext>
                </a:extLst>
              </p:cNvPr>
              <p:cNvSpPr/>
              <p:nvPr/>
            </p:nvSpPr>
            <p:spPr>
              <a:xfrm>
                <a:off x="3168897" y="5997379"/>
                <a:ext cx="451601" cy="3065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A7C7F3D-1AD1-D927-49DC-04BEE5E37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5997379"/>
                <a:ext cx="451601" cy="306584"/>
              </a:xfrm>
              <a:prstGeom prst="rect">
                <a:avLst/>
              </a:prstGeom>
              <a:blipFill>
                <a:blip r:embed="rId32"/>
                <a:stretch>
                  <a:fillRect l="-270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D800413-B8E6-D533-C974-ACB78B699599}"/>
              </a:ext>
            </a:extLst>
          </p:cNvPr>
          <p:cNvCxnSpPr>
            <a:cxnSpLocks/>
          </p:cNvCxnSpPr>
          <p:nvPr/>
        </p:nvCxnSpPr>
        <p:spPr>
          <a:xfrm flipH="1" flipV="1">
            <a:off x="3394697" y="5852620"/>
            <a:ext cx="1" cy="13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F4BEA71-7509-E9BA-490D-9D97C8AA1B68}"/>
                  </a:ext>
                </a:extLst>
              </p:cNvPr>
              <p:cNvSpPr/>
              <p:nvPr/>
            </p:nvSpPr>
            <p:spPr>
              <a:xfrm>
                <a:off x="3168897" y="4384844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F4BEA71-7509-E9BA-490D-9D97C8AA1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4384844"/>
                <a:ext cx="451601" cy="338988"/>
              </a:xfrm>
              <a:prstGeom prst="rect">
                <a:avLst/>
              </a:prstGeom>
              <a:blipFill>
                <a:blip r:embed="rId33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8D17F62-8CA9-3A00-0341-4C27B318BBA6}"/>
                  </a:ext>
                </a:extLst>
              </p:cNvPr>
              <p:cNvSpPr/>
              <p:nvPr/>
            </p:nvSpPr>
            <p:spPr>
              <a:xfrm>
                <a:off x="3168897" y="483489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8D17F62-8CA9-3A00-0341-4C27B318B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4834897"/>
                <a:ext cx="451601" cy="338988"/>
              </a:xfrm>
              <a:prstGeom prst="rect">
                <a:avLst/>
              </a:prstGeom>
              <a:blipFill>
                <a:blip r:embed="rId34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9D688F1-2FF2-6B93-5D15-ACC6A61B0045}"/>
                  </a:ext>
                </a:extLst>
              </p:cNvPr>
              <p:cNvSpPr/>
              <p:nvPr/>
            </p:nvSpPr>
            <p:spPr>
              <a:xfrm>
                <a:off x="3168897" y="5524626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9D688F1-2FF2-6B93-5D15-ACC6A61B0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5524626"/>
                <a:ext cx="451601" cy="338988"/>
              </a:xfrm>
              <a:prstGeom prst="rect">
                <a:avLst/>
              </a:prstGeom>
              <a:blipFill>
                <a:blip r:embed="rId35"/>
                <a:stretch>
                  <a:fillRect l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6B754E9-005C-C4F6-FBD8-0C006B1CAB68}"/>
                  </a:ext>
                </a:extLst>
              </p:cNvPr>
              <p:cNvSpPr/>
              <p:nvPr/>
            </p:nvSpPr>
            <p:spPr>
              <a:xfrm flipV="1">
                <a:off x="3312529" y="5188351"/>
                <a:ext cx="127958" cy="31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6B754E9-005C-C4F6-FBD8-0C006B1CA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3312529" y="5188351"/>
                <a:ext cx="127958" cy="315747"/>
              </a:xfrm>
              <a:prstGeom prst="rect">
                <a:avLst/>
              </a:prstGeom>
              <a:blipFill>
                <a:blip r:embed="rId36"/>
                <a:stretch>
                  <a:fillRect l="-9091" r="-5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E94F99-6903-3867-7570-5D9C8786F4E9}"/>
              </a:ext>
            </a:extLst>
          </p:cNvPr>
          <p:cNvCxnSpPr>
            <a:cxnSpLocks/>
            <a:stCxn id="151" idx="0"/>
          </p:cNvCxnSpPr>
          <p:nvPr/>
        </p:nvCxnSpPr>
        <p:spPr>
          <a:xfrm flipH="1" flipV="1">
            <a:off x="3394697" y="4241705"/>
            <a:ext cx="1" cy="1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1F2DF8CB-5163-33A8-620B-9C91CBB992CA}"/>
                  </a:ext>
                </a:extLst>
              </p:cNvPr>
              <p:cNvSpPr/>
              <p:nvPr/>
            </p:nvSpPr>
            <p:spPr>
              <a:xfrm rot="16200000" flipV="1">
                <a:off x="2963424" y="6140006"/>
                <a:ext cx="160222" cy="175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1F2DF8CB-5163-33A8-620B-9C91CBB99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V="1">
                <a:off x="2963424" y="6140006"/>
                <a:ext cx="160222" cy="175194"/>
              </a:xfrm>
              <a:prstGeom prst="rect">
                <a:avLst/>
              </a:prstGeom>
              <a:blipFill>
                <a:blip r:embed="rId45"/>
                <a:stretch>
                  <a:fillRect l="-33333" t="-28571" r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BC4A7D-F30C-4A49-72F3-C16D7E8FCF4B}"/>
              </a:ext>
            </a:extLst>
          </p:cNvPr>
          <p:cNvCxnSpPr>
            <a:cxnSpLocks/>
            <a:stCxn id="158" idx="0"/>
          </p:cNvCxnSpPr>
          <p:nvPr/>
        </p:nvCxnSpPr>
        <p:spPr>
          <a:xfrm flipH="1" flipV="1">
            <a:off x="3390855" y="2082649"/>
            <a:ext cx="1" cy="1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F88493F-A229-AEF6-2EE1-0B2332F55666}"/>
                  </a:ext>
                </a:extLst>
              </p:cNvPr>
              <p:cNvSpPr/>
              <p:nvPr/>
            </p:nvSpPr>
            <p:spPr>
              <a:xfrm>
                <a:off x="3165055" y="222616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F88493F-A229-AEF6-2EE1-0B2332F55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2226167"/>
                <a:ext cx="451601" cy="338988"/>
              </a:xfrm>
              <a:prstGeom prst="rect">
                <a:avLst/>
              </a:prstGeom>
              <a:blipFill>
                <a:blip r:embed="rId46"/>
                <a:stretch>
                  <a:fillRect l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75D4920-930E-C71F-2357-11DD7299AED0}"/>
                  </a:ext>
                </a:extLst>
              </p:cNvPr>
              <p:cNvSpPr/>
              <p:nvPr/>
            </p:nvSpPr>
            <p:spPr>
              <a:xfrm>
                <a:off x="3165055" y="2676220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75D4920-930E-C71F-2357-11DD7299A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2676220"/>
                <a:ext cx="451601" cy="338988"/>
              </a:xfrm>
              <a:prstGeom prst="rect">
                <a:avLst/>
              </a:prstGeom>
              <a:blipFill>
                <a:blip r:embed="rId47"/>
                <a:stretch>
                  <a:fillRect l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52B1838-FBC4-8B08-38FE-FA1BA2874ADF}"/>
                  </a:ext>
                </a:extLst>
              </p:cNvPr>
              <p:cNvSpPr/>
              <p:nvPr/>
            </p:nvSpPr>
            <p:spPr>
              <a:xfrm>
                <a:off x="3165055" y="3377248"/>
                <a:ext cx="451601" cy="3465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52B1838-FBC4-8B08-38FE-FA1BA2874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3377248"/>
                <a:ext cx="451601" cy="346559"/>
              </a:xfrm>
              <a:prstGeom prst="rect">
                <a:avLst/>
              </a:prstGeom>
              <a:blipFill>
                <a:blip r:embed="rId48"/>
                <a:stretch>
                  <a:fillRect l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D680887-C0C1-9A5C-3AA9-2AEBC7AC3BCF}"/>
                  </a:ext>
                </a:extLst>
              </p:cNvPr>
              <p:cNvSpPr/>
              <p:nvPr/>
            </p:nvSpPr>
            <p:spPr>
              <a:xfrm flipV="1">
                <a:off x="3308687" y="3029674"/>
                <a:ext cx="90631" cy="3218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D680887-C0C1-9A5C-3AA9-2AEBC7AC3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3308687" y="3029674"/>
                <a:ext cx="90631" cy="321807"/>
              </a:xfrm>
              <a:prstGeom prst="rect">
                <a:avLst/>
              </a:prstGeom>
              <a:blipFill>
                <a:blip r:embed="rId49"/>
                <a:stretch>
                  <a:fillRect l="-37500" r="-8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2000107-5860-6166-D187-E7EE0B8C8372}"/>
              </a:ext>
            </a:extLst>
          </p:cNvPr>
          <p:cNvCxnSpPr>
            <a:cxnSpLocks/>
            <a:endCxn id="163" idx="2"/>
          </p:cNvCxnSpPr>
          <p:nvPr/>
        </p:nvCxnSpPr>
        <p:spPr>
          <a:xfrm flipV="1">
            <a:off x="3372682" y="1520773"/>
            <a:ext cx="9858" cy="14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B03D79F-4834-D652-AC8E-E3713B1B0231}"/>
                  </a:ext>
                </a:extLst>
              </p:cNvPr>
              <p:cNvSpPr/>
              <p:nvPr/>
            </p:nvSpPr>
            <p:spPr>
              <a:xfrm>
                <a:off x="3156739" y="1181785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B03D79F-4834-D652-AC8E-E3713B1B0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739" y="1181785"/>
                <a:ext cx="451601" cy="338988"/>
              </a:xfrm>
              <a:prstGeom prst="rect">
                <a:avLst/>
              </a:prstGeom>
              <a:blipFill>
                <a:blip r:embed="rId50"/>
                <a:stretch>
                  <a:fillRect l="-270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63A7F95-076E-132D-55AF-63DA17EBF686}"/>
              </a:ext>
            </a:extLst>
          </p:cNvPr>
          <p:cNvCxnSpPr>
            <a:cxnSpLocks/>
          </p:cNvCxnSpPr>
          <p:nvPr/>
        </p:nvCxnSpPr>
        <p:spPr>
          <a:xfrm flipV="1">
            <a:off x="3382539" y="3703751"/>
            <a:ext cx="1" cy="1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13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EFC52-B61E-1EDA-8E42-B41EF21CA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6FDE-D9CB-DAE1-4328-93D12B1B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Self attention layer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436BA-7664-A646-89DD-B51CC45D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BAB4DD-DB3F-238D-A6FC-2D985E7511FB}"/>
              </a:ext>
            </a:extLst>
          </p:cNvPr>
          <p:cNvSpPr txBox="1"/>
          <p:nvPr/>
        </p:nvSpPr>
        <p:spPr>
          <a:xfrm rot="16200000">
            <a:off x="3193967" y="4889026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Alignment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D03646-E8AE-70A6-D3BC-2ADA4335984B}"/>
              </a:ext>
            </a:extLst>
          </p:cNvPr>
          <p:cNvSpPr txBox="1"/>
          <p:nvPr/>
        </p:nvSpPr>
        <p:spPr>
          <a:xfrm rot="16200000">
            <a:off x="3188045" y="2806103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Attention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BF4609-4D76-0B94-C832-1FF1DBD68D18}"/>
                  </a:ext>
                </a:extLst>
              </p:cNvPr>
              <p:cNvSpPr txBox="1"/>
              <p:nvPr/>
            </p:nvSpPr>
            <p:spPr>
              <a:xfrm>
                <a:off x="4318454" y="5113482"/>
                <a:ext cx="32774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Inputs: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Input Vectors: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b="1" dirty="0"/>
                  <a:t>’s (</a:t>
                </a:r>
                <a:r>
                  <a:rPr lang="en-IN" dirty="0"/>
                  <a:t>shape: D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BF4609-4D76-0B94-C832-1FF1DBD68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454" y="5113482"/>
                <a:ext cx="3277446" cy="646331"/>
              </a:xfrm>
              <a:prstGeom prst="rect">
                <a:avLst/>
              </a:prstGeom>
              <a:blipFill>
                <a:blip r:embed="rId2"/>
                <a:stretch>
                  <a:fillRect l="-1487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E7CE0B0-EBA6-91AB-B38D-2887C3CAE745}"/>
                  </a:ext>
                </a:extLst>
              </p:cNvPr>
              <p:cNvSpPr txBox="1"/>
              <p:nvPr/>
            </p:nvSpPr>
            <p:spPr>
              <a:xfrm>
                <a:off x="4323225" y="2517947"/>
                <a:ext cx="3532892" cy="2163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Operations: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Key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Value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Query: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Alignment: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Attention: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E7CE0B0-EBA6-91AB-B38D-2887C3CAE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25" y="2517947"/>
                <a:ext cx="3532892" cy="2163413"/>
              </a:xfrm>
              <a:prstGeom prst="rect">
                <a:avLst/>
              </a:prstGeom>
              <a:blipFill>
                <a:blip r:embed="rId3"/>
                <a:stretch>
                  <a:fillRect l="-1434" t="-117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F6397278-2D99-F979-EA99-AE5ED10529B1}"/>
              </a:ext>
            </a:extLst>
          </p:cNvPr>
          <p:cNvSpPr txBox="1"/>
          <p:nvPr/>
        </p:nvSpPr>
        <p:spPr>
          <a:xfrm>
            <a:off x="4323225" y="1153826"/>
            <a:ext cx="3896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context vector: c (shape: 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E5F7F-F650-878C-EEE4-E2348B6DF814}"/>
              </a:ext>
            </a:extLst>
          </p:cNvPr>
          <p:cNvSpPr txBox="1"/>
          <p:nvPr/>
        </p:nvSpPr>
        <p:spPr>
          <a:xfrm rot="16200000">
            <a:off x="188775" y="4941364"/>
            <a:ext cx="144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Vectors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FE6404-2D0A-89D0-496E-CF213807D81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273946" y="4976743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63BC888-D25F-DDAD-BDC4-FC41EE10249C}"/>
                  </a:ext>
                </a:extLst>
              </p:cNvPr>
              <p:cNvSpPr/>
              <p:nvPr/>
            </p:nvSpPr>
            <p:spPr>
              <a:xfrm>
                <a:off x="1229012" y="436780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63BC888-D25F-DDAD-BDC4-FC41EE102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4367806"/>
                <a:ext cx="410546" cy="30817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04F39D7-8274-5A81-DC05-10B7B2D34F31}"/>
                  </a:ext>
                </a:extLst>
              </p:cNvPr>
              <p:cNvSpPr/>
              <p:nvPr/>
            </p:nvSpPr>
            <p:spPr>
              <a:xfrm>
                <a:off x="1229012" y="4817859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04F39D7-8274-5A81-DC05-10B7B2D34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4817859"/>
                <a:ext cx="410546" cy="308171"/>
              </a:xfrm>
              <a:prstGeom prst="rect">
                <a:avLst/>
              </a:prstGeom>
              <a:blipFill>
                <a:blip r:embed="rId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64BE6B-2C75-6FED-5CC0-83EDAC2FE8AA}"/>
                  </a:ext>
                </a:extLst>
              </p:cNvPr>
              <p:cNvSpPr/>
              <p:nvPr/>
            </p:nvSpPr>
            <p:spPr>
              <a:xfrm>
                <a:off x="1229012" y="5507588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64BE6B-2C75-6FED-5CC0-83EDAC2FE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5507588"/>
                <a:ext cx="410546" cy="308171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D71B13E-887B-21F2-CC2B-AF11B31BA412}"/>
                  </a:ext>
                </a:extLst>
              </p:cNvPr>
              <p:cNvSpPr/>
              <p:nvPr/>
            </p:nvSpPr>
            <p:spPr>
              <a:xfrm flipV="1">
                <a:off x="1356919" y="5204869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D71B13E-887B-21F2-CC2B-AF11B31BA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356919" y="5204869"/>
                <a:ext cx="96027" cy="308172"/>
              </a:xfrm>
              <a:prstGeom prst="rect">
                <a:avLst/>
              </a:prstGeom>
              <a:blipFill>
                <a:blip r:embed="rId9"/>
                <a:stretch>
                  <a:fillRect l="-46667" r="-10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B30B53-C620-5D4C-FD03-08455F36AE4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273946" y="4526690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4B3601-4F91-EB09-7A52-B6944B32647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273946" y="5666472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4E234D8-508E-FD15-4310-9D4E0C9D220F}"/>
              </a:ext>
            </a:extLst>
          </p:cNvPr>
          <p:cNvCxnSpPr>
            <a:cxnSpLocks/>
            <a:stCxn id="90" idx="0"/>
          </p:cNvCxnSpPr>
          <p:nvPr/>
        </p:nvCxnSpPr>
        <p:spPr>
          <a:xfrm rot="5400000" flipH="1" flipV="1">
            <a:off x="1737814" y="1591498"/>
            <a:ext cx="372280" cy="979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F49ADD-386F-6F26-7809-3348E992E89B}"/>
                  </a:ext>
                </a:extLst>
              </p:cNvPr>
              <p:cNvSpPr/>
              <p:nvPr/>
            </p:nvSpPr>
            <p:spPr>
              <a:xfrm>
                <a:off x="1863400" y="4372604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F49ADD-386F-6F26-7809-3348E992E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00" y="4372604"/>
                <a:ext cx="410546" cy="308171"/>
              </a:xfrm>
              <a:prstGeom prst="rect">
                <a:avLst/>
              </a:prstGeom>
              <a:blipFill>
                <a:blip r:embed="rId29"/>
                <a:stretch>
                  <a:fillRect l="-4348"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372F25-6C12-3D5D-E219-8B7CB0E6DED6}"/>
                  </a:ext>
                </a:extLst>
              </p:cNvPr>
              <p:cNvSpPr/>
              <p:nvPr/>
            </p:nvSpPr>
            <p:spPr>
              <a:xfrm>
                <a:off x="1863400" y="4822657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372F25-6C12-3D5D-E219-8B7CB0E6D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00" y="4822657"/>
                <a:ext cx="410546" cy="308171"/>
              </a:xfrm>
              <a:prstGeom prst="rect">
                <a:avLst/>
              </a:prstGeom>
              <a:blipFill>
                <a:blip r:embed="rId30"/>
                <a:stretch>
                  <a:fillRect l="-4348" b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9A108E-C672-C15F-5F70-C76F875EE543}"/>
                  </a:ext>
                </a:extLst>
              </p:cNvPr>
              <p:cNvSpPr/>
              <p:nvPr/>
            </p:nvSpPr>
            <p:spPr>
              <a:xfrm>
                <a:off x="1863400" y="551238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9A108E-C672-C15F-5F70-C76F875EE5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00" y="5512386"/>
                <a:ext cx="410546" cy="308171"/>
              </a:xfrm>
              <a:prstGeom prst="rect">
                <a:avLst/>
              </a:prstGeom>
              <a:blipFill>
                <a:blip r:embed="rId31"/>
                <a:stretch>
                  <a:fillRect l="-7246"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9CDCBEB-2AFC-323B-D916-D7B008BF1AB7}"/>
                  </a:ext>
                </a:extLst>
              </p:cNvPr>
              <p:cNvSpPr/>
              <p:nvPr/>
            </p:nvSpPr>
            <p:spPr>
              <a:xfrm flipV="1">
                <a:off x="1991307" y="5191006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9CDCBEB-2AFC-323B-D916-D7B008BF1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991307" y="5191006"/>
                <a:ext cx="96027" cy="308172"/>
              </a:xfrm>
              <a:prstGeom prst="rect">
                <a:avLst/>
              </a:prstGeom>
              <a:blipFill>
                <a:blip r:embed="rId32"/>
                <a:stretch>
                  <a:fillRect l="-46667" t="-2000" r="-10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88CB01C-D41D-B492-6040-5673359EEB75}"/>
              </a:ext>
            </a:extLst>
          </p:cNvPr>
          <p:cNvCxnSpPr>
            <a:cxnSpLocks/>
          </p:cNvCxnSpPr>
          <p:nvPr/>
        </p:nvCxnSpPr>
        <p:spPr>
          <a:xfrm>
            <a:off x="1645684" y="4982963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809FC-C193-87FE-FEE2-75449C884B4B}"/>
              </a:ext>
            </a:extLst>
          </p:cNvPr>
          <p:cNvCxnSpPr>
            <a:cxnSpLocks/>
          </p:cNvCxnSpPr>
          <p:nvPr/>
        </p:nvCxnSpPr>
        <p:spPr>
          <a:xfrm>
            <a:off x="1645684" y="4532910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0330A4E-7F27-7518-D16C-624165E61C46}"/>
              </a:ext>
            </a:extLst>
          </p:cNvPr>
          <p:cNvCxnSpPr>
            <a:cxnSpLocks/>
          </p:cNvCxnSpPr>
          <p:nvPr/>
        </p:nvCxnSpPr>
        <p:spPr>
          <a:xfrm>
            <a:off x="1645684" y="5672692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6E7B6FB-1B69-81EA-BD79-BE850BBBE9D4}"/>
                  </a:ext>
                </a:extLst>
              </p:cNvPr>
              <p:cNvSpPr/>
              <p:nvPr/>
            </p:nvSpPr>
            <p:spPr>
              <a:xfrm>
                <a:off x="1229012" y="2267307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6E7B6FB-1B69-81EA-BD79-BE850BBBE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2267307"/>
                <a:ext cx="410546" cy="308171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8075907-B7DF-FF17-6972-50B4A851EBBF}"/>
                  </a:ext>
                </a:extLst>
              </p:cNvPr>
              <p:cNvSpPr/>
              <p:nvPr/>
            </p:nvSpPr>
            <p:spPr>
              <a:xfrm>
                <a:off x="1229012" y="2717360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8075907-B7DF-FF17-6972-50B4A851E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2717360"/>
                <a:ext cx="410546" cy="308171"/>
              </a:xfrm>
              <a:prstGeom prst="rect">
                <a:avLst/>
              </a:prstGeom>
              <a:blipFill>
                <a:blip r:embed="rId3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39994BB-C62A-74D8-4C23-3065F08E7B84}"/>
                  </a:ext>
                </a:extLst>
              </p:cNvPr>
              <p:cNvSpPr/>
              <p:nvPr/>
            </p:nvSpPr>
            <p:spPr>
              <a:xfrm>
                <a:off x="1229012" y="3407089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39994BB-C62A-74D8-4C23-3065F08E7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3407089"/>
                <a:ext cx="410546" cy="308171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7DBB259-BC57-3650-2070-70C598B58D04}"/>
                  </a:ext>
                </a:extLst>
              </p:cNvPr>
              <p:cNvSpPr/>
              <p:nvPr/>
            </p:nvSpPr>
            <p:spPr>
              <a:xfrm flipV="1">
                <a:off x="1356919" y="3085709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7DBB259-BC57-3650-2070-70C598B58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356919" y="3085709"/>
                <a:ext cx="96027" cy="308172"/>
              </a:xfrm>
              <a:prstGeom prst="rect">
                <a:avLst/>
              </a:prstGeom>
              <a:blipFill>
                <a:blip r:embed="rId36"/>
                <a:stretch>
                  <a:fillRect l="-46667" r="-10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DC6229D-4DD2-4DBB-0198-CBE29E1E01C3}"/>
              </a:ext>
            </a:extLst>
          </p:cNvPr>
          <p:cNvCxnSpPr>
            <a:cxnSpLocks/>
            <a:stCxn id="24" idx="0"/>
            <a:endCxn id="92" idx="2"/>
          </p:cNvCxnSpPr>
          <p:nvPr/>
        </p:nvCxnSpPr>
        <p:spPr>
          <a:xfrm flipV="1">
            <a:off x="1434285" y="3715260"/>
            <a:ext cx="0" cy="65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0F2900D-E9F4-DF05-A4E6-7942A4696CC2}"/>
              </a:ext>
            </a:extLst>
          </p:cNvPr>
          <p:cNvSpPr txBox="1"/>
          <p:nvPr/>
        </p:nvSpPr>
        <p:spPr>
          <a:xfrm>
            <a:off x="8610600" y="2893783"/>
            <a:ext cx="29357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We can calculate the query vectors from the input vectors, therefore, defining a "self-attention" layer.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E60A62E-7B7C-022D-B21C-AD54C9B856C5}"/>
                  </a:ext>
                </a:extLst>
              </p:cNvPr>
              <p:cNvSpPr/>
              <p:nvPr/>
            </p:nvSpPr>
            <p:spPr>
              <a:xfrm>
                <a:off x="2456936" y="5976852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E60A62E-7B7C-022D-B21C-AD54C9B85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5976852"/>
                <a:ext cx="451601" cy="338988"/>
              </a:xfrm>
              <a:prstGeom prst="rect">
                <a:avLst/>
              </a:prstGeom>
              <a:blipFill>
                <a:blip r:embed="rId37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8EEA815-9AFA-2019-6027-CC4EE848D826}"/>
              </a:ext>
            </a:extLst>
          </p:cNvPr>
          <p:cNvCxnSpPr>
            <a:cxnSpLocks/>
          </p:cNvCxnSpPr>
          <p:nvPr/>
        </p:nvCxnSpPr>
        <p:spPr>
          <a:xfrm flipH="1" flipV="1">
            <a:off x="2682736" y="5832093"/>
            <a:ext cx="1" cy="13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E3105E7-0021-9424-4614-3F6186CACD55}"/>
              </a:ext>
            </a:extLst>
          </p:cNvPr>
          <p:cNvSpPr txBox="1"/>
          <p:nvPr/>
        </p:nvSpPr>
        <p:spPr>
          <a:xfrm>
            <a:off x="2359603" y="1700357"/>
            <a:ext cx="1272339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700" dirty="0" err="1"/>
              <a:t>mul</a:t>
            </a:r>
            <a:r>
              <a:rPr lang="en-GB" sz="1700" dirty="0"/>
              <a:t> + add</a:t>
            </a:r>
            <a:endParaRPr lang="en-IN" sz="17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D204B7F-0D78-172E-1AE3-215717DE22B9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2702815" y="2096277"/>
            <a:ext cx="1" cy="1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F04419-00A3-3AC3-9615-931A26E2F4BC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2682736" y="1520155"/>
            <a:ext cx="9388" cy="18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A43F8AC-1BFA-AFD4-7040-932AB47DDCAE}"/>
                  </a:ext>
                </a:extLst>
              </p:cNvPr>
              <p:cNvSpPr/>
              <p:nvPr/>
            </p:nvSpPr>
            <p:spPr>
              <a:xfrm>
                <a:off x="2466323" y="118116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A43F8AC-1BFA-AFD4-7040-932AB47DD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23" y="1181167"/>
                <a:ext cx="451601" cy="338988"/>
              </a:xfrm>
              <a:prstGeom prst="rect">
                <a:avLst/>
              </a:prstGeom>
              <a:blipFill>
                <a:blip r:embed="rId3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8A8BE8C-489C-4AE3-7EB5-FE507081945B}"/>
                  </a:ext>
                </a:extLst>
              </p:cNvPr>
              <p:cNvSpPr/>
              <p:nvPr/>
            </p:nvSpPr>
            <p:spPr>
              <a:xfrm>
                <a:off x="2456936" y="436431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8A8BE8C-489C-4AE3-7EB5-FE5070819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4364317"/>
                <a:ext cx="451601" cy="338988"/>
              </a:xfrm>
              <a:prstGeom prst="rect">
                <a:avLst/>
              </a:prstGeom>
              <a:blipFill>
                <a:blip r:embed="rId39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18299CA-F7A0-7E5F-56D4-C865AA96825A}"/>
                  </a:ext>
                </a:extLst>
              </p:cNvPr>
              <p:cNvSpPr/>
              <p:nvPr/>
            </p:nvSpPr>
            <p:spPr>
              <a:xfrm>
                <a:off x="2456936" y="4814370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18299CA-F7A0-7E5F-56D4-C865AA968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4814370"/>
                <a:ext cx="451601" cy="338988"/>
              </a:xfrm>
              <a:prstGeom prst="rect">
                <a:avLst/>
              </a:prstGeom>
              <a:blipFill>
                <a:blip r:embed="rId40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B3A4B9A-800B-39AA-E081-0B0DA4A9C90B}"/>
                  </a:ext>
                </a:extLst>
              </p:cNvPr>
              <p:cNvSpPr/>
              <p:nvPr/>
            </p:nvSpPr>
            <p:spPr>
              <a:xfrm>
                <a:off x="2456936" y="5504099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B3A4B9A-800B-39AA-E081-0B0DA4A9C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5504099"/>
                <a:ext cx="451601" cy="338988"/>
              </a:xfrm>
              <a:prstGeom prst="rect">
                <a:avLst/>
              </a:prstGeom>
              <a:blipFill>
                <a:blip r:embed="rId41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6799D7D-C966-60A2-5B56-9295FAA5AD90}"/>
                  </a:ext>
                </a:extLst>
              </p:cNvPr>
              <p:cNvSpPr/>
              <p:nvPr/>
            </p:nvSpPr>
            <p:spPr>
              <a:xfrm flipV="1">
                <a:off x="2600568" y="5167824"/>
                <a:ext cx="127958" cy="31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6799D7D-C966-60A2-5B56-9295FAA5A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00568" y="5167824"/>
                <a:ext cx="127958" cy="315747"/>
              </a:xfrm>
              <a:prstGeom prst="rect">
                <a:avLst/>
              </a:prstGeom>
              <a:blipFill>
                <a:blip r:embed="rId42"/>
                <a:stretch>
                  <a:fillRect l="-8333" r="-4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0E1E2DAB-D8BA-D707-8098-8325390EA409}"/>
              </a:ext>
            </a:extLst>
          </p:cNvPr>
          <p:cNvSpPr txBox="1"/>
          <p:nvPr/>
        </p:nvSpPr>
        <p:spPr>
          <a:xfrm>
            <a:off x="2443522" y="3840930"/>
            <a:ext cx="1188424" cy="406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softmax</a:t>
            </a:r>
            <a:endParaRPr lang="en-IN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F403FB5-417F-E07B-4216-381010082A6D}"/>
              </a:ext>
            </a:extLst>
          </p:cNvPr>
          <p:cNvCxnSpPr>
            <a:cxnSpLocks/>
            <a:stCxn id="105" idx="0"/>
          </p:cNvCxnSpPr>
          <p:nvPr/>
        </p:nvCxnSpPr>
        <p:spPr>
          <a:xfrm flipH="1" flipV="1">
            <a:off x="2682736" y="4221178"/>
            <a:ext cx="1" cy="1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B5A21F1-F2A6-F90F-EEF1-F87E48E257AA}"/>
                  </a:ext>
                </a:extLst>
              </p:cNvPr>
              <p:cNvSpPr/>
              <p:nvPr/>
            </p:nvSpPr>
            <p:spPr>
              <a:xfrm>
                <a:off x="2477015" y="2239795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B5A21F1-F2A6-F90F-EEF1-F87E48E25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2239795"/>
                <a:ext cx="451601" cy="338988"/>
              </a:xfrm>
              <a:prstGeom prst="rect">
                <a:avLst/>
              </a:prstGeom>
              <a:blipFill>
                <a:blip r:embed="rId43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24C6F43-A923-D25F-97B2-706679984771}"/>
                  </a:ext>
                </a:extLst>
              </p:cNvPr>
              <p:cNvSpPr/>
              <p:nvPr/>
            </p:nvSpPr>
            <p:spPr>
              <a:xfrm>
                <a:off x="2477015" y="2689848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24C6F43-A923-D25F-97B2-706679984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2689848"/>
                <a:ext cx="451601" cy="338988"/>
              </a:xfrm>
              <a:prstGeom prst="rect">
                <a:avLst/>
              </a:prstGeom>
              <a:blipFill>
                <a:blip r:embed="rId29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F6E7EA3-B8A7-1BAF-3C3C-9BB70FC694AF}"/>
                  </a:ext>
                </a:extLst>
              </p:cNvPr>
              <p:cNvSpPr/>
              <p:nvPr/>
            </p:nvSpPr>
            <p:spPr>
              <a:xfrm>
                <a:off x="2477015" y="337957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F6E7EA3-B8A7-1BAF-3C3C-9BB70FC69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3379577"/>
                <a:ext cx="451601" cy="338988"/>
              </a:xfrm>
              <a:prstGeom prst="rect">
                <a:avLst/>
              </a:prstGeom>
              <a:blipFill>
                <a:blip r:embed="rId30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EE219A4-4335-1BF6-D534-738AF5A4E307}"/>
                  </a:ext>
                </a:extLst>
              </p:cNvPr>
              <p:cNvSpPr/>
              <p:nvPr/>
            </p:nvSpPr>
            <p:spPr>
              <a:xfrm flipV="1">
                <a:off x="2620647" y="3043302"/>
                <a:ext cx="144534" cy="304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EE219A4-4335-1BF6-D534-738AF5A4E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20647" y="3043302"/>
                <a:ext cx="144534" cy="304035"/>
              </a:xfrm>
              <a:prstGeom prst="rect">
                <a:avLst/>
              </a:prstGeom>
              <a:blipFill>
                <a:blip r:embed="rId31"/>
                <a:stretch>
                  <a:fillRect l="-8333" r="-4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338C12-2152-8F4C-C459-259B92E100C5}"/>
              </a:ext>
            </a:extLst>
          </p:cNvPr>
          <p:cNvCxnSpPr>
            <a:cxnSpLocks/>
            <a:endCxn id="113" idx="2"/>
          </p:cNvCxnSpPr>
          <p:nvPr/>
        </p:nvCxnSpPr>
        <p:spPr>
          <a:xfrm flipV="1">
            <a:off x="2702815" y="3718565"/>
            <a:ext cx="1" cy="1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833F93B-3D84-3587-A6E3-21F15E496068}"/>
                  </a:ext>
                </a:extLst>
              </p:cNvPr>
              <p:cNvSpPr/>
              <p:nvPr/>
            </p:nvSpPr>
            <p:spPr>
              <a:xfrm>
                <a:off x="3168897" y="5997379"/>
                <a:ext cx="451601" cy="3065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833F93B-3D84-3587-A6E3-21F15E496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5997379"/>
                <a:ext cx="451601" cy="306584"/>
              </a:xfrm>
              <a:prstGeom prst="rect">
                <a:avLst/>
              </a:prstGeom>
              <a:blipFill>
                <a:blip r:embed="rId32"/>
                <a:stretch>
                  <a:fillRect l="-270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F83ABFC-80D3-A6C2-0921-4F8B2C5D3367}"/>
              </a:ext>
            </a:extLst>
          </p:cNvPr>
          <p:cNvCxnSpPr>
            <a:cxnSpLocks/>
          </p:cNvCxnSpPr>
          <p:nvPr/>
        </p:nvCxnSpPr>
        <p:spPr>
          <a:xfrm flipH="1" flipV="1">
            <a:off x="3394697" y="5852620"/>
            <a:ext cx="1" cy="13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D70C823-E6BC-F1FD-7CDE-C685AFB669F7}"/>
                  </a:ext>
                </a:extLst>
              </p:cNvPr>
              <p:cNvSpPr/>
              <p:nvPr/>
            </p:nvSpPr>
            <p:spPr>
              <a:xfrm>
                <a:off x="3168897" y="4384844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D70C823-E6BC-F1FD-7CDE-C685AFB6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4384844"/>
                <a:ext cx="451601" cy="338988"/>
              </a:xfrm>
              <a:prstGeom prst="rect">
                <a:avLst/>
              </a:prstGeom>
              <a:blipFill>
                <a:blip r:embed="rId33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F4F553E-4418-7096-7ACB-F867DAD8F1D5}"/>
                  </a:ext>
                </a:extLst>
              </p:cNvPr>
              <p:cNvSpPr/>
              <p:nvPr/>
            </p:nvSpPr>
            <p:spPr>
              <a:xfrm>
                <a:off x="3168897" y="483489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F4F553E-4418-7096-7ACB-F867DAD8F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4834897"/>
                <a:ext cx="451601" cy="338988"/>
              </a:xfrm>
              <a:prstGeom prst="rect">
                <a:avLst/>
              </a:prstGeom>
              <a:blipFill>
                <a:blip r:embed="rId34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60C830B-EC57-6ADE-DE31-95453315744A}"/>
                  </a:ext>
                </a:extLst>
              </p:cNvPr>
              <p:cNvSpPr/>
              <p:nvPr/>
            </p:nvSpPr>
            <p:spPr>
              <a:xfrm>
                <a:off x="3168897" y="5524626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60C830B-EC57-6ADE-DE31-954533157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5524626"/>
                <a:ext cx="451601" cy="338988"/>
              </a:xfrm>
              <a:prstGeom prst="rect">
                <a:avLst/>
              </a:prstGeom>
              <a:blipFill>
                <a:blip r:embed="rId35"/>
                <a:stretch>
                  <a:fillRect l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B0A749B-430B-96A2-ABA7-A0F2E03C1DFD}"/>
                  </a:ext>
                </a:extLst>
              </p:cNvPr>
              <p:cNvSpPr/>
              <p:nvPr/>
            </p:nvSpPr>
            <p:spPr>
              <a:xfrm flipV="1">
                <a:off x="3312529" y="5188351"/>
                <a:ext cx="127958" cy="31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B0A749B-430B-96A2-ABA7-A0F2E03C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3312529" y="5188351"/>
                <a:ext cx="127958" cy="315747"/>
              </a:xfrm>
              <a:prstGeom prst="rect">
                <a:avLst/>
              </a:prstGeom>
              <a:blipFill>
                <a:blip r:embed="rId36"/>
                <a:stretch>
                  <a:fillRect l="-9091" r="-5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79D7D70-C623-8452-1185-C2AD8D9C9C31}"/>
              </a:ext>
            </a:extLst>
          </p:cNvPr>
          <p:cNvCxnSpPr>
            <a:cxnSpLocks/>
            <a:stCxn id="118" idx="0"/>
          </p:cNvCxnSpPr>
          <p:nvPr/>
        </p:nvCxnSpPr>
        <p:spPr>
          <a:xfrm flipH="1" flipV="1">
            <a:off x="3394697" y="4241705"/>
            <a:ext cx="1" cy="1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7EFA6F5-CD3D-5EFB-A3A4-414CE35B75E7}"/>
                  </a:ext>
                </a:extLst>
              </p:cNvPr>
              <p:cNvSpPr/>
              <p:nvPr/>
            </p:nvSpPr>
            <p:spPr>
              <a:xfrm rot="16200000" flipV="1">
                <a:off x="2963424" y="6140006"/>
                <a:ext cx="160222" cy="175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7EFA6F5-CD3D-5EFB-A3A4-414CE35B7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V="1">
                <a:off x="2963424" y="6140006"/>
                <a:ext cx="160222" cy="175194"/>
              </a:xfrm>
              <a:prstGeom prst="rect">
                <a:avLst/>
              </a:prstGeom>
              <a:blipFill>
                <a:blip r:embed="rId44"/>
                <a:stretch>
                  <a:fillRect l="-33333" t="-28571" r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16905D6-9357-D7C0-3C39-696F1738DA65}"/>
              </a:ext>
            </a:extLst>
          </p:cNvPr>
          <p:cNvCxnSpPr>
            <a:cxnSpLocks/>
            <a:stCxn id="125" idx="0"/>
          </p:cNvCxnSpPr>
          <p:nvPr/>
        </p:nvCxnSpPr>
        <p:spPr>
          <a:xfrm flipH="1" flipV="1">
            <a:off x="3390855" y="2082649"/>
            <a:ext cx="1" cy="1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213C0F2-87C0-3238-52D6-AAFE808A4018}"/>
                  </a:ext>
                </a:extLst>
              </p:cNvPr>
              <p:cNvSpPr/>
              <p:nvPr/>
            </p:nvSpPr>
            <p:spPr>
              <a:xfrm>
                <a:off x="3165055" y="222616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213C0F2-87C0-3238-52D6-AAFE808A4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2226167"/>
                <a:ext cx="451601" cy="338988"/>
              </a:xfrm>
              <a:prstGeom prst="rect">
                <a:avLst/>
              </a:prstGeom>
              <a:blipFill>
                <a:blip r:embed="rId2"/>
                <a:stretch>
                  <a:fillRect l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75B3C2B-F19B-A559-E7AF-0D58294B2374}"/>
                  </a:ext>
                </a:extLst>
              </p:cNvPr>
              <p:cNvSpPr/>
              <p:nvPr/>
            </p:nvSpPr>
            <p:spPr>
              <a:xfrm>
                <a:off x="3165055" y="2676220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75B3C2B-F19B-A559-E7AF-0D58294B2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2676220"/>
                <a:ext cx="451601" cy="338988"/>
              </a:xfrm>
              <a:prstGeom prst="rect">
                <a:avLst/>
              </a:prstGeom>
              <a:blipFill>
                <a:blip r:embed="rId45"/>
                <a:stretch>
                  <a:fillRect l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61CF737-16DE-364B-69DF-AAB02FB298F4}"/>
                  </a:ext>
                </a:extLst>
              </p:cNvPr>
              <p:cNvSpPr/>
              <p:nvPr/>
            </p:nvSpPr>
            <p:spPr>
              <a:xfrm>
                <a:off x="3165055" y="3377248"/>
                <a:ext cx="451601" cy="3465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61CF737-16DE-364B-69DF-AAB02FB29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3377248"/>
                <a:ext cx="451601" cy="346559"/>
              </a:xfrm>
              <a:prstGeom prst="rect">
                <a:avLst/>
              </a:prstGeom>
              <a:blipFill>
                <a:blip r:embed="rId46"/>
                <a:stretch>
                  <a:fillRect l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FB265A1-C24F-05EB-63A5-756506D6B81B}"/>
                  </a:ext>
                </a:extLst>
              </p:cNvPr>
              <p:cNvSpPr/>
              <p:nvPr/>
            </p:nvSpPr>
            <p:spPr>
              <a:xfrm flipV="1">
                <a:off x="3308687" y="3029674"/>
                <a:ext cx="90631" cy="3218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FB265A1-C24F-05EB-63A5-756506D6B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3308687" y="3029674"/>
                <a:ext cx="90631" cy="321807"/>
              </a:xfrm>
              <a:prstGeom prst="rect">
                <a:avLst/>
              </a:prstGeom>
              <a:blipFill>
                <a:blip r:embed="rId47"/>
                <a:stretch>
                  <a:fillRect l="-37500" r="-8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561863C-1F93-A75A-B06F-15525B98AFDA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3372682" y="1520773"/>
            <a:ext cx="9858" cy="14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364965A-8DCB-CD1D-7698-FEF53ACC473A}"/>
                  </a:ext>
                </a:extLst>
              </p:cNvPr>
              <p:cNvSpPr/>
              <p:nvPr/>
            </p:nvSpPr>
            <p:spPr>
              <a:xfrm>
                <a:off x="3156739" y="1181785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364965A-8DCB-CD1D-7698-FEF53ACC4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739" y="1181785"/>
                <a:ext cx="451601" cy="338988"/>
              </a:xfrm>
              <a:prstGeom prst="rect">
                <a:avLst/>
              </a:prstGeom>
              <a:blipFill>
                <a:blip r:embed="rId48"/>
                <a:stretch>
                  <a:fillRect l="-270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C6297F0-1967-9E0A-A02C-3A0270D6705D}"/>
              </a:ext>
            </a:extLst>
          </p:cNvPr>
          <p:cNvCxnSpPr>
            <a:cxnSpLocks/>
          </p:cNvCxnSpPr>
          <p:nvPr/>
        </p:nvCxnSpPr>
        <p:spPr>
          <a:xfrm flipV="1">
            <a:off x="3382539" y="3703751"/>
            <a:ext cx="1" cy="1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16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1653B-CCAB-0D8A-82A6-807C6439D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7598-0EAC-A48A-2C01-E4AB9536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Self attention layer - attends over sets of inputs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887DF-C06B-D47D-112D-F7A8176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2C7FD8-A854-B248-40A1-974A738D992B}"/>
              </a:ext>
            </a:extLst>
          </p:cNvPr>
          <p:cNvSpPr txBox="1"/>
          <p:nvPr/>
        </p:nvSpPr>
        <p:spPr>
          <a:xfrm rot="16200000">
            <a:off x="3193967" y="4889026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Alignment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4B6F8F-4E8C-0C5A-2BFE-28EBC1BE7C50}"/>
              </a:ext>
            </a:extLst>
          </p:cNvPr>
          <p:cNvSpPr txBox="1"/>
          <p:nvPr/>
        </p:nvSpPr>
        <p:spPr>
          <a:xfrm rot="16200000">
            <a:off x="3188045" y="2806103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Attention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828747-AC5E-7B4F-B964-5FE67FF3E863}"/>
                  </a:ext>
                </a:extLst>
              </p:cNvPr>
              <p:cNvSpPr txBox="1"/>
              <p:nvPr/>
            </p:nvSpPr>
            <p:spPr>
              <a:xfrm>
                <a:off x="4318454" y="5113482"/>
                <a:ext cx="32774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Inputs: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Input Vectors: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b="1" dirty="0"/>
                  <a:t>’s (</a:t>
                </a:r>
                <a:r>
                  <a:rPr lang="en-IN" dirty="0"/>
                  <a:t>shape: D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828747-AC5E-7B4F-B964-5FE67FF3E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454" y="5113482"/>
                <a:ext cx="3277446" cy="646331"/>
              </a:xfrm>
              <a:prstGeom prst="rect">
                <a:avLst/>
              </a:prstGeom>
              <a:blipFill>
                <a:blip r:embed="rId2"/>
                <a:stretch>
                  <a:fillRect l="-1487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571B88-0E93-AF8A-0717-BEEE746748B7}"/>
                  </a:ext>
                </a:extLst>
              </p:cNvPr>
              <p:cNvSpPr txBox="1"/>
              <p:nvPr/>
            </p:nvSpPr>
            <p:spPr>
              <a:xfrm>
                <a:off x="4323225" y="2517947"/>
                <a:ext cx="3532892" cy="2163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Operations: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Key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Value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Query: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Alignment: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Attention: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571B88-0E93-AF8A-0717-BEEE74674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25" y="2517947"/>
                <a:ext cx="3532892" cy="2163413"/>
              </a:xfrm>
              <a:prstGeom prst="rect">
                <a:avLst/>
              </a:prstGeom>
              <a:blipFill>
                <a:blip r:embed="rId3"/>
                <a:stretch>
                  <a:fillRect l="-1434" t="-117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8C502A42-EE0E-2156-ADE9-DE4BDA2F239A}"/>
              </a:ext>
            </a:extLst>
          </p:cNvPr>
          <p:cNvSpPr txBox="1"/>
          <p:nvPr/>
        </p:nvSpPr>
        <p:spPr>
          <a:xfrm>
            <a:off x="4323225" y="1153826"/>
            <a:ext cx="3896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context vector: c (shape: 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A513-5DB0-355E-F266-04381DFF5938}"/>
              </a:ext>
            </a:extLst>
          </p:cNvPr>
          <p:cNvSpPr txBox="1"/>
          <p:nvPr/>
        </p:nvSpPr>
        <p:spPr>
          <a:xfrm rot="16200000">
            <a:off x="188775" y="4941364"/>
            <a:ext cx="144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Vectors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7846AB-E4BB-3C38-2FEE-CE4A246729C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273946" y="4976743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4E3FE3E-0FA1-E2AF-6DA6-E00FE9560E35}"/>
                  </a:ext>
                </a:extLst>
              </p:cNvPr>
              <p:cNvSpPr/>
              <p:nvPr/>
            </p:nvSpPr>
            <p:spPr>
              <a:xfrm>
                <a:off x="1229012" y="436780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4E3FE3E-0FA1-E2AF-6DA6-E00FE956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4367806"/>
                <a:ext cx="410546" cy="30817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A1C99AE-94AF-7934-2B05-2C9E404AA4CF}"/>
                  </a:ext>
                </a:extLst>
              </p:cNvPr>
              <p:cNvSpPr/>
              <p:nvPr/>
            </p:nvSpPr>
            <p:spPr>
              <a:xfrm>
                <a:off x="1229012" y="4817859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A1C99AE-94AF-7934-2B05-2C9E404AA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4817859"/>
                <a:ext cx="410546" cy="308171"/>
              </a:xfrm>
              <a:prstGeom prst="rect">
                <a:avLst/>
              </a:prstGeom>
              <a:blipFill>
                <a:blip r:embed="rId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F7564BB-DBA9-1347-AA31-F3480D17851F}"/>
                  </a:ext>
                </a:extLst>
              </p:cNvPr>
              <p:cNvSpPr/>
              <p:nvPr/>
            </p:nvSpPr>
            <p:spPr>
              <a:xfrm>
                <a:off x="1229012" y="5507588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F7564BB-DBA9-1347-AA31-F3480D178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5507588"/>
                <a:ext cx="410546" cy="308171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2D50D0-96B9-E980-8016-1770ED57C14A}"/>
                  </a:ext>
                </a:extLst>
              </p:cNvPr>
              <p:cNvSpPr/>
              <p:nvPr/>
            </p:nvSpPr>
            <p:spPr>
              <a:xfrm flipV="1">
                <a:off x="1356919" y="5204869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2D50D0-96B9-E980-8016-1770ED57C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356919" y="5204869"/>
                <a:ext cx="96027" cy="308172"/>
              </a:xfrm>
              <a:prstGeom prst="rect">
                <a:avLst/>
              </a:prstGeom>
              <a:blipFill>
                <a:blip r:embed="rId9"/>
                <a:stretch>
                  <a:fillRect l="-46667" r="-10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660F25-44D1-4E07-97E6-1CA36F0BBD9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273946" y="4526690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633676-2868-2420-A943-E8C4F517892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273946" y="5666472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9D3B5F-D0E3-9D5C-711F-FBE4AF52C27B}"/>
              </a:ext>
            </a:extLst>
          </p:cNvPr>
          <p:cNvCxnSpPr>
            <a:cxnSpLocks/>
            <a:stCxn id="90" idx="0"/>
          </p:cNvCxnSpPr>
          <p:nvPr/>
        </p:nvCxnSpPr>
        <p:spPr>
          <a:xfrm rot="5400000" flipH="1" flipV="1">
            <a:off x="1737814" y="1591498"/>
            <a:ext cx="372280" cy="979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575FD5-AECD-5693-84A4-539668296899}"/>
                  </a:ext>
                </a:extLst>
              </p:cNvPr>
              <p:cNvSpPr/>
              <p:nvPr/>
            </p:nvSpPr>
            <p:spPr>
              <a:xfrm>
                <a:off x="1863400" y="4372604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575FD5-AECD-5693-84A4-539668296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00" y="4372604"/>
                <a:ext cx="410546" cy="308171"/>
              </a:xfrm>
              <a:prstGeom prst="rect">
                <a:avLst/>
              </a:prstGeom>
              <a:blipFill>
                <a:blip r:embed="rId29"/>
                <a:stretch>
                  <a:fillRect l="-4348"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B6296A-CB25-E614-1026-12075743FDF3}"/>
                  </a:ext>
                </a:extLst>
              </p:cNvPr>
              <p:cNvSpPr/>
              <p:nvPr/>
            </p:nvSpPr>
            <p:spPr>
              <a:xfrm>
                <a:off x="1863400" y="4822657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B6296A-CB25-E614-1026-12075743F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00" y="4822657"/>
                <a:ext cx="410546" cy="308171"/>
              </a:xfrm>
              <a:prstGeom prst="rect">
                <a:avLst/>
              </a:prstGeom>
              <a:blipFill>
                <a:blip r:embed="rId30"/>
                <a:stretch>
                  <a:fillRect l="-4348" b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600865-C160-D3AC-8D9F-DA8E92CAAE11}"/>
                  </a:ext>
                </a:extLst>
              </p:cNvPr>
              <p:cNvSpPr/>
              <p:nvPr/>
            </p:nvSpPr>
            <p:spPr>
              <a:xfrm>
                <a:off x="1863400" y="551238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600865-C160-D3AC-8D9F-DA8E92CAA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00" y="5512386"/>
                <a:ext cx="410546" cy="308171"/>
              </a:xfrm>
              <a:prstGeom prst="rect">
                <a:avLst/>
              </a:prstGeom>
              <a:blipFill>
                <a:blip r:embed="rId31"/>
                <a:stretch>
                  <a:fillRect l="-7246"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976BEF8-1352-B2C5-2899-F182C2F1A7A8}"/>
                  </a:ext>
                </a:extLst>
              </p:cNvPr>
              <p:cNvSpPr/>
              <p:nvPr/>
            </p:nvSpPr>
            <p:spPr>
              <a:xfrm flipV="1">
                <a:off x="1991307" y="5191006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976BEF8-1352-B2C5-2899-F182C2F1A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991307" y="5191006"/>
                <a:ext cx="96027" cy="308172"/>
              </a:xfrm>
              <a:prstGeom prst="rect">
                <a:avLst/>
              </a:prstGeom>
              <a:blipFill>
                <a:blip r:embed="rId32"/>
                <a:stretch>
                  <a:fillRect l="-46667" t="-2000" r="-10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F9C425-609B-5DD9-91DF-EED1359326CA}"/>
              </a:ext>
            </a:extLst>
          </p:cNvPr>
          <p:cNvCxnSpPr>
            <a:cxnSpLocks/>
          </p:cNvCxnSpPr>
          <p:nvPr/>
        </p:nvCxnSpPr>
        <p:spPr>
          <a:xfrm>
            <a:off x="1645684" y="4982963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577508-2C23-6EF7-859F-167049933629}"/>
              </a:ext>
            </a:extLst>
          </p:cNvPr>
          <p:cNvCxnSpPr>
            <a:cxnSpLocks/>
          </p:cNvCxnSpPr>
          <p:nvPr/>
        </p:nvCxnSpPr>
        <p:spPr>
          <a:xfrm>
            <a:off x="1645684" y="4532910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6F600A-2D9F-49D9-B365-815368FC297C}"/>
              </a:ext>
            </a:extLst>
          </p:cNvPr>
          <p:cNvCxnSpPr>
            <a:cxnSpLocks/>
          </p:cNvCxnSpPr>
          <p:nvPr/>
        </p:nvCxnSpPr>
        <p:spPr>
          <a:xfrm>
            <a:off x="1645684" y="5672692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E65297C-0D4F-95B3-BBC0-49F2ACACBF91}"/>
                  </a:ext>
                </a:extLst>
              </p:cNvPr>
              <p:cNvSpPr/>
              <p:nvPr/>
            </p:nvSpPr>
            <p:spPr>
              <a:xfrm>
                <a:off x="1229012" y="2267307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E65297C-0D4F-95B3-BBC0-49F2ACACB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2267307"/>
                <a:ext cx="410546" cy="308171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66508F0-3345-94A5-36D7-FF5DC54F9635}"/>
                  </a:ext>
                </a:extLst>
              </p:cNvPr>
              <p:cNvSpPr/>
              <p:nvPr/>
            </p:nvSpPr>
            <p:spPr>
              <a:xfrm>
                <a:off x="1229012" y="2717360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66508F0-3345-94A5-36D7-FF5DC54F9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2717360"/>
                <a:ext cx="410546" cy="308171"/>
              </a:xfrm>
              <a:prstGeom prst="rect">
                <a:avLst/>
              </a:prstGeom>
              <a:blipFill>
                <a:blip r:embed="rId3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6A60A74-8F30-71B7-A201-3B91F07F9154}"/>
                  </a:ext>
                </a:extLst>
              </p:cNvPr>
              <p:cNvSpPr/>
              <p:nvPr/>
            </p:nvSpPr>
            <p:spPr>
              <a:xfrm>
                <a:off x="1229012" y="3407089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6A60A74-8F30-71B7-A201-3B91F07F9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3407089"/>
                <a:ext cx="410546" cy="308171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48CBEAD-05B3-3C50-DC39-0E9C7126A9A6}"/>
                  </a:ext>
                </a:extLst>
              </p:cNvPr>
              <p:cNvSpPr/>
              <p:nvPr/>
            </p:nvSpPr>
            <p:spPr>
              <a:xfrm flipV="1">
                <a:off x="1356919" y="3085709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48CBEAD-05B3-3C50-DC39-0E9C7126A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356919" y="3085709"/>
                <a:ext cx="96027" cy="308172"/>
              </a:xfrm>
              <a:prstGeom prst="rect">
                <a:avLst/>
              </a:prstGeom>
              <a:blipFill>
                <a:blip r:embed="rId36"/>
                <a:stretch>
                  <a:fillRect l="-46667" r="-10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2C8AA32-51DF-489B-16D3-D6FC4B2C4174}"/>
              </a:ext>
            </a:extLst>
          </p:cNvPr>
          <p:cNvCxnSpPr>
            <a:cxnSpLocks/>
            <a:stCxn id="24" idx="0"/>
            <a:endCxn id="92" idx="2"/>
          </p:cNvCxnSpPr>
          <p:nvPr/>
        </p:nvCxnSpPr>
        <p:spPr>
          <a:xfrm flipV="1">
            <a:off x="1434285" y="3715260"/>
            <a:ext cx="0" cy="65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A90739F-D767-C0A4-74BD-FAEDD6C83D42}"/>
                  </a:ext>
                </a:extLst>
              </p:cNvPr>
              <p:cNvSpPr/>
              <p:nvPr/>
            </p:nvSpPr>
            <p:spPr>
              <a:xfrm>
                <a:off x="2456936" y="5976852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A90739F-D767-C0A4-74BD-FAEDD6C83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5976852"/>
                <a:ext cx="451601" cy="338988"/>
              </a:xfrm>
              <a:prstGeom prst="rect">
                <a:avLst/>
              </a:prstGeom>
              <a:blipFill>
                <a:blip r:embed="rId37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8D5DDE8-F9F6-B7C5-2CFA-999F38845733}"/>
              </a:ext>
            </a:extLst>
          </p:cNvPr>
          <p:cNvCxnSpPr>
            <a:cxnSpLocks/>
          </p:cNvCxnSpPr>
          <p:nvPr/>
        </p:nvCxnSpPr>
        <p:spPr>
          <a:xfrm flipH="1" flipV="1">
            <a:off x="2682736" y="5832093"/>
            <a:ext cx="1" cy="13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9D38D50-7377-DBBE-40C8-F69E4358032F}"/>
              </a:ext>
            </a:extLst>
          </p:cNvPr>
          <p:cNvSpPr txBox="1"/>
          <p:nvPr/>
        </p:nvSpPr>
        <p:spPr>
          <a:xfrm>
            <a:off x="2359603" y="1700357"/>
            <a:ext cx="1272339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700" dirty="0" err="1"/>
              <a:t>mul</a:t>
            </a:r>
            <a:r>
              <a:rPr lang="en-GB" sz="1700" dirty="0"/>
              <a:t> + add</a:t>
            </a:r>
            <a:endParaRPr lang="en-IN" sz="17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B7FEBE3-C9F5-8B6E-6B71-C018B263147B}"/>
              </a:ext>
            </a:extLst>
          </p:cNvPr>
          <p:cNvCxnSpPr>
            <a:cxnSpLocks/>
            <a:stCxn id="110" idx="0"/>
          </p:cNvCxnSpPr>
          <p:nvPr/>
        </p:nvCxnSpPr>
        <p:spPr>
          <a:xfrm flipH="1" flipV="1">
            <a:off x="2702815" y="2096277"/>
            <a:ext cx="1" cy="1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2DFC131-012B-38FE-BAC7-6573D0F68918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2682736" y="1520155"/>
            <a:ext cx="9388" cy="18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591A82F-2D52-A2E1-1C9F-F2D6D6B595FA}"/>
                  </a:ext>
                </a:extLst>
              </p:cNvPr>
              <p:cNvSpPr/>
              <p:nvPr/>
            </p:nvSpPr>
            <p:spPr>
              <a:xfrm>
                <a:off x="2466323" y="118116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591A82F-2D52-A2E1-1C9F-F2D6D6B59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23" y="1181167"/>
                <a:ext cx="451601" cy="338988"/>
              </a:xfrm>
              <a:prstGeom prst="rect">
                <a:avLst/>
              </a:prstGeom>
              <a:blipFill>
                <a:blip r:embed="rId3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4634A6B-A95F-6ABF-8EB3-E570D0C50780}"/>
                  </a:ext>
                </a:extLst>
              </p:cNvPr>
              <p:cNvSpPr/>
              <p:nvPr/>
            </p:nvSpPr>
            <p:spPr>
              <a:xfrm>
                <a:off x="2456936" y="436431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4634A6B-A95F-6ABF-8EB3-E570D0C50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4364317"/>
                <a:ext cx="451601" cy="338988"/>
              </a:xfrm>
              <a:prstGeom prst="rect">
                <a:avLst/>
              </a:prstGeom>
              <a:blipFill>
                <a:blip r:embed="rId39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C6598CF-5D8E-03B9-0F94-BAAC03C8B58C}"/>
                  </a:ext>
                </a:extLst>
              </p:cNvPr>
              <p:cNvSpPr/>
              <p:nvPr/>
            </p:nvSpPr>
            <p:spPr>
              <a:xfrm>
                <a:off x="2456936" y="4814370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C6598CF-5D8E-03B9-0F94-BAAC03C8B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4814370"/>
                <a:ext cx="451601" cy="338988"/>
              </a:xfrm>
              <a:prstGeom prst="rect">
                <a:avLst/>
              </a:prstGeom>
              <a:blipFill>
                <a:blip r:embed="rId40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8A8492F-5029-6977-1BC3-202D6D3EFF47}"/>
                  </a:ext>
                </a:extLst>
              </p:cNvPr>
              <p:cNvSpPr/>
              <p:nvPr/>
            </p:nvSpPr>
            <p:spPr>
              <a:xfrm>
                <a:off x="2456936" y="5504099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8A8492F-5029-6977-1BC3-202D6D3EF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5504099"/>
                <a:ext cx="451601" cy="338988"/>
              </a:xfrm>
              <a:prstGeom prst="rect">
                <a:avLst/>
              </a:prstGeom>
              <a:blipFill>
                <a:blip r:embed="rId41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60863BB-A827-ABDA-59C2-9167664BA675}"/>
                  </a:ext>
                </a:extLst>
              </p:cNvPr>
              <p:cNvSpPr/>
              <p:nvPr/>
            </p:nvSpPr>
            <p:spPr>
              <a:xfrm flipV="1">
                <a:off x="2600568" y="5167824"/>
                <a:ext cx="127958" cy="31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60863BB-A827-ABDA-59C2-9167664BA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00568" y="5167824"/>
                <a:ext cx="127958" cy="315747"/>
              </a:xfrm>
              <a:prstGeom prst="rect">
                <a:avLst/>
              </a:prstGeom>
              <a:blipFill>
                <a:blip r:embed="rId42"/>
                <a:stretch>
                  <a:fillRect l="-8333" r="-4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696ADF2D-CD58-6678-3896-BCB804EB5C21}"/>
              </a:ext>
            </a:extLst>
          </p:cNvPr>
          <p:cNvSpPr txBox="1"/>
          <p:nvPr/>
        </p:nvSpPr>
        <p:spPr>
          <a:xfrm>
            <a:off x="2443522" y="3840930"/>
            <a:ext cx="1188424" cy="406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softmax</a:t>
            </a:r>
            <a:endParaRPr lang="en-IN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F08C121-84EA-6E61-F5EE-D1A9F8ADD54D}"/>
              </a:ext>
            </a:extLst>
          </p:cNvPr>
          <p:cNvCxnSpPr>
            <a:cxnSpLocks/>
            <a:stCxn id="104" idx="0"/>
          </p:cNvCxnSpPr>
          <p:nvPr/>
        </p:nvCxnSpPr>
        <p:spPr>
          <a:xfrm flipH="1" flipV="1">
            <a:off x="2682736" y="4221178"/>
            <a:ext cx="1" cy="1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0D1156C-FD94-BB3F-6E0B-02EC33CB2154}"/>
                  </a:ext>
                </a:extLst>
              </p:cNvPr>
              <p:cNvSpPr/>
              <p:nvPr/>
            </p:nvSpPr>
            <p:spPr>
              <a:xfrm>
                <a:off x="2477015" y="2239795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0D1156C-FD94-BB3F-6E0B-02EC33CB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2239795"/>
                <a:ext cx="451601" cy="338988"/>
              </a:xfrm>
              <a:prstGeom prst="rect">
                <a:avLst/>
              </a:prstGeom>
              <a:blipFill>
                <a:blip r:embed="rId43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DC35F48-EC01-21A2-173E-A4FA1D9C5E9B}"/>
                  </a:ext>
                </a:extLst>
              </p:cNvPr>
              <p:cNvSpPr/>
              <p:nvPr/>
            </p:nvSpPr>
            <p:spPr>
              <a:xfrm>
                <a:off x="2477015" y="2689848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DC35F48-EC01-21A2-173E-A4FA1D9C5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2689848"/>
                <a:ext cx="451601" cy="338988"/>
              </a:xfrm>
              <a:prstGeom prst="rect">
                <a:avLst/>
              </a:prstGeom>
              <a:blipFill>
                <a:blip r:embed="rId29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24B7E17-7620-5DC3-F2C3-F2E67238EED7}"/>
                  </a:ext>
                </a:extLst>
              </p:cNvPr>
              <p:cNvSpPr/>
              <p:nvPr/>
            </p:nvSpPr>
            <p:spPr>
              <a:xfrm>
                <a:off x="2477015" y="337957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24B7E17-7620-5DC3-F2C3-F2E67238E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3379577"/>
                <a:ext cx="451601" cy="338988"/>
              </a:xfrm>
              <a:prstGeom prst="rect">
                <a:avLst/>
              </a:prstGeom>
              <a:blipFill>
                <a:blip r:embed="rId30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6032CEB-5443-B996-741D-3F2C1D257B82}"/>
                  </a:ext>
                </a:extLst>
              </p:cNvPr>
              <p:cNvSpPr/>
              <p:nvPr/>
            </p:nvSpPr>
            <p:spPr>
              <a:xfrm flipV="1">
                <a:off x="2620647" y="3043302"/>
                <a:ext cx="144534" cy="304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6032CEB-5443-B996-741D-3F2C1D257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20647" y="3043302"/>
                <a:ext cx="144534" cy="304035"/>
              </a:xfrm>
              <a:prstGeom prst="rect">
                <a:avLst/>
              </a:prstGeom>
              <a:blipFill>
                <a:blip r:embed="rId31"/>
                <a:stretch>
                  <a:fillRect l="-8333" r="-4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20C939D-955E-50ED-BFAF-07BB7B923171}"/>
              </a:ext>
            </a:extLst>
          </p:cNvPr>
          <p:cNvCxnSpPr>
            <a:cxnSpLocks/>
            <a:endCxn id="112" idx="2"/>
          </p:cNvCxnSpPr>
          <p:nvPr/>
        </p:nvCxnSpPr>
        <p:spPr>
          <a:xfrm flipV="1">
            <a:off x="2702815" y="3718565"/>
            <a:ext cx="1" cy="1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693A448-D5B3-CA11-D5B6-E8C6E6A4E4C3}"/>
                  </a:ext>
                </a:extLst>
              </p:cNvPr>
              <p:cNvSpPr/>
              <p:nvPr/>
            </p:nvSpPr>
            <p:spPr>
              <a:xfrm>
                <a:off x="3168897" y="5997379"/>
                <a:ext cx="451601" cy="3065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693A448-D5B3-CA11-D5B6-E8C6E6A4E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5997379"/>
                <a:ext cx="451601" cy="306584"/>
              </a:xfrm>
              <a:prstGeom prst="rect">
                <a:avLst/>
              </a:prstGeom>
              <a:blipFill>
                <a:blip r:embed="rId32"/>
                <a:stretch>
                  <a:fillRect l="-270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EF09B54-6DEC-9BCF-170C-FB632C2AF94F}"/>
              </a:ext>
            </a:extLst>
          </p:cNvPr>
          <p:cNvCxnSpPr>
            <a:cxnSpLocks/>
          </p:cNvCxnSpPr>
          <p:nvPr/>
        </p:nvCxnSpPr>
        <p:spPr>
          <a:xfrm flipH="1" flipV="1">
            <a:off x="3394697" y="5852620"/>
            <a:ext cx="1" cy="13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1D351C1-5627-04DD-72E0-644C2F43F02B}"/>
                  </a:ext>
                </a:extLst>
              </p:cNvPr>
              <p:cNvSpPr/>
              <p:nvPr/>
            </p:nvSpPr>
            <p:spPr>
              <a:xfrm>
                <a:off x="3168897" y="4384844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1D351C1-5627-04DD-72E0-644C2F43F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4384844"/>
                <a:ext cx="451601" cy="338988"/>
              </a:xfrm>
              <a:prstGeom prst="rect">
                <a:avLst/>
              </a:prstGeom>
              <a:blipFill>
                <a:blip r:embed="rId33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87FF96B-4D43-997B-6F08-D184A28C160D}"/>
                  </a:ext>
                </a:extLst>
              </p:cNvPr>
              <p:cNvSpPr/>
              <p:nvPr/>
            </p:nvSpPr>
            <p:spPr>
              <a:xfrm>
                <a:off x="3168897" y="483489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87FF96B-4D43-997B-6F08-D184A28C1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4834897"/>
                <a:ext cx="451601" cy="338988"/>
              </a:xfrm>
              <a:prstGeom prst="rect">
                <a:avLst/>
              </a:prstGeom>
              <a:blipFill>
                <a:blip r:embed="rId34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7C7C959-CBFB-1877-E142-B3775EFCD154}"/>
                  </a:ext>
                </a:extLst>
              </p:cNvPr>
              <p:cNvSpPr/>
              <p:nvPr/>
            </p:nvSpPr>
            <p:spPr>
              <a:xfrm>
                <a:off x="3168897" y="5524626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7C7C959-CBFB-1877-E142-B3775EFCD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5524626"/>
                <a:ext cx="451601" cy="338988"/>
              </a:xfrm>
              <a:prstGeom prst="rect">
                <a:avLst/>
              </a:prstGeom>
              <a:blipFill>
                <a:blip r:embed="rId35"/>
                <a:stretch>
                  <a:fillRect l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7A65C97-D645-137B-6089-1BD155C61C4B}"/>
                  </a:ext>
                </a:extLst>
              </p:cNvPr>
              <p:cNvSpPr/>
              <p:nvPr/>
            </p:nvSpPr>
            <p:spPr>
              <a:xfrm flipV="1">
                <a:off x="3312529" y="5188351"/>
                <a:ext cx="127958" cy="31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7A65C97-D645-137B-6089-1BD155C61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3312529" y="5188351"/>
                <a:ext cx="127958" cy="315747"/>
              </a:xfrm>
              <a:prstGeom prst="rect">
                <a:avLst/>
              </a:prstGeom>
              <a:blipFill>
                <a:blip r:embed="rId36"/>
                <a:stretch>
                  <a:fillRect l="-9091" r="-5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1004607-F969-B1CA-944D-EE5596E610E3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3394697" y="4241705"/>
            <a:ext cx="1" cy="1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21B1ED1-2C8A-2646-BFB6-F94B844A4CA1}"/>
                  </a:ext>
                </a:extLst>
              </p:cNvPr>
              <p:cNvSpPr/>
              <p:nvPr/>
            </p:nvSpPr>
            <p:spPr>
              <a:xfrm rot="16200000" flipV="1">
                <a:off x="2963424" y="6140006"/>
                <a:ext cx="160222" cy="175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21B1ED1-2C8A-2646-BFB6-F94B844A4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V="1">
                <a:off x="2963424" y="6140006"/>
                <a:ext cx="160222" cy="175194"/>
              </a:xfrm>
              <a:prstGeom prst="rect">
                <a:avLst/>
              </a:prstGeom>
              <a:blipFill>
                <a:blip r:embed="rId44"/>
                <a:stretch>
                  <a:fillRect l="-33333" t="-28571" r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6438A44-2C59-1AA4-6828-8D493DAEDB3B}"/>
              </a:ext>
            </a:extLst>
          </p:cNvPr>
          <p:cNvCxnSpPr>
            <a:cxnSpLocks/>
            <a:stCxn id="124" idx="0"/>
          </p:cNvCxnSpPr>
          <p:nvPr/>
        </p:nvCxnSpPr>
        <p:spPr>
          <a:xfrm flipH="1" flipV="1">
            <a:off x="3390855" y="2082649"/>
            <a:ext cx="1" cy="1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034A566-03FC-1A35-818A-F6D48283E67A}"/>
                  </a:ext>
                </a:extLst>
              </p:cNvPr>
              <p:cNvSpPr/>
              <p:nvPr/>
            </p:nvSpPr>
            <p:spPr>
              <a:xfrm>
                <a:off x="3165055" y="222616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034A566-03FC-1A35-818A-F6D48283E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2226167"/>
                <a:ext cx="451601" cy="338988"/>
              </a:xfrm>
              <a:prstGeom prst="rect">
                <a:avLst/>
              </a:prstGeom>
              <a:blipFill>
                <a:blip r:embed="rId2"/>
                <a:stretch>
                  <a:fillRect l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E52B6AD0-D577-E7DC-49A3-3D8348944A12}"/>
                  </a:ext>
                </a:extLst>
              </p:cNvPr>
              <p:cNvSpPr/>
              <p:nvPr/>
            </p:nvSpPr>
            <p:spPr>
              <a:xfrm>
                <a:off x="3165055" y="2676220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E52B6AD0-D577-E7DC-49A3-3D8348944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2676220"/>
                <a:ext cx="451601" cy="338988"/>
              </a:xfrm>
              <a:prstGeom prst="rect">
                <a:avLst/>
              </a:prstGeom>
              <a:blipFill>
                <a:blip r:embed="rId45"/>
                <a:stretch>
                  <a:fillRect l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9748900-F536-7E89-6056-3F946514D268}"/>
                  </a:ext>
                </a:extLst>
              </p:cNvPr>
              <p:cNvSpPr/>
              <p:nvPr/>
            </p:nvSpPr>
            <p:spPr>
              <a:xfrm>
                <a:off x="3165055" y="3377248"/>
                <a:ext cx="451601" cy="3465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9748900-F536-7E89-6056-3F946514D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3377248"/>
                <a:ext cx="451601" cy="346559"/>
              </a:xfrm>
              <a:prstGeom prst="rect">
                <a:avLst/>
              </a:prstGeom>
              <a:blipFill>
                <a:blip r:embed="rId46"/>
                <a:stretch>
                  <a:fillRect l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815BA5B-C70C-0F37-997C-44AD320EDCFB}"/>
                  </a:ext>
                </a:extLst>
              </p:cNvPr>
              <p:cNvSpPr/>
              <p:nvPr/>
            </p:nvSpPr>
            <p:spPr>
              <a:xfrm flipV="1">
                <a:off x="3308687" y="3029674"/>
                <a:ext cx="90631" cy="3218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815BA5B-C70C-0F37-997C-44AD320ED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3308687" y="3029674"/>
                <a:ext cx="90631" cy="321807"/>
              </a:xfrm>
              <a:prstGeom prst="rect">
                <a:avLst/>
              </a:prstGeom>
              <a:blipFill>
                <a:blip r:embed="rId47"/>
                <a:stretch>
                  <a:fillRect l="-37500" r="-8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4FA335F-9F2E-AE51-C3F3-8ACC2F793FA3}"/>
              </a:ext>
            </a:extLst>
          </p:cNvPr>
          <p:cNvCxnSpPr>
            <a:cxnSpLocks/>
            <a:endCxn id="129" idx="2"/>
          </p:cNvCxnSpPr>
          <p:nvPr/>
        </p:nvCxnSpPr>
        <p:spPr>
          <a:xfrm flipV="1">
            <a:off x="3372682" y="1520773"/>
            <a:ext cx="9858" cy="14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4DE7C1AE-5F3F-840E-28C2-8E9CF08EE6F3}"/>
                  </a:ext>
                </a:extLst>
              </p:cNvPr>
              <p:cNvSpPr/>
              <p:nvPr/>
            </p:nvSpPr>
            <p:spPr>
              <a:xfrm>
                <a:off x="3156739" y="1181785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4DE7C1AE-5F3F-840E-28C2-8E9CF08EE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739" y="1181785"/>
                <a:ext cx="451601" cy="338988"/>
              </a:xfrm>
              <a:prstGeom prst="rect">
                <a:avLst/>
              </a:prstGeom>
              <a:blipFill>
                <a:blip r:embed="rId48"/>
                <a:stretch>
                  <a:fillRect l="-270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4F5D912-1FF5-640E-82F7-465692985D46}"/>
              </a:ext>
            </a:extLst>
          </p:cNvPr>
          <p:cNvCxnSpPr>
            <a:cxnSpLocks/>
          </p:cNvCxnSpPr>
          <p:nvPr/>
        </p:nvCxnSpPr>
        <p:spPr>
          <a:xfrm flipV="1">
            <a:off x="3382539" y="3703751"/>
            <a:ext cx="1" cy="1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12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22B2B-A276-AA91-C2CF-2A9DB9EF3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F1E-0768-9EAF-73DD-7E1C4173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Self attention layer - attends over sets of inputs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F9BFB-6A19-56B1-1D66-681284BD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963C95-EA5F-0003-88B9-262D93B775CD}"/>
              </a:ext>
            </a:extLst>
          </p:cNvPr>
          <p:cNvSpPr txBox="1"/>
          <p:nvPr/>
        </p:nvSpPr>
        <p:spPr>
          <a:xfrm rot="16200000">
            <a:off x="3193967" y="4889026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Alignment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2A1F1-6D24-354D-1E5A-C5FD32E3B655}"/>
              </a:ext>
            </a:extLst>
          </p:cNvPr>
          <p:cNvSpPr txBox="1"/>
          <p:nvPr/>
        </p:nvSpPr>
        <p:spPr>
          <a:xfrm rot="16200000">
            <a:off x="3188045" y="2806103"/>
            <a:ext cx="137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Attention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838A9C-4CCA-D06E-2647-5C1ACFD6FE98}"/>
                  </a:ext>
                </a:extLst>
              </p:cNvPr>
              <p:cNvSpPr txBox="1"/>
              <p:nvPr/>
            </p:nvSpPr>
            <p:spPr>
              <a:xfrm>
                <a:off x="4318454" y="5113482"/>
                <a:ext cx="32774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Inputs: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Input Vectors: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b="1" dirty="0"/>
                  <a:t>’s (</a:t>
                </a:r>
                <a:r>
                  <a:rPr lang="en-IN" dirty="0"/>
                  <a:t>shape: D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838A9C-4CCA-D06E-2647-5C1ACFD6F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454" y="5113482"/>
                <a:ext cx="3277446" cy="646331"/>
              </a:xfrm>
              <a:prstGeom prst="rect">
                <a:avLst/>
              </a:prstGeom>
              <a:blipFill>
                <a:blip r:embed="rId2"/>
                <a:stretch>
                  <a:fillRect l="-1487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9BAE61-D99B-A0F8-E803-8759EB32B27A}"/>
                  </a:ext>
                </a:extLst>
              </p:cNvPr>
              <p:cNvSpPr txBox="1"/>
              <p:nvPr/>
            </p:nvSpPr>
            <p:spPr>
              <a:xfrm>
                <a:off x="4323225" y="2517947"/>
                <a:ext cx="3532892" cy="2163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Operations: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Key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Value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Query: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Alignment: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Attention: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9BAE61-D99B-A0F8-E803-8759EB32B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25" y="2517947"/>
                <a:ext cx="3532892" cy="2163413"/>
              </a:xfrm>
              <a:prstGeom prst="rect">
                <a:avLst/>
              </a:prstGeom>
              <a:blipFill>
                <a:blip r:embed="rId3"/>
                <a:stretch>
                  <a:fillRect l="-1379" t="-1408" b="-28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5679D362-B1E8-0527-E3EC-7C2F4E37CB7E}"/>
              </a:ext>
            </a:extLst>
          </p:cNvPr>
          <p:cNvSpPr txBox="1"/>
          <p:nvPr/>
        </p:nvSpPr>
        <p:spPr>
          <a:xfrm>
            <a:off x="4323225" y="1153826"/>
            <a:ext cx="3896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context vector: c (shape: 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D3564-68D4-D69F-B14A-3E0931FE19AF}"/>
              </a:ext>
            </a:extLst>
          </p:cNvPr>
          <p:cNvSpPr txBox="1"/>
          <p:nvPr/>
        </p:nvSpPr>
        <p:spPr>
          <a:xfrm rot="16200000">
            <a:off x="188775" y="4941364"/>
            <a:ext cx="144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Vectors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B6D9C6-8F70-C427-0B67-9B44B72AFD7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273946" y="4976743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25D08B3-927E-FCF7-1698-C0D873D4A250}"/>
                  </a:ext>
                </a:extLst>
              </p:cNvPr>
              <p:cNvSpPr/>
              <p:nvPr/>
            </p:nvSpPr>
            <p:spPr>
              <a:xfrm>
                <a:off x="1229012" y="436780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25D08B3-927E-FCF7-1698-C0D873D4A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4367806"/>
                <a:ext cx="410546" cy="30817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1787CF-A3AC-1F1B-E1A5-5FF85E44716B}"/>
                  </a:ext>
                </a:extLst>
              </p:cNvPr>
              <p:cNvSpPr/>
              <p:nvPr/>
            </p:nvSpPr>
            <p:spPr>
              <a:xfrm>
                <a:off x="1229012" y="4817859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1787CF-A3AC-1F1B-E1A5-5FF85E447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4817859"/>
                <a:ext cx="410546" cy="308171"/>
              </a:xfrm>
              <a:prstGeom prst="rect">
                <a:avLst/>
              </a:prstGeom>
              <a:blipFill>
                <a:blip r:embed="rId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D3AC5EC-00E2-A762-8E38-44E052F456AF}"/>
                  </a:ext>
                </a:extLst>
              </p:cNvPr>
              <p:cNvSpPr/>
              <p:nvPr/>
            </p:nvSpPr>
            <p:spPr>
              <a:xfrm>
                <a:off x="1229012" y="5507588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D3AC5EC-00E2-A762-8E38-44E052F456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5507588"/>
                <a:ext cx="410546" cy="308171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CF9F6E-58D1-2FC4-9A72-79FF8E6C2B7B}"/>
                  </a:ext>
                </a:extLst>
              </p:cNvPr>
              <p:cNvSpPr/>
              <p:nvPr/>
            </p:nvSpPr>
            <p:spPr>
              <a:xfrm flipV="1">
                <a:off x="1356919" y="5204869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CF9F6E-58D1-2FC4-9A72-79FF8E6C2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356919" y="5204869"/>
                <a:ext cx="96027" cy="308172"/>
              </a:xfrm>
              <a:prstGeom prst="rect">
                <a:avLst/>
              </a:prstGeom>
              <a:blipFill>
                <a:blip r:embed="rId9"/>
                <a:stretch>
                  <a:fillRect l="-46667" r="-10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C74B3E-7651-2FAB-3A11-621E7356213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273946" y="4526690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311525-AC20-9B19-6BDE-14F1CA7EAFE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273946" y="5666472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671F81-F6FF-D796-2252-6EA33C175249}"/>
              </a:ext>
            </a:extLst>
          </p:cNvPr>
          <p:cNvCxnSpPr>
            <a:cxnSpLocks/>
            <a:stCxn id="90" idx="0"/>
          </p:cNvCxnSpPr>
          <p:nvPr/>
        </p:nvCxnSpPr>
        <p:spPr>
          <a:xfrm rot="5400000" flipH="1" flipV="1">
            <a:off x="1737814" y="1591498"/>
            <a:ext cx="372280" cy="979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163DD7-B78B-0C10-2295-BF6D1B04EF06}"/>
                  </a:ext>
                </a:extLst>
              </p:cNvPr>
              <p:cNvSpPr/>
              <p:nvPr/>
            </p:nvSpPr>
            <p:spPr>
              <a:xfrm>
                <a:off x="1863400" y="4372604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163DD7-B78B-0C10-2295-BF6D1B04E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00" y="4372604"/>
                <a:ext cx="410546" cy="308171"/>
              </a:xfrm>
              <a:prstGeom prst="rect">
                <a:avLst/>
              </a:prstGeom>
              <a:blipFill>
                <a:blip r:embed="rId29"/>
                <a:stretch>
                  <a:fillRect l="-4348"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8E28A9B-D890-9332-A5FD-9758C546FC69}"/>
                  </a:ext>
                </a:extLst>
              </p:cNvPr>
              <p:cNvSpPr/>
              <p:nvPr/>
            </p:nvSpPr>
            <p:spPr>
              <a:xfrm>
                <a:off x="1863400" y="4822657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8E28A9B-D890-9332-A5FD-9758C546F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00" y="4822657"/>
                <a:ext cx="410546" cy="308171"/>
              </a:xfrm>
              <a:prstGeom prst="rect">
                <a:avLst/>
              </a:prstGeom>
              <a:blipFill>
                <a:blip r:embed="rId30"/>
                <a:stretch>
                  <a:fillRect l="-4348" b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3CD9EF-BC4A-EA34-FEB2-3045B35AF981}"/>
                  </a:ext>
                </a:extLst>
              </p:cNvPr>
              <p:cNvSpPr/>
              <p:nvPr/>
            </p:nvSpPr>
            <p:spPr>
              <a:xfrm>
                <a:off x="1863400" y="5512386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3CD9EF-BC4A-EA34-FEB2-3045B35AF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00" y="5512386"/>
                <a:ext cx="410546" cy="308171"/>
              </a:xfrm>
              <a:prstGeom prst="rect">
                <a:avLst/>
              </a:prstGeom>
              <a:blipFill>
                <a:blip r:embed="rId31"/>
                <a:stretch>
                  <a:fillRect l="-7246"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7B16831-75F1-31F0-3173-890E8BBABD23}"/>
                  </a:ext>
                </a:extLst>
              </p:cNvPr>
              <p:cNvSpPr/>
              <p:nvPr/>
            </p:nvSpPr>
            <p:spPr>
              <a:xfrm flipV="1">
                <a:off x="1991307" y="5191006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7B16831-75F1-31F0-3173-890E8BBA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991307" y="5191006"/>
                <a:ext cx="96027" cy="308172"/>
              </a:xfrm>
              <a:prstGeom prst="rect">
                <a:avLst/>
              </a:prstGeom>
              <a:blipFill>
                <a:blip r:embed="rId32"/>
                <a:stretch>
                  <a:fillRect l="-46667" t="-2000" r="-10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912BDD4-FD98-32EE-E95B-52F4A3084B3B}"/>
              </a:ext>
            </a:extLst>
          </p:cNvPr>
          <p:cNvCxnSpPr>
            <a:cxnSpLocks/>
          </p:cNvCxnSpPr>
          <p:nvPr/>
        </p:nvCxnSpPr>
        <p:spPr>
          <a:xfrm>
            <a:off x="1645684" y="4982963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E86863-94DE-B820-58D5-BE7E757F61F6}"/>
              </a:ext>
            </a:extLst>
          </p:cNvPr>
          <p:cNvCxnSpPr>
            <a:cxnSpLocks/>
          </p:cNvCxnSpPr>
          <p:nvPr/>
        </p:nvCxnSpPr>
        <p:spPr>
          <a:xfrm>
            <a:off x="1645684" y="4532910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4C343D1-C957-C163-7DD2-A90C59C1A247}"/>
              </a:ext>
            </a:extLst>
          </p:cNvPr>
          <p:cNvCxnSpPr>
            <a:cxnSpLocks/>
          </p:cNvCxnSpPr>
          <p:nvPr/>
        </p:nvCxnSpPr>
        <p:spPr>
          <a:xfrm>
            <a:off x="1645684" y="5672692"/>
            <a:ext cx="20351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1D350BE-6EF1-24BF-FCE2-D8837B325D9B}"/>
                  </a:ext>
                </a:extLst>
              </p:cNvPr>
              <p:cNvSpPr/>
              <p:nvPr/>
            </p:nvSpPr>
            <p:spPr>
              <a:xfrm>
                <a:off x="1229012" y="2267307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1D350BE-6EF1-24BF-FCE2-D8837B325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2267307"/>
                <a:ext cx="410546" cy="308171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ADF0C6A-E8EB-09E0-8480-B79D2F1DE22D}"/>
                  </a:ext>
                </a:extLst>
              </p:cNvPr>
              <p:cNvSpPr/>
              <p:nvPr/>
            </p:nvSpPr>
            <p:spPr>
              <a:xfrm>
                <a:off x="1229012" y="2717360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ADF0C6A-E8EB-09E0-8480-B79D2F1DE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2717360"/>
                <a:ext cx="410546" cy="308171"/>
              </a:xfrm>
              <a:prstGeom prst="rect">
                <a:avLst/>
              </a:prstGeom>
              <a:blipFill>
                <a:blip r:embed="rId3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FE240D-658A-6702-AE89-2C482AFB09AF}"/>
                  </a:ext>
                </a:extLst>
              </p:cNvPr>
              <p:cNvSpPr/>
              <p:nvPr/>
            </p:nvSpPr>
            <p:spPr>
              <a:xfrm>
                <a:off x="1229012" y="3407089"/>
                <a:ext cx="410546" cy="308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FE240D-658A-6702-AE89-2C482AFB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12" y="3407089"/>
                <a:ext cx="410546" cy="308171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A3AEEBF-09AE-E699-3E05-9123CFDA0587}"/>
                  </a:ext>
                </a:extLst>
              </p:cNvPr>
              <p:cNvSpPr/>
              <p:nvPr/>
            </p:nvSpPr>
            <p:spPr>
              <a:xfrm flipV="1">
                <a:off x="1356919" y="3085709"/>
                <a:ext cx="96027" cy="30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A3AEEBF-09AE-E699-3E05-9123CFDA0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356919" y="3085709"/>
                <a:ext cx="96027" cy="308172"/>
              </a:xfrm>
              <a:prstGeom prst="rect">
                <a:avLst/>
              </a:prstGeom>
              <a:blipFill>
                <a:blip r:embed="rId36"/>
                <a:stretch>
                  <a:fillRect l="-46667" r="-10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96D39D-CD0B-9406-CE49-3DA5BB542478}"/>
              </a:ext>
            </a:extLst>
          </p:cNvPr>
          <p:cNvCxnSpPr>
            <a:cxnSpLocks/>
            <a:stCxn id="24" idx="0"/>
            <a:endCxn id="92" idx="2"/>
          </p:cNvCxnSpPr>
          <p:nvPr/>
        </p:nvCxnSpPr>
        <p:spPr>
          <a:xfrm flipV="1">
            <a:off x="1434285" y="3715260"/>
            <a:ext cx="0" cy="65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9737AAF-9906-5E31-E308-51315F474CD3}"/>
              </a:ext>
            </a:extLst>
          </p:cNvPr>
          <p:cNvSpPr txBox="1"/>
          <p:nvPr/>
        </p:nvSpPr>
        <p:spPr>
          <a:xfrm>
            <a:off x="8400273" y="2233628"/>
            <a:ext cx="29535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Permutation invariant </a:t>
            </a:r>
          </a:p>
          <a:p>
            <a:endParaRPr lang="en-IN" dirty="0"/>
          </a:p>
          <a:p>
            <a:r>
              <a:rPr lang="en-IN" dirty="0"/>
              <a:t>Problem: how can we encode ordered sequences like language or spatially ordered image features?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D96D9C1-A5DA-CB17-5463-03A4BECD03D6}"/>
                  </a:ext>
                </a:extLst>
              </p:cNvPr>
              <p:cNvSpPr/>
              <p:nvPr/>
            </p:nvSpPr>
            <p:spPr>
              <a:xfrm>
                <a:off x="2456936" y="5976852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D96D9C1-A5DA-CB17-5463-03A4BECD0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5976852"/>
                <a:ext cx="451601" cy="338988"/>
              </a:xfrm>
              <a:prstGeom prst="rect">
                <a:avLst/>
              </a:prstGeom>
              <a:blipFill>
                <a:blip r:embed="rId37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0FE188-D817-9623-77C7-4D5B0277B4B0}"/>
              </a:ext>
            </a:extLst>
          </p:cNvPr>
          <p:cNvCxnSpPr>
            <a:cxnSpLocks/>
          </p:cNvCxnSpPr>
          <p:nvPr/>
        </p:nvCxnSpPr>
        <p:spPr>
          <a:xfrm flipH="1" flipV="1">
            <a:off x="2682736" y="5832093"/>
            <a:ext cx="1" cy="13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7AB4BB-8B2B-C883-C39F-4A15DF7C7BCA}"/>
              </a:ext>
            </a:extLst>
          </p:cNvPr>
          <p:cNvSpPr txBox="1"/>
          <p:nvPr/>
        </p:nvSpPr>
        <p:spPr>
          <a:xfrm>
            <a:off x="2359603" y="1700357"/>
            <a:ext cx="1272339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700" dirty="0" err="1"/>
              <a:t>mul</a:t>
            </a:r>
            <a:r>
              <a:rPr lang="en-GB" sz="1700" dirty="0"/>
              <a:t> + add</a:t>
            </a:r>
            <a:endParaRPr lang="en-IN" sz="17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BEA0142-47F2-023E-8082-9176098F4C0E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2702815" y="2096277"/>
            <a:ext cx="1" cy="1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5B2171-BDB0-792E-CF25-ACDD66EB8EC6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2682736" y="1520155"/>
            <a:ext cx="9388" cy="18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651CEC4-9400-F1F5-F6CC-FB28051294F6}"/>
                  </a:ext>
                </a:extLst>
              </p:cNvPr>
              <p:cNvSpPr/>
              <p:nvPr/>
            </p:nvSpPr>
            <p:spPr>
              <a:xfrm>
                <a:off x="2466323" y="118116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651CEC4-9400-F1F5-F6CC-FB2805129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23" y="1181167"/>
                <a:ext cx="451601" cy="338988"/>
              </a:xfrm>
              <a:prstGeom prst="rect">
                <a:avLst/>
              </a:prstGeom>
              <a:blipFill>
                <a:blip r:embed="rId3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2F3F770-CF31-2FFA-BCC8-BC922C4450AA}"/>
                  </a:ext>
                </a:extLst>
              </p:cNvPr>
              <p:cNvSpPr/>
              <p:nvPr/>
            </p:nvSpPr>
            <p:spPr>
              <a:xfrm>
                <a:off x="2456936" y="436431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2F3F770-CF31-2FFA-BCC8-BC922C445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4364317"/>
                <a:ext cx="451601" cy="338988"/>
              </a:xfrm>
              <a:prstGeom prst="rect">
                <a:avLst/>
              </a:prstGeom>
              <a:blipFill>
                <a:blip r:embed="rId39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20D1169-6D27-C9F8-8D73-AB46C213C625}"/>
                  </a:ext>
                </a:extLst>
              </p:cNvPr>
              <p:cNvSpPr/>
              <p:nvPr/>
            </p:nvSpPr>
            <p:spPr>
              <a:xfrm>
                <a:off x="2456936" y="4814370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20D1169-6D27-C9F8-8D73-AB46C213C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4814370"/>
                <a:ext cx="451601" cy="338988"/>
              </a:xfrm>
              <a:prstGeom prst="rect">
                <a:avLst/>
              </a:prstGeom>
              <a:blipFill>
                <a:blip r:embed="rId40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8A94E92-53B4-BF6E-E218-3AD174EE7879}"/>
                  </a:ext>
                </a:extLst>
              </p:cNvPr>
              <p:cNvSpPr/>
              <p:nvPr/>
            </p:nvSpPr>
            <p:spPr>
              <a:xfrm>
                <a:off x="2456936" y="5504099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8A94E92-53B4-BF6E-E218-3AD174EE7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36" y="5504099"/>
                <a:ext cx="451601" cy="338988"/>
              </a:xfrm>
              <a:prstGeom prst="rect">
                <a:avLst/>
              </a:prstGeom>
              <a:blipFill>
                <a:blip r:embed="rId41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35D39D-DF70-D144-A60D-B2BA25677275}"/>
                  </a:ext>
                </a:extLst>
              </p:cNvPr>
              <p:cNvSpPr/>
              <p:nvPr/>
            </p:nvSpPr>
            <p:spPr>
              <a:xfrm flipV="1">
                <a:off x="2600568" y="5167824"/>
                <a:ext cx="127958" cy="31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35D39D-DF70-D144-A60D-B2BA25677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00568" y="5167824"/>
                <a:ext cx="127958" cy="315747"/>
              </a:xfrm>
              <a:prstGeom prst="rect">
                <a:avLst/>
              </a:prstGeom>
              <a:blipFill>
                <a:blip r:embed="rId42"/>
                <a:stretch>
                  <a:fillRect l="-8333" r="-4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DFC155B5-D89E-DCD9-1883-E1830325F02E}"/>
              </a:ext>
            </a:extLst>
          </p:cNvPr>
          <p:cNvSpPr txBox="1"/>
          <p:nvPr/>
        </p:nvSpPr>
        <p:spPr>
          <a:xfrm>
            <a:off x="2443522" y="3840930"/>
            <a:ext cx="1188424" cy="406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softmax</a:t>
            </a:r>
            <a:endParaRPr lang="en-IN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8CFC27-ADEB-E2A9-3F0C-4E230A969ECE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682736" y="4221178"/>
            <a:ext cx="1" cy="1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0CD6208-21BD-39BE-C6F4-B06D40B5AC6F}"/>
                  </a:ext>
                </a:extLst>
              </p:cNvPr>
              <p:cNvSpPr/>
              <p:nvPr/>
            </p:nvSpPr>
            <p:spPr>
              <a:xfrm>
                <a:off x="2477015" y="2239795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0CD6208-21BD-39BE-C6F4-B06D40B5A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2239795"/>
                <a:ext cx="451601" cy="338988"/>
              </a:xfrm>
              <a:prstGeom prst="rect">
                <a:avLst/>
              </a:prstGeom>
              <a:blipFill>
                <a:blip r:embed="rId43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73926D5-FDD5-343F-906D-D3F57D61262F}"/>
                  </a:ext>
                </a:extLst>
              </p:cNvPr>
              <p:cNvSpPr/>
              <p:nvPr/>
            </p:nvSpPr>
            <p:spPr>
              <a:xfrm>
                <a:off x="2477015" y="2689848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73926D5-FDD5-343F-906D-D3F57D612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2689848"/>
                <a:ext cx="451601" cy="338988"/>
              </a:xfrm>
              <a:prstGeom prst="rect">
                <a:avLst/>
              </a:prstGeom>
              <a:blipFill>
                <a:blip r:embed="rId29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7199823-5E16-3BB7-CD19-F35463F4ED67}"/>
                  </a:ext>
                </a:extLst>
              </p:cNvPr>
              <p:cNvSpPr/>
              <p:nvPr/>
            </p:nvSpPr>
            <p:spPr>
              <a:xfrm>
                <a:off x="2477015" y="337957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7199823-5E16-3BB7-CD19-F35463F4E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15" y="3379577"/>
                <a:ext cx="451601" cy="338988"/>
              </a:xfrm>
              <a:prstGeom prst="rect">
                <a:avLst/>
              </a:prstGeom>
              <a:blipFill>
                <a:blip r:embed="rId30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28AD758-8B94-79EE-F4B2-7858843E47AD}"/>
                  </a:ext>
                </a:extLst>
              </p:cNvPr>
              <p:cNvSpPr/>
              <p:nvPr/>
            </p:nvSpPr>
            <p:spPr>
              <a:xfrm flipV="1">
                <a:off x="2620647" y="3043302"/>
                <a:ext cx="144534" cy="304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28AD758-8B94-79EE-F4B2-7858843E4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2620647" y="3043302"/>
                <a:ext cx="144534" cy="304035"/>
              </a:xfrm>
              <a:prstGeom prst="rect">
                <a:avLst/>
              </a:prstGeom>
              <a:blipFill>
                <a:blip r:embed="rId31"/>
                <a:stretch>
                  <a:fillRect l="-8333" r="-4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CEFDE93-790C-7B02-D13D-077232C3DD5E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2702815" y="3718565"/>
            <a:ext cx="1" cy="1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C86C5BB-F0B5-41EA-A825-312AAD758184}"/>
                  </a:ext>
                </a:extLst>
              </p:cNvPr>
              <p:cNvSpPr/>
              <p:nvPr/>
            </p:nvSpPr>
            <p:spPr>
              <a:xfrm>
                <a:off x="3168897" y="5997379"/>
                <a:ext cx="451601" cy="3065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C86C5BB-F0B5-41EA-A825-312AAD758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5997379"/>
                <a:ext cx="451601" cy="306584"/>
              </a:xfrm>
              <a:prstGeom prst="rect">
                <a:avLst/>
              </a:prstGeom>
              <a:blipFill>
                <a:blip r:embed="rId32"/>
                <a:stretch>
                  <a:fillRect l="-270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C922F28-5C63-E2C3-D68A-485E36A1412D}"/>
              </a:ext>
            </a:extLst>
          </p:cNvPr>
          <p:cNvCxnSpPr>
            <a:cxnSpLocks/>
          </p:cNvCxnSpPr>
          <p:nvPr/>
        </p:nvCxnSpPr>
        <p:spPr>
          <a:xfrm flipH="1" flipV="1">
            <a:off x="3394697" y="5852620"/>
            <a:ext cx="1" cy="13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2F760F-7B91-B8E8-C3AB-622BDBF0FED6}"/>
                  </a:ext>
                </a:extLst>
              </p:cNvPr>
              <p:cNvSpPr/>
              <p:nvPr/>
            </p:nvSpPr>
            <p:spPr>
              <a:xfrm>
                <a:off x="3168897" y="4384844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2F760F-7B91-B8E8-C3AB-622BDBF0F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4384844"/>
                <a:ext cx="451601" cy="338988"/>
              </a:xfrm>
              <a:prstGeom prst="rect">
                <a:avLst/>
              </a:prstGeom>
              <a:blipFill>
                <a:blip r:embed="rId33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8AE14B9-10B2-84EE-5FF2-C41C7B29D117}"/>
                  </a:ext>
                </a:extLst>
              </p:cNvPr>
              <p:cNvSpPr/>
              <p:nvPr/>
            </p:nvSpPr>
            <p:spPr>
              <a:xfrm>
                <a:off x="3168897" y="483489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8AE14B9-10B2-84EE-5FF2-C41C7B29D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4834897"/>
                <a:ext cx="451601" cy="338988"/>
              </a:xfrm>
              <a:prstGeom prst="rect">
                <a:avLst/>
              </a:prstGeom>
              <a:blipFill>
                <a:blip r:embed="rId34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41ADAD2-50ED-F0E8-344F-123F9BB56D77}"/>
                  </a:ext>
                </a:extLst>
              </p:cNvPr>
              <p:cNvSpPr/>
              <p:nvPr/>
            </p:nvSpPr>
            <p:spPr>
              <a:xfrm>
                <a:off x="3168897" y="5524626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41ADAD2-50ED-F0E8-344F-123F9BB56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97" y="5524626"/>
                <a:ext cx="451601" cy="338988"/>
              </a:xfrm>
              <a:prstGeom prst="rect">
                <a:avLst/>
              </a:prstGeom>
              <a:blipFill>
                <a:blip r:embed="rId35"/>
                <a:stretch>
                  <a:fillRect l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1ACD38E-B72F-10CA-94AB-2635DBEB8AAA}"/>
                  </a:ext>
                </a:extLst>
              </p:cNvPr>
              <p:cNvSpPr/>
              <p:nvPr/>
            </p:nvSpPr>
            <p:spPr>
              <a:xfrm flipV="1">
                <a:off x="3312529" y="5188351"/>
                <a:ext cx="127958" cy="31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1ACD38E-B72F-10CA-94AB-2635DBEB8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3312529" y="5188351"/>
                <a:ext cx="127958" cy="315747"/>
              </a:xfrm>
              <a:prstGeom prst="rect">
                <a:avLst/>
              </a:prstGeom>
              <a:blipFill>
                <a:blip r:embed="rId36"/>
                <a:stretch>
                  <a:fillRect l="-9091" r="-5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45888D-FA00-46CE-2DC8-6CA89BA48ADE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3394697" y="4241705"/>
            <a:ext cx="1" cy="1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28DEBA2-E0EE-D1CB-4BC3-7D12D011AC55}"/>
                  </a:ext>
                </a:extLst>
              </p:cNvPr>
              <p:cNvSpPr/>
              <p:nvPr/>
            </p:nvSpPr>
            <p:spPr>
              <a:xfrm rot="16200000" flipV="1">
                <a:off x="2963424" y="6140006"/>
                <a:ext cx="160222" cy="175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28DEBA2-E0EE-D1CB-4BC3-7D12D011A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V="1">
                <a:off x="2963424" y="6140006"/>
                <a:ext cx="160222" cy="175194"/>
              </a:xfrm>
              <a:prstGeom prst="rect">
                <a:avLst/>
              </a:prstGeom>
              <a:blipFill>
                <a:blip r:embed="rId44"/>
                <a:stretch>
                  <a:fillRect l="-33333" t="-28571" r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FB5F325-642C-B9F5-4ADB-78CA356AD882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3390855" y="2082649"/>
            <a:ext cx="1" cy="1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33A0ECF-944D-F8E4-4068-51C25B750A2E}"/>
                  </a:ext>
                </a:extLst>
              </p:cNvPr>
              <p:cNvSpPr/>
              <p:nvPr/>
            </p:nvSpPr>
            <p:spPr>
              <a:xfrm>
                <a:off x="3165055" y="2226167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33A0ECF-944D-F8E4-4068-51C25B750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2226167"/>
                <a:ext cx="451601" cy="338988"/>
              </a:xfrm>
              <a:prstGeom prst="rect">
                <a:avLst/>
              </a:prstGeom>
              <a:blipFill>
                <a:blip r:embed="rId2"/>
                <a:stretch>
                  <a:fillRect l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3829872-1223-CA8E-0972-4BDB66CCE4BE}"/>
                  </a:ext>
                </a:extLst>
              </p:cNvPr>
              <p:cNvSpPr/>
              <p:nvPr/>
            </p:nvSpPr>
            <p:spPr>
              <a:xfrm>
                <a:off x="3165055" y="2676220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3829872-1223-CA8E-0972-4BDB66CCE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2676220"/>
                <a:ext cx="451601" cy="338988"/>
              </a:xfrm>
              <a:prstGeom prst="rect">
                <a:avLst/>
              </a:prstGeom>
              <a:blipFill>
                <a:blip r:embed="rId45"/>
                <a:stretch>
                  <a:fillRect l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D1C06E8-3B3F-4C8A-F696-03F01FA1CFBD}"/>
                  </a:ext>
                </a:extLst>
              </p:cNvPr>
              <p:cNvSpPr/>
              <p:nvPr/>
            </p:nvSpPr>
            <p:spPr>
              <a:xfrm>
                <a:off x="3165055" y="3377248"/>
                <a:ext cx="451601" cy="3465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D1C06E8-3B3F-4C8A-F696-03F01FA1C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55" y="3377248"/>
                <a:ext cx="451601" cy="346559"/>
              </a:xfrm>
              <a:prstGeom prst="rect">
                <a:avLst/>
              </a:prstGeom>
              <a:blipFill>
                <a:blip r:embed="rId46"/>
                <a:stretch>
                  <a:fillRect l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E75F4DC-859A-BF44-F2D1-9D5F08251082}"/>
                  </a:ext>
                </a:extLst>
              </p:cNvPr>
              <p:cNvSpPr/>
              <p:nvPr/>
            </p:nvSpPr>
            <p:spPr>
              <a:xfrm flipV="1">
                <a:off x="3308687" y="3029674"/>
                <a:ext cx="90631" cy="3218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E75F4DC-859A-BF44-F2D1-9D5F08251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3308687" y="3029674"/>
                <a:ext cx="90631" cy="321807"/>
              </a:xfrm>
              <a:prstGeom prst="rect">
                <a:avLst/>
              </a:prstGeom>
              <a:blipFill>
                <a:blip r:embed="rId47"/>
                <a:stretch>
                  <a:fillRect l="-37500" r="-8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2F35FA6-C4B2-D929-F55C-4BB30A851E0D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3372682" y="1520773"/>
            <a:ext cx="9858" cy="14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371E6A2-E635-DC30-6B9F-0BBDA1965FCD}"/>
                  </a:ext>
                </a:extLst>
              </p:cNvPr>
              <p:cNvSpPr/>
              <p:nvPr/>
            </p:nvSpPr>
            <p:spPr>
              <a:xfrm>
                <a:off x="3156739" y="1181785"/>
                <a:ext cx="451601" cy="3389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371E6A2-E635-DC30-6B9F-0BBDA1965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739" y="1181785"/>
                <a:ext cx="451601" cy="338988"/>
              </a:xfrm>
              <a:prstGeom prst="rect">
                <a:avLst/>
              </a:prstGeom>
              <a:blipFill>
                <a:blip r:embed="rId48"/>
                <a:stretch>
                  <a:fillRect l="-270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9C5B3AB-B453-A276-6C79-E6F156214606}"/>
              </a:ext>
            </a:extLst>
          </p:cNvPr>
          <p:cNvCxnSpPr>
            <a:cxnSpLocks/>
          </p:cNvCxnSpPr>
          <p:nvPr/>
        </p:nvCxnSpPr>
        <p:spPr>
          <a:xfrm flipV="1">
            <a:off x="3382539" y="3703751"/>
            <a:ext cx="1" cy="1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41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3D75-0F67-7E66-CF39-E38A0A56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852F-0D2F-97E3-FBEC-27AFD2A03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A3677-9241-DFAB-273F-4B0A722C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85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3D75-0F67-7E66-CF39-E38A0A56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Position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852F-0D2F-97E3-FBEC-27AFD2A03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self-attention layers are permutation-equivariant. </a:t>
            </a:r>
          </a:p>
          <a:p>
            <a:r>
              <a:rPr lang="en-IN" dirty="0"/>
              <a:t>This means that sentences of the form: </a:t>
            </a:r>
            <a:r>
              <a:rPr lang="en-IN" b="0" i="1" dirty="0">
                <a:solidFill>
                  <a:srgbClr val="3D4144"/>
                </a:solidFill>
                <a:effectLst/>
                <a:latin typeface="-apple-system"/>
              </a:rPr>
              <a:t>“Jack gave water to Jill” </a:t>
            </a:r>
            <a:r>
              <a:rPr lang="en-IN" b="0" i="1" dirty="0">
                <a:solidFill>
                  <a:schemeClr val="tx1"/>
                </a:solidFill>
                <a:effectLst/>
                <a:latin typeface="-apple-system"/>
              </a:rPr>
              <a:t>and</a:t>
            </a:r>
            <a:r>
              <a:rPr lang="en-IN" b="0" i="1" dirty="0">
                <a:solidFill>
                  <a:srgbClr val="3D4144"/>
                </a:solidFill>
                <a:effectLst/>
                <a:latin typeface="-apple-system"/>
              </a:rPr>
              <a:t> “Jill gave water to Jack” </a:t>
            </a:r>
            <a:r>
              <a:rPr lang="en-IN" dirty="0"/>
              <a:t>will learn the exact same features</a:t>
            </a:r>
            <a:r>
              <a:rPr lang="en-IN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  <a:endParaRPr lang="en-IN" dirty="0"/>
          </a:p>
          <a:p>
            <a:r>
              <a:rPr lang="en-IN" dirty="0"/>
              <a:t>How does this model capture sequence order?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A3677-9241-DFAB-273F-4B0A722C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8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A1E58-4490-2254-3703-728E810E6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CFE2-9022-EF1A-30E3-F999F13D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Position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8FBD-DA74-8B6C-6E91-C066AA32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does this model capture sequence order?</a:t>
            </a:r>
          </a:p>
          <a:p>
            <a:pPr lvl="1"/>
            <a:r>
              <a:rPr lang="en-IN" dirty="0"/>
              <a:t>Use vectors that are already position-dependent as inputs, or </a:t>
            </a:r>
          </a:p>
          <a:p>
            <a:pPr lvl="1"/>
            <a:r>
              <a:rPr lang="en-IN" dirty="0"/>
              <a:t>Change the self-attention operation itself. </a:t>
            </a:r>
          </a:p>
          <a:p>
            <a:r>
              <a:rPr lang="en-IN" dirty="0"/>
              <a:t>The Transformer adds the positional encoding (PE) to the input embeddings before sending the embeddings into the encoder layers.</a:t>
            </a:r>
          </a:p>
          <a:p>
            <a:pPr lvl="1"/>
            <a:r>
              <a:rPr lang="en-IN" dirty="0"/>
              <a:t>The positional encoding uses sine and cosine functions of different frequencies.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73B15-6868-215D-F828-8C652247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7C90E-7F96-C162-0463-6C598E49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163" y="1270000"/>
            <a:ext cx="3943837" cy="2679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CCC72B-1B50-CC73-29B9-0AA0346F9929}"/>
              </a:ext>
            </a:extLst>
          </p:cNvPr>
          <p:cNvSpPr txBox="1"/>
          <p:nvPr/>
        </p:nvSpPr>
        <p:spPr>
          <a:xfrm>
            <a:off x="838200" y="63454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web.stanford.edu</a:t>
            </a:r>
            <a:r>
              <a:rPr lang="en-US" dirty="0"/>
              <a:t>/class/cs224n/readings/cs224n-self-attention-transformers-2023_draft.pdf</a:t>
            </a:r>
          </a:p>
        </p:txBody>
      </p:sp>
    </p:spTree>
    <p:extLst>
      <p:ext uri="{BB962C8B-B14F-4D97-AF65-F5344CB8AC3E}">
        <p14:creationId xmlns:p14="http://schemas.microsoft.com/office/powerpoint/2010/main" val="193692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3F4B-B6AF-C01F-F0C1-56D7F570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Image Captioning using spatial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FB5D-4038-F05D-CCAF-627E4180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Problem: Input is "bottlenecked" through c</a:t>
            </a:r>
          </a:p>
          <a:p>
            <a:pPr lvl="1"/>
            <a:r>
              <a:rPr lang="en-GB" dirty="0"/>
              <a:t>Model needs to encode everything it wants to say within c </a:t>
            </a:r>
          </a:p>
          <a:p>
            <a:pPr lvl="1"/>
            <a:r>
              <a:rPr lang="en-GB" dirty="0"/>
              <a:t>This is a problem if we want to generate really long descriptions? 100s of words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F6088-5753-8FDF-16D8-4877CFC7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EF13C-A1BF-B8AF-3763-E6F0F94A5625}"/>
              </a:ext>
            </a:extLst>
          </p:cNvPr>
          <p:cNvSpPr txBox="1"/>
          <p:nvPr/>
        </p:nvSpPr>
        <p:spPr>
          <a:xfrm>
            <a:off x="838200" y="6407150"/>
            <a:ext cx="102294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Xu, K., Ba, J. L., 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Kiros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R., Cho, K., Courville, A., 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Salakhutdinov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R., ... &amp; Bengio, Y. “Show, attend and tell: neural image caption generation with visual attention”. </a:t>
            </a:r>
            <a:r>
              <a:rPr lang="en-IN" sz="1000" dirty="0">
                <a:solidFill>
                  <a:srgbClr val="FF0000"/>
                </a:solidFill>
                <a:latin typeface="Arial" panose="020B0604020202020204" pitchFamily="34" charset="0"/>
              </a:rPr>
              <a:t>ICML, 2015</a:t>
            </a:r>
            <a:endParaRPr lang="en-IN" sz="1000" dirty="0">
              <a:solidFill>
                <a:srgbClr val="FF0000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7F622A9-D56A-0941-4E5F-E123E246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2128228" cy="212822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3A824E1-B3C7-BD96-EEA3-B04C0A968CAB}"/>
              </a:ext>
            </a:extLst>
          </p:cNvPr>
          <p:cNvSpPr txBox="1"/>
          <p:nvPr/>
        </p:nvSpPr>
        <p:spPr>
          <a:xfrm>
            <a:off x="970207" y="5442546"/>
            <a:ext cx="1864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Extract spatial features from a pretrained CNN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FC64D1-836A-E0B7-B52C-031040B145FD}"/>
              </a:ext>
            </a:extLst>
          </p:cNvPr>
          <p:cNvCxnSpPr>
            <a:cxnSpLocks/>
            <a:stCxn id="88" idx="3"/>
            <a:endCxn id="64" idx="2"/>
          </p:cNvCxnSpPr>
          <p:nvPr/>
        </p:nvCxnSpPr>
        <p:spPr>
          <a:xfrm>
            <a:off x="6508171" y="4419528"/>
            <a:ext cx="948539" cy="6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62E65B-67C9-0B7C-1602-18382EFAC5A5}"/>
              </a:ext>
            </a:extLst>
          </p:cNvPr>
          <p:cNvSpPr txBox="1"/>
          <p:nvPr/>
        </p:nvSpPr>
        <p:spPr>
          <a:xfrm>
            <a:off x="6668261" y="4614999"/>
            <a:ext cx="978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MLP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27A0F69-0A17-7657-DED6-9D9396DC5E1D}"/>
                  </a:ext>
                </a:extLst>
              </p:cNvPr>
              <p:cNvSpPr/>
              <p:nvPr/>
            </p:nvSpPr>
            <p:spPr>
              <a:xfrm>
                <a:off x="7456710" y="408873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27A0F69-0A17-7657-DED6-9D9396DC5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710" y="4088732"/>
                <a:ext cx="698530" cy="67470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3129F35-6A6E-F77B-6710-6946542629AC}"/>
                  </a:ext>
                </a:extLst>
              </p:cNvPr>
              <p:cNvSpPr/>
              <p:nvPr/>
            </p:nvSpPr>
            <p:spPr>
              <a:xfrm>
                <a:off x="7456710" y="539509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3129F35-6A6E-F77B-6710-694654262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710" y="5395092"/>
                <a:ext cx="698530" cy="67470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A26C2E-3E48-61AE-4D1C-B2FF0F4FA22B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>
            <a:off x="7805975" y="4763438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374694-5AB1-1CF6-6629-66098A4439D2}"/>
              </a:ext>
            </a:extLst>
          </p:cNvPr>
          <p:cNvCxnSpPr>
            <a:cxnSpLocks/>
            <a:stCxn id="64" idx="6"/>
            <a:endCxn id="70" idx="2"/>
          </p:cNvCxnSpPr>
          <p:nvPr/>
        </p:nvCxnSpPr>
        <p:spPr>
          <a:xfrm>
            <a:off x="8155240" y="4426085"/>
            <a:ext cx="948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786CE8A-DD92-3504-45C1-FE34A5C89BD7}"/>
                  </a:ext>
                </a:extLst>
              </p:cNvPr>
              <p:cNvSpPr/>
              <p:nvPr/>
            </p:nvSpPr>
            <p:spPr>
              <a:xfrm>
                <a:off x="9103778" y="408873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786CE8A-DD92-3504-45C1-FE34A5C89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778" y="4088732"/>
                <a:ext cx="698530" cy="67470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73F931A-A099-16AE-A7F7-F434B909ABB6}"/>
                  </a:ext>
                </a:extLst>
              </p:cNvPr>
              <p:cNvSpPr/>
              <p:nvPr/>
            </p:nvSpPr>
            <p:spPr>
              <a:xfrm>
                <a:off x="9103778" y="539509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73F931A-A099-16AE-A7F7-F434B909A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778" y="5395092"/>
                <a:ext cx="698530" cy="67470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D9F8FD3-7624-8831-8EC3-2CFE28D5E327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9453043" y="4763438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76B7131-6C3B-EC86-9C7C-7D5FCE9676F2}"/>
              </a:ext>
            </a:extLst>
          </p:cNvPr>
          <p:cNvCxnSpPr>
            <a:cxnSpLocks/>
            <a:stCxn id="65" idx="7"/>
            <a:endCxn id="70" idx="3"/>
          </p:cNvCxnSpPr>
          <p:nvPr/>
        </p:nvCxnSpPr>
        <p:spPr>
          <a:xfrm rot="5400000" flipH="1" flipV="1">
            <a:off x="8214874" y="4502699"/>
            <a:ext cx="829270" cy="1153132"/>
          </a:xfrm>
          <a:prstGeom prst="bentConnector3">
            <a:avLst>
              <a:gd name="adj1" fmla="val 40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78CED24-9A0F-52BC-08E5-2A6E2DB1C088}"/>
                  </a:ext>
                </a:extLst>
              </p:cNvPr>
              <p:cNvSpPr/>
              <p:nvPr/>
            </p:nvSpPr>
            <p:spPr>
              <a:xfrm>
                <a:off x="9103778" y="278237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78CED24-9A0F-52BC-08E5-2A6E2DB1C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778" y="2782372"/>
                <a:ext cx="698530" cy="67470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6364FA-AD2A-5835-D2F8-D55BCAE334EB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V="1">
            <a:off x="9453043" y="3457078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FC69CA1-ECAB-8819-305E-A09A28145118}"/>
              </a:ext>
            </a:extLst>
          </p:cNvPr>
          <p:cNvSpPr txBox="1"/>
          <p:nvPr/>
        </p:nvSpPr>
        <p:spPr>
          <a:xfrm>
            <a:off x="9260802" y="2414920"/>
            <a:ext cx="598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74D17FF-03B3-9BAA-9FF2-0F275056BDC4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9838700" y="4435813"/>
            <a:ext cx="948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CAABD21-5D54-1F38-AD56-06B406996150}"/>
                  </a:ext>
                </a:extLst>
              </p:cNvPr>
              <p:cNvSpPr/>
              <p:nvPr/>
            </p:nvSpPr>
            <p:spPr>
              <a:xfrm>
                <a:off x="10787238" y="409846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CAABD21-5D54-1F38-AD56-06B406996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238" y="4098460"/>
                <a:ext cx="698530" cy="67470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DDF65BD-6611-765B-E0D3-DDFA786D7737}"/>
                  </a:ext>
                </a:extLst>
              </p:cNvPr>
              <p:cNvSpPr/>
              <p:nvPr/>
            </p:nvSpPr>
            <p:spPr>
              <a:xfrm>
                <a:off x="10787238" y="540482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DDF65BD-6611-765B-E0D3-DDFA786D7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238" y="5404820"/>
                <a:ext cx="698530" cy="67470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2511302-3560-97B5-391B-817B765E2FC4}"/>
              </a:ext>
            </a:extLst>
          </p:cNvPr>
          <p:cNvCxnSpPr>
            <a:cxnSpLocks/>
            <a:stCxn id="79" idx="0"/>
            <a:endCxn id="78" idx="4"/>
          </p:cNvCxnSpPr>
          <p:nvPr/>
        </p:nvCxnSpPr>
        <p:spPr>
          <a:xfrm flipV="1">
            <a:off x="11136503" y="4773166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B73C63B-C707-D3EA-3E57-E23158D1EAAE}"/>
                  </a:ext>
                </a:extLst>
              </p:cNvPr>
              <p:cNvSpPr/>
              <p:nvPr/>
            </p:nvSpPr>
            <p:spPr>
              <a:xfrm>
                <a:off x="10787238" y="279210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B73C63B-C707-D3EA-3E57-E23158D1E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238" y="2792100"/>
                <a:ext cx="698530" cy="67470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94DF8AB-5D6D-B628-85EF-7FE88FF94944}"/>
              </a:ext>
            </a:extLst>
          </p:cNvPr>
          <p:cNvCxnSpPr>
            <a:cxnSpLocks/>
            <a:stCxn id="78" idx="0"/>
            <a:endCxn id="82" idx="4"/>
          </p:cNvCxnSpPr>
          <p:nvPr/>
        </p:nvCxnSpPr>
        <p:spPr>
          <a:xfrm flipV="1">
            <a:off x="11136503" y="3466806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F864160-0810-6EA9-BF88-C3A38556AFCB}"/>
              </a:ext>
            </a:extLst>
          </p:cNvPr>
          <p:cNvSpPr txBox="1"/>
          <p:nvPr/>
        </p:nvSpPr>
        <p:spPr>
          <a:xfrm>
            <a:off x="10889535" y="2390208"/>
            <a:ext cx="598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bird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3668ACC-F360-B63F-3FB4-930444BE5F10}"/>
              </a:ext>
            </a:extLst>
          </p:cNvPr>
          <p:cNvSpPr txBox="1"/>
          <p:nvPr/>
        </p:nvSpPr>
        <p:spPr>
          <a:xfrm>
            <a:off x="11044022" y="6069798"/>
            <a:ext cx="598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980BC0-56D4-9E6C-C784-F06E377CE69C}"/>
              </a:ext>
            </a:extLst>
          </p:cNvPr>
          <p:cNvSpPr txBox="1"/>
          <p:nvPr/>
        </p:nvSpPr>
        <p:spPr>
          <a:xfrm>
            <a:off x="9182321" y="6045667"/>
            <a:ext cx="69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200" dirty="0"/>
              <a:t>[START]</a:t>
            </a:r>
          </a:p>
        </p:txBody>
      </p:sp>
      <p:sp>
        <p:nvSpPr>
          <p:cNvPr id="87" name="Flowchart: Manual Operation 86">
            <a:extLst>
              <a:ext uri="{FF2B5EF4-FFF2-40B4-BE49-F238E27FC236}">
                <a16:creationId xmlns:a16="http://schemas.microsoft.com/office/drawing/2014/main" id="{81DA5295-F618-263A-712B-7BCC46DE1708}"/>
              </a:ext>
            </a:extLst>
          </p:cNvPr>
          <p:cNvSpPr/>
          <p:nvPr/>
        </p:nvSpPr>
        <p:spPr>
          <a:xfrm rot="16200000">
            <a:off x="2912110" y="3901147"/>
            <a:ext cx="1769967" cy="1144449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Encoder (CNN)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Table 87">
                <a:extLst>
                  <a:ext uri="{FF2B5EF4-FFF2-40B4-BE49-F238E27FC236}">
                    <a16:creationId xmlns:a16="http://schemas.microsoft.com/office/drawing/2014/main" id="{489D5D41-8023-8FED-27EB-88370ED782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3034538"/>
                  </p:ext>
                </p:extLst>
              </p:nvPr>
            </p:nvGraphicFramePr>
            <p:xfrm>
              <a:off x="4757950" y="3731753"/>
              <a:ext cx="1750221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7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Table 87">
                <a:extLst>
                  <a:ext uri="{FF2B5EF4-FFF2-40B4-BE49-F238E27FC236}">
                    <a16:creationId xmlns:a16="http://schemas.microsoft.com/office/drawing/2014/main" id="{489D5D41-8023-8FED-27EB-88370ED782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3034538"/>
                  </p:ext>
                </p:extLst>
              </p:nvPr>
            </p:nvGraphicFramePr>
            <p:xfrm>
              <a:off x="4757950" y="3731753"/>
              <a:ext cx="1750221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7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42" t="-1333" r="-202083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042" t="-1333" r="-102083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1042" t="-1333" r="-2083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42" t="-100000" r="-202083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042" t="-100000" r="-102083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1042" t="-100000" r="-2083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42" t="-202667" r="-20208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042" t="-202667" r="-10208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1042" t="-202667" r="-2083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BBB418B-A201-81EC-7A69-9DE35F70ABBE}"/>
                  </a:ext>
                </a:extLst>
              </p:cNvPr>
              <p:cNvSpPr txBox="1"/>
              <p:nvPr/>
            </p:nvSpPr>
            <p:spPr>
              <a:xfrm>
                <a:off x="4757950" y="5244860"/>
                <a:ext cx="175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BBB418B-A201-81EC-7A69-9DE35F70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50" y="5244860"/>
                <a:ext cx="17502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67B558D-8C8C-EF91-F55F-B78B4814C884}"/>
              </a:ext>
            </a:extLst>
          </p:cNvPr>
          <p:cNvCxnSpPr>
            <a:cxnSpLocks/>
          </p:cNvCxnSpPr>
          <p:nvPr/>
        </p:nvCxnSpPr>
        <p:spPr>
          <a:xfrm flipV="1">
            <a:off x="9086396" y="4639611"/>
            <a:ext cx="1791606" cy="523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03B95-EBB1-2271-F851-943542E04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9022-9F67-2FAA-5231-09321FE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Position Encodings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6FA89-37DA-FD14-85C6-BFCC82349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The Transformer adds the positional encoding (PE) to the input embeddings before sending the embeddings into the encoder layers.</a:t>
                </a:r>
              </a:p>
              <a:p>
                <a:pPr lvl="1"/>
                <a:r>
                  <a:rPr lang="en-IN" dirty="0"/>
                  <a:t>The positional encoding uses sine and cosine functions of different frequencies.</a:t>
                </a:r>
              </a:p>
              <a:p>
                <a:r>
                  <a:rPr lang="en-IN" dirty="0"/>
                  <a:t>Let </a:t>
                </a:r>
                <a:r>
                  <a:rPr lang="en-IN" dirty="0" err="1"/>
                  <a:t>pos</a:t>
                </a:r>
                <a:r>
                  <a:rPr lang="en-IN" dirty="0"/>
                  <a:t> denote the index of the token in input sentence and I represent the </a:t>
                </a:r>
                <a:r>
                  <a:rPr lang="en-IN" dirty="0" err="1"/>
                  <a:t>ith</a:t>
                </a:r>
                <a:r>
                  <a:rPr lang="en-IN" dirty="0"/>
                  <a:t> dimension out of 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𝒑𝒐𝒔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𝒔𝒊𝒏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𝒑𝒐𝒔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𝟏𝟎𝟎𝟎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𝒑𝒐𝒔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𝒄𝒐𝒔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𝒑𝒐𝒔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𝟏𝟎𝟎𝟎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∈ {0,1,…,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/2 − 1}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6FA89-37DA-FD14-85C6-BFCC82349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2062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F0323-1F8C-3B85-4124-23D801AA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CDA08-DA98-D9F8-4CE8-913082863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163" y="1270000"/>
            <a:ext cx="3943837" cy="26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32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844B-3057-AF9B-129A-F770C721D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D965-7244-3B3A-0968-3140C93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Position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58EB-E02F-0CC8-88D2-AB1CFFE2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Sinusoid function properties</a:t>
            </a:r>
          </a:p>
          <a:p>
            <a:pPr lvl="1"/>
            <a:r>
              <a:rPr lang="en-IN" dirty="0"/>
              <a:t>Unique Encoding at Each Position</a:t>
            </a:r>
          </a:p>
          <a:p>
            <a:pPr lvl="1"/>
            <a:r>
              <a:rPr lang="en-IN" dirty="0"/>
              <a:t>Capturing Relative Position Information</a:t>
            </a:r>
          </a:p>
          <a:p>
            <a:pPr lvl="1"/>
            <a:r>
              <a:rPr lang="en-IN" dirty="0"/>
              <a:t>Fixed, like table lookup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4307C-7EE3-85F2-19E1-A39B2EA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02957-D12D-CFAD-D5D6-6DDE63F7D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1561" y="1270000"/>
            <a:ext cx="5400439" cy="33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98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40C8-B97F-334D-3D81-754889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Multi-head self 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7EB7-A923-C3A5-0024-BF29BBD7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self-attention heads in parallel</a:t>
            </a:r>
          </a:p>
          <a:p>
            <a:r>
              <a:rPr lang="en-IN" b="1" dirty="0"/>
              <a:t>Problem with Single Attention</a:t>
            </a:r>
            <a:r>
              <a:rPr lang="en-IN" dirty="0"/>
              <a:t>: A single attention head struggles to capture both short-range and long-range dependencies in sequences simultaneously.</a:t>
            </a:r>
          </a:p>
          <a:p>
            <a:r>
              <a:rPr lang="en-IN" b="1" dirty="0"/>
              <a:t>Multi-Head Attention Solution</a:t>
            </a:r>
            <a:r>
              <a:rPr lang="en-IN" dirty="0"/>
              <a:t>: Multi-head attention splits the attention mechanism into multiple heads, each focusing on different aspects of relationships within the sequence.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FE4F3-9B06-2960-A3E1-D3D81B2F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9E28C-90DB-B6B0-F320-DA26286A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050" y="1770333"/>
            <a:ext cx="4175544" cy="272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43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11AA-239D-124A-D37E-F69D6975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Masked self-attention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8907-70CF-3511-F84C-DB00B613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vectors from looking at future vectors.</a:t>
            </a:r>
          </a:p>
          <a:p>
            <a:r>
              <a:rPr lang="en-US" dirty="0"/>
              <a:t>Manually set alignment scores to -infinity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1E712-6240-841C-DB83-657831CB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C7A54-66EB-441D-FE96-1BCBA1244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770" y="1275352"/>
            <a:ext cx="3155830" cy="480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55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A3DF-256B-7476-2FF8-46E3B580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95F7-1ADD-A8C8-3362-62FEF68C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184366" cy="4906963"/>
          </a:xfrm>
        </p:spPr>
        <p:txBody>
          <a:bodyPr/>
          <a:lstStyle/>
          <a:p>
            <a:pPr algn="l"/>
            <a:r>
              <a:rPr lang="en-US" dirty="0"/>
              <a:t>Non-Recurrent Encoder-Decoder architecture</a:t>
            </a:r>
          </a:p>
          <a:p>
            <a:pPr lvl="1"/>
            <a:r>
              <a:rPr lang="en-US" dirty="0"/>
              <a:t>No hidden states </a:t>
            </a:r>
          </a:p>
          <a:p>
            <a:pPr lvl="1"/>
            <a:r>
              <a:rPr lang="en-US" dirty="0"/>
              <a:t>Context information captured via attention and positional encodings </a:t>
            </a:r>
          </a:p>
          <a:p>
            <a:pPr lvl="1"/>
            <a:r>
              <a:rPr lang="en-US" dirty="0"/>
              <a:t>Consists of stacks of layers with various sublayers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68CD9-460E-B70A-BB5D-ED96F6CD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DA98F-0990-773D-B0AB-A5490988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66" y="1270000"/>
            <a:ext cx="3995228" cy="48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71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5DEC-ACC2-FA07-7FAB-F483F168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Transformer encoder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D2DA-E04F-7740-799D-850DD69E5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stack of N identical layers </a:t>
            </a:r>
          </a:p>
          <a:p>
            <a:r>
              <a:rPr lang="en-US" dirty="0"/>
              <a:t>All layers and sublayers are 512-dimensional</a:t>
            </a:r>
          </a:p>
          <a:p>
            <a:r>
              <a:rPr lang="en-US" dirty="0"/>
              <a:t>Each layer consists of two sublayers</a:t>
            </a:r>
          </a:p>
          <a:p>
            <a:pPr lvl="1"/>
            <a:r>
              <a:rPr lang="en-US" dirty="0"/>
              <a:t>one multi-head self attention layer</a:t>
            </a:r>
          </a:p>
          <a:p>
            <a:pPr lvl="1"/>
            <a:r>
              <a:rPr lang="en-US" dirty="0"/>
              <a:t>one position-wise feed forward layer </a:t>
            </a:r>
          </a:p>
          <a:p>
            <a:r>
              <a:rPr lang="en-US" dirty="0"/>
              <a:t>Each sublayer is followed by an “Add &amp; Norm”  layer:</a:t>
            </a:r>
          </a:p>
          <a:p>
            <a:pPr lvl="1"/>
            <a:r>
              <a:rPr lang="en-US" dirty="0"/>
              <a:t>a residual connection x + Sublayer(x) </a:t>
            </a:r>
          </a:p>
          <a:p>
            <a:pPr lvl="2"/>
            <a:r>
              <a:rPr lang="en-US" dirty="0"/>
              <a:t>(the input  is added to the output of the sublayer) </a:t>
            </a:r>
          </a:p>
          <a:p>
            <a:pPr lvl="1"/>
            <a:r>
              <a:rPr lang="en-US" dirty="0"/>
              <a:t>followed by a normalization step </a:t>
            </a:r>
          </a:p>
          <a:p>
            <a:pPr lvl="2"/>
            <a:r>
              <a:rPr lang="en-US" dirty="0"/>
              <a:t>(using the mean and standard deviation of its activations) </a:t>
            </a:r>
          </a:p>
          <a:p>
            <a:pPr lvl="2"/>
            <a:r>
              <a:rPr lang="en-US" dirty="0" err="1"/>
              <a:t>LayerNorm</a:t>
            </a:r>
            <a:r>
              <a:rPr lang="en-US" dirty="0"/>
              <a:t>(x + Sublayer(x))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B5F0-38AA-70E4-D9E2-28423D3D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E2F3D2-2AFC-D5EE-699F-AFA92033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66" y="1270000"/>
            <a:ext cx="3995228" cy="48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0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09FF7-576A-4380-B9B7-1D8097FEE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C16C-D144-593D-2D34-7E477D8D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Transformer encoder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0F60-C175-7308-5A97-58BA19A0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connection x + Sublayer(x)</a:t>
            </a:r>
          </a:p>
          <a:p>
            <a:pPr lvl="1"/>
            <a:r>
              <a:rPr lang="en-IN" dirty="0"/>
              <a:t>Preventing Vanishing Gradient Problem</a:t>
            </a:r>
          </a:p>
          <a:p>
            <a:pPr lvl="2"/>
            <a:r>
              <a:rPr lang="en-IN" b="1" dirty="0"/>
              <a:t>Residual connections</a:t>
            </a:r>
            <a:r>
              <a:rPr lang="en-IN" dirty="0"/>
              <a:t> mitigate this by allowing gradients to flow directly through the network via skip connections. This direct path makes it easier to update weights in earlier layers during training.</a:t>
            </a:r>
          </a:p>
          <a:p>
            <a:pPr lvl="1"/>
            <a:r>
              <a:rPr lang="en-IN" dirty="0"/>
              <a:t>Preserving Original Information</a:t>
            </a:r>
          </a:p>
          <a:p>
            <a:pPr lvl="2"/>
            <a:r>
              <a:rPr lang="en-IN" dirty="0"/>
              <a:t>Helps it </a:t>
            </a:r>
            <a:r>
              <a:rPr lang="en-IN" b="1" dirty="0"/>
              <a:t>preserve essential details</a:t>
            </a:r>
            <a:r>
              <a:rPr lang="en-IN" dirty="0"/>
              <a:t> while adding new information from the transformations.</a:t>
            </a:r>
          </a:p>
          <a:p>
            <a:pPr lvl="1"/>
            <a:r>
              <a:rPr lang="en-IN" b="1" dirty="0"/>
              <a:t>Improving Training Stability</a:t>
            </a:r>
          </a:p>
          <a:p>
            <a:pPr lvl="2"/>
            <a:r>
              <a:rPr lang="en-IN" dirty="0"/>
              <a:t>Help stabilize training by preventing drastic changes in the data representation from one layer to the next.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604D9-A3B7-0CB1-7899-5169664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63907-B07D-78EF-652C-3B061FCD7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66" y="1270000"/>
            <a:ext cx="3995228" cy="48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2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20365-8A48-4A85-1605-F8CA78E19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E27B-B0BC-78CD-22F3-45F31C0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Transformer encoder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F30AA-7B76-C736-0F7A-8F9FD0E4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feed forward layer </a:t>
            </a:r>
          </a:p>
          <a:p>
            <a:pPr lvl="1"/>
            <a:r>
              <a:rPr lang="en-IN" b="1" dirty="0"/>
              <a:t>Adds non-linearity</a:t>
            </a:r>
            <a:r>
              <a:rPr lang="en-IN" dirty="0"/>
              <a:t> to capture complex token-wise patterns.</a:t>
            </a:r>
          </a:p>
          <a:p>
            <a:pPr lvl="1"/>
            <a:r>
              <a:rPr lang="en-IN" b="1" dirty="0"/>
              <a:t>Separate sequence-related learning (attention) from token-wise transformation</a:t>
            </a:r>
            <a:r>
              <a:rPr lang="en-IN" dirty="0"/>
              <a:t>,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93B92-7ED1-6644-A0E4-46A6F380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C3C83-A409-AAA0-D2BA-C8CCE192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66" y="1270000"/>
            <a:ext cx="3995228" cy="48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00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A748-D703-DB34-F8F1-784CEEE3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Transformer Decoder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F8EF-ABE5-80E1-0DCA-CF4EAD69F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of N identical layers </a:t>
            </a:r>
          </a:p>
          <a:p>
            <a:r>
              <a:rPr lang="en-US" dirty="0"/>
              <a:t>All layers and sublayers are 512-dimensional </a:t>
            </a:r>
          </a:p>
          <a:p>
            <a:r>
              <a:rPr lang="en-US" dirty="0"/>
              <a:t>Each layer consists of three sublayers </a:t>
            </a:r>
          </a:p>
          <a:p>
            <a:pPr lvl="1"/>
            <a:r>
              <a:rPr lang="en-US" dirty="0"/>
              <a:t>one masked multi-head self attention layer    over decoder output</a:t>
            </a:r>
          </a:p>
          <a:p>
            <a:pPr lvl="2"/>
            <a:r>
              <a:rPr lang="en-US" dirty="0"/>
              <a:t> masked, i.e. ignoring future tokens</a:t>
            </a:r>
          </a:p>
          <a:p>
            <a:pPr lvl="1"/>
            <a:r>
              <a:rPr lang="en-US" dirty="0"/>
              <a:t>one multi-headed attention layer      </a:t>
            </a:r>
          </a:p>
          <a:p>
            <a:pPr lvl="2"/>
            <a:r>
              <a:rPr lang="en-US" dirty="0"/>
              <a:t>over encoder output </a:t>
            </a:r>
          </a:p>
          <a:p>
            <a:pPr lvl="1"/>
            <a:r>
              <a:rPr lang="en-US" dirty="0"/>
              <a:t>one position-wise feed forward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1C787-B175-753A-AB6A-FE31BE51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657B9-9F67-0356-8424-0642A428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66" y="1270000"/>
            <a:ext cx="3995228" cy="48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06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7DF3-8BFD-88B8-BFEF-2B5CAEA2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9BA1-CDFF-13FB-E225-C069A5C6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F4FBE-E77C-94EF-B63E-75A485D1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FA0EC6-133A-E18C-63CC-53D60FF2A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9626"/>
            <a:ext cx="9861104" cy="524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0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3F4B-B6AF-C01F-F0C1-56D7F570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Image Captioning using spatial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FB5D-4038-F05D-CCAF-627E4180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as a human, we see the picture?</a:t>
            </a:r>
          </a:p>
          <a:p>
            <a:pPr lvl="1"/>
            <a:r>
              <a:rPr lang="en-GB" dirty="0"/>
              <a:t>Attention Saccades in humans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F6088-5753-8FDF-16D8-4877CFC7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EF13C-A1BF-B8AF-3763-E6F0F94A5625}"/>
              </a:ext>
            </a:extLst>
          </p:cNvPr>
          <p:cNvSpPr txBox="1"/>
          <p:nvPr/>
        </p:nvSpPr>
        <p:spPr>
          <a:xfrm>
            <a:off x="838200" y="6407150"/>
            <a:ext cx="102294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Xu, K., Ba, J. L., 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Kiros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R., Cho, K., Courville, A., 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Salakhutdinov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R., ... &amp; Bengio, Y. “Show, attend and tell: neural image caption generation with visual attention”. </a:t>
            </a:r>
            <a:r>
              <a:rPr lang="en-IN" sz="1000" dirty="0">
                <a:solidFill>
                  <a:srgbClr val="FF0000"/>
                </a:solidFill>
                <a:latin typeface="Arial" panose="020B0604020202020204" pitchFamily="34" charset="0"/>
              </a:rPr>
              <a:t>ICML, 2015</a:t>
            </a:r>
            <a:endParaRPr lang="en-IN" sz="10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F7F0D8-B0FB-D78A-5340-9439336B6E7E}"/>
              </a:ext>
            </a:extLst>
          </p:cNvPr>
          <p:cNvSpPr txBox="1"/>
          <p:nvPr/>
        </p:nvSpPr>
        <p:spPr>
          <a:xfrm>
            <a:off x="11044022" y="6069798"/>
            <a:ext cx="598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E5CD70-10F0-6C65-E0AB-C7021E4B5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607" y="1771911"/>
            <a:ext cx="1583644" cy="1055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9C62C7-32E9-230E-13D5-CACC9D94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2128228" cy="2128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E68CE5-F107-2051-7C86-DE160DB8167C}"/>
              </a:ext>
            </a:extLst>
          </p:cNvPr>
          <p:cNvSpPr txBox="1"/>
          <p:nvPr/>
        </p:nvSpPr>
        <p:spPr>
          <a:xfrm>
            <a:off x="970207" y="5442546"/>
            <a:ext cx="1864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Extract spatial features from a pretrained CNN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54C866-2A73-4EA5-31D9-4EEB8DB33529}"/>
              </a:ext>
            </a:extLst>
          </p:cNvPr>
          <p:cNvCxnSpPr>
            <a:cxnSpLocks/>
            <a:stCxn id="50" idx="3"/>
            <a:endCxn id="16" idx="2"/>
          </p:cNvCxnSpPr>
          <p:nvPr/>
        </p:nvCxnSpPr>
        <p:spPr>
          <a:xfrm>
            <a:off x="6508171" y="4419528"/>
            <a:ext cx="948539" cy="6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E7381B-17F6-9EA4-0133-DECFF9701ED1}"/>
              </a:ext>
            </a:extLst>
          </p:cNvPr>
          <p:cNvSpPr txBox="1"/>
          <p:nvPr/>
        </p:nvSpPr>
        <p:spPr>
          <a:xfrm>
            <a:off x="6668261" y="4614999"/>
            <a:ext cx="978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MLP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E71151-410C-82B7-4F91-48F8EC374267}"/>
                  </a:ext>
                </a:extLst>
              </p:cNvPr>
              <p:cNvSpPr/>
              <p:nvPr/>
            </p:nvSpPr>
            <p:spPr>
              <a:xfrm>
                <a:off x="7456710" y="408873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E71151-410C-82B7-4F91-48F8EC374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710" y="4088732"/>
                <a:ext cx="698530" cy="67470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4A491E0-59FE-D9FB-2B87-ED3097DB1DE9}"/>
                  </a:ext>
                </a:extLst>
              </p:cNvPr>
              <p:cNvSpPr/>
              <p:nvPr/>
            </p:nvSpPr>
            <p:spPr>
              <a:xfrm>
                <a:off x="7456710" y="539509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4A491E0-59FE-D9FB-2B87-ED3097DB1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710" y="5395092"/>
                <a:ext cx="698530" cy="67470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D2812C-EB63-B2BD-6CFC-07744EAD7272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>
            <a:off x="7805975" y="4763438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268BE3-AD48-1AD6-3F56-42A50B87A7E4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>
            <a:off x="8155240" y="4426085"/>
            <a:ext cx="948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DD5DD08-B4EA-E091-056D-C308B0C257FB}"/>
                  </a:ext>
                </a:extLst>
              </p:cNvPr>
              <p:cNvSpPr/>
              <p:nvPr/>
            </p:nvSpPr>
            <p:spPr>
              <a:xfrm>
                <a:off x="9103778" y="408873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DD5DD08-B4EA-E091-056D-C308B0C25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778" y="4088732"/>
                <a:ext cx="698530" cy="67470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3A29E78-D054-DE2A-2D08-0B32B6DA25A3}"/>
                  </a:ext>
                </a:extLst>
              </p:cNvPr>
              <p:cNvSpPr/>
              <p:nvPr/>
            </p:nvSpPr>
            <p:spPr>
              <a:xfrm>
                <a:off x="9103778" y="539509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3A29E78-D054-DE2A-2D08-0B32B6DA2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778" y="5395092"/>
                <a:ext cx="698530" cy="67470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CA341C-FE55-69A4-DD8C-8497876046A7}"/>
              </a:ext>
            </a:extLst>
          </p:cNvPr>
          <p:cNvCxnSpPr>
            <a:cxnSpLocks/>
            <a:stCxn id="26" idx="0"/>
            <a:endCxn id="25" idx="4"/>
          </p:cNvCxnSpPr>
          <p:nvPr/>
        </p:nvCxnSpPr>
        <p:spPr>
          <a:xfrm flipV="1">
            <a:off x="9453043" y="4763438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AF3E9A3-2E25-9A28-5F16-BCD811492BE1}"/>
              </a:ext>
            </a:extLst>
          </p:cNvPr>
          <p:cNvCxnSpPr>
            <a:cxnSpLocks/>
            <a:stCxn id="18" idx="7"/>
            <a:endCxn id="25" idx="3"/>
          </p:cNvCxnSpPr>
          <p:nvPr/>
        </p:nvCxnSpPr>
        <p:spPr>
          <a:xfrm rot="5400000" flipH="1" flipV="1">
            <a:off x="8214874" y="4502699"/>
            <a:ext cx="829270" cy="1153132"/>
          </a:xfrm>
          <a:prstGeom prst="bentConnector3">
            <a:avLst>
              <a:gd name="adj1" fmla="val 40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5E543E-B17D-68D4-71EF-11CC4E950CF4}"/>
                  </a:ext>
                </a:extLst>
              </p:cNvPr>
              <p:cNvSpPr/>
              <p:nvPr/>
            </p:nvSpPr>
            <p:spPr>
              <a:xfrm>
                <a:off x="9103778" y="278237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5E543E-B17D-68D4-71EF-11CC4E950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778" y="2782372"/>
                <a:ext cx="698530" cy="67470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BEAD6A-7B1B-191A-3D0C-EDAB813D0637}"/>
              </a:ext>
            </a:extLst>
          </p:cNvPr>
          <p:cNvCxnSpPr>
            <a:cxnSpLocks/>
            <a:stCxn id="25" idx="0"/>
            <a:endCxn id="30" idx="4"/>
          </p:cNvCxnSpPr>
          <p:nvPr/>
        </p:nvCxnSpPr>
        <p:spPr>
          <a:xfrm flipV="1">
            <a:off x="9453043" y="3457078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42F022-4C95-95A4-8B7A-B2ED801E2D1D}"/>
              </a:ext>
            </a:extLst>
          </p:cNvPr>
          <p:cNvSpPr txBox="1"/>
          <p:nvPr/>
        </p:nvSpPr>
        <p:spPr>
          <a:xfrm>
            <a:off x="9260802" y="2414920"/>
            <a:ext cx="598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4B926D-4F5D-E7E7-7045-3A7BF58BEAD8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9838700" y="4435813"/>
            <a:ext cx="948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5C71F1E-8F98-2755-F408-A64583275BA6}"/>
                  </a:ext>
                </a:extLst>
              </p:cNvPr>
              <p:cNvSpPr/>
              <p:nvPr/>
            </p:nvSpPr>
            <p:spPr>
              <a:xfrm>
                <a:off x="10787238" y="409846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5C71F1E-8F98-2755-F408-A64583275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238" y="4098460"/>
                <a:ext cx="698530" cy="67470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A4F6C4F-AF76-EF5E-B84E-D47F202707AA}"/>
                  </a:ext>
                </a:extLst>
              </p:cNvPr>
              <p:cNvSpPr/>
              <p:nvPr/>
            </p:nvSpPr>
            <p:spPr>
              <a:xfrm>
                <a:off x="10787238" y="540482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A4F6C4F-AF76-EF5E-B84E-D47F20270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238" y="5404820"/>
                <a:ext cx="698530" cy="67470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966C64-BD87-8239-49A9-476B462BAF8F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flipV="1">
            <a:off x="11136503" y="4773166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0193B5E-71A1-5D2F-1FD7-B3EB03051E9B}"/>
                  </a:ext>
                </a:extLst>
              </p:cNvPr>
              <p:cNvSpPr/>
              <p:nvPr/>
            </p:nvSpPr>
            <p:spPr>
              <a:xfrm>
                <a:off x="10787238" y="279210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0193B5E-71A1-5D2F-1FD7-B3EB03051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238" y="2792100"/>
                <a:ext cx="698530" cy="67470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066CCC-A8A8-82FC-5B0D-F8F3215250CD}"/>
              </a:ext>
            </a:extLst>
          </p:cNvPr>
          <p:cNvCxnSpPr>
            <a:cxnSpLocks/>
            <a:stCxn id="38" idx="0"/>
            <a:endCxn id="42" idx="4"/>
          </p:cNvCxnSpPr>
          <p:nvPr/>
        </p:nvCxnSpPr>
        <p:spPr>
          <a:xfrm flipV="1">
            <a:off x="11136503" y="3466806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A34293-560C-5914-A950-DD976447D7F0}"/>
              </a:ext>
            </a:extLst>
          </p:cNvPr>
          <p:cNvSpPr txBox="1"/>
          <p:nvPr/>
        </p:nvSpPr>
        <p:spPr>
          <a:xfrm>
            <a:off x="10889535" y="2390208"/>
            <a:ext cx="598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bird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4C5E44-F059-ECA5-17C8-A36647D37C6B}"/>
              </a:ext>
            </a:extLst>
          </p:cNvPr>
          <p:cNvSpPr txBox="1"/>
          <p:nvPr/>
        </p:nvSpPr>
        <p:spPr>
          <a:xfrm>
            <a:off x="11044022" y="6069798"/>
            <a:ext cx="598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20E62B-EA4A-F68B-F3D4-ECAE79617B36}"/>
              </a:ext>
            </a:extLst>
          </p:cNvPr>
          <p:cNvSpPr txBox="1"/>
          <p:nvPr/>
        </p:nvSpPr>
        <p:spPr>
          <a:xfrm>
            <a:off x="9182321" y="6045667"/>
            <a:ext cx="69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200" dirty="0"/>
              <a:t>[START]</a:t>
            </a:r>
          </a:p>
        </p:txBody>
      </p:sp>
      <p:sp>
        <p:nvSpPr>
          <p:cNvPr id="47" name="Flowchart: Manual Operation 46">
            <a:extLst>
              <a:ext uri="{FF2B5EF4-FFF2-40B4-BE49-F238E27FC236}">
                <a16:creationId xmlns:a16="http://schemas.microsoft.com/office/drawing/2014/main" id="{C5BC5D5A-3FFF-2F40-B24F-1D73158B65BE}"/>
              </a:ext>
            </a:extLst>
          </p:cNvPr>
          <p:cNvSpPr/>
          <p:nvPr/>
        </p:nvSpPr>
        <p:spPr>
          <a:xfrm rot="16200000">
            <a:off x="2912110" y="3901147"/>
            <a:ext cx="1769967" cy="1144449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Encoder (CNN)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349F6F13-1215-AC82-9290-1C8FD4E538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3034538"/>
                  </p:ext>
                </p:extLst>
              </p:nvPr>
            </p:nvGraphicFramePr>
            <p:xfrm>
              <a:off x="4757950" y="3731753"/>
              <a:ext cx="1750221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7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349F6F13-1215-AC82-9290-1C8FD4E538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3034538"/>
                  </p:ext>
                </p:extLst>
              </p:nvPr>
            </p:nvGraphicFramePr>
            <p:xfrm>
              <a:off x="4757950" y="3731753"/>
              <a:ext cx="1750221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7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42" t="-1333" r="-202083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042" t="-1333" r="-102083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042" t="-1333" r="-2083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42" t="-100000" r="-202083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042" t="-100000" r="-102083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042" t="-100000" r="-2083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42" t="-202667" r="-20208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042" t="-202667" r="-10208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042" t="-202667" r="-2083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FAAB565-7EC6-CC2B-2117-15F7A7069131}"/>
                  </a:ext>
                </a:extLst>
              </p:cNvPr>
              <p:cNvSpPr txBox="1"/>
              <p:nvPr/>
            </p:nvSpPr>
            <p:spPr>
              <a:xfrm>
                <a:off x="4757950" y="5244860"/>
                <a:ext cx="175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FAAB565-7EC6-CC2B-2117-15F7A7069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50" y="5244860"/>
                <a:ext cx="175022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6AAE4AF-7438-30EC-74EC-AAA923A004DF}"/>
              </a:ext>
            </a:extLst>
          </p:cNvPr>
          <p:cNvCxnSpPr>
            <a:cxnSpLocks/>
          </p:cNvCxnSpPr>
          <p:nvPr/>
        </p:nvCxnSpPr>
        <p:spPr>
          <a:xfrm flipV="1">
            <a:off x="9086396" y="4639611"/>
            <a:ext cx="1791606" cy="523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11: Attention and Transformers, Fei-Fei Li, </a:t>
            </a:r>
            <a:r>
              <a:rPr lang="en-US" dirty="0" err="1"/>
              <a:t>Ranjay</a:t>
            </a:r>
            <a:r>
              <a:rPr lang="en-US" dirty="0"/>
              <a:t> Krishna, </a:t>
            </a:r>
            <a:r>
              <a:rPr lang="en-US" dirty="0" err="1"/>
              <a:t>Danfei</a:t>
            </a:r>
            <a:r>
              <a:rPr lang="en-US" dirty="0"/>
              <a:t> Xu</a:t>
            </a:r>
          </a:p>
          <a:p>
            <a:r>
              <a:rPr lang="en-US" dirty="0"/>
              <a:t>Lecture 19: RNNs and Transformers for Sequence-to-Sequence Modeling, Sebastian </a:t>
            </a:r>
            <a:r>
              <a:rPr lang="en-US" dirty="0" err="1"/>
              <a:t>Raschka</a:t>
            </a:r>
            <a:endParaRPr lang="en-US" dirty="0"/>
          </a:p>
          <a:p>
            <a:r>
              <a:rPr lang="en-US" dirty="0">
                <a:hlinkClick r:id="rId2"/>
              </a:rPr>
              <a:t>https://courses.grainger.illinois.edu/cs447/sp2023/Slides/Lecture15.pdf</a:t>
            </a:r>
            <a:endParaRPr lang="en-US" dirty="0"/>
          </a:p>
          <a:p>
            <a:r>
              <a:rPr lang="en-US" dirty="0">
                <a:hlinkClick r:id="rId3"/>
              </a:rPr>
              <a:t>https://lena-voita.github.io/nlp_course/seq2seq_and_attention.html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5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3F4B-B6AF-C01F-F0C1-56D7F570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Image Caption Generation with Attention Mechanism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F6088-5753-8FDF-16D8-4877CFC7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EF13C-A1BF-B8AF-3763-E6F0F94A5625}"/>
              </a:ext>
            </a:extLst>
          </p:cNvPr>
          <p:cNvSpPr txBox="1"/>
          <p:nvPr/>
        </p:nvSpPr>
        <p:spPr>
          <a:xfrm>
            <a:off x="838200" y="6407150"/>
            <a:ext cx="102294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Xu, K., Ba, J. L., 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Kiros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R., Cho, K., Courville, A., 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Salakhutdinov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R., ... &amp; Bengio, Y. “Show, attend and tell: neural image caption generation with visual attention”. </a:t>
            </a:r>
            <a:r>
              <a:rPr lang="en-IN" sz="1000" dirty="0">
                <a:solidFill>
                  <a:srgbClr val="FF0000"/>
                </a:solidFill>
                <a:latin typeface="Arial" panose="020B0604020202020204" pitchFamily="34" charset="0"/>
              </a:rPr>
              <a:t>ICML, 2015</a:t>
            </a:r>
            <a:endParaRPr lang="en-IN" sz="10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0D236-F5CD-F664-99AE-51904E4B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2128228" cy="2128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46C33F-B36D-580A-7C91-8874523EBFF3}"/>
              </a:ext>
            </a:extLst>
          </p:cNvPr>
          <p:cNvSpPr txBox="1"/>
          <p:nvPr/>
        </p:nvSpPr>
        <p:spPr>
          <a:xfrm>
            <a:off x="970207" y="5442546"/>
            <a:ext cx="1864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Extract spatial features from a pretrained CNN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0FF1FA-39CE-E656-578C-CCD9A2E87402}"/>
              </a:ext>
            </a:extLst>
          </p:cNvPr>
          <p:cNvCxnSpPr>
            <a:cxnSpLocks/>
            <a:stCxn id="25" idx="3"/>
            <a:endCxn id="21" idx="2"/>
          </p:cNvCxnSpPr>
          <p:nvPr/>
        </p:nvCxnSpPr>
        <p:spPr>
          <a:xfrm>
            <a:off x="6508171" y="4419528"/>
            <a:ext cx="1753164" cy="98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1A435F-2D99-ACD6-1B2A-99D3C0EC3C19}"/>
              </a:ext>
            </a:extLst>
          </p:cNvPr>
          <p:cNvSpPr txBox="1"/>
          <p:nvPr/>
        </p:nvSpPr>
        <p:spPr>
          <a:xfrm>
            <a:off x="6750759" y="4372453"/>
            <a:ext cx="978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MLP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5C78BC6-62FA-04E6-945E-6EB3F3819DF8}"/>
                  </a:ext>
                </a:extLst>
              </p:cNvPr>
              <p:cNvSpPr/>
              <p:nvPr/>
            </p:nvSpPr>
            <p:spPr>
              <a:xfrm>
                <a:off x="8261335" y="4091991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5C78BC6-62FA-04E6-945E-6EB3F3819D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335" y="4091991"/>
                <a:ext cx="698530" cy="67470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5B3C549-5B30-883C-5423-B2B4312AF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778273"/>
                  </p:ext>
                </p:extLst>
              </p:nvPr>
            </p:nvGraphicFramePr>
            <p:xfrm>
              <a:off x="4757949" y="1678291"/>
              <a:ext cx="1750224" cy="144795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8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5B3C549-5B30-883C-5423-B2B4312AF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778273"/>
                  </p:ext>
                </p:extLst>
              </p:nvPr>
            </p:nvGraphicFramePr>
            <p:xfrm>
              <a:off x="4757949" y="1678291"/>
              <a:ext cx="1750224" cy="144795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8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74" t="-2632" r="-204348" b="-2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632" r="-100000" b="-2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48" t="-2632" r="-2174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74" t="-100000" r="-20434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0000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48" t="-100000" r="-217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74" t="-205263" r="-20434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5263" r="-1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48" t="-205263" r="-217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152D54-BF9E-5940-316A-D8632AD92A1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633060" y="3126244"/>
            <a:ext cx="1" cy="605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BBB4F4-3426-6E3F-55BB-BBDF408B14FF}"/>
                  </a:ext>
                </a:extLst>
              </p:cNvPr>
              <p:cNvSpPr txBox="1"/>
              <p:nvPr/>
            </p:nvSpPr>
            <p:spPr>
              <a:xfrm>
                <a:off x="938253" y="1544345"/>
                <a:ext cx="2619660" cy="1776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Compute Alignment Scores (Scalars)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IN" dirty="0"/>
                  <a:t> is an MLP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BBB4F4-3426-6E3F-55BB-BBDF408B1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53" y="1544345"/>
                <a:ext cx="2619660" cy="1776640"/>
              </a:xfrm>
              <a:prstGeom prst="rect">
                <a:avLst/>
              </a:prstGeom>
              <a:blipFill>
                <a:blip r:embed="rId5"/>
                <a:stretch>
                  <a:fillRect l="-2093" t="-1712" b="-44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lowchart: Manual Operation 21">
            <a:extLst>
              <a:ext uri="{FF2B5EF4-FFF2-40B4-BE49-F238E27FC236}">
                <a16:creationId xmlns:a16="http://schemas.microsoft.com/office/drawing/2014/main" id="{D2B4371C-CEA1-F92F-9A68-1BC5A0066679}"/>
              </a:ext>
            </a:extLst>
          </p:cNvPr>
          <p:cNvSpPr/>
          <p:nvPr/>
        </p:nvSpPr>
        <p:spPr>
          <a:xfrm rot="16200000">
            <a:off x="2912110" y="3901147"/>
            <a:ext cx="1769967" cy="1144449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Encoder (CNN)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7F7C4CEE-52C6-51D5-EB13-F0F5E3926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285862"/>
                  </p:ext>
                </p:extLst>
              </p:nvPr>
            </p:nvGraphicFramePr>
            <p:xfrm>
              <a:off x="4757950" y="3731753"/>
              <a:ext cx="1750221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7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7F7C4CEE-52C6-51D5-EB13-F0F5E3926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285862"/>
                  </p:ext>
                </p:extLst>
              </p:nvPr>
            </p:nvGraphicFramePr>
            <p:xfrm>
              <a:off x="4757950" y="3731753"/>
              <a:ext cx="1750221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7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42" t="-1333" r="-202083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042" t="-1333" r="-102083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2" t="-1333" r="-2083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42" t="-100000" r="-202083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042" t="-100000" r="-102083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2" t="-100000" r="-2083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42" t="-202667" r="-20208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042" t="-202667" r="-10208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2" t="-202667" r="-2083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E5F4D0-7A77-E246-CD4D-F2591F16E2AC}"/>
                  </a:ext>
                </a:extLst>
              </p:cNvPr>
              <p:cNvSpPr txBox="1"/>
              <p:nvPr/>
            </p:nvSpPr>
            <p:spPr>
              <a:xfrm>
                <a:off x="4757950" y="5244860"/>
                <a:ext cx="175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E5F4D0-7A77-E246-CD4D-F2591F16E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50" y="5244860"/>
                <a:ext cx="17502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99BF03-FFD5-1F4B-487F-829E011D9648}"/>
                  </a:ext>
                </a:extLst>
              </p:cNvPr>
              <p:cNvSpPr txBox="1"/>
              <p:nvPr/>
            </p:nvSpPr>
            <p:spPr>
              <a:xfrm>
                <a:off x="4757949" y="1081087"/>
                <a:ext cx="1750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Alignment Score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99BF03-FFD5-1F4B-487F-829E011D9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49" y="1081087"/>
                <a:ext cx="1750221" cy="646331"/>
              </a:xfrm>
              <a:prstGeom prst="rect">
                <a:avLst/>
              </a:prstGeom>
              <a:blipFill>
                <a:blip r:embed="rId8"/>
                <a:stretch>
                  <a:fillRect l="-3136" t="-4717" r="-6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E3E49D-845F-511E-0745-941010D56A6B}"/>
              </a:ext>
            </a:extLst>
          </p:cNvPr>
          <p:cNvCxnSpPr>
            <a:cxnSpLocks/>
            <a:stCxn id="21" idx="2"/>
            <a:endCxn id="5" idx="2"/>
          </p:cNvCxnSpPr>
          <p:nvPr/>
        </p:nvCxnSpPr>
        <p:spPr>
          <a:xfrm flipH="1" flipV="1">
            <a:off x="5633061" y="3126244"/>
            <a:ext cx="2628274" cy="1303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9C0E4E0-F29D-9FD5-BCED-475413019F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8053996"/>
                  </p:ext>
                </p:extLst>
              </p:nvPr>
            </p:nvGraphicFramePr>
            <p:xfrm>
              <a:off x="3160091" y="2045636"/>
              <a:ext cx="678346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8346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0,0,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9C0E4E0-F29D-9FD5-BCED-475413019F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8053996"/>
                  </p:ext>
                </p:extLst>
              </p:nvPr>
            </p:nvGraphicFramePr>
            <p:xfrm>
              <a:off x="3160091" y="2045636"/>
              <a:ext cx="678346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8346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893" t="-1316" r="-1786" b="-2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893" t="-102667" r="-1786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893" t="-200000" r="-1786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C76E4D-6CDB-DA27-579E-48A75D0D6F64}"/>
              </a:ext>
            </a:extLst>
          </p:cNvPr>
          <p:cNvCxnSpPr>
            <a:cxnSpLocks/>
          </p:cNvCxnSpPr>
          <p:nvPr/>
        </p:nvCxnSpPr>
        <p:spPr>
          <a:xfrm rot="10800000">
            <a:off x="3838437" y="3367873"/>
            <a:ext cx="919512" cy="4822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66DE8AC-928E-B052-0340-819D2AC384D4}"/>
              </a:ext>
            </a:extLst>
          </p:cNvPr>
          <p:cNvSpPr txBox="1"/>
          <p:nvPr/>
        </p:nvSpPr>
        <p:spPr>
          <a:xfrm>
            <a:off x="3013483" y="1450192"/>
            <a:ext cx="99971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1600" dirty="0"/>
              <a:t>Part of an Image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>
                <a:extLst>
                  <a:ext uri="{FF2B5EF4-FFF2-40B4-BE49-F238E27FC236}">
                    <a16:creationId xmlns:a16="http://schemas.microsoft.com/office/drawing/2014/main" id="{8AB89834-8579-1B18-C50D-325170E9B9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664645"/>
                  </p:ext>
                </p:extLst>
              </p:nvPr>
            </p:nvGraphicFramePr>
            <p:xfrm>
              <a:off x="6947195" y="1678291"/>
              <a:ext cx="1750224" cy="144795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8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>
                <a:extLst>
                  <a:ext uri="{FF2B5EF4-FFF2-40B4-BE49-F238E27FC236}">
                    <a16:creationId xmlns:a16="http://schemas.microsoft.com/office/drawing/2014/main" id="{8AB89834-8579-1B18-C50D-325170E9B9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664645"/>
                  </p:ext>
                </p:extLst>
              </p:nvPr>
            </p:nvGraphicFramePr>
            <p:xfrm>
              <a:off x="6947195" y="1678291"/>
              <a:ext cx="1750224" cy="144795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8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174" t="-2632" r="-202174" b="-2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2174" t="-2632" r="-102174" b="-2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2174" t="-2632" r="-2174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174" t="-100000" r="-2021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2174" t="-100000" r="-1021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2174" t="-100000" r="-217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174" t="-205263" r="-20217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2174" t="-205263" r="-10217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2174" t="-205263" r="-217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B5AB2B-9E14-7CAF-A32C-2BB2491D8501}"/>
                  </a:ext>
                </a:extLst>
              </p:cNvPr>
              <p:cNvSpPr txBox="1"/>
              <p:nvPr/>
            </p:nvSpPr>
            <p:spPr>
              <a:xfrm>
                <a:off x="6885779" y="1080974"/>
                <a:ext cx="1750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Attention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B5AB2B-9E14-7CAF-A32C-2BB2491D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79" y="1080974"/>
                <a:ext cx="1750221" cy="646331"/>
              </a:xfrm>
              <a:prstGeom prst="rect">
                <a:avLst/>
              </a:prstGeom>
              <a:blipFill>
                <a:blip r:embed="rId11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E516D2-7FF5-E14A-3B6B-F186EA4DA025}"/>
              </a:ext>
            </a:extLst>
          </p:cNvPr>
          <p:cNvCxnSpPr>
            <a:cxnSpLocks/>
            <a:stCxn id="5" idx="3"/>
            <a:endCxn id="39" idx="1"/>
          </p:cNvCxnSpPr>
          <p:nvPr/>
        </p:nvCxnSpPr>
        <p:spPr>
          <a:xfrm>
            <a:off x="6508173" y="2402267"/>
            <a:ext cx="439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2B2F1-1522-8EAD-6CB2-6852580C7455}"/>
                  </a:ext>
                </a:extLst>
              </p:cNvPr>
              <p:cNvSpPr txBox="1"/>
              <p:nvPr/>
            </p:nvSpPr>
            <p:spPr>
              <a:xfrm>
                <a:off x="8747443" y="1579050"/>
                <a:ext cx="2506303" cy="1511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/>
                  <a:t>Normalize to get attention weights: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dirty="0"/>
                  <a:t>, attention values sum to 1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2B2F1-1522-8EAD-6CB2-6852580C7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443" y="1579050"/>
                <a:ext cx="2506303" cy="1511824"/>
              </a:xfrm>
              <a:prstGeom prst="rect">
                <a:avLst/>
              </a:prstGeom>
              <a:blipFill>
                <a:blip r:embed="rId12"/>
                <a:stretch>
                  <a:fillRect l="-2010" t="-1667" r="-1508" b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41E2D1-93CA-1490-3736-123E22F99B0B}"/>
                  </a:ext>
                </a:extLst>
              </p:cNvPr>
              <p:cNvSpPr txBox="1"/>
              <p:nvPr/>
            </p:nvSpPr>
            <p:spPr>
              <a:xfrm>
                <a:off x="8725529" y="3075615"/>
                <a:ext cx="2628271" cy="106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 context vector: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41E2D1-93CA-1490-3736-123E22F99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529" y="3075615"/>
                <a:ext cx="2628271" cy="1069200"/>
              </a:xfrm>
              <a:prstGeom prst="rect">
                <a:avLst/>
              </a:prstGeom>
              <a:blipFill>
                <a:blip r:embed="rId13"/>
                <a:stretch>
                  <a:fillRect l="-1435" t="-62353" b="-1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DD4D49-9E01-41E9-D989-F120909727F6}"/>
              </a:ext>
            </a:extLst>
          </p:cNvPr>
          <p:cNvCxnSpPr>
            <a:cxnSpLocks/>
            <a:stCxn id="39" idx="2"/>
            <a:endCxn id="36" idx="0"/>
          </p:cNvCxnSpPr>
          <p:nvPr/>
        </p:nvCxnSpPr>
        <p:spPr>
          <a:xfrm>
            <a:off x="7822307" y="3126244"/>
            <a:ext cx="377" cy="24019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A4D93CA-AD86-48EB-9ED5-EF37BD41281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508170" y="4948563"/>
            <a:ext cx="1064294" cy="81041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B2756E0-0B9F-864C-DD06-693CD84D567B}"/>
                  </a:ext>
                </a:extLst>
              </p:cNvPr>
              <p:cNvSpPr txBox="1"/>
              <p:nvPr/>
            </p:nvSpPr>
            <p:spPr>
              <a:xfrm>
                <a:off x="7572464" y="5528147"/>
                <a:ext cx="500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B2756E0-0B9F-864C-DD06-693CD84D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464" y="5528147"/>
                <a:ext cx="500439" cy="461665"/>
              </a:xfrm>
              <a:prstGeom prst="rect">
                <a:avLst/>
              </a:prstGeom>
              <a:blipFill>
                <a:blip r:embed="rId1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4C3163-1A11-EEA2-5014-D28D375E85EB}"/>
              </a:ext>
            </a:extLst>
          </p:cNvPr>
          <p:cNvCxnSpPr>
            <a:cxnSpLocks/>
            <a:stCxn id="36" idx="3"/>
            <a:endCxn id="51" idx="2"/>
          </p:cNvCxnSpPr>
          <p:nvPr/>
        </p:nvCxnSpPr>
        <p:spPr>
          <a:xfrm flipV="1">
            <a:off x="8072903" y="5757227"/>
            <a:ext cx="1617496" cy="17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771506B-0558-A7CD-DFB1-64ED03A0E4CA}"/>
                  </a:ext>
                </a:extLst>
              </p:cNvPr>
              <p:cNvSpPr/>
              <p:nvPr/>
            </p:nvSpPr>
            <p:spPr>
              <a:xfrm>
                <a:off x="9690399" y="5419874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771506B-0558-A7CD-DFB1-64ED03A0E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399" y="5419874"/>
                <a:ext cx="698530" cy="67470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36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37" grpId="0" animBg="1"/>
      <p:bldP spid="40" grpId="0"/>
      <p:bldP spid="15" grpId="0"/>
      <p:bldP spid="23" grpId="0"/>
      <p:bldP spid="36" grpId="0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9B491-6444-AA38-63F2-D93274766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3A45-701B-339B-1C2E-2AF76B44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Image Caption Generation with Attention Mechanism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A496A-2FF2-F4F8-6BF5-7579C8F9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A5439-9AE2-CC41-5B2A-844237456C29}"/>
              </a:ext>
            </a:extLst>
          </p:cNvPr>
          <p:cNvSpPr txBox="1"/>
          <p:nvPr/>
        </p:nvSpPr>
        <p:spPr>
          <a:xfrm>
            <a:off x="838200" y="6407150"/>
            <a:ext cx="102294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Xu, K., Ba, J. L., 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Kiros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R., Cho, K., Courville, A., 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Salakhutdinov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R., ... &amp; Bengio, Y. “Show, attend and tell: neural image caption generation with visual attention”. </a:t>
            </a:r>
            <a:r>
              <a:rPr lang="en-IN" sz="1000" dirty="0">
                <a:solidFill>
                  <a:srgbClr val="FF0000"/>
                </a:solidFill>
                <a:latin typeface="Arial" panose="020B0604020202020204" pitchFamily="34" charset="0"/>
              </a:rPr>
              <a:t>ICML, 2015</a:t>
            </a:r>
            <a:endParaRPr lang="en-IN" sz="10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E71EE-7A75-825B-F0AA-8B0FAD80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2128228" cy="2128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4C2CA4-D791-F58C-D449-A327FDBF188C}"/>
              </a:ext>
            </a:extLst>
          </p:cNvPr>
          <p:cNvSpPr txBox="1"/>
          <p:nvPr/>
        </p:nvSpPr>
        <p:spPr>
          <a:xfrm>
            <a:off x="970207" y="5442546"/>
            <a:ext cx="1864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Extract spatial features from a pretrained CNN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7B28AC-6A6C-9429-1AFF-F2932683D9FE}"/>
              </a:ext>
            </a:extLst>
          </p:cNvPr>
          <p:cNvCxnSpPr>
            <a:cxnSpLocks/>
            <a:stCxn id="25" idx="3"/>
            <a:endCxn id="21" idx="2"/>
          </p:cNvCxnSpPr>
          <p:nvPr/>
        </p:nvCxnSpPr>
        <p:spPr>
          <a:xfrm>
            <a:off x="6508171" y="4419528"/>
            <a:ext cx="1753164" cy="98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C016A2-4EFB-8DA7-BB22-EA228203C1C8}"/>
              </a:ext>
            </a:extLst>
          </p:cNvPr>
          <p:cNvSpPr txBox="1"/>
          <p:nvPr/>
        </p:nvSpPr>
        <p:spPr>
          <a:xfrm>
            <a:off x="6750759" y="4372453"/>
            <a:ext cx="978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MLP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06F7AFD-DD9E-736A-BBFE-DF3ECAFDEBF3}"/>
                  </a:ext>
                </a:extLst>
              </p:cNvPr>
              <p:cNvSpPr/>
              <p:nvPr/>
            </p:nvSpPr>
            <p:spPr>
              <a:xfrm>
                <a:off x="8261335" y="4091991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06F7AFD-DD9E-736A-BBFE-DF3ECAFDE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335" y="4091991"/>
                <a:ext cx="698530" cy="67470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E135E5-A5A2-F3A8-FF4C-FB720BE336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889658"/>
                  </p:ext>
                </p:extLst>
              </p:nvPr>
            </p:nvGraphicFramePr>
            <p:xfrm>
              <a:off x="4757949" y="1678291"/>
              <a:ext cx="1750224" cy="144795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8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E135E5-A5A2-F3A8-FF4C-FB720BE336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889658"/>
                  </p:ext>
                </p:extLst>
              </p:nvPr>
            </p:nvGraphicFramePr>
            <p:xfrm>
              <a:off x="4757949" y="1678291"/>
              <a:ext cx="1750224" cy="144795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8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74" t="-2632" r="-204348" b="-2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632" r="-100000" b="-2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48" t="-2632" r="-2174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74" t="-100000" r="-20434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0000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48" t="-100000" r="-217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74" t="-205263" r="-20434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5263" r="-1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48" t="-205263" r="-217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85853F-C046-821C-8A05-378549C64A4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633060" y="3126244"/>
            <a:ext cx="1" cy="605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4E1201-73F9-33DD-2C54-175BD7303133}"/>
                  </a:ext>
                </a:extLst>
              </p:cNvPr>
              <p:cNvSpPr txBox="1"/>
              <p:nvPr/>
            </p:nvSpPr>
            <p:spPr>
              <a:xfrm>
                <a:off x="938253" y="1544345"/>
                <a:ext cx="2619660" cy="1776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Compute Alignment Scores (Scalars)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IN" dirty="0"/>
                  <a:t> is an MLP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4E1201-73F9-33DD-2C54-175BD7303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53" y="1544345"/>
                <a:ext cx="2619660" cy="1776640"/>
              </a:xfrm>
              <a:prstGeom prst="rect">
                <a:avLst/>
              </a:prstGeom>
              <a:blipFill>
                <a:blip r:embed="rId5"/>
                <a:stretch>
                  <a:fillRect l="-1923" t="-1418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lowchart: Manual Operation 21">
            <a:extLst>
              <a:ext uri="{FF2B5EF4-FFF2-40B4-BE49-F238E27FC236}">
                <a16:creationId xmlns:a16="http://schemas.microsoft.com/office/drawing/2014/main" id="{0A5722D9-4D0C-4342-C2B1-E6D38287E0AA}"/>
              </a:ext>
            </a:extLst>
          </p:cNvPr>
          <p:cNvSpPr/>
          <p:nvPr/>
        </p:nvSpPr>
        <p:spPr>
          <a:xfrm rot="16200000">
            <a:off x="2912110" y="3901147"/>
            <a:ext cx="1769967" cy="1144449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Encoder (CNN)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6FA365B7-AFA6-BE92-5705-72C3B5D80C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57950" y="3731753"/>
              <a:ext cx="1750221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7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6FA365B7-AFA6-BE92-5705-72C3B5D80C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57950" y="3731753"/>
              <a:ext cx="1750221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7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174" r="-2043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4348" r="-217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174" t="-102778" r="-204348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02778" r="-100000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4348" t="-102778" r="-2174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174" t="-197297" r="-20434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97297" r="-1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4348" t="-197297" r="-2174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D61B90-2124-F201-BB9D-DCE7E93AD118}"/>
                  </a:ext>
                </a:extLst>
              </p:cNvPr>
              <p:cNvSpPr txBox="1"/>
              <p:nvPr/>
            </p:nvSpPr>
            <p:spPr>
              <a:xfrm>
                <a:off x="4757950" y="5244860"/>
                <a:ext cx="175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D61B90-2124-F201-BB9D-DCE7E93AD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50" y="5244860"/>
                <a:ext cx="17502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CFAE77-2B2D-25C3-A409-C49E3870393A}"/>
                  </a:ext>
                </a:extLst>
              </p:cNvPr>
              <p:cNvSpPr txBox="1"/>
              <p:nvPr/>
            </p:nvSpPr>
            <p:spPr>
              <a:xfrm>
                <a:off x="4757949" y="1081087"/>
                <a:ext cx="1750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Alignment Score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CFAE77-2B2D-25C3-A409-C49E38703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49" y="1081087"/>
                <a:ext cx="1750221" cy="646331"/>
              </a:xfrm>
              <a:prstGeom prst="rect">
                <a:avLst/>
              </a:prstGeom>
              <a:blipFill>
                <a:blip r:embed="rId8"/>
                <a:stretch>
                  <a:fillRect l="-287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C79F3C8-376C-7762-9F0B-606ADE68F9F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60091" y="2045636"/>
              <a:ext cx="678346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8346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0,0,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C79F3C8-376C-7762-9F0B-606ADE68F9F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60091" y="2045636"/>
              <a:ext cx="678346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8346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2778" r="-1818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100000" r="-18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205556" r="-1818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5C85D13-2670-C070-2F15-E980B1C83A54}"/>
              </a:ext>
            </a:extLst>
          </p:cNvPr>
          <p:cNvSpPr txBox="1"/>
          <p:nvPr/>
        </p:nvSpPr>
        <p:spPr>
          <a:xfrm>
            <a:off x="3013483" y="1450192"/>
            <a:ext cx="99971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1600" dirty="0"/>
              <a:t>Part of an Image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>
                <a:extLst>
                  <a:ext uri="{FF2B5EF4-FFF2-40B4-BE49-F238E27FC236}">
                    <a16:creationId xmlns:a16="http://schemas.microsoft.com/office/drawing/2014/main" id="{85DBDCB6-7398-27C7-B622-94A56DEE4D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853348"/>
                  </p:ext>
                </p:extLst>
              </p:nvPr>
            </p:nvGraphicFramePr>
            <p:xfrm>
              <a:off x="6947195" y="1678291"/>
              <a:ext cx="1750224" cy="144795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8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>
                <a:extLst>
                  <a:ext uri="{FF2B5EF4-FFF2-40B4-BE49-F238E27FC236}">
                    <a16:creationId xmlns:a16="http://schemas.microsoft.com/office/drawing/2014/main" id="{85DBDCB6-7398-27C7-B622-94A56DEE4D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853348"/>
                  </p:ext>
                </p:extLst>
              </p:nvPr>
            </p:nvGraphicFramePr>
            <p:xfrm>
              <a:off x="6947195" y="1678291"/>
              <a:ext cx="1750224" cy="144795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8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8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174" t="-2632" r="-202174" b="-2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2174" t="-2632" r="-102174" b="-2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2174" t="-2632" r="-2174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174" t="-100000" r="-2021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2174" t="-100000" r="-1021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2174" t="-100000" r="-217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82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174" t="-205263" r="-20217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2174" t="-205263" r="-10217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2174" t="-205263" r="-217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BBBC87-5752-C07B-987C-B98655C19C2F}"/>
                  </a:ext>
                </a:extLst>
              </p:cNvPr>
              <p:cNvSpPr txBox="1"/>
              <p:nvPr/>
            </p:nvSpPr>
            <p:spPr>
              <a:xfrm>
                <a:off x="6885779" y="1080974"/>
                <a:ext cx="1750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Attention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BBBC87-5752-C07B-987C-B98655C19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79" y="1080974"/>
                <a:ext cx="1750221" cy="646331"/>
              </a:xfrm>
              <a:prstGeom prst="rect">
                <a:avLst/>
              </a:prstGeom>
              <a:blipFill>
                <a:blip r:embed="rId11"/>
                <a:stretch>
                  <a:fillRect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68990F-ED9A-F15A-A949-E5C60D05C0EF}"/>
              </a:ext>
            </a:extLst>
          </p:cNvPr>
          <p:cNvCxnSpPr>
            <a:cxnSpLocks/>
            <a:stCxn id="5" idx="3"/>
            <a:endCxn id="39" idx="1"/>
          </p:cNvCxnSpPr>
          <p:nvPr/>
        </p:nvCxnSpPr>
        <p:spPr>
          <a:xfrm>
            <a:off x="6508173" y="2402267"/>
            <a:ext cx="439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F41E4-639D-9920-F20C-0B01429331C2}"/>
              </a:ext>
            </a:extLst>
          </p:cNvPr>
          <p:cNvCxnSpPr>
            <a:cxnSpLocks/>
            <a:stCxn id="39" idx="2"/>
            <a:endCxn id="36" idx="0"/>
          </p:cNvCxnSpPr>
          <p:nvPr/>
        </p:nvCxnSpPr>
        <p:spPr>
          <a:xfrm>
            <a:off x="7822307" y="3126244"/>
            <a:ext cx="377" cy="24019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A263EC5-7893-43FE-61BF-835FA6723F0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508170" y="4948563"/>
            <a:ext cx="1064294" cy="81041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FE1A00-E185-8B8A-972B-C4D24B3379C3}"/>
                  </a:ext>
                </a:extLst>
              </p:cNvPr>
              <p:cNvSpPr txBox="1"/>
              <p:nvPr/>
            </p:nvSpPr>
            <p:spPr>
              <a:xfrm>
                <a:off x="7572464" y="5528147"/>
                <a:ext cx="500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FE1A00-E185-8B8A-972B-C4D24B337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464" y="5528147"/>
                <a:ext cx="500439" cy="461665"/>
              </a:xfrm>
              <a:prstGeom prst="rect">
                <a:avLst/>
              </a:prstGeom>
              <a:blipFill>
                <a:blip r:embed="rId1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D3DA1F-8A72-FBC6-0CEA-44231984F7D7}"/>
              </a:ext>
            </a:extLst>
          </p:cNvPr>
          <p:cNvCxnSpPr>
            <a:cxnSpLocks/>
            <a:stCxn id="36" idx="3"/>
            <a:endCxn id="33" idx="2"/>
          </p:cNvCxnSpPr>
          <p:nvPr/>
        </p:nvCxnSpPr>
        <p:spPr>
          <a:xfrm flipV="1">
            <a:off x="8072903" y="5758979"/>
            <a:ext cx="106391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6EFC8A-C551-26FB-7A9B-68D4A17D274C}"/>
                  </a:ext>
                </a:extLst>
              </p:cNvPr>
              <p:cNvSpPr/>
              <p:nvPr/>
            </p:nvSpPr>
            <p:spPr>
              <a:xfrm>
                <a:off x="9552954" y="408873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6EFC8A-C551-26FB-7A9B-68D4A17D2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954" y="4088732"/>
                <a:ext cx="698530" cy="67470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AC3A074-46C2-F860-E61B-ACD654480132}"/>
                  </a:ext>
                </a:extLst>
              </p:cNvPr>
              <p:cNvSpPr/>
              <p:nvPr/>
            </p:nvSpPr>
            <p:spPr>
              <a:xfrm>
                <a:off x="10009393" y="5442546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AC3A074-46C2-F860-E61B-ACD65448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393" y="5442546"/>
                <a:ext cx="698530" cy="67470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63FD9F-6E2E-31FA-238D-A7D0CD1EDBEA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H="1" flipV="1">
            <a:off x="9902219" y="4763438"/>
            <a:ext cx="456439" cy="6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D5F25E2-4B0F-223D-0708-612C352DEBB3}"/>
                  </a:ext>
                </a:extLst>
              </p:cNvPr>
              <p:cNvSpPr/>
              <p:nvPr/>
            </p:nvSpPr>
            <p:spPr>
              <a:xfrm>
                <a:off x="9552954" y="2782372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D5F25E2-4B0F-223D-0708-612C352DE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954" y="2782372"/>
                <a:ext cx="698530" cy="67470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5D012-F9E2-1466-18A8-2E8273A32AEA}"/>
              </a:ext>
            </a:extLst>
          </p:cNvPr>
          <p:cNvCxnSpPr>
            <a:cxnSpLocks/>
            <a:stCxn id="13" idx="0"/>
            <a:endCxn id="28" idx="4"/>
          </p:cNvCxnSpPr>
          <p:nvPr/>
        </p:nvCxnSpPr>
        <p:spPr>
          <a:xfrm flipV="1">
            <a:off x="9902219" y="3457078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0A8B6A-E13E-BE93-C671-61949E1A2485}"/>
              </a:ext>
            </a:extLst>
          </p:cNvPr>
          <p:cNvSpPr txBox="1"/>
          <p:nvPr/>
        </p:nvSpPr>
        <p:spPr>
          <a:xfrm>
            <a:off x="9709978" y="2414920"/>
            <a:ext cx="598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9B9E165-B1B9-BFDF-4FFC-9A1A42F7B10D}"/>
                  </a:ext>
                </a:extLst>
              </p:cNvPr>
              <p:cNvSpPr/>
              <p:nvPr/>
            </p:nvSpPr>
            <p:spPr>
              <a:xfrm>
                <a:off x="9136818" y="5421626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9B9E165-B1B9-BFDF-4FFC-9A1A42F7B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818" y="5421626"/>
                <a:ext cx="698530" cy="674706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07D37B-2788-868C-B586-18636578A6C3}"/>
              </a:ext>
            </a:extLst>
          </p:cNvPr>
          <p:cNvCxnSpPr>
            <a:cxnSpLocks/>
            <a:stCxn id="33" idx="0"/>
            <a:endCxn id="13" idx="4"/>
          </p:cNvCxnSpPr>
          <p:nvPr/>
        </p:nvCxnSpPr>
        <p:spPr>
          <a:xfrm flipV="1">
            <a:off x="9486083" y="4763438"/>
            <a:ext cx="416136" cy="658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4624D5-6A03-4159-4F79-62FCD07A8D22}"/>
              </a:ext>
            </a:extLst>
          </p:cNvPr>
          <p:cNvSpPr txBox="1"/>
          <p:nvPr/>
        </p:nvSpPr>
        <p:spPr>
          <a:xfrm>
            <a:off x="10116567" y="6090716"/>
            <a:ext cx="69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200" dirty="0"/>
              <a:t>[START]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6C6011-3222-3E46-2294-FBE3FC49AE83}"/>
              </a:ext>
            </a:extLst>
          </p:cNvPr>
          <p:cNvCxnSpPr>
            <a:cxnSpLocks/>
            <a:stCxn id="21" idx="6"/>
            <a:endCxn id="13" idx="2"/>
          </p:cNvCxnSpPr>
          <p:nvPr/>
        </p:nvCxnSpPr>
        <p:spPr>
          <a:xfrm flipV="1">
            <a:off x="8959865" y="4426085"/>
            <a:ext cx="593089" cy="3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15">
            <a:extLst>
              <a:ext uri="{FF2B5EF4-FFF2-40B4-BE49-F238E27FC236}">
                <a16:creationId xmlns:a16="http://schemas.microsoft.com/office/drawing/2014/main" id="{4F75A65A-C86D-9BC1-2AF1-4726D911DED2}"/>
              </a:ext>
            </a:extLst>
          </p:cNvPr>
          <p:cNvCxnSpPr>
            <a:cxnSpLocks/>
          </p:cNvCxnSpPr>
          <p:nvPr/>
        </p:nvCxnSpPr>
        <p:spPr>
          <a:xfrm rot="10800000">
            <a:off x="3838437" y="3367873"/>
            <a:ext cx="919512" cy="4822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95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8" grpId="0" animBg="1"/>
      <p:bldP spid="31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C5BB0-5E0F-0E83-205F-89DFC765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628D-C7CA-26C0-A758-DCED18E7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Image Caption Generation with Attention Mechanism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C4C42-B9C4-0722-3CCF-2139E604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A09CD-4C64-9BC8-506F-23C4B49B10A2}"/>
              </a:ext>
            </a:extLst>
          </p:cNvPr>
          <p:cNvSpPr txBox="1"/>
          <p:nvPr/>
        </p:nvSpPr>
        <p:spPr>
          <a:xfrm>
            <a:off x="838200" y="6407150"/>
            <a:ext cx="102294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Xu, K., Ba, J. L., 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Kiros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R., Cho, K., Courville, A., 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Salakhutdinov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R., ... &amp; Bengio, Y. “Show, attend and tell: neural image caption generation with visual attention”. </a:t>
            </a:r>
            <a:r>
              <a:rPr lang="en-IN" sz="1000" dirty="0">
                <a:solidFill>
                  <a:srgbClr val="FF0000"/>
                </a:solidFill>
                <a:latin typeface="Arial" panose="020B0604020202020204" pitchFamily="34" charset="0"/>
              </a:rPr>
              <a:t>ICML, 2015</a:t>
            </a:r>
            <a:endParaRPr lang="en-IN" sz="10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BEA86-3B01-3798-3B8D-B553EE1D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0648"/>
            <a:ext cx="2128228" cy="2128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1018AC-4739-34EB-2153-E0491B5C6C59}"/>
              </a:ext>
            </a:extLst>
          </p:cNvPr>
          <p:cNvSpPr txBox="1"/>
          <p:nvPr/>
        </p:nvSpPr>
        <p:spPr>
          <a:xfrm>
            <a:off x="970207" y="4544194"/>
            <a:ext cx="1864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Extract spatial features from a pretrained CNN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EF8608-E98D-3122-CA0D-0C611EECA0A1}"/>
              </a:ext>
            </a:extLst>
          </p:cNvPr>
          <p:cNvCxnSpPr>
            <a:cxnSpLocks/>
            <a:stCxn id="25" idx="3"/>
            <a:endCxn id="21" idx="2"/>
          </p:cNvCxnSpPr>
          <p:nvPr/>
        </p:nvCxnSpPr>
        <p:spPr>
          <a:xfrm>
            <a:off x="6508171" y="3521176"/>
            <a:ext cx="1015231" cy="98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97B3C5-2541-D9BA-654B-24951AAC777D}"/>
              </a:ext>
            </a:extLst>
          </p:cNvPr>
          <p:cNvSpPr txBox="1"/>
          <p:nvPr/>
        </p:nvSpPr>
        <p:spPr>
          <a:xfrm>
            <a:off x="6750759" y="3474101"/>
            <a:ext cx="978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MLP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EDC36CF-E5ED-3290-491B-1CC56A0F7A55}"/>
                  </a:ext>
                </a:extLst>
              </p:cNvPr>
              <p:cNvSpPr/>
              <p:nvPr/>
            </p:nvSpPr>
            <p:spPr>
              <a:xfrm>
                <a:off x="7523402" y="319363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EDC36CF-E5ED-3290-491B-1CC56A0F7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402" y="3193639"/>
                <a:ext cx="698530" cy="67470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lowchart: Manual Operation 21">
            <a:extLst>
              <a:ext uri="{FF2B5EF4-FFF2-40B4-BE49-F238E27FC236}">
                <a16:creationId xmlns:a16="http://schemas.microsoft.com/office/drawing/2014/main" id="{33CBC57C-D598-4F31-0E11-F1F15FAC72DF}"/>
              </a:ext>
            </a:extLst>
          </p:cNvPr>
          <p:cNvSpPr/>
          <p:nvPr/>
        </p:nvSpPr>
        <p:spPr>
          <a:xfrm rot="16200000">
            <a:off x="2912110" y="3002795"/>
            <a:ext cx="1769967" cy="1144449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Encoder (CNN)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09612260-9CF3-3A64-6179-A9FDF4B165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3569762"/>
                  </p:ext>
                </p:extLst>
              </p:nvPr>
            </p:nvGraphicFramePr>
            <p:xfrm>
              <a:off x="4757950" y="2833401"/>
              <a:ext cx="1750221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7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09612260-9CF3-3A64-6179-A9FDF4B165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3569762"/>
                  </p:ext>
                </p:extLst>
              </p:nvPr>
            </p:nvGraphicFramePr>
            <p:xfrm>
              <a:off x="4757950" y="2833401"/>
              <a:ext cx="1750221" cy="13755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3407">
                      <a:extLst>
                        <a:ext uri="{9D8B030D-6E8A-4147-A177-3AD203B41FA5}">
                          <a16:colId xmlns:a16="http://schemas.microsoft.com/office/drawing/2014/main" val="392447192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2406655112"/>
                        </a:ext>
                      </a:extLst>
                    </a:gridCol>
                    <a:gridCol w="583407">
                      <a:extLst>
                        <a:ext uri="{9D8B030D-6E8A-4147-A177-3AD203B41FA5}">
                          <a16:colId xmlns:a16="http://schemas.microsoft.com/office/drawing/2014/main" val="1346655880"/>
                        </a:ext>
                      </a:extLst>
                    </a:gridCol>
                  </a:tblGrid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74" t="-2778" r="-204348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778" r="-100000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48" t="-2778" r="-2174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0113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74" t="-100000" r="-20434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0000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48" t="-100000" r="-217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805502"/>
                      </a:ext>
                    </a:extLst>
                  </a:tr>
                  <a:tr h="458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74" t="-205556" r="-204348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5556" r="-1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48" t="-205556" r="-2174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465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B25837B-9EF4-E517-4A53-B7AC20C64364}"/>
                  </a:ext>
                </a:extLst>
              </p:cNvPr>
              <p:cNvSpPr/>
              <p:nvPr/>
            </p:nvSpPr>
            <p:spPr>
              <a:xfrm>
                <a:off x="8815021" y="319038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B25837B-9EF4-E517-4A53-B7AC20C64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021" y="3190380"/>
                <a:ext cx="698530" cy="67470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A22B312-583B-1A68-7758-0DACC9CD1732}"/>
                  </a:ext>
                </a:extLst>
              </p:cNvPr>
              <p:cNvSpPr/>
              <p:nvPr/>
            </p:nvSpPr>
            <p:spPr>
              <a:xfrm>
                <a:off x="9271460" y="4544194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A22B312-583B-1A68-7758-0DACC9CD1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460" y="4544194"/>
                <a:ext cx="698530" cy="67470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7A0099-DEE9-70F5-6611-ECB5B4492732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H="1" flipV="1">
            <a:off x="9164286" y="3865086"/>
            <a:ext cx="456439" cy="6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D13F9B8-40B4-19A8-6EBB-6DA4353695F9}"/>
                  </a:ext>
                </a:extLst>
              </p:cNvPr>
              <p:cNvSpPr/>
              <p:nvPr/>
            </p:nvSpPr>
            <p:spPr>
              <a:xfrm>
                <a:off x="8815021" y="188402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D13F9B8-40B4-19A8-6EBB-6DA435369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021" y="1884020"/>
                <a:ext cx="698530" cy="67470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F65AB3-83EB-186F-8056-AE0C42059FCC}"/>
              </a:ext>
            </a:extLst>
          </p:cNvPr>
          <p:cNvCxnSpPr>
            <a:cxnSpLocks/>
            <a:stCxn id="13" idx="0"/>
            <a:endCxn id="28" idx="4"/>
          </p:cNvCxnSpPr>
          <p:nvPr/>
        </p:nvCxnSpPr>
        <p:spPr>
          <a:xfrm flipV="1">
            <a:off x="9164286" y="2558726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19DDFA3-1DC6-4984-8753-FC64500C07CA}"/>
              </a:ext>
            </a:extLst>
          </p:cNvPr>
          <p:cNvSpPr txBox="1"/>
          <p:nvPr/>
        </p:nvSpPr>
        <p:spPr>
          <a:xfrm>
            <a:off x="8972045" y="1516568"/>
            <a:ext cx="598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C73453F-14B4-BAB0-6D6B-C2A7CF6AEF0D}"/>
                  </a:ext>
                </a:extLst>
              </p:cNvPr>
              <p:cNvSpPr/>
              <p:nvPr/>
            </p:nvSpPr>
            <p:spPr>
              <a:xfrm>
                <a:off x="8398885" y="4523274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C73453F-14B4-BAB0-6D6B-C2A7CF6AE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885" y="4523274"/>
                <a:ext cx="698530" cy="67470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9AD70A-0982-ABB9-7BEC-4326704AA7BF}"/>
              </a:ext>
            </a:extLst>
          </p:cNvPr>
          <p:cNvCxnSpPr>
            <a:cxnSpLocks/>
            <a:stCxn id="33" idx="0"/>
            <a:endCxn id="13" idx="4"/>
          </p:cNvCxnSpPr>
          <p:nvPr/>
        </p:nvCxnSpPr>
        <p:spPr>
          <a:xfrm flipV="1">
            <a:off x="8748150" y="3865086"/>
            <a:ext cx="416136" cy="658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5DA8F7-6BB3-E626-2861-363D9CF6C268}"/>
              </a:ext>
            </a:extLst>
          </p:cNvPr>
          <p:cNvSpPr txBox="1"/>
          <p:nvPr/>
        </p:nvSpPr>
        <p:spPr>
          <a:xfrm>
            <a:off x="9271460" y="5274980"/>
            <a:ext cx="69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200" dirty="0"/>
              <a:t>[START]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DBAC71-5F01-4330-F7B4-7104A1B38500}"/>
              </a:ext>
            </a:extLst>
          </p:cNvPr>
          <p:cNvCxnSpPr>
            <a:cxnSpLocks/>
            <a:stCxn id="21" idx="6"/>
            <a:endCxn id="13" idx="2"/>
          </p:cNvCxnSpPr>
          <p:nvPr/>
        </p:nvCxnSpPr>
        <p:spPr>
          <a:xfrm flipV="1">
            <a:off x="8221932" y="3527733"/>
            <a:ext cx="593089" cy="3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A8323B-EFA0-AC46-4E90-D3D8427188C3}"/>
              </a:ext>
            </a:extLst>
          </p:cNvPr>
          <p:cNvCxnSpPr>
            <a:cxnSpLocks/>
            <a:stCxn id="13" idx="6"/>
            <a:endCxn id="44" idx="2"/>
          </p:cNvCxnSpPr>
          <p:nvPr/>
        </p:nvCxnSpPr>
        <p:spPr>
          <a:xfrm flipV="1">
            <a:off x="9513551" y="3525892"/>
            <a:ext cx="969375" cy="18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BD727A6-0C3B-8019-9A32-1FB2141D0C9B}"/>
                  </a:ext>
                </a:extLst>
              </p:cNvPr>
              <p:cNvSpPr/>
              <p:nvPr/>
            </p:nvSpPr>
            <p:spPr>
              <a:xfrm>
                <a:off x="10482926" y="318853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BD727A6-0C3B-8019-9A32-1FB2141D0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926" y="3188539"/>
                <a:ext cx="698530" cy="67470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F26BBAB-77BD-8074-FCF0-CC0424D2B7EF}"/>
                  </a:ext>
                </a:extLst>
              </p:cNvPr>
              <p:cNvSpPr/>
              <p:nvPr/>
            </p:nvSpPr>
            <p:spPr>
              <a:xfrm>
                <a:off x="10482926" y="188217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F26BBAB-77BD-8074-FCF0-CC0424D2B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926" y="1882179"/>
                <a:ext cx="698530" cy="67470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25D11E-43CF-8046-B3B3-87687902221A}"/>
              </a:ext>
            </a:extLst>
          </p:cNvPr>
          <p:cNvCxnSpPr>
            <a:cxnSpLocks/>
            <a:stCxn id="44" idx="0"/>
            <a:endCxn id="51" idx="4"/>
          </p:cNvCxnSpPr>
          <p:nvPr/>
        </p:nvCxnSpPr>
        <p:spPr>
          <a:xfrm flipV="1">
            <a:off x="10832191" y="2556885"/>
            <a:ext cx="0" cy="63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742B60E-22FE-E97F-4F41-2B7029D09703}"/>
              </a:ext>
            </a:extLst>
          </p:cNvPr>
          <p:cNvSpPr txBox="1"/>
          <p:nvPr/>
        </p:nvSpPr>
        <p:spPr>
          <a:xfrm>
            <a:off x="10585223" y="1480287"/>
            <a:ext cx="598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bird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9579C3B-551C-ACF6-4A6F-CE4C8A4C17E8}"/>
                  </a:ext>
                </a:extLst>
              </p:cNvPr>
              <p:cNvSpPr/>
              <p:nvPr/>
            </p:nvSpPr>
            <p:spPr>
              <a:xfrm>
                <a:off x="10913019" y="453584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9579C3B-551C-ACF6-4A6F-CE4C8A4C1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019" y="4535848"/>
                <a:ext cx="698530" cy="67470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DF8CB1-4866-0CB7-053F-5322B2459D0A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805845" y="3856740"/>
            <a:ext cx="456439" cy="6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ACE92A9-2138-0E31-A596-2A712EBCEDDB}"/>
                  </a:ext>
                </a:extLst>
              </p:cNvPr>
              <p:cNvSpPr/>
              <p:nvPr/>
            </p:nvSpPr>
            <p:spPr>
              <a:xfrm>
                <a:off x="10040444" y="4514928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ACE92A9-2138-0E31-A596-2A712EBCE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444" y="4514928"/>
                <a:ext cx="698530" cy="67470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AD59B1-F21A-2760-DC54-DCA19298AFD1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0389709" y="3856740"/>
            <a:ext cx="416136" cy="658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B3787E1-082C-3268-9F43-5E6F77DE5D8C}"/>
              </a:ext>
            </a:extLst>
          </p:cNvPr>
          <p:cNvSpPr txBox="1"/>
          <p:nvPr/>
        </p:nvSpPr>
        <p:spPr>
          <a:xfrm>
            <a:off x="11119891" y="5197980"/>
            <a:ext cx="598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790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0874-0FDA-D926-7406-5245CE34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translation </a:t>
            </a:r>
            <a:r>
              <a:rPr lang="en-GB" dirty="0"/>
              <a:t>with Attention Mechanism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C6E61-F8F6-D1DF-0151-65B19416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A44F4A5-5311-B47C-003D-D35229BC1AC7}"/>
                  </a:ext>
                </a:extLst>
              </p:cNvPr>
              <p:cNvSpPr/>
              <p:nvPr/>
            </p:nvSpPr>
            <p:spPr>
              <a:xfrm>
                <a:off x="344320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A44F4A5-5311-B47C-003D-D35229BC1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4006687"/>
                <a:ext cx="698530" cy="67470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3309D87-84F7-360C-FE34-4B7FBDF604AB}"/>
                  </a:ext>
                </a:extLst>
              </p:cNvPr>
              <p:cNvSpPr/>
              <p:nvPr/>
            </p:nvSpPr>
            <p:spPr>
              <a:xfrm>
                <a:off x="344320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3309D87-84F7-360C-FE34-4B7FBDF60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" y="5314119"/>
                <a:ext cx="698530" cy="67470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D5C5D54-BAB4-3008-0D1C-7AA062143BAA}"/>
                  </a:ext>
                </a:extLst>
              </p:cNvPr>
              <p:cNvSpPr/>
              <p:nvPr/>
            </p:nvSpPr>
            <p:spPr>
              <a:xfrm>
                <a:off x="1657243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D5C5D54-BAB4-3008-0D1C-7AA062143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5314119"/>
                <a:ext cx="698530" cy="67470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A9AF071-44E6-B675-8851-C68F3EF14715}"/>
                  </a:ext>
                </a:extLst>
              </p:cNvPr>
              <p:cNvSpPr/>
              <p:nvPr/>
            </p:nvSpPr>
            <p:spPr>
              <a:xfrm>
                <a:off x="2984486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A9AF071-44E6-B675-8851-C68F3EF14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5314119"/>
                <a:ext cx="698530" cy="67470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8639DBF-52F3-E8B7-E5B4-7E9377DA52C2}"/>
                  </a:ext>
                </a:extLst>
              </p:cNvPr>
              <p:cNvSpPr/>
              <p:nvPr/>
            </p:nvSpPr>
            <p:spPr>
              <a:xfrm>
                <a:off x="4297409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𝑘𝑛𝑜𝑤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8639DBF-52F3-E8B7-E5B4-7E9377DA5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409" y="5314119"/>
                <a:ext cx="698530" cy="674706"/>
              </a:xfrm>
              <a:prstGeom prst="ellipse">
                <a:avLst/>
              </a:prstGeom>
              <a:blipFill>
                <a:blip r:embed="rId6"/>
                <a:stretch>
                  <a:fillRect l="-847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59712B-FDBC-BF13-F1CF-A9AD8B1A302D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693585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C5AA00-5205-92B9-84FE-86D084E903BB}"/>
                  </a:ext>
                </a:extLst>
              </p:cNvPr>
              <p:cNvSpPr/>
              <p:nvPr/>
            </p:nvSpPr>
            <p:spPr>
              <a:xfrm>
                <a:off x="1657243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C5AA00-5205-92B9-84FE-86D084E90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43" y="4006687"/>
                <a:ext cx="698530" cy="67470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BECC076-046B-2262-D70D-2CF42AA71B41}"/>
                  </a:ext>
                </a:extLst>
              </p:cNvPr>
              <p:cNvSpPr/>
              <p:nvPr/>
            </p:nvSpPr>
            <p:spPr>
              <a:xfrm>
                <a:off x="2984486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BECC076-046B-2262-D70D-2CF42AA71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6" y="4006687"/>
                <a:ext cx="698530" cy="67470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DA2B46A-1D28-D991-94B1-163E493AFE60}"/>
                  </a:ext>
                </a:extLst>
              </p:cNvPr>
              <p:cNvSpPr/>
              <p:nvPr/>
            </p:nvSpPr>
            <p:spPr>
              <a:xfrm>
                <a:off x="4294988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DA2B46A-1D28-D991-94B1-163E493A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88" y="4006687"/>
                <a:ext cx="698530" cy="67470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7DDE41-CAFD-9368-3970-FC82CC79066F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flipV="1">
            <a:off x="2006508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0033E3-9254-8066-CD36-56251A10BBD8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3333751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8F3897-6646-662D-B8B9-F7FF299FEE6E}"/>
              </a:ext>
            </a:extLst>
          </p:cNvPr>
          <p:cNvCxnSpPr>
            <a:cxnSpLocks/>
            <a:stCxn id="9" idx="0"/>
            <a:endCxn id="14" idx="4"/>
          </p:cNvCxnSpPr>
          <p:nvPr/>
        </p:nvCxnSpPr>
        <p:spPr>
          <a:xfrm flipH="1" flipV="1">
            <a:off x="4644253" y="4681393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852570-DBDA-F5FF-DBE1-33B16CD8C912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1042850" y="4344040"/>
            <a:ext cx="6143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30666C-3932-A4FE-1E4C-461E1B1E99B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355773" y="4344040"/>
            <a:ext cx="6287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53300B-E887-F517-BE64-F44461E7E71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3683016" y="4344040"/>
            <a:ext cx="611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4617AE8-9EA0-524D-F733-083ECC882DB3}"/>
                  </a:ext>
                </a:extLst>
              </p:cNvPr>
              <p:cNvSpPr txBox="1"/>
              <p:nvPr/>
            </p:nvSpPr>
            <p:spPr>
              <a:xfrm>
                <a:off x="1018084" y="1220116"/>
                <a:ext cx="39506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Input: Sequence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Sequence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4617AE8-9EA0-524D-F733-083ECC88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4" y="1220116"/>
                <a:ext cx="3950668" cy="646331"/>
              </a:xfrm>
              <a:prstGeom prst="rect">
                <a:avLst/>
              </a:prstGeom>
              <a:blipFill>
                <a:blip r:embed="rId10"/>
                <a:stretch>
                  <a:fillRect l="-1282" t="-392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2E3049-FF6C-9EFD-60BD-BB8E4BBE7A93}"/>
                  </a:ext>
                </a:extLst>
              </p:cNvPr>
              <p:cNvSpPr txBox="1"/>
              <p:nvPr/>
            </p:nvSpPr>
            <p:spPr>
              <a:xfrm>
                <a:off x="1018084" y="1967070"/>
                <a:ext cx="3338696" cy="94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Encoder: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𝑅𝑁𝑁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MLP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2E3049-FF6C-9EFD-60BD-BB8E4BBE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4" y="1967070"/>
                <a:ext cx="3338696" cy="943400"/>
              </a:xfrm>
              <a:prstGeom prst="rect">
                <a:avLst/>
              </a:prstGeom>
              <a:blipFill>
                <a:blip r:embed="rId11"/>
                <a:stretch>
                  <a:fillRect l="-1515" t="-1351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49929F-ACB7-511B-9AC5-C0FED6E33A12}"/>
              </a:ext>
            </a:extLst>
          </p:cNvPr>
          <p:cNvCxnSpPr>
            <a:cxnSpLocks/>
            <a:stCxn id="14" idx="6"/>
            <a:endCxn id="40" idx="2"/>
          </p:cNvCxnSpPr>
          <p:nvPr/>
        </p:nvCxnSpPr>
        <p:spPr>
          <a:xfrm>
            <a:off x="4993518" y="4344040"/>
            <a:ext cx="8550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88277F3-94C1-EF06-804A-8FB95E728AC6}"/>
                  </a:ext>
                </a:extLst>
              </p:cNvPr>
              <p:cNvSpPr/>
              <p:nvPr/>
            </p:nvSpPr>
            <p:spPr>
              <a:xfrm>
                <a:off x="5848535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88277F3-94C1-EF06-804A-8FB95E728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35" y="4006687"/>
                <a:ext cx="698530" cy="67470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65174A9-E197-9203-C9CA-6417CD481540}"/>
                  </a:ext>
                </a:extLst>
              </p:cNvPr>
              <p:cNvSpPr/>
              <p:nvPr/>
            </p:nvSpPr>
            <p:spPr>
              <a:xfrm>
                <a:off x="5848535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i-I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65174A9-E197-9203-C9CA-6417CD481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35" y="5314119"/>
                <a:ext cx="698530" cy="67470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E8E08C1-5EF5-95E2-30D9-45ABE4995FEE}"/>
              </a:ext>
            </a:extLst>
          </p:cNvPr>
          <p:cNvSpPr/>
          <p:nvPr/>
        </p:nvSpPr>
        <p:spPr>
          <a:xfrm>
            <a:off x="7161458" y="5283524"/>
            <a:ext cx="698530" cy="6747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Cambria Math" panose="02040503050406030204" pitchFamily="18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7C5B460-3A23-FE47-2F8C-CA1944372614}"/>
                  </a:ext>
                </a:extLst>
              </p:cNvPr>
              <p:cNvSpPr/>
              <p:nvPr/>
            </p:nvSpPr>
            <p:spPr>
              <a:xfrm>
                <a:off x="8488701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>
                          <a:solidFill>
                            <a:schemeClr val="tx1"/>
                          </a:solidFill>
                        </a:rPr>
                        <m:t>मुझे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7C5B460-3A23-FE47-2F8C-CA1944372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701" y="5314119"/>
                <a:ext cx="698530" cy="674706"/>
              </a:xfrm>
              <a:prstGeom prst="ellipse">
                <a:avLst/>
              </a:prstGeom>
              <a:blipFill>
                <a:blip r:embed="rId14"/>
                <a:stretch>
                  <a:fillRect l="-344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C3B226C-1C74-AAE7-570A-5C2BEC7EC892}"/>
                  </a:ext>
                </a:extLst>
              </p:cNvPr>
              <p:cNvSpPr/>
              <p:nvPr/>
            </p:nvSpPr>
            <p:spPr>
              <a:xfrm>
                <a:off x="9801624" y="5314119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i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नहीं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C3B226C-1C74-AAE7-570A-5C2BEC7EC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624" y="5314119"/>
                <a:ext cx="698530" cy="67470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F79F51F-E60F-62D0-FDEF-B3C223124980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>
            <a:off x="6197800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B2289F6-4611-C85C-03D4-D43600815F78}"/>
                  </a:ext>
                </a:extLst>
              </p:cNvPr>
              <p:cNvSpPr/>
              <p:nvPr/>
            </p:nvSpPr>
            <p:spPr>
              <a:xfrm>
                <a:off x="7161458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B2289F6-4611-C85C-03D4-D43600815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458" y="4006687"/>
                <a:ext cx="698530" cy="674706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97789C4-E394-30BE-6E10-6D4E440408D7}"/>
                  </a:ext>
                </a:extLst>
              </p:cNvPr>
              <p:cNvSpPr/>
              <p:nvPr/>
            </p:nvSpPr>
            <p:spPr>
              <a:xfrm>
                <a:off x="8488701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97789C4-E394-30BE-6E10-6D4E44040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701" y="4006687"/>
                <a:ext cx="698530" cy="67470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7727364-603E-6C81-D078-F759F608A58E}"/>
                  </a:ext>
                </a:extLst>
              </p:cNvPr>
              <p:cNvSpPr/>
              <p:nvPr/>
            </p:nvSpPr>
            <p:spPr>
              <a:xfrm>
                <a:off x="9799203" y="4006687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7727364-603E-6C81-D078-F759F608A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203" y="4006687"/>
                <a:ext cx="698530" cy="674706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650B8A-1FEA-B12B-D620-971DF6675A25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V="1">
            <a:off x="7510723" y="4681393"/>
            <a:ext cx="0" cy="602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B1BDFAF-9672-225B-2E86-3FE5CC6BC2A0}"/>
              </a:ext>
            </a:extLst>
          </p:cNvPr>
          <p:cNvCxnSpPr>
            <a:cxnSpLocks/>
            <a:stCxn id="43" idx="0"/>
            <a:endCxn id="47" idx="4"/>
          </p:cNvCxnSpPr>
          <p:nvPr/>
        </p:nvCxnSpPr>
        <p:spPr>
          <a:xfrm flipV="1">
            <a:off x="8837966" y="4681393"/>
            <a:ext cx="0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C8E33C7-3BA4-4417-6CBA-74CDD5D50CB1}"/>
              </a:ext>
            </a:extLst>
          </p:cNvPr>
          <p:cNvCxnSpPr>
            <a:cxnSpLocks/>
            <a:stCxn id="44" idx="0"/>
            <a:endCxn id="48" idx="4"/>
          </p:cNvCxnSpPr>
          <p:nvPr/>
        </p:nvCxnSpPr>
        <p:spPr>
          <a:xfrm flipH="1" flipV="1">
            <a:off x="10148468" y="4681393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2B9009-0672-7ABE-D051-2D9566B6B169}"/>
              </a:ext>
            </a:extLst>
          </p:cNvPr>
          <p:cNvCxnSpPr>
            <a:cxnSpLocks/>
            <a:stCxn id="40" idx="6"/>
            <a:endCxn id="46" idx="2"/>
          </p:cNvCxnSpPr>
          <p:nvPr/>
        </p:nvCxnSpPr>
        <p:spPr>
          <a:xfrm>
            <a:off x="6547065" y="4344040"/>
            <a:ext cx="6143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1BAD2C-E897-5EDD-D79C-C73E25549F80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7859988" y="4344040"/>
            <a:ext cx="6287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ADF14C-DFBB-CEDC-BC5C-4E199A8044E2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>
            <a:off x="9187231" y="4344040"/>
            <a:ext cx="611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E820B31-6541-4557-2059-6A9A9000D2ED}"/>
                  </a:ext>
                </a:extLst>
              </p:cNvPr>
              <p:cNvSpPr/>
              <p:nvPr/>
            </p:nvSpPr>
            <p:spPr>
              <a:xfrm>
                <a:off x="7161458" y="275024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>
                          <a:solidFill>
                            <a:schemeClr val="tx1"/>
                          </a:solidFill>
                        </a:rPr>
                        <m:t>मुझे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E820B31-6541-4557-2059-6A9A9000D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458" y="2750240"/>
                <a:ext cx="698530" cy="674706"/>
              </a:xfrm>
              <a:prstGeom prst="ellipse">
                <a:avLst/>
              </a:prstGeom>
              <a:blipFill>
                <a:blip r:embed="rId19"/>
                <a:stretch>
                  <a:fillRect l="-517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1ACF31-99D9-B4F4-887D-0C71313D1758}"/>
              </a:ext>
            </a:extLst>
          </p:cNvPr>
          <p:cNvCxnSpPr>
            <a:cxnSpLocks/>
            <a:stCxn id="46" idx="0"/>
            <a:endCxn id="60" idx="4"/>
          </p:cNvCxnSpPr>
          <p:nvPr/>
        </p:nvCxnSpPr>
        <p:spPr>
          <a:xfrm flipV="1">
            <a:off x="7510723" y="3424946"/>
            <a:ext cx="0" cy="581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DCBD1D5-3865-C91E-A060-4AC543274321}"/>
                  </a:ext>
                </a:extLst>
              </p:cNvPr>
              <p:cNvSpPr/>
              <p:nvPr/>
            </p:nvSpPr>
            <p:spPr>
              <a:xfrm>
                <a:off x="8488701" y="273670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 i="1">
                          <a:solidFill>
                            <a:schemeClr val="tx1"/>
                          </a:solidFill>
                        </a:rPr>
                        <m:t>नहीं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DCBD1D5-3865-C91E-A060-4AC543274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701" y="2736700"/>
                <a:ext cx="698530" cy="674706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2B0B67-D14C-86FC-69D4-A78AC096B4F1}"/>
              </a:ext>
            </a:extLst>
          </p:cNvPr>
          <p:cNvCxnSpPr>
            <a:cxnSpLocks/>
            <a:stCxn id="47" idx="0"/>
            <a:endCxn id="65" idx="4"/>
          </p:cNvCxnSpPr>
          <p:nvPr/>
        </p:nvCxnSpPr>
        <p:spPr>
          <a:xfrm flipV="1">
            <a:off x="8837966" y="3411406"/>
            <a:ext cx="0" cy="595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EC57DE8-696C-B9D8-BD59-BBE4C4CF69A1}"/>
                  </a:ext>
                </a:extLst>
              </p:cNvPr>
              <p:cNvSpPr/>
              <p:nvPr/>
            </p:nvSpPr>
            <p:spPr>
              <a:xfrm>
                <a:off x="9815944" y="2750240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 i="1">
                          <a:solidFill>
                            <a:schemeClr val="tx1"/>
                          </a:solidFill>
                        </a:rPr>
                        <m:t>पता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EC57DE8-696C-B9D8-BD59-BBE4C4CF6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944" y="2750240"/>
                <a:ext cx="698530" cy="674706"/>
              </a:xfrm>
              <a:prstGeom prst="ellipse">
                <a:avLst/>
              </a:prstGeom>
              <a:blipFill>
                <a:blip r:embed="rId21"/>
                <a:stretch>
                  <a:fillRect r="-508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D9555F-88C5-9637-DBBA-C05D5F8F6A0F}"/>
              </a:ext>
            </a:extLst>
          </p:cNvPr>
          <p:cNvCxnSpPr>
            <a:cxnSpLocks/>
            <a:stCxn id="48" idx="0"/>
            <a:endCxn id="68" idx="4"/>
          </p:cNvCxnSpPr>
          <p:nvPr/>
        </p:nvCxnSpPr>
        <p:spPr>
          <a:xfrm flipV="1">
            <a:off x="10148468" y="3424946"/>
            <a:ext cx="16741" cy="581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6DADA31-BCF2-73BA-2028-F44997ACF323}"/>
                  </a:ext>
                </a:extLst>
              </p:cNvPr>
              <p:cNvSpPr/>
              <p:nvPr/>
            </p:nvSpPr>
            <p:spPr>
              <a:xfrm>
                <a:off x="11145608" y="5366693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i-IN" sz="2000" i="1">
                          <a:solidFill>
                            <a:schemeClr val="tx1"/>
                          </a:solidFill>
                        </a:rPr>
                        <m:t>पता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6DADA31-BCF2-73BA-2028-F44997ACF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608" y="5366693"/>
                <a:ext cx="698530" cy="674706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6D03375-6AA4-C217-2C29-50B3302816E1}"/>
                  </a:ext>
                </a:extLst>
              </p:cNvPr>
              <p:cNvSpPr/>
              <p:nvPr/>
            </p:nvSpPr>
            <p:spPr>
              <a:xfrm>
                <a:off x="11143187" y="4059261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6D03375-6AA4-C217-2C29-50B330281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187" y="4059261"/>
                <a:ext cx="698530" cy="674706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4BD9B4-5769-CB86-313E-271AA67EA10E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H="1" flipV="1">
            <a:off x="11492452" y="4733967"/>
            <a:ext cx="2421" cy="63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0B5AFFF-1E82-00D5-34CF-EEA91474BDBA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10531215" y="4396614"/>
            <a:ext cx="611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AD276BD-C8D4-C03D-3BD4-F6AAED3422FB}"/>
                  </a:ext>
                </a:extLst>
              </p:cNvPr>
              <p:cNvSpPr/>
              <p:nvPr/>
            </p:nvSpPr>
            <p:spPr>
              <a:xfrm>
                <a:off x="11159928" y="2802814"/>
                <a:ext cx="698530" cy="6747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1" smtClean="0">
                          <a:solidFill>
                            <a:schemeClr val="tx1"/>
                          </a:solidFill>
                        </a:rPr>
                        <m:t>end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AD276BD-C8D4-C03D-3BD4-F6AAED342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928" y="2802814"/>
                <a:ext cx="698530" cy="674706"/>
              </a:xfrm>
              <a:prstGeom prst="ellipse">
                <a:avLst/>
              </a:prstGeom>
              <a:blipFill>
                <a:blip r:embed="rId24"/>
                <a:stretch>
                  <a:fillRect r="-508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E478387-3426-8991-5FA8-663B846E7490}"/>
              </a:ext>
            </a:extLst>
          </p:cNvPr>
          <p:cNvCxnSpPr>
            <a:cxnSpLocks/>
            <a:stCxn id="72" idx="0"/>
            <a:endCxn id="75" idx="4"/>
          </p:cNvCxnSpPr>
          <p:nvPr/>
        </p:nvCxnSpPr>
        <p:spPr>
          <a:xfrm flipV="1">
            <a:off x="11492452" y="3477520"/>
            <a:ext cx="16741" cy="581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B9DD7BE-80D3-2F63-AFC9-F7FF016C49BE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6547065" y="5018747"/>
            <a:ext cx="4945387" cy="632725"/>
          </a:xfrm>
          <a:prstGeom prst="bentConnector3">
            <a:avLst>
              <a:gd name="adj1" fmla="val 653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9C0D702-3243-62B4-164B-67CFF3023C5C}"/>
                  </a:ext>
                </a:extLst>
              </p:cNvPr>
              <p:cNvSpPr txBox="1"/>
              <p:nvPr/>
            </p:nvSpPr>
            <p:spPr>
              <a:xfrm>
                <a:off x="7813864" y="1268135"/>
                <a:ext cx="3950667" cy="658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Decoder: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context vector c is often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9C0D702-3243-62B4-164B-67CFF3023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64" y="1268135"/>
                <a:ext cx="3950667" cy="658194"/>
              </a:xfrm>
              <a:prstGeom prst="rect">
                <a:avLst/>
              </a:prstGeom>
              <a:blipFill>
                <a:blip r:embed="rId25"/>
                <a:stretch>
                  <a:fillRect l="-1282" t="-188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8761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