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4" r:id="rId8"/>
    <p:sldId id="265" r:id="rId9"/>
    <p:sldId id="268" r:id="rId10"/>
    <p:sldId id="266" r:id="rId11"/>
    <p:sldId id="267" r:id="rId12"/>
    <p:sldId id="263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BBD Vac week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Team 4 - SPLAT!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D38A0-9EDF-4A87-B8CE-359D6CE6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Now for the actually important stuff</a:t>
            </a:r>
          </a:p>
        </p:txBody>
      </p:sp>
      <p:pic>
        <p:nvPicPr>
          <p:cNvPr id="5" name="Content Placeholder 4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DCA36BFA-CE7D-4A01-8524-0DD8FD8D8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0267" y="1587475"/>
            <a:ext cx="5743954" cy="4835903"/>
          </a:xfrm>
        </p:spPr>
      </p:pic>
    </p:spTree>
    <p:extLst>
      <p:ext uri="{BB962C8B-B14F-4D97-AF65-F5344CB8AC3E}">
        <p14:creationId xmlns:p14="http://schemas.microsoft.com/office/powerpoint/2010/main" val="309428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D38A0-9EDF-4A87-B8CE-359D6CE6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Now for the actually important stuff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38EC5D7-D908-4A57-975C-57DAEC141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7112" y="1634451"/>
            <a:ext cx="7159056" cy="4766349"/>
          </a:xfrm>
        </p:spPr>
      </p:pic>
    </p:spTree>
    <p:extLst>
      <p:ext uri="{BB962C8B-B14F-4D97-AF65-F5344CB8AC3E}">
        <p14:creationId xmlns:p14="http://schemas.microsoft.com/office/powerpoint/2010/main" val="750039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D38A0-9EDF-4A87-B8CE-359D6CE6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Now for the actually important stuff</a:t>
            </a:r>
          </a:p>
        </p:txBody>
      </p:sp>
      <p:pic>
        <p:nvPicPr>
          <p:cNvPr id="7" name="Content Placeholder 6" descr="A picture containing person, building, outdoor, person&#10;&#10;Description automatically generated">
            <a:extLst>
              <a:ext uri="{FF2B5EF4-FFF2-40B4-BE49-F238E27FC236}">
                <a16:creationId xmlns:a16="http://schemas.microsoft.com/office/drawing/2014/main" id="{8525DFEE-A72A-41BB-A756-BB24ACCAE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2268" y="1612460"/>
            <a:ext cx="7148642" cy="4765762"/>
          </a:xfrm>
        </p:spPr>
      </p:pic>
    </p:spTree>
    <p:extLst>
      <p:ext uri="{BB962C8B-B14F-4D97-AF65-F5344CB8AC3E}">
        <p14:creationId xmlns:p14="http://schemas.microsoft.com/office/powerpoint/2010/main" val="2821726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D38A0-9EDF-4A87-B8CE-359D6CE6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Now for the actually important stuff</a:t>
            </a:r>
          </a:p>
        </p:txBody>
      </p:sp>
      <p:pic>
        <p:nvPicPr>
          <p:cNvPr id="6" name="Content Placeholder 5" descr="A collage of two people&#10;&#10;Description automatically generated with medium confidence">
            <a:extLst>
              <a:ext uri="{FF2B5EF4-FFF2-40B4-BE49-F238E27FC236}">
                <a16:creationId xmlns:a16="http://schemas.microsoft.com/office/drawing/2014/main" id="{7679D7C5-2000-4451-81A7-89E27EC12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000" y="1611127"/>
            <a:ext cx="3397955" cy="4818301"/>
          </a:xfrm>
        </p:spPr>
      </p:pic>
    </p:spTree>
    <p:extLst>
      <p:ext uri="{BB962C8B-B14F-4D97-AF65-F5344CB8AC3E}">
        <p14:creationId xmlns:p14="http://schemas.microsoft.com/office/powerpoint/2010/main" val="273427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Basic Problem Outline: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62353-F338-42CA-A643-AD650EF08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New Bursary program applicant test</a:t>
            </a:r>
          </a:p>
          <a:p>
            <a:r>
              <a:rPr lang="en-GB" sz="2000" dirty="0"/>
              <a:t>Must be fair to all levels of student applying for the bursary.</a:t>
            </a:r>
          </a:p>
          <a:p>
            <a:r>
              <a:rPr lang="en-GB" sz="2000" dirty="0"/>
              <a:t>Grading should be automatic rather than requiring human grading.</a:t>
            </a:r>
          </a:p>
          <a:p>
            <a:endParaRPr lang="en-GB" dirty="0"/>
          </a:p>
          <a:p>
            <a:r>
              <a:rPr lang="en-GB" sz="2000" dirty="0"/>
              <a:t>The test should test logical thought processes and attention to detail.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9C23-1A1F-4FC7-822F-96AB5600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GB" dirty="0"/>
              <a:t>Our Solution: SPLAT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45D38F-E515-497D-8C3E-B5626EF40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963102" y="1124902"/>
            <a:ext cx="4303395" cy="4303395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2DFDF33-492E-4BE6-8318-4CEF07A9A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anchor="ctr"/>
          <a:lstStyle/>
          <a:p>
            <a:pPr algn="ctr"/>
            <a:r>
              <a:rPr lang="en-US" dirty="0"/>
              <a:t>Splat is a combination of a </a:t>
            </a:r>
            <a:r>
              <a:rPr lang="en-US" dirty="0" err="1"/>
              <a:t>colour</a:t>
            </a:r>
            <a:r>
              <a:rPr lang="en-US" dirty="0"/>
              <a:t> based puzzle game and pseudo-code blocks.</a:t>
            </a:r>
          </a:p>
        </p:txBody>
      </p:sp>
    </p:spTree>
    <p:extLst>
      <p:ext uri="{BB962C8B-B14F-4D97-AF65-F5344CB8AC3E}">
        <p14:creationId xmlns:p14="http://schemas.microsoft.com/office/powerpoint/2010/main" val="194727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B0A317-B647-46C3-A2C3-72E9A35D64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228599" y="1014317"/>
            <a:ext cx="7696201" cy="4829366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D90815-42CA-400C-89FF-29034508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GB" dirty="0"/>
              <a:t>The Pseudo-Code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63360-B013-4332-AE4B-7BEF8AE65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en-GB" dirty="0"/>
              <a:t>Implemented using code blocks from </a:t>
            </a:r>
            <a:r>
              <a:rPr lang="en-GB" dirty="0" err="1"/>
              <a:t>Blockly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Converts code blocks into an array of command objects.</a:t>
            </a:r>
          </a:p>
          <a:p>
            <a:endParaRPr lang="en-GB" dirty="0"/>
          </a:p>
          <a:p>
            <a:r>
              <a:rPr lang="en-GB" dirty="0"/>
              <a:t>Command objects are interpreted by engine.</a:t>
            </a:r>
          </a:p>
        </p:txBody>
      </p:sp>
    </p:spTree>
    <p:extLst>
      <p:ext uri="{BB962C8B-B14F-4D97-AF65-F5344CB8AC3E}">
        <p14:creationId xmlns:p14="http://schemas.microsoft.com/office/powerpoint/2010/main" val="240226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LEGO, toy&#10;&#10;Description automatically generated">
            <a:extLst>
              <a:ext uri="{FF2B5EF4-FFF2-40B4-BE49-F238E27FC236}">
                <a16:creationId xmlns:a16="http://schemas.microsoft.com/office/drawing/2014/main" id="{7C2A463A-3505-41A1-BAEE-0B3D01B6C9D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863734" y="237744"/>
            <a:ext cx="6425930" cy="6382512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A97BBA-E4C1-47C0-8311-1FC760322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GB" dirty="0"/>
              <a:t>The Puzzle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481DA-0B62-41BD-896C-5D13EF7B5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en-GB" dirty="0"/>
              <a:t>Comprised of many assets which are only rendered when changed.</a:t>
            </a:r>
          </a:p>
          <a:p>
            <a:endParaRPr lang="en-GB" dirty="0"/>
          </a:p>
          <a:p>
            <a:r>
              <a:rPr lang="en-GB" dirty="0"/>
              <a:t>Engine translates commands into map state changes which are then rendered.</a:t>
            </a:r>
          </a:p>
        </p:txBody>
      </p:sp>
    </p:spTree>
    <p:extLst>
      <p:ext uri="{BB962C8B-B14F-4D97-AF65-F5344CB8AC3E}">
        <p14:creationId xmlns:p14="http://schemas.microsoft.com/office/powerpoint/2010/main" val="142455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16309D-182B-4634-93EB-DE871657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play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F409C-46E0-4B25-B634-BCD7A39BA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Drag code blocks into the white code staging area within a start code block.</a:t>
            </a:r>
          </a:p>
          <a:p>
            <a:endParaRPr lang="en-GB" dirty="0"/>
          </a:p>
          <a:p>
            <a:r>
              <a:rPr lang="en-GB" dirty="0"/>
              <a:t>The start button will run your code.</a:t>
            </a:r>
          </a:p>
          <a:p>
            <a:endParaRPr lang="en-GB" dirty="0"/>
          </a:p>
          <a:p>
            <a:r>
              <a:rPr lang="en-GB" dirty="0"/>
              <a:t>Preview will show the demo solution.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FFA4C4-639D-48B7-A29D-8CEAA2CF1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422" y="201744"/>
            <a:ext cx="468000" cy="46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A219A0-B581-4C48-8B8F-4A4566149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66" y="201744"/>
            <a:ext cx="468000" cy="46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5C53FE-4FCE-42DF-8ACE-17153B36A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18" y="931451"/>
            <a:ext cx="468000" cy="46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9C3C6A-28F3-4CA4-BED0-0931DA46C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8036" y="201744"/>
            <a:ext cx="468000" cy="46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3FC50FE-C865-487C-B1D2-606BD1CFD4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8193" y="201744"/>
            <a:ext cx="468000" cy="46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A465883-C4D4-4072-BCE6-75CDC5B944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8350" y="192300"/>
            <a:ext cx="468000" cy="46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E3E14D1-7ACC-42A8-9A9A-543F86E62C51}"/>
              </a:ext>
            </a:extLst>
          </p:cNvPr>
          <p:cNvSpPr txBox="1"/>
          <p:nvPr/>
        </p:nvSpPr>
        <p:spPr>
          <a:xfrm>
            <a:off x="970384" y="300412"/>
            <a:ext cx="233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Stores your </a:t>
            </a:r>
            <a:r>
              <a:rPr lang="en-GB" dirty="0" err="1"/>
              <a:t>color</a:t>
            </a:r>
            <a:r>
              <a:rPr lang="en-GB" dirty="0"/>
              <a:t> at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C0BD01-CE8A-4316-AE8A-09E067B11D76}"/>
              </a:ext>
            </a:extLst>
          </p:cNvPr>
          <p:cNvSpPr txBox="1"/>
          <p:nvPr/>
        </p:nvSpPr>
        <p:spPr>
          <a:xfrm>
            <a:off x="5593914" y="280338"/>
            <a:ext cx="219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using deposit(1-4)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3EEE04-5B92-40FF-8CFC-82A80651D982}"/>
              </a:ext>
            </a:extLst>
          </p:cNvPr>
          <p:cNvSpPr txBox="1"/>
          <p:nvPr/>
        </p:nvSpPr>
        <p:spPr>
          <a:xfrm>
            <a:off x="968445" y="978048"/>
            <a:ext cx="419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Automatically mixes your </a:t>
            </a:r>
            <a:r>
              <a:rPr lang="en-GB" dirty="0" err="1"/>
              <a:t>color</a:t>
            </a:r>
            <a:r>
              <a:rPr lang="en-GB" dirty="0"/>
              <a:t> with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7E4843-867F-45DA-9BEA-BFE189B6160F}"/>
              </a:ext>
            </a:extLst>
          </p:cNvPr>
          <p:cNvSpPr txBox="1"/>
          <p:nvPr/>
        </p:nvSpPr>
        <p:spPr>
          <a:xfrm>
            <a:off x="5384280" y="995591"/>
            <a:ext cx="194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‘s </a:t>
            </a:r>
            <a:r>
              <a:rPr lang="en-GB" dirty="0" err="1"/>
              <a:t>color</a:t>
            </a:r>
            <a:endParaRPr lang="en-GB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BE56E1A-6DDE-48DA-872D-FBF6D6FC6E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365" y="1659674"/>
            <a:ext cx="468000" cy="468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4BF2DFE-A699-4342-8444-FE8E66E77002}"/>
              </a:ext>
            </a:extLst>
          </p:cNvPr>
          <p:cNvSpPr txBox="1"/>
          <p:nvPr/>
        </p:nvSpPr>
        <p:spPr>
          <a:xfrm>
            <a:off x="953367" y="1661815"/>
            <a:ext cx="681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 only pass through this when </a:t>
            </a:r>
            <a:r>
              <a:rPr lang="en-GB" dirty="0" err="1"/>
              <a:t>color</a:t>
            </a:r>
            <a:r>
              <a:rPr lang="en-GB" dirty="0"/>
              <a:t> matches, i.e.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C46B739-CDAE-41D3-A4AC-0E1AA6E0EA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0639" y="1622750"/>
            <a:ext cx="468000" cy="468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B54F839-E8B6-4573-86A8-4D73105C7A42}"/>
              </a:ext>
            </a:extLst>
          </p:cNvPr>
          <p:cNvSpPr txBox="1"/>
          <p:nvPr/>
        </p:nvSpPr>
        <p:spPr>
          <a:xfrm>
            <a:off x="212390" y="596424"/>
            <a:ext cx="12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Bank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865E51-1BCA-4B8E-9781-AA2BFC741B38}"/>
              </a:ext>
            </a:extLst>
          </p:cNvPr>
          <p:cNvSpPr txBox="1"/>
          <p:nvPr/>
        </p:nvSpPr>
        <p:spPr>
          <a:xfrm>
            <a:off x="189993" y="1350117"/>
            <a:ext cx="12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Mixer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6C6578-95C8-4BCD-9478-982FE1069B69}"/>
              </a:ext>
            </a:extLst>
          </p:cNvPr>
          <p:cNvSpPr txBox="1"/>
          <p:nvPr/>
        </p:nvSpPr>
        <p:spPr>
          <a:xfrm>
            <a:off x="168187" y="2085420"/>
            <a:ext cx="12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Gate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05D9456-C4A4-4064-9CC4-72ABBD7310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8365" y="2390499"/>
            <a:ext cx="468000" cy="468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FFCE47D-7F19-4D61-997D-178376F59229}"/>
              </a:ext>
            </a:extLst>
          </p:cNvPr>
          <p:cNvSpPr txBox="1"/>
          <p:nvPr/>
        </p:nvSpPr>
        <p:spPr>
          <a:xfrm>
            <a:off x="953367" y="2372607"/>
            <a:ext cx="650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special tile to indicate a crossroads. Aids in navigation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2498F2-47E8-4109-9E58-52167B11FD62}"/>
              </a:ext>
            </a:extLst>
          </p:cNvPr>
          <p:cNvSpPr txBox="1"/>
          <p:nvPr/>
        </p:nvSpPr>
        <p:spPr>
          <a:xfrm>
            <a:off x="50868" y="2803751"/>
            <a:ext cx="143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Junction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1397163-B0CA-4400-AA33-F745CC6FB7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8365" y="3175311"/>
            <a:ext cx="468000" cy="468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ADCA243-8B86-40CE-967B-606070E16EFF}"/>
              </a:ext>
            </a:extLst>
          </p:cNvPr>
          <p:cNvSpPr txBox="1"/>
          <p:nvPr/>
        </p:nvSpPr>
        <p:spPr>
          <a:xfrm>
            <a:off x="146567" y="3641082"/>
            <a:ext cx="126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Wall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67C863-43D6-4B50-AC31-0126ED2C745A}"/>
              </a:ext>
            </a:extLst>
          </p:cNvPr>
          <p:cNvSpPr txBox="1"/>
          <p:nvPr/>
        </p:nvSpPr>
        <p:spPr>
          <a:xfrm>
            <a:off x="953367" y="3199111"/>
            <a:ext cx="650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can’t walk through them, just like the ones at home.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DC73350-30C0-4F26-85FD-3966B317252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68514" y="3240234"/>
            <a:ext cx="468000" cy="468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C63103B-BAF8-4DD9-9D4E-CFA2171809E1}"/>
              </a:ext>
            </a:extLst>
          </p:cNvPr>
          <p:cNvSpPr txBox="1"/>
          <p:nvPr/>
        </p:nvSpPr>
        <p:spPr>
          <a:xfrm>
            <a:off x="6182375" y="3440807"/>
            <a:ext cx="142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See also: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6817217-021B-40F4-AD66-1A6392BD776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8496" y="5449529"/>
            <a:ext cx="971160" cy="97116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CF7DED2-42CE-4279-BACC-AF309FE30C37}"/>
              </a:ext>
            </a:extLst>
          </p:cNvPr>
          <p:cNvSpPr txBox="1"/>
          <p:nvPr/>
        </p:nvSpPr>
        <p:spPr>
          <a:xfrm>
            <a:off x="201825" y="6287659"/>
            <a:ext cx="169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Splat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776369-6212-4255-9709-45631898A054}"/>
              </a:ext>
            </a:extLst>
          </p:cNvPr>
          <p:cNvSpPr txBox="1"/>
          <p:nvPr/>
        </p:nvSpPr>
        <p:spPr>
          <a:xfrm>
            <a:off x="1442832" y="5492858"/>
            <a:ext cx="545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titular tile, which changes your </a:t>
            </a:r>
            <a:r>
              <a:rPr lang="en-GB" dirty="0" err="1"/>
              <a:t>color</a:t>
            </a:r>
            <a:r>
              <a:rPr lang="en-GB" dirty="0"/>
              <a:t>. It’s really integral to every solution, so I made it big.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928AEC4-BA73-4355-816F-1938E6CF0F8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1926" y="3961080"/>
            <a:ext cx="468000" cy="4680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4028AC4-51D3-4C6B-BAEC-483B0F7C72C1}"/>
              </a:ext>
            </a:extLst>
          </p:cNvPr>
          <p:cNvSpPr txBox="1"/>
          <p:nvPr/>
        </p:nvSpPr>
        <p:spPr>
          <a:xfrm>
            <a:off x="133170" y="4345328"/>
            <a:ext cx="129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Goal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E5FBD05-5C4D-4172-8EED-7C6BA8B6F1BE}"/>
              </a:ext>
            </a:extLst>
          </p:cNvPr>
          <p:cNvSpPr txBox="1"/>
          <p:nvPr/>
        </p:nvSpPr>
        <p:spPr>
          <a:xfrm>
            <a:off x="801666" y="4004270"/>
            <a:ext cx="712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Walk onto this to win. You have to be the same </a:t>
            </a:r>
            <a:r>
              <a:rPr lang="en-GB" dirty="0" err="1"/>
              <a:t>color</a:t>
            </a:r>
            <a:r>
              <a:rPr lang="en-GB" dirty="0"/>
              <a:t> though.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242F6F7-A504-4C1F-94D1-690DC220D304}"/>
              </a:ext>
            </a:extLst>
          </p:cNvPr>
          <p:cNvCxnSpPr>
            <a:cxnSpLocks/>
          </p:cNvCxnSpPr>
          <p:nvPr/>
        </p:nvCxnSpPr>
        <p:spPr>
          <a:xfrm flipV="1">
            <a:off x="3612592" y="1802521"/>
            <a:ext cx="3760237" cy="2140667"/>
          </a:xfrm>
          <a:prstGeom prst="bentConnector3">
            <a:avLst>
              <a:gd name="adj1" fmla="val 1172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241D82-52E0-4135-BE42-F7CF317CD0EB}"/>
              </a:ext>
            </a:extLst>
          </p:cNvPr>
          <p:cNvCxnSpPr/>
          <p:nvPr/>
        </p:nvCxnSpPr>
        <p:spPr>
          <a:xfrm>
            <a:off x="3612592" y="3943188"/>
            <a:ext cx="0" cy="172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4012BF43-3EE3-410F-A432-B1356B322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60" y="201744"/>
            <a:ext cx="468000" cy="4680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94A0061B-5BE7-4B9A-BE3C-5D501C47F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9974" y="201744"/>
            <a:ext cx="468000" cy="4680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21411683-4440-4ABD-AFE7-A71388F228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131" y="201744"/>
            <a:ext cx="468000" cy="4680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81B5EC8-A316-4111-84E4-66BCB3FAF9F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18350" y="928095"/>
            <a:ext cx="468000" cy="4680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63925C32-626D-428D-B307-7F56548932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8525" y="5441802"/>
            <a:ext cx="468000" cy="4680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F62874FE-1DB2-469A-B41F-D743DEAC6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489" y="4917321"/>
            <a:ext cx="468000" cy="468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37F1CF5-BCE4-4340-B74F-FAB50CBD1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6636" y="5993461"/>
            <a:ext cx="468000" cy="468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4770C11-6AF1-4859-BC98-ABF0DB5A5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9939" y="5441802"/>
            <a:ext cx="468000" cy="4680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0A94DA3-9A51-443F-AE7E-F9C866F7F67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25271" y="5966244"/>
            <a:ext cx="468000" cy="4680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717405E0-A4B0-45F0-BE4B-FF30FF10916F}"/>
              </a:ext>
            </a:extLst>
          </p:cNvPr>
          <p:cNvSpPr txBox="1"/>
          <p:nvPr/>
        </p:nvSpPr>
        <p:spPr>
          <a:xfrm>
            <a:off x="5109438" y="6139189"/>
            <a:ext cx="1605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Also splats -&gt;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D6CEEA1-D35D-458B-B534-8F2C14289E87}"/>
              </a:ext>
            </a:extLst>
          </p:cNvPr>
          <p:cNvSpPr txBox="1"/>
          <p:nvPr/>
        </p:nvSpPr>
        <p:spPr>
          <a:xfrm>
            <a:off x="914262" y="4753487"/>
            <a:ext cx="557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It’s literally an empty tile you can move on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FAD76461-88F8-46A9-B461-5314EAEFD10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8365" y="4675710"/>
            <a:ext cx="468000" cy="46800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78E7CE3-8C28-4446-ADA0-95193E4A2DAF}"/>
              </a:ext>
            </a:extLst>
          </p:cNvPr>
          <p:cNvSpPr txBox="1"/>
          <p:nvPr/>
        </p:nvSpPr>
        <p:spPr>
          <a:xfrm>
            <a:off x="130548" y="5143710"/>
            <a:ext cx="103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119912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8DFF795-4518-406C-85FB-401417D4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Scoring and Fairness: </a:t>
            </a:r>
            <a:br>
              <a:rPr lang="en-US" dirty="0"/>
            </a:br>
            <a:r>
              <a:rPr lang="en-US" dirty="0"/>
              <a:t>The True Challenge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EE16CF-D8A2-4203-91FB-4DE2E60CE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r>
              <a:rPr lang="en-US" sz="2000" dirty="0"/>
              <a:t>Points are given per level cleared</a:t>
            </a:r>
          </a:p>
          <a:p>
            <a:r>
              <a:rPr lang="en-US" sz="2000" dirty="0"/>
              <a:t>Metrics such as number of commands used and time taken for a level are used to scale difficulty according to a predicted level of proficiency.</a:t>
            </a:r>
          </a:p>
          <a:p>
            <a:r>
              <a:rPr lang="en-US" sz="2000" dirty="0"/>
              <a:t>Predicted proficiency level is made available with the score.</a:t>
            </a:r>
          </a:p>
          <a:p>
            <a:r>
              <a:rPr lang="en-US" sz="2000" dirty="0"/>
              <a:t>If an </a:t>
            </a:r>
            <a:r>
              <a:rPr lang="en-US" sz="2000" dirty="0" err="1"/>
              <a:t>Honours</a:t>
            </a:r>
            <a:r>
              <a:rPr lang="en-US" sz="2000" dirty="0"/>
              <a:t> student has a predicted proficiency of Grade 9 scratch leaner, you should probably consider ignoring their application.</a:t>
            </a:r>
          </a:p>
          <a:p>
            <a:endParaRPr lang="en-US" sz="2000" dirty="0"/>
          </a:p>
          <a:p>
            <a:r>
              <a:rPr lang="en-US" sz="2000" dirty="0"/>
              <a:t>(Disclaimer)We don’t have a scaling algorithm due to critical lack of test data and data scientists.</a:t>
            </a:r>
          </a:p>
        </p:txBody>
      </p:sp>
    </p:spTree>
    <p:extLst>
      <p:ext uri="{BB962C8B-B14F-4D97-AF65-F5344CB8AC3E}">
        <p14:creationId xmlns:p14="http://schemas.microsoft.com/office/powerpoint/2010/main" val="308630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BD72-4021-4B11-9109-F2712468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299" y="2664341"/>
            <a:ext cx="10058400" cy="1371600"/>
          </a:xfrm>
        </p:spPr>
        <p:txBody>
          <a:bodyPr>
            <a:noAutofit/>
          </a:bodyPr>
          <a:lstStyle/>
          <a:p>
            <a:pPr algn="ctr"/>
            <a:r>
              <a:rPr lang="en-GB" sz="96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166354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CD6CD-FE4A-4493-B849-EE1E12A4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Further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23550-207F-4A8B-8CEB-98EABFB68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Implement the metric collection</a:t>
            </a:r>
          </a:p>
          <a:p>
            <a:r>
              <a:rPr lang="en-GB" sz="2000" dirty="0"/>
              <a:t>Implement difficulty scaling based on metrics</a:t>
            </a:r>
          </a:p>
          <a:p>
            <a:r>
              <a:rPr lang="en-GB" sz="2000" dirty="0"/>
              <a:t>Limit the number of times a code block can be used per level</a:t>
            </a:r>
          </a:p>
          <a:p>
            <a:r>
              <a:rPr lang="en-GB" sz="2000" dirty="0"/>
              <a:t>Level editor</a:t>
            </a:r>
          </a:p>
          <a:p>
            <a:r>
              <a:rPr lang="en-GB" sz="2000" dirty="0"/>
              <a:t>Conversion from JS command objects to Code blocks on the webpage</a:t>
            </a:r>
          </a:p>
          <a:p>
            <a:r>
              <a:rPr lang="en-GB" sz="2000" dirty="0"/>
              <a:t>Pretty interfaces</a:t>
            </a:r>
          </a:p>
          <a:p>
            <a:r>
              <a:rPr lang="en-GB" sz="2000" dirty="0"/>
              <a:t>Optimise rendering</a:t>
            </a:r>
          </a:p>
          <a:p>
            <a:r>
              <a:rPr lang="en-GB" sz="2000" dirty="0"/>
              <a:t>Implement storage and access to scores</a:t>
            </a:r>
          </a:p>
        </p:txBody>
      </p:sp>
    </p:spTree>
    <p:extLst>
      <p:ext uri="{BB962C8B-B14F-4D97-AF65-F5344CB8AC3E}">
        <p14:creationId xmlns:p14="http://schemas.microsoft.com/office/powerpoint/2010/main" val="807078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{930F3A0C-1280-4FD8-BDB4-1B312F313642}tf78438558_win32</Template>
  <TotalTime>241</TotalTime>
  <Words>437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Garamond</vt:lpstr>
      <vt:lpstr>SavonVTI</vt:lpstr>
      <vt:lpstr>BBD Vac week 2021</vt:lpstr>
      <vt:lpstr>Basic Problem Outline:</vt:lpstr>
      <vt:lpstr>Our Solution: SPLAT</vt:lpstr>
      <vt:lpstr>The Pseudo-Code</vt:lpstr>
      <vt:lpstr>The Puzzle</vt:lpstr>
      <vt:lpstr>How to play</vt:lpstr>
      <vt:lpstr>Scoring and Fairness:  The True Challenge</vt:lpstr>
      <vt:lpstr>Demo Time!</vt:lpstr>
      <vt:lpstr>Further Development</vt:lpstr>
      <vt:lpstr>Now for the actually important stuff</vt:lpstr>
      <vt:lpstr>Now for the actually important stuff</vt:lpstr>
      <vt:lpstr>Now for the actually important stuff</vt:lpstr>
      <vt:lpstr>Now for the actually important stuff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BBD Vac week 2021</dc:title>
  <dc:creator>Duncan Quick, Mr</dc:creator>
  <cp:lastModifiedBy>Duncan Quick, Mr</cp:lastModifiedBy>
  <cp:revision>12</cp:revision>
  <dcterms:created xsi:type="dcterms:W3CDTF">2021-07-29T15:57:37Z</dcterms:created>
  <dcterms:modified xsi:type="dcterms:W3CDTF">2021-07-29T20:28:29Z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