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5" r:id="rId1"/>
  </p:sldMasterIdLst>
  <p:notesMasterIdLst>
    <p:notesMasterId r:id="rId50"/>
  </p:notesMasterIdLst>
  <p:sldIdLst>
    <p:sldId id="256" r:id="rId2"/>
    <p:sldId id="376" r:id="rId3"/>
    <p:sldId id="377" r:id="rId4"/>
    <p:sldId id="381" r:id="rId5"/>
    <p:sldId id="378" r:id="rId6"/>
    <p:sldId id="380" r:id="rId7"/>
    <p:sldId id="379" r:id="rId8"/>
    <p:sldId id="382" r:id="rId9"/>
    <p:sldId id="387" r:id="rId10"/>
    <p:sldId id="386" r:id="rId11"/>
    <p:sldId id="394" r:id="rId12"/>
    <p:sldId id="395" r:id="rId13"/>
    <p:sldId id="385" r:id="rId14"/>
    <p:sldId id="384" r:id="rId15"/>
    <p:sldId id="392" r:id="rId16"/>
    <p:sldId id="393" r:id="rId17"/>
    <p:sldId id="388" r:id="rId18"/>
    <p:sldId id="391" r:id="rId19"/>
    <p:sldId id="396" r:id="rId20"/>
    <p:sldId id="397" r:id="rId21"/>
    <p:sldId id="420" r:id="rId22"/>
    <p:sldId id="421" r:id="rId23"/>
    <p:sldId id="422" r:id="rId24"/>
    <p:sldId id="423" r:id="rId25"/>
    <p:sldId id="424" r:id="rId26"/>
    <p:sldId id="383" r:id="rId27"/>
    <p:sldId id="401" r:id="rId28"/>
    <p:sldId id="400" r:id="rId29"/>
    <p:sldId id="398" r:id="rId30"/>
    <p:sldId id="399" r:id="rId31"/>
    <p:sldId id="402" r:id="rId32"/>
    <p:sldId id="405" r:id="rId33"/>
    <p:sldId id="403" r:id="rId34"/>
    <p:sldId id="407" r:id="rId35"/>
    <p:sldId id="404" r:id="rId36"/>
    <p:sldId id="409" r:id="rId37"/>
    <p:sldId id="408" r:id="rId38"/>
    <p:sldId id="406" r:id="rId39"/>
    <p:sldId id="411" r:id="rId40"/>
    <p:sldId id="410" r:id="rId41"/>
    <p:sldId id="412" r:id="rId42"/>
    <p:sldId id="413" r:id="rId43"/>
    <p:sldId id="415" r:id="rId44"/>
    <p:sldId id="416" r:id="rId45"/>
    <p:sldId id="414" r:id="rId46"/>
    <p:sldId id="417" r:id="rId47"/>
    <p:sldId id="418" r:id="rId48"/>
    <p:sldId id="41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6" autoAdjust="0"/>
    <p:restoredTop sz="94660"/>
  </p:normalViewPr>
  <p:slideViewPr>
    <p:cSldViewPr>
      <p:cViewPr varScale="1">
        <p:scale>
          <a:sx n="113" d="100"/>
          <a:sy n="113" d="100"/>
        </p:scale>
        <p:origin x="160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a BUI" userId="5388e7d4eb368e7c" providerId="LiveId" clId="{4E34D0F3-5413-4DFA-893D-D6360178C40B}"/>
    <pc:docChg chg="undo custSel modSld">
      <pc:chgData name="Sophia BUI" userId="5388e7d4eb368e7c" providerId="LiveId" clId="{4E34D0F3-5413-4DFA-893D-D6360178C40B}" dt="2021-09-04T04:06:44.647" v="14" actId="14100"/>
      <pc:docMkLst>
        <pc:docMk/>
      </pc:docMkLst>
      <pc:sldChg chg="modSp mod">
        <pc:chgData name="Sophia BUI" userId="5388e7d4eb368e7c" providerId="LiveId" clId="{4E34D0F3-5413-4DFA-893D-D6360178C40B}" dt="2021-09-04T04:04:09.934" v="2" actId="14100"/>
        <pc:sldMkLst>
          <pc:docMk/>
          <pc:sldMk cId="1160131862" sldId="385"/>
        </pc:sldMkLst>
        <pc:spChg chg="mod">
          <ac:chgData name="Sophia BUI" userId="5388e7d4eb368e7c" providerId="LiveId" clId="{4E34D0F3-5413-4DFA-893D-D6360178C40B}" dt="2021-09-04T04:04:09.934" v="2" actId="14100"/>
          <ac:spMkLst>
            <pc:docMk/>
            <pc:sldMk cId="1160131862" sldId="385"/>
            <ac:spMk id="5" creationId="{00000000-0000-0000-0000-000000000000}"/>
          </ac:spMkLst>
        </pc:spChg>
      </pc:sldChg>
      <pc:sldChg chg="modSp mod">
        <pc:chgData name="Sophia BUI" userId="5388e7d4eb368e7c" providerId="LiveId" clId="{4E34D0F3-5413-4DFA-893D-D6360178C40B}" dt="2021-09-04T04:06:44.647" v="14" actId="14100"/>
        <pc:sldMkLst>
          <pc:docMk/>
          <pc:sldMk cId="2499157054" sldId="399"/>
        </pc:sldMkLst>
        <pc:spChg chg="mod">
          <ac:chgData name="Sophia BUI" userId="5388e7d4eb368e7c" providerId="LiveId" clId="{4E34D0F3-5413-4DFA-893D-D6360178C40B}" dt="2021-09-04T04:06:44.647" v="14" actId="14100"/>
          <ac:spMkLst>
            <pc:docMk/>
            <pc:sldMk cId="2499157054" sldId="399"/>
            <ac:spMk id="9" creationId="{00000000-0000-0000-0000-000000000000}"/>
          </ac:spMkLst>
        </pc:spChg>
      </pc:sldChg>
      <pc:sldChg chg="modSp mod">
        <pc:chgData name="Sophia BUI" userId="5388e7d4eb368e7c" providerId="LiveId" clId="{4E34D0F3-5413-4DFA-893D-D6360178C40B}" dt="2021-09-04T04:05:27.901" v="8" actId="14100"/>
        <pc:sldMkLst>
          <pc:docMk/>
          <pc:sldMk cId="4151956151" sldId="420"/>
        </pc:sldMkLst>
        <pc:spChg chg="mod">
          <ac:chgData name="Sophia BUI" userId="5388e7d4eb368e7c" providerId="LiveId" clId="{4E34D0F3-5413-4DFA-893D-D6360178C40B}" dt="2021-09-04T04:05:27.901" v="8" actId="14100"/>
          <ac:spMkLst>
            <pc:docMk/>
            <pc:sldMk cId="4151956151" sldId="420"/>
            <ac:spMk id="62486" creationId="{00000000-0000-0000-0000-000000000000}"/>
          </ac:spMkLst>
        </pc:spChg>
        <pc:graphicFrameChg chg="mod modGraphic">
          <ac:chgData name="Sophia BUI" userId="5388e7d4eb368e7c" providerId="LiveId" clId="{4E34D0F3-5413-4DFA-893D-D6360178C40B}" dt="2021-09-04T04:05:06.934" v="4" actId="14100"/>
          <ac:graphicFrameMkLst>
            <pc:docMk/>
            <pc:sldMk cId="4151956151" sldId="420"/>
            <ac:graphicFrameMk id="2947075" creationId="{00000000-0000-0000-0000-000000000000}"/>
          </ac:graphicFrameMkLst>
        </pc:graphicFrameChg>
        <pc:picChg chg="mod">
          <ac:chgData name="Sophia BUI" userId="5388e7d4eb368e7c" providerId="LiveId" clId="{4E34D0F3-5413-4DFA-893D-D6360178C40B}" dt="2021-09-04T04:05:14.439" v="7" actId="1038"/>
          <ac:picMkLst>
            <pc:docMk/>
            <pc:sldMk cId="4151956151" sldId="420"/>
            <ac:picMk id="11" creationId="{00000000-0000-0000-0000-000000000000}"/>
          </ac:picMkLst>
        </pc:picChg>
        <pc:picChg chg="mod">
          <ac:chgData name="Sophia BUI" userId="5388e7d4eb368e7c" providerId="LiveId" clId="{4E34D0F3-5413-4DFA-893D-D6360178C40B}" dt="2021-09-04T04:05:14.439" v="7" actId="1038"/>
          <ac:picMkLst>
            <pc:docMk/>
            <pc:sldMk cId="4151956151" sldId="420"/>
            <ac:picMk id="12" creationId="{00000000-0000-0000-0000-000000000000}"/>
          </ac:picMkLst>
        </pc:picChg>
      </pc:sldChg>
      <pc:sldChg chg="modSp">
        <pc:chgData name="Sophia BUI" userId="5388e7d4eb368e7c" providerId="LiveId" clId="{4E34D0F3-5413-4DFA-893D-D6360178C40B}" dt="2021-09-04T04:05:40.485" v="9" actId="14100"/>
        <pc:sldMkLst>
          <pc:docMk/>
          <pc:sldMk cId="1607909006" sldId="421"/>
        </pc:sldMkLst>
        <pc:spChg chg="mod">
          <ac:chgData name="Sophia BUI" userId="5388e7d4eb368e7c" providerId="LiveId" clId="{4E34D0F3-5413-4DFA-893D-D6360178C40B}" dt="2021-09-04T04:05:40.485" v="9" actId="14100"/>
          <ac:spMkLst>
            <pc:docMk/>
            <pc:sldMk cId="1607909006" sldId="421"/>
            <ac:spMk id="2052" creationId="{00000000-0000-0000-0000-000000000000}"/>
          </ac:spMkLst>
        </pc:spChg>
      </pc:sldChg>
      <pc:sldChg chg="modSp">
        <pc:chgData name="Sophia BUI" userId="5388e7d4eb368e7c" providerId="LiveId" clId="{4E34D0F3-5413-4DFA-893D-D6360178C40B}" dt="2021-09-04T04:05:51.636" v="10" actId="14100"/>
        <pc:sldMkLst>
          <pc:docMk/>
          <pc:sldMk cId="1518866965" sldId="422"/>
        </pc:sldMkLst>
        <pc:spChg chg="mod">
          <ac:chgData name="Sophia BUI" userId="5388e7d4eb368e7c" providerId="LiveId" clId="{4E34D0F3-5413-4DFA-893D-D6360178C40B}" dt="2021-09-04T04:05:51.636" v="10" actId="14100"/>
          <ac:spMkLst>
            <pc:docMk/>
            <pc:sldMk cId="1518866965" sldId="422"/>
            <ac:spMk id="63510" creationId="{00000000-0000-0000-0000-000000000000}"/>
          </ac:spMkLst>
        </pc:spChg>
      </pc:sldChg>
      <pc:sldChg chg="modSp">
        <pc:chgData name="Sophia BUI" userId="5388e7d4eb368e7c" providerId="LiveId" clId="{4E34D0F3-5413-4DFA-893D-D6360178C40B}" dt="2021-09-04T04:06:05.037" v="11" actId="14100"/>
        <pc:sldMkLst>
          <pc:docMk/>
          <pc:sldMk cId="2898318914" sldId="423"/>
        </pc:sldMkLst>
        <pc:spChg chg="mod">
          <ac:chgData name="Sophia BUI" userId="5388e7d4eb368e7c" providerId="LiveId" clId="{4E34D0F3-5413-4DFA-893D-D6360178C40B}" dt="2021-09-04T04:06:05.037" v="11" actId="14100"/>
          <ac:spMkLst>
            <pc:docMk/>
            <pc:sldMk cId="2898318914" sldId="423"/>
            <ac:spMk id="3076" creationId="{00000000-0000-0000-0000-000000000000}"/>
          </ac:spMkLst>
        </pc:spChg>
      </pc:sldChg>
      <pc:sldChg chg="modSp">
        <pc:chgData name="Sophia BUI" userId="5388e7d4eb368e7c" providerId="LiveId" clId="{4E34D0F3-5413-4DFA-893D-D6360178C40B}" dt="2021-09-04T04:06:14.060" v="12" actId="14100"/>
        <pc:sldMkLst>
          <pc:docMk/>
          <pc:sldMk cId="829468950" sldId="424"/>
        </pc:sldMkLst>
        <pc:spChg chg="mod">
          <ac:chgData name="Sophia BUI" userId="5388e7d4eb368e7c" providerId="LiveId" clId="{4E34D0F3-5413-4DFA-893D-D6360178C40B}" dt="2021-09-04T04:06:14.060" v="12" actId="14100"/>
          <ac:spMkLst>
            <pc:docMk/>
            <pc:sldMk cId="829468950" sldId="424"/>
            <ac:spMk id="307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3504B-739A-4AD8-8516-D6AC95066742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9FE39-CD85-458E-8805-4EDD2989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6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38488" y="250825"/>
            <a:ext cx="3370262" cy="25273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777237">
              <a:defRPr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25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38488" y="250825"/>
            <a:ext cx="3370262" cy="25273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274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38488" y="250825"/>
            <a:ext cx="3370262" cy="25273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9007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38488" y="250825"/>
            <a:ext cx="3370262" cy="25273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2542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38488" y="250825"/>
            <a:ext cx="3370262" cy="25273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809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defRPr/>
              </a:pPr>
              <a:endParaRPr lang="en-US" altLang="en-US" sz="2400">
                <a:latin typeface="Times New Roman" pitchFamily="1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0" y="1920"/>
              <a:ext cx="5520" cy="1824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defRPr/>
                </a:pPr>
                <a:endParaRPr lang="en-US" altLang="en-US" sz="2400">
                  <a:latin typeface="Times New Roman" pitchFamily="1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defRPr/>
                </a:pPr>
                <a:endParaRPr lang="en-US" altLang="en-US" sz="2400">
                  <a:latin typeface="Times New Roman" pitchFamily="1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defRPr/>
                </a:pPr>
                <a:endParaRPr lang="en-US" altLang="en-US" sz="2400">
                  <a:latin typeface="Times New Roman" pitchFamily="1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1524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1225"/>
            <a:ext cx="6858000" cy="2263775"/>
          </a:xfrm>
        </p:spPr>
        <p:txBody>
          <a:bodyPr anchor="ctr"/>
          <a:lstStyle>
            <a:lvl1pPr marL="0" indent="0" algn="ctr">
              <a:buFont typeface="Wingdings" pitchFamily="1" charset="2"/>
              <a:buNone/>
              <a:defRPr sz="4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EFE0B0D-933D-4A0D-A541-029E3F004734}" type="datetime1">
              <a:rPr lang="en-US" smtClean="0"/>
              <a:t>8/18/22</a:t>
            </a:fld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5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C499B1-61FD-4158-9CE8-AF2ECD7F63B5}" type="datetime1">
              <a:rPr lang="en-US" smtClean="0"/>
              <a:t>8/18/22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4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65100"/>
            <a:ext cx="1943100" cy="5813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65100"/>
            <a:ext cx="5676900" cy="5813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426C3-96E0-4A12-AB4E-C3FE7D399767}" type="datetime1">
              <a:rPr lang="en-US" smtClean="0"/>
              <a:t>8/18/22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30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D88F4F-A934-4919-B68E-DB5B510108C3}" type="slidenum"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1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34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CA2292-8061-4D32-834F-BFCE9846D572}" type="datetime1">
              <a:rPr lang="en-US" smtClean="0"/>
              <a:t>8/18/22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1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B1D9E-4B5B-4945-AF3D-B1A1D6446870}" type="datetime1">
              <a:rPr lang="en-US" smtClean="0"/>
              <a:t>8/18/22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1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3810000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3810000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1B9C1A-4198-432E-9BC2-BCCB5942C563}" type="datetime1">
              <a:rPr lang="en-US" smtClean="0"/>
              <a:t>8/18/22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6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66A15F-9D97-4CB0-9DF3-F0C2DF65C95B}" type="datetime1">
              <a:rPr lang="en-US" smtClean="0"/>
              <a:t>8/18/22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2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D53C8-F82B-448A-B584-92B1F726D7A5}" type="datetime1">
              <a:rPr lang="en-US" smtClean="0"/>
              <a:t>8/18/22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2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21D4E4-AA57-4DFA-B355-5F964E98BDDD}" type="datetime1">
              <a:rPr lang="en-US" smtClean="0"/>
              <a:t>8/18/22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D38F1-E5D3-4288-9DEA-8BB83FAAE42F}" type="datetime1">
              <a:rPr lang="en-US" smtClean="0"/>
              <a:t>8/18/22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C8218B-A579-4485-8D21-0BAB2BCCBCBC}" type="datetime1">
              <a:rPr lang="en-US" smtClean="0"/>
              <a:t>8/18/22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1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en-US" altLang="en-US" sz="2400">
              <a:latin typeface="Times New Roman" pitchFamily="1" charset="0"/>
            </a:endParaRPr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381000" y="1066800"/>
            <a:ext cx="8305800" cy="182563"/>
            <a:chOff x="240" y="893"/>
            <a:chExt cx="5232" cy="115"/>
          </a:xfrm>
        </p:grpSpPr>
        <p:sp>
          <p:nvSpPr>
            <p:cNvPr id="1037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defRPr/>
              </a:pPr>
              <a:endParaRPr lang="en-US" altLang="en-US" sz="2400">
                <a:latin typeface="Times New Roman" pitchFamily="1" charset="0"/>
              </a:endParaRPr>
            </a:p>
          </p:txBody>
        </p:sp>
        <p:sp>
          <p:nvSpPr>
            <p:cNvPr id="1038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19200"/>
            <a:ext cx="7772400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6A9D8F25-F96C-4CED-8260-113F3815F006}" type="datetime1">
              <a:rPr lang="en-US" smtClean="0"/>
              <a:t>8/18/22</a:t>
            </a:fld>
            <a:endParaRPr lang="en-US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000"/>
            </a:lvl1pPr>
          </a:lstStyle>
          <a:p>
            <a:endParaRPr lang="en-US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  <p:sp>
        <p:nvSpPr>
          <p:cNvPr id="1033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Rectangle 14"/>
          <p:cNvSpPr>
            <a:spLocks noChangeArrowheads="1"/>
          </p:cNvSpPr>
          <p:nvPr/>
        </p:nvSpPr>
        <p:spPr bwMode="auto">
          <a:xfrm>
            <a:off x="812800" y="655320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en-US" altLang="en-US" sz="1400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  <p:sldLayoutId id="2147484475" r:id="rId10"/>
    <p:sldLayoutId id="2147484476" r:id="rId11"/>
    <p:sldLayoutId id="2147484477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600"/>
        </a:spcAft>
        <a:buClr>
          <a:schemeClr val="folHlink"/>
        </a:buClr>
        <a:buSzPct val="90000"/>
        <a:buFont typeface="Wingdings" pitchFamily="1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Clr>
          <a:schemeClr val="accent1"/>
        </a:buClr>
        <a:buSzPct val="75000"/>
        <a:buFont typeface="Wingdings" pitchFamily="1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lr>
          <a:schemeClr val="folHlink"/>
        </a:buClr>
        <a:buSzPct val="55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ts val="600"/>
        </a:spcBef>
        <a:spcAft>
          <a:spcPts val="600"/>
        </a:spcAft>
        <a:buClr>
          <a:schemeClr val="accent1"/>
        </a:buClr>
        <a:buFont typeface="Wingdings" pitchFamily="1" charset="2"/>
        <a:buChar char="§"/>
        <a:defRPr sz="1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ts val="600"/>
        </a:spcBef>
        <a:spcAft>
          <a:spcPts val="600"/>
        </a:spcAft>
        <a:buClr>
          <a:schemeClr val="accent1"/>
        </a:buClr>
        <a:buFont typeface="Wingdings" pitchFamily="1" charset="2"/>
        <a:buChar char="§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nptn@huflit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35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CÔNG NGHỆ PHẦN MỀM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Phan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</a:t>
            </a:r>
            <a:r>
              <a:rPr lang="en-US" dirty="0" err="1"/>
              <a:t>Hân</a:t>
            </a:r>
            <a:endParaRPr lang="en-US" dirty="0"/>
          </a:p>
          <a:p>
            <a:r>
              <a:rPr lang="en-US" dirty="0">
                <a:hlinkClick r:id="rId2"/>
              </a:rPr>
              <a:t>hanptn@huflit.edu.vn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6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581400"/>
            <a:ext cx="7010400" cy="1890304"/>
          </a:xfrm>
          <a:prstGeom prst="rect">
            <a:avLst/>
          </a:prstGeom>
        </p:spPr>
      </p:pic>
      <p:pic>
        <p:nvPicPr>
          <p:cNvPr id="6" name="Grafik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275051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838200" y="126313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de-DE" dirty="0" err="1"/>
              <a:t>Các</a:t>
            </a:r>
            <a:r>
              <a:rPr lang="en-US" altLang="de-DE" dirty="0"/>
              <a:t> </a:t>
            </a:r>
            <a:r>
              <a:rPr lang="en-US" altLang="de-DE" dirty="0" err="1"/>
              <a:t>cách</a:t>
            </a:r>
            <a:r>
              <a:rPr lang="en-US" altLang="de-DE" dirty="0"/>
              <a:t> </a:t>
            </a:r>
            <a:r>
              <a:rPr lang="en-US" altLang="de-DE" dirty="0" err="1"/>
              <a:t>biểu</a:t>
            </a:r>
            <a:r>
              <a:rPr lang="en-US" altLang="de-DE" dirty="0"/>
              <a:t> </a:t>
            </a:r>
            <a:r>
              <a:rPr lang="en-US" altLang="de-DE" dirty="0" err="1"/>
              <a:t>diễn</a:t>
            </a:r>
            <a:r>
              <a:rPr lang="en-US" alt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85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313688"/>
            <a:ext cx="7346821" cy="4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9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19200"/>
            <a:ext cx="7442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5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Quan</a:t>
            </a:r>
            <a:r>
              <a:rPr lang="en-US" altLang="de-DE" dirty="0"/>
              <a:t> </a:t>
            </a:r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giữa</a:t>
            </a:r>
            <a:r>
              <a:rPr lang="en-US" altLang="de-DE" dirty="0"/>
              <a:t> Use Cases and Actors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144588"/>
            <a:ext cx="8458200" cy="471328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90000"/>
              <a:buFont typeface="Wingdings" pitchFamily="1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Wingdings" pitchFamily="1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55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2400" kern="0" dirty="0"/>
              <a:t>Actors are connected with use cases via solid lines (</a:t>
            </a:r>
            <a:r>
              <a:rPr lang="en-US" altLang="de-DE" sz="2400" kern="0" dirty="0" err="1"/>
              <a:t>quan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hệ</a:t>
            </a:r>
            <a:r>
              <a:rPr lang="en-US" altLang="de-DE" sz="2400" kern="0" dirty="0"/>
              <a:t> - </a:t>
            </a:r>
            <a:r>
              <a:rPr lang="en-US" altLang="de-DE" sz="2400" i="1" kern="0" dirty="0"/>
              <a:t>associations</a:t>
            </a:r>
            <a:r>
              <a:rPr lang="en-US" altLang="de-DE" sz="2400" kern="0" dirty="0"/>
              <a:t>).</a:t>
            </a:r>
          </a:p>
          <a:p>
            <a:r>
              <a:rPr lang="en-US" altLang="de-DE" sz="2400" kern="0" dirty="0"/>
              <a:t>Every actor must communicate with at least one use case.</a:t>
            </a:r>
          </a:p>
          <a:p>
            <a:r>
              <a:rPr lang="en-US" altLang="de-DE" sz="2400" kern="0" dirty="0"/>
              <a:t>An association is always binary.</a:t>
            </a:r>
          </a:p>
          <a:p>
            <a:r>
              <a:rPr lang="en-US" altLang="de-DE" sz="2400" kern="0" dirty="0" err="1"/>
              <a:t>Chỉ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số</a:t>
            </a:r>
            <a:r>
              <a:rPr lang="en-US" altLang="de-DE" sz="2400" kern="0" dirty="0"/>
              <a:t> (Multiplicities) may be specified.</a:t>
            </a:r>
          </a:p>
        </p:txBody>
      </p:sp>
      <p:pic>
        <p:nvPicPr>
          <p:cNvPr id="6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50920"/>
            <a:ext cx="5257800" cy="295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200025"/>
            <a:ext cx="22860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13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Quan</a:t>
            </a:r>
            <a:r>
              <a:rPr lang="en-US" altLang="de-DE" dirty="0"/>
              <a:t> </a:t>
            </a:r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giữa</a:t>
            </a:r>
            <a:r>
              <a:rPr lang="en-US" altLang="de-DE" dirty="0"/>
              <a:t> </a:t>
            </a:r>
            <a:r>
              <a:rPr lang="en-US" altLang="de-DE" dirty="0" err="1"/>
              <a:t>các</a:t>
            </a:r>
            <a:r>
              <a:rPr lang="en-US" altLang="de-DE" dirty="0"/>
              <a:t>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486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14</a:t>
            </a:fld>
            <a:endParaRPr lang="en-US"/>
          </a:p>
        </p:txBody>
      </p:sp>
      <p:pic>
        <p:nvPicPr>
          <p:cNvPr id="5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16706"/>
            <a:ext cx="22621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43012"/>
            <a:ext cx="7315200" cy="4624388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4400" y="824686"/>
            <a:ext cx="4724340" cy="35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spcBef>
                <a:spcPct val="0"/>
              </a:spcBef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de-DE" sz="1600" b="1">
                <a:solidFill>
                  <a:srgbClr val="FF0000"/>
                </a:solidFill>
                <a:latin typeface="Courier" charset="0"/>
              </a:rPr>
              <a:t>«include»</a:t>
            </a:r>
            <a:r>
              <a:rPr lang="en-US" altLang="de-DE" sz="1600" b="1">
                <a:solidFill>
                  <a:srgbClr val="FF0000"/>
                </a:solidFill>
              </a:rPr>
              <a:t> </a:t>
            </a:r>
            <a:r>
              <a:rPr lang="en-US" altLang="de-DE" sz="1600" b="1"/>
              <a:t>- Relationship</a:t>
            </a:r>
          </a:p>
          <a:p>
            <a:pPr lvl="1"/>
            <a:endParaRPr lang="en-US" altLang="de-DE" sz="3600" b="1"/>
          </a:p>
          <a:p>
            <a:pPr algn="l"/>
            <a:endParaRPr lang="en-US" altLang="de-DE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95340" y="5904706"/>
            <a:ext cx="548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Để</a:t>
            </a:r>
            <a:r>
              <a:rPr lang="en-US" dirty="0">
                <a:solidFill>
                  <a:srgbClr val="FF0000"/>
                </a:solidFill>
              </a:rPr>
              <a:t> Use case A </a:t>
            </a:r>
            <a:r>
              <a:rPr lang="en-US" dirty="0" err="1">
                <a:solidFill>
                  <a:srgbClr val="FF0000"/>
                </a:solidFill>
              </a:rPr>
              <a:t>xảy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thì</a:t>
            </a:r>
            <a:r>
              <a:rPr lang="en-US" dirty="0">
                <a:solidFill>
                  <a:srgbClr val="FF0000"/>
                </a:solidFill>
              </a:rPr>
              <a:t> use case B </a:t>
            </a:r>
            <a:r>
              <a:rPr lang="en-US" dirty="0" err="1">
                <a:solidFill>
                  <a:srgbClr val="FF0000"/>
                </a:solidFill>
              </a:rPr>
              <a:t>phải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đạt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74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Quan</a:t>
            </a:r>
            <a:r>
              <a:rPr lang="en-US" altLang="de-DE" dirty="0"/>
              <a:t> </a:t>
            </a:r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giữa</a:t>
            </a:r>
            <a:r>
              <a:rPr lang="en-US" altLang="de-DE" dirty="0"/>
              <a:t> </a:t>
            </a:r>
            <a:r>
              <a:rPr lang="en-US" altLang="de-DE" dirty="0" err="1"/>
              <a:t>các</a:t>
            </a:r>
            <a:r>
              <a:rPr lang="en-US" altLang="de-DE" dirty="0"/>
              <a:t> 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4400" y="824686"/>
            <a:ext cx="4724340" cy="35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spcBef>
                <a:spcPct val="0"/>
              </a:spcBef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de-DE" sz="1600" b="1" dirty="0">
                <a:solidFill>
                  <a:srgbClr val="FF0000"/>
                </a:solidFill>
                <a:latin typeface="Courier" charset="0"/>
              </a:rPr>
              <a:t>«extend»</a:t>
            </a:r>
            <a:r>
              <a:rPr lang="en-US" altLang="de-DE" sz="1600" b="1" dirty="0">
                <a:solidFill>
                  <a:srgbClr val="FF0000"/>
                </a:solidFill>
              </a:rPr>
              <a:t> </a:t>
            </a:r>
            <a:r>
              <a:rPr lang="en-US" altLang="de-DE" sz="1600" b="1" dirty="0"/>
              <a:t>- Relationship</a:t>
            </a:r>
          </a:p>
          <a:p>
            <a:pPr lvl="1"/>
            <a:endParaRPr lang="en-US" altLang="de-DE" sz="3600" b="1" dirty="0"/>
          </a:p>
          <a:p>
            <a:pPr algn="l"/>
            <a:endParaRPr lang="en-US" altLang="de-DE" sz="1600" b="1" dirty="0"/>
          </a:p>
        </p:txBody>
      </p:sp>
      <p:pic>
        <p:nvPicPr>
          <p:cNvPr id="9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432593"/>
            <a:ext cx="22621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de-DE" sz="1800" dirty="0" err="1"/>
              <a:t>Hành</a:t>
            </a:r>
            <a:r>
              <a:rPr lang="en-US" altLang="de-DE" sz="1800" dirty="0"/>
              <a:t> vi </a:t>
            </a:r>
            <a:r>
              <a:rPr lang="en-US" altLang="de-DE" sz="1800" dirty="0" err="1"/>
              <a:t>của</a:t>
            </a:r>
            <a:r>
              <a:rPr lang="en-US" altLang="de-DE" sz="1800" dirty="0"/>
              <a:t> 1 use case (use case </a:t>
            </a:r>
            <a:r>
              <a:rPr lang="en-US" altLang="de-DE" sz="1800" dirty="0" err="1"/>
              <a:t>mở</a:t>
            </a:r>
            <a:r>
              <a:rPr lang="en-US" altLang="de-DE" sz="1800" dirty="0"/>
              <a:t> </a:t>
            </a:r>
            <a:r>
              <a:rPr lang="en-US" altLang="de-DE" sz="1800" dirty="0" err="1"/>
              <a:t>rộng</a:t>
            </a:r>
            <a:r>
              <a:rPr lang="en-US" altLang="de-DE" sz="1800" dirty="0"/>
              <a:t>)  </a:t>
            </a:r>
            <a:r>
              <a:rPr lang="en-US" altLang="de-DE" sz="1800" dirty="0" err="1"/>
              <a:t>có</a:t>
            </a:r>
            <a:r>
              <a:rPr lang="en-US" altLang="de-DE" sz="1800" dirty="0"/>
              <a:t> </a:t>
            </a:r>
            <a:r>
              <a:rPr lang="en-US" altLang="de-DE" sz="1800" dirty="0" err="1"/>
              <a:t>thể</a:t>
            </a:r>
            <a:r>
              <a:rPr lang="en-US" altLang="de-DE" sz="1800" dirty="0"/>
              <a:t> </a:t>
            </a:r>
            <a:r>
              <a:rPr lang="en-US" altLang="de-DE" sz="1800" dirty="0" err="1"/>
              <a:t>tích</a:t>
            </a:r>
            <a:r>
              <a:rPr lang="en-US" altLang="de-DE" sz="1800" dirty="0"/>
              <a:t> </a:t>
            </a:r>
            <a:r>
              <a:rPr lang="en-US" altLang="de-DE" sz="1800" dirty="0" err="1"/>
              <a:t>hợp</a:t>
            </a:r>
            <a:r>
              <a:rPr lang="en-US" altLang="de-DE" sz="1800" dirty="0"/>
              <a:t> </a:t>
            </a:r>
            <a:r>
              <a:rPr lang="en-US" altLang="de-DE" sz="1800" dirty="0" err="1"/>
              <a:t>vào</a:t>
            </a:r>
            <a:r>
              <a:rPr lang="en-US" altLang="de-DE" sz="1800" dirty="0"/>
              <a:t> </a:t>
            </a:r>
            <a:r>
              <a:rPr lang="en-US" altLang="de-DE" sz="1800" dirty="0" err="1"/>
              <a:t>hành</a:t>
            </a:r>
            <a:r>
              <a:rPr lang="en-US" altLang="de-DE" sz="1800" dirty="0"/>
              <a:t> vi </a:t>
            </a:r>
            <a:r>
              <a:rPr lang="en-US" altLang="de-DE" sz="1800" dirty="0" err="1"/>
              <a:t>của</a:t>
            </a:r>
            <a:r>
              <a:rPr lang="en-US" altLang="de-DE" sz="1800" dirty="0"/>
              <a:t> 1 use case </a:t>
            </a:r>
            <a:r>
              <a:rPr lang="en-US" altLang="de-DE" sz="1800" dirty="0" err="1"/>
              <a:t>khác</a:t>
            </a:r>
            <a:r>
              <a:rPr lang="en-US" altLang="de-DE" sz="1800" dirty="0"/>
              <a:t> (base use c</a:t>
            </a:r>
            <a:r>
              <a:rPr lang="vi-VN" altLang="de-DE" sz="1800" dirty="0"/>
              <a:t>ơ</a:t>
            </a:r>
            <a:r>
              <a:rPr lang="en-US" altLang="de-DE" sz="1800" dirty="0"/>
              <a:t> </a:t>
            </a:r>
            <a:r>
              <a:rPr lang="en-US" altLang="de-DE" sz="1800" dirty="0" err="1"/>
              <a:t>bản</a:t>
            </a:r>
            <a:r>
              <a:rPr lang="en-US" altLang="de-DE" sz="1800" dirty="0"/>
              <a:t>), </a:t>
            </a:r>
            <a:r>
              <a:rPr lang="en-US" altLang="de-DE" sz="1800" dirty="0" err="1"/>
              <a:t>có</a:t>
            </a:r>
            <a:r>
              <a:rPr lang="en-US" altLang="de-DE" sz="1800" dirty="0"/>
              <a:t> </a:t>
            </a:r>
            <a:r>
              <a:rPr lang="en-US" altLang="de-DE" sz="1800" dirty="0" err="1"/>
              <a:t>thể</a:t>
            </a:r>
            <a:r>
              <a:rPr lang="en-US" altLang="de-DE" sz="1800" dirty="0"/>
              <a:t> </a:t>
            </a:r>
            <a:r>
              <a:rPr lang="en-US" altLang="de-DE" sz="1800" dirty="0" err="1"/>
              <a:t>không</a:t>
            </a:r>
            <a:r>
              <a:rPr lang="en-US" altLang="de-DE" sz="1800" dirty="0"/>
              <a:t> </a:t>
            </a:r>
            <a:r>
              <a:rPr lang="en-US" altLang="de-DE" sz="1800" dirty="0" err="1"/>
              <a:t>bắt</a:t>
            </a:r>
            <a:r>
              <a:rPr lang="en-US" altLang="de-DE" sz="1800" dirty="0"/>
              <a:t> </a:t>
            </a:r>
            <a:r>
              <a:rPr lang="en-US" altLang="de-DE" sz="1800" dirty="0" err="1"/>
              <a:t>buộc</a:t>
            </a:r>
            <a:r>
              <a:rPr lang="en-US" altLang="de-DE" sz="1800" dirty="0"/>
              <a:t>.</a:t>
            </a:r>
          </a:p>
          <a:p>
            <a:r>
              <a:rPr lang="en-US" altLang="de-DE" sz="1800" dirty="0" err="1"/>
              <a:t>Cả</a:t>
            </a:r>
            <a:r>
              <a:rPr lang="en-US" altLang="de-DE" sz="1800" dirty="0"/>
              <a:t> </a:t>
            </a:r>
            <a:r>
              <a:rPr lang="en-US" altLang="de-DE" sz="1800" dirty="0" err="1"/>
              <a:t>hai</a:t>
            </a:r>
            <a:r>
              <a:rPr lang="en-US" altLang="de-DE" sz="1800" dirty="0"/>
              <a:t> use case </a:t>
            </a:r>
            <a:r>
              <a:rPr lang="en-US" altLang="de-DE" sz="1800" dirty="0" err="1"/>
              <a:t>có</a:t>
            </a:r>
            <a:r>
              <a:rPr lang="en-US" altLang="de-DE" sz="1800" dirty="0"/>
              <a:t> </a:t>
            </a:r>
            <a:r>
              <a:rPr lang="en-US" altLang="de-DE" sz="1800" dirty="0" err="1"/>
              <a:t>thể</a:t>
            </a:r>
            <a:r>
              <a:rPr lang="en-US" altLang="de-DE" sz="1800" dirty="0"/>
              <a:t> </a:t>
            </a:r>
            <a:r>
              <a:rPr lang="en-US" altLang="de-DE" sz="1800" dirty="0" err="1"/>
              <a:t>hoạt</a:t>
            </a:r>
            <a:r>
              <a:rPr lang="en-US" altLang="de-DE" sz="1800" dirty="0"/>
              <a:t> </a:t>
            </a:r>
            <a:r>
              <a:rPr lang="en-US" altLang="de-DE" sz="1800" dirty="0" err="1"/>
              <a:t>động</a:t>
            </a:r>
            <a:r>
              <a:rPr lang="en-US" altLang="de-DE" sz="1800" dirty="0"/>
              <a:t> </a:t>
            </a:r>
            <a:r>
              <a:rPr lang="en-US" altLang="de-DE" sz="1800" dirty="0" err="1"/>
              <a:t>độc</a:t>
            </a:r>
            <a:r>
              <a:rPr lang="en-US" altLang="de-DE" sz="1800" dirty="0"/>
              <a:t> </a:t>
            </a:r>
            <a:r>
              <a:rPr lang="en-US" altLang="de-DE" sz="1800" dirty="0" err="1"/>
              <a:t>lập</a:t>
            </a:r>
            <a:r>
              <a:rPr lang="en-US" altLang="de-DE" dirty="0"/>
              <a:t>.</a:t>
            </a:r>
          </a:p>
          <a:p>
            <a:pPr eaLnBrk="1" hangingPunct="1"/>
            <a:endParaRPr lang="en-US" altLang="de-DE" dirty="0"/>
          </a:p>
          <a:p>
            <a:pPr eaLnBrk="1" hangingPunct="1"/>
            <a:endParaRPr lang="en-US" altLang="de-DE" dirty="0"/>
          </a:p>
          <a:p>
            <a:pPr eaLnBrk="1" hangingPunct="1"/>
            <a:endParaRPr lang="en-US" altLang="de-DE" dirty="0"/>
          </a:p>
          <a:p>
            <a:pPr eaLnBrk="1" hangingPunct="1"/>
            <a:endParaRPr lang="en-US" altLang="de-DE" dirty="0"/>
          </a:p>
          <a:p>
            <a:pPr eaLnBrk="1" hangingPunct="1"/>
            <a:r>
              <a:rPr lang="en-US" altLang="de-DE" sz="1800" dirty="0">
                <a:latin typeface="Courier" charset="0"/>
              </a:rPr>
              <a:t>A</a:t>
            </a:r>
            <a:r>
              <a:rPr lang="en-US" altLang="de-DE" sz="1800" dirty="0"/>
              <a:t> </a:t>
            </a:r>
            <a:r>
              <a:rPr lang="en-US" altLang="de-DE" sz="1800" dirty="0" err="1"/>
              <a:t>quyết</a:t>
            </a:r>
            <a:r>
              <a:rPr lang="en-US" altLang="de-DE" sz="1800" dirty="0"/>
              <a:t> </a:t>
            </a:r>
            <a:r>
              <a:rPr lang="en-US" altLang="de-DE" sz="1800" dirty="0" err="1"/>
              <a:t>định</a:t>
            </a:r>
            <a:r>
              <a:rPr lang="en-US" altLang="de-DE" sz="1800" dirty="0"/>
              <a:t> </a:t>
            </a:r>
            <a:r>
              <a:rPr lang="en-US" altLang="de-DE" sz="1800" dirty="0" err="1"/>
              <a:t>xem</a:t>
            </a:r>
            <a:r>
              <a:rPr lang="en-US" altLang="de-DE" sz="1800" dirty="0"/>
              <a:t> </a:t>
            </a:r>
            <a:r>
              <a:rPr lang="en-US" altLang="de-DE" sz="1800" dirty="0">
                <a:latin typeface="Courier" charset="0"/>
              </a:rPr>
              <a:t>B</a:t>
            </a:r>
            <a:r>
              <a:rPr lang="en-US" altLang="de-DE" sz="1800" dirty="0"/>
              <a:t> </a:t>
            </a:r>
            <a:r>
              <a:rPr lang="en-US" altLang="de-DE" sz="1800" dirty="0" err="1"/>
              <a:t>có</a:t>
            </a:r>
            <a:r>
              <a:rPr lang="en-US" altLang="de-DE" sz="1800" dirty="0"/>
              <a:t> </a:t>
            </a:r>
            <a:r>
              <a:rPr lang="en-US" altLang="de-DE" sz="1800" dirty="0" err="1"/>
              <a:t>hoạt</a:t>
            </a:r>
            <a:r>
              <a:rPr lang="en-US" altLang="de-DE" sz="1800" dirty="0"/>
              <a:t> </a:t>
            </a:r>
            <a:r>
              <a:rPr lang="en-US" altLang="de-DE" sz="1800" dirty="0" err="1"/>
              <a:t>động</a:t>
            </a:r>
            <a:r>
              <a:rPr lang="en-US" altLang="de-DE" sz="1800" dirty="0"/>
              <a:t> hay </a:t>
            </a:r>
            <a:r>
              <a:rPr lang="en-US" altLang="de-DE" sz="1800" dirty="0" err="1"/>
              <a:t>không</a:t>
            </a:r>
            <a:r>
              <a:rPr lang="en-US" altLang="de-DE" sz="1800" dirty="0"/>
              <a:t>.</a:t>
            </a:r>
          </a:p>
          <a:p>
            <a:pPr eaLnBrk="1" hangingPunct="1"/>
            <a:r>
              <a:rPr lang="en-US" altLang="de-DE" sz="1800" dirty="0" err="1"/>
              <a:t>Điểm</a:t>
            </a:r>
            <a:r>
              <a:rPr lang="en-US" altLang="de-DE" sz="1800" dirty="0"/>
              <a:t> </a:t>
            </a:r>
            <a:r>
              <a:rPr lang="en-US" altLang="de-DE" sz="1800" dirty="0" err="1"/>
              <a:t>mở</a:t>
            </a:r>
            <a:r>
              <a:rPr lang="en-US" altLang="de-DE" sz="1800" dirty="0"/>
              <a:t> </a:t>
            </a:r>
            <a:r>
              <a:rPr lang="en-US" altLang="de-DE" sz="1800" dirty="0" err="1"/>
              <a:t>rộng</a:t>
            </a:r>
            <a:r>
              <a:rPr lang="en-US" altLang="de-DE" sz="1800" dirty="0"/>
              <a:t> (Extension points) </a:t>
            </a:r>
            <a:r>
              <a:rPr lang="en-US" altLang="de-DE" sz="1800" dirty="0" err="1"/>
              <a:t>được</a:t>
            </a:r>
            <a:r>
              <a:rPr lang="en-US" altLang="de-DE" sz="1800" dirty="0"/>
              <a:t> </a:t>
            </a:r>
            <a:r>
              <a:rPr lang="en-US" altLang="de-DE" sz="1800" dirty="0" err="1"/>
              <a:t>xác</a:t>
            </a:r>
            <a:r>
              <a:rPr lang="en-US" altLang="de-DE" sz="1800" dirty="0"/>
              <a:t> </a:t>
            </a:r>
            <a:r>
              <a:rPr lang="en-US" altLang="de-DE" sz="1800" dirty="0" err="1"/>
              <a:t>định</a:t>
            </a:r>
            <a:r>
              <a:rPr lang="en-US" altLang="de-DE" sz="1800" dirty="0"/>
              <a:t> tr</a:t>
            </a:r>
            <a:r>
              <a:rPr lang="vi-VN" altLang="de-DE" sz="1800" dirty="0"/>
              <a:t>ư</a:t>
            </a:r>
            <a:r>
              <a:rPr lang="en-US" altLang="de-DE" sz="1800" dirty="0" err="1"/>
              <a:t>ớc</a:t>
            </a:r>
            <a:r>
              <a:rPr lang="en-US" altLang="de-DE" sz="1800" dirty="0"/>
              <a:t>.</a:t>
            </a:r>
          </a:p>
          <a:p>
            <a:pPr eaLnBrk="1" hangingPunct="1"/>
            <a:r>
              <a:rPr lang="en-US" altLang="de-DE" sz="1800" dirty="0" err="1"/>
              <a:t>Điều</a:t>
            </a:r>
            <a:r>
              <a:rPr lang="en-US" altLang="de-DE" sz="1800" dirty="0"/>
              <a:t> </a:t>
            </a:r>
            <a:r>
              <a:rPr lang="en-US" altLang="de-DE" sz="1800" dirty="0" err="1"/>
              <a:t>kiện</a:t>
            </a:r>
            <a:r>
              <a:rPr lang="en-US" altLang="de-DE" sz="1800" dirty="0"/>
              <a:t> </a:t>
            </a:r>
            <a:r>
              <a:rPr lang="en-US" altLang="de-DE" sz="1800" dirty="0" err="1"/>
              <a:t>để</a:t>
            </a:r>
            <a:r>
              <a:rPr lang="en-US" altLang="de-DE" sz="1800" dirty="0"/>
              <a:t> </a:t>
            </a:r>
            <a:r>
              <a:rPr lang="en-US" altLang="de-DE" sz="1800" dirty="0" err="1"/>
              <a:t>gọi</a:t>
            </a:r>
            <a:r>
              <a:rPr lang="en-US" altLang="de-DE" sz="1800" dirty="0"/>
              <a:t> use case </a:t>
            </a:r>
            <a:r>
              <a:rPr lang="en-US" altLang="de-DE" sz="1800" dirty="0" err="1"/>
              <a:t>mở</a:t>
            </a:r>
            <a:r>
              <a:rPr lang="en-US" altLang="de-DE" sz="1800" dirty="0"/>
              <a:t> </a:t>
            </a:r>
            <a:r>
              <a:rPr lang="en-US" altLang="de-DE" sz="1800" dirty="0" err="1"/>
              <a:t>rộng</a:t>
            </a:r>
            <a:r>
              <a:rPr lang="en-US" altLang="de-DE" sz="1800" dirty="0"/>
              <a:t>.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867150" y="2746375"/>
            <a:ext cx="4910138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Base </a:t>
            </a:r>
            <a:r>
              <a:rPr kumimoji="0" lang="de-DE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de-DE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case</a:t>
            </a:r>
            <a:endParaRPr kumimoji="0" lang="de-DE" altLang="de-DE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732212" y="3824289"/>
            <a:ext cx="52117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Extending</a:t>
            </a: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de-DE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de-DE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case</a:t>
            </a: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pic>
        <p:nvPicPr>
          <p:cNvPr id="14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84450"/>
            <a:ext cx="1652588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3521075" y="2971800"/>
            <a:ext cx="346075" cy="0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 flipV="1">
            <a:off x="3328194" y="4038600"/>
            <a:ext cx="385762" cy="0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521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Quan</a:t>
            </a:r>
            <a:r>
              <a:rPr lang="en-US" altLang="de-DE" dirty="0"/>
              <a:t> </a:t>
            </a:r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giữa</a:t>
            </a:r>
            <a:r>
              <a:rPr lang="en-US" altLang="de-DE" dirty="0"/>
              <a:t> </a:t>
            </a:r>
            <a:r>
              <a:rPr lang="en-US" altLang="de-DE" dirty="0" err="1"/>
              <a:t>các</a:t>
            </a:r>
            <a:r>
              <a:rPr lang="en-US" altLang="de-DE" dirty="0"/>
              <a:t> 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16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4400" y="824686"/>
            <a:ext cx="4724340" cy="35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spcBef>
                <a:spcPct val="0"/>
              </a:spcBef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de-DE" sz="1600" b="1" dirty="0">
                <a:solidFill>
                  <a:srgbClr val="FF0000"/>
                </a:solidFill>
                <a:latin typeface="Courier" charset="0"/>
              </a:rPr>
              <a:t>Generalization of use case</a:t>
            </a:r>
            <a:endParaRPr lang="en-US" altLang="de-DE" sz="1600" b="1" dirty="0"/>
          </a:p>
          <a:p>
            <a:pPr lvl="1"/>
            <a:endParaRPr lang="en-US" altLang="de-DE" sz="3600" b="1" dirty="0"/>
          </a:p>
          <a:p>
            <a:pPr algn="l"/>
            <a:endParaRPr lang="en-US" altLang="de-DE" sz="1600" b="1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81894"/>
            <a:ext cx="7772400" cy="4759325"/>
          </a:xfrm>
        </p:spPr>
        <p:txBody>
          <a:bodyPr/>
          <a:lstStyle/>
          <a:p>
            <a:pPr eaLnBrk="1" hangingPunct="1"/>
            <a:r>
              <a:rPr lang="en-US" altLang="de-DE" sz="1800" dirty="0" err="1"/>
              <a:t>Tổng</a:t>
            </a:r>
            <a:r>
              <a:rPr lang="en-US" altLang="de-DE" sz="1800" dirty="0"/>
              <a:t> </a:t>
            </a:r>
            <a:r>
              <a:rPr lang="en-US" altLang="de-DE" sz="1800" dirty="0" err="1"/>
              <a:t>quát</a:t>
            </a:r>
            <a:r>
              <a:rPr lang="en-US" altLang="de-DE" sz="1800" dirty="0"/>
              <a:t> </a:t>
            </a:r>
            <a:r>
              <a:rPr lang="en-US" altLang="de-DE" sz="1800" dirty="0" err="1"/>
              <a:t>hóa</a:t>
            </a:r>
            <a:endParaRPr lang="en-US" altLang="de-DE" sz="1800" dirty="0"/>
          </a:p>
          <a:p>
            <a:r>
              <a:rPr lang="en-US" altLang="de-DE" sz="1600" dirty="0"/>
              <a:t>Use case </a:t>
            </a:r>
            <a:r>
              <a:rPr lang="en-US" altLang="de-DE" sz="1600" b="1" dirty="0">
                <a:latin typeface="Courier" charset="0"/>
              </a:rPr>
              <a:t>A</a:t>
            </a:r>
            <a:r>
              <a:rPr lang="en-US" altLang="de-DE" sz="1600" dirty="0"/>
              <a:t> </a:t>
            </a:r>
            <a:r>
              <a:rPr lang="en-US" altLang="de-DE" sz="1600" dirty="0" err="1"/>
              <a:t>tổng</a:t>
            </a:r>
            <a:r>
              <a:rPr lang="en-US" altLang="de-DE" sz="1600" dirty="0"/>
              <a:t> </a:t>
            </a:r>
            <a:r>
              <a:rPr lang="en-US" altLang="de-DE" sz="1600" dirty="0" err="1"/>
              <a:t>quát</a:t>
            </a:r>
            <a:r>
              <a:rPr lang="en-US" altLang="de-DE" sz="1600" dirty="0"/>
              <a:t> </a:t>
            </a:r>
            <a:r>
              <a:rPr lang="en-US" altLang="de-DE" sz="1600" dirty="0" err="1"/>
              <a:t>hoá</a:t>
            </a:r>
            <a:r>
              <a:rPr lang="en-US" altLang="de-DE" sz="1600" dirty="0"/>
              <a:t> </a:t>
            </a:r>
            <a:r>
              <a:rPr lang="en-US" altLang="de-DE" sz="1600" dirty="0" err="1"/>
              <a:t>của</a:t>
            </a:r>
            <a:r>
              <a:rPr lang="en-US" altLang="de-DE" sz="1600" dirty="0"/>
              <a:t> use case </a:t>
            </a:r>
            <a:r>
              <a:rPr lang="en-US" altLang="de-DE" sz="1600" b="1" dirty="0">
                <a:latin typeface="Courier" charset="0"/>
              </a:rPr>
              <a:t>B</a:t>
            </a:r>
            <a:r>
              <a:rPr lang="en-US" altLang="de-DE" sz="1600" dirty="0"/>
              <a:t>.</a:t>
            </a:r>
          </a:p>
          <a:p>
            <a:r>
              <a:rPr lang="en-US" altLang="de-DE" sz="1600" b="1" dirty="0">
                <a:latin typeface="Courier" charset="0"/>
              </a:rPr>
              <a:t>B</a:t>
            </a:r>
            <a:r>
              <a:rPr lang="en-US" altLang="de-DE" sz="1600" dirty="0"/>
              <a:t> </a:t>
            </a:r>
            <a:r>
              <a:rPr lang="en-US" altLang="de-DE" sz="1600" dirty="0" err="1"/>
              <a:t>kế</a:t>
            </a:r>
            <a:r>
              <a:rPr lang="en-US" altLang="de-DE" sz="1600" dirty="0"/>
              <a:t> </a:t>
            </a:r>
            <a:r>
              <a:rPr lang="en-US" altLang="de-DE" sz="1600" dirty="0" err="1"/>
              <a:t>thừa</a:t>
            </a:r>
            <a:r>
              <a:rPr lang="en-US" altLang="de-DE" sz="1600" dirty="0"/>
              <a:t> </a:t>
            </a:r>
            <a:r>
              <a:rPr lang="en-US" altLang="de-DE" sz="1600" dirty="0" err="1"/>
              <a:t>hành</a:t>
            </a:r>
            <a:r>
              <a:rPr lang="en-US" altLang="de-DE" sz="1600" dirty="0"/>
              <a:t> vi </a:t>
            </a:r>
            <a:r>
              <a:rPr lang="en-US" altLang="de-DE" sz="1600" dirty="0" err="1"/>
              <a:t>của</a:t>
            </a:r>
            <a:r>
              <a:rPr lang="en-US" altLang="de-DE" sz="1600" b="1" dirty="0"/>
              <a:t> </a:t>
            </a:r>
            <a:r>
              <a:rPr lang="en-US" altLang="de-DE" sz="1600" b="1" dirty="0">
                <a:latin typeface="Courier" charset="0"/>
              </a:rPr>
              <a:t>A</a:t>
            </a:r>
            <a:r>
              <a:rPr lang="en-US" altLang="de-DE" sz="1600" b="1" dirty="0"/>
              <a:t> </a:t>
            </a:r>
            <a:r>
              <a:rPr lang="en-US" altLang="de-DE" sz="1600" dirty="0" err="1"/>
              <a:t>có</a:t>
            </a:r>
            <a:r>
              <a:rPr lang="en-US" altLang="de-DE" sz="1600" dirty="0"/>
              <a:t> </a:t>
            </a:r>
            <a:r>
              <a:rPr lang="en-US" altLang="de-DE" sz="1600" dirty="0" err="1"/>
              <a:t>thể</a:t>
            </a:r>
            <a:r>
              <a:rPr lang="en-US" altLang="de-DE" sz="1600" dirty="0"/>
              <a:t> </a:t>
            </a:r>
            <a:r>
              <a:rPr lang="en-US" altLang="de-DE" sz="1600" dirty="0" err="1"/>
              <a:t>mở</a:t>
            </a:r>
            <a:r>
              <a:rPr lang="en-US" altLang="de-DE" sz="1600" dirty="0"/>
              <a:t> </a:t>
            </a:r>
            <a:r>
              <a:rPr lang="en-US" altLang="de-DE" sz="1600" dirty="0" err="1"/>
              <a:t>rộng</a:t>
            </a:r>
            <a:r>
              <a:rPr lang="en-US" altLang="de-DE" sz="1600" dirty="0"/>
              <a:t> hay </a:t>
            </a:r>
            <a:br>
              <a:rPr lang="en-US" altLang="de-DE" sz="1600" dirty="0"/>
            </a:br>
            <a:r>
              <a:rPr lang="en-US" altLang="de-DE" sz="1600" dirty="0" err="1"/>
              <a:t>ghi</a:t>
            </a:r>
            <a:r>
              <a:rPr lang="en-US" altLang="de-DE" sz="1600" dirty="0"/>
              <a:t> </a:t>
            </a:r>
            <a:r>
              <a:rPr lang="en-US" altLang="de-DE" sz="1600" dirty="0" err="1"/>
              <a:t>chồng</a:t>
            </a:r>
            <a:r>
              <a:rPr lang="en-US" altLang="de-DE" sz="1600" dirty="0"/>
              <a:t> (extend or overwrite).</a:t>
            </a:r>
          </a:p>
          <a:p>
            <a:r>
              <a:rPr lang="en-US" altLang="de-DE" sz="1600" b="1" dirty="0">
                <a:latin typeface="Courier" charset="0"/>
              </a:rPr>
              <a:t>B</a:t>
            </a:r>
            <a:r>
              <a:rPr lang="en-US" altLang="de-DE" sz="1600" dirty="0"/>
              <a:t> also inherits all relationships from </a:t>
            </a:r>
            <a:r>
              <a:rPr lang="en-US" altLang="de-DE" sz="1600" b="1" dirty="0">
                <a:latin typeface="Courier" charset="0"/>
              </a:rPr>
              <a:t>A</a:t>
            </a:r>
            <a:r>
              <a:rPr lang="en-US" altLang="de-DE" sz="1600" dirty="0"/>
              <a:t>.</a:t>
            </a:r>
          </a:p>
          <a:p>
            <a:r>
              <a:rPr lang="en-US" altLang="de-DE" sz="1600" b="1" dirty="0">
                <a:latin typeface="Courier" charset="0"/>
              </a:rPr>
              <a:t>B</a:t>
            </a:r>
            <a:r>
              <a:rPr lang="en-US" altLang="de-DE" sz="1600" dirty="0"/>
              <a:t> adopts the basic functionality of</a:t>
            </a:r>
            <a:r>
              <a:rPr lang="en-US" altLang="de-DE" sz="1600" b="1" dirty="0"/>
              <a:t> </a:t>
            </a:r>
            <a:r>
              <a:rPr lang="en-US" altLang="de-DE" sz="1600" b="1" dirty="0">
                <a:latin typeface="Courier" charset="0"/>
              </a:rPr>
              <a:t>A</a:t>
            </a:r>
            <a:r>
              <a:rPr lang="en-US" altLang="de-DE" sz="1600" b="1" dirty="0"/>
              <a:t> </a:t>
            </a:r>
            <a:r>
              <a:rPr lang="en-US" altLang="de-DE" sz="1600" dirty="0"/>
              <a:t>but </a:t>
            </a:r>
            <a:br>
              <a:rPr lang="en-US" altLang="de-DE" sz="1600" dirty="0"/>
            </a:br>
            <a:r>
              <a:rPr lang="en-US" altLang="de-DE" sz="1600" dirty="0"/>
              <a:t>decides itself what part of </a:t>
            </a:r>
            <a:r>
              <a:rPr lang="en-US" altLang="de-DE" sz="1600" dirty="0">
                <a:latin typeface="Courier" charset="0"/>
              </a:rPr>
              <a:t>A</a:t>
            </a:r>
            <a:r>
              <a:rPr lang="en-US" altLang="de-DE" sz="1600" dirty="0"/>
              <a:t> is executed or changed.</a:t>
            </a:r>
          </a:p>
          <a:p>
            <a:r>
              <a:rPr lang="en-US" altLang="de-DE" sz="1600" b="1" dirty="0">
                <a:latin typeface="Courier" charset="0"/>
              </a:rPr>
              <a:t>A</a:t>
            </a:r>
            <a:r>
              <a:rPr lang="en-US" altLang="de-DE" sz="1600" dirty="0"/>
              <a:t> may be labeled </a:t>
            </a:r>
            <a:r>
              <a:rPr lang="en-US" altLang="de-DE" sz="1600" b="1" dirty="0">
                <a:latin typeface="Courier" charset="0"/>
              </a:rPr>
              <a:t>{abstract}</a:t>
            </a:r>
          </a:p>
          <a:p>
            <a:pPr lvl="1"/>
            <a:r>
              <a:rPr lang="en-US" altLang="de-DE" sz="1400" dirty="0"/>
              <a:t>Cannot be executed directly</a:t>
            </a:r>
          </a:p>
          <a:p>
            <a:pPr lvl="1"/>
            <a:r>
              <a:rPr lang="en-US" altLang="de-DE" sz="1400" dirty="0"/>
              <a:t>Only </a:t>
            </a:r>
            <a:r>
              <a:rPr lang="en-US" altLang="de-DE" sz="1400" b="1" dirty="0">
                <a:latin typeface="Courier" charset="0"/>
              </a:rPr>
              <a:t>B</a:t>
            </a:r>
            <a:r>
              <a:rPr lang="en-US" altLang="de-DE" sz="1400" dirty="0"/>
              <a:t> is executable</a:t>
            </a:r>
          </a:p>
          <a:p>
            <a:r>
              <a:rPr lang="en-US" altLang="de-DE" sz="1500" dirty="0" err="1"/>
              <a:t>Tổng</a:t>
            </a:r>
            <a:r>
              <a:rPr lang="en-US" altLang="de-DE" sz="1500" dirty="0"/>
              <a:t> </a:t>
            </a:r>
            <a:r>
              <a:rPr lang="en-US" altLang="de-DE" sz="1500" dirty="0" err="1"/>
              <a:t>quát</a:t>
            </a:r>
            <a:r>
              <a:rPr lang="en-US" altLang="de-DE" sz="1500" dirty="0"/>
              <a:t> </a:t>
            </a:r>
            <a:r>
              <a:rPr lang="en-US" altLang="de-DE" sz="1500" dirty="0" err="1"/>
              <a:t>hóa</a:t>
            </a:r>
            <a:r>
              <a:rPr lang="en-US" altLang="de-DE" sz="1500" dirty="0"/>
              <a:t> </a:t>
            </a:r>
            <a:r>
              <a:rPr lang="en-US" altLang="de-DE" sz="1500" dirty="0" err="1"/>
              <a:t>còn</a:t>
            </a:r>
            <a:r>
              <a:rPr lang="en-US" altLang="de-DE" sz="1500" dirty="0"/>
              <a:t> </a:t>
            </a:r>
            <a:r>
              <a:rPr lang="en-US" altLang="de-DE" sz="1500" dirty="0" err="1"/>
              <a:t>thể</a:t>
            </a:r>
            <a:r>
              <a:rPr lang="en-US" altLang="de-DE" sz="1500" dirty="0"/>
              <a:t> </a:t>
            </a:r>
            <a:r>
              <a:rPr lang="en-US" altLang="de-DE" sz="1500" dirty="0" err="1"/>
              <a:t>hiện</a:t>
            </a:r>
            <a:r>
              <a:rPr lang="en-US" altLang="de-DE" sz="1500" dirty="0"/>
              <a:t> ở </a:t>
            </a:r>
            <a:r>
              <a:rPr lang="en-US" altLang="de-DE" sz="1500" dirty="0" err="1"/>
              <a:t>liện</a:t>
            </a:r>
            <a:r>
              <a:rPr lang="en-US" altLang="de-DE" sz="1500" dirty="0"/>
              <a:t> </a:t>
            </a:r>
            <a:r>
              <a:rPr lang="en-US" altLang="de-DE" sz="1500" dirty="0" err="1"/>
              <a:t>hệ</a:t>
            </a:r>
            <a:r>
              <a:rPr lang="en-US" altLang="de-DE" sz="1500" dirty="0"/>
              <a:t> </a:t>
            </a:r>
            <a:r>
              <a:rPr lang="en-US" altLang="de-DE" sz="1500" dirty="0" err="1"/>
              <a:t>giữa</a:t>
            </a:r>
            <a:r>
              <a:rPr lang="en-US" altLang="de-DE" sz="1500" dirty="0"/>
              <a:t> </a:t>
            </a:r>
            <a:r>
              <a:rPr lang="en-US" altLang="de-DE" sz="1500" dirty="0" err="1"/>
              <a:t>các</a:t>
            </a:r>
            <a:r>
              <a:rPr lang="en-US" altLang="de-DE" sz="1500" dirty="0"/>
              <a:t> actor</a:t>
            </a:r>
          </a:p>
        </p:txBody>
      </p:sp>
      <p:pic>
        <p:nvPicPr>
          <p:cNvPr id="1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613" y="392886"/>
            <a:ext cx="2262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431" y="3169424"/>
            <a:ext cx="389255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7354888" y="1762125"/>
            <a:ext cx="1985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Base </a:t>
            </a:r>
            <a:r>
              <a:rPr kumimoji="0" lang="de-DE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de-DE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case</a:t>
            </a: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7354888" y="2284412"/>
            <a:ext cx="17891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Sub </a:t>
            </a:r>
            <a:r>
              <a:rPr kumimoji="0" lang="de-DE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de-DE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case</a:t>
            </a:r>
            <a:endParaRPr kumimoji="0" lang="de-DE" altLang="de-DE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H="1">
            <a:off x="7158038" y="2492375"/>
            <a:ext cx="217487" cy="144462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H="1" flipV="1">
            <a:off x="7140575" y="1711325"/>
            <a:ext cx="252413" cy="152400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23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1328737"/>
            <a:ext cx="144462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36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Quan</a:t>
            </a:r>
            <a:r>
              <a:rPr lang="en-US" altLang="de-DE" dirty="0"/>
              <a:t> </a:t>
            </a:r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giữa</a:t>
            </a:r>
            <a:r>
              <a:rPr lang="en-US" altLang="de-DE" dirty="0"/>
              <a:t> </a:t>
            </a:r>
            <a:r>
              <a:rPr lang="en-US" altLang="de-DE" dirty="0" err="1"/>
              <a:t>các</a:t>
            </a:r>
            <a:r>
              <a:rPr lang="en-US" altLang="de-DE" dirty="0"/>
              <a:t> 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de-DE" sz="1400" dirty="0"/>
              <a:t>Actor </a:t>
            </a:r>
            <a:r>
              <a:rPr lang="en-US" altLang="de-DE" sz="1400" b="1" dirty="0">
                <a:latin typeface="Courier" charset="0"/>
              </a:rPr>
              <a:t>A</a:t>
            </a:r>
            <a:r>
              <a:rPr lang="en-US" altLang="de-DE" sz="1400" dirty="0"/>
              <a:t> </a:t>
            </a:r>
            <a:r>
              <a:rPr lang="en-US" altLang="de-DE" sz="1400" dirty="0" err="1"/>
              <a:t>kế</a:t>
            </a:r>
            <a:r>
              <a:rPr lang="en-US" altLang="de-DE" sz="1400" dirty="0"/>
              <a:t> </a:t>
            </a:r>
            <a:r>
              <a:rPr lang="en-US" altLang="de-DE" sz="1400" dirty="0" err="1"/>
              <a:t>thừa</a:t>
            </a:r>
            <a:r>
              <a:rPr lang="en-US" altLang="de-DE" sz="1400" dirty="0"/>
              <a:t> actor </a:t>
            </a:r>
            <a:r>
              <a:rPr lang="en-US" altLang="de-DE" sz="1400" b="1" dirty="0">
                <a:latin typeface="Courier" charset="0"/>
              </a:rPr>
              <a:t>B</a:t>
            </a:r>
            <a:r>
              <a:rPr lang="en-US" altLang="de-DE" sz="1400" dirty="0">
                <a:latin typeface="+mj-lt"/>
              </a:rPr>
              <a:t>.</a:t>
            </a:r>
          </a:p>
          <a:p>
            <a:pPr eaLnBrk="1" hangingPunct="1"/>
            <a:r>
              <a:rPr lang="en-US" altLang="de-DE" sz="1400" b="1" dirty="0">
                <a:latin typeface="Courier" charset="0"/>
              </a:rPr>
              <a:t>A</a:t>
            </a:r>
            <a:r>
              <a:rPr lang="en-US" altLang="de-DE" sz="1400" dirty="0"/>
              <a:t> </a:t>
            </a:r>
            <a:r>
              <a:rPr lang="en-US" altLang="de-DE" sz="1400" dirty="0" err="1"/>
              <a:t>có</a:t>
            </a:r>
            <a:r>
              <a:rPr lang="en-US" altLang="de-DE" sz="1400" dirty="0"/>
              <a:t> </a:t>
            </a:r>
            <a:r>
              <a:rPr lang="en-US" altLang="de-DE" sz="1400" dirty="0" err="1"/>
              <a:t>thể</a:t>
            </a:r>
            <a:r>
              <a:rPr lang="en-US" altLang="de-DE" sz="1400" dirty="0"/>
              <a:t> </a:t>
            </a:r>
            <a:r>
              <a:rPr lang="en-US" altLang="de-DE" sz="1400" dirty="0" err="1"/>
              <a:t>liên</a:t>
            </a:r>
            <a:r>
              <a:rPr lang="en-US" altLang="de-DE" sz="1400" dirty="0"/>
              <a:t> </a:t>
            </a:r>
            <a:r>
              <a:rPr lang="en-US" altLang="de-DE" sz="1400" dirty="0" err="1"/>
              <a:t>lạc</a:t>
            </a:r>
            <a:r>
              <a:rPr lang="en-US" altLang="de-DE" sz="1400" dirty="0"/>
              <a:t> </a:t>
            </a:r>
            <a:r>
              <a:rPr lang="en-US" altLang="de-DE" sz="1400" dirty="0" err="1"/>
              <a:t>với</a:t>
            </a:r>
            <a:r>
              <a:rPr lang="en-US" altLang="de-DE" sz="1400" dirty="0"/>
              <a:t> </a:t>
            </a:r>
            <a:r>
              <a:rPr lang="en-US" altLang="de-DE" sz="1400" b="1" dirty="0">
                <a:latin typeface="Courier" charset="0"/>
              </a:rPr>
              <a:t>X</a:t>
            </a:r>
            <a:r>
              <a:rPr lang="en-US" altLang="de-DE" sz="1400" dirty="0"/>
              <a:t> and </a:t>
            </a:r>
            <a:r>
              <a:rPr lang="en-US" altLang="de-DE" sz="1400" b="1" dirty="0">
                <a:latin typeface="Courier" charset="0"/>
              </a:rPr>
              <a:t>Y</a:t>
            </a:r>
            <a:r>
              <a:rPr lang="en-US" altLang="de-DE" sz="1400" dirty="0">
                <a:latin typeface="+mj-lt"/>
              </a:rPr>
              <a:t>.</a:t>
            </a:r>
          </a:p>
          <a:p>
            <a:pPr eaLnBrk="1" hangingPunct="1"/>
            <a:r>
              <a:rPr lang="en-US" altLang="de-DE" sz="1400" b="1" dirty="0">
                <a:latin typeface="Courier" charset="0"/>
              </a:rPr>
              <a:t>B</a:t>
            </a:r>
            <a:r>
              <a:rPr lang="en-US" altLang="de-DE" sz="1400" dirty="0"/>
              <a:t> </a:t>
            </a:r>
            <a:r>
              <a:rPr lang="en-US" altLang="de-DE" sz="1400" dirty="0" err="1"/>
              <a:t>chỉ</a:t>
            </a:r>
            <a:r>
              <a:rPr lang="en-US" altLang="de-DE" sz="1400" dirty="0"/>
              <a:t> </a:t>
            </a:r>
            <a:r>
              <a:rPr lang="en-US" altLang="de-DE" sz="1400" dirty="0" err="1"/>
              <a:t>có</a:t>
            </a:r>
            <a:r>
              <a:rPr lang="en-US" altLang="de-DE" sz="1400" dirty="0"/>
              <a:t> </a:t>
            </a:r>
            <a:r>
              <a:rPr lang="en-US" altLang="de-DE" sz="1400" dirty="0" err="1"/>
              <a:t>thể</a:t>
            </a:r>
            <a:r>
              <a:rPr lang="en-US" altLang="de-DE" sz="1400" dirty="0"/>
              <a:t> </a:t>
            </a:r>
            <a:r>
              <a:rPr lang="en-US" altLang="de-DE" sz="1400" dirty="0" err="1"/>
              <a:t>liên</a:t>
            </a:r>
            <a:r>
              <a:rPr lang="en-US" altLang="de-DE" sz="1400" dirty="0"/>
              <a:t> </a:t>
            </a:r>
            <a:r>
              <a:rPr lang="en-US" altLang="de-DE" sz="1400" dirty="0" err="1"/>
              <a:t>lạc</a:t>
            </a:r>
            <a:r>
              <a:rPr lang="en-US" altLang="de-DE" sz="1400" dirty="0"/>
              <a:t> </a:t>
            </a:r>
            <a:r>
              <a:rPr lang="en-US" altLang="de-DE" sz="1400" dirty="0" err="1"/>
              <a:t>với</a:t>
            </a:r>
            <a:r>
              <a:rPr lang="en-US" altLang="de-DE" sz="1400" dirty="0"/>
              <a:t> </a:t>
            </a:r>
            <a:r>
              <a:rPr lang="en-US" altLang="de-DE" sz="1400" b="1" dirty="0">
                <a:latin typeface="Courier" charset="0"/>
              </a:rPr>
              <a:t>Y</a:t>
            </a:r>
            <a:r>
              <a:rPr lang="en-US" altLang="de-DE" sz="1400" dirty="0">
                <a:latin typeface="+mj-lt"/>
              </a:rPr>
              <a:t>.</a:t>
            </a:r>
            <a:endParaRPr lang="en-US" altLang="de-DE" sz="1400" dirty="0"/>
          </a:p>
          <a:p>
            <a:pPr eaLnBrk="1" hangingPunct="1"/>
            <a:r>
              <a:rPr lang="en-US" altLang="de-DE" sz="1400" i="1" dirty="0" err="1"/>
              <a:t>Đa</a:t>
            </a:r>
            <a:r>
              <a:rPr lang="en-US" altLang="de-DE" sz="1400" i="1" dirty="0"/>
              <a:t> </a:t>
            </a:r>
            <a:r>
              <a:rPr lang="en-US" altLang="de-DE" sz="1400" i="1" dirty="0" err="1"/>
              <a:t>thừa</a:t>
            </a:r>
            <a:r>
              <a:rPr lang="en-US" altLang="de-DE" sz="1400" i="1" dirty="0"/>
              <a:t> </a:t>
            </a:r>
            <a:r>
              <a:rPr lang="en-US" altLang="de-DE" sz="1400" i="1" dirty="0" err="1"/>
              <a:t>kế</a:t>
            </a:r>
            <a:r>
              <a:rPr lang="en-US" altLang="de-DE" sz="1400" i="1" dirty="0"/>
              <a:t> (Multiple inheritance) </a:t>
            </a:r>
            <a:br>
              <a:rPr lang="en-US" altLang="de-DE" sz="1400" i="1" dirty="0"/>
            </a:br>
            <a:r>
              <a:rPr lang="en-US" altLang="de-DE" sz="1400" i="1" dirty="0" err="1"/>
              <a:t>được</a:t>
            </a:r>
            <a:r>
              <a:rPr lang="en-US" altLang="de-DE" sz="1400" i="1" dirty="0"/>
              <a:t> </a:t>
            </a:r>
            <a:r>
              <a:rPr lang="en-US" altLang="de-DE" sz="1400" i="1" dirty="0" err="1"/>
              <a:t>cho</a:t>
            </a:r>
            <a:r>
              <a:rPr lang="en-US" altLang="de-DE" sz="1400" i="1" dirty="0"/>
              <a:t> </a:t>
            </a:r>
            <a:r>
              <a:rPr lang="en-US" altLang="de-DE" sz="1400" i="1" dirty="0" err="1"/>
              <a:t>phép</a:t>
            </a:r>
            <a:r>
              <a:rPr lang="en-US" altLang="de-DE" sz="1400" dirty="0"/>
              <a:t>.</a:t>
            </a:r>
          </a:p>
          <a:p>
            <a:pPr eaLnBrk="1" hangingPunct="1"/>
            <a:r>
              <a:rPr lang="en-US" altLang="de-DE" sz="1400" i="1" dirty="0"/>
              <a:t>Actor </a:t>
            </a:r>
            <a:r>
              <a:rPr lang="en-US" altLang="de-DE" sz="1400" i="1" dirty="0" err="1"/>
              <a:t>trừu</a:t>
            </a:r>
            <a:r>
              <a:rPr lang="en-US" altLang="de-DE" sz="1400" i="1" dirty="0"/>
              <a:t> </a:t>
            </a:r>
            <a:r>
              <a:rPr lang="en-US" altLang="de-DE" sz="1400" i="1" dirty="0" err="1"/>
              <a:t>tượng</a:t>
            </a:r>
            <a:r>
              <a:rPr lang="en-US" altLang="de-DE" sz="1400" i="1" dirty="0"/>
              <a:t> (Abstract</a:t>
            </a:r>
            <a:r>
              <a:rPr lang="en-US" altLang="de-DE" sz="1400" dirty="0"/>
              <a:t> actors) </a:t>
            </a:r>
            <a:br>
              <a:rPr lang="en-US" altLang="de-DE" sz="1400" dirty="0"/>
            </a:br>
            <a:r>
              <a:rPr lang="en-US" altLang="de-DE" sz="1400" dirty="0" err="1"/>
              <a:t>cũng</a:t>
            </a:r>
            <a:r>
              <a:rPr lang="en-US" altLang="de-DE" sz="1400" dirty="0"/>
              <a:t> </a:t>
            </a:r>
            <a:r>
              <a:rPr lang="en-US" altLang="de-DE" sz="1400" dirty="0" err="1"/>
              <a:t>có</a:t>
            </a:r>
            <a:r>
              <a:rPr lang="en-US" altLang="de-DE" sz="1400" dirty="0"/>
              <a:t> </a:t>
            </a:r>
            <a:r>
              <a:rPr lang="en-US" altLang="de-DE" sz="1400" dirty="0" err="1"/>
              <a:t>thể</a:t>
            </a:r>
            <a:r>
              <a:rPr lang="en-US" altLang="de-DE" sz="1400" dirty="0"/>
              <a:t> đ</a:t>
            </a:r>
            <a:r>
              <a:rPr lang="vi-VN" altLang="de-DE" sz="1400" dirty="0"/>
              <a:t>ư</a:t>
            </a:r>
            <a:r>
              <a:rPr lang="en-US" altLang="de-DE" sz="1400" dirty="0" err="1"/>
              <a:t>ợc</a:t>
            </a:r>
            <a:r>
              <a:rPr lang="en-US" altLang="de-DE" sz="1400" dirty="0"/>
              <a:t> </a:t>
            </a:r>
            <a:r>
              <a:rPr lang="en-US" altLang="de-DE" sz="1400" dirty="0" err="1"/>
              <a:t>dùng</a:t>
            </a:r>
            <a:r>
              <a:rPr lang="en-US" altLang="de-DE" sz="1400" dirty="0"/>
              <a:t>.</a:t>
            </a:r>
          </a:p>
          <a:p>
            <a:pPr eaLnBrk="1" hangingPunct="1"/>
            <a:r>
              <a:rPr lang="de-AT" altLang="de-DE" sz="1400" dirty="0"/>
              <a:t>Example:</a:t>
            </a:r>
            <a:endParaRPr lang="en-US" altLang="de-DE" sz="1400" dirty="0"/>
          </a:p>
          <a:p>
            <a:pPr algn="r" eaLnBrk="1" hangingPunct="1"/>
            <a:endParaRPr lang="de-DE" altLang="de-DE" dirty="0"/>
          </a:p>
          <a:p>
            <a:pPr eaLnBrk="1" hangingPunct="1"/>
            <a:endParaRPr lang="de-DE" altLang="de-DE" dirty="0"/>
          </a:p>
          <a:p>
            <a:pPr eaLnBrk="1" hangingPunct="1"/>
            <a:endParaRPr lang="de-DE" altLang="de-DE" dirty="0"/>
          </a:p>
          <a:p>
            <a:pPr eaLnBrk="1" hangingPunct="1"/>
            <a:endParaRPr lang="en-US" altLang="de-DE" dirty="0"/>
          </a:p>
        </p:txBody>
      </p:sp>
      <p:pic>
        <p:nvPicPr>
          <p:cNvPr id="7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33"/>
          <a:stretch>
            <a:fillRect/>
          </a:stretch>
        </p:blipFill>
        <p:spPr bwMode="auto">
          <a:xfrm>
            <a:off x="1219200" y="3733800"/>
            <a:ext cx="2091283" cy="193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859588" y="1843087"/>
            <a:ext cx="1436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Super-</a:t>
            </a:r>
            <a:r>
              <a:rPr kumimoji="0" lang="de-DE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actor</a:t>
            </a: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859588" y="2365375"/>
            <a:ext cx="17891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Sub-</a:t>
            </a:r>
            <a:r>
              <a:rPr kumimoji="0" lang="de-DE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actor</a:t>
            </a:r>
            <a:endParaRPr kumimoji="0" lang="de-DE" altLang="de-DE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6659563" y="2665412"/>
            <a:ext cx="217487" cy="144463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 flipV="1">
            <a:off x="6607175" y="1725612"/>
            <a:ext cx="252413" cy="152400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1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25" y="1336675"/>
            <a:ext cx="1517650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uppieren 2"/>
          <p:cNvGrpSpPr>
            <a:grpSpLocks noChangeAspect="1"/>
          </p:cNvGrpSpPr>
          <p:nvPr/>
        </p:nvGrpSpPr>
        <p:grpSpPr bwMode="auto">
          <a:xfrm>
            <a:off x="5177154" y="3606583"/>
            <a:ext cx="2721452" cy="1931352"/>
            <a:chOff x="4597400" y="1684338"/>
            <a:chExt cx="3888369" cy="2759075"/>
          </a:xfrm>
        </p:grpSpPr>
        <p:pic>
          <p:nvPicPr>
            <p:cNvPr id="14" name="Grafik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13"/>
            <a:stretch>
              <a:fillRect/>
            </a:stretch>
          </p:blipFill>
          <p:spPr bwMode="auto">
            <a:xfrm>
              <a:off x="4644191" y="1684338"/>
              <a:ext cx="3841578" cy="275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hteck 1"/>
            <p:cNvSpPr>
              <a:spLocks noChangeArrowheads="1"/>
            </p:cNvSpPr>
            <p:nvPr/>
          </p:nvSpPr>
          <p:spPr bwMode="auto">
            <a:xfrm>
              <a:off x="4597400" y="2679032"/>
              <a:ext cx="455863" cy="6015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AT" altLang="de-DE" sz="2400" b="0" i="0" u="none" strike="noStrike" kern="1200" cap="none" spc="0" normalizeH="0" baseline="0" noProof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Times" charset="0"/>
                <a:ea typeface="MS PGothic" pitchFamily="34" charset="-128"/>
                <a:cs typeface="+mn-cs"/>
              </a:endParaRPr>
            </a:p>
          </p:txBody>
        </p:sp>
      </p:grpSp>
      <p:pic>
        <p:nvPicPr>
          <p:cNvPr id="16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4" t="36052" r="50237" b="42143"/>
          <a:stretch>
            <a:fillRect/>
          </a:stretch>
        </p:blipFill>
        <p:spPr bwMode="auto">
          <a:xfrm>
            <a:off x="4098925" y="4328148"/>
            <a:ext cx="351675" cy="48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138"/>
          <p:cNvSpPr txBox="1">
            <a:spLocks noChangeArrowheads="1"/>
          </p:cNvSpPr>
          <p:nvPr/>
        </p:nvSpPr>
        <p:spPr bwMode="auto">
          <a:xfrm>
            <a:off x="457200" y="5580047"/>
            <a:ext cx="3461782" cy="5539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Courier" pitchFamily="49" charset="0"/>
                <a:ea typeface="MS PGothic" pitchFamily="34" charset="-128"/>
                <a:cs typeface="+mn-cs"/>
              </a:rPr>
              <a:t>Professor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AND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Courier" pitchFamily="49" charset="0"/>
                <a:ea typeface="MS PGothic" pitchFamily="34" charset="-128"/>
                <a:cs typeface="+mn-cs"/>
              </a:rPr>
              <a:t>Assistant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needed</a:t>
            </a:r>
            <a:b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</a:b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for executing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Courier" pitchFamily="49" charset="0"/>
                <a:ea typeface="MS PGothic" pitchFamily="34" charset="-128"/>
                <a:cs typeface="+mn-cs"/>
              </a:rPr>
              <a:t>Query student data</a:t>
            </a:r>
          </a:p>
        </p:txBody>
      </p:sp>
      <p:sp>
        <p:nvSpPr>
          <p:cNvPr id="19" name="Text Box 138"/>
          <p:cNvSpPr txBox="1">
            <a:spLocks noChangeArrowheads="1"/>
          </p:cNvSpPr>
          <p:nvPr/>
        </p:nvSpPr>
        <p:spPr bwMode="auto">
          <a:xfrm>
            <a:off x="4591050" y="5589551"/>
            <a:ext cx="3417923" cy="5539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Courier" pitchFamily="49" charset="0"/>
                <a:ea typeface="MS PGothic" pitchFamily="34" charset="-128"/>
                <a:cs typeface="+mn-cs"/>
              </a:rPr>
              <a:t>Professor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OR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Courier" pitchFamily="49" charset="0"/>
                <a:ea typeface="MS PGothic" pitchFamily="34" charset="-128"/>
                <a:cs typeface="+mn-cs"/>
              </a:rPr>
              <a:t>Assistant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needed</a:t>
            </a:r>
            <a:b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</a:b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for executing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Courier" pitchFamily="49" charset="0"/>
                <a:ea typeface="MS PGothic" pitchFamily="34" charset="-128"/>
                <a:cs typeface="+mn-cs"/>
              </a:rPr>
              <a:t>Query student data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40660" y="835005"/>
            <a:ext cx="6979340" cy="35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spcBef>
                <a:spcPct val="0"/>
              </a:spcBef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de-DE" sz="1800" b="1">
                <a:solidFill>
                  <a:srgbClr val="FF0000"/>
                </a:solidFill>
              </a:rPr>
              <a:t>Generalization</a:t>
            </a:r>
            <a:r>
              <a:rPr lang="en-US" altLang="de-DE" sz="1800"/>
              <a:t> of Actors</a:t>
            </a:r>
          </a:p>
          <a:p>
            <a:pPr algn="l"/>
            <a:endParaRPr lang="en-US" altLang="de-DE" sz="1800" dirty="0"/>
          </a:p>
        </p:txBody>
      </p:sp>
      <p:pic>
        <p:nvPicPr>
          <p:cNvPr id="22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161245"/>
            <a:ext cx="1481137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484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Mô</a:t>
            </a:r>
            <a:r>
              <a:rPr lang="en-US" altLang="de-DE" dirty="0"/>
              <a:t> </a:t>
            </a:r>
            <a:r>
              <a:rPr lang="en-US" altLang="de-DE" dirty="0" err="1"/>
              <a:t>tả</a:t>
            </a:r>
            <a:r>
              <a:rPr lang="en-US" altLang="de-DE" dirty="0"/>
              <a:t>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029200"/>
          </a:xfrm>
        </p:spPr>
        <p:txBody>
          <a:bodyPr/>
          <a:lstStyle/>
          <a:p>
            <a:r>
              <a:rPr lang="en-US" altLang="de-DE" dirty="0" err="1"/>
              <a:t>Cách</a:t>
            </a:r>
            <a:r>
              <a:rPr lang="en-US" altLang="de-DE" dirty="0"/>
              <a:t> </a:t>
            </a:r>
            <a:r>
              <a:rPr lang="en-US" altLang="de-DE" dirty="0" err="1"/>
              <a:t>tiếp</a:t>
            </a:r>
            <a:r>
              <a:rPr lang="en-US" altLang="de-DE" dirty="0"/>
              <a:t> </a:t>
            </a:r>
            <a:r>
              <a:rPr lang="en-US" altLang="de-DE" dirty="0" err="1"/>
              <a:t>cận</a:t>
            </a:r>
            <a:r>
              <a:rPr lang="en-US" altLang="de-DE" dirty="0"/>
              <a:t> </a:t>
            </a:r>
            <a:r>
              <a:rPr lang="en-US" altLang="de-DE" dirty="0" err="1"/>
              <a:t>có</a:t>
            </a:r>
            <a:r>
              <a:rPr lang="en-US" altLang="de-DE" dirty="0"/>
              <a:t> </a:t>
            </a:r>
            <a:r>
              <a:rPr lang="en-US" altLang="de-DE" dirty="0" err="1"/>
              <a:t>cấu</a:t>
            </a:r>
            <a:r>
              <a:rPr lang="en-US" altLang="de-DE" dirty="0"/>
              <a:t> </a:t>
            </a:r>
            <a:r>
              <a:rPr lang="en-US" altLang="de-DE" dirty="0" err="1"/>
              <a:t>trúc</a:t>
            </a:r>
            <a:endParaRPr lang="en-US" altLang="de-DE" dirty="0"/>
          </a:p>
          <a:p>
            <a:pPr lvl="1"/>
            <a:r>
              <a:rPr lang="en-US" altLang="de-DE" sz="1600" dirty="0"/>
              <a:t>Name (</a:t>
            </a:r>
            <a:r>
              <a:rPr lang="en-US" altLang="de-DE" sz="1600" dirty="0" err="1"/>
              <a:t>Tên</a:t>
            </a:r>
            <a:r>
              <a:rPr lang="en-US" altLang="de-DE" sz="1600" dirty="0"/>
              <a:t>)</a:t>
            </a:r>
          </a:p>
          <a:p>
            <a:pPr lvl="1"/>
            <a:r>
              <a:rPr lang="en-US" altLang="de-DE" sz="1600" dirty="0"/>
              <a:t>Short description (</a:t>
            </a:r>
            <a:r>
              <a:rPr lang="en-US" altLang="de-DE" sz="1600" dirty="0" err="1"/>
              <a:t>Mô</a:t>
            </a:r>
            <a:r>
              <a:rPr lang="en-US" altLang="de-DE" sz="1600" dirty="0"/>
              <a:t> </a:t>
            </a:r>
            <a:r>
              <a:rPr lang="en-US" altLang="de-DE" sz="1600" dirty="0" err="1"/>
              <a:t>tả</a:t>
            </a:r>
            <a:r>
              <a:rPr lang="en-US" altLang="de-DE" sz="1600" dirty="0"/>
              <a:t> </a:t>
            </a:r>
            <a:r>
              <a:rPr lang="en-US" altLang="de-DE" sz="1600" dirty="0" err="1"/>
              <a:t>ngắn</a:t>
            </a:r>
            <a:r>
              <a:rPr lang="en-US" altLang="de-DE" sz="1600" dirty="0"/>
              <a:t>)</a:t>
            </a:r>
          </a:p>
          <a:p>
            <a:pPr lvl="1"/>
            <a:r>
              <a:rPr lang="en-US" altLang="de-DE" sz="1600" dirty="0"/>
              <a:t>Precondition (</a:t>
            </a:r>
            <a:r>
              <a:rPr lang="en-US" altLang="de-DE" sz="1600" dirty="0" err="1"/>
              <a:t>Điều</a:t>
            </a:r>
            <a:r>
              <a:rPr lang="en-US" altLang="de-DE" sz="1600" dirty="0"/>
              <a:t> </a:t>
            </a:r>
            <a:r>
              <a:rPr lang="en-US" altLang="de-DE" sz="1600" dirty="0" err="1"/>
              <a:t>kiện</a:t>
            </a:r>
            <a:r>
              <a:rPr lang="en-US" altLang="de-DE" sz="1600" dirty="0"/>
              <a:t> </a:t>
            </a:r>
            <a:r>
              <a:rPr lang="en-US" altLang="de-DE" sz="1600" dirty="0" err="1"/>
              <a:t>đầu</a:t>
            </a:r>
            <a:r>
              <a:rPr lang="en-US" altLang="de-DE" sz="1600" dirty="0"/>
              <a:t> </a:t>
            </a:r>
            <a:r>
              <a:rPr lang="en-US" altLang="de-DE" sz="1600" dirty="0" err="1"/>
              <a:t>vào</a:t>
            </a:r>
            <a:r>
              <a:rPr lang="en-US" altLang="de-DE" sz="1600" dirty="0"/>
              <a:t>): prerequisite for successful execution</a:t>
            </a:r>
          </a:p>
          <a:p>
            <a:pPr lvl="1"/>
            <a:r>
              <a:rPr lang="en-US" altLang="de-DE" sz="1600" dirty="0" err="1"/>
              <a:t>Postcondition</a:t>
            </a:r>
            <a:r>
              <a:rPr lang="en-US" altLang="de-DE" sz="1600" dirty="0"/>
              <a:t> (</a:t>
            </a:r>
            <a:r>
              <a:rPr lang="en-US" altLang="de-DE" sz="1600" dirty="0" err="1"/>
              <a:t>Điều</a:t>
            </a:r>
            <a:r>
              <a:rPr lang="en-US" altLang="de-DE" sz="1600" dirty="0"/>
              <a:t> </a:t>
            </a:r>
            <a:r>
              <a:rPr lang="en-US" altLang="de-DE" sz="1600" dirty="0" err="1"/>
              <a:t>kiện</a:t>
            </a:r>
            <a:r>
              <a:rPr lang="en-US" altLang="de-DE" sz="1600" dirty="0"/>
              <a:t> </a:t>
            </a:r>
            <a:r>
              <a:rPr lang="en-US" altLang="de-DE" sz="1600" dirty="0" err="1"/>
              <a:t>đầu</a:t>
            </a:r>
            <a:r>
              <a:rPr lang="en-US" altLang="de-DE" sz="1600" dirty="0"/>
              <a:t> </a:t>
            </a:r>
            <a:r>
              <a:rPr lang="en-US" altLang="de-DE" sz="1600" dirty="0" err="1"/>
              <a:t>ra</a:t>
            </a:r>
            <a:r>
              <a:rPr lang="en-US" altLang="de-DE" sz="1600" dirty="0"/>
              <a:t>): system state after successful execution</a:t>
            </a:r>
          </a:p>
          <a:p>
            <a:pPr lvl="1"/>
            <a:r>
              <a:rPr lang="en-US" altLang="de-DE" sz="1600" dirty="0"/>
              <a:t>Error situations (</a:t>
            </a:r>
            <a:r>
              <a:rPr lang="en-US" altLang="de-DE" sz="1600" dirty="0" err="1"/>
              <a:t>tình</a:t>
            </a:r>
            <a:r>
              <a:rPr lang="en-US" altLang="de-DE" sz="1600" dirty="0"/>
              <a:t> </a:t>
            </a:r>
            <a:r>
              <a:rPr lang="en-US" altLang="de-DE" sz="1600" dirty="0" err="1"/>
              <a:t>huống</a:t>
            </a:r>
            <a:r>
              <a:rPr lang="en-US" altLang="de-DE" sz="1600" dirty="0"/>
              <a:t> </a:t>
            </a:r>
            <a:r>
              <a:rPr lang="en-US" altLang="de-DE" sz="1600" dirty="0" err="1"/>
              <a:t>lỗi</a:t>
            </a:r>
            <a:r>
              <a:rPr lang="en-US" altLang="de-DE" sz="1600" dirty="0"/>
              <a:t>): errors relevant to the problem domain</a:t>
            </a:r>
          </a:p>
          <a:p>
            <a:pPr lvl="1"/>
            <a:r>
              <a:rPr lang="en-US" altLang="de-DE" sz="1600" dirty="0"/>
              <a:t>System state on the occurrence of an error</a:t>
            </a:r>
          </a:p>
          <a:p>
            <a:pPr lvl="1"/>
            <a:r>
              <a:rPr lang="en-US" altLang="de-DE" sz="1600" dirty="0"/>
              <a:t>Actors that communicate with the use case</a:t>
            </a:r>
          </a:p>
          <a:p>
            <a:pPr lvl="1"/>
            <a:r>
              <a:rPr lang="en-US" altLang="de-DE" sz="1600" dirty="0"/>
              <a:t>Trigger: events which initiate/start the use case</a:t>
            </a:r>
          </a:p>
          <a:p>
            <a:pPr lvl="1"/>
            <a:r>
              <a:rPr lang="en-US" altLang="de-DE" sz="1600" dirty="0"/>
              <a:t>Standard process/flow: individual steps to be taken </a:t>
            </a:r>
          </a:p>
          <a:p>
            <a:pPr lvl="1"/>
            <a:r>
              <a:rPr lang="en-US" altLang="de-DE" sz="1600" dirty="0"/>
              <a:t>Alternative processes/flow: deviations from the standard process</a:t>
            </a:r>
          </a:p>
          <a:p>
            <a:pPr marL="457200" lvl="1" indent="0" algn="r">
              <a:buNone/>
            </a:pPr>
            <a:r>
              <a:rPr lang="en-US" altLang="de-DE" sz="1600" i="1" dirty="0">
                <a:solidFill>
                  <a:srgbClr val="00B0F0"/>
                </a:solidFill>
              </a:rPr>
              <a:t>[A. Cockburn: Writing Effective Use Cases, </a:t>
            </a:r>
            <a:r>
              <a:rPr lang="en-US" sz="1600" i="1" dirty="0">
                <a:solidFill>
                  <a:srgbClr val="00B0F0"/>
                </a:solidFill>
              </a:rPr>
              <a:t>Addison Wesley, 2000</a:t>
            </a:r>
            <a:r>
              <a:rPr lang="en-US" altLang="de-DE" sz="1600" i="1" dirty="0">
                <a:solidFill>
                  <a:srgbClr val="00B0F0"/>
                </a:solidFill>
              </a:rPr>
              <a:t>]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63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4478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 case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8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1882775"/>
          </a:xfrm>
        </p:spPr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III (</a:t>
            </a:r>
            <a:r>
              <a:rPr lang="en-US" dirty="0" err="1"/>
              <a:t>tt</a:t>
            </a:r>
            <a:r>
              <a:rPr lang="en-US" dirty="0"/>
              <a:t>).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uml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8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759325"/>
          </a:xfrm>
        </p:spPr>
        <p:txBody>
          <a:bodyPr/>
          <a:lstStyle/>
          <a:p>
            <a:r>
              <a:rPr lang="en-US" dirty="0"/>
              <a:t>Purpose:</a:t>
            </a:r>
          </a:p>
          <a:p>
            <a:r>
              <a:rPr lang="en-US" sz="1800" dirty="0"/>
              <a:t>Focus of activity diagram: </a:t>
            </a:r>
            <a:r>
              <a:rPr lang="en-US" sz="1800" b="1" dirty="0"/>
              <a:t>procedural processing aspects</a:t>
            </a:r>
          </a:p>
          <a:p>
            <a:r>
              <a:rPr lang="en-US" sz="1800" dirty="0"/>
              <a:t>Flow-oriented language concepts (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khái</a:t>
            </a:r>
            <a:r>
              <a:rPr lang="en-US" sz="1800" dirty="0"/>
              <a:t> </a:t>
            </a:r>
            <a:r>
              <a:rPr lang="en-US" sz="1800" dirty="0" err="1"/>
              <a:t>niệm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ngôn</a:t>
            </a:r>
            <a:r>
              <a:rPr lang="en-US" sz="1800" dirty="0"/>
              <a:t> </a:t>
            </a:r>
            <a:r>
              <a:rPr lang="en-US" sz="1800" dirty="0" err="1"/>
              <a:t>ngữ</a:t>
            </a:r>
            <a:r>
              <a:rPr lang="en-US" sz="1800" dirty="0"/>
              <a:t> </a:t>
            </a:r>
            <a:r>
              <a:rPr lang="en-US" sz="1800" dirty="0" err="1"/>
              <a:t>hướng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)</a:t>
            </a:r>
          </a:p>
          <a:p>
            <a:r>
              <a:rPr lang="en-US" sz="1800" dirty="0"/>
              <a:t>Based on</a:t>
            </a:r>
          </a:p>
          <a:p>
            <a:pPr lvl="1"/>
            <a:r>
              <a:rPr lang="en-US" sz="1600" dirty="0"/>
              <a:t>languages for defining business processes (</a:t>
            </a:r>
            <a:r>
              <a:rPr lang="en-US" sz="1600" dirty="0" err="1"/>
              <a:t>ngôn</a:t>
            </a:r>
            <a:r>
              <a:rPr lang="en-US" sz="1600" dirty="0"/>
              <a:t> </a:t>
            </a:r>
            <a:r>
              <a:rPr lang="en-US" sz="1600" dirty="0" err="1"/>
              <a:t>ngữ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định</a:t>
            </a:r>
            <a:r>
              <a:rPr lang="en-US" sz="1600" dirty="0"/>
              <a:t> </a:t>
            </a:r>
            <a:r>
              <a:rPr lang="en-US" sz="1600" dirty="0" err="1"/>
              <a:t>nghĩa</a:t>
            </a:r>
            <a:r>
              <a:rPr lang="en-US" sz="1600" dirty="0"/>
              <a:t> </a:t>
            </a:r>
            <a:r>
              <a:rPr lang="en-US" sz="1600" dirty="0" err="1"/>
              <a:t>tiến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kinh</a:t>
            </a:r>
            <a:r>
              <a:rPr lang="en-US" sz="1600" dirty="0"/>
              <a:t> </a:t>
            </a:r>
            <a:r>
              <a:rPr lang="en-US" sz="1600" dirty="0" err="1"/>
              <a:t>doanh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established concepts for describing concurrent communicating processes (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khái</a:t>
            </a:r>
            <a:r>
              <a:rPr lang="en-US" sz="1600" dirty="0"/>
              <a:t> </a:t>
            </a:r>
            <a:r>
              <a:rPr lang="en-US" sz="1600" dirty="0" err="1"/>
              <a:t>niệm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mô</a:t>
            </a:r>
            <a:r>
              <a:rPr lang="en-US" sz="1600" dirty="0"/>
              <a:t> </a:t>
            </a:r>
            <a:r>
              <a:rPr lang="en-US" sz="1600" dirty="0" err="1"/>
              <a:t>tả</a:t>
            </a:r>
            <a:r>
              <a:rPr lang="en-US" sz="1600" dirty="0"/>
              <a:t> </a:t>
            </a:r>
            <a:r>
              <a:rPr lang="en-US" sz="1600" dirty="0" err="1"/>
              <a:t>tiến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giao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 dirty="0" err="1"/>
              <a:t>đồng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)</a:t>
            </a:r>
          </a:p>
          <a:p>
            <a:r>
              <a:rPr lang="en-US" sz="1800" dirty="0"/>
              <a:t>Concepts and notation variants cover </a:t>
            </a:r>
            <a:r>
              <a:rPr lang="en-US" sz="1800" b="1" dirty="0"/>
              <a:t>broad area of applications</a:t>
            </a:r>
            <a:r>
              <a:rPr lang="en-US" sz="1800" dirty="0"/>
              <a:t> (</a:t>
            </a:r>
            <a:r>
              <a:rPr lang="en-US" sz="1800" dirty="0" err="1"/>
              <a:t>khái</a:t>
            </a:r>
            <a:r>
              <a:rPr lang="en-US" sz="1800" dirty="0"/>
              <a:t> </a:t>
            </a:r>
            <a:r>
              <a:rPr lang="en-US" sz="1800" dirty="0" err="1"/>
              <a:t>niệm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hiệu</a:t>
            </a:r>
            <a:r>
              <a:rPr lang="en-US" sz="1800" dirty="0"/>
              <a:t> </a:t>
            </a:r>
            <a:r>
              <a:rPr lang="en-US" sz="1800" dirty="0" err="1"/>
              <a:t>bao</a:t>
            </a:r>
            <a:r>
              <a:rPr lang="en-US" sz="1800" dirty="0"/>
              <a:t> </a:t>
            </a:r>
            <a:r>
              <a:rPr lang="en-US" sz="1800" dirty="0" err="1"/>
              <a:t>gồm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lĩnh</a:t>
            </a:r>
            <a:r>
              <a:rPr lang="en-US" sz="1800" dirty="0"/>
              <a:t> </a:t>
            </a:r>
            <a:r>
              <a:rPr lang="en-US" sz="1800" dirty="0" err="1"/>
              <a:t>vực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nhau</a:t>
            </a:r>
            <a:r>
              <a:rPr lang="en-US" sz="1800" dirty="0"/>
              <a:t>)</a:t>
            </a:r>
            <a:endParaRPr lang="en-US" sz="1800" b="1" dirty="0"/>
          </a:p>
          <a:p>
            <a:pPr lvl="1"/>
            <a:r>
              <a:rPr lang="en-US" sz="1600" dirty="0"/>
              <a:t>Modeling of object-oriented and non-object-oriented systems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1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7075" name="Group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060228110"/>
              </p:ext>
            </p:extLst>
          </p:nvPr>
        </p:nvGraphicFramePr>
        <p:xfrm>
          <a:off x="762000" y="1279525"/>
          <a:ext cx="7954186" cy="4680586"/>
        </p:xfrm>
        <a:graphic>
          <a:graphicData uri="http://schemas.openxmlformats.org/drawingml/2006/table">
            <a:tbl>
              <a:tblPr/>
              <a:tblGrid>
                <a:gridCol w="2042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Action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Activity node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Represents an action (atomic!)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Represents an activity (can be broken down further)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Initial node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Start of the execution of an activity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Activity final node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End of ALL execution paths of 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activity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4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48650" cy="776288"/>
          </a:xfrm>
        </p:spPr>
        <p:txBody>
          <a:bodyPr/>
          <a:lstStyle/>
          <a:p>
            <a:pPr eaLnBrk="1" hangingPunct="1"/>
            <a:r>
              <a:rPr lang="en-US" noProof="0" dirty="0"/>
              <a:t>Notation Elements (1/5)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444" y="3652351"/>
            <a:ext cx="240792" cy="2407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444" y="5071484"/>
            <a:ext cx="240792" cy="24079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81" y="1745929"/>
            <a:ext cx="1347219" cy="52120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81" y="2450877"/>
            <a:ext cx="1347219" cy="521209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D88F4F-A934-4919-B68E-DB5B510108C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956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48650" cy="776288"/>
          </a:xfrm>
        </p:spPr>
        <p:txBody>
          <a:bodyPr/>
          <a:lstStyle/>
          <a:p>
            <a:pPr eaLnBrk="1" hangingPunct="1"/>
            <a:r>
              <a:rPr lang="en-US" dirty="0"/>
              <a:t>Notation Elements (2/5</a:t>
            </a:r>
            <a:r>
              <a:rPr lang="en-US" noProof="0" dirty="0"/>
              <a:t>)</a:t>
            </a:r>
          </a:p>
        </p:txBody>
      </p:sp>
      <p:graphicFrame>
        <p:nvGraphicFramePr>
          <p:cNvPr id="2949123" name="Group 3"/>
          <p:cNvGraphicFramePr>
            <a:graphicFrameLocks noGrp="1"/>
          </p:cNvGraphicFramePr>
          <p:nvPr>
            <p:ph type="tbl" idx="4294967295"/>
          </p:nvPr>
        </p:nvGraphicFramePr>
        <p:xfrm>
          <a:off x="466725" y="1279525"/>
          <a:ext cx="8287968" cy="4175760"/>
        </p:xfrm>
        <a:graphic>
          <a:graphicData uri="http://schemas.openxmlformats.org/drawingml/2006/table">
            <a:tbl>
              <a:tblPr/>
              <a:tblGrid>
                <a:gridCol w="238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8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Decision</a:t>
                      </a:r>
                      <a:r>
                        <a:rPr kumimoji="0" lang="de-A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node</a:t>
                      </a: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Merge</a:t>
                      </a:r>
                      <a:r>
                        <a:rPr kumimoji="0" lang="de-A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node</a:t>
                      </a: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Splitting of one execution path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into alternative execution paths</a:t>
                      </a:r>
                    </a:p>
                    <a:p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Merging of alternative execution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paths into one execution path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Parallelization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Synchronization node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Splitting of one execution path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into concurrent execution paths</a:t>
                      </a:r>
                    </a:p>
                    <a:p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Merging of concurrent execution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paths into one execution path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21" y="1976832"/>
            <a:ext cx="911354" cy="35661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21" y="2800086"/>
            <a:ext cx="911354" cy="35661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62" y="3730020"/>
            <a:ext cx="652273" cy="56997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62" y="4553274"/>
            <a:ext cx="652273" cy="569977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D88F4F-A934-4919-B68E-DB5B510108C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909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8099" name="Group 3"/>
          <p:cNvGraphicFramePr>
            <a:graphicFrameLocks noGrp="1"/>
          </p:cNvGraphicFramePr>
          <p:nvPr>
            <p:ph type="tbl" idx="4294967295"/>
          </p:nvPr>
        </p:nvGraphicFramePr>
        <p:xfrm>
          <a:off x="466725" y="1279525"/>
          <a:ext cx="8287974" cy="4815294"/>
        </p:xfrm>
        <a:graphic>
          <a:graphicData uri="http://schemas.openxmlformats.org/drawingml/2006/table">
            <a:tbl>
              <a:tblPr/>
              <a:tblGrid>
                <a:gridCol w="2128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8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Flow final </a:t>
                      </a: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node</a:t>
                      </a: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of ONE execution path of an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A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Edge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Connection between the nodes of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an activity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A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Call </a:t>
                      </a: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behavior</a:t>
                      </a:r>
                      <a:r>
                        <a:rPr kumimoji="0" lang="de-A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action</a:t>
                      </a: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Action A refers to an activity of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the same name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Partition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Grouping of nodes and edges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within an activity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5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48650" cy="776288"/>
          </a:xfrm>
        </p:spPr>
        <p:txBody>
          <a:bodyPr/>
          <a:lstStyle/>
          <a:p>
            <a:pPr eaLnBrk="1" hangingPunct="1"/>
            <a:r>
              <a:rPr lang="en-US" dirty="0"/>
              <a:t>Notation Elements (3/5</a:t>
            </a:r>
            <a:r>
              <a:rPr lang="en-US" noProof="0" dirty="0"/>
              <a:t>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09" y="2047830"/>
            <a:ext cx="240792" cy="24079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12" y="2863559"/>
            <a:ext cx="1624587" cy="4968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96" y="3826168"/>
            <a:ext cx="1347219" cy="5212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88" y="4933778"/>
            <a:ext cx="1627635" cy="795530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D88F4F-A934-4919-B68E-DB5B510108C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866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48650" cy="776288"/>
          </a:xfrm>
        </p:spPr>
        <p:txBody>
          <a:bodyPr/>
          <a:lstStyle/>
          <a:p>
            <a:pPr eaLnBrk="1" hangingPunct="1"/>
            <a:r>
              <a:rPr lang="en-US" dirty="0"/>
              <a:t>Notation Elements (4/5</a:t>
            </a:r>
            <a:r>
              <a:rPr lang="en-US" noProof="0" dirty="0"/>
              <a:t>)</a:t>
            </a:r>
          </a:p>
        </p:txBody>
      </p:sp>
      <p:graphicFrame>
        <p:nvGraphicFramePr>
          <p:cNvPr id="2950147" name="Group 3"/>
          <p:cNvGraphicFramePr>
            <a:graphicFrameLocks noGrp="1"/>
          </p:cNvGraphicFramePr>
          <p:nvPr>
            <p:ph type="tbl" idx="4294967295"/>
          </p:nvPr>
        </p:nvGraphicFramePr>
        <p:xfrm>
          <a:off x="466725" y="1277938"/>
          <a:ext cx="8268518" cy="4659849"/>
        </p:xfrm>
        <a:graphic>
          <a:graphicData uri="http://schemas.openxmlformats.org/drawingml/2006/table">
            <a:tbl>
              <a:tblPr/>
              <a:tblGrid>
                <a:gridCol w="212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Send signal action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Transmission of a signal to a receiver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8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Asynchronous accept (timing) event action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Wait for an event 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 or a time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event 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+mn-ea"/>
                          <a:cs typeface="+mn-cs"/>
                        </a:rPr>
                        <a:t>T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7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Object</a:t>
                      </a:r>
                      <a:r>
                        <a:rPr kumimoji="0" lang="de-A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node</a:t>
                      </a: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Contains data or objects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1613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Parameter for activities</a:t>
                      </a:r>
                    </a:p>
                    <a:p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Parameter for actions (pins)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Contains data and objects as input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and output parameters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71" y="3766652"/>
            <a:ext cx="1347219" cy="5212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63" y="4558866"/>
            <a:ext cx="1551435" cy="52120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63" y="5338380"/>
            <a:ext cx="1551435" cy="52120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467" y="1801366"/>
            <a:ext cx="801626" cy="46634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91" y="2666660"/>
            <a:ext cx="1636779" cy="777242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D88F4F-A934-4919-B68E-DB5B510108C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318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89762" y="152400"/>
            <a:ext cx="8268518" cy="776270"/>
          </a:xfrm>
        </p:spPr>
        <p:txBody>
          <a:bodyPr/>
          <a:lstStyle/>
          <a:p>
            <a:pPr eaLnBrk="1" hangingPunct="1"/>
            <a:r>
              <a:rPr lang="en-US" dirty="0"/>
              <a:t>Notation Elements (5/5</a:t>
            </a:r>
            <a:r>
              <a:rPr lang="en-US" noProof="0" dirty="0"/>
              <a:t>)</a:t>
            </a:r>
          </a:p>
        </p:txBody>
      </p:sp>
      <p:graphicFrame>
        <p:nvGraphicFramePr>
          <p:cNvPr id="2950147" name="Group 3"/>
          <p:cNvGraphicFramePr>
            <a:graphicFrameLocks noGrp="1"/>
          </p:cNvGraphicFramePr>
          <p:nvPr>
            <p:ph type="tbl" idx="4294967295"/>
          </p:nvPr>
        </p:nvGraphicFramePr>
        <p:xfrm>
          <a:off x="474663" y="1277938"/>
          <a:ext cx="8268518" cy="3586670"/>
        </p:xfrm>
        <a:graphic>
          <a:graphicData uri="http://schemas.openxmlformats.org/drawingml/2006/table">
            <a:tbl>
              <a:tblPr/>
              <a:tblGrid>
                <a:gridCol w="212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Exception</a:t>
                      </a:r>
                      <a:r>
                        <a:rPr kumimoji="0" lang="de-AT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AT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Handler</a:t>
                      </a:r>
                      <a:r>
                        <a:rPr kumimoji="0" lang="de-AT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Exception handler is executed instead of the action in the event of an error </a:t>
                      </a: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+mn-ea"/>
                          <a:cs typeface="+mn-cs"/>
                        </a:rPr>
                        <a:t>e</a:t>
                      </a:r>
                      <a:endParaRPr kumimoji="0" lang="de-AT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1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Interruptible activity region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Flow continues on a different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path if event </a:t>
                      </a: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 is detected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593" y="1890892"/>
            <a:ext cx="1632302" cy="97577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996" y="3142105"/>
            <a:ext cx="1673496" cy="1632302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468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Specification of user-defined behavior at different levels of granularity</a:t>
            </a:r>
          </a:p>
          <a:p>
            <a:r>
              <a:rPr lang="en-US" sz="1600" dirty="0"/>
              <a:t>Examples:</a:t>
            </a:r>
          </a:p>
          <a:p>
            <a:pPr lvl="1"/>
            <a:r>
              <a:rPr lang="en-US" sz="1400" dirty="0"/>
              <a:t>Definition of the behavior of an operation in the form of individual instructions</a:t>
            </a:r>
          </a:p>
          <a:p>
            <a:pPr lvl="1"/>
            <a:r>
              <a:rPr lang="en-US" sz="1400" dirty="0"/>
              <a:t>Modeling the course of actions of a use case</a:t>
            </a:r>
          </a:p>
          <a:p>
            <a:pPr lvl="1"/>
            <a:r>
              <a:rPr lang="en-US" sz="1400" dirty="0"/>
              <a:t>Modeling the functions of a business process </a:t>
            </a:r>
          </a:p>
          <a:p>
            <a:r>
              <a:rPr lang="en-US" sz="1600" dirty="0"/>
              <a:t>An activity is a directed graph</a:t>
            </a:r>
          </a:p>
          <a:p>
            <a:pPr lvl="1"/>
            <a:r>
              <a:rPr lang="en-US" sz="1400" dirty="0"/>
              <a:t>Nodes: actions and activities</a:t>
            </a:r>
          </a:p>
          <a:p>
            <a:pPr lvl="1"/>
            <a:r>
              <a:rPr lang="en-US" sz="1400" dirty="0"/>
              <a:t>Edges: for control and object flow</a:t>
            </a:r>
          </a:p>
          <a:p>
            <a:r>
              <a:rPr lang="en-US" sz="1600" dirty="0"/>
              <a:t>Control flow and object flow define </a:t>
            </a:r>
          </a:p>
          <a:p>
            <a:pPr marL="0" indent="0">
              <a:buNone/>
            </a:pPr>
            <a:r>
              <a:rPr lang="en-US" sz="1600" dirty="0"/>
              <a:t>	the execution </a:t>
            </a:r>
          </a:p>
          <a:p>
            <a:r>
              <a:rPr lang="en-US" sz="1600" dirty="0"/>
              <a:t>Optional: </a:t>
            </a:r>
          </a:p>
          <a:p>
            <a:pPr lvl="1"/>
            <a:r>
              <a:rPr lang="en-US" sz="1400" dirty="0"/>
              <a:t>Parameter</a:t>
            </a:r>
          </a:p>
          <a:p>
            <a:pPr lvl="1"/>
            <a:r>
              <a:rPr lang="en-US" sz="1400" dirty="0"/>
              <a:t>Pre- and </a:t>
            </a:r>
            <a:r>
              <a:rPr lang="en-US" sz="1400" dirty="0" err="1"/>
              <a:t>postconditions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26</a:t>
            </a:fld>
            <a:endParaRPr lang="en-US"/>
          </a:p>
        </p:txBody>
      </p:sp>
      <p:pic>
        <p:nvPicPr>
          <p:cNvPr id="5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65" y="279930"/>
            <a:ext cx="1347219" cy="521209"/>
          </a:xfrm>
          <a:prstGeom prst="rect">
            <a:avLst/>
          </a:prstGeom>
        </p:spPr>
      </p:pic>
      <p:pic>
        <p:nvPicPr>
          <p:cNvPr id="6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438" y="3800027"/>
            <a:ext cx="2529768" cy="2054187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197703" y="4683832"/>
            <a:ext cx="1116013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Input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parameter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5279172" y="4928492"/>
            <a:ext cx="533620" cy="423562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 flipV="1">
            <a:off x="5279172" y="4928492"/>
            <a:ext cx="533620" cy="1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6163956" y="6069639"/>
            <a:ext cx="1103313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Node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975916" y="3193602"/>
            <a:ext cx="1116013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Output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parameter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8333133" y="3800027"/>
            <a:ext cx="192740" cy="937031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3" name="Line 30"/>
          <p:cNvSpPr>
            <a:spLocks noChangeShapeType="1"/>
          </p:cNvSpPr>
          <p:nvPr/>
        </p:nvSpPr>
        <p:spPr bwMode="auto">
          <a:xfrm>
            <a:off x="7384084" y="5626324"/>
            <a:ext cx="287526" cy="468687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7155322" y="6069639"/>
            <a:ext cx="1103313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Edge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 flipH="1">
            <a:off x="6810068" y="5776698"/>
            <a:ext cx="197877" cy="331041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998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Basic element </a:t>
            </a:r>
            <a:r>
              <a:rPr lang="en-US" sz="2000" dirty="0"/>
              <a:t>to specify user-defined behavior</a:t>
            </a:r>
          </a:p>
          <a:p>
            <a:r>
              <a:rPr lang="en-US" sz="2000" b="1" dirty="0"/>
              <a:t>Atomic </a:t>
            </a:r>
            <a:r>
              <a:rPr lang="en-US" sz="2000" dirty="0"/>
              <a:t>but can be aborted</a:t>
            </a:r>
          </a:p>
          <a:p>
            <a:r>
              <a:rPr lang="en-US" sz="2000" dirty="0"/>
              <a:t>No specific rules for the description of an action</a:t>
            </a:r>
          </a:p>
          <a:p>
            <a:pPr>
              <a:buNone/>
            </a:pPr>
            <a:r>
              <a:rPr lang="en-US" sz="2000" dirty="0"/>
              <a:t>	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Definition in natural language or in any programming language</a:t>
            </a:r>
          </a:p>
          <a:p>
            <a:r>
              <a:rPr lang="en-US" sz="2000" dirty="0"/>
              <a:t>Process input values to produce output values</a:t>
            </a:r>
          </a:p>
          <a:p>
            <a:r>
              <a:rPr lang="en-US" sz="2000" dirty="0"/>
              <a:t>Special notation for predefined types of actions, most importantly</a:t>
            </a:r>
          </a:p>
          <a:p>
            <a:pPr lvl="1"/>
            <a:r>
              <a:rPr lang="en-US" sz="1800" dirty="0"/>
              <a:t>Event-based actions</a:t>
            </a:r>
          </a:p>
          <a:p>
            <a:pPr lvl="1"/>
            <a:r>
              <a:rPr lang="en-US" sz="1800" dirty="0"/>
              <a:t>Call behavior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27</a:t>
            </a:fld>
            <a:endParaRPr lang="en-US"/>
          </a:p>
        </p:txBody>
      </p:sp>
      <p:pic>
        <p:nvPicPr>
          <p:cNvPr id="5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65" y="279939"/>
            <a:ext cx="1347219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59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759325"/>
          </a:xfrm>
        </p:spPr>
        <p:txBody>
          <a:bodyPr/>
          <a:lstStyle/>
          <a:p>
            <a:r>
              <a:rPr lang="en-US" sz="1800" dirty="0"/>
              <a:t>Connect activities and actions to one another</a:t>
            </a:r>
          </a:p>
          <a:p>
            <a:r>
              <a:rPr lang="en-US" sz="1800" dirty="0"/>
              <a:t>Express the execution order </a:t>
            </a:r>
          </a:p>
          <a:p>
            <a:r>
              <a:rPr lang="en-US" sz="1800" dirty="0"/>
              <a:t>Types</a:t>
            </a:r>
          </a:p>
          <a:p>
            <a:pPr lvl="1"/>
            <a:r>
              <a:rPr lang="en-US" sz="1600" dirty="0"/>
              <a:t>Control flow edges</a:t>
            </a:r>
          </a:p>
          <a:p>
            <a:pPr lvl="2"/>
            <a:r>
              <a:rPr lang="en-US" sz="1400" dirty="0"/>
              <a:t>Define the order between nodes</a:t>
            </a:r>
          </a:p>
          <a:p>
            <a:pPr lvl="1"/>
            <a:r>
              <a:rPr lang="en-US" sz="1600" dirty="0"/>
              <a:t>Object flow edges</a:t>
            </a:r>
          </a:p>
          <a:p>
            <a:pPr lvl="2"/>
            <a:r>
              <a:rPr lang="en-US" sz="1400" dirty="0"/>
              <a:t>Used to exchange data or objects</a:t>
            </a:r>
          </a:p>
          <a:p>
            <a:pPr lvl="2"/>
            <a:r>
              <a:rPr lang="en-US" sz="1400" dirty="0"/>
              <a:t>Express a data/causal dependency between nodes</a:t>
            </a:r>
          </a:p>
          <a:p>
            <a:r>
              <a:rPr lang="en-US" sz="1800" dirty="0"/>
              <a:t>Guard (condition)</a:t>
            </a:r>
          </a:p>
          <a:p>
            <a:pPr lvl="1"/>
            <a:r>
              <a:rPr lang="en-US" sz="1600" dirty="0"/>
              <a:t>Control and object flow only continue if </a:t>
            </a:r>
            <a:br>
              <a:rPr lang="en-US" sz="1600" dirty="0"/>
            </a:br>
            <a:r>
              <a:rPr lang="en-US" sz="1600" dirty="0"/>
              <a:t>guards in square brackets </a:t>
            </a:r>
            <a:br>
              <a:rPr lang="en-US" sz="1600" dirty="0"/>
            </a:br>
            <a:r>
              <a:rPr lang="en-US" sz="1600" dirty="0"/>
              <a:t>evaluate to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28</a:t>
            </a:fld>
            <a:endParaRPr lang="en-US"/>
          </a:p>
        </p:txBody>
      </p:sp>
      <p:pic>
        <p:nvPicPr>
          <p:cNvPr id="5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169" y="292122"/>
            <a:ext cx="1624587" cy="496825"/>
          </a:xfrm>
          <a:prstGeom prst="rect">
            <a:avLst/>
          </a:prstGeom>
        </p:spPr>
      </p:pic>
      <p:pic>
        <p:nvPicPr>
          <p:cNvPr id="6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715" y="2205345"/>
            <a:ext cx="2523749" cy="2103124"/>
          </a:xfrm>
          <a:prstGeom prst="rect">
            <a:avLst/>
          </a:prstGeom>
        </p:spPr>
      </p:pic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7099863" y="4402210"/>
            <a:ext cx="1064687" cy="3800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Object</a:t>
            </a: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flow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112033" y="2415739"/>
            <a:ext cx="1071837" cy="3536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Control </a:t>
            </a: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flow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6046573" y="2769387"/>
            <a:ext cx="811130" cy="964861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H="1" flipV="1">
            <a:off x="6306479" y="2660823"/>
            <a:ext cx="673395" cy="221278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6183870" y="2769388"/>
            <a:ext cx="1142849" cy="419640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12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38" y="5071653"/>
            <a:ext cx="1722124" cy="496825"/>
          </a:xfrm>
          <a:prstGeom prst="rect">
            <a:avLst/>
          </a:prstGeom>
        </p:spPr>
      </p:pic>
      <p:sp>
        <p:nvSpPr>
          <p:cNvPr id="13" name="Line 18"/>
          <p:cNvSpPr>
            <a:spLocks noChangeShapeType="1"/>
          </p:cNvSpPr>
          <p:nvPr/>
        </p:nvSpPr>
        <p:spPr bwMode="auto">
          <a:xfrm flipV="1">
            <a:off x="7676486" y="4112797"/>
            <a:ext cx="106932" cy="323931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425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001000" cy="4759325"/>
          </a:xfrm>
        </p:spPr>
        <p:txBody>
          <a:bodyPr/>
          <a:lstStyle/>
          <a:p>
            <a:r>
              <a:rPr lang="en-US" sz="1600" b="1" dirty="0"/>
              <a:t>Virtual coordination mechanism </a:t>
            </a:r>
            <a:r>
              <a:rPr lang="en-US" sz="1600" dirty="0"/>
              <a:t>that describes the execution exactly</a:t>
            </a:r>
          </a:p>
          <a:p>
            <a:pPr lvl="1"/>
            <a:r>
              <a:rPr lang="en-US" sz="1400" dirty="0"/>
              <a:t>No physical component of the diagram</a:t>
            </a:r>
          </a:p>
          <a:p>
            <a:pPr lvl="1"/>
            <a:r>
              <a:rPr lang="en-US" sz="1400" dirty="0"/>
              <a:t>Mechanism that grants the execution permission to actions</a:t>
            </a:r>
          </a:p>
          <a:p>
            <a:r>
              <a:rPr lang="en-US" sz="1600" dirty="0"/>
              <a:t>If an action receives a token, the action can be executed</a:t>
            </a:r>
          </a:p>
          <a:p>
            <a:r>
              <a:rPr lang="en-US" sz="1600" dirty="0"/>
              <a:t>When the action has completed, it passes the token to a subsequent action and the execution of this action is triggered</a:t>
            </a:r>
          </a:p>
          <a:p>
            <a:r>
              <a:rPr lang="en-US" sz="1600" dirty="0"/>
              <a:t>Guards can prevent the passing of a token</a:t>
            </a:r>
          </a:p>
          <a:p>
            <a:pPr lvl="1"/>
            <a:r>
              <a:rPr lang="en-US" sz="1400" dirty="0"/>
              <a:t>Tokens are stored in previous node</a:t>
            </a:r>
          </a:p>
          <a:p>
            <a:r>
              <a:rPr lang="en-US" sz="1600" dirty="0"/>
              <a:t>Control token and object token</a:t>
            </a:r>
          </a:p>
          <a:p>
            <a:pPr lvl="1"/>
            <a:r>
              <a:rPr lang="en-US" sz="1400" b="1" dirty="0"/>
              <a:t>Control token</a:t>
            </a:r>
            <a:r>
              <a:rPr lang="en-US" sz="1400" dirty="0"/>
              <a:t>: “execution permission" for a node</a:t>
            </a:r>
          </a:p>
          <a:p>
            <a:pPr lvl="1"/>
            <a:r>
              <a:rPr lang="en-US" sz="1400" b="1" dirty="0"/>
              <a:t>Object token</a:t>
            </a:r>
            <a:r>
              <a:rPr lang="en-US" sz="1400" dirty="0"/>
              <a:t>: transport data + “execution permission”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29</a:t>
            </a:fld>
            <a:endParaRPr lang="en-US"/>
          </a:p>
        </p:txBody>
      </p:sp>
      <p:pic>
        <p:nvPicPr>
          <p:cNvPr id="5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53" y="3429000"/>
            <a:ext cx="2050847" cy="20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3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CHÍNH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UML</a:t>
            </a:r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 case</a:t>
            </a:r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Activity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29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and Termination of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30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3850" y="1144588"/>
            <a:ext cx="8534400" cy="471328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90000"/>
              <a:buFont typeface="Wingdings" pitchFamily="1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Wingdings" pitchFamily="1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55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Initial node</a:t>
            </a:r>
          </a:p>
          <a:p>
            <a:pPr lvl="1">
              <a:defRPr/>
            </a:pPr>
            <a:r>
              <a:rPr lang="en-US" kern="0" dirty="0"/>
              <a:t>Starts the execution of an activity</a:t>
            </a:r>
          </a:p>
          <a:p>
            <a:pPr lvl="1">
              <a:defRPr/>
            </a:pPr>
            <a:r>
              <a:rPr lang="en-US" kern="0" dirty="0"/>
              <a:t>Provides tokens at all outgoing edges</a:t>
            </a:r>
          </a:p>
          <a:p>
            <a:pPr lvl="1">
              <a:defRPr/>
            </a:pPr>
            <a:r>
              <a:rPr lang="en-US" kern="0" dirty="0"/>
              <a:t>Keeps tokens until the successive nodes accept them</a:t>
            </a:r>
          </a:p>
          <a:p>
            <a:pPr lvl="1">
              <a:defRPr/>
            </a:pPr>
            <a:r>
              <a:rPr lang="en-US" kern="0" dirty="0"/>
              <a:t>Multiple initial nodes to model concurrency</a:t>
            </a:r>
          </a:p>
          <a:p>
            <a:pPr>
              <a:defRPr/>
            </a:pPr>
            <a:r>
              <a:rPr lang="en-US" kern="0" dirty="0"/>
              <a:t>Activity final node</a:t>
            </a:r>
          </a:p>
          <a:p>
            <a:pPr lvl="1">
              <a:defRPr/>
            </a:pPr>
            <a:r>
              <a:rPr lang="en-US" kern="0" dirty="0"/>
              <a:t>Ends all flows of an activity</a:t>
            </a:r>
          </a:p>
          <a:p>
            <a:pPr lvl="1">
              <a:defRPr/>
            </a:pPr>
            <a:r>
              <a:rPr lang="en-US" kern="0" dirty="0"/>
              <a:t>First token that reaches the activity final node terminates the entire activity</a:t>
            </a:r>
          </a:p>
          <a:p>
            <a:pPr lvl="2">
              <a:defRPr/>
            </a:pPr>
            <a:r>
              <a:rPr lang="en-US" kern="0" dirty="0"/>
              <a:t>Concurrent </a:t>
            </a:r>
            <a:r>
              <a:rPr lang="en-US" kern="0" dirty="0" err="1"/>
              <a:t>subpaths</a:t>
            </a:r>
            <a:r>
              <a:rPr lang="en-US" kern="0" dirty="0"/>
              <a:t> included</a:t>
            </a:r>
          </a:p>
          <a:p>
            <a:pPr lvl="1">
              <a:defRPr/>
            </a:pPr>
            <a:r>
              <a:rPr lang="en-US" kern="0" dirty="0"/>
              <a:t>Other control and object tokens are deleted</a:t>
            </a:r>
          </a:p>
          <a:p>
            <a:pPr lvl="2"/>
            <a:r>
              <a:rPr lang="en-US" kern="0" dirty="0"/>
              <a:t>Exception: object tokens that are already present at the output parameters of the activity</a:t>
            </a:r>
          </a:p>
          <a:p>
            <a:pPr>
              <a:defRPr/>
            </a:pPr>
            <a:r>
              <a:rPr lang="en-US" kern="0" dirty="0"/>
              <a:t>Flow final node</a:t>
            </a:r>
          </a:p>
          <a:p>
            <a:pPr lvl="1">
              <a:defRPr/>
            </a:pPr>
            <a:r>
              <a:rPr lang="en-US" kern="0" dirty="0"/>
              <a:t>Ends one execution path of an activity</a:t>
            </a:r>
          </a:p>
          <a:p>
            <a:pPr lvl="1">
              <a:defRPr/>
            </a:pPr>
            <a:r>
              <a:rPr lang="en-US" kern="0" dirty="0"/>
              <a:t>All other tokens of the activity remain unaffected</a:t>
            </a:r>
          </a:p>
        </p:txBody>
      </p:sp>
      <p:pic>
        <p:nvPicPr>
          <p:cNvPr id="10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1" y="1190878"/>
            <a:ext cx="240792" cy="240792"/>
          </a:xfrm>
          <a:prstGeom prst="rect">
            <a:avLst/>
          </a:prstGeom>
        </p:spPr>
      </p:pic>
      <p:pic>
        <p:nvPicPr>
          <p:cNvPr id="11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1" y="2674266"/>
            <a:ext cx="240792" cy="240792"/>
          </a:xfrm>
          <a:prstGeom prst="rect">
            <a:avLst/>
          </a:prstGeom>
        </p:spPr>
      </p:pic>
      <p:pic>
        <p:nvPicPr>
          <p:cNvPr id="12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1" y="4577324"/>
            <a:ext cx="240792" cy="2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57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Paths – Decision Node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31</a:t>
            </a:fld>
            <a:endParaRPr lang="en-US"/>
          </a:p>
        </p:txBody>
      </p:sp>
      <p:pic>
        <p:nvPicPr>
          <p:cNvPr id="5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821" y="362226"/>
            <a:ext cx="911354" cy="356617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4000" y="1144800"/>
            <a:ext cx="8534280" cy="471309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90000"/>
              <a:buFont typeface="Wingdings" pitchFamily="1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Wingdings" pitchFamily="1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55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/>
              <a:t>To define alternative branches</a:t>
            </a:r>
          </a:p>
          <a:p>
            <a:r>
              <a:rPr lang="en-US" sz="1800" kern="0" dirty="0"/>
              <a:t>„Switch point“ for tokens</a:t>
            </a:r>
          </a:p>
          <a:p>
            <a:r>
              <a:rPr lang="en-US" sz="1800" kern="0" dirty="0"/>
              <a:t>Outgoing edges have guards</a:t>
            </a:r>
          </a:p>
          <a:p>
            <a:pPr lvl="1"/>
            <a:r>
              <a:rPr lang="en-US" sz="1600" kern="0" dirty="0"/>
              <a:t>Syntax: [Boolean expression]</a:t>
            </a:r>
          </a:p>
          <a:p>
            <a:pPr lvl="1"/>
            <a:r>
              <a:rPr lang="en-US" sz="1600" kern="0" dirty="0"/>
              <a:t>Token takes </a:t>
            </a:r>
            <a:r>
              <a:rPr lang="en-US" sz="1600" b="1" kern="0" dirty="0"/>
              <a:t>one</a:t>
            </a:r>
            <a:r>
              <a:rPr lang="en-US" sz="1600" kern="0" dirty="0"/>
              <a:t> branch</a:t>
            </a:r>
          </a:p>
          <a:p>
            <a:pPr lvl="1"/>
            <a:r>
              <a:rPr lang="en-US" sz="1600" kern="0" dirty="0"/>
              <a:t>Guards must be mutually exclusive</a:t>
            </a:r>
          </a:p>
          <a:p>
            <a:pPr lvl="1"/>
            <a:r>
              <a:rPr lang="en-US" sz="1600" kern="0" dirty="0"/>
              <a:t>Predefined: [else]</a:t>
            </a:r>
          </a:p>
          <a:p>
            <a:r>
              <a:rPr lang="en-US" sz="1800" kern="0" dirty="0"/>
              <a:t>Decision behavior</a:t>
            </a:r>
          </a:p>
          <a:p>
            <a:pPr lvl="1"/>
            <a:r>
              <a:rPr lang="en-US" sz="1600" kern="0" dirty="0"/>
              <a:t>Specify behavior that is necessary for the evaluation of the guards</a:t>
            </a:r>
          </a:p>
          <a:p>
            <a:pPr lvl="1"/>
            <a:r>
              <a:rPr lang="en-US" sz="1600" kern="0" dirty="0"/>
              <a:t>Execution must not have side effects</a:t>
            </a:r>
          </a:p>
          <a:p>
            <a:pPr lvl="2"/>
            <a:endParaRPr lang="de-AT" sz="1400" kern="0" dirty="0"/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848" y="1285841"/>
            <a:ext cx="4014327" cy="1472036"/>
          </a:xfrm>
          <a:prstGeom prst="rect">
            <a:avLst/>
          </a:prstGeom>
        </p:spPr>
      </p:pic>
      <p:pic>
        <p:nvPicPr>
          <p:cNvPr id="8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376" y="4862774"/>
            <a:ext cx="1520445" cy="13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24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Paths – Merge Node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32</a:t>
            </a:fld>
            <a:endParaRPr lang="en-US"/>
          </a:p>
        </p:txBody>
      </p:sp>
      <p:pic>
        <p:nvPicPr>
          <p:cNvPr id="5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39" y="362226"/>
            <a:ext cx="911354" cy="356617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4000" y="1144800"/>
            <a:ext cx="8534280" cy="471309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90000"/>
              <a:buFont typeface="Wingdings" pitchFamily="1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Wingdings" pitchFamily="1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55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To bring </a:t>
            </a:r>
            <a:r>
              <a:rPr lang="en-US" sz="2400" b="1" kern="0" dirty="0"/>
              <a:t>alternative</a:t>
            </a:r>
            <a:r>
              <a:rPr lang="en-US" sz="2400" kern="0" dirty="0"/>
              <a:t> </a:t>
            </a:r>
            <a:r>
              <a:rPr lang="en-US" sz="2400" kern="0" dirty="0" err="1"/>
              <a:t>subpaths</a:t>
            </a:r>
            <a:r>
              <a:rPr lang="en-US" sz="2400" kern="0" dirty="0"/>
              <a:t> together</a:t>
            </a:r>
          </a:p>
          <a:p>
            <a:r>
              <a:rPr lang="en-US" sz="2400" kern="0" dirty="0"/>
              <a:t>Passes token to the next node</a:t>
            </a:r>
          </a:p>
          <a:p>
            <a:r>
              <a:rPr lang="en-US" sz="2400" kern="0" dirty="0"/>
              <a:t>Combined decision and merge node</a:t>
            </a:r>
          </a:p>
          <a:p>
            <a:endParaRPr lang="en-US" sz="2400" kern="0" dirty="0"/>
          </a:p>
          <a:p>
            <a:endParaRPr lang="en-US" sz="2400" kern="0" dirty="0"/>
          </a:p>
          <a:p>
            <a:r>
              <a:rPr lang="en-US" sz="2400" kern="0" dirty="0"/>
              <a:t>Decision and merge nodes can also be used to model loops:</a:t>
            </a:r>
          </a:p>
        </p:txBody>
      </p:sp>
      <p:pic>
        <p:nvPicPr>
          <p:cNvPr id="7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21" y="2782826"/>
            <a:ext cx="1317673" cy="548640"/>
          </a:xfrm>
          <a:prstGeom prst="rect">
            <a:avLst/>
          </a:prstGeom>
        </p:spPr>
      </p:pic>
      <p:pic>
        <p:nvPicPr>
          <p:cNvPr id="8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664986"/>
            <a:ext cx="6659318" cy="116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81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33</a:t>
            </a:fld>
            <a:endParaRPr lang="en-US"/>
          </a:p>
        </p:txBody>
      </p:sp>
      <p:pic>
        <p:nvPicPr>
          <p:cNvPr id="5" name="Grafik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38400"/>
            <a:ext cx="5944180" cy="136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01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Concurrent Paths – Parallelization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34</a:t>
            </a:fld>
            <a:endParaRPr lang="en-US"/>
          </a:p>
        </p:txBody>
      </p:sp>
      <p:pic>
        <p:nvPicPr>
          <p:cNvPr id="5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902" y="255555"/>
            <a:ext cx="652273" cy="569977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850" y="1144588"/>
            <a:ext cx="8534400" cy="471328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90000"/>
              <a:buFont typeface="Wingdings" pitchFamily="1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Wingdings" pitchFamily="1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55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To split path into concurrent </a:t>
            </a:r>
            <a:r>
              <a:rPr lang="en-US" sz="2400" kern="0" dirty="0" err="1"/>
              <a:t>subpaths</a:t>
            </a:r>
            <a:endParaRPr lang="en-US" sz="2400" kern="0" dirty="0"/>
          </a:p>
          <a:p>
            <a:r>
              <a:rPr lang="en-US" sz="2400" kern="0" dirty="0"/>
              <a:t>Duplicates token for all outgoing edges</a:t>
            </a:r>
          </a:p>
          <a:p>
            <a:endParaRPr lang="en-US" sz="2400" kern="0" dirty="0"/>
          </a:p>
          <a:p>
            <a:r>
              <a:rPr lang="en-US" sz="2400" kern="0" dirty="0"/>
              <a:t>Example:</a:t>
            </a:r>
            <a:endParaRPr lang="en-US" kern="0" dirty="0"/>
          </a:p>
        </p:txBody>
      </p:sp>
      <p:pic>
        <p:nvPicPr>
          <p:cNvPr id="8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01231"/>
            <a:ext cx="5992553" cy="144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94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Concurrent Paths – Synchronization Node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35</a:t>
            </a:fld>
            <a:endParaRPr lang="en-US"/>
          </a:p>
        </p:txBody>
      </p:sp>
      <p:pic>
        <p:nvPicPr>
          <p:cNvPr id="8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902" y="252317"/>
            <a:ext cx="652273" cy="569977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850" y="1144588"/>
            <a:ext cx="8534400" cy="471328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90000"/>
              <a:buFont typeface="Wingdings" pitchFamily="1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Wingdings" pitchFamily="1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55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To merge concurrent </a:t>
            </a:r>
            <a:r>
              <a:rPr lang="en-US" sz="2400" kern="0" dirty="0" err="1"/>
              <a:t>subpaths</a:t>
            </a:r>
            <a:endParaRPr lang="en-US" sz="2400" kern="0" dirty="0"/>
          </a:p>
          <a:p>
            <a:r>
              <a:rPr lang="en-US" sz="2400" kern="0" dirty="0"/>
              <a:t>Token processing</a:t>
            </a:r>
          </a:p>
          <a:p>
            <a:pPr lvl="1"/>
            <a:r>
              <a:rPr lang="en-US" sz="2000" kern="0" dirty="0"/>
              <a:t>Waits until tokens are present at all incoming edges</a:t>
            </a:r>
          </a:p>
          <a:p>
            <a:pPr lvl="1"/>
            <a:r>
              <a:rPr lang="en-US" sz="2000" kern="0" dirty="0"/>
              <a:t>Merges all control tokens into one token and passes it on</a:t>
            </a:r>
          </a:p>
          <a:p>
            <a:pPr lvl="1"/>
            <a:r>
              <a:rPr lang="en-US" sz="2000" kern="0" dirty="0"/>
              <a:t>Passes on all object tokens</a:t>
            </a:r>
          </a:p>
          <a:p>
            <a:pPr lvl="1"/>
            <a:endParaRPr lang="en-US" sz="2000" kern="0" dirty="0"/>
          </a:p>
          <a:p>
            <a:r>
              <a:rPr lang="en-US" sz="2400" kern="0" dirty="0"/>
              <a:t>Combined parallelization and synchronization node:</a:t>
            </a:r>
          </a:p>
          <a:p>
            <a:pPr lvl="1"/>
            <a:endParaRPr lang="en-US" kern="0" dirty="0"/>
          </a:p>
          <a:p>
            <a:pPr lvl="2"/>
            <a:endParaRPr lang="en-US" kern="0" dirty="0"/>
          </a:p>
        </p:txBody>
      </p:sp>
      <p:pic>
        <p:nvPicPr>
          <p:cNvPr id="13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76400" y="4724400"/>
            <a:ext cx="720534" cy="103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70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Equivalent Control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36</a:t>
            </a:fld>
            <a:endParaRPr lang="en-US"/>
          </a:p>
        </p:txBody>
      </p:sp>
      <p:pic>
        <p:nvPicPr>
          <p:cNvPr id="7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15" y="1343056"/>
            <a:ext cx="7480169" cy="1809719"/>
          </a:xfrm>
          <a:prstGeom prst="rect">
            <a:avLst/>
          </a:prstGeom>
        </p:spPr>
      </p:pic>
      <p:pic>
        <p:nvPicPr>
          <p:cNvPr id="8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16" y="3580607"/>
            <a:ext cx="7480169" cy="18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22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37</a:t>
            </a:fld>
            <a:endParaRPr lang="en-US"/>
          </a:p>
        </p:txBody>
      </p:sp>
      <p:pic>
        <p:nvPicPr>
          <p:cNvPr id="5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56" y="236396"/>
            <a:ext cx="1347219" cy="52120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850" y="1144588"/>
            <a:ext cx="8534400" cy="471328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90000"/>
              <a:buFont typeface="Wingdings" pitchFamily="1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Wingdings" pitchFamily="1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55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/>
              <a:t>Contains object tokens</a:t>
            </a:r>
          </a:p>
          <a:p>
            <a:r>
              <a:rPr lang="en-US" sz="1800" kern="0" dirty="0"/>
              <a:t>Represents the exchange of data/objects</a:t>
            </a:r>
          </a:p>
          <a:p>
            <a:r>
              <a:rPr lang="en-US" sz="1800" kern="0" dirty="0"/>
              <a:t>Is the source and target of an object flow edge</a:t>
            </a:r>
          </a:p>
          <a:p>
            <a:r>
              <a:rPr lang="en-US" sz="1800" kern="0" dirty="0"/>
              <a:t>Optional information: type, state</a:t>
            </a:r>
          </a:p>
          <a:p>
            <a:endParaRPr lang="en-US" sz="1800" kern="0" dirty="0"/>
          </a:p>
          <a:p>
            <a:r>
              <a:rPr lang="en-US" sz="1800" kern="0" dirty="0"/>
              <a:t>Notation variant: object node as parameter</a:t>
            </a:r>
          </a:p>
          <a:p>
            <a:pPr lvl="1"/>
            <a:r>
              <a:rPr lang="en-US" sz="1600" kern="0" dirty="0"/>
              <a:t>For activities</a:t>
            </a:r>
          </a:p>
          <a:p>
            <a:pPr lvl="1"/>
            <a:endParaRPr lang="en-US" sz="2000" kern="0" dirty="0"/>
          </a:p>
          <a:p>
            <a:pPr lvl="1"/>
            <a:endParaRPr lang="en-US" sz="2000" kern="0" dirty="0"/>
          </a:p>
          <a:p>
            <a:pPr lvl="1"/>
            <a:endParaRPr lang="en-US" sz="2000" kern="0" dirty="0"/>
          </a:p>
          <a:p>
            <a:pPr lvl="1"/>
            <a:r>
              <a:rPr lang="en-US" sz="2000" kern="0" dirty="0"/>
              <a:t>For actions (“pins”)</a:t>
            </a:r>
          </a:p>
          <a:p>
            <a:pPr lvl="1"/>
            <a:endParaRPr lang="en-US" kern="0" dirty="0"/>
          </a:p>
          <a:p>
            <a:pPr lvl="1">
              <a:buFont typeface="Wingdings" pitchFamily="2" charset="2"/>
              <a:buNone/>
            </a:pPr>
            <a:endParaRPr lang="en-US" kern="0" dirty="0"/>
          </a:p>
          <a:p>
            <a:endParaRPr lang="en-US" kern="0" dirty="0"/>
          </a:p>
        </p:txBody>
      </p:sp>
      <p:pic>
        <p:nvPicPr>
          <p:cNvPr id="8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12" y="2813993"/>
            <a:ext cx="3873587" cy="493249"/>
          </a:xfrm>
          <a:prstGeom prst="rect">
            <a:avLst/>
          </a:prstGeom>
        </p:spPr>
      </p:pic>
      <p:pic>
        <p:nvPicPr>
          <p:cNvPr id="18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29" y="5933228"/>
            <a:ext cx="4692371" cy="67097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4205122"/>
            <a:ext cx="4229100" cy="11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16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38</a:t>
            </a:fld>
            <a:endParaRPr lang="en-US"/>
          </a:p>
        </p:txBody>
      </p:sp>
      <p:pic>
        <p:nvPicPr>
          <p:cNvPr id="5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56" y="279939"/>
            <a:ext cx="1347219" cy="52120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850" y="1144588"/>
            <a:ext cx="8534400" cy="471328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90000"/>
              <a:buFont typeface="Wingdings" pitchFamily="1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Wingdings" pitchFamily="1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55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For saving and passing on object tokens</a:t>
            </a:r>
          </a:p>
          <a:p>
            <a:r>
              <a:rPr lang="en-US" sz="2000" kern="0" dirty="0"/>
              <a:t>Transient memory</a:t>
            </a:r>
          </a:p>
          <a:p>
            <a:r>
              <a:rPr lang="en-US" sz="2000" kern="0" dirty="0"/>
              <a:t>Accepts incoming object tokens from object nodes and passes them on to other object nodes</a:t>
            </a:r>
          </a:p>
          <a:p>
            <a:r>
              <a:rPr lang="en-US" sz="2000" kern="0" dirty="0"/>
              <a:t>When an object token is read from the central buffer, it is deleted from the central buffer and cannot be consumed again</a:t>
            </a:r>
          </a:p>
        </p:txBody>
      </p:sp>
      <p:pic>
        <p:nvPicPr>
          <p:cNvPr id="8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37" y="3959130"/>
            <a:ext cx="5865225" cy="209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28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39</a:t>
            </a:fld>
            <a:endParaRPr lang="en-US"/>
          </a:p>
        </p:txBody>
      </p:sp>
      <p:pic>
        <p:nvPicPr>
          <p:cNvPr id="5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56" y="279939"/>
            <a:ext cx="1347219" cy="521209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144588"/>
            <a:ext cx="8534400" cy="471328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90000"/>
              <a:buFont typeface="Wingdings" pitchFamily="1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Wingdings" pitchFamily="1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55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For saving and passing on object tokens</a:t>
            </a:r>
          </a:p>
          <a:p>
            <a:r>
              <a:rPr lang="en-US" kern="0" dirty="0"/>
              <a:t>Permanent memory</a:t>
            </a:r>
          </a:p>
          <a:p>
            <a:r>
              <a:rPr lang="en-US" kern="0" dirty="0"/>
              <a:t>Saves object tokens permanently, passes copies to other nodes</a:t>
            </a:r>
          </a:p>
          <a:p>
            <a:endParaRPr lang="en-US" kern="0" dirty="0"/>
          </a:p>
          <a:p>
            <a:endParaRPr lang="en-US" kern="0" dirty="0"/>
          </a:p>
        </p:txBody>
      </p:sp>
      <p:pic>
        <p:nvPicPr>
          <p:cNvPr id="7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26500"/>
            <a:ext cx="7377112" cy="325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2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47593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Khái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niệm</a:t>
            </a:r>
            <a:r>
              <a:rPr lang="en-US" b="1" dirty="0">
                <a:solidFill>
                  <a:srgbClr val="00B050"/>
                </a:solidFill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mô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hình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hóa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(UML – Unified Modeling Language)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theo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tiêu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chuẩn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42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of Edges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40</a:t>
            </a:fld>
            <a:endParaRPr lang="en-US"/>
          </a:p>
        </p:txBody>
      </p:sp>
      <p:pic>
        <p:nvPicPr>
          <p:cNvPr id="5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588" y="292122"/>
            <a:ext cx="2075692" cy="496825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4000" y="1144800"/>
            <a:ext cx="8534280" cy="471309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90000"/>
              <a:buFont typeface="Wingdings" pitchFamily="1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Wingdings" pitchFamily="1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55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Minimal number of tokens that must be present for an action to be executed</a:t>
            </a:r>
          </a:p>
          <a:p>
            <a:r>
              <a:rPr lang="en-US" kern="0" dirty="0"/>
              <a:t>Default: </a:t>
            </a:r>
            <a:r>
              <a:rPr lang="en-US" b="1" kern="0" dirty="0">
                <a:latin typeface="Courier" pitchFamily="49" charset="0"/>
              </a:rPr>
              <a:t>1</a:t>
            </a:r>
          </a:p>
          <a:p>
            <a:r>
              <a:rPr lang="en-US" kern="0" dirty="0"/>
              <a:t>All tokens present have to be consumed: </a:t>
            </a:r>
            <a:r>
              <a:rPr lang="en-US" b="1" kern="0" dirty="0">
                <a:latin typeface="Courier" pitchFamily="49" charset="0"/>
              </a:rPr>
              <a:t>0</a:t>
            </a:r>
            <a:r>
              <a:rPr lang="en-US" kern="0" dirty="0"/>
              <a:t> (also </a:t>
            </a:r>
            <a:r>
              <a:rPr lang="en-US" b="1" kern="0" dirty="0">
                <a:latin typeface="Courier" pitchFamily="49" charset="0"/>
              </a:rPr>
              <a:t>all</a:t>
            </a:r>
            <a:r>
              <a:rPr lang="en-US" kern="0" dirty="0"/>
              <a:t> or </a:t>
            </a:r>
            <a:r>
              <a:rPr lang="en-US" b="1" kern="0" dirty="0">
                <a:latin typeface="Courier" pitchFamily="49" charset="0"/>
              </a:rPr>
              <a:t>*</a:t>
            </a:r>
            <a:r>
              <a:rPr lang="en-US" kern="0" dirty="0"/>
              <a:t>) </a:t>
            </a:r>
          </a:p>
          <a:p>
            <a:endParaRPr lang="en-US" kern="0" dirty="0"/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038600"/>
            <a:ext cx="6146133" cy="77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77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41</a:t>
            </a:fld>
            <a:endParaRPr lang="en-US"/>
          </a:p>
        </p:txBody>
      </p:sp>
      <p:pic>
        <p:nvPicPr>
          <p:cNvPr id="5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83" y="297939"/>
            <a:ext cx="2075692" cy="496825"/>
          </a:xfrm>
          <a:prstGeom prst="rect">
            <a:avLst/>
          </a:prstGeom>
        </p:spPr>
      </p:pic>
      <p:sp>
        <p:nvSpPr>
          <p:cNvPr id="6" name="Textplatzhalter 2"/>
          <p:cNvSpPr txBox="1">
            <a:spLocks/>
          </p:cNvSpPr>
          <p:nvPr/>
        </p:nvSpPr>
        <p:spPr>
          <a:xfrm>
            <a:off x="324000" y="1144800"/>
            <a:ext cx="8534280" cy="471309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90000"/>
              <a:buFont typeface="Wingdings" pitchFamily="1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Wingdings" pitchFamily="1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55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Used if two consecutive actions are far apart in the diagram</a:t>
            </a:r>
          </a:p>
          <a:p>
            <a:endParaRPr lang="en-US" sz="2000" kern="0" dirty="0"/>
          </a:p>
          <a:p>
            <a:r>
              <a:rPr lang="en-US" sz="2000" kern="0" dirty="0"/>
              <a:t>Without connector:</a:t>
            </a:r>
          </a:p>
          <a:p>
            <a:endParaRPr lang="en-US" sz="2000" kern="0" dirty="0"/>
          </a:p>
          <a:p>
            <a:endParaRPr lang="en-US" sz="2000" kern="0" dirty="0"/>
          </a:p>
          <a:p>
            <a:endParaRPr lang="en-US" sz="2000" kern="0" dirty="0"/>
          </a:p>
          <a:p>
            <a:r>
              <a:rPr lang="en-US" sz="2000" kern="0" dirty="0"/>
              <a:t>With connector</a:t>
            </a:r>
          </a:p>
        </p:txBody>
      </p:sp>
      <p:pic>
        <p:nvPicPr>
          <p:cNvPr id="7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23" y="2623651"/>
            <a:ext cx="6830034" cy="83959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793754"/>
            <a:ext cx="6830034" cy="8395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15241" y="3244334"/>
            <a:ext cx="231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Event-Based Actions</a:t>
            </a:r>
          </a:p>
        </p:txBody>
      </p:sp>
    </p:spTree>
    <p:extLst>
      <p:ext uri="{BB962C8B-B14F-4D97-AF65-F5344CB8AC3E}">
        <p14:creationId xmlns:p14="http://schemas.microsoft.com/office/powerpoint/2010/main" val="1396872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Event-Based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4000" y="1144800"/>
            <a:ext cx="8534280" cy="5408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90000"/>
              <a:buFont typeface="Wingdings" pitchFamily="1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Wingdings" pitchFamily="1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55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To send signals</a:t>
            </a:r>
          </a:p>
          <a:p>
            <a:pPr lvl="1"/>
            <a:r>
              <a:rPr lang="en-US" sz="1800" kern="0" dirty="0"/>
              <a:t>Send signal action</a:t>
            </a:r>
          </a:p>
          <a:p>
            <a:endParaRPr lang="en-US" sz="2000" kern="0" dirty="0"/>
          </a:p>
          <a:p>
            <a:endParaRPr lang="en-US" sz="2000" kern="0" dirty="0"/>
          </a:p>
          <a:p>
            <a:r>
              <a:rPr lang="en-US" sz="2000" kern="0" dirty="0"/>
              <a:t>To accept events</a:t>
            </a:r>
          </a:p>
          <a:p>
            <a:pPr lvl="1"/>
            <a:r>
              <a:rPr lang="en-US" sz="1800" kern="0" dirty="0"/>
              <a:t>Accept event action</a:t>
            </a:r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sz="1800" kern="0" dirty="0"/>
          </a:p>
          <a:p>
            <a:pPr lvl="1"/>
            <a:r>
              <a:rPr lang="en-US" sz="1800" kern="0" dirty="0"/>
              <a:t>Accept time event action</a:t>
            </a:r>
            <a:endParaRPr lang="en-US" kern="0" dirty="0"/>
          </a:p>
          <a:p>
            <a:pPr lvl="1"/>
            <a:endParaRPr lang="en-US" kern="0" dirty="0"/>
          </a:p>
        </p:txBody>
      </p:sp>
      <p:pic>
        <p:nvPicPr>
          <p:cNvPr id="6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766" y="2044708"/>
            <a:ext cx="5192136" cy="997808"/>
          </a:xfrm>
          <a:prstGeom prst="rect">
            <a:avLst/>
          </a:prstGeom>
        </p:spPr>
      </p:pic>
      <p:pic>
        <p:nvPicPr>
          <p:cNvPr id="7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75" y="2310439"/>
            <a:ext cx="801626" cy="466345"/>
          </a:xfrm>
          <a:prstGeom prst="rect">
            <a:avLst/>
          </a:prstGeom>
        </p:spPr>
      </p:pic>
      <p:pic>
        <p:nvPicPr>
          <p:cNvPr id="8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98" y="4000249"/>
            <a:ext cx="3147955" cy="556301"/>
          </a:xfrm>
          <a:prstGeom prst="rect">
            <a:avLst/>
          </a:prstGeom>
        </p:spPr>
      </p:pic>
      <p:pic>
        <p:nvPicPr>
          <p:cNvPr id="9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386" y="4743535"/>
            <a:ext cx="4618178" cy="556301"/>
          </a:xfrm>
          <a:prstGeom prst="rect">
            <a:avLst/>
          </a:prstGeom>
        </p:spPr>
      </p:pic>
      <p:pic>
        <p:nvPicPr>
          <p:cNvPr id="10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220" y="3973704"/>
            <a:ext cx="829058" cy="469393"/>
          </a:xfrm>
          <a:prstGeom prst="rect">
            <a:avLst/>
          </a:prstGeom>
        </p:spPr>
      </p:pic>
      <p:pic>
        <p:nvPicPr>
          <p:cNvPr id="11" name="Grafik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44" y="5950950"/>
            <a:ext cx="2556332" cy="78146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75" y="5950950"/>
            <a:ext cx="475489" cy="7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69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Behavior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43</a:t>
            </a:fld>
            <a:endParaRPr lang="en-US"/>
          </a:p>
        </p:txBody>
      </p:sp>
      <p:pic>
        <p:nvPicPr>
          <p:cNvPr id="5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56" y="283262"/>
            <a:ext cx="1347219" cy="521209"/>
          </a:xfrm>
          <a:prstGeom prst="rect">
            <a:avLst/>
          </a:prstGeom>
        </p:spPr>
      </p:pic>
      <p:sp>
        <p:nvSpPr>
          <p:cNvPr id="6" name="Textplatzhalter 2"/>
          <p:cNvSpPr txBox="1">
            <a:spLocks/>
          </p:cNvSpPr>
          <p:nvPr/>
        </p:nvSpPr>
        <p:spPr>
          <a:xfrm>
            <a:off x="324000" y="1144800"/>
            <a:ext cx="8534280" cy="471309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90000"/>
              <a:buFont typeface="Wingdings" pitchFamily="1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Wingdings" pitchFamily="1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55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The execution of an action can call an activity</a:t>
            </a:r>
          </a:p>
          <a:p>
            <a:r>
              <a:rPr lang="en-US" sz="2400" kern="0" dirty="0"/>
              <a:t>Content of the called activity can be modeled elsewhere</a:t>
            </a:r>
          </a:p>
          <a:p>
            <a:r>
              <a:rPr lang="en-US" sz="2400" kern="0" dirty="0"/>
              <a:t>Advantages:</a:t>
            </a:r>
          </a:p>
          <a:p>
            <a:pPr lvl="1"/>
            <a:r>
              <a:rPr lang="en-US" sz="2000" kern="0" dirty="0"/>
              <a:t>Model becomes clearer</a:t>
            </a:r>
          </a:p>
          <a:p>
            <a:pPr lvl="1"/>
            <a:r>
              <a:rPr lang="en-US" sz="2000" kern="0" dirty="0"/>
              <a:t>Reusability</a:t>
            </a:r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5453241" y="3240161"/>
            <a:ext cx="2579552" cy="33855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Name </a:t>
            </a: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of</a:t>
            </a: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 </a:t>
            </a: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the</a:t>
            </a: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 </a:t>
            </a: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called</a:t>
            </a: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 </a:t>
            </a: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activity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5422760" y="4455805"/>
            <a:ext cx="2021707" cy="33855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Inverted</a:t>
            </a: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 </a:t>
            </a: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fork</a:t>
            </a: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 </a:t>
            </a: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symbol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657600"/>
            <a:ext cx="2866200" cy="872993"/>
          </a:xfrm>
          <a:prstGeom prst="rect">
            <a:avLst/>
          </a:prstGeom>
        </p:spPr>
      </p:pic>
      <p:sp>
        <p:nvSpPr>
          <p:cNvPr id="10" name="Line 28"/>
          <p:cNvSpPr>
            <a:spLocks noChangeShapeType="1"/>
          </p:cNvSpPr>
          <p:nvPr/>
        </p:nvSpPr>
        <p:spPr bwMode="auto">
          <a:xfrm flipH="1">
            <a:off x="4451883" y="3657736"/>
            <a:ext cx="1715732" cy="496393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Line 28"/>
          <p:cNvSpPr>
            <a:spLocks noChangeShapeType="1"/>
          </p:cNvSpPr>
          <p:nvPr/>
        </p:nvSpPr>
        <p:spPr bwMode="auto">
          <a:xfrm flipH="1" flipV="1">
            <a:off x="4662804" y="4304294"/>
            <a:ext cx="811987" cy="299921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12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375407"/>
            <a:ext cx="4542656" cy="872993"/>
          </a:xfrm>
          <a:prstGeom prst="rect">
            <a:avLst/>
          </a:prstGeom>
        </p:spPr>
      </p:pic>
      <p:sp>
        <p:nvSpPr>
          <p:cNvPr id="13" name="Line 28"/>
          <p:cNvSpPr>
            <a:spLocks noChangeShapeType="1"/>
          </p:cNvSpPr>
          <p:nvPr/>
        </p:nvSpPr>
        <p:spPr bwMode="auto">
          <a:xfrm flipH="1">
            <a:off x="3419223" y="4466967"/>
            <a:ext cx="757881" cy="972066"/>
          </a:xfrm>
          <a:prstGeom prst="line">
            <a:avLst/>
          </a:prstGeom>
          <a:noFill/>
          <a:ln w="12700">
            <a:solidFill>
              <a:srgbClr val="FE8400"/>
            </a:solidFill>
            <a:prstDash val="sysDash"/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94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44</a:t>
            </a:fld>
            <a:endParaRPr lang="en-US"/>
          </a:p>
        </p:txBody>
      </p:sp>
      <p:pic>
        <p:nvPicPr>
          <p:cNvPr id="5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222" y="245051"/>
            <a:ext cx="1209105" cy="590967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4000" y="1144800"/>
            <a:ext cx="8534280" cy="471309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90000"/>
              <a:buFont typeface="Wingdings" pitchFamily="1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Wingdings" pitchFamily="1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55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/>
              <a:t>“</a:t>
            </a:r>
            <a:r>
              <a:rPr lang="en-US" sz="1800" kern="0" dirty="0" err="1"/>
              <a:t>Swimlane</a:t>
            </a:r>
            <a:r>
              <a:rPr lang="en-US" sz="1800" kern="0" dirty="0"/>
              <a:t>”</a:t>
            </a:r>
          </a:p>
          <a:p>
            <a:r>
              <a:rPr lang="en-US" sz="1800" kern="0" dirty="0"/>
              <a:t>Graphically or textual</a:t>
            </a:r>
          </a:p>
          <a:p>
            <a:r>
              <a:rPr lang="en-US" sz="1800" kern="0" dirty="0"/>
              <a:t>Allows the grouping of nodes and edges of an activity due to responsibilities</a:t>
            </a:r>
          </a:p>
          <a:p>
            <a:r>
              <a:rPr lang="en-US" sz="1800" kern="0" dirty="0"/>
              <a:t>Responsibilities reflect organizational units or roles</a:t>
            </a:r>
          </a:p>
          <a:p>
            <a:r>
              <a:rPr lang="en-US" sz="1800" kern="0" dirty="0"/>
              <a:t>Makes the diagram more structured</a:t>
            </a:r>
          </a:p>
          <a:p>
            <a:r>
              <a:rPr lang="en-US" sz="1800" kern="0" dirty="0"/>
              <a:t>Does not change the execution semantics</a:t>
            </a:r>
          </a:p>
          <a:p>
            <a:r>
              <a:rPr lang="en-US" sz="1800" kern="0" dirty="0"/>
              <a:t>Example: partitions </a:t>
            </a:r>
            <a:r>
              <a:rPr lang="en-US" sz="1800" b="1" kern="0" dirty="0">
                <a:latin typeface="Courier" pitchFamily="49" charset="0"/>
              </a:rPr>
              <a:t>Student</a:t>
            </a:r>
            <a:r>
              <a:rPr lang="en-US" sz="1800" kern="0" dirty="0"/>
              <a:t> and </a:t>
            </a:r>
            <a:r>
              <a:rPr lang="en-US" sz="1800" b="1" kern="0" dirty="0">
                <a:latin typeface="Courier" pitchFamily="49" charset="0"/>
              </a:rPr>
              <a:t>Institute Employee</a:t>
            </a:r>
            <a:r>
              <a:rPr lang="en-US" sz="1800" b="1" kern="0" dirty="0"/>
              <a:t> </a:t>
            </a:r>
            <a:r>
              <a:rPr lang="en-US" sz="1800" kern="0" dirty="0"/>
              <a:t>(with </a:t>
            </a:r>
            <a:r>
              <a:rPr lang="en-US" sz="1800" kern="0" dirty="0" err="1"/>
              <a:t>subpartitions</a:t>
            </a:r>
            <a:r>
              <a:rPr lang="en-US" sz="1800" kern="0" dirty="0"/>
              <a:t> </a:t>
            </a:r>
            <a:r>
              <a:rPr lang="en-US" sz="1800" b="1" kern="0" dirty="0">
                <a:latin typeface="Courier" pitchFamily="49" charset="0"/>
              </a:rPr>
              <a:t>Professor</a:t>
            </a:r>
            <a:r>
              <a:rPr lang="en-US" sz="1800" kern="0" dirty="0"/>
              <a:t> and </a:t>
            </a:r>
            <a:r>
              <a:rPr lang="en-US" sz="1800" b="1" kern="0" dirty="0">
                <a:latin typeface="Courier" pitchFamily="49" charset="0"/>
              </a:rPr>
              <a:t>Secretary</a:t>
            </a:r>
            <a:r>
              <a:rPr lang="en-US" sz="1800" kern="0" dirty="0"/>
              <a:t>)</a:t>
            </a:r>
          </a:p>
          <a:p>
            <a:endParaRPr lang="en-US" kern="0" dirty="0"/>
          </a:p>
        </p:txBody>
      </p:sp>
      <p:pic>
        <p:nvPicPr>
          <p:cNvPr id="8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719954"/>
            <a:ext cx="4991807" cy="150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61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Partitions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45</a:t>
            </a:fld>
            <a:endParaRPr lang="en-US"/>
          </a:p>
        </p:txBody>
      </p:sp>
      <p:pic>
        <p:nvPicPr>
          <p:cNvPr id="7" name="Grafik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71600"/>
            <a:ext cx="492433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874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Partitions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46</a:t>
            </a:fld>
            <a:endParaRPr lang="en-US"/>
          </a:p>
        </p:txBody>
      </p:sp>
      <p:sp>
        <p:nvSpPr>
          <p:cNvPr id="5" name="Textplatzhalter 8"/>
          <p:cNvSpPr txBox="1">
            <a:spLocks/>
          </p:cNvSpPr>
          <p:nvPr/>
        </p:nvSpPr>
        <p:spPr>
          <a:xfrm>
            <a:off x="324000" y="1144800"/>
            <a:ext cx="8534280" cy="471309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90000"/>
              <a:buFont typeface="Wingdings" pitchFamily="1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Wingdings" pitchFamily="1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55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Graphical notation               … or alternatively textual notation</a:t>
            </a:r>
          </a:p>
        </p:txBody>
      </p:sp>
      <p:pic>
        <p:nvPicPr>
          <p:cNvPr id="6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0" y="1991147"/>
            <a:ext cx="4145198" cy="3332907"/>
          </a:xfrm>
          <a:prstGeom prst="rect">
            <a:avLst/>
          </a:prstGeom>
        </p:spPr>
      </p:pic>
      <p:pic>
        <p:nvPicPr>
          <p:cNvPr id="7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89" y="2592163"/>
            <a:ext cx="4212191" cy="255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68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– Exception Handler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4000" y="1144800"/>
            <a:ext cx="8534280" cy="471309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90000"/>
              <a:buFont typeface="Wingdings" pitchFamily="1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Wingdings" pitchFamily="1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55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/>
              <a:t>Predefined exceptions</a:t>
            </a:r>
          </a:p>
          <a:p>
            <a:r>
              <a:rPr lang="en-US" sz="1600" kern="0" dirty="0"/>
              <a:t>Defining how the system has to react in a specific error situation</a:t>
            </a:r>
          </a:p>
          <a:p>
            <a:r>
              <a:rPr lang="en-US" sz="1600" kern="0" dirty="0"/>
              <a:t>The exception handler replaces the action where the error occurred</a:t>
            </a:r>
          </a:p>
          <a:p>
            <a:endParaRPr lang="en-US" sz="1600" kern="0" dirty="0"/>
          </a:p>
          <a:p>
            <a:pPr marL="3048000" indent="-354013"/>
            <a:r>
              <a:rPr lang="en-US" sz="1600" kern="0" dirty="0"/>
              <a:t>If the error </a:t>
            </a:r>
            <a:r>
              <a:rPr lang="en-US" sz="1600" b="1" kern="0" dirty="0">
                <a:latin typeface="Courier" pitchFamily="49" charset="0"/>
              </a:rPr>
              <a:t>e</a:t>
            </a:r>
            <a:r>
              <a:rPr lang="en-US" sz="1600" kern="0" dirty="0"/>
              <a:t> occurs…</a:t>
            </a:r>
          </a:p>
          <a:p>
            <a:pPr marL="3409950" lvl="1" indent="-271463"/>
            <a:r>
              <a:rPr lang="en-US" sz="1400" kern="0" dirty="0"/>
              <a:t>All tokens in </a:t>
            </a:r>
            <a:r>
              <a:rPr lang="en-US" sz="1400" b="1" kern="0" dirty="0">
                <a:latin typeface="Courier" pitchFamily="49" charset="0"/>
              </a:rPr>
              <a:t>Action A</a:t>
            </a:r>
            <a:r>
              <a:rPr lang="en-US" sz="1400" kern="0" dirty="0"/>
              <a:t> are deleted</a:t>
            </a:r>
          </a:p>
          <a:p>
            <a:pPr marL="3409950" lvl="1" indent="-271463"/>
            <a:r>
              <a:rPr lang="en-US" sz="1400" kern="0" dirty="0"/>
              <a:t>The exception handler is activated</a:t>
            </a:r>
          </a:p>
          <a:p>
            <a:pPr marL="3409950" lvl="1" indent="-271463"/>
            <a:r>
              <a:rPr lang="en-US" sz="1400" kern="0" dirty="0"/>
              <a:t>The exception handler is executed instead of </a:t>
            </a:r>
            <a:r>
              <a:rPr lang="en-US" sz="1400" b="1" kern="0" dirty="0">
                <a:latin typeface="Courier" pitchFamily="49" charset="0"/>
              </a:rPr>
              <a:t>Action A</a:t>
            </a:r>
            <a:endParaRPr lang="en-US" sz="1400" b="1" kern="0" dirty="0"/>
          </a:p>
          <a:p>
            <a:pPr marL="3409950" lvl="1" indent="-271463"/>
            <a:r>
              <a:rPr lang="en-US" sz="1400" kern="0" dirty="0"/>
              <a:t>Execution then continues regularly</a:t>
            </a:r>
          </a:p>
        </p:txBody>
      </p:sp>
      <p:pic>
        <p:nvPicPr>
          <p:cNvPr id="6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71800"/>
            <a:ext cx="2535940" cy="176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993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Activity diagram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usecases</a:t>
            </a:r>
            <a:r>
              <a:rPr lang="en-US" dirty="0"/>
              <a:t> </a:t>
            </a:r>
            <a:r>
              <a:rPr lang="en-US"/>
              <a:t>trên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8159461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51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838358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76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1144588"/>
            <a:ext cx="8534400" cy="51038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90000"/>
              <a:buFont typeface="Wingdings" pitchFamily="1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Wingdings" pitchFamily="1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55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2000" kern="0" dirty="0"/>
              <a:t>Use case </a:t>
            </a:r>
            <a:r>
              <a:rPr lang="en-US" altLang="de-DE" sz="2000" kern="0" dirty="0" err="1"/>
              <a:t>là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khái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niệm</a:t>
            </a:r>
            <a:r>
              <a:rPr lang="en-US" altLang="de-DE" sz="2000" kern="0" dirty="0"/>
              <a:t> c</a:t>
            </a:r>
            <a:r>
              <a:rPr lang="vi-VN" altLang="de-DE" sz="2000" kern="0" dirty="0"/>
              <a:t>ơ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bản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của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các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ph</a:t>
            </a:r>
            <a:r>
              <a:rPr lang="vi-VN" altLang="de-DE" sz="2000" kern="0" dirty="0"/>
              <a:t>ư</a:t>
            </a:r>
            <a:r>
              <a:rPr lang="en-US" altLang="de-DE" sz="2000" kern="0" dirty="0" err="1"/>
              <a:t>ơng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pháp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phát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triển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phần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mềm</a:t>
            </a:r>
            <a:r>
              <a:rPr lang="en-US" altLang="de-DE" sz="2000" kern="0" dirty="0"/>
              <a:t> h</a:t>
            </a:r>
            <a:r>
              <a:rPr lang="vi-VN" altLang="de-DE" sz="2000" kern="0" dirty="0"/>
              <a:t>ư</a:t>
            </a:r>
            <a:r>
              <a:rPr lang="en-US" altLang="de-DE" sz="2000" kern="0" dirty="0" err="1"/>
              <a:t>ớng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đối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tượng</a:t>
            </a:r>
            <a:r>
              <a:rPr lang="de-AT" altLang="de-DE" sz="2000" kern="0" dirty="0"/>
              <a:t>.</a:t>
            </a:r>
          </a:p>
          <a:p>
            <a:r>
              <a:rPr lang="en-US" altLang="de-DE" sz="2000" kern="0" dirty="0"/>
              <a:t>Use case diagrams </a:t>
            </a:r>
            <a:r>
              <a:rPr lang="en-US" altLang="de-DE" sz="2000" kern="0" dirty="0" err="1"/>
              <a:t>biểu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diễn</a:t>
            </a:r>
            <a:r>
              <a:rPr lang="en-US" altLang="de-DE" sz="2000" kern="0" dirty="0"/>
              <a:t> “</a:t>
            </a:r>
            <a:r>
              <a:rPr lang="en-US" altLang="de-DE" sz="2000" kern="0" dirty="0" err="1"/>
              <a:t>mong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đợi</a:t>
            </a:r>
            <a:r>
              <a:rPr lang="en-US" altLang="de-DE" sz="2000" kern="0" dirty="0"/>
              <a:t>” (expectations) </a:t>
            </a:r>
            <a:r>
              <a:rPr lang="en-US" altLang="de-DE" sz="2000" kern="0" dirty="0" err="1"/>
              <a:t>của</a:t>
            </a:r>
            <a:r>
              <a:rPr lang="en-US" altLang="de-DE" sz="2000" kern="0" dirty="0"/>
              <a:t> ng</a:t>
            </a:r>
            <a:r>
              <a:rPr lang="vi-VN" altLang="de-DE" sz="2000" kern="0" dirty="0"/>
              <a:t>ư</a:t>
            </a:r>
            <a:r>
              <a:rPr lang="en-US" altLang="de-DE" sz="2000" kern="0" dirty="0" err="1"/>
              <a:t>ời</a:t>
            </a:r>
            <a:r>
              <a:rPr lang="en-US" altLang="de-DE" sz="2000" kern="0" dirty="0"/>
              <a:t> dung hay </a:t>
            </a:r>
            <a:r>
              <a:rPr lang="en-US" altLang="de-DE" sz="2000" kern="0" dirty="0" err="1"/>
              <a:t>chủ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đầu</a:t>
            </a:r>
            <a:r>
              <a:rPr lang="en-US" altLang="de-DE" sz="2000" kern="0" dirty="0"/>
              <a:t> t</a:t>
            </a:r>
            <a:r>
              <a:rPr lang="vi-VN" altLang="de-DE" sz="2000" kern="0" dirty="0"/>
              <a:t>ư</a:t>
            </a:r>
            <a:endParaRPr lang="en-US" altLang="de-DE" sz="2000" kern="0" dirty="0"/>
          </a:p>
          <a:p>
            <a:pPr lvl="1"/>
            <a:r>
              <a:rPr lang="en-US" altLang="de-DE" sz="1800" kern="0" dirty="0" err="1"/>
              <a:t>Thiết</a:t>
            </a:r>
            <a:r>
              <a:rPr lang="en-US" altLang="de-DE" sz="1800" kern="0" dirty="0"/>
              <a:t> </a:t>
            </a:r>
            <a:r>
              <a:rPr lang="en-US" altLang="de-DE" sz="1800" kern="0" dirty="0" err="1"/>
              <a:t>yếu</a:t>
            </a:r>
            <a:r>
              <a:rPr lang="en-US" altLang="de-DE" sz="1800" kern="0" dirty="0"/>
              <a:t> </a:t>
            </a:r>
            <a:r>
              <a:rPr lang="en-US" altLang="de-DE" sz="1800" kern="0" dirty="0" err="1"/>
              <a:t>cho</a:t>
            </a:r>
            <a:r>
              <a:rPr lang="en-US" altLang="de-DE" sz="1800" kern="0" dirty="0"/>
              <a:t> </a:t>
            </a:r>
            <a:r>
              <a:rPr lang="en-US" altLang="de-DE" sz="1800" kern="0" dirty="0" err="1"/>
              <a:t>thiết</a:t>
            </a:r>
            <a:r>
              <a:rPr lang="en-US" altLang="de-DE" sz="1800" kern="0" dirty="0"/>
              <a:t> </a:t>
            </a:r>
            <a:r>
              <a:rPr lang="en-US" altLang="de-DE" sz="1800" kern="0" dirty="0" err="1"/>
              <a:t>kế</a:t>
            </a:r>
            <a:r>
              <a:rPr lang="en-US" altLang="de-DE" sz="1800" kern="0" dirty="0"/>
              <a:t> chi </a:t>
            </a:r>
            <a:r>
              <a:rPr lang="en-US" altLang="de-DE" sz="1800" kern="0" dirty="0" err="1"/>
              <a:t>tiết</a:t>
            </a:r>
            <a:endParaRPr lang="en-US" altLang="de-DE" sz="1800" kern="0" dirty="0"/>
          </a:p>
          <a:p>
            <a:r>
              <a:rPr lang="en-US" altLang="de-DE" sz="2000" kern="0" dirty="0"/>
              <a:t>The use case diagram đ</a:t>
            </a:r>
            <a:r>
              <a:rPr lang="vi-VN" altLang="de-DE" sz="2000" kern="0" dirty="0"/>
              <a:t>ư</a:t>
            </a:r>
            <a:r>
              <a:rPr lang="en-US" altLang="de-DE" sz="2000" kern="0" dirty="0" err="1"/>
              <a:t>ợc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sử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dụng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trong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suốt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quá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trình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phân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tích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và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thiết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kế</a:t>
            </a:r>
            <a:r>
              <a:rPr lang="en-US" altLang="de-DE" sz="2000" kern="0" dirty="0"/>
              <a:t>.</a:t>
            </a:r>
          </a:p>
          <a:p>
            <a:r>
              <a:rPr lang="en-US" altLang="de-DE" sz="2000" kern="0" dirty="0" err="1"/>
              <a:t>Chúng</a:t>
            </a:r>
            <a:r>
              <a:rPr lang="en-US" altLang="de-DE" sz="2000" kern="0" dirty="0"/>
              <a:t> ta </a:t>
            </a:r>
            <a:r>
              <a:rPr lang="en-US" altLang="de-DE" sz="2000" kern="0" dirty="0" err="1"/>
              <a:t>sử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dụng</a:t>
            </a:r>
            <a:r>
              <a:rPr lang="en-US" altLang="de-DE" sz="2000" kern="0" dirty="0"/>
              <a:t> use case diagram </a:t>
            </a:r>
            <a:r>
              <a:rPr lang="en-US" altLang="de-DE" sz="2000" kern="0" dirty="0" err="1"/>
              <a:t>để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trả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lời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các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câu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hỏi</a:t>
            </a:r>
            <a:r>
              <a:rPr lang="en-US" altLang="de-DE" sz="2000" kern="0" dirty="0"/>
              <a:t> </a:t>
            </a:r>
            <a:r>
              <a:rPr lang="en-US" altLang="de-DE" sz="2000" kern="0" dirty="0" err="1"/>
              <a:t>sau</a:t>
            </a:r>
            <a:r>
              <a:rPr lang="en-US" altLang="de-DE" sz="2000" kern="0" dirty="0"/>
              <a:t>:</a:t>
            </a:r>
          </a:p>
          <a:p>
            <a:pPr lvl="1"/>
            <a:r>
              <a:rPr lang="en-US" altLang="de-DE" sz="1800" kern="0" dirty="0" err="1"/>
              <a:t>Cái</a:t>
            </a:r>
            <a:r>
              <a:rPr lang="en-US" altLang="de-DE" sz="1800" kern="0" dirty="0"/>
              <a:t> </a:t>
            </a:r>
            <a:r>
              <a:rPr lang="en-US" altLang="de-DE" sz="1800" kern="0" dirty="0" err="1"/>
              <a:t>gì</a:t>
            </a:r>
            <a:r>
              <a:rPr lang="en-US" altLang="de-DE" sz="1800" kern="0" dirty="0"/>
              <a:t> </a:t>
            </a:r>
            <a:r>
              <a:rPr lang="en-US" altLang="de-DE" sz="1800" kern="0" dirty="0" err="1"/>
              <a:t>đang</a:t>
            </a:r>
            <a:r>
              <a:rPr lang="en-US" altLang="de-DE" sz="1800" kern="0" dirty="0"/>
              <a:t> đ</a:t>
            </a:r>
            <a:r>
              <a:rPr lang="vi-VN" altLang="de-DE" sz="1800" kern="0" dirty="0"/>
              <a:t>ư</a:t>
            </a:r>
            <a:r>
              <a:rPr lang="en-US" altLang="de-DE" sz="1800" kern="0" dirty="0" err="1"/>
              <a:t>ợc</a:t>
            </a:r>
            <a:r>
              <a:rPr lang="en-US" altLang="de-DE" sz="1800" kern="0" dirty="0"/>
              <a:t> </a:t>
            </a:r>
            <a:r>
              <a:rPr lang="en-US" altLang="de-DE" sz="1800" kern="0" dirty="0" err="1"/>
              <a:t>mô</a:t>
            </a:r>
            <a:r>
              <a:rPr lang="en-US" altLang="de-DE" sz="1800" kern="0" dirty="0"/>
              <a:t> </a:t>
            </a:r>
            <a:r>
              <a:rPr lang="en-US" altLang="de-DE" sz="1800" kern="0" dirty="0" err="1"/>
              <a:t>tả</a:t>
            </a:r>
            <a:r>
              <a:rPr lang="en-US" altLang="de-DE" sz="1800" kern="0" dirty="0"/>
              <a:t>? (What is being described?) (The system.)</a:t>
            </a:r>
          </a:p>
          <a:p>
            <a:pPr lvl="1"/>
            <a:r>
              <a:rPr lang="en-US" altLang="de-DE" sz="1800" kern="0" dirty="0"/>
              <a:t>Ai </a:t>
            </a:r>
            <a:r>
              <a:rPr lang="en-US" altLang="de-DE" sz="1800" kern="0" dirty="0" err="1"/>
              <a:t>đang</a:t>
            </a:r>
            <a:r>
              <a:rPr lang="en-US" altLang="de-DE" sz="1800" kern="0" dirty="0"/>
              <a:t> </a:t>
            </a:r>
            <a:r>
              <a:rPr lang="en-US" altLang="de-DE" sz="1800" kern="0" dirty="0" err="1"/>
              <a:t>tư</a:t>
            </a:r>
            <a:r>
              <a:rPr lang="vi-VN" altLang="de-DE" sz="1800" kern="0" dirty="0"/>
              <a:t>ơ</a:t>
            </a:r>
            <a:r>
              <a:rPr lang="en-US" altLang="de-DE" sz="1800" kern="0" dirty="0"/>
              <a:t>ng </a:t>
            </a:r>
            <a:r>
              <a:rPr lang="en-US" altLang="de-DE" sz="1800" kern="0" dirty="0" err="1"/>
              <a:t>tác</a:t>
            </a:r>
            <a:r>
              <a:rPr lang="en-US" altLang="de-DE" sz="1800" kern="0" dirty="0"/>
              <a:t> </a:t>
            </a:r>
            <a:r>
              <a:rPr lang="en-US" altLang="de-DE" sz="1800" kern="0" dirty="0" err="1"/>
              <a:t>với</a:t>
            </a:r>
            <a:r>
              <a:rPr lang="en-US" altLang="de-DE" sz="1800" kern="0" dirty="0"/>
              <a:t> </a:t>
            </a:r>
            <a:r>
              <a:rPr lang="en-US" altLang="de-DE" sz="1800" kern="0" dirty="0" err="1"/>
              <a:t>hệ</a:t>
            </a:r>
            <a:r>
              <a:rPr lang="en-US" altLang="de-DE" sz="1800" kern="0" dirty="0"/>
              <a:t> </a:t>
            </a:r>
            <a:r>
              <a:rPr lang="en-US" altLang="de-DE" sz="1800" kern="0" dirty="0" err="1"/>
              <a:t>thống</a:t>
            </a:r>
            <a:r>
              <a:rPr lang="en-US" altLang="de-DE" sz="1800" kern="0" dirty="0"/>
              <a:t>? (Who interacts with the system?) (The actors.)</a:t>
            </a:r>
          </a:p>
          <a:p>
            <a:pPr lvl="1"/>
            <a:r>
              <a:rPr lang="en-US" altLang="de-DE" sz="1800" kern="0" dirty="0" err="1"/>
              <a:t>Những</a:t>
            </a:r>
            <a:r>
              <a:rPr lang="en-US" altLang="de-DE" sz="1800" kern="0" dirty="0"/>
              <a:t> </a:t>
            </a:r>
            <a:r>
              <a:rPr lang="en-US" altLang="de-DE" sz="1800" kern="0" dirty="0" err="1"/>
              <a:t>gì</a:t>
            </a:r>
            <a:r>
              <a:rPr lang="en-US" altLang="de-DE" sz="1800" kern="0" dirty="0"/>
              <a:t> </a:t>
            </a:r>
            <a:r>
              <a:rPr lang="en-US" altLang="de-DE" sz="1800" kern="0" dirty="0" err="1"/>
              <a:t>tác</a:t>
            </a:r>
            <a:r>
              <a:rPr lang="en-US" altLang="de-DE" sz="1800" kern="0" dirty="0"/>
              <a:t> </a:t>
            </a:r>
            <a:r>
              <a:rPr lang="en-US" altLang="de-DE" sz="1800" kern="0" dirty="0" err="1"/>
              <a:t>nhân</a:t>
            </a:r>
            <a:r>
              <a:rPr lang="en-US" altLang="de-DE" sz="1800" kern="0" dirty="0"/>
              <a:t> </a:t>
            </a:r>
            <a:r>
              <a:rPr lang="en-US" altLang="de-DE" sz="1800" kern="0" dirty="0" err="1"/>
              <a:t>có</a:t>
            </a:r>
            <a:r>
              <a:rPr lang="en-US" altLang="de-DE" sz="1800" kern="0" dirty="0"/>
              <a:t> </a:t>
            </a:r>
            <a:r>
              <a:rPr lang="en-US" altLang="de-DE" sz="1800" kern="0" dirty="0" err="1"/>
              <a:t>thể</a:t>
            </a:r>
            <a:r>
              <a:rPr lang="en-US" altLang="de-DE" sz="1800" kern="0" dirty="0"/>
              <a:t> </a:t>
            </a:r>
            <a:r>
              <a:rPr lang="en-US" altLang="de-DE" sz="1800" kern="0" dirty="0" err="1"/>
              <a:t>làm</a:t>
            </a:r>
            <a:r>
              <a:rPr lang="en-US" altLang="de-DE" sz="1800" kern="0" dirty="0"/>
              <a:t>? (What can the actors do?) (The use cases.)</a:t>
            </a:r>
          </a:p>
        </p:txBody>
      </p:sp>
    </p:spTree>
    <p:extLst>
      <p:ext uri="{BB962C8B-B14F-4D97-AF65-F5344CB8AC3E}">
        <p14:creationId xmlns:p14="http://schemas.microsoft.com/office/powerpoint/2010/main" val="224099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850" y="1144588"/>
            <a:ext cx="8534400" cy="56372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90000"/>
              <a:buFont typeface="Wingdings" pitchFamily="1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Wingdings" pitchFamily="1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55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1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2400" kern="0" dirty="0" err="1"/>
              <a:t>Mô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tả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chức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năng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mong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đợi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có</a:t>
            </a:r>
            <a:r>
              <a:rPr lang="en-US" altLang="de-DE" sz="2400" kern="0" dirty="0"/>
              <a:t> đ</a:t>
            </a:r>
            <a:r>
              <a:rPr lang="vi-VN" altLang="de-DE" sz="2400" kern="0" dirty="0"/>
              <a:t>ư</a:t>
            </a:r>
            <a:r>
              <a:rPr lang="en-US" altLang="de-DE" sz="2400" kern="0" dirty="0" err="1"/>
              <a:t>ợc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trên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hệ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thống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đang</a:t>
            </a:r>
            <a:r>
              <a:rPr lang="en-US" altLang="de-DE" sz="2400" kern="0" dirty="0"/>
              <a:t> đ</a:t>
            </a:r>
            <a:r>
              <a:rPr lang="vi-VN" altLang="de-DE" sz="2400" kern="0" dirty="0"/>
              <a:t>ư</a:t>
            </a:r>
            <a:r>
              <a:rPr lang="en-US" altLang="de-DE" sz="2400" kern="0" dirty="0" err="1"/>
              <a:t>ợc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phát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triển</a:t>
            </a:r>
            <a:r>
              <a:rPr lang="en-US" altLang="de-DE" sz="2400" kern="0" dirty="0"/>
              <a:t>.</a:t>
            </a:r>
          </a:p>
          <a:p>
            <a:r>
              <a:rPr lang="en-US" altLang="de-DE" sz="2400" kern="0" dirty="0" err="1"/>
              <a:t>Cung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cấp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lợi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ích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cụ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thể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cho</a:t>
            </a:r>
            <a:r>
              <a:rPr lang="en-US" altLang="de-DE" sz="2400" kern="0" dirty="0"/>
              <a:t> 1 hay </a:t>
            </a:r>
            <a:r>
              <a:rPr lang="en-US" altLang="de-DE" sz="2400" kern="0" dirty="0" err="1"/>
              <a:t>nhiều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tác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nhân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khi</a:t>
            </a:r>
            <a:r>
              <a:rPr lang="en-US" altLang="de-DE" sz="2400" kern="0" dirty="0"/>
              <a:t> t</a:t>
            </a:r>
            <a:r>
              <a:rPr lang="vi-VN" altLang="de-DE" sz="2400" kern="0" dirty="0"/>
              <a:t>ư</a:t>
            </a:r>
            <a:r>
              <a:rPr lang="en-US" altLang="de-DE" sz="2400" kern="0" dirty="0" err="1"/>
              <a:t>ơng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tác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với</a:t>
            </a:r>
            <a:r>
              <a:rPr lang="en-US" altLang="de-DE" sz="2400" kern="0" dirty="0"/>
              <a:t> use case.</a:t>
            </a:r>
          </a:p>
          <a:p>
            <a:r>
              <a:rPr lang="en-US" altLang="de-DE" sz="2400" kern="0" dirty="0" err="1"/>
              <a:t>Rút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ra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từ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những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mong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muốn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của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người</a:t>
            </a:r>
            <a:r>
              <a:rPr lang="en-US" altLang="de-DE" sz="2400" kern="0" dirty="0"/>
              <a:t> dung </a:t>
            </a:r>
            <a:r>
              <a:rPr lang="en-US" altLang="de-DE" sz="2400" kern="0" dirty="0" err="1"/>
              <a:t>đã</a:t>
            </a:r>
            <a:r>
              <a:rPr lang="en-US" altLang="de-DE" sz="2400" kern="0" dirty="0"/>
              <a:t> đ</a:t>
            </a:r>
            <a:r>
              <a:rPr lang="vi-VN" altLang="de-DE" sz="2400" kern="0" dirty="0"/>
              <a:t>ư</a:t>
            </a:r>
            <a:r>
              <a:rPr lang="en-US" altLang="de-DE" sz="2400" kern="0" dirty="0" err="1"/>
              <a:t>ợc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thu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thập</a:t>
            </a:r>
            <a:r>
              <a:rPr lang="en-US" altLang="de-DE" sz="2400" kern="0" dirty="0"/>
              <a:t>.</a:t>
            </a:r>
          </a:p>
          <a:p>
            <a:r>
              <a:rPr lang="en-US" altLang="de-DE" sz="2400" kern="0" dirty="0" err="1"/>
              <a:t>Tập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hợp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các</a:t>
            </a:r>
            <a:r>
              <a:rPr lang="en-US" altLang="de-DE" sz="2400" kern="0" dirty="0"/>
              <a:t> use cases </a:t>
            </a:r>
            <a:r>
              <a:rPr lang="en-US" altLang="de-DE" sz="2400" kern="0" dirty="0" err="1"/>
              <a:t>mô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tả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chức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năng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mà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hệ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thống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cung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cấp</a:t>
            </a:r>
            <a:r>
              <a:rPr lang="en-US" altLang="de-DE" sz="2400" kern="0" dirty="0"/>
              <a:t>.</a:t>
            </a:r>
          </a:p>
          <a:p>
            <a:r>
              <a:rPr lang="en-US" altLang="de-DE" sz="2400" kern="0" dirty="0" err="1"/>
              <a:t>Các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cách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biểu</a:t>
            </a:r>
            <a:r>
              <a:rPr lang="en-US" altLang="de-DE" sz="2400" kern="0" dirty="0"/>
              <a:t> </a:t>
            </a:r>
            <a:r>
              <a:rPr lang="en-US" altLang="de-DE" sz="2400" kern="0" dirty="0" err="1"/>
              <a:t>diễn</a:t>
            </a:r>
            <a:r>
              <a:rPr lang="en-US" altLang="de-DE" sz="2400" kern="0" dirty="0"/>
              <a:t> use case:</a:t>
            </a:r>
          </a:p>
          <a:p>
            <a:endParaRPr lang="en-US" altLang="de-DE" kern="0" dirty="0"/>
          </a:p>
        </p:txBody>
      </p:sp>
      <p:pic>
        <p:nvPicPr>
          <p:cNvPr id="8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357812"/>
            <a:ext cx="5197475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55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Actor (</a:t>
            </a:r>
            <a:r>
              <a:rPr lang="en-US" altLang="de-DE" dirty="0" err="1"/>
              <a:t>Tác</a:t>
            </a:r>
            <a:r>
              <a:rPr lang="en-US" altLang="de-DE" dirty="0"/>
              <a:t> </a:t>
            </a:r>
            <a:r>
              <a:rPr lang="en-US" altLang="de-DE" dirty="0" err="1"/>
              <a:t>nhân</a:t>
            </a:r>
            <a:r>
              <a:rPr lang="en-US" altLang="de-DE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410200"/>
          </a:xfrm>
        </p:spPr>
        <p:txBody>
          <a:bodyPr/>
          <a:lstStyle/>
          <a:p>
            <a:r>
              <a:rPr lang="vi-VN" sz="2000" dirty="0"/>
              <a:t>Actor: để chỉ người sử dụng hoặc một đối tượng nào đó bên ngoài tương tác với hệ thống.</a:t>
            </a:r>
            <a:endParaRPr lang="en-US" altLang="de-DE" sz="2000" dirty="0"/>
          </a:p>
          <a:p>
            <a:r>
              <a:rPr lang="en-US" altLang="de-DE" sz="2000" dirty="0" err="1"/>
              <a:t>Tác</a:t>
            </a:r>
            <a:r>
              <a:rPr lang="en-US" altLang="de-DE" sz="2000" dirty="0"/>
              <a:t> </a:t>
            </a:r>
            <a:r>
              <a:rPr lang="en-US" altLang="de-DE" sz="2000" dirty="0" err="1"/>
              <a:t>nhân</a:t>
            </a:r>
            <a:r>
              <a:rPr lang="en-US" altLang="de-DE" sz="2000" dirty="0"/>
              <a:t> t</a:t>
            </a:r>
            <a:r>
              <a:rPr lang="vi-VN" altLang="de-DE" sz="2000" dirty="0"/>
              <a:t>ư</a:t>
            </a:r>
            <a:r>
              <a:rPr lang="en-US" altLang="de-DE" sz="2000" dirty="0" err="1"/>
              <a:t>ơng</a:t>
            </a:r>
            <a:r>
              <a:rPr lang="en-US" altLang="de-DE" sz="2000" dirty="0"/>
              <a:t> </a:t>
            </a:r>
            <a:r>
              <a:rPr lang="en-US" altLang="de-DE" sz="2000" dirty="0" err="1"/>
              <a:t>tác</a:t>
            </a:r>
            <a:r>
              <a:rPr lang="en-US" altLang="de-DE" sz="2000" dirty="0"/>
              <a:t> </a:t>
            </a:r>
            <a:r>
              <a:rPr lang="en-US" altLang="de-DE" sz="2000" dirty="0" err="1"/>
              <a:t>với</a:t>
            </a:r>
            <a:r>
              <a:rPr lang="en-US" altLang="de-DE" sz="2000" dirty="0"/>
              <a:t> </a:t>
            </a:r>
            <a:r>
              <a:rPr lang="en-US" altLang="de-DE" sz="2000" dirty="0" err="1"/>
              <a:t>hệ</a:t>
            </a:r>
            <a:r>
              <a:rPr lang="en-US" altLang="de-DE" sz="2000" dirty="0"/>
              <a:t> </a:t>
            </a:r>
            <a:r>
              <a:rPr lang="en-US" altLang="de-DE" sz="2000" dirty="0" err="1"/>
              <a:t>thống</a:t>
            </a:r>
            <a:r>
              <a:rPr lang="en-US" altLang="de-DE" sz="2000" dirty="0"/>
              <a:t> </a:t>
            </a:r>
            <a:r>
              <a:rPr lang="en-US" altLang="de-DE" sz="2000" dirty="0" err="1"/>
              <a:t>bằng</a:t>
            </a:r>
            <a:r>
              <a:rPr lang="en-US" altLang="de-DE" sz="2000" dirty="0"/>
              <a:t> </a:t>
            </a:r>
            <a:r>
              <a:rPr lang="en-US" altLang="de-DE" sz="2000" dirty="0" err="1"/>
              <a:t>cách</a:t>
            </a:r>
            <a:r>
              <a:rPr lang="en-US" altLang="de-DE" sz="2000" dirty="0"/>
              <a:t>:</a:t>
            </a:r>
          </a:p>
          <a:p>
            <a:pPr lvl="1"/>
            <a:r>
              <a:rPr lang="en-US" altLang="de-DE" sz="1800" dirty="0" err="1"/>
              <a:t>Sử</a:t>
            </a:r>
            <a:r>
              <a:rPr lang="en-US" altLang="de-DE" sz="1800" dirty="0"/>
              <a:t> </a:t>
            </a:r>
            <a:r>
              <a:rPr lang="en-US" altLang="de-DE" sz="1800" dirty="0" err="1"/>
              <a:t>dụng</a:t>
            </a:r>
            <a:r>
              <a:rPr lang="en-US" altLang="de-DE" sz="1800" dirty="0"/>
              <a:t> use case: </a:t>
            </a:r>
            <a:r>
              <a:rPr lang="en-US" altLang="de-DE" sz="1800" dirty="0" err="1"/>
              <a:t>kích</a:t>
            </a:r>
            <a:r>
              <a:rPr lang="en-US" altLang="de-DE" sz="1800" dirty="0"/>
              <a:t> </a:t>
            </a:r>
            <a:r>
              <a:rPr lang="en-US" altLang="de-DE" sz="1800" dirty="0" err="1"/>
              <a:t>khởi</a:t>
            </a:r>
            <a:r>
              <a:rPr lang="en-US" altLang="de-DE" sz="1800" dirty="0"/>
              <a:t> </a:t>
            </a:r>
            <a:r>
              <a:rPr lang="en-US" altLang="de-DE" sz="1800" dirty="0" err="1"/>
              <a:t>hoạt</a:t>
            </a:r>
            <a:r>
              <a:rPr lang="en-US" altLang="de-DE" sz="1800" dirty="0"/>
              <a:t> </a:t>
            </a:r>
            <a:r>
              <a:rPr lang="en-US" altLang="de-DE" sz="1800" dirty="0" err="1"/>
              <a:t>động</a:t>
            </a:r>
            <a:r>
              <a:rPr lang="en-US" altLang="de-DE" sz="1800" dirty="0"/>
              <a:t> </a:t>
            </a:r>
            <a:r>
              <a:rPr lang="en-US" altLang="de-DE" sz="1800" dirty="0" err="1"/>
              <a:t>của</a:t>
            </a:r>
            <a:r>
              <a:rPr lang="en-US" altLang="de-DE" sz="1800" dirty="0"/>
              <a:t> use case.</a:t>
            </a:r>
          </a:p>
          <a:p>
            <a:pPr lvl="1"/>
            <a:r>
              <a:rPr lang="en-US" altLang="de-DE" sz="1800" dirty="0" err="1"/>
              <a:t>Được</a:t>
            </a:r>
            <a:r>
              <a:rPr lang="en-US" altLang="de-DE" sz="1800" dirty="0"/>
              <a:t> </a:t>
            </a:r>
            <a:r>
              <a:rPr lang="en-US" altLang="de-DE" sz="1800" dirty="0" err="1"/>
              <a:t>sử</a:t>
            </a:r>
            <a:r>
              <a:rPr lang="en-US" altLang="de-DE" sz="1800" dirty="0"/>
              <a:t> </a:t>
            </a:r>
            <a:r>
              <a:rPr lang="en-US" altLang="de-DE" sz="1800" dirty="0" err="1"/>
              <a:t>dụng</a:t>
            </a:r>
            <a:r>
              <a:rPr lang="en-US" altLang="de-DE" sz="1800" dirty="0"/>
              <a:t> </a:t>
            </a:r>
            <a:r>
              <a:rPr lang="en-US" altLang="de-DE" sz="1800" dirty="0" err="1"/>
              <a:t>bởi</a:t>
            </a:r>
            <a:r>
              <a:rPr lang="en-US" altLang="de-DE" sz="1800" dirty="0"/>
              <a:t> </a:t>
            </a:r>
            <a:r>
              <a:rPr lang="en-US" altLang="de-DE" sz="1800" dirty="0" err="1"/>
              <a:t>các</a:t>
            </a:r>
            <a:r>
              <a:rPr lang="en-US" altLang="de-DE" sz="1800" dirty="0"/>
              <a:t> use cases </a:t>
            </a:r>
            <a:r>
              <a:rPr lang="en-US" altLang="de-DE" sz="1800" dirty="0" err="1"/>
              <a:t>khác</a:t>
            </a:r>
            <a:r>
              <a:rPr lang="en-US" altLang="de-DE" sz="1800" dirty="0"/>
              <a:t>: </a:t>
            </a:r>
            <a:r>
              <a:rPr lang="en-US" altLang="de-DE" sz="1800" dirty="0" err="1"/>
              <a:t>tác</a:t>
            </a:r>
            <a:r>
              <a:rPr lang="en-US" altLang="de-DE" sz="1800" dirty="0"/>
              <a:t> </a:t>
            </a:r>
            <a:r>
              <a:rPr lang="en-US" altLang="de-DE" sz="1800" dirty="0" err="1"/>
              <a:t>nhân</a:t>
            </a:r>
            <a:r>
              <a:rPr lang="en-US" altLang="de-DE" sz="1800" dirty="0"/>
              <a:t> </a:t>
            </a:r>
            <a:r>
              <a:rPr lang="en-US" altLang="de-DE" sz="1800" dirty="0" err="1"/>
              <a:t>cung</a:t>
            </a:r>
            <a:r>
              <a:rPr lang="en-US" altLang="de-DE" sz="1800" dirty="0"/>
              <a:t> </a:t>
            </a:r>
            <a:r>
              <a:rPr lang="en-US" altLang="de-DE" sz="1800" dirty="0" err="1"/>
              <a:t>cấp</a:t>
            </a:r>
            <a:r>
              <a:rPr lang="en-US" altLang="de-DE" sz="1800" dirty="0"/>
              <a:t> </a:t>
            </a:r>
            <a:r>
              <a:rPr lang="en-US" altLang="de-DE" sz="1800" dirty="0" err="1"/>
              <a:t>chức</a:t>
            </a:r>
            <a:r>
              <a:rPr lang="en-US" altLang="de-DE" sz="1800" dirty="0"/>
              <a:t> </a:t>
            </a:r>
            <a:r>
              <a:rPr lang="en-US" altLang="de-DE" sz="1800" dirty="0" err="1"/>
              <a:t>năng</a:t>
            </a:r>
            <a:r>
              <a:rPr lang="en-US" altLang="de-DE" sz="1800" dirty="0"/>
              <a:t> </a:t>
            </a:r>
            <a:r>
              <a:rPr lang="en-US" altLang="de-DE" sz="1800" dirty="0" err="1"/>
              <a:t>cho</a:t>
            </a:r>
            <a:r>
              <a:rPr lang="en-US" altLang="de-DE" sz="1800" dirty="0"/>
              <a:t> </a:t>
            </a:r>
            <a:r>
              <a:rPr lang="en-US" altLang="de-DE" sz="1800" dirty="0" err="1"/>
              <a:t>hoạt</a:t>
            </a:r>
            <a:r>
              <a:rPr lang="en-US" altLang="de-DE" sz="1800" dirty="0"/>
              <a:t> </a:t>
            </a:r>
            <a:r>
              <a:rPr lang="en-US" altLang="de-DE" sz="1800" dirty="0" err="1"/>
              <a:t>động</a:t>
            </a:r>
            <a:r>
              <a:rPr lang="en-US" altLang="de-DE" sz="1800" dirty="0"/>
              <a:t> </a:t>
            </a:r>
            <a:r>
              <a:rPr lang="en-US" altLang="de-DE" sz="1800" dirty="0" err="1"/>
              <a:t>của</a:t>
            </a:r>
            <a:r>
              <a:rPr lang="en-US" altLang="de-DE" sz="1800" dirty="0"/>
              <a:t> use cases.</a:t>
            </a:r>
          </a:p>
          <a:p>
            <a:r>
              <a:rPr lang="en-US" altLang="de-DE" sz="2000" dirty="0" err="1"/>
              <a:t>Tác</a:t>
            </a:r>
            <a:r>
              <a:rPr lang="en-US" altLang="de-DE" sz="2000" dirty="0"/>
              <a:t> </a:t>
            </a:r>
            <a:r>
              <a:rPr lang="en-US" altLang="de-DE" sz="2000" dirty="0" err="1"/>
              <a:t>nhân</a:t>
            </a:r>
            <a:r>
              <a:rPr lang="en-US" altLang="de-DE" sz="2000" dirty="0"/>
              <a:t> </a:t>
            </a:r>
            <a:r>
              <a:rPr lang="en-US" altLang="de-DE" sz="2000" dirty="0" err="1"/>
              <a:t>biểu</a:t>
            </a:r>
            <a:r>
              <a:rPr lang="en-US" altLang="de-DE" sz="2000" dirty="0"/>
              <a:t> </a:t>
            </a:r>
            <a:r>
              <a:rPr lang="en-US" altLang="de-DE" sz="2000" dirty="0" err="1"/>
              <a:t>diễn</a:t>
            </a:r>
            <a:r>
              <a:rPr lang="en-US" altLang="de-DE" sz="2000" dirty="0"/>
              <a:t> “</a:t>
            </a:r>
            <a:r>
              <a:rPr lang="en-US" altLang="de-DE" sz="2000" dirty="0" err="1"/>
              <a:t>vai</a:t>
            </a:r>
            <a:r>
              <a:rPr lang="en-US" altLang="de-DE" sz="2000" dirty="0"/>
              <a:t> </a:t>
            </a:r>
            <a:r>
              <a:rPr lang="en-US" altLang="de-DE" sz="2000" dirty="0" err="1"/>
              <a:t>trò</a:t>
            </a:r>
            <a:r>
              <a:rPr lang="en-US" altLang="de-DE" sz="2000" dirty="0"/>
              <a:t>” (role) </a:t>
            </a:r>
            <a:r>
              <a:rPr lang="en-US" altLang="de-DE" sz="2000" dirty="0" err="1"/>
              <a:t>mà</a:t>
            </a:r>
            <a:r>
              <a:rPr lang="en-US" altLang="de-DE" sz="2000" dirty="0"/>
              <a:t> ng</a:t>
            </a:r>
            <a:r>
              <a:rPr lang="vi-VN" altLang="de-DE" sz="2000" dirty="0"/>
              <a:t>ư</a:t>
            </a:r>
            <a:r>
              <a:rPr lang="en-US" altLang="de-DE" sz="2000" dirty="0" err="1"/>
              <a:t>ời</a:t>
            </a:r>
            <a:r>
              <a:rPr lang="en-US" altLang="de-DE" sz="2000" dirty="0"/>
              <a:t> </a:t>
            </a:r>
            <a:r>
              <a:rPr lang="en-US" altLang="de-DE" sz="2000" dirty="0" err="1"/>
              <a:t>dùng</a:t>
            </a:r>
            <a:r>
              <a:rPr lang="en-US" altLang="de-DE" sz="2000" dirty="0"/>
              <a:t> </a:t>
            </a:r>
            <a:r>
              <a:rPr lang="en-US" altLang="de-DE" sz="2000" dirty="0" err="1"/>
              <a:t>có</a:t>
            </a:r>
            <a:r>
              <a:rPr lang="en-US" altLang="de-DE" sz="2000" dirty="0"/>
              <a:t> </a:t>
            </a:r>
            <a:r>
              <a:rPr lang="en-US" altLang="de-DE" sz="2000" dirty="0" err="1"/>
              <a:t>thể</a:t>
            </a:r>
            <a:r>
              <a:rPr lang="en-US" altLang="de-DE" sz="2000" dirty="0"/>
              <a:t> </a:t>
            </a:r>
            <a:r>
              <a:rPr lang="en-US" altLang="de-DE" sz="2000" dirty="0" err="1"/>
              <a:t>đóng</a:t>
            </a:r>
            <a:r>
              <a:rPr lang="en-US" altLang="de-DE" sz="2000" dirty="0"/>
              <a:t> </a:t>
            </a:r>
            <a:r>
              <a:rPr lang="en-US" altLang="de-DE" sz="2000" dirty="0" err="1"/>
              <a:t>vai</a:t>
            </a:r>
            <a:r>
              <a:rPr lang="en-US" altLang="de-DE" sz="2000" dirty="0"/>
              <a:t> (</a:t>
            </a:r>
            <a:r>
              <a:rPr lang="en-US" altLang="de-DE" sz="2000" dirty="0" err="1"/>
              <a:t>khi</a:t>
            </a:r>
            <a:r>
              <a:rPr lang="en-US" altLang="de-DE" sz="2000" dirty="0"/>
              <a:t> </a:t>
            </a:r>
            <a:r>
              <a:rPr lang="en-US" altLang="de-DE" sz="2000" dirty="0" err="1"/>
              <a:t>sử</a:t>
            </a:r>
            <a:r>
              <a:rPr lang="en-US" altLang="de-DE" sz="2000" dirty="0"/>
              <a:t> </a:t>
            </a:r>
            <a:r>
              <a:rPr lang="en-US" altLang="de-DE" sz="2000" dirty="0" err="1"/>
              <a:t>dụng</a:t>
            </a:r>
            <a:r>
              <a:rPr lang="en-US" altLang="de-DE" sz="2000" dirty="0"/>
              <a:t> </a:t>
            </a:r>
            <a:r>
              <a:rPr lang="en-US" altLang="de-DE" sz="2000" dirty="0" err="1"/>
              <a:t>hệ</a:t>
            </a:r>
            <a:r>
              <a:rPr lang="en-US" altLang="de-DE" sz="2000" dirty="0"/>
              <a:t> </a:t>
            </a:r>
            <a:r>
              <a:rPr lang="en-US" altLang="de-DE" sz="2000" dirty="0" err="1"/>
              <a:t>thống</a:t>
            </a:r>
            <a:r>
              <a:rPr lang="en-US" altLang="de-DE" sz="2000" dirty="0"/>
              <a:t>)</a:t>
            </a:r>
          </a:p>
          <a:p>
            <a:pPr lvl="1"/>
            <a:r>
              <a:rPr lang="en-US" altLang="de-DE" sz="1800" dirty="0" err="1"/>
              <a:t>Một</a:t>
            </a:r>
            <a:r>
              <a:rPr lang="en-US" altLang="de-DE" sz="1800" dirty="0"/>
              <a:t> ng</a:t>
            </a:r>
            <a:r>
              <a:rPr lang="vi-VN" altLang="de-DE" sz="1800" dirty="0"/>
              <a:t>ư</a:t>
            </a:r>
            <a:r>
              <a:rPr lang="en-US" altLang="de-DE" sz="1800" dirty="0" err="1"/>
              <a:t>ời</a:t>
            </a:r>
            <a:r>
              <a:rPr lang="en-US" altLang="de-DE" sz="1800" dirty="0"/>
              <a:t> </a:t>
            </a:r>
            <a:r>
              <a:rPr lang="en-US" altLang="de-DE" sz="1800" dirty="0" err="1"/>
              <a:t>dùng</a:t>
            </a:r>
            <a:r>
              <a:rPr lang="en-US" altLang="de-DE" sz="1800" dirty="0"/>
              <a:t> </a:t>
            </a:r>
            <a:r>
              <a:rPr lang="en-US" altLang="de-DE" sz="1800" dirty="0" err="1"/>
              <a:t>cụ</a:t>
            </a:r>
            <a:r>
              <a:rPr lang="en-US" altLang="de-DE" sz="1800" dirty="0"/>
              <a:t> </a:t>
            </a:r>
            <a:r>
              <a:rPr lang="en-US" altLang="de-DE" sz="1800" dirty="0" err="1"/>
              <a:t>thể</a:t>
            </a:r>
            <a:r>
              <a:rPr lang="en-US" altLang="de-DE" sz="1800" dirty="0"/>
              <a:t> </a:t>
            </a:r>
            <a:r>
              <a:rPr lang="en-US" altLang="de-DE" sz="1800" dirty="0" err="1"/>
              <a:t>có</a:t>
            </a:r>
            <a:r>
              <a:rPr lang="en-US" altLang="de-DE" sz="1800" dirty="0"/>
              <a:t> </a:t>
            </a:r>
            <a:r>
              <a:rPr lang="en-US" altLang="de-DE" sz="1800" dirty="0" err="1"/>
              <a:t>thể</a:t>
            </a:r>
            <a:r>
              <a:rPr lang="en-US" altLang="de-DE" sz="1800" dirty="0"/>
              <a:t> </a:t>
            </a:r>
            <a:r>
              <a:rPr lang="en-US" altLang="de-DE" sz="1800" dirty="0" err="1"/>
              <a:t>đóng</a:t>
            </a:r>
            <a:r>
              <a:rPr lang="en-US" altLang="de-DE" sz="1800" dirty="0"/>
              <a:t> </a:t>
            </a:r>
            <a:r>
              <a:rPr lang="en-US" altLang="de-DE" sz="1800" dirty="0" err="1"/>
              <a:t>nhiều</a:t>
            </a:r>
            <a:r>
              <a:rPr lang="en-US" altLang="de-DE" sz="1800" dirty="0"/>
              <a:t> </a:t>
            </a:r>
            <a:r>
              <a:rPr lang="en-US" altLang="de-DE" sz="1800" dirty="0" err="1"/>
              <a:t>vai</a:t>
            </a:r>
            <a:r>
              <a:rPr lang="en-US" altLang="de-DE" sz="1800" dirty="0"/>
              <a:t> </a:t>
            </a:r>
            <a:r>
              <a:rPr lang="en-US" altLang="de-DE" sz="1800" dirty="0" err="1"/>
              <a:t>một</a:t>
            </a:r>
            <a:r>
              <a:rPr lang="en-US" altLang="de-DE" sz="1800" dirty="0"/>
              <a:t> </a:t>
            </a:r>
            <a:r>
              <a:rPr lang="en-US" altLang="de-DE" sz="1800" dirty="0" err="1"/>
              <a:t>cách</a:t>
            </a:r>
            <a:r>
              <a:rPr lang="en-US" altLang="de-DE" sz="1800" dirty="0"/>
              <a:t> </a:t>
            </a:r>
            <a:r>
              <a:rPr lang="en-US" altLang="de-DE" sz="1800" dirty="0" err="1"/>
              <a:t>đồng</a:t>
            </a:r>
            <a:r>
              <a:rPr lang="en-US" altLang="de-DE" sz="1800" dirty="0"/>
              <a:t> </a:t>
            </a:r>
            <a:r>
              <a:rPr lang="en-US" altLang="de-DE" sz="1800" dirty="0" err="1"/>
              <a:t>thời</a:t>
            </a:r>
            <a:r>
              <a:rPr lang="en-US" altLang="de-DE" sz="1800" dirty="0"/>
              <a:t>.</a:t>
            </a:r>
          </a:p>
          <a:p>
            <a:r>
              <a:rPr lang="en-US" altLang="de-DE" sz="2000" dirty="0" err="1"/>
              <a:t>Tác</a:t>
            </a:r>
            <a:r>
              <a:rPr lang="en-US" altLang="de-DE" sz="2000" dirty="0"/>
              <a:t> </a:t>
            </a:r>
            <a:r>
              <a:rPr lang="en-US" altLang="de-DE" sz="2000" dirty="0" err="1"/>
              <a:t>nhân</a:t>
            </a:r>
            <a:r>
              <a:rPr lang="en-US" altLang="de-DE" sz="2000" dirty="0"/>
              <a:t> </a:t>
            </a:r>
            <a:r>
              <a:rPr lang="en-US" altLang="de-DE" sz="2000" b="1" u="sng" dirty="0" err="1"/>
              <a:t>không</a:t>
            </a:r>
            <a:r>
              <a:rPr lang="en-US" altLang="de-DE" sz="2000" b="1" u="sng" dirty="0"/>
              <a:t> </a:t>
            </a:r>
            <a:r>
              <a:rPr lang="en-US" altLang="de-DE" sz="2000" b="1" u="sng" dirty="0" err="1"/>
              <a:t>là</a:t>
            </a:r>
            <a:r>
              <a:rPr lang="en-US" altLang="de-DE" sz="2000" b="1" u="sng" dirty="0"/>
              <a:t> </a:t>
            </a:r>
            <a:r>
              <a:rPr lang="en-US" altLang="de-DE" sz="2000" b="1" u="sng" dirty="0" err="1"/>
              <a:t>một</a:t>
            </a:r>
            <a:r>
              <a:rPr lang="en-US" altLang="de-DE" sz="2000" b="1" u="sng" dirty="0"/>
              <a:t> </a:t>
            </a:r>
            <a:r>
              <a:rPr lang="en-US" altLang="de-DE" sz="2000" b="1" u="sng" dirty="0" err="1"/>
              <a:t>thành</a:t>
            </a:r>
            <a:r>
              <a:rPr lang="en-US" altLang="de-DE" sz="2000" b="1" u="sng" dirty="0"/>
              <a:t> </a:t>
            </a:r>
            <a:r>
              <a:rPr lang="en-US" altLang="de-DE" sz="2000" b="1" u="sng" dirty="0" err="1"/>
              <a:t>phần</a:t>
            </a:r>
            <a:r>
              <a:rPr lang="en-US" altLang="de-DE" sz="2000" dirty="0"/>
              <a:t> </a:t>
            </a:r>
            <a:r>
              <a:rPr lang="en-US" altLang="de-DE" sz="2000" dirty="0" err="1"/>
              <a:t>của</a:t>
            </a:r>
            <a:r>
              <a:rPr lang="en-US" altLang="de-DE" sz="2000" dirty="0"/>
              <a:t> </a:t>
            </a:r>
            <a:r>
              <a:rPr lang="en-US" altLang="de-DE" sz="2000" dirty="0" err="1"/>
              <a:t>hệ</a:t>
            </a:r>
            <a:r>
              <a:rPr lang="en-US" altLang="de-DE" sz="2000" dirty="0"/>
              <a:t> </a:t>
            </a:r>
            <a:r>
              <a:rPr lang="en-US" altLang="de-DE" sz="2000" dirty="0" err="1"/>
              <a:t>thống</a:t>
            </a:r>
            <a:r>
              <a:rPr lang="en-US" altLang="de-DE" sz="2000" dirty="0"/>
              <a:t>, </a:t>
            </a:r>
            <a:r>
              <a:rPr lang="en-US" altLang="de-DE" sz="2000" dirty="0" err="1"/>
              <a:t>và</a:t>
            </a:r>
            <a:r>
              <a:rPr lang="en-US" altLang="de-DE" sz="2000" dirty="0"/>
              <a:t> </a:t>
            </a:r>
            <a:r>
              <a:rPr lang="en-US" altLang="de-DE" sz="2000" dirty="0" err="1"/>
              <a:t>nằm</a:t>
            </a:r>
            <a:r>
              <a:rPr lang="en-US" altLang="de-DE" sz="2000" dirty="0"/>
              <a:t> </a:t>
            </a:r>
            <a:r>
              <a:rPr lang="en-US" altLang="de-DE" sz="2000" dirty="0" err="1"/>
              <a:t>ngoài</a:t>
            </a:r>
            <a:r>
              <a:rPr lang="en-US" altLang="de-DE" sz="2000" dirty="0"/>
              <a:t> </a:t>
            </a:r>
            <a:r>
              <a:rPr lang="en-US" altLang="de-DE" sz="2000" dirty="0" err="1"/>
              <a:t>hệ</a:t>
            </a:r>
            <a:r>
              <a:rPr lang="en-US" altLang="de-DE" sz="2000" dirty="0"/>
              <a:t> </a:t>
            </a:r>
            <a:r>
              <a:rPr lang="en-US" altLang="de-DE" sz="2000" dirty="0" err="1"/>
              <a:t>thống</a:t>
            </a:r>
            <a:r>
              <a:rPr lang="en-US" altLang="de-DE" sz="2000" dirty="0"/>
              <a:t>. </a:t>
            </a:r>
            <a:r>
              <a:rPr lang="en-US" altLang="de-DE" sz="2000" dirty="0" err="1"/>
              <a:t>Nó</a:t>
            </a:r>
            <a:r>
              <a:rPr lang="en-US" altLang="de-DE" sz="2000" dirty="0"/>
              <a:t> </a:t>
            </a:r>
            <a:r>
              <a:rPr lang="en-US" altLang="de-DE" sz="2000" dirty="0" err="1"/>
              <a:t>có</a:t>
            </a:r>
            <a:r>
              <a:rPr lang="en-US" altLang="de-DE" sz="2000" dirty="0"/>
              <a:t> </a:t>
            </a:r>
            <a:r>
              <a:rPr lang="en-US" altLang="de-DE" sz="2000" dirty="0" err="1"/>
              <a:t>thể</a:t>
            </a:r>
            <a:r>
              <a:rPr lang="en-US" altLang="de-DE" sz="2000" dirty="0"/>
              <a:t> </a:t>
            </a:r>
            <a:r>
              <a:rPr lang="en-US" altLang="de-DE" sz="2000" dirty="0" err="1"/>
              <a:t>là</a:t>
            </a:r>
            <a:r>
              <a:rPr lang="en-US" altLang="de-DE" sz="2000" dirty="0"/>
              <a:t> con </a:t>
            </a:r>
            <a:r>
              <a:rPr lang="en-US" altLang="de-DE" sz="2000" dirty="0" err="1"/>
              <a:t>người</a:t>
            </a:r>
            <a:r>
              <a:rPr lang="en-US" altLang="de-DE" sz="2000" dirty="0"/>
              <a:t> (human) </a:t>
            </a:r>
            <a:r>
              <a:rPr lang="en-US" altLang="de-DE" sz="2000" dirty="0" err="1"/>
              <a:t>hoặc</a:t>
            </a:r>
            <a:r>
              <a:rPr lang="en-US" altLang="de-DE" sz="2000" dirty="0"/>
              <a:t> </a:t>
            </a:r>
            <a:r>
              <a:rPr lang="en-US" altLang="de-DE" sz="2000" dirty="0" err="1"/>
              <a:t>hệ</a:t>
            </a:r>
            <a:r>
              <a:rPr lang="en-US" altLang="de-DE" sz="2000" dirty="0"/>
              <a:t> </a:t>
            </a:r>
            <a:r>
              <a:rPr lang="en-US" altLang="de-DE" sz="2000" dirty="0" err="1"/>
              <a:t>thống</a:t>
            </a:r>
            <a:r>
              <a:rPr lang="en-US" altLang="de-DE" sz="2000" dirty="0"/>
              <a:t> </a:t>
            </a:r>
            <a:r>
              <a:rPr lang="en-US" altLang="de-DE" sz="2000" dirty="0" err="1"/>
              <a:t>ngoài</a:t>
            </a:r>
            <a:r>
              <a:rPr lang="en-US" altLang="de-DE" sz="2000" dirty="0"/>
              <a:t> (system)</a:t>
            </a:r>
          </a:p>
          <a:p>
            <a:endParaRPr lang="en-US" altLang="de-D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9</a:t>
            </a:fld>
            <a:endParaRPr lang="en-US"/>
          </a:p>
        </p:txBody>
      </p:sp>
      <p:pic>
        <p:nvPicPr>
          <p:cNvPr id="5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92881"/>
            <a:ext cx="22860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576346"/>
      </p:ext>
    </p:extLst>
  </p:cSld>
  <p:clrMapOvr>
    <a:masterClrMapping/>
  </p:clrMapOvr>
</p:sld>
</file>

<file path=ppt/theme/theme1.xml><?xml version="1.0" encoding="utf-8"?>
<a:theme xmlns:a="http://schemas.openxmlformats.org/drawingml/2006/main" name="2_Layers">
  <a:themeElements>
    <a:clrScheme name="2_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2_Layer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 Bui training - template</Template>
  <TotalTime>9988</TotalTime>
  <Words>2308</Words>
  <Application>Microsoft Macintosh PowerPoint</Application>
  <PresentationFormat>On-screen Show (4:3)</PresentationFormat>
  <Paragraphs>430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Courier</vt:lpstr>
      <vt:lpstr>Tahoma</vt:lpstr>
      <vt:lpstr>Times</vt:lpstr>
      <vt:lpstr>Times New Roman</vt:lpstr>
      <vt:lpstr>Verdana</vt:lpstr>
      <vt:lpstr>Wingdings</vt:lpstr>
      <vt:lpstr>2_Layers</vt:lpstr>
      <vt:lpstr>CÔNG NGHỆ PHẦN MỀM</vt:lpstr>
      <vt:lpstr>Chương III (tt). Mô hình hóa phần mềm theo hướng đối tượng uml</vt:lpstr>
      <vt:lpstr>NỘI DUNG CHÍNH</vt:lpstr>
      <vt:lpstr>UML</vt:lpstr>
      <vt:lpstr>UML</vt:lpstr>
      <vt:lpstr>UML</vt:lpstr>
      <vt:lpstr>Use case Diagram</vt:lpstr>
      <vt:lpstr>Mục tiêu</vt:lpstr>
      <vt:lpstr>Actor (Tác nhân)</vt:lpstr>
      <vt:lpstr>Actor(tt)</vt:lpstr>
      <vt:lpstr>Notations</vt:lpstr>
      <vt:lpstr>Notations</vt:lpstr>
      <vt:lpstr>Quan hệ giữa Use Cases and Actors </vt:lpstr>
      <vt:lpstr>Quan hệ giữa các Use Cases</vt:lpstr>
      <vt:lpstr>Quan hệ giữa các Use Cases</vt:lpstr>
      <vt:lpstr>Quan hệ giữa các Use Cases</vt:lpstr>
      <vt:lpstr>Quan hệ giữa các Use Cases</vt:lpstr>
      <vt:lpstr>Mô tả Use Cases</vt:lpstr>
      <vt:lpstr>Exercises</vt:lpstr>
      <vt:lpstr>Activity diagram</vt:lpstr>
      <vt:lpstr>Notation Elements (1/5)</vt:lpstr>
      <vt:lpstr>Notation Elements (2/5)</vt:lpstr>
      <vt:lpstr>Notation Elements (3/5)</vt:lpstr>
      <vt:lpstr>Notation Elements (4/5)</vt:lpstr>
      <vt:lpstr>Notation Elements (5/5)</vt:lpstr>
      <vt:lpstr>Activity</vt:lpstr>
      <vt:lpstr>Action</vt:lpstr>
      <vt:lpstr>Edges</vt:lpstr>
      <vt:lpstr>Token</vt:lpstr>
      <vt:lpstr>Beginning and Termination of Activities</vt:lpstr>
      <vt:lpstr>Alternative Paths – Decision Node </vt:lpstr>
      <vt:lpstr>Alternative Paths – Merge Node </vt:lpstr>
      <vt:lpstr>Ví dụ</vt:lpstr>
      <vt:lpstr>Concurrent Paths – Parallelization Node</vt:lpstr>
      <vt:lpstr>Concurrent Paths – Synchronization Node </vt:lpstr>
      <vt:lpstr>Example: Equivalent Control Flow</vt:lpstr>
      <vt:lpstr>Object node</vt:lpstr>
      <vt:lpstr>Central Buffer</vt:lpstr>
      <vt:lpstr>Data Store</vt:lpstr>
      <vt:lpstr>Weight of Edges</vt:lpstr>
      <vt:lpstr>Connector</vt:lpstr>
      <vt:lpstr>Event-Based Actions</vt:lpstr>
      <vt:lpstr>Call Behavior Action</vt:lpstr>
      <vt:lpstr>Partition</vt:lpstr>
      <vt:lpstr>Example: Partitions</vt:lpstr>
      <vt:lpstr>Multidimensional Partitions</vt:lpstr>
      <vt:lpstr>Exception Handling – Exception Handler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tu.bui</dc:creator>
  <cp:lastModifiedBy>Phan Thị Ngọc Hân</cp:lastModifiedBy>
  <cp:revision>302</cp:revision>
  <dcterms:created xsi:type="dcterms:W3CDTF">2016-07-14T07:47:57Z</dcterms:created>
  <dcterms:modified xsi:type="dcterms:W3CDTF">2022-08-18T13:42:25Z</dcterms:modified>
</cp:coreProperties>
</file>