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74" r:id="rId5"/>
    <p:sldId id="275" r:id="rId6"/>
    <p:sldId id="276" r:id="rId7"/>
    <p:sldId id="277" r:id="rId8"/>
    <p:sldId id="278" r:id="rId9"/>
    <p:sldId id="279" r:id="rId10"/>
    <p:sldId id="280" r:id="rId11"/>
    <p:sldId id="281" r:id="rId12"/>
    <p:sldId id="282" r:id="rId13"/>
    <p:sldId id="268" r:id="rId14"/>
    <p:sldId id="259" r:id="rId15"/>
    <p:sldId id="260" r:id="rId16"/>
    <p:sldId id="261" r:id="rId17"/>
    <p:sldId id="262" r:id="rId18"/>
    <p:sldId id="263" r:id="rId19"/>
    <p:sldId id="267" r:id="rId20"/>
    <p:sldId id="264" r:id="rId21"/>
    <p:sldId id="265" r:id="rId22"/>
    <p:sldId id="269" r:id="rId23"/>
    <p:sldId id="270" r:id="rId24"/>
    <p:sldId id="271" r:id="rId25"/>
    <p:sldId id="266" r:id="rId26"/>
    <p:sldId id="272" r:id="rId27"/>
    <p:sldId id="273"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0418" autoAdjust="0"/>
  </p:normalViewPr>
  <p:slideViewPr>
    <p:cSldViewPr snapToGrid="0">
      <p:cViewPr varScale="1">
        <p:scale>
          <a:sx n="99" d="100"/>
          <a:sy n="99"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76A81-E5E1-41DB-8C9A-26250802AFB9}"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F584B-BD89-4197-A70F-8951BB4B5DDD}" type="slidenum">
              <a:rPr lang="en-US" smtClean="0"/>
              <a:t>‹#›</a:t>
            </a:fld>
            <a:endParaRPr lang="en-US"/>
          </a:p>
        </p:txBody>
      </p:sp>
    </p:spTree>
    <p:extLst>
      <p:ext uri="{BB962C8B-B14F-4D97-AF65-F5344CB8AC3E}">
        <p14:creationId xmlns:p14="http://schemas.microsoft.com/office/powerpoint/2010/main" val="1170550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model</a:t>
            </a:r>
          </a:p>
        </p:txBody>
      </p:sp>
      <p:sp>
        <p:nvSpPr>
          <p:cNvPr id="4" name="Slide Number Placeholder 3"/>
          <p:cNvSpPr>
            <a:spLocks noGrp="1"/>
          </p:cNvSpPr>
          <p:nvPr>
            <p:ph type="sldNum" sz="quarter" idx="5"/>
          </p:nvPr>
        </p:nvSpPr>
        <p:spPr/>
        <p:txBody>
          <a:bodyPr/>
          <a:lstStyle/>
          <a:p>
            <a:fld id="{5F3F584B-BD89-4197-A70F-8951BB4B5DDD}" type="slidenum">
              <a:rPr lang="en-US" smtClean="0"/>
              <a:t>4</a:t>
            </a:fld>
            <a:endParaRPr lang="en-US"/>
          </a:p>
        </p:txBody>
      </p:sp>
    </p:spTree>
    <p:extLst>
      <p:ext uri="{BB962C8B-B14F-4D97-AF65-F5344CB8AC3E}">
        <p14:creationId xmlns:p14="http://schemas.microsoft.com/office/powerpoint/2010/main" val="56592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 Expected "3/6/2017" string.Format("{0:d}", System.DateTime.Now) "2017-03-06“</a:t>
            </a:r>
          </a:p>
          <a:p>
            <a:r>
              <a:rPr lang="en-US" sz="1200" kern="1200">
                <a:solidFill>
                  <a:schemeClr val="tx1"/>
                </a:solidFill>
                <a:effectLst/>
                <a:latin typeface="+mn-lt"/>
                <a:ea typeface="+mn-ea"/>
                <a:cs typeface="+mn-cs"/>
              </a:rPr>
              <a:t> // Expected "3/6/2017 09:31:13 AM" (or similar) string.Format("{0}", System.DateTime.Now) "2017-03-06 09:31:13" string.Format("{0:G}", System.DateTime.Now) "2017-03-06 09:31:13"</a:t>
            </a:r>
            <a:endParaRPr lang="en-US"/>
          </a:p>
        </p:txBody>
      </p:sp>
      <p:sp>
        <p:nvSpPr>
          <p:cNvPr id="4" name="Slide Number Placeholder 3"/>
          <p:cNvSpPr>
            <a:spLocks noGrp="1"/>
          </p:cNvSpPr>
          <p:nvPr>
            <p:ph type="sldNum" sz="quarter" idx="5"/>
          </p:nvPr>
        </p:nvSpPr>
        <p:spPr/>
        <p:txBody>
          <a:bodyPr/>
          <a:lstStyle/>
          <a:p>
            <a:fld id="{5F3F584B-BD89-4197-A70F-8951BB4B5DDD}" type="slidenum">
              <a:rPr lang="en-US" smtClean="0"/>
              <a:t>15</a:t>
            </a:fld>
            <a:endParaRPr lang="en-US"/>
          </a:p>
        </p:txBody>
      </p:sp>
    </p:spTree>
    <p:extLst>
      <p:ext uri="{BB962C8B-B14F-4D97-AF65-F5344CB8AC3E}">
        <p14:creationId xmlns:p14="http://schemas.microsoft.com/office/powerpoint/2010/main" val="2982766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F584B-BD89-4197-A70F-8951BB4B5DDD}" type="slidenum">
              <a:rPr lang="en-US" smtClean="0"/>
              <a:t>20</a:t>
            </a:fld>
            <a:endParaRPr lang="en-US"/>
          </a:p>
        </p:txBody>
      </p:sp>
    </p:spTree>
    <p:extLst>
      <p:ext uri="{BB962C8B-B14F-4D97-AF65-F5344CB8AC3E}">
        <p14:creationId xmlns:p14="http://schemas.microsoft.com/office/powerpoint/2010/main" val="4079874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F584B-BD89-4197-A70F-8951BB4B5DDD}" type="slidenum">
              <a:rPr lang="en-US" smtClean="0"/>
              <a:t>21</a:t>
            </a:fld>
            <a:endParaRPr lang="en-US"/>
          </a:p>
        </p:txBody>
      </p:sp>
    </p:spTree>
    <p:extLst>
      <p:ext uri="{BB962C8B-B14F-4D97-AF65-F5344CB8AC3E}">
        <p14:creationId xmlns:p14="http://schemas.microsoft.com/office/powerpoint/2010/main" val="3243684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F584B-BD89-4197-A70F-8951BB4B5DDD}" type="slidenum">
              <a:rPr lang="en-US" smtClean="0"/>
              <a:t>25</a:t>
            </a:fld>
            <a:endParaRPr lang="en-US"/>
          </a:p>
        </p:txBody>
      </p:sp>
    </p:spTree>
    <p:extLst>
      <p:ext uri="{BB962C8B-B14F-4D97-AF65-F5344CB8AC3E}">
        <p14:creationId xmlns:p14="http://schemas.microsoft.com/office/powerpoint/2010/main" val="358713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Controller: httpGET</a:t>
            </a:r>
          </a:p>
        </p:txBody>
      </p:sp>
      <p:sp>
        <p:nvSpPr>
          <p:cNvPr id="4" name="Slide Number Placeholder 3"/>
          <p:cNvSpPr>
            <a:spLocks noGrp="1"/>
          </p:cNvSpPr>
          <p:nvPr>
            <p:ph type="sldNum" sz="quarter" idx="5"/>
          </p:nvPr>
        </p:nvSpPr>
        <p:spPr/>
        <p:txBody>
          <a:bodyPr/>
          <a:lstStyle/>
          <a:p>
            <a:fld id="{5F3F584B-BD89-4197-A70F-8951BB4B5DDD}" type="slidenum">
              <a:rPr lang="en-US" smtClean="0"/>
              <a:t>5</a:t>
            </a:fld>
            <a:endParaRPr lang="en-US"/>
          </a:p>
        </p:txBody>
      </p:sp>
    </p:spTree>
    <p:extLst>
      <p:ext uri="{BB962C8B-B14F-4D97-AF65-F5344CB8AC3E}">
        <p14:creationId xmlns:p14="http://schemas.microsoft.com/office/powerpoint/2010/main" val="1535541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Controller httpPOST</a:t>
            </a:r>
          </a:p>
        </p:txBody>
      </p:sp>
      <p:sp>
        <p:nvSpPr>
          <p:cNvPr id="4" name="Slide Number Placeholder 3"/>
          <p:cNvSpPr>
            <a:spLocks noGrp="1"/>
          </p:cNvSpPr>
          <p:nvPr>
            <p:ph type="sldNum" sz="quarter" idx="5"/>
          </p:nvPr>
        </p:nvSpPr>
        <p:spPr/>
        <p:txBody>
          <a:bodyPr/>
          <a:lstStyle/>
          <a:p>
            <a:fld id="{5F3F584B-BD89-4197-A70F-8951BB4B5DDD}" type="slidenum">
              <a:rPr lang="en-US" smtClean="0"/>
              <a:t>6</a:t>
            </a:fld>
            <a:endParaRPr lang="en-US"/>
          </a:p>
        </p:txBody>
      </p:sp>
    </p:spTree>
    <p:extLst>
      <p:ext uri="{BB962C8B-B14F-4D97-AF65-F5344CB8AC3E}">
        <p14:creationId xmlns:p14="http://schemas.microsoft.com/office/powerpoint/2010/main" val="3174546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it calls Html Helper method </a:t>
            </a:r>
            <a:r>
              <a:rPr lang="en-US" sz="1200" b="1" i="0" kern="1200">
                <a:solidFill>
                  <a:schemeClr val="tx1"/>
                </a:solidFill>
                <a:effectLst/>
                <a:latin typeface="+mn-lt"/>
                <a:ea typeface="+mn-ea"/>
                <a:cs typeface="+mn-cs"/>
              </a:rPr>
              <a:t>ValidationMessageFor</a:t>
            </a:r>
            <a:r>
              <a:rPr lang="en-US" sz="1200" b="0" i="0" kern="1200">
                <a:solidFill>
                  <a:schemeClr val="tx1"/>
                </a:solidFill>
                <a:effectLst/>
                <a:latin typeface="+mn-lt"/>
                <a:ea typeface="+mn-ea"/>
                <a:cs typeface="+mn-cs"/>
              </a:rPr>
              <a:t>for every field and </a:t>
            </a:r>
            <a:r>
              <a:rPr lang="en-US" sz="1200" b="1" i="0" kern="1200">
                <a:solidFill>
                  <a:schemeClr val="tx1"/>
                </a:solidFill>
                <a:effectLst/>
                <a:latin typeface="+mn-lt"/>
                <a:ea typeface="+mn-ea"/>
                <a:cs typeface="+mn-cs"/>
              </a:rPr>
              <a:t>ValidationSummary</a:t>
            </a:r>
            <a:r>
              <a:rPr lang="en-US" sz="1200" b="0" i="0" kern="1200">
                <a:solidFill>
                  <a:schemeClr val="tx1"/>
                </a:solidFill>
                <a:effectLst/>
                <a:latin typeface="+mn-lt"/>
                <a:ea typeface="+mn-ea"/>
                <a:cs typeface="+mn-cs"/>
              </a:rPr>
              <a:t> method at the top. ValidationMessageFor is responsible to display error message for the specified field. ValidationSummary displays a list of all the error messages at once.</a:t>
            </a:r>
          </a:p>
          <a:p>
            <a:r>
              <a:rPr lang="en-US" sz="1200" b="0" i="0" kern="1200">
                <a:solidFill>
                  <a:schemeClr val="tx1"/>
                </a:solidFill>
                <a:effectLst/>
                <a:latin typeface="+mn-lt"/>
                <a:ea typeface="+mn-ea"/>
                <a:cs typeface="+mn-cs"/>
              </a:rPr>
              <a:t>So now, it will display default validation message when you submit an Edit form without entering a Name or Age.</a:t>
            </a:r>
          </a:p>
          <a:p>
            <a:endParaRPr lang="en-US"/>
          </a:p>
        </p:txBody>
      </p:sp>
      <p:sp>
        <p:nvSpPr>
          <p:cNvPr id="4" name="Slide Number Placeholder 3"/>
          <p:cNvSpPr>
            <a:spLocks noGrp="1"/>
          </p:cNvSpPr>
          <p:nvPr>
            <p:ph type="sldNum" sz="quarter" idx="10"/>
          </p:nvPr>
        </p:nvSpPr>
        <p:spPr/>
        <p:txBody>
          <a:bodyPr/>
          <a:lstStyle/>
          <a:p>
            <a:fld id="{5F3F584B-BD89-4197-A70F-8951BB4B5DDD}" type="slidenum">
              <a:rPr lang="en-US" smtClean="0"/>
              <a:t>8</a:t>
            </a:fld>
            <a:endParaRPr lang="en-US"/>
          </a:p>
        </p:txBody>
      </p:sp>
    </p:spTree>
    <p:extLst>
      <p:ext uri="{BB962C8B-B14F-4D97-AF65-F5344CB8AC3E}">
        <p14:creationId xmlns:p14="http://schemas.microsoft.com/office/powerpoint/2010/main" val="2129418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ValidationMessage</a:t>
            </a:r>
            <a:r>
              <a:rPr lang="en-US" sz="1200" b="0" i="0" kern="1200">
                <a:solidFill>
                  <a:schemeClr val="tx1"/>
                </a:solidFill>
                <a:effectLst/>
                <a:latin typeface="+mn-lt"/>
                <a:ea typeface="+mn-ea"/>
                <a:cs typeface="+mn-cs"/>
              </a:rPr>
              <a:t>() method will only display an error, if you have configured the DataAnnotations attribute to the specifed property in the model class. The following is a Student model class where the DataAnnotations attribute "Required" is applied to the StudentName property.</a:t>
            </a:r>
            <a:endParaRPr lang="en-US"/>
          </a:p>
        </p:txBody>
      </p:sp>
      <p:sp>
        <p:nvSpPr>
          <p:cNvPr id="4" name="Slide Number Placeholder 3"/>
          <p:cNvSpPr>
            <a:spLocks noGrp="1"/>
          </p:cNvSpPr>
          <p:nvPr>
            <p:ph type="sldNum" sz="quarter" idx="10"/>
          </p:nvPr>
        </p:nvSpPr>
        <p:spPr/>
        <p:txBody>
          <a:bodyPr/>
          <a:lstStyle/>
          <a:p>
            <a:fld id="{5F3F584B-BD89-4197-A70F-8951BB4B5DDD}" type="slidenum">
              <a:rPr lang="en-US" smtClean="0"/>
              <a:t>9</a:t>
            </a:fld>
            <a:endParaRPr lang="en-US"/>
          </a:p>
        </p:txBody>
      </p:sp>
    </p:spTree>
    <p:extLst>
      <p:ext uri="{BB962C8B-B14F-4D97-AF65-F5344CB8AC3E}">
        <p14:creationId xmlns:p14="http://schemas.microsoft.com/office/powerpoint/2010/main" val="1209816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ValidationMessage</a:t>
            </a:r>
            <a:r>
              <a:rPr lang="en-US" sz="1200" b="0" i="0" kern="1200">
                <a:solidFill>
                  <a:schemeClr val="tx1"/>
                </a:solidFill>
                <a:effectLst/>
                <a:latin typeface="+mn-lt"/>
                <a:ea typeface="+mn-ea"/>
                <a:cs typeface="+mn-cs"/>
              </a:rPr>
              <a:t>() method will only display an error, if you have configured the DataAnnotations attribute to the specifed property in the model class. The following is a Student model class where the DataAnnotations attribute "Required" is applied to the StudentName property.</a:t>
            </a:r>
            <a:endParaRPr lang="en-US"/>
          </a:p>
        </p:txBody>
      </p:sp>
      <p:sp>
        <p:nvSpPr>
          <p:cNvPr id="4" name="Slide Number Placeholder 3"/>
          <p:cNvSpPr>
            <a:spLocks noGrp="1"/>
          </p:cNvSpPr>
          <p:nvPr>
            <p:ph type="sldNum" sz="quarter" idx="10"/>
          </p:nvPr>
        </p:nvSpPr>
        <p:spPr/>
        <p:txBody>
          <a:bodyPr/>
          <a:lstStyle/>
          <a:p>
            <a:fld id="{5F3F584B-BD89-4197-A70F-8951BB4B5DDD}" type="slidenum">
              <a:rPr lang="en-US" smtClean="0"/>
              <a:t>10</a:t>
            </a:fld>
            <a:endParaRPr lang="en-US"/>
          </a:p>
        </p:txBody>
      </p:sp>
    </p:spTree>
    <p:extLst>
      <p:ext uri="{BB962C8B-B14F-4D97-AF65-F5344CB8AC3E}">
        <p14:creationId xmlns:p14="http://schemas.microsoft.com/office/powerpoint/2010/main" val="427973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ValidationMessageFor() method will only display an error if you have configured DataAnnotations attribute to the specifed property in the model class. The following example is a Student model class where the DataAnnotations attribute "Required" is applied to the StudentName property.</a:t>
            </a:r>
            <a:endParaRPr lang="en-US"/>
          </a:p>
        </p:txBody>
      </p:sp>
      <p:sp>
        <p:nvSpPr>
          <p:cNvPr id="4" name="Slide Number Placeholder 3"/>
          <p:cNvSpPr>
            <a:spLocks noGrp="1"/>
          </p:cNvSpPr>
          <p:nvPr>
            <p:ph type="sldNum" sz="quarter" idx="10"/>
          </p:nvPr>
        </p:nvSpPr>
        <p:spPr/>
        <p:txBody>
          <a:bodyPr/>
          <a:lstStyle/>
          <a:p>
            <a:fld id="{5F3F584B-BD89-4197-A70F-8951BB4B5DDD}" type="slidenum">
              <a:rPr lang="en-US" smtClean="0"/>
              <a:t>11</a:t>
            </a:fld>
            <a:endParaRPr lang="en-US"/>
          </a:p>
        </p:txBody>
      </p:sp>
    </p:spTree>
    <p:extLst>
      <p:ext uri="{BB962C8B-B14F-4D97-AF65-F5344CB8AC3E}">
        <p14:creationId xmlns:p14="http://schemas.microsoft.com/office/powerpoint/2010/main" val="3237790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By default, ValidationSummary filters out field level error messages. If you want to display field level error messages as a summary then specify excludePropertyErrors = false.</a:t>
            </a:r>
          </a:p>
          <a:p>
            <a:r>
              <a:rPr lang="en-US" sz="1200" b="0" i="0" kern="1200">
                <a:solidFill>
                  <a:schemeClr val="tx1"/>
                </a:solidFill>
                <a:effectLst/>
                <a:latin typeface="+mn-lt"/>
                <a:ea typeface="+mn-ea"/>
                <a:cs typeface="+mn-cs"/>
              </a:rPr>
              <a:t>So now, the following Edit view will display error messages as a summary at the top. Please make sure that you don't have a ValidationMessageFor method for each of the fields.</a:t>
            </a:r>
          </a:p>
          <a:p>
            <a:br>
              <a:rPr lang="en-US"/>
            </a:br>
            <a:endParaRPr lang="en-US"/>
          </a:p>
        </p:txBody>
      </p:sp>
      <p:sp>
        <p:nvSpPr>
          <p:cNvPr id="4" name="Slide Number Placeholder 3"/>
          <p:cNvSpPr>
            <a:spLocks noGrp="1"/>
          </p:cNvSpPr>
          <p:nvPr>
            <p:ph type="sldNum" sz="quarter" idx="10"/>
          </p:nvPr>
        </p:nvSpPr>
        <p:spPr/>
        <p:txBody>
          <a:bodyPr/>
          <a:lstStyle/>
          <a:p>
            <a:fld id="{5F3F584B-BD89-4197-A70F-8951BB4B5DDD}" type="slidenum">
              <a:rPr lang="en-US" smtClean="0"/>
              <a:t>12</a:t>
            </a:fld>
            <a:endParaRPr lang="en-US"/>
          </a:p>
        </p:txBody>
      </p:sp>
    </p:spTree>
    <p:extLst>
      <p:ext uri="{BB962C8B-B14F-4D97-AF65-F5344CB8AC3E}">
        <p14:creationId xmlns:p14="http://schemas.microsoft.com/office/powerpoint/2010/main" val="2304231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apply multiple </a:t>
            </a:r>
            <a:r>
              <a:rPr lang="en-US" dirty="0" err="1"/>
              <a:t>DataAnnotations</a:t>
            </a:r>
            <a:r>
              <a:rPr lang="en-US" dirty="0"/>
              <a:t> validation attributes to a single property if required. </a:t>
            </a:r>
          </a:p>
        </p:txBody>
      </p:sp>
      <p:sp>
        <p:nvSpPr>
          <p:cNvPr id="4" name="Slide Number Placeholder 3"/>
          <p:cNvSpPr>
            <a:spLocks noGrp="1"/>
          </p:cNvSpPr>
          <p:nvPr>
            <p:ph type="sldNum" sz="quarter" idx="10"/>
          </p:nvPr>
        </p:nvSpPr>
        <p:spPr/>
        <p:txBody>
          <a:bodyPr/>
          <a:lstStyle/>
          <a:p>
            <a:fld id="{5F3F584B-BD89-4197-A70F-8951BB4B5DDD}" type="slidenum">
              <a:rPr lang="en-US" smtClean="0"/>
              <a:t>14</a:t>
            </a:fld>
            <a:endParaRPr lang="en-US"/>
          </a:p>
        </p:txBody>
      </p:sp>
    </p:spTree>
    <p:extLst>
      <p:ext uri="{BB962C8B-B14F-4D97-AF65-F5344CB8AC3E}">
        <p14:creationId xmlns:p14="http://schemas.microsoft.com/office/powerpoint/2010/main" val="298970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845778-4C59-4755-A8E4-CA05B725BFCA}"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FB5D6-EE84-41FF-84A9-9415C5EE952D}" type="slidenum">
              <a:rPr lang="en-US" smtClean="0"/>
              <a:t>‹#›</a:t>
            </a:fld>
            <a:endParaRPr lang="en-US"/>
          </a:p>
        </p:txBody>
      </p:sp>
    </p:spTree>
    <p:extLst>
      <p:ext uri="{BB962C8B-B14F-4D97-AF65-F5344CB8AC3E}">
        <p14:creationId xmlns:p14="http://schemas.microsoft.com/office/powerpoint/2010/main" val="4251856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845778-4C59-4755-A8E4-CA05B725BFCA}"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FB5D6-EE84-41FF-84A9-9415C5EE952D}" type="slidenum">
              <a:rPr lang="en-US" smtClean="0"/>
              <a:t>‹#›</a:t>
            </a:fld>
            <a:endParaRPr lang="en-US"/>
          </a:p>
        </p:txBody>
      </p:sp>
    </p:spTree>
    <p:extLst>
      <p:ext uri="{BB962C8B-B14F-4D97-AF65-F5344CB8AC3E}">
        <p14:creationId xmlns:p14="http://schemas.microsoft.com/office/powerpoint/2010/main" val="226495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845778-4C59-4755-A8E4-CA05B725BFCA}"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FB5D6-EE84-41FF-84A9-9415C5EE952D}" type="slidenum">
              <a:rPr lang="en-US" smtClean="0"/>
              <a:t>‹#›</a:t>
            </a:fld>
            <a:endParaRPr lang="en-US"/>
          </a:p>
        </p:txBody>
      </p:sp>
    </p:spTree>
    <p:extLst>
      <p:ext uri="{BB962C8B-B14F-4D97-AF65-F5344CB8AC3E}">
        <p14:creationId xmlns:p14="http://schemas.microsoft.com/office/powerpoint/2010/main" val="171055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845778-4C59-4755-A8E4-CA05B725BFCA}"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FB5D6-EE84-41FF-84A9-9415C5EE952D}" type="slidenum">
              <a:rPr lang="en-US" smtClean="0"/>
              <a:t>‹#›</a:t>
            </a:fld>
            <a:endParaRPr lang="en-US"/>
          </a:p>
        </p:txBody>
      </p:sp>
    </p:spTree>
    <p:extLst>
      <p:ext uri="{BB962C8B-B14F-4D97-AF65-F5344CB8AC3E}">
        <p14:creationId xmlns:p14="http://schemas.microsoft.com/office/powerpoint/2010/main" val="26274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845778-4C59-4755-A8E4-CA05B725BFCA}"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FB5D6-EE84-41FF-84A9-9415C5EE952D}" type="slidenum">
              <a:rPr lang="en-US" smtClean="0"/>
              <a:t>‹#›</a:t>
            </a:fld>
            <a:endParaRPr lang="en-US"/>
          </a:p>
        </p:txBody>
      </p:sp>
    </p:spTree>
    <p:extLst>
      <p:ext uri="{BB962C8B-B14F-4D97-AF65-F5344CB8AC3E}">
        <p14:creationId xmlns:p14="http://schemas.microsoft.com/office/powerpoint/2010/main" val="336131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845778-4C59-4755-A8E4-CA05B725BFCA}"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FB5D6-EE84-41FF-84A9-9415C5EE952D}" type="slidenum">
              <a:rPr lang="en-US" smtClean="0"/>
              <a:t>‹#›</a:t>
            </a:fld>
            <a:endParaRPr lang="en-US"/>
          </a:p>
        </p:txBody>
      </p:sp>
    </p:spTree>
    <p:extLst>
      <p:ext uri="{BB962C8B-B14F-4D97-AF65-F5344CB8AC3E}">
        <p14:creationId xmlns:p14="http://schemas.microsoft.com/office/powerpoint/2010/main" val="1771837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845778-4C59-4755-A8E4-CA05B725BFCA}"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FB5D6-EE84-41FF-84A9-9415C5EE952D}" type="slidenum">
              <a:rPr lang="en-US" smtClean="0"/>
              <a:t>‹#›</a:t>
            </a:fld>
            <a:endParaRPr lang="en-US"/>
          </a:p>
        </p:txBody>
      </p:sp>
    </p:spTree>
    <p:extLst>
      <p:ext uri="{BB962C8B-B14F-4D97-AF65-F5344CB8AC3E}">
        <p14:creationId xmlns:p14="http://schemas.microsoft.com/office/powerpoint/2010/main" val="35235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845778-4C59-4755-A8E4-CA05B725BFCA}"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FB5D6-EE84-41FF-84A9-9415C5EE952D}" type="slidenum">
              <a:rPr lang="en-US" smtClean="0"/>
              <a:t>‹#›</a:t>
            </a:fld>
            <a:endParaRPr lang="en-US"/>
          </a:p>
        </p:txBody>
      </p:sp>
    </p:spTree>
    <p:extLst>
      <p:ext uri="{BB962C8B-B14F-4D97-AF65-F5344CB8AC3E}">
        <p14:creationId xmlns:p14="http://schemas.microsoft.com/office/powerpoint/2010/main" val="123795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45778-4C59-4755-A8E4-CA05B725BFCA}"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FB5D6-EE84-41FF-84A9-9415C5EE952D}" type="slidenum">
              <a:rPr lang="en-US" smtClean="0"/>
              <a:t>‹#›</a:t>
            </a:fld>
            <a:endParaRPr lang="en-US"/>
          </a:p>
        </p:txBody>
      </p:sp>
    </p:spTree>
    <p:extLst>
      <p:ext uri="{BB962C8B-B14F-4D97-AF65-F5344CB8AC3E}">
        <p14:creationId xmlns:p14="http://schemas.microsoft.com/office/powerpoint/2010/main" val="295633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845778-4C59-4755-A8E4-CA05B725BFCA}"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FB5D6-EE84-41FF-84A9-9415C5EE952D}" type="slidenum">
              <a:rPr lang="en-US" smtClean="0"/>
              <a:t>‹#›</a:t>
            </a:fld>
            <a:endParaRPr lang="en-US"/>
          </a:p>
        </p:txBody>
      </p:sp>
    </p:spTree>
    <p:extLst>
      <p:ext uri="{BB962C8B-B14F-4D97-AF65-F5344CB8AC3E}">
        <p14:creationId xmlns:p14="http://schemas.microsoft.com/office/powerpoint/2010/main" val="2751601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845778-4C59-4755-A8E4-CA05B725BFCA}"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FB5D6-EE84-41FF-84A9-9415C5EE952D}" type="slidenum">
              <a:rPr lang="en-US" smtClean="0"/>
              <a:t>‹#›</a:t>
            </a:fld>
            <a:endParaRPr lang="en-US"/>
          </a:p>
        </p:txBody>
      </p:sp>
    </p:spTree>
    <p:extLst>
      <p:ext uri="{BB962C8B-B14F-4D97-AF65-F5344CB8AC3E}">
        <p14:creationId xmlns:p14="http://schemas.microsoft.com/office/powerpoint/2010/main" val="323904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45778-4C59-4755-A8E4-CA05B725BFCA}" type="datetimeFigureOut">
              <a:rPr lang="en-US" smtClean="0"/>
              <a:t>11/7/2018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FB5D6-EE84-41FF-84A9-9415C5EE952D}" type="slidenum">
              <a:rPr lang="en-US" smtClean="0"/>
              <a:t>‹#›</a:t>
            </a:fld>
            <a:endParaRPr lang="en-US"/>
          </a:p>
        </p:txBody>
      </p:sp>
    </p:spTree>
    <p:extLst>
      <p:ext uri="{BB962C8B-B14F-4D97-AF65-F5344CB8AC3E}">
        <p14:creationId xmlns:p14="http://schemas.microsoft.com/office/powerpoint/2010/main" val="3411718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b="1" dirty="0"/>
              <a:t>Data Validation</a:t>
            </a:r>
          </a:p>
        </p:txBody>
      </p:sp>
      <p:sp>
        <p:nvSpPr>
          <p:cNvPr id="3" name="Subtitle 2"/>
          <p:cNvSpPr>
            <a:spLocks noGrp="1"/>
          </p:cNvSpPr>
          <p:nvPr>
            <p:ph type="subTitle" idx="1"/>
          </p:nvPr>
        </p:nvSpPr>
        <p:spPr/>
        <p:txBody>
          <a:bodyPr/>
          <a:lstStyle/>
          <a:p>
            <a:pPr algn="r"/>
            <a:r>
              <a:rPr lang="en-US"/>
              <a:t>Thien Khai Tran</a:t>
            </a:r>
          </a:p>
        </p:txBody>
      </p:sp>
    </p:spTree>
    <p:extLst>
      <p:ext uri="{BB962C8B-B14F-4D97-AF65-F5344CB8AC3E}">
        <p14:creationId xmlns:p14="http://schemas.microsoft.com/office/powerpoint/2010/main" val="306206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CF91-C44C-47A2-B389-C6D179F28B38}"/>
              </a:ext>
            </a:extLst>
          </p:cNvPr>
          <p:cNvSpPr>
            <a:spLocks noGrp="1"/>
          </p:cNvSpPr>
          <p:nvPr>
            <p:ph type="title"/>
          </p:nvPr>
        </p:nvSpPr>
        <p:spPr>
          <a:xfrm>
            <a:off x="238125" y="148431"/>
            <a:ext cx="10515600" cy="1325563"/>
          </a:xfrm>
        </p:spPr>
        <p:txBody>
          <a:bodyPr/>
          <a:lstStyle/>
          <a:p>
            <a:r>
              <a:rPr lang="en-US"/>
              <a:t>ValidationMessage</a:t>
            </a:r>
          </a:p>
        </p:txBody>
      </p:sp>
      <p:pic>
        <p:nvPicPr>
          <p:cNvPr id="3" name="Picture 2">
            <a:extLst>
              <a:ext uri="{FF2B5EF4-FFF2-40B4-BE49-F238E27FC236}">
                <a16:creationId xmlns:a16="http://schemas.microsoft.com/office/drawing/2014/main" id="{3C5A37C2-B7AD-4C5C-8C4B-84C0FE05F108}"/>
              </a:ext>
            </a:extLst>
          </p:cNvPr>
          <p:cNvPicPr>
            <a:picLocks noChangeAspect="1"/>
          </p:cNvPicPr>
          <p:nvPr/>
        </p:nvPicPr>
        <p:blipFill>
          <a:blip r:embed="rId3"/>
          <a:stretch>
            <a:fillRect/>
          </a:stretch>
        </p:blipFill>
        <p:spPr>
          <a:xfrm>
            <a:off x="366711" y="1473994"/>
            <a:ext cx="6877050" cy="2324100"/>
          </a:xfrm>
          <a:prstGeom prst="rect">
            <a:avLst/>
          </a:prstGeom>
        </p:spPr>
      </p:pic>
      <p:pic>
        <p:nvPicPr>
          <p:cNvPr id="4" name="Picture 3">
            <a:extLst>
              <a:ext uri="{FF2B5EF4-FFF2-40B4-BE49-F238E27FC236}">
                <a16:creationId xmlns:a16="http://schemas.microsoft.com/office/drawing/2014/main" id="{54BE1E4A-EC8D-47C9-9290-D39EA08E1054}"/>
              </a:ext>
            </a:extLst>
          </p:cNvPr>
          <p:cNvPicPr>
            <a:picLocks noChangeAspect="1"/>
          </p:cNvPicPr>
          <p:nvPr/>
        </p:nvPicPr>
        <p:blipFill>
          <a:blip r:embed="rId4"/>
          <a:stretch>
            <a:fillRect/>
          </a:stretch>
        </p:blipFill>
        <p:spPr>
          <a:xfrm>
            <a:off x="337117" y="4841081"/>
            <a:ext cx="11517766" cy="1085850"/>
          </a:xfrm>
          <a:prstGeom prst="rect">
            <a:avLst/>
          </a:prstGeom>
        </p:spPr>
      </p:pic>
      <p:sp>
        <p:nvSpPr>
          <p:cNvPr id="7" name="Rectangle 6">
            <a:extLst>
              <a:ext uri="{FF2B5EF4-FFF2-40B4-BE49-F238E27FC236}">
                <a16:creationId xmlns:a16="http://schemas.microsoft.com/office/drawing/2014/main" id="{7E43B9BF-96BF-403C-BA7F-70E9466159A8}"/>
              </a:ext>
            </a:extLst>
          </p:cNvPr>
          <p:cNvSpPr/>
          <p:nvPr/>
        </p:nvSpPr>
        <p:spPr>
          <a:xfrm>
            <a:off x="366711" y="3996422"/>
            <a:ext cx="11377614" cy="646331"/>
          </a:xfrm>
          <a:prstGeom prst="rect">
            <a:avLst/>
          </a:prstGeom>
          <a:solidFill>
            <a:schemeClr val="accent4">
              <a:lumMod val="40000"/>
              <a:lumOff val="60000"/>
            </a:schemeClr>
          </a:solidFill>
        </p:spPr>
        <p:txBody>
          <a:bodyPr wrap="square">
            <a:spAutoFit/>
          </a:bodyPr>
          <a:lstStyle/>
          <a:p>
            <a:r>
              <a:rPr lang="en-US">
                <a:solidFill>
                  <a:srgbClr val="494949"/>
                </a:solidFill>
                <a:latin typeface="Verdana" panose="020B0604030504040204" pitchFamily="34" charset="0"/>
              </a:rPr>
              <a:t>Also, you can specify a message as a second parameter in the ValidationMessage() method as shown below.</a:t>
            </a:r>
            <a:endParaRPr lang="en-US"/>
          </a:p>
        </p:txBody>
      </p:sp>
    </p:spTree>
    <p:extLst>
      <p:ext uri="{BB962C8B-B14F-4D97-AF65-F5344CB8AC3E}">
        <p14:creationId xmlns:p14="http://schemas.microsoft.com/office/powerpoint/2010/main" val="92149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CF91-C44C-47A2-B389-C6D179F28B38}"/>
              </a:ext>
            </a:extLst>
          </p:cNvPr>
          <p:cNvSpPr>
            <a:spLocks noGrp="1"/>
          </p:cNvSpPr>
          <p:nvPr>
            <p:ph type="title"/>
          </p:nvPr>
        </p:nvSpPr>
        <p:spPr>
          <a:xfrm>
            <a:off x="238125" y="148431"/>
            <a:ext cx="10515600" cy="1325563"/>
          </a:xfrm>
        </p:spPr>
        <p:txBody>
          <a:bodyPr>
            <a:normAutofit/>
          </a:bodyPr>
          <a:lstStyle/>
          <a:p>
            <a:r>
              <a:rPr lang="en-US"/>
              <a:t>ValidationMessageFor</a:t>
            </a:r>
          </a:p>
        </p:txBody>
      </p:sp>
      <p:sp>
        <p:nvSpPr>
          <p:cNvPr id="7" name="Rectangle 6">
            <a:extLst>
              <a:ext uri="{FF2B5EF4-FFF2-40B4-BE49-F238E27FC236}">
                <a16:creationId xmlns:a16="http://schemas.microsoft.com/office/drawing/2014/main" id="{7E43B9BF-96BF-403C-BA7F-70E9466159A8}"/>
              </a:ext>
            </a:extLst>
          </p:cNvPr>
          <p:cNvSpPr/>
          <p:nvPr/>
        </p:nvSpPr>
        <p:spPr>
          <a:xfrm>
            <a:off x="366711" y="3996422"/>
            <a:ext cx="11377614" cy="1429622"/>
          </a:xfrm>
          <a:prstGeom prst="rect">
            <a:avLst/>
          </a:prstGeom>
          <a:solidFill>
            <a:schemeClr val="accent4">
              <a:lumMod val="40000"/>
              <a:lumOff val="60000"/>
            </a:schemeClr>
          </a:solidFill>
        </p:spPr>
        <p:txBody>
          <a:bodyPr wrap="square">
            <a:spAutoFit/>
          </a:bodyPr>
          <a:lstStyle/>
          <a:p>
            <a:pPr>
              <a:lnSpc>
                <a:spcPct val="150000"/>
              </a:lnSpc>
            </a:pPr>
            <a:r>
              <a:rPr lang="en-US" sz="2000"/>
              <a:t>In the above example, the </a:t>
            </a:r>
            <a:r>
              <a:rPr lang="en-US" sz="2000" b="1"/>
              <a:t>first parameter </a:t>
            </a:r>
            <a:r>
              <a:rPr lang="en-US" sz="2000"/>
              <a:t>in </a:t>
            </a:r>
            <a:r>
              <a:rPr lang="en-US" sz="2000" b="1"/>
              <a:t>ValidationMessageFor</a:t>
            </a:r>
            <a:r>
              <a:rPr lang="en-US" sz="2000"/>
              <a:t> method is a </a:t>
            </a:r>
            <a:r>
              <a:rPr lang="en-US" sz="2000" b="1"/>
              <a:t>lambda expression </a:t>
            </a:r>
            <a:r>
              <a:rPr lang="en-US" sz="2000"/>
              <a:t>to specify a property for which we want to show the error message. The </a:t>
            </a:r>
            <a:r>
              <a:rPr lang="en-US" sz="2000" b="1"/>
              <a:t>second parameter </a:t>
            </a:r>
            <a:r>
              <a:rPr lang="en-US" sz="2000"/>
              <a:t>is for custom error message and the </a:t>
            </a:r>
            <a:r>
              <a:rPr lang="en-US" sz="2000" b="1"/>
              <a:t>third parameter </a:t>
            </a:r>
            <a:r>
              <a:rPr lang="en-US" sz="2000"/>
              <a:t>is for html attributes like css, style etc.</a:t>
            </a:r>
          </a:p>
        </p:txBody>
      </p:sp>
      <p:pic>
        <p:nvPicPr>
          <p:cNvPr id="5" name="Picture 4">
            <a:extLst>
              <a:ext uri="{FF2B5EF4-FFF2-40B4-BE49-F238E27FC236}">
                <a16:creationId xmlns:a16="http://schemas.microsoft.com/office/drawing/2014/main" id="{0DEC3FFA-3250-4022-AADE-1DF99BFF1DF1}"/>
              </a:ext>
            </a:extLst>
          </p:cNvPr>
          <p:cNvPicPr>
            <a:picLocks noChangeAspect="1"/>
          </p:cNvPicPr>
          <p:nvPr/>
        </p:nvPicPr>
        <p:blipFill>
          <a:blip r:embed="rId3"/>
          <a:stretch>
            <a:fillRect/>
          </a:stretch>
        </p:blipFill>
        <p:spPr>
          <a:xfrm>
            <a:off x="366711" y="1604962"/>
            <a:ext cx="11175222" cy="1938338"/>
          </a:xfrm>
          <a:prstGeom prst="rect">
            <a:avLst/>
          </a:prstGeom>
        </p:spPr>
      </p:pic>
    </p:spTree>
    <p:extLst>
      <p:ext uri="{BB962C8B-B14F-4D97-AF65-F5344CB8AC3E}">
        <p14:creationId xmlns:p14="http://schemas.microsoft.com/office/powerpoint/2010/main" val="320393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CF91-C44C-47A2-B389-C6D179F28B38}"/>
              </a:ext>
            </a:extLst>
          </p:cNvPr>
          <p:cNvSpPr>
            <a:spLocks noGrp="1"/>
          </p:cNvSpPr>
          <p:nvPr>
            <p:ph type="title"/>
          </p:nvPr>
        </p:nvSpPr>
        <p:spPr>
          <a:xfrm>
            <a:off x="238125" y="148431"/>
            <a:ext cx="10515600" cy="1325563"/>
          </a:xfrm>
        </p:spPr>
        <p:txBody>
          <a:bodyPr>
            <a:normAutofit/>
          </a:bodyPr>
          <a:lstStyle/>
          <a:p>
            <a:r>
              <a:rPr lang="en-US"/>
              <a:t>ValidationSummary</a:t>
            </a:r>
          </a:p>
        </p:txBody>
      </p:sp>
      <p:sp>
        <p:nvSpPr>
          <p:cNvPr id="7" name="Rectangle 6">
            <a:extLst>
              <a:ext uri="{FF2B5EF4-FFF2-40B4-BE49-F238E27FC236}">
                <a16:creationId xmlns:a16="http://schemas.microsoft.com/office/drawing/2014/main" id="{7E43B9BF-96BF-403C-BA7F-70E9466159A8}"/>
              </a:ext>
            </a:extLst>
          </p:cNvPr>
          <p:cNvSpPr/>
          <p:nvPr/>
        </p:nvSpPr>
        <p:spPr>
          <a:xfrm>
            <a:off x="357186" y="1710422"/>
            <a:ext cx="6119814" cy="2862322"/>
          </a:xfrm>
          <a:prstGeom prst="rect">
            <a:avLst/>
          </a:prstGeom>
          <a:solidFill>
            <a:schemeClr val="accent4">
              <a:lumMod val="40000"/>
              <a:lumOff val="60000"/>
            </a:schemeClr>
          </a:solidFill>
        </p:spPr>
        <p:txBody>
          <a:bodyPr wrap="square">
            <a:spAutoFit/>
          </a:bodyPr>
          <a:lstStyle/>
          <a:p>
            <a:r>
              <a:rPr lang="en-US" sz="2000"/>
              <a:t>The </a:t>
            </a:r>
            <a:r>
              <a:rPr lang="en-US" sz="2000" b="1"/>
              <a:t>ValidationSummary</a:t>
            </a:r>
            <a:r>
              <a:rPr lang="en-US" sz="2000"/>
              <a:t> helper method generates an unordered list (ul element) of validation messages that are in the ModelStateDictionary object.</a:t>
            </a:r>
          </a:p>
          <a:p>
            <a:endParaRPr lang="en-US" sz="2000"/>
          </a:p>
          <a:p>
            <a:r>
              <a:rPr lang="en-US" sz="2000"/>
              <a:t>The ValidationSummary can be used to display all the error messages for all the fields. It can also be used to display custom error messages. The following figure shows how ValidationSummary displays the error messages.</a:t>
            </a:r>
          </a:p>
        </p:txBody>
      </p:sp>
      <p:pic>
        <p:nvPicPr>
          <p:cNvPr id="5123" name="Picture 3" descr="ValidationSummary">
            <a:extLst>
              <a:ext uri="{FF2B5EF4-FFF2-40B4-BE49-F238E27FC236}">
                <a16:creationId xmlns:a16="http://schemas.microsoft.com/office/drawing/2014/main" id="{49F6F6E1-318E-4B28-BA55-0423DF6A2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0" y="1062722"/>
            <a:ext cx="543877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8123D8-5B81-4593-AC4A-1A94DEB2859C}"/>
              </a:ext>
            </a:extLst>
          </p:cNvPr>
          <p:cNvPicPr>
            <a:picLocks noChangeAspect="1"/>
          </p:cNvPicPr>
          <p:nvPr/>
        </p:nvPicPr>
        <p:blipFill>
          <a:blip r:embed="rId4"/>
          <a:stretch>
            <a:fillRect/>
          </a:stretch>
        </p:blipFill>
        <p:spPr>
          <a:xfrm>
            <a:off x="590550" y="5399990"/>
            <a:ext cx="8001000" cy="790575"/>
          </a:xfrm>
          <a:prstGeom prst="rect">
            <a:avLst/>
          </a:prstGeom>
        </p:spPr>
      </p:pic>
    </p:spTree>
    <p:extLst>
      <p:ext uri="{BB962C8B-B14F-4D97-AF65-F5344CB8AC3E}">
        <p14:creationId xmlns:p14="http://schemas.microsoft.com/office/powerpoint/2010/main" val="222341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271520" y="0"/>
            <a:ext cx="5638800" cy="6857999"/>
          </a:xfrm>
          <a:prstGeom prst="rect">
            <a:avLst/>
          </a:prstGeom>
        </p:spPr>
      </p:pic>
    </p:spTree>
    <p:extLst>
      <p:ext uri="{BB962C8B-B14F-4D97-AF65-F5344CB8AC3E}">
        <p14:creationId xmlns:p14="http://schemas.microsoft.com/office/powerpoint/2010/main" val="240459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2" y="-73413"/>
            <a:ext cx="10515600" cy="1325563"/>
          </a:xfrm>
        </p:spPr>
        <p:txBody>
          <a:bodyPr/>
          <a:lstStyle/>
          <a:p>
            <a:r>
              <a:rPr lang="en-US" b="1" dirty="0"/>
              <a:t>Apply </a:t>
            </a:r>
            <a:r>
              <a:rPr lang="en-US" b="1" dirty="0" err="1"/>
              <a:t>DataAnnotation</a:t>
            </a:r>
            <a:r>
              <a:rPr lang="en-US" b="1" dirty="0"/>
              <a:t> Attributes</a:t>
            </a:r>
          </a:p>
        </p:txBody>
      </p:sp>
      <p:sp>
        <p:nvSpPr>
          <p:cNvPr id="3" name="Content Placeholder 2"/>
          <p:cNvSpPr>
            <a:spLocks noGrp="1"/>
          </p:cNvSpPr>
          <p:nvPr>
            <p:ph idx="1"/>
          </p:nvPr>
        </p:nvSpPr>
        <p:spPr>
          <a:xfrm>
            <a:off x="194388" y="1252150"/>
            <a:ext cx="12221132" cy="5433130"/>
          </a:xfrm>
        </p:spPr>
        <p:txBody>
          <a:bodyPr>
            <a:normAutofit/>
          </a:bodyPr>
          <a:lstStyle/>
          <a:p>
            <a:pPr marL="0" indent="0">
              <a:lnSpc>
                <a:spcPct val="130000"/>
              </a:lnSpc>
              <a:buNone/>
            </a:pPr>
            <a:r>
              <a:rPr lang="en-US" sz="2000" b="1" dirty="0">
                <a:solidFill>
                  <a:srgbClr val="000000"/>
                </a:solidFill>
                <a:latin typeface="Consolas" panose="020B0609020204030204" pitchFamily="49" charset="0"/>
              </a:rPr>
              <a:t>[</a:t>
            </a:r>
            <a:r>
              <a:rPr lang="en-US" sz="2000" b="1" dirty="0">
                <a:solidFill>
                  <a:srgbClr val="2B91AF"/>
                </a:solidFill>
                <a:latin typeface="Consolas" panose="020B0609020204030204" pitchFamily="49" charset="0"/>
              </a:rPr>
              <a:t>Required</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"User Name is Required"</a:t>
            </a:r>
            <a:r>
              <a:rPr lang="en-US" sz="2000" b="1" dirty="0">
                <a:solidFill>
                  <a:srgbClr val="000000"/>
                </a:solidFill>
                <a:latin typeface="Consolas" panose="020B0609020204030204" pitchFamily="49" charset="0"/>
              </a:rPr>
              <a:t>)]</a:t>
            </a:r>
          </a:p>
          <a:p>
            <a:pPr marL="0" indent="0">
              <a:lnSpc>
                <a:spcPct val="130000"/>
              </a:lnSpc>
              <a:buNone/>
            </a:pP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StringLength</a:t>
            </a:r>
            <a:r>
              <a:rPr lang="en-US" sz="2000" b="1" dirty="0">
                <a:solidFill>
                  <a:srgbClr val="000000"/>
                </a:solidFill>
                <a:latin typeface="Consolas" panose="020B0609020204030204" pitchFamily="49" charset="0"/>
              </a:rPr>
              <a:t>(15, </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"User Name cannot be more than 15 characters"</a:t>
            </a:r>
            <a:r>
              <a:rPr lang="en-US" sz="2000" b="1" dirty="0">
                <a:solidFill>
                  <a:srgbClr val="000000"/>
                </a:solidFill>
                <a:latin typeface="Consolas" panose="020B0609020204030204" pitchFamily="49" charset="0"/>
              </a:rPr>
              <a:t>)]</a:t>
            </a:r>
          </a:p>
          <a:p>
            <a:pPr marL="0" indent="0">
              <a:lnSpc>
                <a:spcPct val="130000"/>
              </a:lnSpc>
              <a:buNone/>
            </a:pPr>
            <a:r>
              <a:rPr lang="pt-BR" b="1" dirty="0">
                <a:solidFill>
                  <a:srgbClr val="FF0000"/>
                </a:solidFill>
              </a:rPr>
              <a:t>[</a:t>
            </a:r>
            <a:r>
              <a:rPr lang="pt-BR" b="1" dirty="0">
                <a:solidFill>
                  <a:srgbClr val="0070C0"/>
                </a:solidFill>
              </a:rPr>
              <a:t>RegularExpression</a:t>
            </a:r>
            <a:r>
              <a:rPr lang="pt-BR" b="1" dirty="0">
                <a:solidFill>
                  <a:srgbClr val="FF0000"/>
                </a:solidFill>
              </a:rPr>
              <a:t>("^[a-zA-Z']{1,15}$", </a:t>
            </a:r>
            <a:r>
              <a:rPr lang="pt-BR" b="1" dirty="0"/>
              <a:t>ErrorMessage</a:t>
            </a:r>
            <a:r>
              <a:rPr lang="pt-BR" b="1" dirty="0">
                <a:solidFill>
                  <a:srgbClr val="FF0000"/>
                </a:solidFill>
              </a:rPr>
              <a:t> = "Invalid UserName")]</a:t>
            </a:r>
            <a:endParaRPr lang="en-US" sz="2000" b="1" dirty="0">
              <a:solidFill>
                <a:srgbClr val="FF0000"/>
              </a:solidFill>
              <a:latin typeface="Consolas" panose="020B0609020204030204" pitchFamily="49" charset="0"/>
            </a:endParaRPr>
          </a:p>
          <a:p>
            <a:pPr marL="0" indent="0">
              <a:lnSpc>
                <a:spcPct val="130000"/>
              </a:lnSpc>
              <a:buNone/>
            </a:pPr>
            <a:r>
              <a:rPr lang="en-US" sz="2000" b="1" dirty="0">
                <a:solidFill>
                  <a:srgbClr val="0000FF"/>
                </a:solidFill>
                <a:highlight>
                  <a:srgbClr val="FFFF00"/>
                </a:highlight>
                <a:latin typeface="Consolas" panose="020B0609020204030204" pitchFamily="49" charset="0"/>
              </a:rPr>
              <a:t>public</a:t>
            </a:r>
            <a:r>
              <a:rPr lang="en-US" sz="2000" b="1" dirty="0">
                <a:solidFill>
                  <a:srgbClr val="000000"/>
                </a:solidFill>
                <a:highlight>
                  <a:srgbClr val="FFFF00"/>
                </a:highlight>
                <a:latin typeface="Consolas" panose="020B0609020204030204" pitchFamily="49" charset="0"/>
              </a:rPr>
              <a:t> </a:t>
            </a:r>
            <a:r>
              <a:rPr lang="en-US" sz="2000" b="1" dirty="0">
                <a:solidFill>
                  <a:srgbClr val="0000FF"/>
                </a:solidFill>
                <a:highlight>
                  <a:srgbClr val="FFFF00"/>
                </a:highlight>
                <a:latin typeface="Consolas" panose="020B0609020204030204" pitchFamily="49" charset="0"/>
              </a:rPr>
              <a:t>string</a:t>
            </a:r>
            <a:r>
              <a:rPr lang="en-US" sz="2000" b="1" dirty="0">
                <a:solidFill>
                  <a:srgbClr val="000000"/>
                </a:solidFill>
                <a:highlight>
                  <a:srgbClr val="FFFF00"/>
                </a:highlight>
                <a:latin typeface="Consolas" panose="020B0609020204030204" pitchFamily="49" charset="0"/>
              </a:rPr>
              <a:t> </a:t>
            </a:r>
            <a:r>
              <a:rPr lang="en-US" sz="2000" b="1" dirty="0" err="1">
                <a:solidFill>
                  <a:srgbClr val="000000"/>
                </a:solidFill>
                <a:highlight>
                  <a:srgbClr val="FFFF00"/>
                </a:highlight>
                <a:latin typeface="Consolas" panose="020B0609020204030204" pitchFamily="49" charset="0"/>
              </a:rPr>
              <a:t>UserName</a:t>
            </a:r>
            <a:r>
              <a:rPr lang="en-US" sz="2000" b="1" dirty="0">
                <a:solidFill>
                  <a:srgbClr val="000000"/>
                </a:solidFill>
                <a:highlight>
                  <a:srgbClr val="FFFF00"/>
                </a:highlight>
                <a:latin typeface="Consolas" panose="020B0609020204030204" pitchFamily="49" charset="0"/>
              </a:rPr>
              <a:t> { </a:t>
            </a:r>
            <a:r>
              <a:rPr lang="en-US" sz="2000" b="1" dirty="0">
                <a:solidFill>
                  <a:srgbClr val="0000FF"/>
                </a:solidFill>
                <a:highlight>
                  <a:srgbClr val="FFFF00"/>
                </a:highlight>
                <a:latin typeface="Consolas" panose="020B0609020204030204" pitchFamily="49" charset="0"/>
              </a:rPr>
              <a:t>get</a:t>
            </a:r>
            <a:r>
              <a:rPr lang="en-US" sz="2000" b="1" dirty="0">
                <a:solidFill>
                  <a:srgbClr val="000000"/>
                </a:solidFill>
                <a:highlight>
                  <a:srgbClr val="FFFF00"/>
                </a:highlight>
                <a:latin typeface="Consolas" panose="020B0609020204030204" pitchFamily="49" charset="0"/>
              </a:rPr>
              <a:t>; </a:t>
            </a:r>
            <a:r>
              <a:rPr lang="en-US" sz="2000" b="1" dirty="0">
                <a:solidFill>
                  <a:srgbClr val="0000FF"/>
                </a:solidFill>
                <a:highlight>
                  <a:srgbClr val="FFFF00"/>
                </a:highlight>
                <a:latin typeface="Consolas" panose="020B0609020204030204" pitchFamily="49" charset="0"/>
              </a:rPr>
              <a:t>set</a:t>
            </a:r>
            <a:r>
              <a:rPr lang="en-US" sz="2000" b="1" dirty="0">
                <a:solidFill>
                  <a:srgbClr val="000000"/>
                </a:solidFill>
                <a:highlight>
                  <a:srgbClr val="FFFF00"/>
                </a:highlight>
                <a:latin typeface="Consolas" panose="020B0609020204030204" pitchFamily="49" charset="0"/>
              </a:rPr>
              <a:t>; }</a:t>
            </a:r>
          </a:p>
          <a:p>
            <a:pPr marL="0" indent="0">
              <a:lnSpc>
                <a:spcPct val="130000"/>
              </a:lnSpc>
              <a:buNone/>
            </a:pPr>
            <a:endParaRPr lang="en-US" sz="2000" b="1" dirty="0">
              <a:solidFill>
                <a:srgbClr val="000000"/>
              </a:solidFill>
              <a:latin typeface="Consolas" panose="020B0609020204030204" pitchFamily="49" charset="0"/>
            </a:endParaRPr>
          </a:p>
          <a:p>
            <a:pPr marL="0" indent="0">
              <a:lnSpc>
                <a:spcPct val="130000"/>
              </a:lnSpc>
              <a:buNone/>
            </a:pPr>
            <a:r>
              <a:rPr lang="en-US" sz="2000" b="1" dirty="0">
                <a:solidFill>
                  <a:srgbClr val="000000"/>
                </a:solidFill>
                <a:latin typeface="Consolas" panose="020B0609020204030204" pitchFamily="49" charset="0"/>
              </a:rPr>
              <a:t>[</a:t>
            </a:r>
            <a:r>
              <a:rPr lang="en-US" sz="2000" b="1" dirty="0">
                <a:solidFill>
                  <a:srgbClr val="2B91AF"/>
                </a:solidFill>
                <a:latin typeface="Consolas" panose="020B0609020204030204" pitchFamily="49" charset="0"/>
              </a:rPr>
              <a:t>Required</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"Password Required"</a:t>
            </a:r>
            <a:r>
              <a:rPr lang="en-US" sz="2000" b="1" dirty="0">
                <a:solidFill>
                  <a:srgbClr val="000000"/>
                </a:solidFill>
                <a:latin typeface="Consolas" panose="020B0609020204030204" pitchFamily="49" charset="0"/>
              </a:rPr>
              <a:t>)]</a:t>
            </a:r>
          </a:p>
          <a:p>
            <a:pPr marL="0" indent="0">
              <a:lnSpc>
                <a:spcPct val="130000"/>
              </a:lnSpc>
              <a:buNone/>
            </a:pP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StringLength</a:t>
            </a:r>
            <a:r>
              <a:rPr lang="en-US" sz="2000" b="1" dirty="0">
                <a:solidFill>
                  <a:srgbClr val="000000"/>
                </a:solidFill>
                <a:latin typeface="Consolas" panose="020B0609020204030204" pitchFamily="49" charset="0"/>
              </a:rPr>
              <a:t>(11, </a:t>
            </a:r>
            <a:r>
              <a:rPr lang="en-US" sz="2000" b="1" dirty="0" err="1">
                <a:solidFill>
                  <a:srgbClr val="000000"/>
                </a:solidFill>
                <a:latin typeface="Consolas" panose="020B0609020204030204" pitchFamily="49" charset="0"/>
              </a:rPr>
              <a:t>MinimumLength</a:t>
            </a:r>
            <a:r>
              <a:rPr lang="en-US" sz="2000" b="1" dirty="0">
                <a:solidFill>
                  <a:srgbClr val="000000"/>
                </a:solidFill>
                <a:latin typeface="Consolas" panose="020B0609020204030204" pitchFamily="49" charset="0"/>
              </a:rPr>
              <a:t> = 5, </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"Minimum Length of Password is 5 letters or Max Length is of 11 letters.."</a:t>
            </a:r>
            <a:r>
              <a:rPr lang="en-US" sz="2000" b="1" dirty="0">
                <a:solidFill>
                  <a:srgbClr val="000000"/>
                </a:solidFill>
                <a:latin typeface="Consolas" panose="020B0609020204030204" pitchFamily="49" charset="0"/>
              </a:rPr>
              <a:t>)]</a:t>
            </a:r>
          </a:p>
          <a:p>
            <a:pPr marL="0" indent="0">
              <a:lnSpc>
                <a:spcPct val="130000"/>
              </a:lnSpc>
              <a:buNone/>
            </a:pP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DataType</a:t>
            </a:r>
            <a:r>
              <a:rPr lang="en-US" sz="2000" b="1" dirty="0">
                <a:solidFill>
                  <a:srgbClr val="000000"/>
                </a:solidFill>
                <a:latin typeface="Consolas" panose="020B0609020204030204" pitchFamily="49" charset="0"/>
              </a:rPr>
              <a:t>(</a:t>
            </a:r>
            <a:r>
              <a:rPr lang="en-US" sz="2000" b="1" dirty="0">
                <a:solidFill>
                  <a:srgbClr val="A31515"/>
                </a:solidFill>
                <a:latin typeface="Consolas" panose="020B0609020204030204" pitchFamily="49" charset="0"/>
              </a:rPr>
              <a:t>"password"</a:t>
            </a:r>
            <a:r>
              <a:rPr lang="en-US" sz="2000" b="1" dirty="0">
                <a:solidFill>
                  <a:srgbClr val="000000"/>
                </a:solidFill>
                <a:latin typeface="Consolas" panose="020B0609020204030204" pitchFamily="49" charset="0"/>
              </a:rPr>
              <a:t>)]</a:t>
            </a:r>
          </a:p>
          <a:p>
            <a:pPr marL="0" indent="0">
              <a:lnSpc>
                <a:spcPct val="130000"/>
              </a:lnSpc>
              <a:buNone/>
            </a:pPr>
            <a:r>
              <a:rPr lang="en-US" sz="2000" b="1" dirty="0">
                <a:solidFill>
                  <a:srgbClr val="0000FF"/>
                </a:solidFill>
                <a:highlight>
                  <a:srgbClr val="FFFF00"/>
                </a:highlight>
                <a:latin typeface="Consolas" panose="020B0609020204030204" pitchFamily="49" charset="0"/>
              </a:rPr>
              <a:t>public</a:t>
            </a:r>
            <a:r>
              <a:rPr lang="en-US" sz="2000" b="1" dirty="0">
                <a:solidFill>
                  <a:srgbClr val="000000"/>
                </a:solidFill>
                <a:highlight>
                  <a:srgbClr val="FFFF00"/>
                </a:highlight>
                <a:latin typeface="Consolas" panose="020B0609020204030204" pitchFamily="49" charset="0"/>
              </a:rPr>
              <a:t> </a:t>
            </a:r>
            <a:r>
              <a:rPr lang="en-US" sz="2000" b="1" dirty="0">
                <a:solidFill>
                  <a:srgbClr val="0000FF"/>
                </a:solidFill>
                <a:highlight>
                  <a:srgbClr val="FFFF00"/>
                </a:highlight>
                <a:latin typeface="Consolas" panose="020B0609020204030204" pitchFamily="49" charset="0"/>
              </a:rPr>
              <a:t>string</a:t>
            </a:r>
            <a:r>
              <a:rPr lang="en-US" sz="2000" b="1" dirty="0">
                <a:solidFill>
                  <a:srgbClr val="000000"/>
                </a:solidFill>
                <a:highlight>
                  <a:srgbClr val="FFFF00"/>
                </a:highlight>
                <a:latin typeface="Consolas" panose="020B0609020204030204" pitchFamily="49" charset="0"/>
              </a:rPr>
              <a:t> </a:t>
            </a:r>
            <a:r>
              <a:rPr lang="en-US" sz="2000" b="1" dirty="0" err="1">
                <a:solidFill>
                  <a:srgbClr val="000000"/>
                </a:solidFill>
                <a:highlight>
                  <a:srgbClr val="FFFF00"/>
                </a:highlight>
                <a:latin typeface="Consolas" panose="020B0609020204030204" pitchFamily="49" charset="0"/>
              </a:rPr>
              <a:t>NewPassword</a:t>
            </a:r>
            <a:r>
              <a:rPr lang="en-US" sz="2000" b="1" dirty="0">
                <a:solidFill>
                  <a:srgbClr val="000000"/>
                </a:solidFill>
                <a:highlight>
                  <a:srgbClr val="FFFF00"/>
                </a:highlight>
                <a:latin typeface="Consolas" panose="020B0609020204030204" pitchFamily="49" charset="0"/>
              </a:rPr>
              <a:t> { </a:t>
            </a:r>
            <a:r>
              <a:rPr lang="en-US" sz="2000" b="1" dirty="0">
                <a:solidFill>
                  <a:srgbClr val="0000FF"/>
                </a:solidFill>
                <a:highlight>
                  <a:srgbClr val="FFFF00"/>
                </a:highlight>
                <a:latin typeface="Consolas" panose="020B0609020204030204" pitchFamily="49" charset="0"/>
              </a:rPr>
              <a:t>get</a:t>
            </a:r>
            <a:r>
              <a:rPr lang="en-US" sz="2000" b="1" dirty="0">
                <a:solidFill>
                  <a:srgbClr val="000000"/>
                </a:solidFill>
                <a:highlight>
                  <a:srgbClr val="FFFF00"/>
                </a:highlight>
                <a:latin typeface="Consolas" panose="020B0609020204030204" pitchFamily="49" charset="0"/>
              </a:rPr>
              <a:t>; </a:t>
            </a:r>
            <a:r>
              <a:rPr lang="en-US" sz="2000" b="1" dirty="0">
                <a:solidFill>
                  <a:srgbClr val="0000FF"/>
                </a:solidFill>
                <a:highlight>
                  <a:srgbClr val="FFFF00"/>
                </a:highlight>
                <a:latin typeface="Consolas" panose="020B0609020204030204" pitchFamily="49" charset="0"/>
              </a:rPr>
              <a:t>set</a:t>
            </a:r>
            <a:r>
              <a:rPr lang="en-US" sz="2000" b="1" dirty="0">
                <a:solidFill>
                  <a:srgbClr val="000000"/>
                </a:solidFill>
                <a:highlight>
                  <a:srgbClr val="FFFF00"/>
                </a:highlight>
                <a:latin typeface="Consolas" panose="020B0609020204030204" pitchFamily="49" charset="0"/>
              </a:rPr>
              <a:t>; }</a:t>
            </a:r>
            <a:endParaRPr lang="en-US" sz="2000" b="1" dirty="0">
              <a:highlight>
                <a:srgbClr val="FFFF00"/>
              </a:highlight>
            </a:endParaRPr>
          </a:p>
        </p:txBody>
      </p:sp>
    </p:spTree>
    <p:extLst>
      <p:ext uri="{BB962C8B-B14F-4D97-AF65-F5344CB8AC3E}">
        <p14:creationId xmlns:p14="http://schemas.microsoft.com/office/powerpoint/2010/main" val="33088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12" y="0"/>
            <a:ext cx="10515600" cy="726556"/>
          </a:xfrm>
        </p:spPr>
        <p:txBody>
          <a:bodyPr/>
          <a:lstStyle/>
          <a:p>
            <a:r>
              <a:rPr lang="en-US" b="1" dirty="0"/>
              <a:t>Apply </a:t>
            </a:r>
            <a:r>
              <a:rPr lang="en-US" b="1" dirty="0" err="1"/>
              <a:t>DataAnnotation</a:t>
            </a:r>
            <a:r>
              <a:rPr lang="en-US" b="1" dirty="0"/>
              <a:t> Attributes</a:t>
            </a:r>
          </a:p>
        </p:txBody>
      </p:sp>
      <p:sp>
        <p:nvSpPr>
          <p:cNvPr id="3" name="Content Placeholder 2"/>
          <p:cNvSpPr>
            <a:spLocks noGrp="1"/>
          </p:cNvSpPr>
          <p:nvPr>
            <p:ph idx="1"/>
          </p:nvPr>
        </p:nvSpPr>
        <p:spPr>
          <a:xfrm>
            <a:off x="194388" y="1073019"/>
            <a:ext cx="11599506" cy="5682343"/>
          </a:xfrm>
        </p:spPr>
        <p:txBody>
          <a:bodyPr>
            <a:normAutofit/>
          </a:bodyPr>
          <a:lstStyle/>
          <a:p>
            <a:pPr marL="0" indent="0">
              <a:lnSpc>
                <a:spcPct val="130000"/>
              </a:lnSpc>
              <a:buNone/>
            </a:pP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DataType</a:t>
            </a: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DataType</a:t>
            </a:r>
            <a:r>
              <a:rPr lang="en-US" sz="2000" b="1" dirty="0" err="1">
                <a:solidFill>
                  <a:srgbClr val="000000"/>
                </a:solidFill>
                <a:latin typeface="Consolas" panose="020B0609020204030204" pitchFamily="49" charset="0"/>
              </a:rPr>
              <a:t>.Password</a:t>
            </a:r>
            <a:r>
              <a:rPr lang="en-US" sz="2000" b="1" dirty="0">
                <a:solidFill>
                  <a:srgbClr val="000000"/>
                </a:solidFill>
                <a:latin typeface="Consolas" panose="020B0609020204030204" pitchFamily="49" charset="0"/>
              </a:rPr>
              <a:t>)]</a:t>
            </a:r>
          </a:p>
          <a:p>
            <a:pPr marL="0" indent="0">
              <a:lnSpc>
                <a:spcPct val="130000"/>
              </a:lnSpc>
              <a:buNone/>
            </a:pPr>
            <a:r>
              <a:rPr lang="en-US" sz="2000" b="1" dirty="0">
                <a:solidFill>
                  <a:srgbClr val="000000"/>
                </a:solidFill>
                <a:latin typeface="Consolas" panose="020B0609020204030204" pitchFamily="49" charset="0"/>
              </a:rPr>
              <a:t>[</a:t>
            </a:r>
            <a:r>
              <a:rPr lang="en-US" sz="2000" b="1" dirty="0">
                <a:solidFill>
                  <a:srgbClr val="2B91AF"/>
                </a:solidFill>
                <a:latin typeface="Consolas" panose="020B0609020204030204" pitchFamily="49" charset="0"/>
              </a:rPr>
              <a:t>Display</a:t>
            </a:r>
            <a:r>
              <a:rPr lang="en-US" sz="2000" b="1" dirty="0">
                <a:solidFill>
                  <a:srgbClr val="000000"/>
                </a:solidFill>
                <a:latin typeface="Consolas" panose="020B0609020204030204" pitchFamily="49" charset="0"/>
              </a:rPr>
              <a:t>(Name = </a:t>
            </a:r>
            <a:r>
              <a:rPr lang="en-US" sz="2000" b="1" dirty="0">
                <a:solidFill>
                  <a:srgbClr val="A31515"/>
                </a:solidFill>
                <a:latin typeface="Consolas" panose="020B0609020204030204" pitchFamily="49" charset="0"/>
              </a:rPr>
              <a:t>"Confirm new password"</a:t>
            </a:r>
            <a:r>
              <a:rPr lang="en-US" sz="2000" b="1" dirty="0">
                <a:solidFill>
                  <a:srgbClr val="000000"/>
                </a:solidFill>
                <a:latin typeface="Consolas" panose="020B0609020204030204" pitchFamily="49" charset="0"/>
              </a:rPr>
              <a:t>)]</a:t>
            </a:r>
          </a:p>
          <a:p>
            <a:pPr marL="0" indent="0">
              <a:lnSpc>
                <a:spcPct val="130000"/>
              </a:lnSpc>
              <a:buNone/>
            </a:pPr>
            <a:r>
              <a:rPr lang="en-US" sz="2000" b="1" dirty="0">
                <a:solidFill>
                  <a:srgbClr val="000000"/>
                </a:solidFill>
                <a:latin typeface="Consolas" panose="020B0609020204030204" pitchFamily="49" charset="0"/>
              </a:rPr>
              <a:t>[</a:t>
            </a:r>
            <a:r>
              <a:rPr lang="en-US" sz="2000" b="1" dirty="0" err="1">
                <a:solidFill>
                  <a:srgbClr val="000000"/>
                </a:solidFill>
                <a:highlight>
                  <a:srgbClr val="FFFF00"/>
                </a:highlight>
                <a:latin typeface="Consolas" panose="020B0609020204030204" pitchFamily="49" charset="0"/>
              </a:rPr>
              <a:t>System.ComponentModel.DataAnnotations.</a:t>
            </a:r>
            <a:r>
              <a:rPr lang="en-US" sz="2000" b="1" dirty="0" err="1">
                <a:solidFill>
                  <a:srgbClr val="2B91AF"/>
                </a:solidFill>
                <a:latin typeface="Consolas" panose="020B0609020204030204" pitchFamily="49" charset="0"/>
              </a:rPr>
              <a:t>Compare</a:t>
            </a:r>
            <a:r>
              <a:rPr lang="en-US" sz="2000" b="1" dirty="0">
                <a:solidFill>
                  <a:srgbClr val="000000"/>
                </a:solidFill>
                <a:latin typeface="Consolas" panose="020B0609020204030204" pitchFamily="49" charset="0"/>
              </a:rPr>
              <a:t>(</a:t>
            </a:r>
            <a:r>
              <a:rPr lang="en-US" sz="2000" b="1" dirty="0">
                <a:solidFill>
                  <a:srgbClr val="A31515"/>
                </a:solidFill>
                <a:latin typeface="Consolas" panose="020B0609020204030204" pitchFamily="49" charset="0"/>
              </a:rPr>
              <a:t>"</a:t>
            </a:r>
            <a:r>
              <a:rPr lang="en-US" sz="2000" b="1" dirty="0" err="1">
                <a:solidFill>
                  <a:srgbClr val="A31515"/>
                </a:solidFill>
                <a:latin typeface="Consolas" panose="020B0609020204030204" pitchFamily="49" charset="0"/>
              </a:rPr>
              <a:t>NewPassword</a:t>
            </a:r>
            <a:r>
              <a:rPr lang="en-US" sz="2000" b="1" dirty="0">
                <a:solidFill>
                  <a:srgbClr val="A31515"/>
                </a:solidFill>
                <a:latin typeface="Consolas" panose="020B0609020204030204" pitchFamily="49" charset="0"/>
              </a:rPr>
              <a: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"The new password and confirmation password do not match."</a:t>
            </a:r>
            <a:r>
              <a:rPr lang="en-US" sz="2000" b="1" dirty="0">
                <a:solidFill>
                  <a:srgbClr val="000000"/>
                </a:solidFill>
                <a:latin typeface="Consolas" panose="020B0609020204030204" pitchFamily="49" charset="0"/>
              </a:rPr>
              <a:t>)]</a:t>
            </a:r>
          </a:p>
          <a:p>
            <a:pPr marL="0" indent="0">
              <a:lnSpc>
                <a:spcPct val="130000"/>
              </a:lnSpc>
              <a:buNone/>
            </a:pPr>
            <a:r>
              <a:rPr lang="en-US" sz="2000" b="1" dirty="0">
                <a:solidFill>
                  <a:srgbClr val="0000FF"/>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string</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ConfirmPassword</a:t>
            </a:r>
            <a:r>
              <a:rPr lang="en-US" sz="2000" b="1" dirty="0">
                <a:solidFill>
                  <a:srgbClr val="000000"/>
                </a:solidFill>
                <a:latin typeface="Consolas" panose="020B0609020204030204" pitchFamily="49" charset="0"/>
              </a:rPr>
              <a:t> { </a:t>
            </a:r>
            <a:r>
              <a:rPr lang="en-US" sz="2000" b="1" dirty="0">
                <a:solidFill>
                  <a:srgbClr val="0000FF"/>
                </a:solidFill>
                <a:latin typeface="Consolas" panose="020B0609020204030204" pitchFamily="49" charset="0"/>
              </a:rPr>
              <a:t>get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set</a:t>
            </a:r>
            <a:r>
              <a:rPr lang="en-US" sz="2000" b="1" dirty="0">
                <a:solidFill>
                  <a:srgbClr val="000000"/>
                </a:solidFill>
                <a:latin typeface="Consolas" panose="020B0609020204030204" pitchFamily="49" charset="0"/>
              </a:rPr>
              <a:t>; }</a:t>
            </a:r>
          </a:p>
          <a:p>
            <a:pPr marL="0" indent="0">
              <a:buNone/>
            </a:pPr>
            <a:endParaRPr lang="en-US" sz="2000" b="1" dirty="0">
              <a:solidFill>
                <a:srgbClr val="000000"/>
              </a:solidFill>
              <a:latin typeface="Consolas" panose="020B0609020204030204" pitchFamily="49" charset="0"/>
            </a:endParaRPr>
          </a:p>
          <a:p>
            <a:pPr marL="0" indent="0">
              <a:lnSpc>
                <a:spcPct val="130000"/>
              </a:lnSpc>
              <a:buNone/>
            </a:pPr>
            <a:r>
              <a:rPr lang="en-US" sz="2000" b="1" dirty="0">
                <a:solidFill>
                  <a:srgbClr val="000000"/>
                </a:solidFill>
                <a:latin typeface="Consolas" panose="020B0609020204030204" pitchFamily="49" charset="0"/>
              </a:rPr>
              <a:t>[</a:t>
            </a:r>
            <a:r>
              <a:rPr lang="en-US" sz="2000" b="1" dirty="0">
                <a:solidFill>
                  <a:srgbClr val="2B91AF"/>
                </a:solidFill>
                <a:latin typeface="Consolas" panose="020B0609020204030204" pitchFamily="49" charset="0"/>
              </a:rPr>
              <a:t>Required</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"Date Of Birth is Required"</a:t>
            </a:r>
            <a:r>
              <a:rPr lang="en-US" sz="2000" b="1" dirty="0">
                <a:solidFill>
                  <a:srgbClr val="000000"/>
                </a:solidFill>
                <a:latin typeface="Consolas" panose="020B0609020204030204" pitchFamily="49" charset="0"/>
              </a:rPr>
              <a:t>)]</a:t>
            </a:r>
          </a:p>
          <a:p>
            <a:pPr marL="0" indent="0">
              <a:lnSpc>
                <a:spcPct val="130000"/>
              </a:lnSpc>
              <a:buNone/>
            </a:pP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DisplayName</a:t>
            </a:r>
            <a:r>
              <a:rPr lang="en-US" sz="2000" b="1" dirty="0">
                <a:solidFill>
                  <a:srgbClr val="000000"/>
                </a:solidFill>
                <a:latin typeface="Consolas" panose="020B0609020204030204" pitchFamily="49" charset="0"/>
              </a:rPr>
              <a:t>(</a:t>
            </a:r>
            <a:r>
              <a:rPr lang="en-US" sz="2000" b="1" dirty="0">
                <a:solidFill>
                  <a:srgbClr val="A31515"/>
                </a:solidFill>
                <a:latin typeface="Consolas" panose="020B0609020204030204" pitchFamily="49" charset="0"/>
              </a:rPr>
              <a:t>"Date of Birth"</a:t>
            </a:r>
            <a:r>
              <a:rPr lang="en-US" sz="2000" b="1" dirty="0">
                <a:solidFill>
                  <a:srgbClr val="000000"/>
                </a:solidFill>
                <a:latin typeface="Consolas" panose="020B0609020204030204" pitchFamily="49" charset="0"/>
              </a:rPr>
              <a:t>)]</a:t>
            </a:r>
          </a:p>
          <a:p>
            <a:pPr marL="0" indent="0">
              <a:lnSpc>
                <a:spcPct val="130000"/>
              </a:lnSpc>
              <a:buNone/>
            </a:pP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DataType</a:t>
            </a: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DataType</a:t>
            </a:r>
            <a:r>
              <a:rPr lang="en-US" sz="2000" b="1" dirty="0" err="1">
                <a:solidFill>
                  <a:srgbClr val="000000"/>
                </a:solidFill>
                <a:latin typeface="Consolas" panose="020B0609020204030204" pitchFamily="49" charset="0"/>
              </a:rPr>
              <a:t>.Date</a:t>
            </a:r>
            <a:r>
              <a:rPr lang="en-US" sz="2000" b="1" dirty="0">
                <a:solidFill>
                  <a:srgbClr val="000000"/>
                </a:solidFill>
                <a:latin typeface="Consolas" panose="020B0609020204030204" pitchFamily="49" charset="0"/>
              </a:rPr>
              <a:t>)]</a:t>
            </a:r>
          </a:p>
          <a:p>
            <a:pPr marL="0" indent="0">
              <a:lnSpc>
                <a:spcPct val="130000"/>
              </a:lnSpc>
              <a:buNone/>
            </a:pP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DisplayFormat</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DataFormatString</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"{0:d}"</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ApplyFormatInEditMode</a:t>
            </a:r>
            <a:r>
              <a:rPr lang="en-US" sz="2000" b="1" dirty="0">
                <a:solidFill>
                  <a:srgbClr val="000000"/>
                </a:solidFill>
                <a:latin typeface="Consolas" panose="020B0609020204030204" pitchFamily="49" charset="0"/>
              </a:rPr>
              <a:t> = </a:t>
            </a:r>
            <a:r>
              <a:rPr lang="en-US" sz="2000" b="1" dirty="0">
                <a:solidFill>
                  <a:srgbClr val="0000FF"/>
                </a:solidFill>
                <a:latin typeface="Consolas" panose="020B0609020204030204" pitchFamily="49" charset="0"/>
              </a:rPr>
              <a:t>true</a:t>
            </a:r>
            <a:r>
              <a:rPr lang="en-US" sz="2000" b="1" dirty="0">
                <a:solidFill>
                  <a:srgbClr val="000000"/>
                </a:solidFill>
                <a:latin typeface="Consolas" panose="020B0609020204030204" pitchFamily="49" charset="0"/>
              </a:rPr>
              <a:t>)]</a:t>
            </a:r>
          </a:p>
          <a:p>
            <a:pPr marL="0" indent="0">
              <a:lnSpc>
                <a:spcPct val="130000"/>
              </a:lnSpc>
              <a:buNone/>
            </a:pPr>
            <a:r>
              <a:rPr lang="en-US" sz="2000" b="1" dirty="0">
                <a:solidFill>
                  <a:srgbClr val="0000FF"/>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err="1">
                <a:solidFill>
                  <a:srgbClr val="2B91AF"/>
                </a:solidFill>
                <a:latin typeface="Consolas" panose="020B0609020204030204" pitchFamily="49" charset="0"/>
              </a:rPr>
              <a:t>DateTime</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DateOfBirth</a:t>
            </a:r>
            <a:r>
              <a:rPr lang="en-US" sz="2000" b="1" dirty="0">
                <a:solidFill>
                  <a:srgbClr val="000000"/>
                </a:solidFill>
                <a:latin typeface="Consolas" panose="020B0609020204030204" pitchFamily="49" charset="0"/>
              </a:rPr>
              <a:t> { </a:t>
            </a:r>
            <a:r>
              <a:rPr lang="en-US" sz="2000" b="1" dirty="0">
                <a:solidFill>
                  <a:srgbClr val="0000FF"/>
                </a:solidFill>
                <a:latin typeface="Consolas" panose="020B0609020204030204" pitchFamily="49" charset="0"/>
              </a:rPr>
              <a:t>get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set</a:t>
            </a:r>
            <a:r>
              <a:rPr lang="en-US" sz="2000" b="1" dirty="0">
                <a:solidFill>
                  <a:srgbClr val="000000"/>
                </a:solidFill>
                <a:latin typeface="Consolas" panose="020B0609020204030204" pitchFamily="49" charset="0"/>
              </a:rPr>
              <a:t>; }</a:t>
            </a:r>
            <a:endParaRPr lang="en-US" sz="2000" b="1" dirty="0"/>
          </a:p>
        </p:txBody>
      </p:sp>
    </p:spTree>
    <p:extLst>
      <p:ext uri="{BB962C8B-B14F-4D97-AF65-F5344CB8AC3E}">
        <p14:creationId xmlns:p14="http://schemas.microsoft.com/office/powerpoint/2010/main" val="126748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12" y="0"/>
            <a:ext cx="10515600" cy="726556"/>
          </a:xfrm>
        </p:spPr>
        <p:txBody>
          <a:bodyPr/>
          <a:lstStyle/>
          <a:p>
            <a:r>
              <a:rPr lang="en-US" b="1" dirty="0"/>
              <a:t>Apply </a:t>
            </a:r>
            <a:r>
              <a:rPr lang="en-US" b="1" dirty="0" err="1"/>
              <a:t>DataAnnotation</a:t>
            </a:r>
            <a:r>
              <a:rPr lang="en-US" b="1" dirty="0"/>
              <a:t> Attributes</a:t>
            </a:r>
          </a:p>
        </p:txBody>
      </p:sp>
      <p:sp>
        <p:nvSpPr>
          <p:cNvPr id="3" name="Content Placeholder 2"/>
          <p:cNvSpPr>
            <a:spLocks noGrp="1"/>
          </p:cNvSpPr>
          <p:nvPr>
            <p:ph idx="1"/>
          </p:nvPr>
        </p:nvSpPr>
        <p:spPr>
          <a:xfrm>
            <a:off x="194388" y="1073019"/>
            <a:ext cx="11599506" cy="5682343"/>
          </a:xfrm>
        </p:spPr>
        <p:txBody>
          <a:bodyPr>
            <a:normAutofit lnSpcReduction="10000"/>
          </a:bodyPr>
          <a:lstStyle/>
          <a:p>
            <a:pPr marL="0" indent="0">
              <a:buNone/>
            </a:pPr>
            <a:r>
              <a:rPr lang="en-US" sz="2000" b="1" dirty="0">
                <a:solidFill>
                  <a:srgbClr val="000000"/>
                </a:solidFill>
                <a:latin typeface="Consolas" panose="020B0609020204030204" pitchFamily="49" charset="0"/>
              </a:rPr>
              <a:t>[</a:t>
            </a:r>
            <a:r>
              <a:rPr lang="en-US" sz="2000" b="1" dirty="0">
                <a:solidFill>
                  <a:srgbClr val="2B91AF"/>
                </a:solidFill>
                <a:latin typeface="Consolas" panose="020B0609020204030204" pitchFamily="49" charset="0"/>
              </a:rPr>
              <a:t>Required</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"Email is Required"</a:t>
            </a:r>
            <a:r>
              <a:rPr lang="en-US" sz="2000" b="1" dirty="0">
                <a:solidFill>
                  <a:srgbClr val="000000"/>
                </a:solidFill>
                <a:latin typeface="Consolas" panose="020B0609020204030204" pitchFamily="49" charset="0"/>
              </a:rPr>
              <a:t>)]</a:t>
            </a:r>
          </a:p>
          <a:p>
            <a:pPr marL="0" indent="0">
              <a:buNone/>
            </a:pP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EmailAddress</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"Please enter valid Email Id"</a:t>
            </a:r>
            <a:r>
              <a:rPr lang="en-US" sz="2000" b="1" dirty="0">
                <a:solidFill>
                  <a:srgbClr val="000000"/>
                </a:solidFill>
                <a:latin typeface="Consolas" panose="020B0609020204030204" pitchFamily="49" charset="0"/>
              </a:rPr>
              <a:t>)]</a:t>
            </a:r>
          </a:p>
          <a:p>
            <a:pPr marL="0" indent="0">
              <a:buNone/>
            </a:pPr>
            <a:r>
              <a:rPr lang="en-US" sz="2000" b="1" dirty="0">
                <a:solidFill>
                  <a:srgbClr val="0000FF"/>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string</a:t>
            </a:r>
            <a:r>
              <a:rPr lang="en-US" sz="2000" b="1" dirty="0">
                <a:solidFill>
                  <a:srgbClr val="000000"/>
                </a:solidFill>
                <a:latin typeface="Consolas" panose="020B0609020204030204" pitchFamily="49" charset="0"/>
              </a:rPr>
              <a:t> Email { </a:t>
            </a:r>
            <a:r>
              <a:rPr lang="en-US" sz="2000" b="1" dirty="0">
                <a:solidFill>
                  <a:srgbClr val="0000FF"/>
                </a:solidFill>
                <a:latin typeface="Consolas" panose="020B0609020204030204" pitchFamily="49" charset="0"/>
              </a:rPr>
              <a:t>get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set</a:t>
            </a:r>
            <a:r>
              <a:rPr lang="en-US" sz="2000" b="1" dirty="0">
                <a:solidFill>
                  <a:srgbClr val="000000"/>
                </a:solidFill>
                <a:latin typeface="Consolas" panose="020B0609020204030204" pitchFamily="49" charset="0"/>
              </a:rPr>
              <a:t>; }</a:t>
            </a:r>
          </a:p>
          <a:p>
            <a:pPr marL="0" indent="0">
              <a:buNone/>
            </a:pPr>
            <a:endParaRPr lang="en-US" sz="2000" b="1" dirty="0">
              <a:solidFill>
                <a:srgbClr val="000000"/>
              </a:solidFill>
              <a:latin typeface="Consolas" panose="020B0609020204030204" pitchFamily="49" charset="0"/>
            </a:endParaRPr>
          </a:p>
          <a:p>
            <a:pPr marL="0" indent="0">
              <a:buNone/>
            </a:pPr>
            <a:r>
              <a:rPr lang="en-US" sz="2000" b="1" dirty="0">
                <a:solidFill>
                  <a:srgbClr val="000000"/>
                </a:solidFill>
                <a:latin typeface="Consolas" panose="020B0609020204030204" pitchFamily="49" charset="0"/>
              </a:rPr>
              <a:t>[</a:t>
            </a:r>
            <a:r>
              <a:rPr lang="en-US" sz="2000" b="1" dirty="0">
                <a:solidFill>
                  <a:srgbClr val="2B91AF"/>
                </a:solidFill>
                <a:latin typeface="Consolas" panose="020B0609020204030204" pitchFamily="49" charset="0"/>
              </a:rPr>
              <a:t>Required</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"Postal Code is Required"</a:t>
            </a:r>
            <a:r>
              <a:rPr lang="en-US" sz="2000" b="1" dirty="0">
                <a:solidFill>
                  <a:srgbClr val="000000"/>
                </a:solidFill>
                <a:latin typeface="Consolas" panose="020B0609020204030204" pitchFamily="49" charset="0"/>
              </a:rPr>
              <a:t>)]</a:t>
            </a:r>
          </a:p>
          <a:p>
            <a:pPr marL="0" indent="0">
              <a:buNone/>
            </a:pPr>
            <a:r>
              <a:rPr lang="en-US" sz="2000" b="1" dirty="0">
                <a:solidFill>
                  <a:srgbClr val="000000"/>
                </a:solidFill>
                <a:latin typeface="Consolas" panose="020B0609020204030204" pitchFamily="49" charset="0"/>
              </a:rPr>
              <a:t>[</a:t>
            </a:r>
            <a:r>
              <a:rPr lang="en-US" sz="2000" b="1" dirty="0">
                <a:solidFill>
                  <a:srgbClr val="2B91AF"/>
                </a:solidFill>
                <a:latin typeface="Consolas" panose="020B0609020204030204" pitchFamily="49" charset="0"/>
              </a:rPr>
              <a:t>Range</a:t>
            </a:r>
            <a:r>
              <a:rPr lang="en-US" sz="2000" b="1" dirty="0">
                <a:solidFill>
                  <a:srgbClr val="000000"/>
                </a:solidFill>
                <a:latin typeface="Consolas" panose="020B0609020204030204" pitchFamily="49" charset="0"/>
              </a:rPr>
              <a:t>(100, 1000, </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"Must be between 100 and 1000"</a:t>
            </a:r>
            <a:r>
              <a:rPr lang="en-US" sz="2000" b="1" dirty="0">
                <a:solidFill>
                  <a:srgbClr val="000000"/>
                </a:solidFill>
                <a:latin typeface="Consolas" panose="020B0609020204030204" pitchFamily="49" charset="0"/>
              </a:rPr>
              <a:t>)]</a:t>
            </a:r>
          </a:p>
          <a:p>
            <a:pPr marL="0" indent="0">
              <a:buNone/>
            </a:pPr>
            <a:r>
              <a:rPr lang="en-US" sz="2000" b="1" dirty="0">
                <a:solidFill>
                  <a:srgbClr val="0000FF"/>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err="1">
                <a:solidFill>
                  <a:srgbClr val="0000FF"/>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PostalCode</a:t>
            </a:r>
            <a:r>
              <a:rPr lang="en-US" sz="2000" b="1" dirty="0">
                <a:solidFill>
                  <a:srgbClr val="000000"/>
                </a:solidFill>
                <a:latin typeface="Consolas" panose="020B0609020204030204" pitchFamily="49" charset="0"/>
              </a:rPr>
              <a:t> { </a:t>
            </a:r>
            <a:r>
              <a:rPr lang="en-US" sz="2000" b="1" dirty="0">
                <a:solidFill>
                  <a:srgbClr val="0000FF"/>
                </a:solidFill>
                <a:latin typeface="Consolas" panose="020B0609020204030204" pitchFamily="49" charset="0"/>
              </a:rPr>
              <a:t>get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set</a:t>
            </a:r>
            <a:r>
              <a:rPr lang="en-US" sz="2000" b="1" dirty="0">
                <a:solidFill>
                  <a:srgbClr val="000000"/>
                </a:solidFill>
                <a:latin typeface="Consolas" panose="020B0609020204030204" pitchFamily="49" charset="0"/>
              </a:rPr>
              <a:t>; }</a:t>
            </a:r>
          </a:p>
          <a:p>
            <a:pPr marL="0" indent="0">
              <a:buNone/>
            </a:pPr>
            <a:endParaRPr lang="en-US" sz="2000" b="1" dirty="0">
              <a:solidFill>
                <a:srgbClr val="000000"/>
              </a:solidFill>
              <a:latin typeface="Consolas" panose="020B0609020204030204" pitchFamily="49" charset="0"/>
            </a:endParaRPr>
          </a:p>
          <a:p>
            <a:pPr marL="0" indent="0">
              <a:buNone/>
            </a:pPr>
            <a:r>
              <a:rPr lang="en-US" sz="2000" b="1" dirty="0">
                <a:solidFill>
                  <a:srgbClr val="000000"/>
                </a:solidFill>
                <a:latin typeface="Consolas" panose="020B0609020204030204" pitchFamily="49" charset="0"/>
              </a:rPr>
              <a:t>[</a:t>
            </a:r>
            <a:r>
              <a:rPr lang="en-US" sz="2000" b="1" dirty="0">
                <a:solidFill>
                  <a:srgbClr val="2B91AF"/>
                </a:solidFill>
                <a:latin typeface="Consolas" panose="020B0609020204030204" pitchFamily="49" charset="0"/>
              </a:rPr>
              <a:t>Required</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"Phone Number is Required"</a:t>
            </a:r>
            <a:r>
              <a:rPr lang="en-US" sz="2000" b="1" dirty="0">
                <a:solidFill>
                  <a:srgbClr val="000000"/>
                </a:solidFill>
                <a:latin typeface="Consolas" panose="020B0609020204030204" pitchFamily="49" charset="0"/>
              </a:rPr>
              <a:t>)]</a:t>
            </a:r>
          </a:p>
          <a:p>
            <a:pPr marL="0" indent="0">
              <a:buNone/>
            </a:pP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DisplayName</a:t>
            </a:r>
            <a:r>
              <a:rPr lang="en-US" sz="2000" b="1" dirty="0">
                <a:solidFill>
                  <a:srgbClr val="000000"/>
                </a:solidFill>
                <a:latin typeface="Consolas" panose="020B0609020204030204" pitchFamily="49" charset="0"/>
              </a:rPr>
              <a:t>(</a:t>
            </a:r>
            <a:r>
              <a:rPr lang="en-US" sz="2000" b="1" dirty="0">
                <a:solidFill>
                  <a:srgbClr val="A31515"/>
                </a:solidFill>
                <a:latin typeface="Consolas" panose="020B0609020204030204" pitchFamily="49" charset="0"/>
              </a:rPr>
              <a:t>"Phone Number"</a:t>
            </a:r>
            <a:r>
              <a:rPr lang="en-US" sz="2000" b="1" dirty="0">
                <a:solidFill>
                  <a:srgbClr val="000000"/>
                </a:solidFill>
                <a:latin typeface="Consolas" panose="020B0609020204030204" pitchFamily="49" charset="0"/>
              </a:rPr>
              <a:t>)]</a:t>
            </a:r>
          </a:p>
          <a:p>
            <a:pPr marL="0" indent="0">
              <a:buNone/>
            </a:pPr>
            <a:r>
              <a:rPr lang="en-US" sz="2000" b="1" dirty="0">
                <a:solidFill>
                  <a:srgbClr val="0000FF"/>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err="1">
                <a:solidFill>
                  <a:srgbClr val="0000FF"/>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PhoneNo</a:t>
            </a:r>
            <a:r>
              <a:rPr lang="en-US" sz="2000" b="1" dirty="0">
                <a:solidFill>
                  <a:srgbClr val="000000"/>
                </a:solidFill>
                <a:latin typeface="Consolas" panose="020B0609020204030204" pitchFamily="49" charset="0"/>
              </a:rPr>
              <a:t> { </a:t>
            </a:r>
            <a:r>
              <a:rPr lang="en-US" sz="2000" b="1" dirty="0">
                <a:solidFill>
                  <a:srgbClr val="0000FF"/>
                </a:solidFill>
                <a:latin typeface="Consolas" panose="020B0609020204030204" pitchFamily="49" charset="0"/>
              </a:rPr>
              <a:t>get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set</a:t>
            </a:r>
            <a:r>
              <a:rPr lang="en-US" sz="2000" b="1" dirty="0">
                <a:solidFill>
                  <a:srgbClr val="000000"/>
                </a:solidFill>
                <a:latin typeface="Consolas" panose="020B0609020204030204" pitchFamily="49" charset="0"/>
              </a:rPr>
              <a:t>; }</a:t>
            </a:r>
          </a:p>
          <a:p>
            <a:pPr marL="0" indent="0">
              <a:buNone/>
            </a:pPr>
            <a:endParaRPr lang="en-US" sz="2000" b="1" dirty="0">
              <a:solidFill>
                <a:srgbClr val="000000"/>
              </a:solidFill>
              <a:latin typeface="Consolas" panose="020B0609020204030204" pitchFamily="49" charset="0"/>
            </a:endParaRPr>
          </a:p>
          <a:p>
            <a:pPr marL="0" indent="0">
              <a:buNone/>
            </a:pPr>
            <a:r>
              <a:rPr lang="en-US" sz="2000" b="1" dirty="0">
                <a:solidFill>
                  <a:srgbClr val="000000"/>
                </a:solidFill>
                <a:latin typeface="Consolas" panose="020B0609020204030204" pitchFamily="49" charset="0"/>
              </a:rPr>
              <a:t>[</a:t>
            </a:r>
            <a:r>
              <a:rPr lang="en-US" sz="2000" b="1" dirty="0">
                <a:solidFill>
                  <a:srgbClr val="2B91AF"/>
                </a:solidFill>
                <a:latin typeface="Consolas" panose="020B0609020204030204" pitchFamily="49" charset="0"/>
              </a:rPr>
              <a:t>Required</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ErrorMessage</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"Profile is Required"</a:t>
            </a:r>
            <a:r>
              <a:rPr lang="en-US" sz="2000" b="1" dirty="0">
                <a:solidFill>
                  <a:srgbClr val="000000"/>
                </a:solidFill>
                <a:latin typeface="Consolas" panose="020B0609020204030204" pitchFamily="49" charset="0"/>
              </a:rPr>
              <a:t>)]</a:t>
            </a:r>
          </a:p>
          <a:p>
            <a:pPr marL="0" indent="0">
              <a:buNone/>
            </a:pP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DataType</a:t>
            </a: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DataType</a:t>
            </a:r>
            <a:r>
              <a:rPr lang="en-US" sz="2000" b="1" dirty="0" err="1">
                <a:solidFill>
                  <a:srgbClr val="000000"/>
                </a:solidFill>
                <a:latin typeface="Consolas" panose="020B0609020204030204" pitchFamily="49" charset="0"/>
              </a:rPr>
              <a:t>.MultilineText</a:t>
            </a:r>
            <a:r>
              <a:rPr lang="en-US" sz="2000" b="1" dirty="0">
                <a:solidFill>
                  <a:srgbClr val="000000"/>
                </a:solidFill>
                <a:latin typeface="Consolas" panose="020B0609020204030204" pitchFamily="49" charset="0"/>
              </a:rPr>
              <a:t>)]</a:t>
            </a:r>
          </a:p>
          <a:p>
            <a:pPr marL="0" indent="0">
              <a:buNone/>
            </a:pPr>
            <a:r>
              <a:rPr lang="en-US" sz="2000" b="1" dirty="0">
                <a:solidFill>
                  <a:srgbClr val="0000FF"/>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string</a:t>
            </a:r>
            <a:r>
              <a:rPr lang="en-US" sz="2000" b="1" dirty="0">
                <a:solidFill>
                  <a:srgbClr val="000000"/>
                </a:solidFill>
                <a:latin typeface="Consolas" panose="020B0609020204030204" pitchFamily="49" charset="0"/>
              </a:rPr>
              <a:t> Profile { </a:t>
            </a:r>
            <a:r>
              <a:rPr lang="en-US" sz="2000" b="1" dirty="0">
                <a:solidFill>
                  <a:srgbClr val="0000FF"/>
                </a:solidFill>
                <a:latin typeface="Consolas" panose="020B0609020204030204" pitchFamily="49" charset="0"/>
              </a:rPr>
              <a:t>get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set</a:t>
            </a:r>
            <a:r>
              <a:rPr lang="en-US" sz="2000" b="1" dirty="0">
                <a:solidFill>
                  <a:srgbClr val="000000"/>
                </a:solidFill>
                <a:latin typeface="Consolas" panose="020B0609020204030204" pitchFamily="49" charset="0"/>
              </a:rPr>
              <a:t>; }</a:t>
            </a:r>
            <a:endParaRPr lang="en-US" sz="2000" b="1" dirty="0"/>
          </a:p>
        </p:txBody>
      </p:sp>
    </p:spTree>
    <p:extLst>
      <p:ext uri="{BB962C8B-B14F-4D97-AF65-F5344CB8AC3E}">
        <p14:creationId xmlns:p14="http://schemas.microsoft.com/office/powerpoint/2010/main" val="4163035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12" y="0"/>
            <a:ext cx="10515600" cy="726556"/>
          </a:xfrm>
        </p:spPr>
        <p:txBody>
          <a:bodyPr/>
          <a:lstStyle/>
          <a:p>
            <a:r>
              <a:rPr lang="en-US" b="1" dirty="0"/>
              <a:t>Apply </a:t>
            </a:r>
            <a:r>
              <a:rPr lang="en-US" b="1" dirty="0" err="1"/>
              <a:t>DataAnnotation</a:t>
            </a:r>
            <a:r>
              <a:rPr lang="en-US" b="1" dirty="0"/>
              <a:t> Attributes</a:t>
            </a:r>
          </a:p>
        </p:txBody>
      </p:sp>
      <p:sp>
        <p:nvSpPr>
          <p:cNvPr id="3" name="Content Placeholder 2"/>
          <p:cNvSpPr>
            <a:spLocks noGrp="1"/>
          </p:cNvSpPr>
          <p:nvPr>
            <p:ph idx="1"/>
          </p:nvPr>
        </p:nvSpPr>
        <p:spPr>
          <a:xfrm>
            <a:off x="194388" y="1073019"/>
            <a:ext cx="11599506" cy="5682343"/>
          </a:xfrm>
        </p:spPr>
        <p:txBody>
          <a:bodyPr>
            <a:normAutofit/>
          </a:bodyPr>
          <a:lstStyle/>
          <a:p>
            <a:pPr marL="0" indent="0">
              <a:buNone/>
            </a:pPr>
            <a:r>
              <a:rPr lang="en-US" sz="2000" dirty="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FileExtensions</a:t>
            </a:r>
            <a:r>
              <a:rPr lang="en-US" sz="2000" b="1" dirty="0">
                <a:solidFill>
                  <a:srgbClr val="000000"/>
                </a:solidFill>
                <a:latin typeface="Consolas" panose="020B0609020204030204" pitchFamily="49" charset="0"/>
              </a:rPr>
              <a:t>(Extensions = </a:t>
            </a:r>
            <a:r>
              <a:rPr lang="en-US" sz="2000" b="1" dirty="0">
                <a:solidFill>
                  <a:srgbClr val="A31515"/>
                </a:solidFill>
                <a:latin typeface="Consolas" panose="020B0609020204030204" pitchFamily="49" charset="0"/>
              </a:rPr>
              <a:t>"</a:t>
            </a:r>
            <a:r>
              <a:rPr lang="en-US" sz="2000" b="1" dirty="0" err="1">
                <a:solidFill>
                  <a:srgbClr val="A31515"/>
                </a:solidFill>
                <a:latin typeface="Consolas" panose="020B0609020204030204" pitchFamily="49" charset="0"/>
              </a:rPr>
              <a:t>png,jpg,jpeg,gif</a:t>
            </a:r>
            <a:r>
              <a:rPr lang="en-US" sz="2000" b="1" dirty="0">
                <a:solidFill>
                  <a:srgbClr val="A31515"/>
                </a:solidFill>
                <a:latin typeface="Consolas" panose="020B0609020204030204" pitchFamily="49" charset="0"/>
              </a:rPr>
              <a:t>"</a:t>
            </a:r>
            <a:r>
              <a:rPr lang="en-US" sz="2000" b="1" dirty="0">
                <a:solidFill>
                  <a:srgbClr val="000000"/>
                </a:solidFill>
                <a:latin typeface="Consolas" panose="020B0609020204030204" pitchFamily="49" charset="0"/>
              </a:rPr>
              <a:t>)]</a:t>
            </a:r>
          </a:p>
          <a:p>
            <a:pPr marL="0" indent="0">
              <a:buNone/>
            </a:pP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string</a:t>
            </a:r>
            <a:r>
              <a:rPr lang="en-US" sz="2000" b="1" dirty="0">
                <a:solidFill>
                  <a:srgbClr val="000000"/>
                </a:solidFill>
                <a:latin typeface="Consolas" panose="020B0609020204030204" pitchFamily="49" charset="0"/>
              </a:rPr>
              <a:t> Photo { </a:t>
            </a:r>
            <a:r>
              <a:rPr lang="en-US" sz="2000" b="1" dirty="0">
                <a:solidFill>
                  <a:srgbClr val="0000FF"/>
                </a:solidFill>
                <a:latin typeface="Consolas" panose="020B0609020204030204" pitchFamily="49" charset="0"/>
              </a:rPr>
              <a:t>get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set</a:t>
            </a:r>
            <a:r>
              <a:rPr lang="en-US" sz="2000" b="1" dirty="0">
                <a:solidFill>
                  <a:srgbClr val="000000"/>
                </a:solidFill>
                <a:latin typeface="Consolas" panose="020B0609020204030204" pitchFamily="49" charset="0"/>
              </a:rPr>
              <a:t>; }</a:t>
            </a:r>
          </a:p>
          <a:p>
            <a:pPr marL="0" indent="0">
              <a:buNone/>
            </a:pPr>
            <a:endParaRPr lang="en-US" sz="2000" b="1" dirty="0">
              <a:solidFill>
                <a:srgbClr val="000000"/>
              </a:solidFill>
              <a:latin typeface="Consolas" panose="020B0609020204030204" pitchFamily="49" charset="0"/>
            </a:endParaRPr>
          </a:p>
          <a:p>
            <a:pPr marL="0" indent="0">
              <a:buNone/>
            </a:pPr>
            <a:r>
              <a:rPr lang="en-US" sz="2000" b="1" dirty="0">
                <a:solidFill>
                  <a:srgbClr val="000000"/>
                </a:solidFill>
                <a:latin typeface="Consolas" panose="020B0609020204030204" pitchFamily="49" charset="0"/>
              </a:rPr>
              <a:t> [</a:t>
            </a:r>
            <a:r>
              <a:rPr lang="en-US" sz="2000" b="1" dirty="0" err="1">
                <a:solidFill>
                  <a:srgbClr val="2B91AF"/>
                </a:solidFill>
                <a:latin typeface="Consolas" panose="020B0609020204030204" pitchFamily="49" charset="0"/>
              </a:rPr>
              <a:t>AllowHtml</a:t>
            </a:r>
            <a:r>
              <a:rPr lang="en-US" sz="2000" b="1" dirty="0">
                <a:solidFill>
                  <a:srgbClr val="000000"/>
                </a:solidFill>
                <a:latin typeface="Consolas" panose="020B0609020204030204" pitchFamily="49" charset="0"/>
              </a:rPr>
              <a:t>()]</a:t>
            </a:r>
          </a:p>
          <a:p>
            <a:pPr marL="0" indent="0">
              <a:buNone/>
            </a:pPr>
            <a:r>
              <a:rPr lang="en-US" sz="2000" b="1" dirty="0">
                <a:solidFill>
                  <a:srgbClr val="000000"/>
                </a:solidFill>
                <a:latin typeface="Consolas" panose="020B0609020204030204" pitchFamily="49" charset="0"/>
              </a:rPr>
              <a:t> [</a:t>
            </a:r>
            <a:r>
              <a:rPr lang="en-US" sz="2000" b="1" dirty="0">
                <a:solidFill>
                  <a:srgbClr val="2B91AF"/>
                </a:solidFill>
                <a:latin typeface="Consolas" panose="020B0609020204030204" pitchFamily="49" charset="0"/>
              </a:rPr>
              <a:t>Display</a:t>
            </a:r>
            <a:r>
              <a:rPr lang="en-US" sz="2000" b="1" dirty="0">
                <a:solidFill>
                  <a:srgbClr val="000000"/>
                </a:solidFill>
                <a:latin typeface="Consolas" panose="020B0609020204030204" pitchFamily="49" charset="0"/>
              </a:rPr>
              <a:t>(Name = </a:t>
            </a:r>
            <a:r>
              <a:rPr lang="en-US" sz="2000" b="1" dirty="0">
                <a:solidFill>
                  <a:srgbClr val="A31515"/>
                </a:solidFill>
                <a:latin typeface="Consolas" panose="020B0609020204030204" pitchFamily="49" charset="0"/>
              </a:rPr>
              <a:t>"Additional Comments"</a:t>
            </a:r>
            <a:r>
              <a:rPr lang="en-US" sz="2000" b="1" dirty="0">
                <a:solidFill>
                  <a:srgbClr val="000000"/>
                </a:solidFill>
                <a:latin typeface="Consolas" panose="020B0609020204030204" pitchFamily="49" charset="0"/>
              </a:rPr>
              <a:t>)]</a:t>
            </a:r>
          </a:p>
          <a:p>
            <a:pPr marL="0" indent="0">
              <a:buNone/>
            </a:pPr>
            <a:r>
              <a:rPr lang="en-US" sz="2000" b="1" dirty="0">
                <a:solidFill>
                  <a:srgbClr val="0000FF"/>
                </a:solidFill>
                <a:latin typeface="Consolas" panose="020B0609020204030204" pitchFamily="49" charset="0"/>
              </a:rPr>
              <a:t> public</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string</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AdditionalComments</a:t>
            </a:r>
            <a:r>
              <a:rPr lang="en-US" sz="2000" b="1" dirty="0">
                <a:solidFill>
                  <a:srgbClr val="000000"/>
                </a:solidFill>
                <a:latin typeface="Consolas" panose="020B0609020204030204" pitchFamily="49" charset="0"/>
              </a:rPr>
              <a:t> { </a:t>
            </a:r>
            <a:r>
              <a:rPr lang="en-US" sz="2000" b="1" dirty="0">
                <a:solidFill>
                  <a:srgbClr val="0000FF"/>
                </a:solidFill>
                <a:latin typeface="Consolas" panose="020B0609020204030204" pitchFamily="49" charset="0"/>
              </a:rPr>
              <a:t>get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set</a:t>
            </a:r>
            <a:r>
              <a:rPr lang="en-US" sz="2000" b="1" dirty="0">
                <a:solidFill>
                  <a:srgbClr val="000000"/>
                </a:solidFill>
                <a:latin typeface="Consolas" panose="020B0609020204030204" pitchFamily="49" charset="0"/>
              </a:rPr>
              <a:t>; }</a:t>
            </a:r>
          </a:p>
          <a:p>
            <a:pPr marL="0" indent="0">
              <a:buNone/>
            </a:pPr>
            <a:endParaRPr lang="en-US" sz="2000" b="1" dirty="0">
              <a:solidFill>
                <a:srgbClr val="000000"/>
              </a:solidFill>
              <a:latin typeface="Consolas" panose="020B0609020204030204" pitchFamily="49" charset="0"/>
            </a:endParaRPr>
          </a:p>
          <a:p>
            <a:pPr marL="0" indent="0">
              <a:buNone/>
            </a:pPr>
            <a:endParaRPr lang="en-US" sz="2000" b="1" dirty="0">
              <a:solidFill>
                <a:srgbClr val="000000"/>
              </a:solidFill>
              <a:latin typeface="Consolas" panose="020B0609020204030204" pitchFamily="49" charset="0"/>
            </a:endParaRPr>
          </a:p>
          <a:p>
            <a:pPr marL="0" indent="0">
              <a:buNone/>
            </a:pPr>
            <a:r>
              <a:rPr lang="en-US" sz="2000" b="1" dirty="0">
                <a:solidFill>
                  <a:srgbClr val="000000"/>
                </a:solidFill>
                <a:latin typeface="Consolas" panose="020B0609020204030204" pitchFamily="49" charset="0"/>
              </a:rPr>
              <a:t> [</a:t>
            </a:r>
            <a:r>
              <a:rPr lang="en-US" sz="2000" b="1" dirty="0" err="1">
                <a:solidFill>
                  <a:srgbClr val="2B91AF"/>
                </a:solidFill>
                <a:latin typeface="Consolas" panose="020B0609020204030204" pitchFamily="49" charset="0"/>
              </a:rPr>
              <a:t>CustomValidation</a:t>
            </a:r>
            <a:r>
              <a:rPr lang="en-US" sz="2000" b="1" dirty="0">
                <a:solidFill>
                  <a:srgbClr val="000000"/>
                </a:solidFill>
                <a:latin typeface="Consolas" panose="020B0609020204030204" pitchFamily="49" charset="0"/>
              </a:rPr>
              <a:t>(</a:t>
            </a:r>
            <a:r>
              <a:rPr lang="en-US" sz="2000" b="1" dirty="0" err="1">
                <a:solidFill>
                  <a:srgbClr val="0000FF"/>
                </a:solidFill>
                <a:latin typeface="Consolas" panose="020B0609020204030204" pitchFamily="49" charset="0"/>
              </a:rPr>
              <a:t>typeof</a:t>
            </a:r>
            <a:r>
              <a:rPr lang="en-US" sz="2000" b="1" dirty="0">
                <a:solidFill>
                  <a:srgbClr val="000000"/>
                </a:solidFill>
                <a:latin typeface="Consolas" panose="020B0609020204030204" pitchFamily="49" charset="0"/>
              </a:rPr>
              <a:t>(</a:t>
            </a:r>
            <a:r>
              <a:rPr lang="en-US" sz="2000" b="1" dirty="0" err="1">
                <a:solidFill>
                  <a:srgbClr val="2B91AF"/>
                </a:solidFill>
                <a:latin typeface="Consolas" panose="020B0609020204030204" pitchFamily="49" charset="0"/>
              </a:rPr>
              <a:t>CityValidator</a:t>
            </a:r>
            <a:r>
              <a:rPr lang="en-US" sz="2000" b="1" dirty="0">
                <a:solidFill>
                  <a:srgbClr val="000000"/>
                </a:solidFill>
                <a:latin typeface="Consolas" panose="020B0609020204030204" pitchFamily="49" charset="0"/>
              </a:rPr>
              <a:t>), </a:t>
            </a:r>
            <a:r>
              <a:rPr lang="en-US" sz="2000" b="1" dirty="0">
                <a:solidFill>
                  <a:srgbClr val="A31515"/>
                </a:solidFill>
                <a:latin typeface="Consolas" panose="020B0609020204030204" pitchFamily="49" charset="0"/>
              </a:rPr>
              <a:t>"</a:t>
            </a:r>
            <a:r>
              <a:rPr lang="en-US" sz="2000" b="1" dirty="0" err="1">
                <a:solidFill>
                  <a:srgbClr val="A31515"/>
                </a:solidFill>
                <a:latin typeface="Consolas" panose="020B0609020204030204" pitchFamily="49" charset="0"/>
              </a:rPr>
              <a:t>IsCityValid</a:t>
            </a:r>
            <a:r>
              <a:rPr lang="en-US" sz="2000" b="1" dirty="0">
                <a:solidFill>
                  <a:srgbClr val="A31515"/>
                </a:solidFill>
                <a:latin typeface="Consolas" panose="020B0609020204030204" pitchFamily="49" charset="0"/>
              </a:rPr>
              <a:t>"</a:t>
            </a:r>
            <a:r>
              <a:rPr lang="en-US" sz="2000" b="1" dirty="0">
                <a:solidFill>
                  <a:srgbClr val="000000"/>
                </a:solidFill>
                <a:latin typeface="Consolas" panose="020B0609020204030204" pitchFamily="49" charset="0"/>
              </a:rPr>
              <a:t>)]</a:t>
            </a:r>
          </a:p>
          <a:p>
            <a:pPr marL="0" indent="0">
              <a:buNone/>
            </a:pPr>
            <a:r>
              <a:rPr lang="en-US" sz="2000" b="1" dirty="0">
                <a:solidFill>
                  <a:srgbClr val="0000FF"/>
                </a:solidFill>
                <a:latin typeface="Consolas" panose="020B0609020204030204" pitchFamily="49" charset="0"/>
              </a:rPr>
              <a:t> public</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string</a:t>
            </a:r>
            <a:r>
              <a:rPr lang="en-US" sz="2000" b="1" dirty="0">
                <a:solidFill>
                  <a:srgbClr val="000000"/>
                </a:solidFill>
                <a:latin typeface="Consolas" panose="020B0609020204030204" pitchFamily="49" charset="0"/>
              </a:rPr>
              <a:t> City { </a:t>
            </a:r>
            <a:r>
              <a:rPr lang="en-US" sz="2000" b="1" dirty="0">
                <a:solidFill>
                  <a:srgbClr val="0000FF"/>
                </a:solidFill>
                <a:latin typeface="Consolas" panose="020B0609020204030204" pitchFamily="49" charset="0"/>
              </a:rPr>
              <a:t>get</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set</a:t>
            </a:r>
            <a:r>
              <a:rPr lang="en-US" sz="2000" b="1" dirty="0">
                <a:solidFill>
                  <a:srgbClr val="000000"/>
                </a:solidFill>
                <a:latin typeface="Consolas" panose="020B0609020204030204" pitchFamily="49" charset="0"/>
              </a:rPr>
              <a:t>; }</a:t>
            </a:r>
            <a:endParaRPr lang="en-US" sz="2000" b="1" dirty="0"/>
          </a:p>
        </p:txBody>
      </p:sp>
    </p:spTree>
    <p:extLst>
      <p:ext uri="{BB962C8B-B14F-4D97-AF65-F5344CB8AC3E}">
        <p14:creationId xmlns:p14="http://schemas.microsoft.com/office/powerpoint/2010/main" val="72358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0412" y="0"/>
            <a:ext cx="10515600" cy="726556"/>
          </a:xfrm>
        </p:spPr>
        <p:txBody>
          <a:bodyPr/>
          <a:lstStyle/>
          <a:p>
            <a:r>
              <a:rPr lang="en-US" b="1" dirty="0"/>
              <a:t>Apply </a:t>
            </a:r>
            <a:r>
              <a:rPr lang="en-US" b="1" dirty="0" err="1"/>
              <a:t>DataAnnotation</a:t>
            </a:r>
            <a:r>
              <a:rPr lang="en-US" b="1" dirty="0"/>
              <a:t> Attributes</a:t>
            </a:r>
          </a:p>
        </p:txBody>
      </p:sp>
      <p:sp>
        <p:nvSpPr>
          <p:cNvPr id="3" name="Content Placeholder 2"/>
          <p:cNvSpPr>
            <a:spLocks noGrp="1"/>
          </p:cNvSpPr>
          <p:nvPr>
            <p:ph idx="1"/>
          </p:nvPr>
        </p:nvSpPr>
        <p:spPr>
          <a:xfrm>
            <a:off x="194387" y="1073019"/>
            <a:ext cx="12075367" cy="5682343"/>
          </a:xfrm>
        </p:spPr>
        <p:txBody>
          <a:bodyPr>
            <a:normAutofit/>
          </a:bodyPr>
          <a:lstStyle/>
          <a:p>
            <a:pPr marL="0" indent="0">
              <a:buNone/>
            </a:pP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err="1">
                <a:solidFill>
                  <a:srgbClr val="2B91AF"/>
                </a:solidFill>
                <a:latin typeface="Consolas" panose="020B0609020204030204" pitchFamily="49" charset="0"/>
              </a:rPr>
              <a:t>IEnumerable</a:t>
            </a:r>
            <a:r>
              <a:rPr lang="en-US" sz="2000" b="1" dirty="0">
                <a:solidFill>
                  <a:srgbClr val="000000"/>
                </a:solidFill>
                <a:latin typeface="Consolas" panose="020B0609020204030204" pitchFamily="49" charset="0"/>
              </a:rPr>
              <a:t>&lt;</a:t>
            </a:r>
            <a:r>
              <a:rPr lang="en-US" sz="2000" b="1" dirty="0" err="1">
                <a:solidFill>
                  <a:srgbClr val="2B91AF"/>
                </a:solidFill>
                <a:latin typeface="Consolas" panose="020B0609020204030204" pitchFamily="49" charset="0"/>
              </a:rPr>
              <a:t>ValidationResult</a:t>
            </a:r>
            <a:r>
              <a:rPr lang="en-US" sz="2000" b="1" dirty="0">
                <a:solidFill>
                  <a:srgbClr val="000000"/>
                </a:solidFill>
                <a:latin typeface="Consolas" panose="020B0609020204030204" pitchFamily="49" charset="0"/>
              </a:rPr>
              <a:t>&gt; Validate(</a:t>
            </a:r>
            <a:r>
              <a:rPr lang="en-US" sz="2000" b="1" dirty="0" err="1">
                <a:solidFill>
                  <a:srgbClr val="2B91AF"/>
                </a:solidFill>
                <a:latin typeface="Consolas" panose="020B0609020204030204" pitchFamily="49" charset="0"/>
              </a:rPr>
              <a:t>ValidationContext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validationContext</a:t>
            </a:r>
            <a:r>
              <a:rPr lang="en-US" sz="2000" b="1" dirty="0">
                <a:solidFill>
                  <a:srgbClr val="000000"/>
                </a:solidFill>
                <a:latin typeface="Consolas" panose="020B0609020204030204" pitchFamily="49" charset="0"/>
              </a:rPr>
              <a:t>)</a:t>
            </a:r>
          </a:p>
          <a:p>
            <a:pPr marL="0" indent="0">
              <a:buNone/>
            </a:pPr>
            <a:r>
              <a:rPr lang="en-US" sz="2000" b="1" dirty="0">
                <a:solidFill>
                  <a:srgbClr val="000000"/>
                </a:solidFill>
                <a:latin typeface="Consolas" panose="020B0609020204030204" pitchFamily="49" charset="0"/>
              </a:rPr>
              <a:t>  {</a:t>
            </a:r>
          </a:p>
          <a:p>
            <a:pPr marL="0" indent="0">
              <a:buNone/>
            </a:pPr>
            <a:r>
              <a:rPr lang="en-US" sz="2000" b="1" dirty="0">
                <a:solidFill>
                  <a:srgbClr val="2B91AF"/>
                </a:solidFill>
                <a:latin typeface="Consolas" panose="020B0609020204030204" pitchFamily="49" charset="0"/>
              </a:rPr>
              <a:t>	</a:t>
            </a:r>
            <a:r>
              <a:rPr lang="en-US" sz="2000" b="1" dirty="0" err="1">
                <a:solidFill>
                  <a:srgbClr val="2B91AF"/>
                </a:solidFill>
                <a:latin typeface="Consolas" panose="020B0609020204030204" pitchFamily="49" charset="0"/>
              </a:rPr>
              <a:t>ValidationResult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vr</a:t>
            </a:r>
            <a:r>
              <a:rPr lang="en-US" sz="2000" b="1" dirty="0">
                <a:solidFill>
                  <a:srgbClr val="000000"/>
                </a:solidFill>
                <a:latin typeface="Consolas" panose="020B0609020204030204" pitchFamily="49" charset="0"/>
              </a:rPr>
              <a:t> = </a:t>
            </a:r>
            <a:r>
              <a:rPr lang="en-US" sz="2000" b="1" dirty="0">
                <a:solidFill>
                  <a:srgbClr val="0000FF"/>
                </a:solidFill>
                <a:latin typeface="Consolas" panose="020B0609020204030204" pitchFamily="49" charset="0"/>
              </a:rPr>
              <a:t>null</a:t>
            </a:r>
            <a:r>
              <a:rPr lang="en-US" sz="2000" b="1" dirty="0">
                <a:solidFill>
                  <a:srgbClr val="000000"/>
                </a:solidFill>
                <a:latin typeface="Consolas" panose="020B0609020204030204" pitchFamily="49" charset="0"/>
              </a:rPr>
              <a:t>;</a:t>
            </a:r>
          </a:p>
          <a:p>
            <a:pPr marL="0" indent="0">
              <a:buNone/>
            </a:pPr>
            <a:endParaRPr lang="en-US" sz="2000" b="1" dirty="0">
              <a:solidFill>
                <a:srgbClr val="000000"/>
              </a:solidFill>
              <a:latin typeface="Consolas" panose="020B0609020204030204" pitchFamily="49" charset="0"/>
            </a:endParaRPr>
          </a:p>
          <a:p>
            <a:pPr marL="0" indent="0">
              <a:buNone/>
            </a:pPr>
            <a:r>
              <a:rPr lang="en-US" sz="2000" b="1" dirty="0">
                <a:solidFill>
                  <a:srgbClr val="0000FF"/>
                </a:solidFill>
                <a:latin typeface="Consolas" panose="020B0609020204030204" pitchFamily="49" charset="0"/>
              </a:rPr>
              <a:t>	if</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City.ToLower</a:t>
            </a:r>
            <a:r>
              <a:rPr lang="en-US" sz="2000" b="1" dirty="0">
                <a:solidFill>
                  <a:srgbClr val="000000"/>
                </a:solidFill>
                <a:latin typeface="Consolas" panose="020B0609020204030204" pitchFamily="49" charset="0"/>
              </a:rPr>
              <a:t>() == </a:t>
            </a:r>
            <a:r>
              <a:rPr lang="en-US" sz="2000" b="1" dirty="0">
                <a:solidFill>
                  <a:srgbClr val="A31515"/>
                </a:solidFill>
                <a:latin typeface="Consolas" panose="020B0609020204030204" pitchFamily="49" charset="0"/>
              </a:rPr>
              <a:t>"</a:t>
            </a:r>
            <a:r>
              <a:rPr lang="en-US" sz="2000" b="1" dirty="0" err="1">
                <a:solidFill>
                  <a:srgbClr val="A31515"/>
                </a:solidFill>
                <a:latin typeface="Consolas" panose="020B0609020204030204" pitchFamily="49" charset="0"/>
              </a:rPr>
              <a:t>hyderabad</a:t>
            </a:r>
            <a:r>
              <a:rPr lang="en-US" sz="2000" b="1" dirty="0">
                <a:solidFill>
                  <a:srgbClr val="A31515"/>
                </a:solidFill>
                <a:latin typeface="Consolas" panose="020B0609020204030204" pitchFamily="49" charset="0"/>
              </a:rPr>
              <a:t>"</a:t>
            </a:r>
            <a:r>
              <a:rPr lang="en-US" sz="2000" b="1" dirty="0">
                <a:solidFill>
                  <a:srgbClr val="000000"/>
                </a:solidFill>
                <a:latin typeface="Consolas" panose="020B0609020204030204" pitchFamily="49" charset="0"/>
              </a:rPr>
              <a:t> &amp;&amp; </a:t>
            </a:r>
            <a:r>
              <a:rPr lang="en-US" sz="2000" b="1" dirty="0" err="1">
                <a:solidFill>
                  <a:srgbClr val="000000"/>
                </a:solidFill>
                <a:latin typeface="Consolas" panose="020B0609020204030204" pitchFamily="49" charset="0"/>
              </a:rPr>
              <a:t>PostalCode</a:t>
            </a:r>
            <a:r>
              <a:rPr lang="en-US" sz="2000" b="1" dirty="0">
                <a:solidFill>
                  <a:srgbClr val="000000"/>
                </a:solidFill>
                <a:latin typeface="Consolas" panose="020B0609020204030204" pitchFamily="49" charset="0"/>
              </a:rPr>
              <a:t> &gt; 500)</a:t>
            </a:r>
          </a:p>
          <a:p>
            <a:pPr marL="0" indent="0">
              <a:buNone/>
            </a:pP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vr</a:t>
            </a:r>
            <a:r>
              <a:rPr lang="en-US" sz="2000" b="1" dirty="0">
                <a:solidFill>
                  <a:srgbClr val="000000"/>
                </a:solidFill>
                <a:latin typeface="Consolas" panose="020B0609020204030204" pitchFamily="49" charset="0"/>
              </a:rPr>
              <a:t> = </a:t>
            </a:r>
            <a:r>
              <a:rPr lang="en-US" sz="2000" b="1" dirty="0">
                <a:solidFill>
                  <a:srgbClr val="0000FF"/>
                </a:solidFill>
                <a:latin typeface="Consolas" panose="020B0609020204030204" pitchFamily="49" charset="0"/>
              </a:rPr>
              <a:t>new</a:t>
            </a:r>
            <a:r>
              <a:rPr lang="en-US" sz="2000" b="1" dirty="0">
                <a:solidFill>
                  <a:srgbClr val="000000"/>
                </a:solidFill>
                <a:latin typeface="Consolas" panose="020B0609020204030204" pitchFamily="49" charset="0"/>
              </a:rPr>
              <a:t> </a:t>
            </a:r>
            <a:r>
              <a:rPr lang="en-US" sz="2000" b="1" dirty="0" err="1">
                <a:solidFill>
                  <a:srgbClr val="2B91AF"/>
                </a:solidFill>
                <a:latin typeface="Consolas" panose="020B0609020204030204" pitchFamily="49" charset="0"/>
              </a:rPr>
              <a:t>ValidationResult</a:t>
            </a:r>
            <a:r>
              <a:rPr lang="en-US" sz="2000" b="1" dirty="0">
                <a:solidFill>
                  <a:srgbClr val="000000"/>
                </a:solidFill>
                <a:latin typeface="Consolas" panose="020B0609020204030204" pitchFamily="49" charset="0"/>
              </a:rPr>
              <a:t>(</a:t>
            </a:r>
            <a:r>
              <a:rPr lang="en-US" sz="2000" b="1" dirty="0">
                <a:solidFill>
                  <a:srgbClr val="A31515"/>
                </a:solidFill>
                <a:latin typeface="Consolas" panose="020B0609020204030204" pitchFamily="49" charset="0"/>
              </a:rPr>
              <a:t>"Invalid </a:t>
            </a:r>
            <a:r>
              <a:rPr lang="en-US" sz="2000" b="1" dirty="0" err="1">
                <a:solidFill>
                  <a:srgbClr val="A31515"/>
                </a:solidFill>
                <a:latin typeface="Consolas" panose="020B0609020204030204" pitchFamily="49" charset="0"/>
              </a:rPr>
              <a:t>PostalCode</a:t>
            </a:r>
            <a:r>
              <a:rPr lang="en-US" sz="2000" b="1" dirty="0">
                <a:solidFill>
                  <a:srgbClr val="A31515"/>
                </a:solidFill>
                <a:latin typeface="Consolas" panose="020B0609020204030204" pitchFamily="49" charset="0"/>
              </a:rPr>
              <a:t> for Hyderabad City."</a:t>
            </a:r>
            <a:r>
              <a:rPr lang="en-US" sz="2000" b="1" dirty="0">
                <a:solidFill>
                  <a:srgbClr val="000000"/>
                </a:solidFill>
                <a:latin typeface="Consolas" panose="020B0609020204030204" pitchFamily="49" charset="0"/>
              </a:rPr>
              <a:t>);</a:t>
            </a:r>
          </a:p>
          <a:p>
            <a:pPr marL="0" indent="0">
              <a:buNone/>
            </a:pPr>
            <a:endParaRPr lang="en-US" sz="2000" b="1" dirty="0">
              <a:solidFill>
                <a:srgbClr val="000000"/>
              </a:solidFill>
              <a:latin typeface="Consolas" panose="020B0609020204030204" pitchFamily="49" charset="0"/>
            </a:endParaRPr>
          </a:p>
          <a:p>
            <a:pPr marL="0" indent="0">
              <a:buNone/>
            </a:pPr>
            <a:r>
              <a:rPr lang="en-US" sz="2000" b="1" dirty="0">
                <a:solidFill>
                  <a:srgbClr val="0000FF"/>
                </a:solidFill>
                <a:latin typeface="Consolas" panose="020B0609020204030204" pitchFamily="49" charset="0"/>
              </a:rPr>
              <a:t>	return</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new</a:t>
            </a:r>
            <a:r>
              <a:rPr lang="en-US" sz="2000" b="1" dirty="0">
                <a:solidFill>
                  <a:srgbClr val="000000"/>
                </a:solidFill>
                <a:latin typeface="Consolas" panose="020B0609020204030204" pitchFamily="49" charset="0"/>
              </a:rPr>
              <a:t> </a:t>
            </a:r>
            <a:r>
              <a:rPr lang="en-US" sz="2000" b="1" dirty="0">
                <a:solidFill>
                  <a:srgbClr val="2B91AF"/>
                </a:solidFill>
                <a:latin typeface="Consolas" panose="020B0609020204030204" pitchFamily="49" charset="0"/>
              </a:rPr>
              <a:t>List</a:t>
            </a:r>
            <a:r>
              <a:rPr lang="en-US" sz="2000" b="1" dirty="0">
                <a:solidFill>
                  <a:srgbClr val="000000"/>
                </a:solidFill>
                <a:latin typeface="Consolas" panose="020B0609020204030204" pitchFamily="49" charset="0"/>
              </a:rPr>
              <a:t>&lt;</a:t>
            </a:r>
            <a:r>
              <a:rPr lang="en-US" sz="2000" b="1" dirty="0" err="1">
                <a:solidFill>
                  <a:srgbClr val="2B91AF"/>
                </a:solidFill>
                <a:latin typeface="Consolas" panose="020B0609020204030204" pitchFamily="49" charset="0"/>
              </a:rPr>
              <a:t>ValidationResult</a:t>
            </a:r>
            <a:r>
              <a:rPr lang="en-US" sz="2000" b="1" dirty="0">
                <a:solidFill>
                  <a:srgbClr val="000000"/>
                </a:solidFill>
                <a:latin typeface="Consolas" panose="020B0609020204030204" pitchFamily="49" charset="0"/>
              </a:rPr>
              <a:t>&gt;() { </a:t>
            </a:r>
            <a:r>
              <a:rPr lang="en-US" sz="2000" b="1" dirty="0" err="1">
                <a:solidFill>
                  <a:srgbClr val="000000"/>
                </a:solidFill>
                <a:latin typeface="Consolas" panose="020B0609020204030204" pitchFamily="49" charset="0"/>
              </a:rPr>
              <a:t>vr</a:t>
            </a:r>
            <a:r>
              <a:rPr lang="en-US" sz="2000" b="1" dirty="0">
                <a:solidFill>
                  <a:srgbClr val="000000"/>
                </a:solidFill>
                <a:latin typeface="Consolas" panose="020B0609020204030204" pitchFamily="49" charset="0"/>
              </a:rPr>
              <a:t> };</a:t>
            </a:r>
          </a:p>
          <a:p>
            <a:pPr marL="0" indent="0">
              <a:buNone/>
            </a:pPr>
            <a:r>
              <a:rPr lang="en-US" sz="2000" b="1" dirty="0">
                <a:solidFill>
                  <a:srgbClr val="000000"/>
                </a:solidFill>
                <a:latin typeface="Consolas" panose="020B0609020204030204" pitchFamily="49" charset="0"/>
              </a:rPr>
              <a:t>  }</a:t>
            </a:r>
            <a:endParaRPr lang="en-US" sz="2000" b="1" dirty="0"/>
          </a:p>
        </p:txBody>
      </p:sp>
    </p:spTree>
    <p:extLst>
      <p:ext uri="{BB962C8B-B14F-4D97-AF65-F5344CB8AC3E}">
        <p14:creationId xmlns:p14="http://schemas.microsoft.com/office/powerpoint/2010/main" val="2424145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0412" y="0"/>
            <a:ext cx="10515600" cy="726556"/>
          </a:xfrm>
        </p:spPr>
        <p:txBody>
          <a:bodyPr/>
          <a:lstStyle/>
          <a:p>
            <a:r>
              <a:rPr lang="en-US" b="1" dirty="0"/>
              <a:t>class </a:t>
            </a:r>
            <a:r>
              <a:rPr lang="en-US" b="1" dirty="0" err="1"/>
              <a:t>CityValidator</a:t>
            </a:r>
            <a:endParaRPr lang="en-US" b="1" dirty="0"/>
          </a:p>
        </p:txBody>
      </p:sp>
      <p:sp>
        <p:nvSpPr>
          <p:cNvPr id="3" name="Content Placeholder 2"/>
          <p:cNvSpPr>
            <a:spLocks noGrp="1"/>
          </p:cNvSpPr>
          <p:nvPr>
            <p:ph idx="1"/>
          </p:nvPr>
        </p:nvSpPr>
        <p:spPr>
          <a:xfrm>
            <a:off x="194387" y="1073019"/>
            <a:ext cx="12075367" cy="5682343"/>
          </a:xfrm>
        </p:spPr>
        <p:txBody>
          <a:bodyPr>
            <a:normAutofit/>
          </a:bodyPr>
          <a:lstStyle/>
          <a:p>
            <a:pPr marL="0" indent="0">
              <a:buNone/>
            </a:pPr>
            <a:r>
              <a:rPr lang="en-US" sz="2000" b="1" dirty="0">
                <a:solidFill>
                  <a:srgbClr val="0000FF"/>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class</a:t>
            </a:r>
            <a:r>
              <a:rPr lang="en-US" sz="2000" b="1" dirty="0">
                <a:solidFill>
                  <a:srgbClr val="000000"/>
                </a:solidFill>
                <a:latin typeface="Consolas" panose="020B0609020204030204" pitchFamily="49" charset="0"/>
              </a:rPr>
              <a:t> </a:t>
            </a:r>
            <a:r>
              <a:rPr lang="en-US" sz="2000" b="1" dirty="0" err="1">
                <a:solidFill>
                  <a:srgbClr val="2B91AF"/>
                </a:solidFill>
                <a:latin typeface="Consolas" panose="020B0609020204030204" pitchFamily="49" charset="0"/>
              </a:rPr>
              <a:t>CityValidator</a:t>
            </a:r>
            <a:endParaRPr lang="en-US" sz="2000" b="1" dirty="0">
              <a:solidFill>
                <a:srgbClr val="000000"/>
              </a:solidFill>
              <a:latin typeface="Consolas" panose="020B0609020204030204" pitchFamily="49" charset="0"/>
            </a:endParaRPr>
          </a:p>
          <a:p>
            <a:pPr marL="0" indent="0">
              <a:buNone/>
            </a:pPr>
            <a:r>
              <a:rPr lang="en-US" sz="2000" b="1" dirty="0">
                <a:solidFill>
                  <a:srgbClr val="000000"/>
                </a:solidFill>
                <a:latin typeface="Consolas" panose="020B0609020204030204" pitchFamily="49" charset="0"/>
              </a:rPr>
              <a:t>{</a:t>
            </a:r>
          </a:p>
          <a:p>
            <a:pPr marL="0" indent="0">
              <a:buNone/>
            </a:pPr>
            <a:r>
              <a:rPr lang="en-US" sz="2000" b="1" dirty="0">
                <a:solidFill>
                  <a:srgbClr val="0000FF"/>
                </a:solidFill>
                <a:latin typeface="Consolas" panose="020B0609020204030204" pitchFamily="49" charset="0"/>
              </a:rPr>
              <a:t> public</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err="1">
                <a:solidFill>
                  <a:srgbClr val="2B91AF"/>
                </a:solidFill>
                <a:latin typeface="Consolas" panose="020B0609020204030204" pitchFamily="49" charset="0"/>
              </a:rPr>
              <a:t>ValidationResult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IsCityValid</a:t>
            </a:r>
            <a:r>
              <a:rPr lang="en-US" sz="2000" b="1" dirty="0">
                <a:solidFill>
                  <a:srgbClr val="000000"/>
                </a:solidFill>
                <a:latin typeface="Consolas" panose="020B0609020204030204" pitchFamily="49" charset="0"/>
              </a:rPr>
              <a:t>(</a:t>
            </a:r>
            <a:r>
              <a:rPr lang="en-US" sz="2000" b="1" dirty="0">
                <a:solidFill>
                  <a:srgbClr val="0000FF"/>
                </a:solidFill>
                <a:latin typeface="Consolas" panose="020B0609020204030204" pitchFamily="49" charset="0"/>
              </a:rPr>
              <a:t>string</a:t>
            </a:r>
            <a:r>
              <a:rPr lang="en-US" sz="2000" b="1" dirty="0">
                <a:solidFill>
                  <a:srgbClr val="000000"/>
                </a:solidFill>
                <a:latin typeface="Consolas" panose="020B0609020204030204" pitchFamily="49" charset="0"/>
              </a:rPr>
              <a:t> City, </a:t>
            </a:r>
            <a:r>
              <a:rPr lang="en-US" sz="2000" b="1" dirty="0" err="1">
                <a:solidFill>
                  <a:srgbClr val="2B91AF"/>
                </a:solidFill>
                <a:latin typeface="Consolas" panose="020B0609020204030204" pitchFamily="49" charset="0"/>
              </a:rPr>
              <a:t>ValidationContext</a:t>
            </a:r>
            <a:r>
              <a:rPr lang="en-US" sz="2000" b="1" dirty="0">
                <a:solidFill>
                  <a:srgbClr val="000000"/>
                </a:solidFill>
                <a:latin typeface="Consolas" panose="020B0609020204030204" pitchFamily="49" charset="0"/>
              </a:rPr>
              <a:t> context)</a:t>
            </a:r>
          </a:p>
          <a:p>
            <a:pPr marL="0" indent="0">
              <a:buNone/>
            </a:pPr>
            <a:r>
              <a:rPr lang="en-US" sz="2000" b="1" dirty="0">
                <a:solidFill>
                  <a:srgbClr val="000000"/>
                </a:solidFill>
                <a:latin typeface="Consolas" panose="020B0609020204030204" pitchFamily="49" charset="0"/>
              </a:rPr>
              <a:t> {</a:t>
            </a:r>
          </a:p>
          <a:p>
            <a:pPr marL="0" indent="0">
              <a:buNone/>
            </a:pPr>
            <a:r>
              <a:rPr lang="en-US" sz="2000" b="1" dirty="0">
                <a:solidFill>
                  <a:srgbClr val="0000FF"/>
                </a:solidFill>
                <a:latin typeface="Consolas" panose="020B0609020204030204" pitchFamily="49" charset="0"/>
              </a:rPr>
              <a:t>	if</a:t>
            </a:r>
            <a:r>
              <a:rPr lang="en-US" sz="2000" b="1" dirty="0">
                <a:solidFill>
                  <a:srgbClr val="000000"/>
                </a:solidFill>
                <a:latin typeface="Consolas" panose="020B0609020204030204" pitchFamily="49" charset="0"/>
              </a:rPr>
              <a:t> (</a:t>
            </a:r>
            <a:r>
              <a:rPr lang="en-US" sz="2000" b="1" dirty="0" err="1">
                <a:solidFill>
                  <a:srgbClr val="0000FF"/>
                </a:solidFill>
                <a:latin typeface="Consolas" panose="020B0609020204030204" pitchFamily="49" charset="0"/>
              </a:rPr>
              <a:t>string</a:t>
            </a:r>
            <a:r>
              <a:rPr lang="en-US" sz="2000" b="1" dirty="0" err="1">
                <a:solidFill>
                  <a:srgbClr val="000000"/>
                </a:solidFill>
                <a:latin typeface="Consolas" panose="020B0609020204030204" pitchFamily="49" charset="0"/>
              </a:rPr>
              <a:t>.IsNullOrWhiteSpace</a:t>
            </a:r>
            <a:r>
              <a:rPr lang="en-US" sz="2000" b="1" dirty="0">
                <a:solidFill>
                  <a:srgbClr val="000000"/>
                </a:solidFill>
                <a:latin typeface="Consolas" panose="020B0609020204030204" pitchFamily="49" charset="0"/>
              </a:rPr>
              <a:t>(City))</a:t>
            </a:r>
          </a:p>
          <a:p>
            <a:pPr marL="0" indent="0">
              <a:buNone/>
            </a:pPr>
            <a:r>
              <a:rPr lang="en-US" sz="2000" b="1" dirty="0">
                <a:solidFill>
                  <a:srgbClr val="0000FF"/>
                </a:solidFill>
                <a:latin typeface="Consolas" panose="020B0609020204030204" pitchFamily="49" charset="0"/>
              </a:rPr>
              <a:t>	return</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new</a:t>
            </a:r>
            <a:r>
              <a:rPr lang="en-US" sz="2000" b="1" dirty="0">
                <a:solidFill>
                  <a:srgbClr val="000000"/>
                </a:solidFill>
                <a:latin typeface="Consolas" panose="020B0609020204030204" pitchFamily="49" charset="0"/>
              </a:rPr>
              <a:t> </a:t>
            </a:r>
            <a:r>
              <a:rPr lang="en-US" sz="2000" b="1" dirty="0" err="1">
                <a:solidFill>
                  <a:srgbClr val="2B91AF"/>
                </a:solidFill>
                <a:latin typeface="Consolas" panose="020B0609020204030204" pitchFamily="49" charset="0"/>
              </a:rPr>
              <a:t>ValidationResult</a:t>
            </a:r>
            <a:r>
              <a:rPr lang="en-US" sz="2000" b="1" dirty="0">
                <a:solidFill>
                  <a:srgbClr val="000000"/>
                </a:solidFill>
                <a:latin typeface="Consolas" panose="020B0609020204030204" pitchFamily="49" charset="0"/>
              </a:rPr>
              <a:t>(</a:t>
            </a:r>
            <a:r>
              <a:rPr lang="en-US" sz="2000" b="1" dirty="0">
                <a:solidFill>
                  <a:srgbClr val="A31515"/>
                </a:solidFill>
                <a:latin typeface="Consolas" panose="020B0609020204030204" pitchFamily="49" charset="0"/>
              </a:rPr>
              <a:t>"City cannot be null or white space"</a:t>
            </a:r>
            <a:r>
              <a:rPr lang="en-US" sz="2000" b="1" dirty="0">
                <a:solidFill>
                  <a:srgbClr val="000000"/>
                </a:solidFill>
                <a:latin typeface="Consolas" panose="020B0609020204030204" pitchFamily="49" charset="0"/>
              </a:rPr>
              <a:t>);</a:t>
            </a:r>
          </a:p>
          <a:p>
            <a:pPr marL="0" indent="0">
              <a:buNone/>
            </a:pPr>
            <a:r>
              <a:rPr lang="en-US" sz="2000" b="1" dirty="0">
                <a:solidFill>
                  <a:srgbClr val="0000FF"/>
                </a:solidFill>
                <a:latin typeface="Consolas" panose="020B0609020204030204" pitchFamily="49" charset="0"/>
              </a:rPr>
              <a:t>	if</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City.ToLower</a:t>
            </a:r>
            <a:r>
              <a:rPr lang="en-US" sz="2000" b="1" dirty="0">
                <a:solidFill>
                  <a:srgbClr val="000000"/>
                </a:solidFill>
                <a:latin typeface="Consolas" panose="020B0609020204030204" pitchFamily="49" charset="0"/>
              </a:rPr>
              <a:t>().Equals(</a:t>
            </a:r>
            <a:r>
              <a:rPr lang="en-US" sz="2000" b="1" dirty="0">
                <a:solidFill>
                  <a:srgbClr val="A31515"/>
                </a:solidFill>
                <a:latin typeface="Consolas" panose="020B0609020204030204" pitchFamily="49" charset="0"/>
              </a:rPr>
              <a:t>"</a:t>
            </a:r>
            <a:r>
              <a:rPr lang="en-US" sz="2000" b="1" dirty="0" err="1">
                <a:solidFill>
                  <a:srgbClr val="A31515"/>
                </a:solidFill>
                <a:latin typeface="Consolas" panose="020B0609020204030204" pitchFamily="49" charset="0"/>
              </a:rPr>
              <a:t>hyderabad</a:t>
            </a:r>
            <a:r>
              <a:rPr lang="en-US" sz="2000" b="1" dirty="0">
                <a:solidFill>
                  <a:srgbClr val="A31515"/>
                </a:solidFill>
                <a:latin typeface="Consolas" panose="020B0609020204030204" pitchFamily="49" charset="0"/>
              </a:rPr>
              <a:t>"</a:t>
            </a:r>
            <a:r>
              <a:rPr lang="en-US" sz="2000" b="1" dirty="0">
                <a:solidFill>
                  <a:srgbClr val="000000"/>
                </a:solidFill>
                <a:latin typeface="Consolas" panose="020B0609020204030204" pitchFamily="49" charset="0"/>
              </a:rPr>
              <a:t>) || </a:t>
            </a:r>
            <a:r>
              <a:rPr lang="en-US" sz="2000" b="1" dirty="0" err="1">
                <a:solidFill>
                  <a:srgbClr val="000000"/>
                </a:solidFill>
                <a:latin typeface="Consolas" panose="020B0609020204030204" pitchFamily="49" charset="0"/>
              </a:rPr>
              <a:t>City.ToLower</a:t>
            </a:r>
            <a:r>
              <a:rPr lang="en-US" sz="2000" b="1" dirty="0">
                <a:solidFill>
                  <a:srgbClr val="000000"/>
                </a:solidFill>
                <a:latin typeface="Consolas" panose="020B0609020204030204" pitchFamily="49" charset="0"/>
              </a:rPr>
              <a:t>().Equals(</a:t>
            </a:r>
            <a:r>
              <a:rPr lang="en-US" sz="2000" b="1" dirty="0">
                <a:solidFill>
                  <a:srgbClr val="A31515"/>
                </a:solidFill>
                <a:latin typeface="Consolas" panose="020B0609020204030204" pitchFamily="49" charset="0"/>
              </a:rPr>
              <a:t>"</a:t>
            </a:r>
            <a:r>
              <a:rPr lang="en-US" sz="2000" b="1" dirty="0" err="1">
                <a:solidFill>
                  <a:srgbClr val="A31515"/>
                </a:solidFill>
                <a:latin typeface="Consolas" panose="020B0609020204030204" pitchFamily="49" charset="0"/>
              </a:rPr>
              <a:t>cyberabad</a:t>
            </a:r>
            <a:r>
              <a:rPr lang="en-US" sz="2000" b="1" dirty="0">
                <a:solidFill>
                  <a:srgbClr val="A31515"/>
                </a:solidFill>
                <a:latin typeface="Consolas" panose="020B0609020204030204" pitchFamily="49" charset="0"/>
              </a:rPr>
              <a:t>"</a:t>
            </a:r>
            <a:r>
              <a:rPr lang="en-US" sz="2000" b="1" dirty="0">
                <a:solidFill>
                  <a:srgbClr val="000000"/>
                </a:solidFill>
                <a:latin typeface="Consolas" panose="020B0609020204030204" pitchFamily="49" charset="0"/>
              </a:rPr>
              <a:t>))</a:t>
            </a:r>
          </a:p>
          <a:p>
            <a:pPr marL="0" indent="0">
              <a:buNone/>
            </a:pPr>
            <a:r>
              <a:rPr lang="en-US" sz="2000" b="1" dirty="0">
                <a:solidFill>
                  <a:srgbClr val="0000FF"/>
                </a:solidFill>
                <a:latin typeface="Consolas" panose="020B0609020204030204" pitchFamily="49" charset="0"/>
              </a:rPr>
              <a:t>	return</a:t>
            </a:r>
            <a:r>
              <a:rPr lang="en-US" sz="2000" b="1" dirty="0">
                <a:solidFill>
                  <a:srgbClr val="000000"/>
                </a:solidFill>
                <a:latin typeface="Consolas" panose="020B0609020204030204" pitchFamily="49" charset="0"/>
              </a:rPr>
              <a:t> </a:t>
            </a:r>
            <a:r>
              <a:rPr lang="en-US" sz="2000" b="1" dirty="0" err="1">
                <a:solidFill>
                  <a:srgbClr val="2B91AF"/>
                </a:solidFill>
                <a:latin typeface="Consolas" panose="020B0609020204030204" pitchFamily="49" charset="0"/>
              </a:rPr>
              <a:t>ValidationResult</a:t>
            </a:r>
            <a:r>
              <a:rPr lang="en-US" sz="2000" b="1" dirty="0" err="1">
                <a:solidFill>
                  <a:srgbClr val="000000"/>
                </a:solidFill>
                <a:latin typeface="Consolas" panose="020B0609020204030204" pitchFamily="49" charset="0"/>
              </a:rPr>
              <a:t>.Success</a:t>
            </a:r>
            <a:r>
              <a:rPr lang="en-US" sz="2000" b="1" dirty="0">
                <a:solidFill>
                  <a:srgbClr val="000000"/>
                </a:solidFill>
                <a:latin typeface="Consolas" panose="020B0609020204030204" pitchFamily="49" charset="0"/>
              </a:rPr>
              <a:t>;</a:t>
            </a:r>
          </a:p>
          <a:p>
            <a:pPr marL="0" indent="0">
              <a:buNone/>
            </a:pPr>
            <a:r>
              <a:rPr lang="en-US" sz="2000" b="1" dirty="0">
                <a:solidFill>
                  <a:srgbClr val="0000FF"/>
                </a:solidFill>
                <a:latin typeface="Consolas" panose="020B0609020204030204" pitchFamily="49" charset="0"/>
              </a:rPr>
              <a:t>	return</a:t>
            </a:r>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new</a:t>
            </a:r>
            <a:r>
              <a:rPr lang="en-US" sz="2000" b="1" dirty="0">
                <a:solidFill>
                  <a:srgbClr val="000000"/>
                </a:solidFill>
                <a:latin typeface="Consolas" panose="020B0609020204030204" pitchFamily="49" charset="0"/>
              </a:rPr>
              <a:t> </a:t>
            </a:r>
            <a:r>
              <a:rPr lang="en-US" sz="2000" b="1" dirty="0" err="1">
                <a:solidFill>
                  <a:srgbClr val="2B91AF"/>
                </a:solidFill>
                <a:latin typeface="Consolas" panose="020B0609020204030204" pitchFamily="49" charset="0"/>
              </a:rPr>
              <a:t>ValidationResult</a:t>
            </a:r>
            <a:r>
              <a:rPr lang="en-US" sz="2000" b="1" dirty="0">
                <a:solidFill>
                  <a:srgbClr val="000000"/>
                </a:solidFill>
                <a:latin typeface="Consolas" panose="020B0609020204030204" pitchFamily="49" charset="0"/>
              </a:rPr>
              <a:t>(</a:t>
            </a:r>
            <a:r>
              <a:rPr lang="en-US" sz="2000" b="1" dirty="0">
                <a:solidFill>
                  <a:srgbClr val="A31515"/>
                </a:solidFill>
                <a:latin typeface="Consolas" panose="020B0609020204030204" pitchFamily="49" charset="0"/>
              </a:rPr>
              <a:t>"City can only be either Hyderabad or Cyberabad"</a:t>
            </a:r>
            <a:r>
              <a:rPr lang="en-US" sz="2000" b="1" dirty="0">
                <a:solidFill>
                  <a:srgbClr val="000000"/>
                </a:solidFill>
                <a:latin typeface="Consolas" panose="020B0609020204030204" pitchFamily="49" charset="0"/>
              </a:rPr>
              <a:t>);</a:t>
            </a:r>
          </a:p>
          <a:p>
            <a:pPr marL="0" indent="0">
              <a:buNone/>
            </a:pPr>
            <a:r>
              <a:rPr lang="en-US" sz="2000" b="1" dirty="0">
                <a:solidFill>
                  <a:srgbClr val="000000"/>
                </a:solidFill>
                <a:latin typeface="Consolas" panose="020B0609020204030204" pitchFamily="49" charset="0"/>
              </a:rPr>
              <a:t> }</a:t>
            </a:r>
          </a:p>
          <a:p>
            <a:pPr marL="0" indent="0">
              <a:buNone/>
            </a:pPr>
            <a:r>
              <a:rPr lang="en-US" sz="2000" b="1" dirty="0">
                <a:solidFill>
                  <a:srgbClr val="000000"/>
                </a:solidFill>
                <a:latin typeface="Consolas" panose="020B0609020204030204" pitchFamily="49" charset="0"/>
              </a:rPr>
              <a:t>}</a:t>
            </a:r>
            <a:endParaRPr lang="en-US" sz="2000" b="1" dirty="0"/>
          </a:p>
        </p:txBody>
      </p:sp>
    </p:spTree>
    <p:extLst>
      <p:ext uri="{BB962C8B-B14F-4D97-AF65-F5344CB8AC3E}">
        <p14:creationId xmlns:p14="http://schemas.microsoft.com/office/powerpoint/2010/main" val="314457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DataAnnotations</a:t>
            </a:r>
            <a:endParaRPr lang="en-US" dirty="0"/>
          </a:p>
        </p:txBody>
      </p:sp>
      <p:sp>
        <p:nvSpPr>
          <p:cNvPr id="3" name="Content Placeholder 2"/>
          <p:cNvSpPr>
            <a:spLocks noGrp="1"/>
          </p:cNvSpPr>
          <p:nvPr>
            <p:ph idx="1"/>
          </p:nvPr>
        </p:nvSpPr>
        <p:spPr/>
        <p:txBody>
          <a:bodyPr/>
          <a:lstStyle/>
          <a:p>
            <a:pPr algn="just"/>
            <a:r>
              <a:rPr lang="en-US" dirty="0"/>
              <a:t>ASP.NET MVC uses </a:t>
            </a:r>
            <a:r>
              <a:rPr lang="en-US" dirty="0" err="1"/>
              <a:t>DataAnnotations</a:t>
            </a:r>
            <a:r>
              <a:rPr lang="en-US" dirty="0"/>
              <a:t> attributes to implement validations. </a:t>
            </a:r>
            <a:r>
              <a:rPr lang="en-US" dirty="0" err="1"/>
              <a:t>DataAnnotations</a:t>
            </a:r>
            <a:r>
              <a:rPr lang="en-US" dirty="0"/>
              <a:t> includes </a:t>
            </a:r>
            <a:r>
              <a:rPr lang="en-US" dirty="0">
                <a:solidFill>
                  <a:srgbClr val="FF0000"/>
                </a:solidFill>
              </a:rPr>
              <a:t>built-in validation attributes </a:t>
            </a:r>
            <a:r>
              <a:rPr lang="en-US" dirty="0"/>
              <a:t>for different validation rules, which can be applied to the properties of model class.</a:t>
            </a:r>
          </a:p>
          <a:p>
            <a:r>
              <a:rPr lang="en-US" dirty="0"/>
              <a:t>The </a:t>
            </a:r>
            <a:r>
              <a:rPr lang="en-US" dirty="0" err="1"/>
              <a:t>DataAnnotations</a:t>
            </a:r>
            <a:r>
              <a:rPr lang="en-US" dirty="0"/>
              <a:t> attributes included in </a:t>
            </a:r>
            <a:r>
              <a:rPr lang="en-US" i="1" dirty="0" err="1">
                <a:highlight>
                  <a:srgbClr val="FFFF00"/>
                </a:highlight>
              </a:rPr>
              <a:t>System.ComponentModel.DataAnnotations</a:t>
            </a:r>
            <a:r>
              <a:rPr lang="en-US" dirty="0">
                <a:highlight>
                  <a:srgbClr val="FFFF00"/>
                </a:highlight>
              </a:rPr>
              <a:t> </a:t>
            </a:r>
            <a:r>
              <a:rPr lang="en-US" dirty="0"/>
              <a:t>namespace</a:t>
            </a:r>
          </a:p>
        </p:txBody>
      </p:sp>
    </p:spTree>
    <p:extLst>
      <p:ext uri="{BB962C8B-B14F-4D97-AF65-F5344CB8AC3E}">
        <p14:creationId xmlns:p14="http://schemas.microsoft.com/office/powerpoint/2010/main" val="1791323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12" y="0"/>
            <a:ext cx="10515600" cy="726556"/>
          </a:xfrm>
        </p:spPr>
        <p:txBody>
          <a:bodyPr/>
          <a:lstStyle/>
          <a:p>
            <a:r>
              <a:rPr lang="en-US" b="1" dirty="0"/>
              <a:t>Controller</a:t>
            </a:r>
          </a:p>
        </p:txBody>
      </p:sp>
      <p:sp>
        <p:nvSpPr>
          <p:cNvPr id="3" name="Content Placeholder 2"/>
          <p:cNvSpPr>
            <a:spLocks noGrp="1"/>
          </p:cNvSpPr>
          <p:nvPr>
            <p:ph idx="1"/>
          </p:nvPr>
        </p:nvSpPr>
        <p:spPr>
          <a:xfrm>
            <a:off x="194387" y="1073019"/>
            <a:ext cx="12075367" cy="5784981"/>
          </a:xfrm>
        </p:spPr>
        <p:txBody>
          <a:bodyPr>
            <a:normAutofit fontScale="92500" lnSpcReduction="20000"/>
          </a:bodyPr>
          <a:lstStyle/>
          <a:p>
            <a:pPr marL="0" indent="0">
              <a:buNone/>
            </a:pPr>
            <a:r>
              <a:rPr lang="en-US" sz="2000" dirty="0">
                <a:solidFill>
                  <a:srgbClr val="000000"/>
                </a:solidFill>
                <a:latin typeface="Consolas" panose="020B0609020204030204" pitchFamily="49" charset="0"/>
              </a:rPr>
              <a:t>	</a:t>
            </a:r>
            <a:r>
              <a:rPr lang="en-US" sz="2600" b="1" dirty="0">
                <a:solidFill>
                  <a:srgbClr val="000000"/>
                </a:solidFill>
                <a:latin typeface="Consolas" panose="020B0609020204030204" pitchFamily="49" charset="0"/>
              </a:rPr>
              <a:t>  [</a:t>
            </a:r>
            <a:r>
              <a:rPr lang="en-US" sz="2600" b="1" dirty="0" err="1">
                <a:solidFill>
                  <a:srgbClr val="2B91AF"/>
                </a:solidFill>
                <a:latin typeface="Consolas" panose="020B0609020204030204" pitchFamily="49" charset="0"/>
              </a:rPr>
              <a:t>HttpGet</a:t>
            </a:r>
            <a:r>
              <a:rPr lang="en-US" sz="2600" b="1" dirty="0">
                <a:solidFill>
                  <a:srgbClr val="000000"/>
                </a:solidFill>
                <a:latin typeface="Consolas" panose="020B0609020204030204" pitchFamily="49" charset="0"/>
              </a:rPr>
              <a:t>]</a:t>
            </a:r>
          </a:p>
          <a:p>
            <a:pPr marL="0" indent="0">
              <a:buNone/>
            </a:pPr>
            <a:r>
              <a:rPr lang="en-US" sz="2600" b="1" dirty="0">
                <a:solidFill>
                  <a:srgbClr val="000000"/>
                </a:solidFill>
                <a:latin typeface="Consolas" panose="020B0609020204030204" pitchFamily="49" charset="0"/>
              </a:rPr>
              <a:t>        </a:t>
            </a:r>
            <a:r>
              <a:rPr lang="en-US" sz="2600" b="1" dirty="0">
                <a:solidFill>
                  <a:srgbClr val="0000FF"/>
                </a:solidFill>
                <a:latin typeface="Consolas" panose="020B0609020204030204" pitchFamily="49" charset="0"/>
              </a:rPr>
              <a:t>public</a:t>
            </a:r>
            <a:r>
              <a:rPr lang="en-US" sz="2600" b="1" dirty="0">
                <a:solidFill>
                  <a:srgbClr val="000000"/>
                </a:solidFill>
                <a:latin typeface="Consolas" panose="020B0609020204030204" pitchFamily="49" charset="0"/>
              </a:rPr>
              <a:t> </a:t>
            </a:r>
            <a:r>
              <a:rPr lang="en-US" sz="2600" b="1" dirty="0" err="1">
                <a:solidFill>
                  <a:srgbClr val="2B91AF"/>
                </a:solidFill>
                <a:latin typeface="Consolas" panose="020B0609020204030204" pitchFamily="49" charset="0"/>
              </a:rPr>
              <a:t>ActionResult</a:t>
            </a:r>
            <a:r>
              <a:rPr lang="en-US" sz="2600" b="1" dirty="0">
                <a:solidFill>
                  <a:srgbClr val="000000"/>
                </a:solidFill>
                <a:latin typeface="Consolas" panose="020B0609020204030204" pitchFamily="49" charset="0"/>
              </a:rPr>
              <a:t> </a:t>
            </a:r>
            <a:r>
              <a:rPr lang="en-US" sz="2600" b="1" dirty="0" err="1">
                <a:solidFill>
                  <a:srgbClr val="000000"/>
                </a:solidFill>
                <a:latin typeface="Consolas" panose="020B0609020204030204" pitchFamily="49" charset="0"/>
              </a:rPr>
              <a:t>SignUp</a:t>
            </a:r>
            <a:r>
              <a:rPr lang="en-US" sz="2600" b="1" dirty="0">
                <a:solidFill>
                  <a:srgbClr val="000000"/>
                </a:solidFill>
                <a:latin typeface="Consolas" panose="020B0609020204030204" pitchFamily="49" charset="0"/>
              </a:rPr>
              <a:t>()</a:t>
            </a:r>
          </a:p>
          <a:p>
            <a:pPr marL="0" indent="0">
              <a:buNone/>
            </a:pPr>
            <a:r>
              <a:rPr lang="en-US" sz="2600" b="1" dirty="0">
                <a:solidFill>
                  <a:srgbClr val="000000"/>
                </a:solidFill>
                <a:latin typeface="Consolas" panose="020B0609020204030204" pitchFamily="49" charset="0"/>
              </a:rPr>
              <a:t>        {</a:t>
            </a:r>
          </a:p>
          <a:p>
            <a:pPr marL="0" indent="0">
              <a:buNone/>
            </a:pPr>
            <a:r>
              <a:rPr lang="en-US" sz="2600" b="1" dirty="0">
                <a:solidFill>
                  <a:srgbClr val="000000"/>
                </a:solidFill>
                <a:latin typeface="Consolas" panose="020B0609020204030204" pitchFamily="49" charset="0"/>
              </a:rPr>
              <a:t>            </a:t>
            </a:r>
            <a:r>
              <a:rPr lang="en-US" sz="2600" b="1" dirty="0">
                <a:solidFill>
                  <a:srgbClr val="0000FF"/>
                </a:solidFill>
                <a:latin typeface="Consolas" panose="020B0609020204030204" pitchFamily="49" charset="0"/>
              </a:rPr>
              <a:t>return</a:t>
            </a:r>
            <a:r>
              <a:rPr lang="en-US" sz="2600" b="1" dirty="0">
                <a:solidFill>
                  <a:srgbClr val="000000"/>
                </a:solidFill>
                <a:latin typeface="Consolas" panose="020B0609020204030204" pitchFamily="49" charset="0"/>
              </a:rPr>
              <a:t> View();</a:t>
            </a:r>
          </a:p>
          <a:p>
            <a:pPr marL="0" indent="0">
              <a:buNone/>
            </a:pPr>
            <a:r>
              <a:rPr lang="en-US" sz="2600" b="1" dirty="0">
                <a:solidFill>
                  <a:srgbClr val="000000"/>
                </a:solidFill>
                <a:latin typeface="Consolas" panose="020B0609020204030204" pitchFamily="49" charset="0"/>
              </a:rPr>
              <a:t>        }</a:t>
            </a:r>
          </a:p>
          <a:p>
            <a:pPr marL="0" indent="0">
              <a:buNone/>
            </a:pPr>
            <a:r>
              <a:rPr lang="en-US" sz="2600" b="1" dirty="0">
                <a:solidFill>
                  <a:srgbClr val="000000"/>
                </a:solidFill>
                <a:latin typeface="Consolas" panose="020B0609020204030204" pitchFamily="49" charset="0"/>
              </a:rPr>
              <a:t>        [</a:t>
            </a:r>
            <a:r>
              <a:rPr lang="en-US" sz="2600" b="1" dirty="0" err="1">
                <a:solidFill>
                  <a:srgbClr val="2B91AF"/>
                </a:solidFill>
                <a:latin typeface="Consolas" panose="020B0609020204030204" pitchFamily="49" charset="0"/>
              </a:rPr>
              <a:t>HttpPost</a:t>
            </a:r>
            <a:r>
              <a:rPr lang="en-US" sz="2600" b="1" dirty="0">
                <a:solidFill>
                  <a:srgbClr val="000000"/>
                </a:solidFill>
                <a:latin typeface="Consolas" panose="020B0609020204030204" pitchFamily="49" charset="0"/>
              </a:rPr>
              <a:t>]</a:t>
            </a:r>
          </a:p>
          <a:p>
            <a:pPr marL="0" indent="0">
              <a:buNone/>
            </a:pPr>
            <a:r>
              <a:rPr lang="en-US" sz="2600" b="1" dirty="0">
                <a:solidFill>
                  <a:srgbClr val="000000"/>
                </a:solidFill>
                <a:latin typeface="Consolas" panose="020B0609020204030204" pitchFamily="49" charset="0"/>
              </a:rPr>
              <a:t>        </a:t>
            </a:r>
            <a:r>
              <a:rPr lang="en-US" sz="2600" b="1" dirty="0">
                <a:solidFill>
                  <a:srgbClr val="0000FF"/>
                </a:solidFill>
                <a:latin typeface="Consolas" panose="020B0609020204030204" pitchFamily="49" charset="0"/>
              </a:rPr>
              <a:t>public</a:t>
            </a:r>
            <a:r>
              <a:rPr lang="en-US" sz="2600" b="1" dirty="0">
                <a:solidFill>
                  <a:srgbClr val="000000"/>
                </a:solidFill>
                <a:latin typeface="Consolas" panose="020B0609020204030204" pitchFamily="49" charset="0"/>
              </a:rPr>
              <a:t> </a:t>
            </a:r>
            <a:r>
              <a:rPr lang="en-US" sz="2600" b="1" dirty="0" err="1">
                <a:solidFill>
                  <a:srgbClr val="2B91AF"/>
                </a:solidFill>
                <a:latin typeface="Consolas" panose="020B0609020204030204" pitchFamily="49" charset="0"/>
              </a:rPr>
              <a:t>ActionResult</a:t>
            </a:r>
            <a:r>
              <a:rPr lang="en-US" sz="2600" b="1" dirty="0">
                <a:solidFill>
                  <a:srgbClr val="000000"/>
                </a:solidFill>
                <a:latin typeface="Consolas" panose="020B0609020204030204" pitchFamily="49" charset="0"/>
              </a:rPr>
              <a:t> </a:t>
            </a:r>
            <a:r>
              <a:rPr lang="en-US" sz="2600" b="1" dirty="0" err="1">
                <a:solidFill>
                  <a:srgbClr val="000000"/>
                </a:solidFill>
                <a:latin typeface="Consolas" panose="020B0609020204030204" pitchFamily="49" charset="0"/>
              </a:rPr>
              <a:t>SignUp</a:t>
            </a:r>
            <a:r>
              <a:rPr lang="en-US" sz="2600" b="1" dirty="0">
                <a:solidFill>
                  <a:srgbClr val="000000"/>
                </a:solidFill>
                <a:latin typeface="Consolas" panose="020B0609020204030204" pitchFamily="49" charset="0"/>
              </a:rPr>
              <a:t>(</a:t>
            </a:r>
            <a:r>
              <a:rPr lang="en-US" sz="2600" b="1" dirty="0" err="1">
                <a:solidFill>
                  <a:srgbClr val="2B91AF"/>
                </a:solidFill>
                <a:latin typeface="Consolas" panose="020B0609020204030204" pitchFamily="49" charset="0"/>
              </a:rPr>
              <a:t>UserDetails</a:t>
            </a:r>
            <a:r>
              <a:rPr lang="en-US" sz="2600" b="1" dirty="0">
                <a:solidFill>
                  <a:srgbClr val="000000"/>
                </a:solidFill>
                <a:latin typeface="Consolas" panose="020B0609020204030204" pitchFamily="49" charset="0"/>
              </a:rPr>
              <a:t> </a:t>
            </a:r>
            <a:r>
              <a:rPr lang="en-US" sz="2600" b="1" dirty="0" err="1">
                <a:solidFill>
                  <a:srgbClr val="000000"/>
                </a:solidFill>
                <a:latin typeface="Consolas" panose="020B0609020204030204" pitchFamily="49" charset="0"/>
              </a:rPr>
              <a:t>ud</a:t>
            </a:r>
            <a:r>
              <a:rPr lang="en-US" sz="2600" b="1" dirty="0">
                <a:solidFill>
                  <a:srgbClr val="000000"/>
                </a:solidFill>
                <a:latin typeface="Consolas" panose="020B0609020204030204" pitchFamily="49" charset="0"/>
              </a:rPr>
              <a:t>)</a:t>
            </a:r>
          </a:p>
          <a:p>
            <a:pPr marL="0" indent="0">
              <a:buNone/>
            </a:pPr>
            <a:r>
              <a:rPr lang="en-US" sz="2600" b="1" dirty="0">
                <a:solidFill>
                  <a:srgbClr val="000000"/>
                </a:solidFill>
                <a:latin typeface="Consolas" panose="020B0609020204030204" pitchFamily="49" charset="0"/>
              </a:rPr>
              <a:t>        {</a:t>
            </a:r>
          </a:p>
          <a:p>
            <a:pPr marL="0" indent="0">
              <a:buNone/>
            </a:pPr>
            <a:r>
              <a:rPr lang="en-US" sz="2600" b="1" dirty="0">
                <a:solidFill>
                  <a:srgbClr val="000000"/>
                </a:solidFill>
                <a:latin typeface="Consolas" panose="020B0609020204030204" pitchFamily="49" charset="0"/>
              </a:rPr>
              <a:t>            </a:t>
            </a:r>
            <a:r>
              <a:rPr lang="en-US" sz="2600" b="1" dirty="0">
                <a:solidFill>
                  <a:srgbClr val="0000FF"/>
                </a:solidFill>
                <a:latin typeface="Consolas" panose="020B0609020204030204" pitchFamily="49" charset="0"/>
              </a:rPr>
              <a:t>if</a:t>
            </a:r>
            <a:r>
              <a:rPr lang="en-US" sz="2600" b="1" dirty="0">
                <a:solidFill>
                  <a:srgbClr val="000000"/>
                </a:solidFill>
                <a:latin typeface="Consolas" panose="020B0609020204030204" pitchFamily="49" charset="0"/>
              </a:rPr>
              <a:t> (</a:t>
            </a:r>
            <a:r>
              <a:rPr lang="en-US" sz="2600" b="1" dirty="0" err="1">
                <a:solidFill>
                  <a:srgbClr val="000000"/>
                </a:solidFill>
                <a:latin typeface="Consolas" panose="020B0609020204030204" pitchFamily="49" charset="0"/>
              </a:rPr>
              <a:t>ModelState.IsValid</a:t>
            </a:r>
            <a:r>
              <a:rPr lang="en-US" sz="2600" b="1" dirty="0">
                <a:solidFill>
                  <a:srgbClr val="000000"/>
                </a:solidFill>
                <a:latin typeface="Consolas" panose="020B0609020204030204" pitchFamily="49" charset="0"/>
              </a:rPr>
              <a:t>)</a:t>
            </a:r>
          </a:p>
          <a:p>
            <a:pPr marL="0" indent="0">
              <a:buNone/>
            </a:pPr>
            <a:r>
              <a:rPr lang="en-US" sz="2600" b="1" dirty="0">
                <a:solidFill>
                  <a:srgbClr val="000000"/>
                </a:solidFill>
                <a:latin typeface="Consolas" panose="020B0609020204030204" pitchFamily="49" charset="0"/>
              </a:rPr>
              <a:t>            {</a:t>
            </a:r>
          </a:p>
          <a:p>
            <a:pPr marL="0" indent="0">
              <a:buNone/>
            </a:pPr>
            <a:r>
              <a:rPr lang="en-US" sz="2600" b="1" dirty="0">
                <a:solidFill>
                  <a:srgbClr val="000000"/>
                </a:solidFill>
                <a:latin typeface="Consolas" panose="020B0609020204030204" pitchFamily="49" charset="0"/>
              </a:rPr>
              <a:t>                </a:t>
            </a:r>
            <a:r>
              <a:rPr lang="en-US" sz="2600" b="1" dirty="0">
                <a:solidFill>
                  <a:srgbClr val="0000FF"/>
                </a:solidFill>
                <a:latin typeface="Consolas" panose="020B0609020204030204" pitchFamily="49" charset="0"/>
              </a:rPr>
              <a:t>return</a:t>
            </a:r>
            <a:r>
              <a:rPr lang="en-US" sz="2600" b="1" dirty="0">
                <a:solidFill>
                  <a:srgbClr val="000000"/>
                </a:solidFill>
                <a:latin typeface="Consolas" panose="020B0609020204030204" pitchFamily="49" charset="0"/>
              </a:rPr>
              <a:t> Content(</a:t>
            </a:r>
            <a:r>
              <a:rPr lang="en-US" sz="2600" b="1" dirty="0">
                <a:solidFill>
                  <a:srgbClr val="A31515"/>
                </a:solidFill>
                <a:latin typeface="Consolas" panose="020B0609020204030204" pitchFamily="49" charset="0"/>
              </a:rPr>
              <a:t>"Success!"</a:t>
            </a:r>
            <a:r>
              <a:rPr lang="en-US" sz="2600" b="1" dirty="0">
                <a:solidFill>
                  <a:srgbClr val="000000"/>
                </a:solidFill>
                <a:latin typeface="Consolas" panose="020B0609020204030204" pitchFamily="49" charset="0"/>
              </a:rPr>
              <a:t>);</a:t>
            </a:r>
          </a:p>
          <a:p>
            <a:pPr marL="0" indent="0">
              <a:buNone/>
            </a:pPr>
            <a:r>
              <a:rPr lang="en-US" sz="2600" b="1" dirty="0">
                <a:solidFill>
                  <a:srgbClr val="000000"/>
                </a:solidFill>
                <a:latin typeface="Consolas" panose="020B0609020204030204" pitchFamily="49" charset="0"/>
              </a:rPr>
              <a:t>            }</a:t>
            </a:r>
          </a:p>
          <a:p>
            <a:pPr marL="0" indent="0">
              <a:buNone/>
            </a:pPr>
            <a:r>
              <a:rPr lang="en-US" sz="2600" b="1" dirty="0">
                <a:solidFill>
                  <a:srgbClr val="000000"/>
                </a:solidFill>
                <a:latin typeface="Consolas" panose="020B0609020204030204" pitchFamily="49" charset="0"/>
              </a:rPr>
              <a:t>            </a:t>
            </a:r>
            <a:r>
              <a:rPr lang="en-US" sz="2600" b="1" dirty="0">
                <a:solidFill>
                  <a:srgbClr val="0000FF"/>
                </a:solidFill>
                <a:latin typeface="Consolas" panose="020B0609020204030204" pitchFamily="49" charset="0"/>
              </a:rPr>
              <a:t>return</a:t>
            </a:r>
            <a:r>
              <a:rPr lang="en-US" sz="2600" b="1" dirty="0">
                <a:solidFill>
                  <a:srgbClr val="000000"/>
                </a:solidFill>
                <a:latin typeface="Consolas" panose="020B0609020204030204" pitchFamily="49" charset="0"/>
              </a:rPr>
              <a:t> View(</a:t>
            </a:r>
            <a:r>
              <a:rPr lang="en-US" sz="2600" b="1" dirty="0" err="1">
                <a:solidFill>
                  <a:srgbClr val="000000"/>
                </a:solidFill>
                <a:latin typeface="Consolas" panose="020B0609020204030204" pitchFamily="49" charset="0"/>
              </a:rPr>
              <a:t>ud</a:t>
            </a:r>
            <a:r>
              <a:rPr lang="en-US" sz="2600" b="1" dirty="0">
                <a:solidFill>
                  <a:srgbClr val="000000"/>
                </a:solidFill>
                <a:latin typeface="Consolas" panose="020B0609020204030204" pitchFamily="49" charset="0"/>
              </a:rPr>
              <a:t>);</a:t>
            </a:r>
          </a:p>
          <a:p>
            <a:pPr marL="0" indent="0">
              <a:buNone/>
            </a:pPr>
            <a:r>
              <a:rPr lang="en-US" sz="2600" b="1" dirty="0">
                <a:solidFill>
                  <a:srgbClr val="000000"/>
                </a:solidFill>
                <a:latin typeface="Consolas" panose="020B0609020204030204" pitchFamily="49" charset="0"/>
              </a:rPr>
              <a:t>        }</a:t>
            </a:r>
            <a:endParaRPr lang="en-US" sz="2200" b="1" dirty="0"/>
          </a:p>
        </p:txBody>
      </p:sp>
    </p:spTree>
    <p:extLst>
      <p:ext uri="{BB962C8B-B14F-4D97-AF65-F5344CB8AC3E}">
        <p14:creationId xmlns:p14="http://schemas.microsoft.com/office/powerpoint/2010/main" val="1022020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12" y="0"/>
            <a:ext cx="10515600" cy="726556"/>
          </a:xfrm>
        </p:spPr>
        <p:txBody>
          <a:bodyPr/>
          <a:lstStyle/>
          <a:p>
            <a:r>
              <a:rPr lang="en-US" b="1" dirty="0"/>
              <a:t>View</a:t>
            </a:r>
          </a:p>
        </p:txBody>
      </p:sp>
      <p:sp>
        <p:nvSpPr>
          <p:cNvPr id="6" name="Rectangle 5"/>
          <p:cNvSpPr/>
          <p:nvPr/>
        </p:nvSpPr>
        <p:spPr>
          <a:xfrm>
            <a:off x="110412" y="1249680"/>
            <a:ext cx="12081588" cy="4708981"/>
          </a:xfrm>
          <a:prstGeom prst="rect">
            <a:avLst/>
          </a:prstGeom>
        </p:spPr>
        <p:txBody>
          <a:bodyPr wrap="square">
            <a:spAutoFit/>
          </a:bodyPr>
          <a:lstStyle/>
          <a:p>
            <a:r>
              <a:rPr lang="en-US" sz="2800" b="1" dirty="0">
                <a:solidFill>
                  <a:srgbClr val="FF0000"/>
                </a:solidFill>
                <a:latin typeface="Consolas" panose="020B0609020204030204" pitchFamily="49" charset="0"/>
              </a:rPr>
              <a:t> @</a:t>
            </a:r>
            <a:r>
              <a:rPr lang="en-US" sz="2800" b="1" dirty="0" err="1">
                <a:solidFill>
                  <a:srgbClr val="FF0000"/>
                </a:solidFill>
                <a:latin typeface="Consolas" panose="020B0609020204030204" pitchFamily="49" charset="0"/>
              </a:rPr>
              <a:t>Html.ValidationSummary</a:t>
            </a:r>
            <a:r>
              <a:rPr lang="en-US" sz="1600" b="1" dirty="0">
                <a:solidFill>
                  <a:srgbClr val="000000"/>
                </a:solidFill>
                <a:latin typeface="Consolas" panose="020B0609020204030204" pitchFamily="49" charset="0"/>
              </a:rPr>
              <a:t>(</a:t>
            </a:r>
            <a:r>
              <a:rPr lang="en-US" sz="1600" b="1" dirty="0">
                <a:solidFill>
                  <a:srgbClr val="0000FF"/>
                </a:solidFill>
                <a:latin typeface="Consolas" panose="020B0609020204030204" pitchFamily="49" charset="0"/>
              </a:rPr>
              <a:t>true</a:t>
            </a:r>
            <a:r>
              <a:rPr lang="en-US" sz="1600" b="1" dirty="0">
                <a:solidFill>
                  <a:srgbClr val="000000"/>
                </a:solidFill>
                <a:latin typeface="Consolas" panose="020B0609020204030204" pitchFamily="49" charset="0"/>
              </a:rPr>
              <a:t>, </a:t>
            </a:r>
            <a:r>
              <a:rPr lang="en-US" sz="1600" b="1" dirty="0">
                <a:solidFill>
                  <a:srgbClr val="A31515"/>
                </a:solidFill>
                <a:latin typeface="Consolas" panose="020B0609020204030204" pitchFamily="49" charset="0"/>
              </a:rPr>
              <a:t>""</a:t>
            </a:r>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new</a:t>
            </a:r>
            <a:r>
              <a:rPr lang="en-US" sz="1600" b="1" dirty="0">
                <a:solidFill>
                  <a:srgbClr val="000000"/>
                </a:solidFill>
                <a:latin typeface="Consolas" panose="020B0609020204030204" pitchFamily="49" charset="0"/>
              </a:rPr>
              <a:t> { @class = </a:t>
            </a:r>
            <a:r>
              <a:rPr lang="en-US" sz="1600" b="1" dirty="0">
                <a:solidFill>
                  <a:srgbClr val="A31515"/>
                </a:solidFill>
                <a:latin typeface="Consolas" panose="020B0609020204030204" pitchFamily="49" charset="0"/>
              </a:rPr>
              <a:t>"text-danger"</a:t>
            </a:r>
            <a:r>
              <a:rPr lang="en-US" sz="1600" b="1" dirty="0">
                <a:solidFill>
                  <a:srgbClr val="000000"/>
                </a:solidFill>
                <a:latin typeface="Consolas" panose="020B0609020204030204" pitchFamily="49" charset="0"/>
              </a:rPr>
              <a:t> })</a:t>
            </a:r>
          </a:p>
          <a:p>
            <a:endParaRPr lang="en-US" sz="1600" b="1" dirty="0">
              <a:solidFill>
                <a:srgbClr val="000000"/>
              </a:solidFill>
              <a:latin typeface="Consolas" panose="020B0609020204030204" pitchFamily="49" charset="0"/>
            </a:endParaRPr>
          </a:p>
          <a:p>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&lt;</a:t>
            </a:r>
            <a:r>
              <a:rPr lang="en-US" sz="1600" b="1" dirty="0">
                <a:solidFill>
                  <a:srgbClr val="800000"/>
                </a:solidFill>
                <a:latin typeface="Consolas" panose="020B0609020204030204" pitchFamily="49" charset="0"/>
              </a:rPr>
              <a:t>div</a:t>
            </a:r>
            <a:r>
              <a:rPr lang="en-US" sz="1600" b="1" dirty="0">
                <a:solidFill>
                  <a:srgbClr val="000000"/>
                </a:solidFill>
                <a:latin typeface="Consolas" panose="020B0609020204030204" pitchFamily="49" charset="0"/>
              </a:rPr>
              <a:t> </a:t>
            </a:r>
            <a:r>
              <a:rPr lang="en-US" sz="1600" b="1" dirty="0">
                <a:solidFill>
                  <a:srgbClr val="FF0000"/>
                </a:solidFill>
                <a:latin typeface="Consolas" panose="020B0609020204030204" pitchFamily="49" charset="0"/>
              </a:rPr>
              <a:t>class</a:t>
            </a:r>
            <a:r>
              <a:rPr lang="en-US" sz="1600" b="1" dirty="0">
                <a:solidFill>
                  <a:srgbClr val="0000FF"/>
                </a:solidFill>
                <a:latin typeface="Consolas" panose="020B0609020204030204" pitchFamily="49" charset="0"/>
              </a:rPr>
              <a:t>="form-group"&gt;</a:t>
            </a:r>
            <a:endParaRPr lang="en-US" sz="1600" b="1" dirty="0">
              <a:solidFill>
                <a:srgbClr val="000000"/>
              </a:solidFill>
              <a:latin typeface="Consolas" panose="020B0609020204030204" pitchFamily="49" charset="0"/>
            </a:endParaRPr>
          </a:p>
          <a:p>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Html.LabelFor</a:t>
            </a:r>
            <a:r>
              <a:rPr lang="en-US" sz="1600" b="1" dirty="0">
                <a:solidFill>
                  <a:srgbClr val="000000"/>
                </a:solidFill>
                <a:latin typeface="Consolas" panose="020B0609020204030204" pitchFamily="49" charset="0"/>
              </a:rPr>
              <a:t>(model =&gt; </a:t>
            </a:r>
            <a:r>
              <a:rPr lang="en-US" sz="1600" b="1" dirty="0" err="1">
                <a:solidFill>
                  <a:srgbClr val="000000"/>
                </a:solidFill>
                <a:latin typeface="Consolas" panose="020B0609020204030204" pitchFamily="49" charset="0"/>
              </a:rPr>
              <a:t>model.UserName</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htmlAttributes</a:t>
            </a:r>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new</a:t>
            </a:r>
            <a:r>
              <a:rPr lang="en-US" sz="1600" b="1" dirty="0">
                <a:solidFill>
                  <a:srgbClr val="000000"/>
                </a:solidFill>
                <a:latin typeface="Consolas" panose="020B0609020204030204" pitchFamily="49" charset="0"/>
              </a:rPr>
              <a:t> { @class = </a:t>
            </a:r>
            <a:r>
              <a:rPr lang="en-US" sz="1600" b="1" dirty="0">
                <a:solidFill>
                  <a:srgbClr val="A31515"/>
                </a:solidFill>
                <a:latin typeface="Consolas" panose="020B0609020204030204" pitchFamily="49" charset="0"/>
              </a:rPr>
              <a:t>"control-label col-md-2"</a:t>
            </a:r>
            <a:r>
              <a:rPr lang="en-US" sz="1600" b="1" dirty="0">
                <a:solidFill>
                  <a:srgbClr val="000000"/>
                </a:solidFill>
                <a:latin typeface="Consolas" panose="020B0609020204030204" pitchFamily="49" charset="0"/>
              </a:rPr>
              <a:t> })</a:t>
            </a:r>
          </a:p>
          <a:p>
            <a:r>
              <a:rPr lang="en-US" sz="1600" b="1" dirty="0">
                <a:solidFill>
                  <a:srgbClr val="0000FF"/>
                </a:solidFill>
                <a:latin typeface="Consolas" panose="020B0609020204030204" pitchFamily="49" charset="0"/>
              </a:rPr>
              <a:t>   &lt;</a:t>
            </a:r>
            <a:r>
              <a:rPr lang="en-US" sz="1600" b="1" dirty="0">
                <a:solidFill>
                  <a:srgbClr val="800000"/>
                </a:solidFill>
                <a:latin typeface="Consolas" panose="020B0609020204030204" pitchFamily="49" charset="0"/>
              </a:rPr>
              <a:t>div</a:t>
            </a:r>
            <a:r>
              <a:rPr lang="en-US" sz="1600" b="1" dirty="0">
                <a:solidFill>
                  <a:srgbClr val="000000"/>
                </a:solidFill>
                <a:latin typeface="Consolas" panose="020B0609020204030204" pitchFamily="49" charset="0"/>
              </a:rPr>
              <a:t> </a:t>
            </a:r>
            <a:r>
              <a:rPr lang="en-US" sz="1600" b="1" dirty="0">
                <a:solidFill>
                  <a:srgbClr val="FF0000"/>
                </a:solidFill>
                <a:latin typeface="Consolas" panose="020B0609020204030204" pitchFamily="49" charset="0"/>
              </a:rPr>
              <a:t>class</a:t>
            </a:r>
            <a:r>
              <a:rPr lang="en-US" sz="1600" b="1" dirty="0">
                <a:solidFill>
                  <a:srgbClr val="0000FF"/>
                </a:solidFill>
                <a:latin typeface="Consolas" panose="020B0609020204030204" pitchFamily="49" charset="0"/>
              </a:rPr>
              <a:t>="col-md-10"&gt;</a:t>
            </a:r>
            <a:endParaRPr lang="en-US" sz="1600" b="1" dirty="0">
              <a:solidFill>
                <a:srgbClr val="000000"/>
              </a:solidFill>
              <a:latin typeface="Consolas" panose="020B0609020204030204" pitchFamily="49" charset="0"/>
            </a:endParaRPr>
          </a:p>
          <a:p>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Html.EditorFor</a:t>
            </a:r>
            <a:r>
              <a:rPr lang="en-US" sz="1600" b="1" dirty="0">
                <a:solidFill>
                  <a:srgbClr val="000000"/>
                </a:solidFill>
                <a:latin typeface="Consolas" panose="020B0609020204030204" pitchFamily="49" charset="0"/>
              </a:rPr>
              <a:t>(model =&gt; </a:t>
            </a:r>
            <a:r>
              <a:rPr lang="en-US" sz="1600" b="1" dirty="0" err="1">
                <a:solidFill>
                  <a:srgbClr val="000000"/>
                </a:solidFill>
                <a:latin typeface="Consolas" panose="020B0609020204030204" pitchFamily="49" charset="0"/>
              </a:rPr>
              <a:t>model.UserName</a:t>
            </a:r>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new</a:t>
            </a:r>
            <a:r>
              <a:rPr lang="en-US" sz="1600" b="1" dirty="0">
                <a:solidFill>
                  <a:srgbClr val="000000"/>
                </a:solidFill>
                <a:latin typeface="Consolas" panose="020B0609020204030204" pitchFamily="49" charset="0"/>
              </a:rPr>
              <a:t> { </a:t>
            </a:r>
            <a:r>
              <a:rPr lang="en-US" sz="1600" b="1" dirty="0" err="1">
                <a:solidFill>
                  <a:srgbClr val="000000"/>
                </a:solidFill>
                <a:latin typeface="Consolas" panose="020B0609020204030204" pitchFamily="49" charset="0"/>
              </a:rPr>
              <a:t>htmlAttributes</a:t>
            </a:r>
            <a:r>
              <a:rPr lang="en-US" sz="1600" b="1" dirty="0">
                <a:solidFill>
                  <a:srgbClr val="000000"/>
                </a:solidFill>
                <a:latin typeface="Consolas" panose="020B0609020204030204" pitchFamily="49" charset="0"/>
              </a:rPr>
              <a:t> = </a:t>
            </a:r>
            <a:r>
              <a:rPr lang="en-US" sz="1600" b="1" dirty="0">
                <a:solidFill>
                  <a:srgbClr val="0000FF"/>
                </a:solidFill>
                <a:latin typeface="Consolas" panose="020B0609020204030204" pitchFamily="49" charset="0"/>
              </a:rPr>
              <a:t>new</a:t>
            </a:r>
            <a:r>
              <a:rPr lang="en-US" sz="1600" b="1" dirty="0">
                <a:solidFill>
                  <a:srgbClr val="000000"/>
                </a:solidFill>
                <a:latin typeface="Consolas" panose="020B0609020204030204" pitchFamily="49" charset="0"/>
              </a:rPr>
              <a:t> { @class = </a:t>
            </a:r>
            <a:r>
              <a:rPr lang="en-US" sz="1600" b="1" dirty="0">
                <a:solidFill>
                  <a:srgbClr val="A31515"/>
                </a:solidFill>
                <a:latin typeface="Consolas" panose="020B0609020204030204" pitchFamily="49" charset="0"/>
              </a:rPr>
              <a:t>"form-control"</a:t>
            </a:r>
            <a:r>
              <a:rPr lang="en-US" sz="1600" b="1" dirty="0">
                <a:solidFill>
                  <a:srgbClr val="000000"/>
                </a:solidFill>
                <a:latin typeface="Consolas" panose="020B0609020204030204" pitchFamily="49" charset="0"/>
              </a:rPr>
              <a:t> } })</a:t>
            </a:r>
          </a:p>
          <a:p>
            <a:r>
              <a:rPr lang="en-US" sz="1600" b="1" dirty="0">
                <a:solidFill>
                  <a:srgbClr val="000000"/>
                </a:solidFill>
                <a:latin typeface="Consolas" panose="020B0609020204030204" pitchFamily="49" charset="0"/>
              </a:rPr>
              <a:t>   </a:t>
            </a:r>
            <a:r>
              <a:rPr lang="en-US" sz="2400" b="1" dirty="0">
                <a:solidFill>
                  <a:srgbClr val="FF0000"/>
                </a:solidFill>
                <a:latin typeface="Consolas" panose="020B0609020204030204" pitchFamily="49" charset="0"/>
              </a:rPr>
              <a:t>@</a:t>
            </a:r>
            <a:r>
              <a:rPr lang="en-US" sz="2400" b="1" dirty="0" err="1">
                <a:solidFill>
                  <a:srgbClr val="FF0000"/>
                </a:solidFill>
                <a:latin typeface="Consolas" panose="020B0609020204030204" pitchFamily="49" charset="0"/>
              </a:rPr>
              <a:t>Html.ValidationMessageFor</a:t>
            </a:r>
            <a:r>
              <a:rPr lang="en-US" sz="1600" b="1" dirty="0">
                <a:solidFill>
                  <a:srgbClr val="000000"/>
                </a:solidFill>
                <a:latin typeface="Consolas" panose="020B0609020204030204" pitchFamily="49" charset="0"/>
              </a:rPr>
              <a:t>(model =&gt; </a:t>
            </a:r>
            <a:r>
              <a:rPr lang="en-US" sz="1600" b="1" dirty="0" err="1">
                <a:solidFill>
                  <a:srgbClr val="000000"/>
                </a:solidFill>
                <a:latin typeface="Consolas" panose="020B0609020204030204" pitchFamily="49" charset="0"/>
              </a:rPr>
              <a:t>model.UserName</a:t>
            </a:r>
            <a:r>
              <a:rPr lang="en-US" sz="1600" b="1" dirty="0">
                <a:solidFill>
                  <a:srgbClr val="000000"/>
                </a:solidFill>
                <a:latin typeface="Consolas" panose="020B0609020204030204" pitchFamily="49" charset="0"/>
              </a:rPr>
              <a:t>, </a:t>
            </a:r>
            <a:r>
              <a:rPr lang="en-US" sz="1600" b="1" dirty="0">
                <a:solidFill>
                  <a:srgbClr val="A31515"/>
                </a:solidFill>
                <a:latin typeface="Consolas" panose="020B0609020204030204" pitchFamily="49" charset="0"/>
              </a:rPr>
              <a:t>""</a:t>
            </a:r>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new</a:t>
            </a:r>
            <a:r>
              <a:rPr lang="en-US" sz="1600" b="1" dirty="0">
                <a:solidFill>
                  <a:srgbClr val="000000"/>
                </a:solidFill>
                <a:latin typeface="Consolas" panose="020B0609020204030204" pitchFamily="49" charset="0"/>
              </a:rPr>
              <a:t> { @class = </a:t>
            </a:r>
            <a:r>
              <a:rPr lang="en-US" sz="1600" b="1" dirty="0">
                <a:solidFill>
                  <a:srgbClr val="A31515"/>
                </a:solidFill>
                <a:latin typeface="Consolas" panose="020B0609020204030204" pitchFamily="49" charset="0"/>
              </a:rPr>
              <a:t>"text-danger"</a:t>
            </a:r>
            <a:r>
              <a:rPr lang="en-US" sz="1600" b="1" dirty="0">
                <a:solidFill>
                  <a:srgbClr val="000000"/>
                </a:solidFill>
                <a:latin typeface="Consolas" panose="020B0609020204030204" pitchFamily="49" charset="0"/>
              </a:rPr>
              <a:t> })</a:t>
            </a:r>
          </a:p>
          <a:p>
            <a:r>
              <a:rPr lang="en-US" sz="1600" b="1" dirty="0">
                <a:solidFill>
                  <a:srgbClr val="0000FF"/>
                </a:solidFill>
                <a:latin typeface="Consolas" panose="020B0609020204030204" pitchFamily="49" charset="0"/>
              </a:rPr>
              <a:t>   &lt;/</a:t>
            </a:r>
            <a:r>
              <a:rPr lang="en-US" sz="1600" b="1" dirty="0">
                <a:solidFill>
                  <a:srgbClr val="800000"/>
                </a:solidFill>
                <a:latin typeface="Consolas" panose="020B0609020204030204" pitchFamily="49" charset="0"/>
              </a:rPr>
              <a:t>div</a:t>
            </a:r>
            <a:r>
              <a:rPr lang="en-US" sz="1600" b="1" dirty="0">
                <a:solidFill>
                  <a:srgbClr val="0000FF"/>
                </a:solidFill>
                <a:latin typeface="Consolas" panose="020B0609020204030204" pitchFamily="49" charset="0"/>
              </a:rPr>
              <a:t>&gt;</a:t>
            </a:r>
            <a:endParaRPr lang="en-US" sz="1600" b="1" dirty="0">
              <a:solidFill>
                <a:srgbClr val="000000"/>
              </a:solidFill>
              <a:latin typeface="Consolas" panose="020B0609020204030204" pitchFamily="49" charset="0"/>
            </a:endParaRPr>
          </a:p>
          <a:p>
            <a:r>
              <a:rPr lang="en-US" sz="1600" b="1" dirty="0">
                <a:solidFill>
                  <a:srgbClr val="0000FF"/>
                </a:solidFill>
                <a:latin typeface="Consolas" panose="020B0609020204030204" pitchFamily="49" charset="0"/>
              </a:rPr>
              <a:t> &lt;/</a:t>
            </a:r>
            <a:r>
              <a:rPr lang="en-US" sz="1600" b="1" dirty="0">
                <a:solidFill>
                  <a:srgbClr val="800000"/>
                </a:solidFill>
                <a:latin typeface="Consolas" panose="020B0609020204030204" pitchFamily="49" charset="0"/>
              </a:rPr>
              <a:t>div</a:t>
            </a:r>
            <a:r>
              <a:rPr lang="en-US" sz="1600" b="1" dirty="0">
                <a:solidFill>
                  <a:srgbClr val="0000FF"/>
                </a:solidFill>
                <a:latin typeface="Consolas" panose="020B0609020204030204" pitchFamily="49" charset="0"/>
              </a:rPr>
              <a:t>&gt;</a:t>
            </a:r>
            <a:endParaRPr lang="en-US" sz="1600" b="1" dirty="0">
              <a:solidFill>
                <a:srgbClr val="000000"/>
              </a:solidFill>
              <a:latin typeface="Consolas" panose="020B0609020204030204" pitchFamily="49" charset="0"/>
            </a:endParaRPr>
          </a:p>
          <a:p>
            <a:r>
              <a:rPr lang="en-US" sz="1600" b="1" dirty="0">
                <a:solidFill>
                  <a:srgbClr val="0000FF"/>
                </a:solidFill>
                <a:latin typeface="Consolas" panose="020B0609020204030204" pitchFamily="49" charset="0"/>
              </a:rPr>
              <a:t> </a:t>
            </a:r>
          </a:p>
          <a:p>
            <a:r>
              <a:rPr lang="en-US" sz="1600" b="1" dirty="0">
                <a:solidFill>
                  <a:srgbClr val="0000FF"/>
                </a:solidFill>
                <a:latin typeface="Consolas" panose="020B0609020204030204" pitchFamily="49" charset="0"/>
              </a:rPr>
              <a:t> &lt;</a:t>
            </a:r>
            <a:r>
              <a:rPr lang="en-US" sz="1600" b="1" dirty="0">
                <a:solidFill>
                  <a:srgbClr val="800000"/>
                </a:solidFill>
                <a:latin typeface="Consolas" panose="020B0609020204030204" pitchFamily="49" charset="0"/>
              </a:rPr>
              <a:t>div</a:t>
            </a:r>
            <a:r>
              <a:rPr lang="en-US" sz="1600" b="1" dirty="0">
                <a:solidFill>
                  <a:srgbClr val="000000"/>
                </a:solidFill>
                <a:latin typeface="Consolas" panose="020B0609020204030204" pitchFamily="49" charset="0"/>
              </a:rPr>
              <a:t> </a:t>
            </a:r>
            <a:r>
              <a:rPr lang="en-US" sz="1600" b="1" dirty="0">
                <a:solidFill>
                  <a:srgbClr val="FF0000"/>
                </a:solidFill>
                <a:latin typeface="Consolas" panose="020B0609020204030204" pitchFamily="49" charset="0"/>
              </a:rPr>
              <a:t>class</a:t>
            </a:r>
            <a:r>
              <a:rPr lang="en-US" sz="1600" b="1" dirty="0">
                <a:solidFill>
                  <a:srgbClr val="0000FF"/>
                </a:solidFill>
                <a:latin typeface="Consolas" panose="020B0609020204030204" pitchFamily="49" charset="0"/>
              </a:rPr>
              <a:t>="form-group"&gt;</a:t>
            </a:r>
            <a:endParaRPr lang="en-US" sz="1600" b="1" dirty="0">
              <a:solidFill>
                <a:srgbClr val="000000"/>
              </a:solidFill>
              <a:latin typeface="Consolas" panose="020B0609020204030204" pitchFamily="49" charset="0"/>
            </a:endParaRPr>
          </a:p>
          <a:p>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Html.LabelFor</a:t>
            </a:r>
            <a:r>
              <a:rPr lang="en-US" sz="1600" b="1" dirty="0">
                <a:solidFill>
                  <a:srgbClr val="000000"/>
                </a:solidFill>
                <a:latin typeface="Consolas" panose="020B0609020204030204" pitchFamily="49" charset="0"/>
              </a:rPr>
              <a:t>(model =&gt; </a:t>
            </a:r>
            <a:r>
              <a:rPr lang="en-US" sz="1600" b="1" dirty="0" err="1">
                <a:solidFill>
                  <a:srgbClr val="000000"/>
                </a:solidFill>
                <a:latin typeface="Consolas" panose="020B0609020204030204" pitchFamily="49" charset="0"/>
              </a:rPr>
              <a:t>model.NewPassword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htmlAttributes</a:t>
            </a:r>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new</a:t>
            </a:r>
            <a:r>
              <a:rPr lang="en-US" sz="1600" b="1" dirty="0">
                <a:solidFill>
                  <a:srgbClr val="000000"/>
                </a:solidFill>
                <a:latin typeface="Consolas" panose="020B0609020204030204" pitchFamily="49" charset="0"/>
              </a:rPr>
              <a:t> { @class = </a:t>
            </a:r>
            <a:r>
              <a:rPr lang="en-US" sz="1600" b="1" dirty="0">
                <a:solidFill>
                  <a:srgbClr val="A31515"/>
                </a:solidFill>
                <a:latin typeface="Consolas" panose="020B0609020204030204" pitchFamily="49" charset="0"/>
              </a:rPr>
              <a:t>"control-label col-md-2"</a:t>
            </a:r>
            <a:r>
              <a:rPr lang="en-US" sz="1600" b="1" dirty="0">
                <a:solidFill>
                  <a:srgbClr val="000000"/>
                </a:solidFill>
                <a:latin typeface="Consolas" panose="020B0609020204030204" pitchFamily="49" charset="0"/>
              </a:rPr>
              <a:t> })</a:t>
            </a:r>
          </a:p>
          <a:p>
            <a:r>
              <a:rPr lang="en-US" sz="1600" b="1" dirty="0">
                <a:solidFill>
                  <a:srgbClr val="0000FF"/>
                </a:solidFill>
                <a:latin typeface="Consolas" panose="020B0609020204030204" pitchFamily="49" charset="0"/>
              </a:rPr>
              <a:t>  &lt;</a:t>
            </a:r>
            <a:r>
              <a:rPr lang="en-US" sz="1600" b="1" dirty="0">
                <a:solidFill>
                  <a:srgbClr val="800000"/>
                </a:solidFill>
                <a:latin typeface="Consolas" panose="020B0609020204030204" pitchFamily="49" charset="0"/>
              </a:rPr>
              <a:t>div</a:t>
            </a:r>
            <a:r>
              <a:rPr lang="en-US" sz="1600" b="1" dirty="0">
                <a:solidFill>
                  <a:srgbClr val="000000"/>
                </a:solidFill>
                <a:latin typeface="Consolas" panose="020B0609020204030204" pitchFamily="49" charset="0"/>
              </a:rPr>
              <a:t> </a:t>
            </a:r>
            <a:r>
              <a:rPr lang="en-US" sz="1600" b="1" dirty="0">
                <a:solidFill>
                  <a:srgbClr val="FF0000"/>
                </a:solidFill>
                <a:latin typeface="Consolas" panose="020B0609020204030204" pitchFamily="49" charset="0"/>
              </a:rPr>
              <a:t>class</a:t>
            </a:r>
            <a:r>
              <a:rPr lang="en-US" sz="1600" b="1" dirty="0">
                <a:solidFill>
                  <a:srgbClr val="0000FF"/>
                </a:solidFill>
                <a:latin typeface="Consolas" panose="020B0609020204030204" pitchFamily="49" charset="0"/>
              </a:rPr>
              <a:t>="col-md-10"&gt;</a:t>
            </a:r>
            <a:endParaRPr lang="en-US" sz="1600" b="1" dirty="0">
              <a:solidFill>
                <a:srgbClr val="000000"/>
              </a:solidFill>
              <a:latin typeface="Consolas" panose="020B0609020204030204" pitchFamily="49" charset="0"/>
            </a:endParaRPr>
          </a:p>
          <a:p>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Html.EditorFor</a:t>
            </a:r>
            <a:r>
              <a:rPr lang="en-US" sz="1600" b="1" dirty="0">
                <a:solidFill>
                  <a:srgbClr val="000000"/>
                </a:solidFill>
                <a:latin typeface="Consolas" panose="020B0609020204030204" pitchFamily="49" charset="0"/>
              </a:rPr>
              <a:t>(model =&gt; </a:t>
            </a:r>
            <a:r>
              <a:rPr lang="en-US" sz="1600" b="1" dirty="0" err="1">
                <a:solidFill>
                  <a:srgbClr val="000000"/>
                </a:solidFill>
                <a:latin typeface="Consolas" panose="020B0609020204030204" pitchFamily="49" charset="0"/>
              </a:rPr>
              <a:t>model.NewPassword</a:t>
            </a:r>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new</a:t>
            </a:r>
            <a:r>
              <a:rPr lang="en-US" sz="1600" b="1" dirty="0">
                <a:solidFill>
                  <a:srgbClr val="000000"/>
                </a:solidFill>
                <a:latin typeface="Consolas" panose="020B0609020204030204" pitchFamily="49" charset="0"/>
              </a:rPr>
              <a:t> { </a:t>
            </a:r>
            <a:r>
              <a:rPr lang="en-US" sz="1600" b="1" dirty="0" err="1">
                <a:solidFill>
                  <a:srgbClr val="000000"/>
                </a:solidFill>
                <a:latin typeface="Consolas" panose="020B0609020204030204" pitchFamily="49" charset="0"/>
              </a:rPr>
              <a:t>htmlAttributes</a:t>
            </a:r>
            <a:r>
              <a:rPr lang="en-US" sz="1600" b="1" dirty="0">
                <a:solidFill>
                  <a:srgbClr val="000000"/>
                </a:solidFill>
                <a:latin typeface="Consolas" panose="020B0609020204030204" pitchFamily="49" charset="0"/>
              </a:rPr>
              <a:t> = </a:t>
            </a:r>
            <a:r>
              <a:rPr lang="en-US" sz="1600" b="1" dirty="0">
                <a:solidFill>
                  <a:srgbClr val="0000FF"/>
                </a:solidFill>
                <a:latin typeface="Consolas" panose="020B0609020204030204" pitchFamily="49" charset="0"/>
              </a:rPr>
              <a:t>new</a:t>
            </a:r>
            <a:r>
              <a:rPr lang="en-US" sz="1600" b="1" dirty="0">
                <a:solidFill>
                  <a:srgbClr val="000000"/>
                </a:solidFill>
                <a:latin typeface="Consolas" panose="020B0609020204030204" pitchFamily="49" charset="0"/>
              </a:rPr>
              <a:t> { @class = </a:t>
            </a:r>
            <a:r>
              <a:rPr lang="en-US" sz="1600" b="1" dirty="0">
                <a:solidFill>
                  <a:srgbClr val="A31515"/>
                </a:solidFill>
                <a:latin typeface="Consolas" panose="020B0609020204030204" pitchFamily="49" charset="0"/>
              </a:rPr>
              <a:t>"form-control"</a:t>
            </a:r>
            <a:r>
              <a:rPr lang="en-US" sz="1600" b="1" dirty="0">
                <a:solidFill>
                  <a:srgbClr val="000000"/>
                </a:solidFill>
                <a:latin typeface="Consolas" panose="020B0609020204030204" pitchFamily="49" charset="0"/>
              </a:rPr>
              <a:t> } })</a:t>
            </a:r>
          </a:p>
          <a:p>
            <a:r>
              <a:rPr lang="en-US" sz="1600" b="1" dirty="0">
                <a:solidFill>
                  <a:srgbClr val="000000"/>
                </a:solidFill>
                <a:latin typeface="Consolas" panose="020B0609020204030204" pitchFamily="49" charset="0"/>
              </a:rPr>
              <a:t>  </a:t>
            </a:r>
            <a:r>
              <a:rPr lang="en-US" sz="2400" b="1" dirty="0">
                <a:solidFill>
                  <a:srgbClr val="FF0000"/>
                </a:solidFill>
                <a:latin typeface="Consolas" panose="020B0609020204030204" pitchFamily="49" charset="0"/>
              </a:rPr>
              <a:t>@</a:t>
            </a:r>
            <a:r>
              <a:rPr lang="en-US" sz="2400" b="1" dirty="0" err="1">
                <a:solidFill>
                  <a:srgbClr val="FF0000"/>
                </a:solidFill>
                <a:latin typeface="Consolas" panose="020B0609020204030204" pitchFamily="49" charset="0"/>
              </a:rPr>
              <a:t>Html.ValidationMessageFor</a:t>
            </a:r>
            <a:r>
              <a:rPr lang="en-US" sz="1600" b="1" dirty="0">
                <a:solidFill>
                  <a:srgbClr val="000000"/>
                </a:solidFill>
                <a:latin typeface="Consolas" panose="020B0609020204030204" pitchFamily="49" charset="0"/>
              </a:rPr>
              <a:t>(model =&gt; </a:t>
            </a:r>
            <a:r>
              <a:rPr lang="en-US" sz="1600" b="1" dirty="0" err="1">
                <a:solidFill>
                  <a:srgbClr val="000000"/>
                </a:solidFill>
                <a:latin typeface="Consolas" panose="020B0609020204030204" pitchFamily="49" charset="0"/>
              </a:rPr>
              <a:t>model.NewPassword</a:t>
            </a:r>
            <a:r>
              <a:rPr lang="en-US" sz="1600" b="1" dirty="0">
                <a:solidFill>
                  <a:srgbClr val="000000"/>
                </a:solidFill>
                <a:latin typeface="Consolas" panose="020B0609020204030204" pitchFamily="49" charset="0"/>
              </a:rPr>
              <a:t>, </a:t>
            </a:r>
            <a:r>
              <a:rPr lang="en-US" sz="1600" b="1" dirty="0">
                <a:solidFill>
                  <a:srgbClr val="A31515"/>
                </a:solidFill>
                <a:latin typeface="Consolas" panose="020B0609020204030204" pitchFamily="49" charset="0"/>
              </a:rPr>
              <a:t>""</a:t>
            </a:r>
            <a:r>
              <a:rPr lang="en-US" sz="1600" b="1" dirty="0">
                <a:solidFill>
                  <a:srgbClr val="000000"/>
                </a:solidFill>
                <a:latin typeface="Consolas" panose="020B0609020204030204" pitchFamily="49" charset="0"/>
              </a:rPr>
              <a:t>, </a:t>
            </a:r>
            <a:r>
              <a:rPr lang="en-US" sz="1600" b="1" dirty="0">
                <a:solidFill>
                  <a:srgbClr val="0000FF"/>
                </a:solidFill>
                <a:latin typeface="Consolas" panose="020B0609020204030204" pitchFamily="49" charset="0"/>
              </a:rPr>
              <a:t>new</a:t>
            </a:r>
            <a:r>
              <a:rPr lang="en-US" sz="1600" b="1" dirty="0">
                <a:solidFill>
                  <a:srgbClr val="000000"/>
                </a:solidFill>
                <a:latin typeface="Consolas" panose="020B0609020204030204" pitchFamily="49" charset="0"/>
              </a:rPr>
              <a:t> { @class = </a:t>
            </a:r>
            <a:r>
              <a:rPr lang="en-US" sz="1600" b="1" dirty="0">
                <a:solidFill>
                  <a:srgbClr val="A31515"/>
                </a:solidFill>
                <a:latin typeface="Consolas" panose="020B0609020204030204" pitchFamily="49" charset="0"/>
              </a:rPr>
              <a:t>"text-danger"</a:t>
            </a:r>
            <a:r>
              <a:rPr lang="en-US" sz="1600" b="1" dirty="0">
                <a:solidFill>
                  <a:srgbClr val="000000"/>
                </a:solidFill>
                <a:latin typeface="Consolas" panose="020B0609020204030204" pitchFamily="49" charset="0"/>
              </a:rPr>
              <a:t> })</a:t>
            </a:r>
          </a:p>
          <a:p>
            <a:r>
              <a:rPr lang="en-US" sz="1600" b="1" dirty="0">
                <a:solidFill>
                  <a:srgbClr val="0000FF"/>
                </a:solidFill>
                <a:latin typeface="Consolas" panose="020B0609020204030204" pitchFamily="49" charset="0"/>
              </a:rPr>
              <a:t>  &lt;/</a:t>
            </a:r>
            <a:r>
              <a:rPr lang="en-US" sz="1600" b="1" dirty="0">
                <a:solidFill>
                  <a:srgbClr val="800000"/>
                </a:solidFill>
                <a:latin typeface="Consolas" panose="020B0609020204030204" pitchFamily="49" charset="0"/>
              </a:rPr>
              <a:t>div</a:t>
            </a:r>
            <a:r>
              <a:rPr lang="en-US" sz="1600" b="1" dirty="0">
                <a:solidFill>
                  <a:srgbClr val="0000FF"/>
                </a:solidFill>
                <a:latin typeface="Consolas" panose="020B0609020204030204" pitchFamily="49" charset="0"/>
              </a:rPr>
              <a:t>&gt;</a:t>
            </a:r>
            <a:endParaRPr lang="en-US" sz="1600" b="1" dirty="0">
              <a:solidFill>
                <a:srgbClr val="000000"/>
              </a:solidFill>
              <a:latin typeface="Consolas" panose="020B0609020204030204" pitchFamily="49" charset="0"/>
            </a:endParaRPr>
          </a:p>
          <a:p>
            <a:r>
              <a:rPr lang="en-US" sz="1600" b="1" dirty="0">
                <a:solidFill>
                  <a:srgbClr val="0000FF"/>
                </a:solidFill>
                <a:latin typeface="Consolas" panose="020B0609020204030204" pitchFamily="49" charset="0"/>
              </a:rPr>
              <a:t> &lt;/</a:t>
            </a:r>
            <a:r>
              <a:rPr lang="en-US" sz="1600" b="1" dirty="0">
                <a:solidFill>
                  <a:srgbClr val="800000"/>
                </a:solidFill>
                <a:latin typeface="Consolas" panose="020B0609020204030204" pitchFamily="49" charset="0"/>
              </a:rPr>
              <a:t>div</a:t>
            </a:r>
            <a:r>
              <a:rPr lang="en-US" sz="1600" b="1" dirty="0">
                <a:solidFill>
                  <a:srgbClr val="0000FF"/>
                </a:solidFill>
                <a:latin typeface="Consolas" panose="020B0609020204030204" pitchFamily="49" charset="0"/>
              </a:rPr>
              <a:t>&gt;</a:t>
            </a:r>
            <a:endParaRPr lang="en-US" sz="4000" b="1" dirty="0"/>
          </a:p>
        </p:txBody>
      </p:sp>
    </p:spTree>
    <p:extLst>
      <p:ext uri="{BB962C8B-B14F-4D97-AF65-F5344CB8AC3E}">
        <p14:creationId xmlns:p14="http://schemas.microsoft.com/office/powerpoint/2010/main" val="1634945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0"/>
            <a:ext cx="10515600" cy="1325563"/>
          </a:xfrm>
        </p:spPr>
        <p:txBody>
          <a:bodyPr/>
          <a:lstStyle/>
          <a:p>
            <a:r>
              <a:rPr lang="en-US" b="1" dirty="0"/>
              <a:t>REGULAR EXPRESSION</a:t>
            </a:r>
          </a:p>
        </p:txBody>
      </p:sp>
      <p:sp>
        <p:nvSpPr>
          <p:cNvPr id="3" name="Content Placeholder 2"/>
          <p:cNvSpPr>
            <a:spLocks noGrp="1"/>
          </p:cNvSpPr>
          <p:nvPr>
            <p:ph idx="1"/>
          </p:nvPr>
        </p:nvSpPr>
        <p:spPr>
          <a:xfrm>
            <a:off x="285749" y="1325563"/>
            <a:ext cx="11229975" cy="4351338"/>
          </a:xfrm>
        </p:spPr>
        <p:txBody>
          <a:bodyPr>
            <a:normAutofit lnSpcReduction="10000"/>
          </a:bodyPr>
          <a:lstStyle/>
          <a:p>
            <a:pPr marL="0" indent="0">
              <a:buNone/>
            </a:pPr>
            <a:r>
              <a:rPr lang="en-US" dirty="0"/>
              <a:t>Regex </a:t>
            </a:r>
            <a:r>
              <a:rPr lang="en-US" dirty="0" err="1"/>
              <a:t>regex</a:t>
            </a:r>
            <a:r>
              <a:rPr lang="en-US" dirty="0"/>
              <a:t> = new Regex(@"</a:t>
            </a:r>
          </a:p>
          <a:p>
            <a:pPr marL="0" indent="0">
              <a:buNone/>
            </a:pPr>
            <a:r>
              <a:rPr lang="en-US" dirty="0"/>
              <a:t>                        </a:t>
            </a:r>
            <a:r>
              <a:rPr lang="en-US"/>
              <a:t>^                   </a:t>
            </a:r>
            <a:r>
              <a:rPr lang="en-US" dirty="0"/>
              <a:t># anchor at the start</a:t>
            </a:r>
          </a:p>
          <a:p>
            <a:pPr marL="0" indent="0">
              <a:buNone/>
            </a:pPr>
            <a:r>
              <a:rPr lang="en-US" dirty="0"/>
              <a:t>                       (?=.*\d</a:t>
            </a:r>
            <a:r>
              <a:rPr lang="en-US"/>
              <a:t>)        </a:t>
            </a:r>
            <a:r>
              <a:rPr lang="en-US" dirty="0"/>
              <a:t># must contain at least one numeric character</a:t>
            </a:r>
          </a:p>
          <a:p>
            <a:pPr marL="0" indent="0">
              <a:buNone/>
            </a:pPr>
            <a:r>
              <a:rPr lang="en-US" dirty="0"/>
              <a:t>                       (?=.*[a-z</a:t>
            </a:r>
            <a:r>
              <a:rPr lang="en-US"/>
              <a:t>])    # </a:t>
            </a:r>
            <a:r>
              <a:rPr lang="en-US" dirty="0"/>
              <a:t>must contain one lowercase character</a:t>
            </a:r>
          </a:p>
          <a:p>
            <a:pPr marL="0" indent="0">
              <a:buNone/>
            </a:pPr>
            <a:r>
              <a:rPr lang="en-US" dirty="0"/>
              <a:t>                       (?=.*[A-Z</a:t>
            </a:r>
            <a:r>
              <a:rPr lang="en-US"/>
              <a:t>])   # </a:t>
            </a:r>
            <a:r>
              <a:rPr lang="en-US" dirty="0"/>
              <a:t>must contain one uppercase character</a:t>
            </a:r>
          </a:p>
          <a:p>
            <a:pPr marL="0" indent="0">
              <a:buNone/>
            </a:pPr>
            <a:r>
              <a:rPr lang="en-US" dirty="0"/>
              <a:t>                       .{8,10</a:t>
            </a:r>
            <a:r>
              <a:rPr lang="en-US"/>
              <a:t>}          # </a:t>
            </a:r>
            <a:r>
              <a:rPr lang="en-US" dirty="0"/>
              <a:t>From 8 to 10 characters in length</a:t>
            </a:r>
          </a:p>
          <a:p>
            <a:pPr marL="0" indent="0">
              <a:buNone/>
            </a:pPr>
            <a:r>
              <a:rPr lang="en-US" dirty="0"/>
              <a:t>                       \</a:t>
            </a:r>
            <a:r>
              <a:rPr lang="en-US"/>
              <a:t>s                  </a:t>
            </a:r>
            <a:r>
              <a:rPr lang="en-US" dirty="0"/>
              <a:t># allows a space </a:t>
            </a:r>
          </a:p>
          <a:p>
            <a:pPr marL="0" indent="0">
              <a:buNone/>
            </a:pPr>
            <a:r>
              <a:rPr lang="en-US" dirty="0"/>
              <a:t>                       </a:t>
            </a:r>
            <a:r>
              <a:rPr lang="en-US"/>
              <a:t>$                   </a:t>
            </a:r>
            <a:r>
              <a:rPr lang="en-US" dirty="0"/>
              <a:t># anchor at the end", </a:t>
            </a:r>
          </a:p>
          <a:p>
            <a:pPr marL="0" indent="0">
              <a:buNone/>
            </a:pPr>
            <a:r>
              <a:rPr lang="en-US" dirty="0"/>
              <a:t>                       </a:t>
            </a:r>
            <a:r>
              <a:rPr lang="en-US" dirty="0" err="1"/>
              <a:t>RegexOptions.IgnorePatternWhitespace</a:t>
            </a:r>
            <a:r>
              <a:rPr lang="en-US" dirty="0"/>
              <a:t>);</a:t>
            </a:r>
          </a:p>
        </p:txBody>
      </p:sp>
    </p:spTree>
    <p:extLst>
      <p:ext uri="{BB962C8B-B14F-4D97-AF65-F5344CB8AC3E}">
        <p14:creationId xmlns:p14="http://schemas.microsoft.com/office/powerpoint/2010/main" val="4004093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165735375"/>
              </p:ext>
            </p:extLst>
          </p:nvPr>
        </p:nvGraphicFramePr>
        <p:xfrm>
          <a:off x="0" y="80736"/>
          <a:ext cx="12049760" cy="6660531"/>
        </p:xfrm>
        <a:graphic>
          <a:graphicData uri="http://schemas.openxmlformats.org/drawingml/2006/table">
            <a:tbl>
              <a:tblPr/>
              <a:tblGrid>
                <a:gridCol w="1158240">
                  <a:extLst>
                    <a:ext uri="{9D8B030D-6E8A-4147-A177-3AD203B41FA5}">
                      <a16:colId xmlns:a16="http://schemas.microsoft.com/office/drawing/2014/main" val="3790203827"/>
                    </a:ext>
                  </a:extLst>
                </a:gridCol>
                <a:gridCol w="5052060">
                  <a:extLst>
                    <a:ext uri="{9D8B030D-6E8A-4147-A177-3AD203B41FA5}">
                      <a16:colId xmlns:a16="http://schemas.microsoft.com/office/drawing/2014/main" val="2677295799"/>
                    </a:ext>
                  </a:extLst>
                </a:gridCol>
                <a:gridCol w="2038350">
                  <a:extLst>
                    <a:ext uri="{9D8B030D-6E8A-4147-A177-3AD203B41FA5}">
                      <a16:colId xmlns:a16="http://schemas.microsoft.com/office/drawing/2014/main" val="3453534641"/>
                    </a:ext>
                  </a:extLst>
                </a:gridCol>
                <a:gridCol w="3801110">
                  <a:extLst>
                    <a:ext uri="{9D8B030D-6E8A-4147-A177-3AD203B41FA5}">
                      <a16:colId xmlns:a16="http://schemas.microsoft.com/office/drawing/2014/main" val="1411837781"/>
                    </a:ext>
                  </a:extLst>
                </a:gridCol>
              </a:tblGrid>
              <a:tr h="344761">
                <a:tc>
                  <a:txBody>
                    <a:bodyPr/>
                    <a:lstStyle/>
                    <a:p>
                      <a:r>
                        <a:rPr lang="en-US" sz="1800"/>
                        <a:t>Field </a:t>
                      </a:r>
                    </a:p>
                  </a:txBody>
                  <a:tcPr marL="40667" marR="40667" marT="20333" marB="20333" anchor="ctr">
                    <a:lnL>
                      <a:noFill/>
                    </a:lnL>
                    <a:lnR>
                      <a:noFill/>
                    </a:lnR>
                    <a:lnT>
                      <a:noFill/>
                    </a:lnT>
                    <a:lnB>
                      <a:noFill/>
                    </a:lnB>
                    <a:solidFill>
                      <a:schemeClr val="accent2"/>
                    </a:solidFill>
                  </a:tcPr>
                </a:tc>
                <a:tc>
                  <a:txBody>
                    <a:bodyPr/>
                    <a:lstStyle/>
                    <a:p>
                      <a:r>
                        <a:rPr lang="en-US" sz="1800"/>
                        <a:t>Expression</a:t>
                      </a:r>
                    </a:p>
                  </a:txBody>
                  <a:tcPr marL="40667" marR="40667" marT="20333" marB="20333" anchor="ctr">
                    <a:lnL>
                      <a:noFill/>
                    </a:lnL>
                    <a:lnR>
                      <a:noFill/>
                    </a:lnR>
                    <a:lnT>
                      <a:noFill/>
                    </a:lnT>
                    <a:lnB>
                      <a:noFill/>
                    </a:lnB>
                    <a:solidFill>
                      <a:schemeClr val="accent2"/>
                    </a:solidFill>
                  </a:tcPr>
                </a:tc>
                <a:tc>
                  <a:txBody>
                    <a:bodyPr/>
                    <a:lstStyle/>
                    <a:p>
                      <a:r>
                        <a:rPr lang="en-US" sz="1800"/>
                        <a:t>Format Samples</a:t>
                      </a:r>
                    </a:p>
                  </a:txBody>
                  <a:tcPr marL="40667" marR="40667" marT="20333" marB="20333" anchor="ctr">
                    <a:lnL>
                      <a:noFill/>
                    </a:lnL>
                    <a:lnR>
                      <a:noFill/>
                    </a:lnR>
                    <a:lnT>
                      <a:noFill/>
                    </a:lnT>
                    <a:lnB>
                      <a:noFill/>
                    </a:lnB>
                    <a:solidFill>
                      <a:schemeClr val="accent2"/>
                    </a:solidFill>
                  </a:tcPr>
                </a:tc>
                <a:tc>
                  <a:txBody>
                    <a:bodyPr/>
                    <a:lstStyle/>
                    <a:p>
                      <a:r>
                        <a:rPr lang="en-US" sz="1800" dirty="0"/>
                        <a:t>Description</a:t>
                      </a:r>
                    </a:p>
                  </a:txBody>
                  <a:tcPr marL="40667" marR="40667" marT="20333" marB="20333" anchor="ctr">
                    <a:lnL>
                      <a:noFill/>
                    </a:lnL>
                    <a:lnR>
                      <a:noFill/>
                    </a:lnR>
                    <a:lnT>
                      <a:noFill/>
                    </a:lnT>
                    <a:lnB>
                      <a:noFill/>
                    </a:lnB>
                    <a:solidFill>
                      <a:schemeClr val="accent2"/>
                    </a:solidFill>
                  </a:tcPr>
                </a:tc>
                <a:extLst>
                  <a:ext uri="{0D108BD9-81ED-4DB2-BD59-A6C34878D82A}">
                    <a16:rowId xmlns:a16="http://schemas.microsoft.com/office/drawing/2014/main" val="2619355739"/>
                  </a:ext>
                </a:extLst>
              </a:tr>
              <a:tr h="1348999">
                <a:tc>
                  <a:txBody>
                    <a:bodyPr/>
                    <a:lstStyle/>
                    <a:p>
                      <a:r>
                        <a:rPr lang="en-US" sz="1600" b="1"/>
                        <a:t>Name</a:t>
                      </a:r>
                    </a:p>
                  </a:txBody>
                  <a:tcPr marL="40667" marR="40667" marT="20333" marB="20333" anchor="ctr">
                    <a:lnL>
                      <a:noFill/>
                    </a:lnL>
                    <a:lnR>
                      <a:noFill/>
                    </a:lnR>
                    <a:lnT>
                      <a:noFill/>
                    </a:lnT>
                    <a:lnB>
                      <a:noFill/>
                    </a:lnB>
                  </a:tcPr>
                </a:tc>
                <a:tc>
                  <a:txBody>
                    <a:bodyPr/>
                    <a:lstStyle/>
                    <a:p>
                      <a:r>
                        <a:rPr lang="en-US" sz="1600"/>
                        <a:t>^[a-zA-Z''-'\s]{1,40}$</a:t>
                      </a:r>
                    </a:p>
                  </a:txBody>
                  <a:tcPr marL="40667" marR="40667" marT="20333" marB="20333" anchor="ctr">
                    <a:lnL>
                      <a:noFill/>
                    </a:lnL>
                    <a:lnR>
                      <a:noFill/>
                    </a:lnR>
                    <a:lnT>
                      <a:noFill/>
                    </a:lnT>
                    <a:lnB>
                      <a:noFill/>
                    </a:lnB>
                    <a:solidFill>
                      <a:schemeClr val="accent4">
                        <a:lumMod val="20000"/>
                        <a:lumOff val="80000"/>
                      </a:schemeClr>
                    </a:solidFill>
                  </a:tcPr>
                </a:tc>
                <a:tc>
                  <a:txBody>
                    <a:bodyPr/>
                    <a:lstStyle/>
                    <a:p>
                      <a:r>
                        <a:rPr lang="en-US" sz="1600" dirty="0"/>
                        <a:t>John Doe</a:t>
                      </a:r>
                      <a:br>
                        <a:rPr lang="en-US" sz="1600" dirty="0"/>
                      </a:br>
                      <a:r>
                        <a:rPr lang="en-US" sz="1600" dirty="0"/>
                        <a:t>O'Dell</a:t>
                      </a:r>
                    </a:p>
                  </a:txBody>
                  <a:tcPr marL="40667" marR="40667" marT="20333" marB="20333" anchor="ctr">
                    <a:lnL>
                      <a:noFill/>
                    </a:lnL>
                    <a:lnR>
                      <a:noFill/>
                    </a:lnR>
                    <a:lnT>
                      <a:noFill/>
                    </a:lnT>
                    <a:lnB>
                      <a:noFill/>
                    </a:lnB>
                  </a:tcPr>
                </a:tc>
                <a:tc>
                  <a:txBody>
                    <a:bodyPr/>
                    <a:lstStyle/>
                    <a:p>
                      <a:r>
                        <a:rPr lang="en-US" sz="1600"/>
                        <a:t>Validates a name. Allows up to 40 uppercase and lowercase characters and a few special characters that are common to some names. You can modify this list.</a:t>
                      </a:r>
                    </a:p>
                  </a:txBody>
                  <a:tcPr marL="40667" marR="40667" marT="20333" marB="20333" anchor="ctr">
                    <a:lnL>
                      <a:noFill/>
                    </a:lnL>
                    <a:lnR>
                      <a:noFill/>
                    </a:lnR>
                    <a:lnT>
                      <a:noFill/>
                    </a:lnT>
                    <a:lnB>
                      <a:noFill/>
                    </a:lnB>
                  </a:tcPr>
                </a:tc>
                <a:extLst>
                  <a:ext uri="{0D108BD9-81ED-4DB2-BD59-A6C34878D82A}">
                    <a16:rowId xmlns:a16="http://schemas.microsoft.com/office/drawing/2014/main" val="2509916942"/>
                  </a:ext>
                </a:extLst>
              </a:tr>
              <a:tr h="1900863">
                <a:tc>
                  <a:txBody>
                    <a:bodyPr/>
                    <a:lstStyle/>
                    <a:p>
                      <a:r>
                        <a:rPr lang="en-US" sz="1600" b="1"/>
                        <a:t>Social Security Number</a:t>
                      </a:r>
                    </a:p>
                  </a:txBody>
                  <a:tcPr marL="40667" marR="40667" marT="20333" marB="20333" anchor="ctr">
                    <a:lnL>
                      <a:noFill/>
                    </a:lnL>
                    <a:lnR>
                      <a:noFill/>
                    </a:lnR>
                    <a:lnT>
                      <a:noFill/>
                    </a:lnT>
                    <a:lnB>
                      <a:noFill/>
                    </a:lnB>
                  </a:tcPr>
                </a:tc>
                <a:tc>
                  <a:txBody>
                    <a:bodyPr/>
                    <a:lstStyle/>
                    <a:p>
                      <a:r>
                        <a:rPr lang="en-US" sz="1600"/>
                        <a:t>^\d{3}-\d{2}-\d{4}$</a:t>
                      </a:r>
                    </a:p>
                  </a:txBody>
                  <a:tcPr marL="40667" marR="40667" marT="20333" marB="20333" anchor="ctr">
                    <a:lnL>
                      <a:noFill/>
                    </a:lnL>
                    <a:lnR>
                      <a:noFill/>
                    </a:lnR>
                    <a:lnT>
                      <a:noFill/>
                    </a:lnT>
                    <a:lnB>
                      <a:noFill/>
                    </a:lnB>
                    <a:solidFill>
                      <a:schemeClr val="accent4">
                        <a:lumMod val="20000"/>
                        <a:lumOff val="80000"/>
                      </a:schemeClr>
                    </a:solidFill>
                  </a:tcPr>
                </a:tc>
                <a:tc>
                  <a:txBody>
                    <a:bodyPr/>
                    <a:lstStyle/>
                    <a:p>
                      <a:r>
                        <a:rPr lang="en-US" sz="1600"/>
                        <a:t>111-11-1111</a:t>
                      </a:r>
                    </a:p>
                  </a:txBody>
                  <a:tcPr marL="40667" marR="40667" marT="20333" marB="20333" anchor="ctr">
                    <a:lnL>
                      <a:noFill/>
                    </a:lnL>
                    <a:lnR>
                      <a:noFill/>
                    </a:lnR>
                    <a:lnT>
                      <a:noFill/>
                    </a:lnT>
                    <a:lnB>
                      <a:noFill/>
                    </a:lnB>
                  </a:tcPr>
                </a:tc>
                <a:tc>
                  <a:txBody>
                    <a:bodyPr/>
                    <a:lstStyle/>
                    <a:p>
                      <a:r>
                        <a:rPr lang="en-US" sz="1600"/>
                        <a:t>Validates the format, type, and length of the supplied input field. The input must consist of 3 numeric characters followed by a dash, then 2 numeric characters followed by a dash, and then 4 numeric characters.</a:t>
                      </a:r>
                    </a:p>
                  </a:txBody>
                  <a:tcPr marL="40667" marR="40667" marT="20333" marB="20333" anchor="ctr">
                    <a:lnL>
                      <a:noFill/>
                    </a:lnL>
                    <a:lnR>
                      <a:noFill/>
                    </a:lnR>
                    <a:lnT>
                      <a:noFill/>
                    </a:lnT>
                    <a:lnB>
                      <a:noFill/>
                    </a:lnB>
                  </a:tcPr>
                </a:tc>
                <a:extLst>
                  <a:ext uri="{0D108BD9-81ED-4DB2-BD59-A6C34878D82A}">
                    <a16:rowId xmlns:a16="http://schemas.microsoft.com/office/drawing/2014/main" val="165232840"/>
                  </a:ext>
                </a:extLst>
              </a:tr>
              <a:tr h="1532954">
                <a:tc>
                  <a:txBody>
                    <a:bodyPr/>
                    <a:lstStyle/>
                    <a:p>
                      <a:r>
                        <a:rPr lang="en-US" sz="1600" b="1" dirty="0"/>
                        <a:t>Phone Number</a:t>
                      </a:r>
                    </a:p>
                  </a:txBody>
                  <a:tcPr marL="40667" marR="40667" marT="20333" marB="20333" anchor="ctr">
                    <a:lnL>
                      <a:noFill/>
                    </a:lnL>
                    <a:lnR>
                      <a:noFill/>
                    </a:lnR>
                    <a:lnT>
                      <a:noFill/>
                    </a:lnT>
                    <a:lnB>
                      <a:noFill/>
                    </a:lnB>
                  </a:tcPr>
                </a:tc>
                <a:tc>
                  <a:txBody>
                    <a:bodyPr/>
                    <a:lstStyle/>
                    <a:p>
                      <a:r>
                        <a:rPr lang="en-US" sz="1600" dirty="0"/>
                        <a:t>^[01]?[- .]?(\([2-9]\d{2}\)|[2-9]\d{2})[- .]?\d{3}[- .]?\d{4}$</a:t>
                      </a:r>
                    </a:p>
                  </a:txBody>
                  <a:tcPr marL="40667" marR="40667" marT="20333" marB="20333" anchor="ctr">
                    <a:lnL>
                      <a:noFill/>
                    </a:lnL>
                    <a:lnR>
                      <a:noFill/>
                    </a:lnR>
                    <a:lnT>
                      <a:noFill/>
                    </a:lnT>
                    <a:lnB>
                      <a:noFill/>
                    </a:lnB>
                    <a:solidFill>
                      <a:schemeClr val="accent4">
                        <a:lumMod val="20000"/>
                        <a:lumOff val="80000"/>
                      </a:schemeClr>
                    </a:solidFill>
                  </a:tcPr>
                </a:tc>
                <a:tc>
                  <a:txBody>
                    <a:bodyPr/>
                    <a:lstStyle/>
                    <a:p>
                      <a:r>
                        <a:rPr lang="en-US" sz="1600" dirty="0"/>
                        <a:t>(425) 555-0123</a:t>
                      </a:r>
                      <a:br>
                        <a:rPr lang="en-US" sz="1600" dirty="0"/>
                      </a:br>
                      <a:r>
                        <a:rPr lang="en-US" sz="1600" dirty="0"/>
                        <a:t>425-555-0123</a:t>
                      </a:r>
                      <a:br>
                        <a:rPr lang="en-US" sz="1600" dirty="0"/>
                      </a:br>
                      <a:r>
                        <a:rPr lang="en-US" sz="1600" dirty="0"/>
                        <a:t>425 555 0123</a:t>
                      </a:r>
                      <a:br>
                        <a:rPr lang="en-US" sz="1600" dirty="0"/>
                      </a:br>
                      <a:r>
                        <a:rPr lang="en-US" sz="1600" dirty="0"/>
                        <a:t>1-425-555-0123</a:t>
                      </a:r>
                    </a:p>
                  </a:txBody>
                  <a:tcPr marL="40667" marR="40667" marT="20333" marB="20333" anchor="ctr">
                    <a:lnL>
                      <a:noFill/>
                    </a:lnL>
                    <a:lnR>
                      <a:noFill/>
                    </a:lnR>
                    <a:lnT>
                      <a:noFill/>
                    </a:lnT>
                    <a:lnB>
                      <a:noFill/>
                    </a:lnB>
                  </a:tcPr>
                </a:tc>
                <a:tc>
                  <a:txBody>
                    <a:bodyPr/>
                    <a:lstStyle/>
                    <a:p>
                      <a:r>
                        <a:rPr lang="en-US" sz="1600"/>
                        <a:t>Validates a U.S. phone number. It must consist of 3 numeric characters, optionally enclosed in parentheses, followed by a set of 3 numeric characters and then a set of 4 numeric characters. </a:t>
                      </a:r>
                    </a:p>
                  </a:txBody>
                  <a:tcPr marL="40667" marR="40667" marT="20333" marB="20333" anchor="ctr">
                    <a:lnL>
                      <a:noFill/>
                    </a:lnL>
                    <a:lnR>
                      <a:noFill/>
                    </a:lnR>
                    <a:lnT>
                      <a:noFill/>
                    </a:lnT>
                    <a:lnB>
                      <a:noFill/>
                    </a:lnB>
                  </a:tcPr>
                </a:tc>
                <a:extLst>
                  <a:ext uri="{0D108BD9-81ED-4DB2-BD59-A6C34878D82A}">
                    <a16:rowId xmlns:a16="http://schemas.microsoft.com/office/drawing/2014/main" val="226991907"/>
                  </a:ext>
                </a:extLst>
              </a:tr>
              <a:tr h="1532954">
                <a:tc>
                  <a:txBody>
                    <a:bodyPr/>
                    <a:lstStyle/>
                    <a:p>
                      <a:r>
                        <a:rPr lang="en-US" sz="1600" b="1" dirty="0"/>
                        <a:t>E-mail </a:t>
                      </a:r>
                    </a:p>
                  </a:txBody>
                  <a:tcPr marL="40667" marR="40667" marT="20333" marB="20333" anchor="ctr">
                    <a:lnL>
                      <a:noFill/>
                    </a:lnL>
                    <a:lnR>
                      <a:noFill/>
                    </a:lnR>
                    <a:lnT>
                      <a:noFill/>
                    </a:lnT>
                    <a:lnB>
                      <a:noFill/>
                    </a:lnB>
                  </a:tcPr>
                </a:tc>
                <a:tc>
                  <a:txBody>
                    <a:bodyPr/>
                    <a:lstStyle/>
                    <a:p>
                      <a:r>
                        <a:rPr lang="en-US" sz="1600"/>
                        <a:t>^(?("")("".+?""@)|(([0-9a-zA-Z]((\.(?!\.))|[-!#\$%&amp;'\*\+/=\?\^`\{\}\|~\w])*)(?&lt;=[0-9a-zA-Z])@))(?(\[)(\[(\d{1,3}\.){3}\d{1,3}\])|(([0-9a-zA-Z][-\w]*[0-9a-zA-Z]\.)+[a-zA-Z]{2,6}))$</a:t>
                      </a:r>
                    </a:p>
                  </a:txBody>
                  <a:tcPr marL="40667" marR="40667" marT="20333" marB="20333" anchor="ctr">
                    <a:lnL>
                      <a:noFill/>
                    </a:lnL>
                    <a:lnR>
                      <a:noFill/>
                    </a:lnR>
                    <a:lnT>
                      <a:noFill/>
                    </a:lnT>
                    <a:lnB>
                      <a:noFill/>
                    </a:lnB>
                    <a:solidFill>
                      <a:schemeClr val="accent4">
                        <a:lumMod val="20000"/>
                        <a:lumOff val="80000"/>
                      </a:schemeClr>
                    </a:solidFill>
                  </a:tcPr>
                </a:tc>
                <a:tc>
                  <a:txBody>
                    <a:bodyPr/>
                    <a:lstStyle/>
                    <a:p>
                      <a:r>
                        <a:rPr lang="en-US" sz="1600" dirty="0"/>
                        <a:t>someone@example.com</a:t>
                      </a:r>
                    </a:p>
                  </a:txBody>
                  <a:tcPr marL="40667" marR="40667" marT="20333" marB="20333" anchor="ctr">
                    <a:lnL>
                      <a:noFill/>
                    </a:lnL>
                    <a:lnR>
                      <a:noFill/>
                    </a:lnR>
                    <a:lnT>
                      <a:noFill/>
                    </a:lnT>
                    <a:lnB>
                      <a:noFill/>
                    </a:lnB>
                  </a:tcPr>
                </a:tc>
                <a:tc>
                  <a:txBody>
                    <a:bodyPr/>
                    <a:lstStyle/>
                    <a:p>
                      <a:r>
                        <a:rPr lang="en-US" sz="1600" dirty="0"/>
                        <a:t>Validates an e-mail address.</a:t>
                      </a:r>
                    </a:p>
                  </a:txBody>
                  <a:tcPr marL="40667" marR="40667" marT="20333" marB="20333" anchor="ctr">
                    <a:lnL>
                      <a:noFill/>
                    </a:lnL>
                    <a:lnR>
                      <a:noFill/>
                    </a:lnR>
                    <a:lnT>
                      <a:noFill/>
                    </a:lnT>
                    <a:lnB>
                      <a:noFill/>
                    </a:lnB>
                  </a:tcPr>
                </a:tc>
                <a:extLst>
                  <a:ext uri="{0D108BD9-81ED-4DB2-BD59-A6C34878D82A}">
                    <a16:rowId xmlns:a16="http://schemas.microsoft.com/office/drawing/2014/main" val="1602054965"/>
                  </a:ext>
                </a:extLst>
              </a:tr>
            </a:tbl>
          </a:graphicData>
        </a:graphic>
      </p:graphicFrame>
    </p:spTree>
    <p:extLst>
      <p:ext uri="{BB962C8B-B14F-4D97-AF65-F5344CB8AC3E}">
        <p14:creationId xmlns:p14="http://schemas.microsoft.com/office/powerpoint/2010/main" val="1896563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11259140"/>
              </p:ext>
            </p:extLst>
          </p:nvPr>
        </p:nvGraphicFramePr>
        <p:xfrm>
          <a:off x="132080" y="91440"/>
          <a:ext cx="12059920" cy="6706590"/>
        </p:xfrm>
        <a:graphic>
          <a:graphicData uri="http://schemas.openxmlformats.org/drawingml/2006/table">
            <a:tbl>
              <a:tblPr/>
              <a:tblGrid>
                <a:gridCol w="2163648">
                  <a:extLst>
                    <a:ext uri="{9D8B030D-6E8A-4147-A177-3AD203B41FA5}">
                      <a16:colId xmlns:a16="http://schemas.microsoft.com/office/drawing/2014/main" val="2130890130"/>
                    </a:ext>
                  </a:extLst>
                </a:gridCol>
                <a:gridCol w="4044112">
                  <a:extLst>
                    <a:ext uri="{9D8B030D-6E8A-4147-A177-3AD203B41FA5}">
                      <a16:colId xmlns:a16="http://schemas.microsoft.com/office/drawing/2014/main" val="3003093932"/>
                    </a:ext>
                  </a:extLst>
                </a:gridCol>
                <a:gridCol w="2142679">
                  <a:extLst>
                    <a:ext uri="{9D8B030D-6E8A-4147-A177-3AD203B41FA5}">
                      <a16:colId xmlns:a16="http://schemas.microsoft.com/office/drawing/2014/main" val="303153876"/>
                    </a:ext>
                  </a:extLst>
                </a:gridCol>
                <a:gridCol w="3709481">
                  <a:extLst>
                    <a:ext uri="{9D8B030D-6E8A-4147-A177-3AD203B41FA5}">
                      <a16:colId xmlns:a16="http://schemas.microsoft.com/office/drawing/2014/main" val="921597906"/>
                    </a:ext>
                  </a:extLst>
                </a:gridCol>
              </a:tblGrid>
              <a:tr h="1132211">
                <a:tc>
                  <a:txBody>
                    <a:bodyPr/>
                    <a:lstStyle/>
                    <a:p>
                      <a:r>
                        <a:rPr lang="en-US" sz="1800" b="1"/>
                        <a:t>URL</a:t>
                      </a:r>
                    </a:p>
                  </a:txBody>
                  <a:tcPr marL="39201" marR="39201" marT="19601" marB="19601" anchor="ctr">
                    <a:lnL>
                      <a:noFill/>
                    </a:lnL>
                    <a:lnR>
                      <a:noFill/>
                    </a:lnR>
                    <a:lnT>
                      <a:noFill/>
                    </a:lnT>
                    <a:lnB>
                      <a:noFill/>
                    </a:lnB>
                  </a:tcPr>
                </a:tc>
                <a:tc>
                  <a:txBody>
                    <a:bodyPr/>
                    <a:lstStyle/>
                    <a:p>
                      <a:r>
                        <a:rPr lang="pl-PL" sz="1800"/>
                        <a:t>^(ht|f)tp(s?)\:\/\/[0-9a-zA-Z]([-.\w]*[0-9a-zA-Z])*(:(0-9)*)*(\/?)([a-zA-Z0-9\-\.\?\,\'\/\\\+&amp;amp;%\$#_]*)?$</a:t>
                      </a:r>
                    </a:p>
                  </a:txBody>
                  <a:tcPr marL="39201" marR="39201" marT="19601" marB="19601" anchor="ctr">
                    <a:lnL>
                      <a:noFill/>
                    </a:lnL>
                    <a:lnR>
                      <a:noFill/>
                    </a:lnR>
                    <a:lnT>
                      <a:noFill/>
                    </a:lnT>
                    <a:lnB>
                      <a:noFill/>
                    </a:lnB>
                  </a:tcPr>
                </a:tc>
                <a:tc>
                  <a:txBody>
                    <a:bodyPr/>
                    <a:lstStyle/>
                    <a:p>
                      <a:r>
                        <a:rPr lang="en-US" sz="1800"/>
                        <a:t>http://www.mic.com</a:t>
                      </a:r>
                    </a:p>
                  </a:txBody>
                  <a:tcPr marL="39201" marR="39201" marT="19601" marB="19601" anchor="ctr">
                    <a:lnL>
                      <a:noFill/>
                    </a:lnL>
                    <a:lnR>
                      <a:noFill/>
                    </a:lnR>
                    <a:lnT>
                      <a:noFill/>
                    </a:lnT>
                    <a:lnB>
                      <a:noFill/>
                    </a:lnB>
                  </a:tcPr>
                </a:tc>
                <a:tc>
                  <a:txBody>
                    <a:bodyPr/>
                    <a:lstStyle/>
                    <a:p>
                      <a:r>
                        <a:rPr lang="en-US" sz="1800"/>
                        <a:t>Validates a URL </a:t>
                      </a:r>
                    </a:p>
                  </a:txBody>
                  <a:tcPr marL="39201" marR="39201" marT="19601" marB="19601" anchor="ctr">
                    <a:lnL>
                      <a:noFill/>
                    </a:lnL>
                    <a:lnR>
                      <a:noFill/>
                    </a:lnR>
                    <a:lnT>
                      <a:noFill/>
                    </a:lnT>
                    <a:lnB>
                      <a:noFill/>
                    </a:lnB>
                  </a:tcPr>
                </a:tc>
                <a:extLst>
                  <a:ext uri="{0D108BD9-81ED-4DB2-BD59-A6C34878D82A}">
                    <a16:rowId xmlns:a16="http://schemas.microsoft.com/office/drawing/2014/main" val="129993949"/>
                  </a:ext>
                </a:extLst>
              </a:tr>
              <a:tr h="774004">
                <a:tc>
                  <a:txBody>
                    <a:bodyPr/>
                    <a:lstStyle/>
                    <a:p>
                      <a:r>
                        <a:rPr lang="en-US" sz="1800" b="1"/>
                        <a:t>ZIP Code</a:t>
                      </a:r>
                    </a:p>
                  </a:txBody>
                  <a:tcPr marL="39201" marR="39201" marT="19601" marB="19601" anchor="ctr">
                    <a:lnL>
                      <a:noFill/>
                    </a:lnL>
                    <a:lnR>
                      <a:noFill/>
                    </a:lnR>
                    <a:lnT>
                      <a:noFill/>
                    </a:lnT>
                    <a:lnB>
                      <a:noFill/>
                    </a:lnB>
                  </a:tcPr>
                </a:tc>
                <a:tc>
                  <a:txBody>
                    <a:bodyPr/>
                    <a:lstStyle/>
                    <a:p>
                      <a:r>
                        <a:rPr lang="pl-PL" sz="1800"/>
                        <a:t>^(\d{5}-\d{4}|\d{5}|\d{9})$|^([a-zA-Z]\d[a-zA-Z] \d[a-zA-Z]\d)$</a:t>
                      </a:r>
                    </a:p>
                  </a:txBody>
                  <a:tcPr marL="39201" marR="39201" marT="19601" marB="19601" anchor="ctr">
                    <a:lnL>
                      <a:noFill/>
                    </a:lnL>
                    <a:lnR>
                      <a:noFill/>
                    </a:lnR>
                    <a:lnT>
                      <a:noFill/>
                    </a:lnT>
                    <a:lnB>
                      <a:noFill/>
                    </a:lnB>
                  </a:tcPr>
                </a:tc>
                <a:tc>
                  <a:txBody>
                    <a:bodyPr/>
                    <a:lstStyle/>
                    <a:p>
                      <a:r>
                        <a:rPr lang="en-US" sz="1800"/>
                        <a:t>12345</a:t>
                      </a:r>
                    </a:p>
                  </a:txBody>
                  <a:tcPr marL="39201" marR="39201" marT="19601" marB="19601" anchor="ctr">
                    <a:lnL>
                      <a:noFill/>
                    </a:lnL>
                    <a:lnR>
                      <a:noFill/>
                    </a:lnR>
                    <a:lnT>
                      <a:noFill/>
                    </a:lnT>
                    <a:lnB>
                      <a:noFill/>
                    </a:lnB>
                  </a:tcPr>
                </a:tc>
                <a:tc>
                  <a:txBody>
                    <a:bodyPr/>
                    <a:lstStyle/>
                    <a:p>
                      <a:r>
                        <a:rPr lang="en-US" sz="1800"/>
                        <a:t>Validates a U.S. ZIP Code. The code must consist of 5 or 9 numeric characters.</a:t>
                      </a:r>
                    </a:p>
                  </a:txBody>
                  <a:tcPr marL="39201" marR="39201" marT="19601" marB="19601" anchor="ctr">
                    <a:lnL>
                      <a:noFill/>
                    </a:lnL>
                    <a:lnR>
                      <a:noFill/>
                    </a:lnR>
                    <a:lnT>
                      <a:noFill/>
                    </a:lnT>
                    <a:lnB>
                      <a:noFill/>
                    </a:lnB>
                  </a:tcPr>
                </a:tc>
                <a:extLst>
                  <a:ext uri="{0D108BD9-81ED-4DB2-BD59-A6C34878D82A}">
                    <a16:rowId xmlns:a16="http://schemas.microsoft.com/office/drawing/2014/main" val="1219993236"/>
                  </a:ext>
                </a:extLst>
              </a:tr>
              <a:tr h="1490418">
                <a:tc>
                  <a:txBody>
                    <a:bodyPr/>
                    <a:lstStyle/>
                    <a:p>
                      <a:r>
                        <a:rPr lang="en-US" sz="1800" b="1"/>
                        <a:t>Password</a:t>
                      </a:r>
                    </a:p>
                  </a:txBody>
                  <a:tcPr marL="39201" marR="39201" marT="19601" marB="19601" anchor="ctr">
                    <a:lnL>
                      <a:noFill/>
                    </a:lnL>
                    <a:lnR>
                      <a:noFill/>
                    </a:lnR>
                    <a:lnT>
                      <a:noFill/>
                    </a:lnT>
                    <a:lnB>
                      <a:noFill/>
                    </a:lnB>
                  </a:tcPr>
                </a:tc>
                <a:tc>
                  <a:txBody>
                    <a:bodyPr/>
                    <a:lstStyle/>
                    <a:p>
                      <a:r>
                        <a:rPr lang="en-US" sz="1800"/>
                        <a:t>(?!^[0-9]*$)(?!^[a-zA-Z]*$)^([a-zA-Z0-9]{8,10})$</a:t>
                      </a:r>
                    </a:p>
                  </a:txBody>
                  <a:tcPr marL="39201" marR="39201" marT="19601" marB="19601" anchor="ctr">
                    <a:lnL>
                      <a:noFill/>
                    </a:lnL>
                    <a:lnR>
                      <a:noFill/>
                    </a:lnR>
                    <a:lnT>
                      <a:noFill/>
                    </a:lnT>
                    <a:lnB>
                      <a:noFill/>
                    </a:lnB>
                  </a:tcPr>
                </a:tc>
                <a:tc>
                  <a:txBody>
                    <a:bodyPr/>
                    <a:lstStyle/>
                    <a:p>
                      <a:r>
                        <a:rPr lang="en-US" sz="1800"/>
                        <a:t> </a:t>
                      </a:r>
                    </a:p>
                  </a:txBody>
                  <a:tcPr marL="39201" marR="39201" marT="19601" marB="19601" anchor="ctr">
                    <a:lnL>
                      <a:noFill/>
                    </a:lnL>
                    <a:lnR>
                      <a:noFill/>
                    </a:lnR>
                    <a:lnT>
                      <a:noFill/>
                    </a:lnT>
                    <a:lnB>
                      <a:noFill/>
                    </a:lnB>
                  </a:tcPr>
                </a:tc>
                <a:tc>
                  <a:txBody>
                    <a:bodyPr/>
                    <a:lstStyle/>
                    <a:p>
                      <a:r>
                        <a:rPr lang="en-US" sz="1800"/>
                        <a:t>Validates a strong password. It must be between 8 and 10 characters, contain at least one digit and one alphabetic character, and must not contain special characters.</a:t>
                      </a:r>
                    </a:p>
                  </a:txBody>
                  <a:tcPr marL="39201" marR="39201" marT="19601" marB="19601" anchor="ctr">
                    <a:lnL>
                      <a:noFill/>
                    </a:lnL>
                    <a:lnR>
                      <a:noFill/>
                    </a:lnR>
                    <a:lnT>
                      <a:noFill/>
                    </a:lnT>
                    <a:lnB>
                      <a:noFill/>
                    </a:lnB>
                  </a:tcPr>
                </a:tc>
                <a:extLst>
                  <a:ext uri="{0D108BD9-81ED-4DB2-BD59-A6C34878D82A}">
                    <a16:rowId xmlns:a16="http://schemas.microsoft.com/office/drawing/2014/main" val="2512129677"/>
                  </a:ext>
                </a:extLst>
              </a:tr>
              <a:tr h="594899">
                <a:tc>
                  <a:txBody>
                    <a:bodyPr/>
                    <a:lstStyle/>
                    <a:p>
                      <a:r>
                        <a:rPr lang="en-US" sz="1800" b="1"/>
                        <a:t>Non- negative integer</a:t>
                      </a:r>
                    </a:p>
                  </a:txBody>
                  <a:tcPr marL="39201" marR="39201" marT="19601" marB="19601" anchor="ctr">
                    <a:lnL>
                      <a:noFill/>
                    </a:lnL>
                    <a:lnR>
                      <a:noFill/>
                    </a:lnR>
                    <a:lnT>
                      <a:noFill/>
                    </a:lnT>
                    <a:lnB>
                      <a:noFill/>
                    </a:lnB>
                  </a:tcPr>
                </a:tc>
                <a:tc>
                  <a:txBody>
                    <a:bodyPr/>
                    <a:lstStyle/>
                    <a:p>
                      <a:r>
                        <a:rPr lang="en-US" sz="1800"/>
                        <a:t>^\d+$</a:t>
                      </a:r>
                    </a:p>
                  </a:txBody>
                  <a:tcPr marL="39201" marR="39201" marT="19601" marB="19601" anchor="ctr">
                    <a:lnL>
                      <a:noFill/>
                    </a:lnL>
                    <a:lnR>
                      <a:noFill/>
                    </a:lnR>
                    <a:lnT>
                      <a:noFill/>
                    </a:lnT>
                    <a:lnB>
                      <a:noFill/>
                    </a:lnB>
                  </a:tcPr>
                </a:tc>
                <a:tc>
                  <a:txBody>
                    <a:bodyPr/>
                    <a:lstStyle/>
                    <a:p>
                      <a:r>
                        <a:rPr lang="en-US" sz="1800"/>
                        <a:t>0</a:t>
                      </a:r>
                      <a:br>
                        <a:rPr lang="en-US" sz="1800"/>
                      </a:br>
                      <a:r>
                        <a:rPr lang="en-US" sz="1800"/>
                        <a:t>986</a:t>
                      </a:r>
                    </a:p>
                  </a:txBody>
                  <a:tcPr marL="39201" marR="39201" marT="19601" marB="19601" anchor="ctr">
                    <a:lnL>
                      <a:noFill/>
                    </a:lnL>
                    <a:lnR>
                      <a:noFill/>
                    </a:lnR>
                    <a:lnT>
                      <a:noFill/>
                    </a:lnT>
                    <a:lnB>
                      <a:noFill/>
                    </a:lnB>
                  </a:tcPr>
                </a:tc>
                <a:tc>
                  <a:txBody>
                    <a:bodyPr/>
                    <a:lstStyle/>
                    <a:p>
                      <a:r>
                        <a:rPr lang="en-US" sz="1800"/>
                        <a:t>Validates that the field contains an integer greater than zero.</a:t>
                      </a:r>
                    </a:p>
                  </a:txBody>
                  <a:tcPr marL="39201" marR="39201" marT="19601" marB="19601" anchor="ctr">
                    <a:lnL>
                      <a:noFill/>
                    </a:lnL>
                    <a:lnR>
                      <a:noFill/>
                    </a:lnR>
                    <a:lnT>
                      <a:noFill/>
                    </a:lnT>
                    <a:lnB>
                      <a:noFill/>
                    </a:lnB>
                  </a:tcPr>
                </a:tc>
                <a:extLst>
                  <a:ext uri="{0D108BD9-81ED-4DB2-BD59-A6C34878D82A}">
                    <a16:rowId xmlns:a16="http://schemas.microsoft.com/office/drawing/2014/main" val="2939030534"/>
                  </a:ext>
                </a:extLst>
              </a:tr>
              <a:tr h="1490418">
                <a:tc>
                  <a:txBody>
                    <a:bodyPr/>
                    <a:lstStyle/>
                    <a:p>
                      <a:r>
                        <a:rPr lang="en-US" sz="1800" b="1"/>
                        <a:t>Currency </a:t>
                      </a:r>
                    </a:p>
                    <a:p>
                      <a:r>
                        <a:rPr lang="en-US" sz="1800" b="1"/>
                        <a:t>(non- negative)</a:t>
                      </a:r>
                    </a:p>
                  </a:txBody>
                  <a:tcPr marL="39201" marR="39201" marT="19601" marB="19601" anchor="ctr">
                    <a:lnL>
                      <a:noFill/>
                    </a:lnL>
                    <a:lnR>
                      <a:noFill/>
                    </a:lnR>
                    <a:lnT>
                      <a:noFill/>
                    </a:lnT>
                    <a:lnB>
                      <a:noFill/>
                    </a:lnB>
                  </a:tcPr>
                </a:tc>
                <a:tc>
                  <a:txBody>
                    <a:bodyPr/>
                    <a:lstStyle/>
                    <a:p>
                      <a:r>
                        <a:rPr lang="en-US" sz="1800"/>
                        <a:t>^\d+(\.\d\d)?$</a:t>
                      </a:r>
                    </a:p>
                  </a:txBody>
                  <a:tcPr marL="39201" marR="39201" marT="19601" marB="19601" anchor="ctr">
                    <a:lnL>
                      <a:noFill/>
                    </a:lnL>
                    <a:lnR>
                      <a:noFill/>
                    </a:lnR>
                    <a:lnT>
                      <a:noFill/>
                    </a:lnT>
                    <a:lnB>
                      <a:noFill/>
                    </a:lnB>
                  </a:tcPr>
                </a:tc>
                <a:tc>
                  <a:txBody>
                    <a:bodyPr/>
                    <a:lstStyle/>
                    <a:p>
                      <a:r>
                        <a:rPr lang="en-US" sz="1800"/>
                        <a:t>1.00</a:t>
                      </a:r>
                    </a:p>
                  </a:txBody>
                  <a:tcPr marL="39201" marR="39201" marT="19601" marB="19601" anchor="ctr">
                    <a:lnL>
                      <a:noFill/>
                    </a:lnL>
                    <a:lnR>
                      <a:noFill/>
                    </a:lnR>
                    <a:lnT>
                      <a:noFill/>
                    </a:lnT>
                    <a:lnB>
                      <a:noFill/>
                    </a:lnB>
                  </a:tcPr>
                </a:tc>
                <a:tc>
                  <a:txBody>
                    <a:bodyPr/>
                    <a:lstStyle/>
                    <a:p>
                      <a:r>
                        <a:rPr lang="en-US" sz="1800"/>
                        <a:t>Validates a positive currency amount. If there is a decimal point, it requires 2 numeric characters after the decimal point. For example, 3.00 is valid but 3.1 is not.</a:t>
                      </a:r>
                    </a:p>
                  </a:txBody>
                  <a:tcPr marL="39201" marR="39201" marT="19601" marB="19601" anchor="ctr">
                    <a:lnL>
                      <a:noFill/>
                    </a:lnL>
                    <a:lnR>
                      <a:noFill/>
                    </a:lnR>
                    <a:lnT>
                      <a:noFill/>
                    </a:lnT>
                    <a:lnB>
                      <a:noFill/>
                    </a:lnB>
                  </a:tcPr>
                </a:tc>
                <a:extLst>
                  <a:ext uri="{0D108BD9-81ED-4DB2-BD59-A6C34878D82A}">
                    <a16:rowId xmlns:a16="http://schemas.microsoft.com/office/drawing/2014/main" val="1867675196"/>
                  </a:ext>
                </a:extLst>
              </a:tr>
              <a:tr h="1132211">
                <a:tc>
                  <a:txBody>
                    <a:bodyPr/>
                    <a:lstStyle/>
                    <a:p>
                      <a:r>
                        <a:rPr lang="en-US" sz="1800" b="1"/>
                        <a:t>Currency </a:t>
                      </a:r>
                    </a:p>
                    <a:p>
                      <a:r>
                        <a:rPr lang="en-US" sz="1800" b="1"/>
                        <a:t>(positive or negative)</a:t>
                      </a:r>
                    </a:p>
                  </a:txBody>
                  <a:tcPr marL="39201" marR="39201" marT="19601" marB="19601" anchor="ctr">
                    <a:lnL>
                      <a:noFill/>
                    </a:lnL>
                    <a:lnR>
                      <a:noFill/>
                    </a:lnR>
                    <a:lnT>
                      <a:noFill/>
                    </a:lnT>
                    <a:lnB>
                      <a:noFill/>
                    </a:lnB>
                  </a:tcPr>
                </a:tc>
                <a:tc>
                  <a:txBody>
                    <a:bodyPr/>
                    <a:lstStyle/>
                    <a:p>
                      <a:r>
                        <a:rPr lang="en-US" sz="1800"/>
                        <a:t>^(-)?\d+(\.\d\d)?$</a:t>
                      </a:r>
                    </a:p>
                  </a:txBody>
                  <a:tcPr marL="39201" marR="39201" marT="19601" marB="19601" anchor="ctr">
                    <a:lnL>
                      <a:noFill/>
                    </a:lnL>
                    <a:lnR>
                      <a:noFill/>
                    </a:lnR>
                    <a:lnT>
                      <a:noFill/>
                    </a:lnT>
                    <a:lnB>
                      <a:noFill/>
                    </a:lnB>
                  </a:tcPr>
                </a:tc>
                <a:tc>
                  <a:txBody>
                    <a:bodyPr/>
                    <a:lstStyle/>
                    <a:p>
                      <a:r>
                        <a:rPr lang="en-US" sz="1800"/>
                        <a:t>1.20</a:t>
                      </a:r>
                    </a:p>
                  </a:txBody>
                  <a:tcPr marL="39201" marR="39201" marT="19601" marB="19601" anchor="ctr">
                    <a:lnL>
                      <a:noFill/>
                    </a:lnL>
                    <a:lnR>
                      <a:noFill/>
                    </a:lnR>
                    <a:lnT>
                      <a:noFill/>
                    </a:lnT>
                    <a:lnB>
                      <a:noFill/>
                    </a:lnB>
                  </a:tcPr>
                </a:tc>
                <a:tc>
                  <a:txBody>
                    <a:bodyPr/>
                    <a:lstStyle/>
                    <a:p>
                      <a:r>
                        <a:rPr lang="en-US" sz="1800" dirty="0"/>
                        <a:t>Validates for a positive or negative currency amount. If there is a decimal point, it requires 2 numeric characters after the decimal point.</a:t>
                      </a:r>
                    </a:p>
                  </a:txBody>
                  <a:tcPr marL="39201" marR="39201" marT="19601" marB="19601" anchor="ctr">
                    <a:lnL>
                      <a:noFill/>
                    </a:lnL>
                    <a:lnR>
                      <a:noFill/>
                    </a:lnR>
                    <a:lnT>
                      <a:noFill/>
                    </a:lnT>
                    <a:lnB>
                      <a:noFill/>
                    </a:lnB>
                  </a:tcPr>
                </a:tc>
                <a:extLst>
                  <a:ext uri="{0D108BD9-81ED-4DB2-BD59-A6C34878D82A}">
                    <a16:rowId xmlns:a16="http://schemas.microsoft.com/office/drawing/2014/main" val="2710161916"/>
                  </a:ext>
                </a:extLst>
              </a:tr>
            </a:tbl>
          </a:graphicData>
        </a:graphic>
      </p:graphicFrame>
    </p:spTree>
    <p:extLst>
      <p:ext uri="{BB962C8B-B14F-4D97-AF65-F5344CB8AC3E}">
        <p14:creationId xmlns:p14="http://schemas.microsoft.com/office/powerpoint/2010/main" val="605098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0" y="300836"/>
            <a:ext cx="11785600" cy="6256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ASP.NET MVC uses </a:t>
            </a:r>
            <a:r>
              <a:rPr kumimoji="0" lang="en-US" altLang="en-US" sz="2400" b="1" i="0" u="none" strike="noStrike" cap="none" normalizeH="0" baseline="0" dirty="0" err="1">
                <a:ln>
                  <a:noFill/>
                </a:ln>
                <a:solidFill>
                  <a:srgbClr val="FF0000"/>
                </a:solidFill>
                <a:effectLst/>
                <a:latin typeface="Arial" panose="020B0604020202020204" pitchFamily="34" charset="0"/>
              </a:rPr>
              <a:t>DataAnnotations</a:t>
            </a:r>
            <a:r>
              <a:rPr kumimoji="0" lang="en-US" altLang="en-US" sz="2400" b="0" i="0" u="none" strike="noStrike" cap="none" normalizeH="0" baseline="0" dirty="0">
                <a:ln>
                  <a:noFill/>
                </a:ln>
                <a:solidFill>
                  <a:schemeClr val="tx1"/>
                </a:solidFill>
                <a:effectLst/>
                <a:latin typeface="Arial" panose="020B0604020202020204" pitchFamily="34" charset="0"/>
              </a:rPr>
              <a:t> attributes for validation. </a:t>
            </a:r>
          </a:p>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chemeClr val="tx1"/>
                </a:solidFill>
                <a:effectLst/>
                <a:latin typeface="Arial" panose="020B0604020202020204" pitchFamily="34" charset="0"/>
              </a:rPr>
              <a:t>DataAnnotations</a:t>
            </a:r>
            <a:r>
              <a:rPr kumimoji="0" lang="en-US" altLang="en-US" sz="2400" b="0" i="0" u="none" strike="noStrike" cap="none" normalizeH="0" baseline="0" dirty="0">
                <a:ln>
                  <a:noFill/>
                </a:ln>
                <a:solidFill>
                  <a:schemeClr val="tx1"/>
                </a:solidFill>
                <a:effectLst/>
                <a:latin typeface="Arial" panose="020B0604020202020204" pitchFamily="34" charset="0"/>
              </a:rPr>
              <a:t> attributes can be applied to the properties of the model class to indicate the kind of value the property will hold. </a:t>
            </a:r>
          </a:p>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The following validation attributes available by default </a:t>
            </a:r>
          </a:p>
          <a:p>
            <a:pPr marL="800100" lvl="1" indent="-342900" eaLnBrk="0" fontAlgn="base" hangingPunct="0">
              <a:lnSpc>
                <a:spcPct val="120000"/>
              </a:lnSpc>
              <a:spcBef>
                <a:spcPct val="0"/>
              </a:spcBef>
              <a:spcAft>
                <a:spcPct val="0"/>
              </a:spcAft>
              <a:buFont typeface="Arial" panose="020B0604020202020204" pitchFamily="34" charset="0"/>
              <a:buChar char="•"/>
            </a:pPr>
            <a:r>
              <a:rPr kumimoji="0" lang="en-US" altLang="en-US" sz="2400" b="1" i="0" u="none" strike="noStrike" cap="none" normalizeH="0" baseline="0" dirty="0">
                <a:ln>
                  <a:noFill/>
                </a:ln>
                <a:solidFill>
                  <a:srgbClr val="FF0000"/>
                </a:solidFill>
                <a:effectLst/>
                <a:latin typeface="Arial" panose="020B0604020202020204" pitchFamily="34" charset="0"/>
              </a:rPr>
              <a:t>Required </a:t>
            </a:r>
            <a:r>
              <a:rPr kumimoji="0" lang="en-US" altLang="en-US" sz="2400" b="1" i="0" u="none" strike="noStrike" cap="none" normalizeH="0" baseline="0" dirty="0">
                <a:ln>
                  <a:noFill/>
                </a:ln>
                <a:effectLst/>
                <a:latin typeface="Arial" panose="020B0604020202020204" pitchFamily="34" charset="0"/>
              </a:rPr>
              <a:t>/</a:t>
            </a:r>
            <a:r>
              <a:rPr kumimoji="0" lang="en-US" altLang="en-US" sz="2400" b="1" i="0" u="none" strike="noStrike" cap="none" normalizeH="0" baseline="0" dirty="0">
                <a:ln>
                  <a:noFill/>
                </a:ln>
                <a:solidFill>
                  <a:srgbClr val="FF0000"/>
                </a:solidFill>
                <a:effectLst/>
                <a:latin typeface="Arial" panose="020B0604020202020204" pitchFamily="34" charset="0"/>
              </a:rPr>
              <a:t> </a:t>
            </a:r>
            <a:r>
              <a:rPr kumimoji="0" lang="en-US" altLang="en-US" sz="2400" b="1" i="0" u="none" strike="noStrike" cap="none" normalizeH="0" baseline="0" dirty="0" err="1">
                <a:ln>
                  <a:noFill/>
                </a:ln>
                <a:solidFill>
                  <a:srgbClr val="FF0000"/>
                </a:solidFill>
                <a:effectLst/>
                <a:latin typeface="Arial" panose="020B0604020202020204" pitchFamily="34" charset="0"/>
              </a:rPr>
              <a:t>StringLength</a:t>
            </a:r>
            <a:r>
              <a:rPr kumimoji="0" lang="en-US" altLang="en-US" sz="2400" b="1" i="0" u="none" strike="noStrike" cap="none" normalizeH="0" baseline="0" dirty="0">
                <a:ln>
                  <a:noFill/>
                </a:ln>
                <a:solidFill>
                  <a:srgbClr val="FF0000"/>
                </a:solidFill>
                <a:effectLst/>
                <a:latin typeface="Arial" panose="020B0604020202020204" pitchFamily="34" charset="0"/>
              </a:rPr>
              <a:t> </a:t>
            </a:r>
          </a:p>
          <a:p>
            <a:pPr marL="800100" lvl="1" indent="-342900" eaLnBrk="0" fontAlgn="base" hangingPunct="0">
              <a:lnSpc>
                <a:spcPct val="120000"/>
              </a:lnSpc>
              <a:spcBef>
                <a:spcPct val="0"/>
              </a:spcBef>
              <a:spcAft>
                <a:spcPct val="0"/>
              </a:spcAft>
              <a:buFont typeface="Arial" panose="020B0604020202020204" pitchFamily="34" charset="0"/>
              <a:buChar char="•"/>
            </a:pPr>
            <a:r>
              <a:rPr kumimoji="0" lang="en-US" altLang="en-US" sz="2400" b="1" i="0" u="none" strike="noStrike" cap="none" normalizeH="0" baseline="0" dirty="0">
                <a:ln>
                  <a:noFill/>
                </a:ln>
                <a:solidFill>
                  <a:srgbClr val="FF0000"/>
                </a:solidFill>
                <a:effectLst/>
                <a:latin typeface="Arial" panose="020B0604020202020204" pitchFamily="34" charset="0"/>
              </a:rPr>
              <a:t>Range</a:t>
            </a:r>
            <a:r>
              <a:rPr kumimoji="0" lang="en-US" altLang="en-US" sz="2400" b="1" i="0" u="none" strike="noStrike" cap="none" normalizeH="0" baseline="0" dirty="0">
                <a:ln>
                  <a:noFill/>
                </a:ln>
                <a:effectLst/>
                <a:latin typeface="Arial" panose="020B0604020202020204" pitchFamily="34" charset="0"/>
              </a:rPr>
              <a:t> / </a:t>
            </a:r>
            <a:r>
              <a:rPr kumimoji="0" lang="en-US" altLang="en-US" sz="2400" b="1" i="0" u="none" strike="noStrike" cap="none" normalizeH="0" baseline="0" dirty="0" err="1">
                <a:ln>
                  <a:noFill/>
                </a:ln>
                <a:solidFill>
                  <a:srgbClr val="FF0000"/>
                </a:solidFill>
                <a:effectLst/>
                <a:latin typeface="Arial" panose="020B0604020202020204" pitchFamily="34" charset="0"/>
              </a:rPr>
              <a:t>RegularExpression</a:t>
            </a:r>
            <a:r>
              <a:rPr kumimoji="0" lang="en-US" altLang="en-US" sz="2400" b="1" i="0" u="none" strike="noStrike" cap="none" normalizeH="0" baseline="0" dirty="0">
                <a:ln>
                  <a:noFill/>
                </a:ln>
                <a:solidFill>
                  <a:srgbClr val="FF0000"/>
                </a:solidFill>
                <a:effectLst/>
                <a:latin typeface="Arial" panose="020B0604020202020204" pitchFamily="34" charset="0"/>
              </a:rPr>
              <a:t> </a:t>
            </a:r>
          </a:p>
          <a:p>
            <a:pPr marL="800100" lvl="1" indent="-342900" eaLnBrk="0" fontAlgn="base" hangingPunct="0">
              <a:lnSpc>
                <a:spcPct val="120000"/>
              </a:lnSpc>
              <a:spcBef>
                <a:spcPct val="0"/>
              </a:spcBef>
              <a:spcAft>
                <a:spcPct val="0"/>
              </a:spcAft>
              <a:buFont typeface="Arial" panose="020B0604020202020204" pitchFamily="34" charset="0"/>
              <a:buChar char="•"/>
            </a:pPr>
            <a:r>
              <a:rPr kumimoji="0" lang="en-US" altLang="en-US" sz="2400" b="1" i="0" u="none" strike="noStrike" cap="none" normalizeH="0" baseline="0" dirty="0" err="1">
                <a:ln>
                  <a:noFill/>
                </a:ln>
                <a:solidFill>
                  <a:srgbClr val="FF0000"/>
                </a:solidFill>
                <a:effectLst/>
                <a:latin typeface="Arial" panose="020B0604020202020204" pitchFamily="34" charset="0"/>
              </a:rPr>
              <a:t>CreditCard</a:t>
            </a:r>
            <a:r>
              <a:rPr kumimoji="0" lang="en-US" altLang="en-US" sz="2400" b="1" i="0" u="none" strike="noStrike" cap="none" normalizeH="0" baseline="0" dirty="0">
                <a:ln>
                  <a:noFill/>
                </a:ln>
                <a:solidFill>
                  <a:srgbClr val="FF0000"/>
                </a:solidFill>
                <a:effectLst/>
                <a:latin typeface="Arial" panose="020B0604020202020204" pitchFamily="34" charset="0"/>
              </a:rPr>
              <a:t> </a:t>
            </a:r>
            <a:r>
              <a:rPr kumimoji="0" lang="en-US" altLang="en-US" sz="2400" b="1" i="0" u="none" strike="noStrike" cap="none" normalizeH="0" baseline="0" dirty="0">
                <a:ln>
                  <a:noFill/>
                </a:ln>
                <a:effectLst/>
                <a:latin typeface="Arial" panose="020B0604020202020204" pitchFamily="34" charset="0"/>
              </a:rPr>
              <a:t>/</a:t>
            </a:r>
            <a:r>
              <a:rPr kumimoji="0" lang="en-US" altLang="en-US" sz="2400" b="1" i="0" u="none" strike="noStrike" cap="none" normalizeH="0" baseline="0" dirty="0">
                <a:ln>
                  <a:noFill/>
                </a:ln>
                <a:solidFill>
                  <a:srgbClr val="FF0000"/>
                </a:solidFill>
                <a:effectLst/>
                <a:latin typeface="Arial" panose="020B0604020202020204" pitchFamily="34" charset="0"/>
              </a:rPr>
              <a:t> </a:t>
            </a:r>
            <a:r>
              <a:rPr kumimoji="0" lang="en-US" altLang="en-US" sz="2400" b="1" i="0" u="none" strike="noStrike" cap="none" normalizeH="0" baseline="0" dirty="0" err="1">
                <a:ln>
                  <a:noFill/>
                </a:ln>
                <a:solidFill>
                  <a:srgbClr val="FF0000"/>
                </a:solidFill>
                <a:effectLst/>
                <a:latin typeface="Arial" panose="020B0604020202020204" pitchFamily="34" charset="0"/>
              </a:rPr>
              <a:t>CustomValidation</a:t>
            </a:r>
            <a:r>
              <a:rPr kumimoji="0" lang="en-US" altLang="en-US" sz="2400" b="1" i="0" u="none" strike="noStrike" cap="none" normalizeH="0" baseline="0" dirty="0">
                <a:ln>
                  <a:noFill/>
                </a:ln>
                <a:solidFill>
                  <a:srgbClr val="FF0000"/>
                </a:solidFill>
                <a:effectLst/>
                <a:latin typeface="Arial" panose="020B0604020202020204" pitchFamily="34" charset="0"/>
              </a:rPr>
              <a:t> </a:t>
            </a:r>
          </a:p>
          <a:p>
            <a:pPr marL="800100" lvl="1" indent="-342900" eaLnBrk="0" fontAlgn="base" hangingPunct="0">
              <a:lnSpc>
                <a:spcPct val="120000"/>
              </a:lnSpc>
              <a:spcBef>
                <a:spcPct val="0"/>
              </a:spcBef>
              <a:spcAft>
                <a:spcPct val="0"/>
              </a:spcAft>
              <a:buFont typeface="Arial" panose="020B0604020202020204" pitchFamily="34" charset="0"/>
              <a:buChar char="•"/>
            </a:pPr>
            <a:r>
              <a:rPr kumimoji="0" lang="en-US" altLang="en-US" sz="2400" b="1" i="0" u="none" strike="noStrike" cap="none" normalizeH="0" baseline="0" dirty="0" err="1">
                <a:ln>
                  <a:noFill/>
                </a:ln>
                <a:solidFill>
                  <a:srgbClr val="FF0000"/>
                </a:solidFill>
                <a:effectLst/>
                <a:latin typeface="Arial" panose="020B0604020202020204" pitchFamily="34" charset="0"/>
              </a:rPr>
              <a:t>EmailAddress</a:t>
            </a:r>
            <a:r>
              <a:rPr kumimoji="0" lang="en-US" altLang="en-US" sz="2400" b="1" i="0" u="none" strike="noStrike" cap="none" normalizeH="0" baseline="0" dirty="0">
                <a:ln>
                  <a:noFill/>
                </a:ln>
                <a:solidFill>
                  <a:srgbClr val="FF0000"/>
                </a:solidFill>
                <a:effectLst/>
                <a:latin typeface="Arial" panose="020B0604020202020204" pitchFamily="34" charset="0"/>
              </a:rPr>
              <a:t> </a:t>
            </a:r>
            <a:r>
              <a:rPr kumimoji="0" lang="en-US" altLang="en-US" sz="2400" b="1" i="0" u="none" strike="noStrike" cap="none" normalizeH="0" baseline="0" dirty="0">
                <a:ln>
                  <a:noFill/>
                </a:ln>
                <a:effectLst/>
                <a:latin typeface="Arial" panose="020B0604020202020204" pitchFamily="34" charset="0"/>
              </a:rPr>
              <a:t> / </a:t>
            </a:r>
            <a:r>
              <a:rPr kumimoji="0" lang="en-US" altLang="en-US" sz="2400" b="1" i="0" u="none" strike="noStrike" cap="none" normalizeH="0" baseline="0" dirty="0" err="1">
                <a:ln>
                  <a:noFill/>
                </a:ln>
                <a:solidFill>
                  <a:srgbClr val="FF0000"/>
                </a:solidFill>
                <a:effectLst/>
                <a:latin typeface="Arial" panose="020B0604020202020204" pitchFamily="34" charset="0"/>
              </a:rPr>
              <a:t>FileExtension</a:t>
            </a:r>
            <a:r>
              <a:rPr kumimoji="0" lang="en-US" altLang="en-US" sz="2400" b="1" i="0" u="none" strike="noStrike" cap="none" normalizeH="0" baseline="0" dirty="0">
                <a:ln>
                  <a:noFill/>
                </a:ln>
                <a:solidFill>
                  <a:srgbClr val="FF0000"/>
                </a:solidFill>
                <a:effectLst/>
                <a:latin typeface="Arial" panose="020B0604020202020204" pitchFamily="34" charset="0"/>
              </a:rPr>
              <a:t> </a:t>
            </a:r>
          </a:p>
          <a:p>
            <a:pPr marL="800100" lvl="1" indent="-342900" eaLnBrk="0" fontAlgn="base" hangingPunct="0">
              <a:lnSpc>
                <a:spcPct val="120000"/>
              </a:lnSpc>
              <a:spcBef>
                <a:spcPct val="0"/>
              </a:spcBef>
              <a:spcAft>
                <a:spcPct val="0"/>
              </a:spcAft>
              <a:buFont typeface="Arial" panose="020B0604020202020204" pitchFamily="34" charset="0"/>
              <a:buChar char="•"/>
            </a:pPr>
            <a:r>
              <a:rPr kumimoji="0" lang="en-US" altLang="en-US" sz="2400" b="1" i="0" u="none" strike="noStrike" cap="none" normalizeH="0" baseline="0" dirty="0" err="1">
                <a:ln>
                  <a:noFill/>
                </a:ln>
                <a:solidFill>
                  <a:srgbClr val="FF0000"/>
                </a:solidFill>
                <a:effectLst/>
                <a:latin typeface="Arial" panose="020B0604020202020204" pitchFamily="34" charset="0"/>
              </a:rPr>
              <a:t>MaxLength</a:t>
            </a:r>
            <a:r>
              <a:rPr kumimoji="0" lang="en-US" altLang="en-US" sz="2400" b="1" i="0" u="none" strike="noStrike" cap="none" normalizeH="0" baseline="0" dirty="0">
                <a:ln>
                  <a:noFill/>
                </a:ln>
                <a:solidFill>
                  <a:srgbClr val="FF0000"/>
                </a:solidFill>
                <a:effectLst/>
                <a:latin typeface="Arial" panose="020B0604020202020204" pitchFamily="34" charset="0"/>
              </a:rPr>
              <a:t>  </a:t>
            </a:r>
            <a:r>
              <a:rPr kumimoji="0" lang="en-US" altLang="en-US" sz="2400" b="1" i="0" u="none" strike="noStrike" cap="none" normalizeH="0" baseline="0" dirty="0">
                <a:ln>
                  <a:noFill/>
                </a:ln>
                <a:effectLst/>
                <a:latin typeface="Arial" panose="020B0604020202020204" pitchFamily="34" charset="0"/>
              </a:rPr>
              <a:t>/</a:t>
            </a:r>
            <a:r>
              <a:rPr kumimoji="0" lang="en-US" altLang="en-US" sz="2400" b="1" i="0" u="none" strike="noStrike" cap="none" normalizeH="0" baseline="0" dirty="0">
                <a:ln>
                  <a:noFill/>
                </a:ln>
                <a:solidFill>
                  <a:srgbClr val="FF0000"/>
                </a:solidFill>
                <a:effectLst/>
                <a:latin typeface="Arial" panose="020B0604020202020204" pitchFamily="34" charset="0"/>
              </a:rPr>
              <a:t> </a:t>
            </a:r>
            <a:r>
              <a:rPr kumimoji="0" lang="en-US" altLang="en-US" sz="2400" b="1" i="0" u="none" strike="noStrike" cap="none" normalizeH="0" baseline="0" dirty="0" err="1">
                <a:ln>
                  <a:noFill/>
                </a:ln>
                <a:solidFill>
                  <a:srgbClr val="FF0000"/>
                </a:solidFill>
                <a:effectLst/>
                <a:latin typeface="Arial" panose="020B0604020202020204" pitchFamily="34" charset="0"/>
              </a:rPr>
              <a:t>MinLength</a:t>
            </a:r>
            <a:r>
              <a:rPr kumimoji="0" lang="en-US" altLang="en-US" sz="2400" b="1" i="0" u="none" strike="noStrike" cap="none" normalizeH="0" baseline="0" dirty="0">
                <a:ln>
                  <a:noFill/>
                </a:ln>
                <a:solidFill>
                  <a:srgbClr val="FF0000"/>
                </a:solidFill>
                <a:effectLst/>
                <a:latin typeface="Arial" panose="020B0604020202020204" pitchFamily="34" charset="0"/>
              </a:rPr>
              <a:t> / Phone </a:t>
            </a:r>
          </a:p>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1" i="0" u="none" strike="noStrike" cap="none" normalizeH="0" baseline="0" dirty="0" err="1">
                <a:ln>
                  <a:noFill/>
                </a:ln>
                <a:solidFill>
                  <a:schemeClr val="tx1"/>
                </a:solidFill>
                <a:effectLst/>
                <a:latin typeface="Arial" panose="020B0604020202020204" pitchFamily="34" charset="0"/>
              </a:rPr>
              <a:t>ValidationSummary</a:t>
            </a:r>
            <a:r>
              <a:rPr kumimoji="0" lang="en-US" altLang="en-US" sz="2400" b="0" i="0" u="none" strike="noStrike" cap="none" normalizeH="0" baseline="0" dirty="0">
                <a:ln>
                  <a:noFill/>
                </a:ln>
                <a:solidFill>
                  <a:schemeClr val="tx1"/>
                </a:solidFill>
                <a:effectLst/>
                <a:latin typeface="Arial" panose="020B0604020202020204" pitchFamily="34" charset="0"/>
              </a:rPr>
              <a:t> to display all the error messages in the view. </a:t>
            </a:r>
          </a:p>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1" i="0" u="none" strike="noStrike" cap="none" normalizeH="0" baseline="0" dirty="0" err="1">
                <a:ln>
                  <a:noFill/>
                </a:ln>
                <a:solidFill>
                  <a:schemeClr val="tx1"/>
                </a:solidFill>
                <a:effectLst/>
                <a:latin typeface="Arial" panose="020B0604020202020204" pitchFamily="34" charset="0"/>
              </a:rPr>
              <a:t>ValidationMessageFor</a:t>
            </a:r>
            <a:r>
              <a:rPr kumimoji="0" lang="en-US" altLang="en-US" sz="2400" b="0" i="0" u="none" strike="noStrike" cap="none" normalizeH="0" baseline="0" dirty="0">
                <a:ln>
                  <a:noFill/>
                </a:ln>
                <a:solidFill>
                  <a:schemeClr val="tx1"/>
                </a:solidFill>
                <a:effectLst/>
                <a:latin typeface="Arial" panose="020B0604020202020204" pitchFamily="34" charset="0"/>
              </a:rPr>
              <a:t> or </a:t>
            </a:r>
            <a:r>
              <a:rPr kumimoji="0" lang="en-US" altLang="en-US" sz="2400" b="1" i="0" u="none" strike="noStrike" cap="none" normalizeH="0" baseline="0" dirty="0" err="1">
                <a:ln>
                  <a:noFill/>
                </a:ln>
                <a:solidFill>
                  <a:schemeClr val="tx1"/>
                </a:solidFill>
                <a:effectLst/>
                <a:latin typeface="Arial" panose="020B0604020202020204" pitchFamily="34" charset="0"/>
              </a:rPr>
              <a:t>ValidationMessage</a:t>
            </a:r>
            <a:r>
              <a:rPr kumimoji="0" lang="en-US" altLang="en-US" sz="2400" b="0" i="0" u="none" strike="noStrike" cap="none" normalizeH="0" baseline="0" dirty="0">
                <a:ln>
                  <a:noFill/>
                </a:ln>
                <a:solidFill>
                  <a:schemeClr val="tx1"/>
                </a:solidFill>
                <a:effectLst/>
                <a:latin typeface="Arial" panose="020B0604020202020204" pitchFamily="34" charset="0"/>
              </a:rPr>
              <a:t> helper method to display field level error messages in the view. </a:t>
            </a:r>
          </a:p>
          <a:p>
            <a:pPr marL="457200" marR="0" lvl="0" indent="-457200" algn="l" defTabSz="914400" rtl="0" eaLnBrk="0" fontAlgn="base" latinLnBrk="0" hangingPunct="0">
              <a:lnSpc>
                <a:spcPct val="12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Check whether the model is valid before updating in the action method using </a:t>
            </a:r>
            <a:r>
              <a:rPr kumimoji="0" lang="en-US" altLang="en-US" sz="2400" b="1" i="0" u="none" strike="noStrike" cap="none" normalizeH="0" baseline="0" dirty="0" err="1">
                <a:ln>
                  <a:noFill/>
                </a:ln>
                <a:solidFill>
                  <a:srgbClr val="FF0000"/>
                </a:solidFill>
                <a:effectLst/>
                <a:latin typeface="Arial" panose="020B0604020202020204" pitchFamily="34" charset="0"/>
              </a:rPr>
              <a:t>ModelState.IsValid</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91965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085" y="17532"/>
            <a:ext cx="10515600" cy="1325563"/>
          </a:xfrm>
        </p:spPr>
        <p:txBody>
          <a:bodyPr/>
          <a:lstStyle/>
          <a:p>
            <a:r>
              <a:rPr lang="en-US" b="1" dirty="0" err="1"/>
              <a:t>CustomValid</a:t>
            </a:r>
            <a:endParaRPr lang="en-US" b="1" dirty="0"/>
          </a:p>
        </p:txBody>
      </p:sp>
      <p:sp>
        <p:nvSpPr>
          <p:cNvPr id="4" name="Rectangle 3"/>
          <p:cNvSpPr/>
          <p:nvPr/>
        </p:nvSpPr>
        <p:spPr>
          <a:xfrm>
            <a:off x="944880" y="1690689"/>
            <a:ext cx="10505440" cy="4847481"/>
          </a:xfrm>
          <a:prstGeom prst="rect">
            <a:avLst/>
          </a:prstGeom>
        </p:spPr>
        <p:txBody>
          <a:bodyPr wrap="square">
            <a:spAutoFit/>
          </a:bodyPr>
          <a:lstStyle/>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class</a:t>
            </a:r>
            <a:r>
              <a:rPr lang="en-US" sz="2800" dirty="0">
                <a:solidFill>
                  <a:srgbClr val="000000"/>
                </a:solidFill>
                <a:latin typeface="Consolas" panose="020B0609020204030204" pitchFamily="49" charset="0"/>
              </a:rPr>
              <a:t> </a:t>
            </a:r>
            <a:r>
              <a:rPr lang="en-US" sz="2800" dirty="0">
                <a:solidFill>
                  <a:srgbClr val="2B91AF"/>
                </a:solidFill>
                <a:latin typeface="Consolas" panose="020B0609020204030204" pitchFamily="49" charset="0"/>
              </a:rPr>
              <a:t>User</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ID { </a:t>
            </a:r>
            <a:r>
              <a:rPr lang="en-US" sz="2800" dirty="0">
                <a:solidFill>
                  <a:srgbClr val="0000FF"/>
                </a:solidFill>
                <a:latin typeface="Consolas" panose="020B0609020204030204" pitchFamily="49" charset="0"/>
              </a:rPr>
              <a:t>get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set</a:t>
            </a:r>
            <a:r>
              <a:rPr lang="en-US" sz="2800" dirty="0">
                <a:solidFill>
                  <a:srgbClr val="000000"/>
                </a:solidFill>
                <a:latin typeface="Consolas" panose="020B0609020204030204" pitchFamily="49" charset="0"/>
              </a:rPr>
              <a:t>; }</a:t>
            </a:r>
          </a:p>
          <a:p>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2B91AF"/>
                </a:solidFill>
                <a:latin typeface="Consolas" panose="020B0609020204030204" pitchFamily="49" charset="0"/>
              </a:rPr>
              <a:t>Remote</a:t>
            </a:r>
            <a:r>
              <a:rPr lang="en-US" sz="2800" dirty="0">
                <a:solidFill>
                  <a:srgbClr val="000000"/>
                </a:solidFill>
                <a:latin typeface="Consolas" panose="020B0609020204030204" pitchFamily="49" charset="0"/>
              </a:rPr>
              <a:t>(</a:t>
            </a:r>
            <a:r>
              <a:rPr lang="en-US" sz="2800" dirty="0">
                <a:solidFill>
                  <a:srgbClr val="A31515"/>
                </a:solidFill>
                <a:latin typeface="Consolas" panose="020B0609020204030204" pitchFamily="49" charset="0"/>
              </a:rPr>
              <a:t>"</a:t>
            </a:r>
            <a:r>
              <a:rPr lang="en-US" sz="2800" dirty="0" err="1">
                <a:solidFill>
                  <a:srgbClr val="A31515"/>
                </a:solidFill>
                <a:latin typeface="Consolas" panose="020B0609020204030204" pitchFamily="49" charset="0"/>
              </a:rPr>
              <a:t>checking"</a:t>
            </a:r>
            <a:r>
              <a:rPr lang="en-US" sz="2800" dirty="0" err="1">
                <a:solidFill>
                  <a:srgbClr val="000000"/>
                </a:solidFill>
                <a:latin typeface="Consolas" panose="020B0609020204030204" pitchFamily="49" charset="0"/>
              </a:rPr>
              <a:t>,</a:t>
            </a:r>
            <a:r>
              <a:rPr lang="en-US" sz="2800" dirty="0" err="1">
                <a:solidFill>
                  <a:srgbClr val="A31515"/>
                </a:solidFill>
                <a:latin typeface="Consolas" panose="020B0609020204030204" pitchFamily="49" charset="0"/>
              </a:rPr>
              <a:t>"Users</a:t>
            </a:r>
            <a:r>
              <a:rPr lang="en-US" sz="2800" dirty="0">
                <a:solidFill>
                  <a:srgbClr val="A31515"/>
                </a:solidFill>
                <a:latin typeface="Consolas" panose="020B0609020204030204" pitchFamily="49" charset="0"/>
              </a:rPr>
              <a:t>"</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string</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UserName</a:t>
            </a:r>
            <a:r>
              <a:rPr lang="en-US" sz="2800" dirty="0">
                <a:solidFill>
                  <a:srgbClr val="000000"/>
                </a:solidFill>
                <a:latin typeface="Consolas" panose="020B0609020204030204" pitchFamily="49" charset="0"/>
              </a:rPr>
              <a:t> { </a:t>
            </a:r>
            <a:r>
              <a:rPr lang="en-US" sz="2800" dirty="0">
                <a:solidFill>
                  <a:srgbClr val="0000FF"/>
                </a:solidFill>
                <a:latin typeface="Consolas" panose="020B0609020204030204" pitchFamily="49" charset="0"/>
              </a:rPr>
              <a:t>get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set</a:t>
            </a:r>
            <a:r>
              <a:rPr lang="en-US" sz="2800" dirty="0">
                <a:solidFill>
                  <a:srgbClr val="000000"/>
                </a:solidFill>
                <a:latin typeface="Consolas" panose="020B0609020204030204" pitchFamily="49" charset="0"/>
              </a:rPr>
              <a:t>; }</a:t>
            </a:r>
          </a:p>
          <a:p>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2B91AF"/>
                </a:solidFill>
                <a:latin typeface="Consolas" panose="020B0609020204030204" pitchFamily="49" charset="0"/>
              </a:rPr>
              <a:t>Required</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string</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FullName</a:t>
            </a:r>
            <a:r>
              <a:rPr lang="en-US" sz="2800" dirty="0">
                <a:solidFill>
                  <a:srgbClr val="000000"/>
                </a:solidFill>
                <a:latin typeface="Consolas" panose="020B0609020204030204" pitchFamily="49" charset="0"/>
              </a:rPr>
              <a:t> { </a:t>
            </a:r>
            <a:r>
              <a:rPr lang="en-US" sz="2800" dirty="0">
                <a:solidFill>
                  <a:srgbClr val="0000FF"/>
                </a:solidFill>
                <a:latin typeface="Consolas" panose="020B0609020204030204" pitchFamily="49" charset="0"/>
              </a:rPr>
              <a:t>get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set</a:t>
            </a:r>
            <a:r>
              <a:rPr lang="en-US" sz="2800" dirty="0">
                <a:solidFill>
                  <a:srgbClr val="000000"/>
                </a:solidFill>
                <a:latin typeface="Consolas" panose="020B0609020204030204" pitchFamily="49" charset="0"/>
              </a:rPr>
              <a:t>; }</a:t>
            </a:r>
          </a:p>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1961438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96837"/>
            <a:ext cx="10515600" cy="1325563"/>
          </a:xfrm>
        </p:spPr>
        <p:txBody>
          <a:bodyPr/>
          <a:lstStyle/>
          <a:p>
            <a:r>
              <a:rPr lang="en-US" b="1" dirty="0" err="1"/>
              <a:t>CustomValid</a:t>
            </a:r>
            <a:endParaRPr lang="en-US" b="1" dirty="0"/>
          </a:p>
        </p:txBody>
      </p:sp>
      <p:sp>
        <p:nvSpPr>
          <p:cNvPr id="3" name="Rectangle 2"/>
          <p:cNvSpPr/>
          <p:nvPr/>
        </p:nvSpPr>
        <p:spPr>
          <a:xfrm>
            <a:off x="284480" y="1422400"/>
            <a:ext cx="11633200" cy="4770537"/>
          </a:xfrm>
          <a:prstGeom prst="rect">
            <a:avLst/>
          </a:prstGeom>
        </p:spPr>
        <p:txBody>
          <a:bodyPr wrap="square">
            <a:spAutoFit/>
          </a:bodyPr>
          <a:lstStyle/>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err="1">
                <a:solidFill>
                  <a:srgbClr val="2B91AF"/>
                </a:solidFill>
                <a:latin typeface="Consolas" panose="020B0609020204030204" pitchFamily="49" charset="0"/>
              </a:rPr>
              <a:t>UsersController</a:t>
            </a:r>
            <a:r>
              <a:rPr lang="en-US" sz="2000" dirty="0">
                <a:solidFill>
                  <a:srgbClr val="000000"/>
                </a:solidFill>
                <a:latin typeface="Consolas" panose="020B0609020204030204" pitchFamily="49" charset="0"/>
              </a:rPr>
              <a:t> : </a:t>
            </a:r>
            <a:r>
              <a:rPr lang="en-US" sz="2000" dirty="0">
                <a:solidFill>
                  <a:srgbClr val="2B91AF"/>
                </a:solidFill>
                <a:latin typeface="Consolas" panose="020B0609020204030204" pitchFamily="49" charset="0"/>
              </a:rPr>
              <a:t>Controller</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p>
          <a:p>
            <a:r>
              <a:rPr lang="fr-FR" sz="2000">
                <a:solidFill>
                  <a:srgbClr val="000000"/>
                </a:solidFill>
                <a:latin typeface="Consolas" panose="020B0609020204030204" pitchFamily="49" charset="0"/>
              </a:rPr>
              <a:t>         </a:t>
            </a:r>
            <a:r>
              <a:rPr lang="fr-FR" sz="2800" b="1" dirty="0" err="1">
                <a:solidFill>
                  <a:srgbClr val="0000FF"/>
                </a:solidFill>
                <a:latin typeface="Consolas" panose="020B0609020204030204" pitchFamily="49" charset="0"/>
              </a:rPr>
              <a:t>private</a:t>
            </a:r>
            <a:r>
              <a:rPr lang="fr-FR" sz="2800" b="1" dirty="0">
                <a:solidFill>
                  <a:srgbClr val="000000"/>
                </a:solidFill>
                <a:latin typeface="Consolas" panose="020B0609020204030204" pitchFamily="49" charset="0"/>
              </a:rPr>
              <a:t> </a:t>
            </a:r>
            <a:r>
              <a:rPr lang="fr-FR" sz="2800" b="1" dirty="0" err="1">
                <a:solidFill>
                  <a:srgbClr val="2B91AF"/>
                </a:solidFill>
                <a:latin typeface="Consolas" panose="020B0609020204030204" pitchFamily="49" charset="0"/>
              </a:rPr>
              <a:t>UserContext</a:t>
            </a:r>
            <a:r>
              <a:rPr lang="fr-FR" sz="2800" b="1" dirty="0">
                <a:solidFill>
                  <a:srgbClr val="000000"/>
                </a:solidFill>
                <a:latin typeface="Consolas" panose="020B0609020204030204" pitchFamily="49" charset="0"/>
              </a:rPr>
              <a:t> </a:t>
            </a:r>
            <a:r>
              <a:rPr lang="fr-FR" sz="2800" b="1" dirty="0" err="1">
                <a:solidFill>
                  <a:srgbClr val="000000"/>
                </a:solidFill>
                <a:latin typeface="Consolas" panose="020B0609020204030204" pitchFamily="49" charset="0"/>
              </a:rPr>
              <a:t>db</a:t>
            </a:r>
            <a:r>
              <a:rPr lang="fr-FR" sz="2800" b="1" dirty="0">
                <a:solidFill>
                  <a:srgbClr val="000000"/>
                </a:solidFill>
                <a:latin typeface="Consolas" panose="020B0609020204030204" pitchFamily="49" charset="0"/>
              </a:rPr>
              <a:t> = </a:t>
            </a:r>
            <a:r>
              <a:rPr lang="fr-FR" sz="2800" b="1" dirty="0">
                <a:solidFill>
                  <a:srgbClr val="0000FF"/>
                </a:solidFill>
                <a:latin typeface="Consolas" panose="020B0609020204030204" pitchFamily="49" charset="0"/>
              </a:rPr>
              <a:t>new</a:t>
            </a:r>
            <a:r>
              <a:rPr lang="fr-FR" sz="2800" b="1" dirty="0">
                <a:solidFill>
                  <a:srgbClr val="000000"/>
                </a:solidFill>
                <a:latin typeface="Consolas" panose="020B0609020204030204" pitchFamily="49" charset="0"/>
              </a:rPr>
              <a:t> </a:t>
            </a:r>
            <a:r>
              <a:rPr lang="fr-FR" sz="2800" b="1" dirty="0" err="1">
                <a:solidFill>
                  <a:srgbClr val="2B91AF"/>
                </a:solidFill>
                <a:latin typeface="Consolas" panose="020B0609020204030204" pitchFamily="49" charset="0"/>
              </a:rPr>
              <a:t>UserContext</a:t>
            </a:r>
            <a:r>
              <a:rPr lang="fr-FR" sz="2800" b="1"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400" b="1" dirty="0">
                <a:solidFill>
                  <a:srgbClr val="000000"/>
                </a:solidFill>
                <a:latin typeface="Consolas" panose="020B0609020204030204" pitchFamily="49" charset="0"/>
              </a:rPr>
              <a:t>        </a:t>
            </a:r>
            <a:r>
              <a:rPr lang="en-US" sz="2400" b="1" dirty="0">
                <a:solidFill>
                  <a:srgbClr val="0000FF"/>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2B91AF"/>
                </a:solidFill>
                <a:latin typeface="Consolas" panose="020B0609020204030204" pitchFamily="49" charset="0"/>
              </a:rPr>
              <a:t>JsonResult</a:t>
            </a:r>
            <a:r>
              <a:rPr lang="en-US" sz="2400" b="1" dirty="0">
                <a:solidFill>
                  <a:srgbClr val="000000"/>
                </a:solidFill>
                <a:latin typeface="Consolas" panose="020B0609020204030204" pitchFamily="49" charset="0"/>
              </a:rPr>
              <a:t> checking(</a:t>
            </a:r>
            <a:r>
              <a:rPr lang="en-US" sz="2400" b="1" dirty="0">
                <a:solidFill>
                  <a:srgbClr val="0000FF"/>
                </a:solidFill>
                <a:latin typeface="Consolas" panose="020B0609020204030204" pitchFamily="49" charset="0"/>
              </a:rPr>
              <a:t>string</a:t>
            </a:r>
            <a:r>
              <a:rPr lang="en-US" sz="2400" b="1" dirty="0">
                <a:solidFill>
                  <a:srgbClr val="000000"/>
                </a:solidFill>
                <a:latin typeface="Consolas" panose="020B0609020204030204" pitchFamily="49" charset="0"/>
              </a:rPr>
              <a:t> username) {</a:t>
            </a:r>
          </a:p>
          <a:p>
            <a:r>
              <a:rPr lang="en-US" sz="2400" b="1" dirty="0">
                <a:solidFill>
                  <a:srgbClr val="000000"/>
                </a:solidFill>
                <a:latin typeface="Consolas" panose="020B0609020204030204" pitchFamily="49" charset="0"/>
              </a:rPr>
              <a:t>            </a:t>
            </a:r>
            <a:r>
              <a:rPr lang="en-US" sz="2400" b="1" dirty="0">
                <a:solidFill>
                  <a:srgbClr val="0000FF"/>
                </a:solidFill>
                <a:latin typeface="Consolas" panose="020B0609020204030204" pitchFamily="49" charset="0"/>
              </a:rPr>
              <a:t>bool</a:t>
            </a:r>
            <a:r>
              <a:rPr lang="en-US" sz="2400" b="1" dirty="0">
                <a:solidFill>
                  <a:srgbClr val="000000"/>
                </a:solidFill>
                <a:latin typeface="Consolas" panose="020B0609020204030204" pitchFamily="49" charset="0"/>
              </a:rPr>
              <a:t> has = </a:t>
            </a:r>
            <a:r>
              <a:rPr lang="en-US" sz="2400" b="1" dirty="0" err="1">
                <a:solidFill>
                  <a:srgbClr val="000000"/>
                </a:solidFill>
                <a:latin typeface="Consolas" panose="020B0609020204030204" pitchFamily="49" charset="0"/>
              </a:rPr>
              <a:t>db.Users.Any</a:t>
            </a:r>
            <a:r>
              <a:rPr lang="en-US" sz="2400" b="1" dirty="0">
                <a:solidFill>
                  <a:srgbClr val="000000"/>
                </a:solidFill>
                <a:latin typeface="Consolas" panose="020B0609020204030204" pitchFamily="49" charset="0"/>
              </a:rPr>
              <a:t>(u =&gt; </a:t>
            </a:r>
            <a:r>
              <a:rPr lang="en-US" sz="2400" b="1" dirty="0" err="1">
                <a:solidFill>
                  <a:srgbClr val="000000"/>
                </a:solidFill>
                <a:latin typeface="Consolas" panose="020B0609020204030204" pitchFamily="49" charset="0"/>
              </a:rPr>
              <a:t>u.UserName</a:t>
            </a:r>
            <a:r>
              <a:rPr lang="en-US" sz="2400" b="1" dirty="0">
                <a:solidFill>
                  <a:srgbClr val="000000"/>
                </a:solidFill>
                <a:latin typeface="Consolas" panose="020B0609020204030204" pitchFamily="49" charset="0"/>
              </a:rPr>
              <a:t> == username);</a:t>
            </a:r>
          </a:p>
          <a:p>
            <a:r>
              <a:rPr lang="en-US" sz="2400" b="1" dirty="0">
                <a:solidFill>
                  <a:srgbClr val="000000"/>
                </a:solidFill>
                <a:latin typeface="Consolas" panose="020B0609020204030204" pitchFamily="49" charset="0"/>
              </a:rPr>
              <a:t>            </a:t>
            </a:r>
            <a:r>
              <a:rPr lang="en-US" sz="2400" b="1" dirty="0">
                <a:solidFill>
                  <a:srgbClr val="0000FF"/>
                </a:solidFill>
                <a:latin typeface="Consolas" panose="020B0609020204030204" pitchFamily="49" charset="0"/>
              </a:rPr>
              <a:t>if</a:t>
            </a:r>
            <a:r>
              <a:rPr lang="en-US" sz="2400" b="1" dirty="0">
                <a:solidFill>
                  <a:srgbClr val="000000"/>
                </a:solidFill>
                <a:latin typeface="Consolas" panose="020B0609020204030204" pitchFamily="49" charset="0"/>
              </a:rPr>
              <a:t> (has==</a:t>
            </a:r>
            <a:r>
              <a:rPr lang="en-US" sz="2400" b="1" dirty="0">
                <a:solidFill>
                  <a:srgbClr val="0000FF"/>
                </a:solidFill>
                <a:latin typeface="Consolas" panose="020B0609020204030204" pitchFamily="49" charset="0"/>
              </a:rPr>
              <a:t>true</a:t>
            </a:r>
            <a:r>
              <a:rPr lang="en-US" sz="2400" b="1" dirty="0">
                <a:solidFill>
                  <a:srgbClr val="000000"/>
                </a:solidFill>
                <a:latin typeface="Consolas" panose="020B0609020204030204" pitchFamily="49" charset="0"/>
              </a:rPr>
              <a:t>{</a:t>
            </a:r>
          </a:p>
          <a:p>
            <a:r>
              <a:rPr lang="en-US" sz="2400" b="1" dirty="0">
                <a:solidFill>
                  <a:srgbClr val="000000"/>
                </a:solidFill>
                <a:latin typeface="Consolas" panose="020B0609020204030204" pitchFamily="49" charset="0"/>
              </a:rPr>
              <a:t>                </a:t>
            </a:r>
            <a:r>
              <a:rPr lang="en-US" sz="2400" b="1" dirty="0">
                <a:solidFill>
                  <a:srgbClr val="0000FF"/>
                </a:solidFill>
                <a:latin typeface="Consolas" panose="020B0609020204030204" pitchFamily="49" charset="0"/>
              </a:rPr>
              <a:t>return</a:t>
            </a:r>
            <a:r>
              <a:rPr lang="en-US" sz="2400" b="1" dirty="0">
                <a:solidFill>
                  <a:srgbClr val="000000"/>
                </a:solidFill>
                <a:latin typeface="Consolas" panose="020B0609020204030204" pitchFamily="49" charset="0"/>
              </a:rPr>
              <a:t> </a:t>
            </a:r>
            <a:r>
              <a:rPr lang="en-US" sz="2400" b="1" err="1">
                <a:solidFill>
                  <a:srgbClr val="000000"/>
                </a:solidFill>
                <a:latin typeface="Consolas" panose="020B0609020204030204" pitchFamily="49" charset="0"/>
              </a:rPr>
              <a:t>Json</a:t>
            </a:r>
            <a:r>
              <a:rPr lang="en-US" sz="2400" b="1">
                <a:solidFill>
                  <a:srgbClr val="000000"/>
                </a:solidFill>
                <a:latin typeface="Consolas" panose="020B0609020204030204" pitchFamily="49" charset="0"/>
              </a:rPr>
              <a:t>(</a:t>
            </a:r>
            <a:r>
              <a:rPr lang="en-US" sz="2400" b="1">
                <a:solidFill>
                  <a:srgbClr val="A31515"/>
                </a:solidFill>
                <a:latin typeface="Consolas" panose="020B0609020204030204" pitchFamily="49" charset="0"/>
              </a:rPr>
              <a:t>“exist"</a:t>
            </a:r>
            <a:r>
              <a:rPr lang="en-US" sz="2400" b="1">
                <a:solidFill>
                  <a:srgbClr val="000000"/>
                </a:solidFill>
                <a:latin typeface="Consolas" panose="020B0609020204030204" pitchFamily="49" charset="0"/>
              </a:rPr>
              <a:t>,</a:t>
            </a:r>
            <a:r>
              <a:rPr lang="en-US" sz="2400" b="1" dirty="0" err="1">
                <a:solidFill>
                  <a:srgbClr val="2B91AF"/>
                </a:solidFill>
                <a:latin typeface="Consolas" panose="020B0609020204030204" pitchFamily="49" charset="0"/>
              </a:rPr>
              <a:t>JsonRequestBehavior</a:t>
            </a:r>
            <a:r>
              <a:rPr lang="en-US" sz="2400" b="1" dirty="0" err="1">
                <a:solidFill>
                  <a:srgbClr val="000000"/>
                </a:solidFill>
                <a:latin typeface="Consolas" panose="020B0609020204030204" pitchFamily="49" charset="0"/>
              </a:rPr>
              <a:t>.AllowGet</a:t>
            </a:r>
            <a:r>
              <a:rPr lang="en-US" sz="2400" b="1" dirty="0">
                <a:solidFill>
                  <a:srgbClr val="000000"/>
                </a:solidFill>
                <a:latin typeface="Consolas" panose="020B0609020204030204" pitchFamily="49" charset="0"/>
              </a:rPr>
              <a:t>);</a:t>
            </a:r>
          </a:p>
          <a:p>
            <a:r>
              <a:rPr lang="en-US" sz="2400" b="1" dirty="0">
                <a:solidFill>
                  <a:srgbClr val="000000"/>
                </a:solidFill>
                <a:latin typeface="Consolas" panose="020B0609020204030204" pitchFamily="49" charset="0"/>
              </a:rPr>
              <a:t>            }</a:t>
            </a:r>
          </a:p>
          <a:p>
            <a:r>
              <a:rPr lang="en-US" sz="2400" b="1" dirty="0">
                <a:solidFill>
                  <a:srgbClr val="000000"/>
                </a:solidFill>
                <a:latin typeface="Consolas" panose="020B0609020204030204" pitchFamily="49" charset="0"/>
              </a:rPr>
              <a:t>            </a:t>
            </a:r>
            <a:r>
              <a:rPr lang="en-US" sz="2400" b="1" dirty="0">
                <a:solidFill>
                  <a:srgbClr val="0000FF"/>
                </a:solidFill>
                <a:latin typeface="Consolas" panose="020B0609020204030204" pitchFamily="49" charset="0"/>
              </a:rPr>
              <a:t>else</a:t>
            </a:r>
            <a:r>
              <a:rPr lang="en-US" sz="2400" b="1" dirty="0">
                <a:solidFill>
                  <a:srgbClr val="000000"/>
                </a:solidFill>
                <a:latin typeface="Consolas" panose="020B0609020204030204" pitchFamily="49" charset="0"/>
              </a:rPr>
              <a:t>{</a:t>
            </a:r>
          </a:p>
          <a:p>
            <a:r>
              <a:rPr lang="en-US" sz="2400" b="1" dirty="0">
                <a:solidFill>
                  <a:srgbClr val="000000"/>
                </a:solidFill>
                <a:latin typeface="Consolas" panose="020B0609020204030204" pitchFamily="49" charset="0"/>
              </a:rPr>
              <a:t>                </a:t>
            </a:r>
            <a:r>
              <a:rPr lang="en-US" sz="2400" b="1" dirty="0">
                <a:solidFill>
                  <a:srgbClr val="0000FF"/>
                </a:solidFill>
                <a:latin typeface="Consolas" panose="020B0609020204030204" pitchFamily="49" charset="0"/>
              </a:rPr>
              <a:t>return</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Json</a:t>
            </a:r>
            <a:r>
              <a:rPr lang="en-US" sz="2400" b="1" dirty="0">
                <a:solidFill>
                  <a:srgbClr val="000000"/>
                </a:solidFill>
                <a:latin typeface="Consolas" panose="020B0609020204030204" pitchFamily="49" charset="0"/>
              </a:rPr>
              <a:t>(</a:t>
            </a:r>
            <a:r>
              <a:rPr lang="en-US" sz="2400" b="1" dirty="0">
                <a:solidFill>
                  <a:srgbClr val="0000FF"/>
                </a:solidFill>
                <a:latin typeface="Consolas" panose="020B0609020204030204" pitchFamily="49" charset="0"/>
              </a:rPr>
              <a:t>true</a:t>
            </a:r>
            <a:r>
              <a:rPr lang="en-US" sz="2400" b="1" dirty="0">
                <a:solidFill>
                  <a:srgbClr val="000000"/>
                </a:solidFill>
                <a:latin typeface="Consolas" panose="020B0609020204030204" pitchFamily="49" charset="0"/>
              </a:rPr>
              <a:t>, </a:t>
            </a:r>
            <a:r>
              <a:rPr lang="en-US" sz="2400" b="1" dirty="0" err="1">
                <a:solidFill>
                  <a:srgbClr val="2B91AF"/>
                </a:solidFill>
                <a:latin typeface="Consolas" panose="020B0609020204030204" pitchFamily="49" charset="0"/>
              </a:rPr>
              <a:t>JsonRequestBehavior</a:t>
            </a:r>
            <a:r>
              <a:rPr lang="en-US" sz="2400" b="1" dirty="0" err="1">
                <a:solidFill>
                  <a:srgbClr val="000000"/>
                </a:solidFill>
                <a:latin typeface="Consolas" panose="020B0609020204030204" pitchFamily="49" charset="0"/>
              </a:rPr>
              <a:t>.AllowGet</a:t>
            </a:r>
            <a:r>
              <a:rPr lang="en-US" sz="2400" b="1" dirty="0">
                <a:solidFill>
                  <a:srgbClr val="000000"/>
                </a:solidFill>
                <a:latin typeface="Consolas" panose="020B0609020204030204" pitchFamily="49" charset="0"/>
              </a:rPr>
              <a:t>);</a:t>
            </a:r>
          </a:p>
          <a:p>
            <a:endParaRPr lang="en-US" sz="2400" b="1" dirty="0">
              <a:solidFill>
                <a:srgbClr val="000000"/>
              </a:solidFill>
              <a:latin typeface="Consolas" panose="020B0609020204030204" pitchFamily="49" charset="0"/>
            </a:endParaRPr>
          </a:p>
          <a:p>
            <a:r>
              <a:rPr lang="en-US" sz="2400" b="1" dirty="0">
                <a:solidFill>
                  <a:srgbClr val="000000"/>
                </a:solidFill>
                <a:latin typeface="Consolas" panose="020B0609020204030204" pitchFamily="49" charset="0"/>
              </a:rPr>
              <a:t>            }</a:t>
            </a:r>
            <a:endParaRPr lang="en-US" sz="5400" b="1" dirty="0"/>
          </a:p>
        </p:txBody>
      </p:sp>
    </p:spTree>
    <p:extLst>
      <p:ext uri="{BB962C8B-B14F-4D97-AF65-F5344CB8AC3E}">
        <p14:creationId xmlns:p14="http://schemas.microsoft.com/office/powerpoint/2010/main" val="1634364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AA001D20-A6D2-456C-8B79-795861604EEE}"/>
              </a:ext>
            </a:extLst>
          </p:cNvPr>
          <p:cNvGraphicFramePr>
            <a:graphicFrameLocks noChangeAspect="1"/>
          </p:cNvGraphicFramePr>
          <p:nvPr>
            <p:extLst>
              <p:ext uri="{D42A27DB-BD31-4B8C-83A1-F6EECF244321}">
                <p14:modId xmlns:p14="http://schemas.microsoft.com/office/powerpoint/2010/main" val="1536281306"/>
              </p:ext>
            </p:extLst>
          </p:nvPr>
        </p:nvGraphicFramePr>
        <p:xfrm>
          <a:off x="3880525" y="378165"/>
          <a:ext cx="8136731" cy="6354589"/>
        </p:xfrm>
        <a:graphic>
          <a:graphicData uri="http://schemas.openxmlformats.org/presentationml/2006/ole">
            <mc:AlternateContent xmlns:mc="http://schemas.openxmlformats.org/markup-compatibility/2006">
              <mc:Choice xmlns:v="urn:schemas-microsoft-com:vml" Requires="v">
                <p:oleObj spid="_x0000_s10258" name="Document" r:id="rId3" imgW="7768802" imgH="6123727" progId="Word.Document.8">
                  <p:embed/>
                </p:oleObj>
              </mc:Choice>
              <mc:Fallback>
                <p:oleObj name="Document" r:id="rId3" imgW="7768802" imgH="6123727" progId="Word.Document.8">
                  <p:embed/>
                  <p:pic>
                    <p:nvPicPr>
                      <p:cNvPr id="70661" name="Object 2">
                        <a:extLst>
                          <a:ext uri="{FF2B5EF4-FFF2-40B4-BE49-F238E27FC236}">
                            <a16:creationId xmlns:a16="http://schemas.microsoft.com/office/drawing/2014/main" id="{61E78542-BD47-47C2-BBEB-1B9148117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0525" y="378165"/>
                        <a:ext cx="8136731" cy="6354589"/>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FE7A4C1B-C94D-40A1-9E65-FB1FF528D956}"/>
              </a:ext>
            </a:extLst>
          </p:cNvPr>
          <p:cNvSpPr txBox="1"/>
          <p:nvPr/>
        </p:nvSpPr>
        <p:spPr>
          <a:xfrm>
            <a:off x="943583" y="2130357"/>
            <a:ext cx="1367682" cy="3154710"/>
          </a:xfrm>
          <a:prstGeom prst="rect">
            <a:avLst/>
          </a:prstGeom>
          <a:noFill/>
        </p:spPr>
        <p:txBody>
          <a:bodyPr wrap="none" rtlCol="0">
            <a:spAutoFit/>
          </a:bodyPr>
          <a:lstStyle/>
          <a:p>
            <a:r>
              <a:rPr lang="en-US" sz="19900" b="1">
                <a:solidFill>
                  <a:srgbClr val="FF0000"/>
                </a:solidFill>
              </a:rPr>
              <a:t>?</a:t>
            </a:r>
            <a:endParaRPr lang="en-US" b="1">
              <a:solidFill>
                <a:srgbClr val="FF0000"/>
              </a:solidFill>
            </a:endParaRPr>
          </a:p>
        </p:txBody>
      </p:sp>
    </p:spTree>
    <p:extLst>
      <p:ext uri="{BB962C8B-B14F-4D97-AF65-F5344CB8AC3E}">
        <p14:creationId xmlns:p14="http://schemas.microsoft.com/office/powerpoint/2010/main" val="282707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34122696"/>
              </p:ext>
            </p:extLst>
          </p:nvPr>
        </p:nvGraphicFramePr>
        <p:xfrm>
          <a:off x="578498" y="74645"/>
          <a:ext cx="11457992" cy="6621333"/>
        </p:xfrm>
        <a:graphic>
          <a:graphicData uri="http://schemas.openxmlformats.org/drawingml/2006/table">
            <a:tbl>
              <a:tblPr/>
              <a:tblGrid>
                <a:gridCol w="2660813">
                  <a:extLst>
                    <a:ext uri="{9D8B030D-6E8A-4147-A177-3AD203B41FA5}">
                      <a16:colId xmlns:a16="http://schemas.microsoft.com/office/drawing/2014/main" val="938827623"/>
                    </a:ext>
                  </a:extLst>
                </a:gridCol>
                <a:gridCol w="8797179">
                  <a:extLst>
                    <a:ext uri="{9D8B030D-6E8A-4147-A177-3AD203B41FA5}">
                      <a16:colId xmlns:a16="http://schemas.microsoft.com/office/drawing/2014/main" val="2418813410"/>
                    </a:ext>
                  </a:extLst>
                </a:gridCol>
              </a:tblGrid>
              <a:tr h="491856">
                <a:tc>
                  <a:txBody>
                    <a:bodyPr/>
                    <a:lstStyle/>
                    <a:p>
                      <a:pPr algn="ctr"/>
                      <a:r>
                        <a:rPr lang="en-US" sz="2400" b="1" dirty="0"/>
                        <a:t>Attribute </a:t>
                      </a:r>
                      <a:endParaRPr lang="en-US" sz="2400" dirty="0"/>
                    </a:p>
                  </a:txBody>
                  <a:tcPr marL="69069" marR="69069" marT="34534" marB="34534" anchor="ctr">
                    <a:lnL>
                      <a:noFill/>
                    </a:lnL>
                    <a:lnR>
                      <a:noFill/>
                    </a:lnR>
                    <a:lnT>
                      <a:noFill/>
                    </a:lnT>
                    <a:lnB>
                      <a:noFill/>
                    </a:lnB>
                    <a:solidFill>
                      <a:schemeClr val="accent2"/>
                    </a:solidFill>
                  </a:tcPr>
                </a:tc>
                <a:tc>
                  <a:txBody>
                    <a:bodyPr/>
                    <a:lstStyle/>
                    <a:p>
                      <a:pPr algn="ctr"/>
                      <a:r>
                        <a:rPr lang="en-US" sz="2400" b="1" dirty="0"/>
                        <a:t>Description </a:t>
                      </a:r>
                      <a:endParaRPr lang="en-US" sz="2400" dirty="0"/>
                    </a:p>
                  </a:txBody>
                  <a:tcPr marL="69069" marR="69069" marT="34534" marB="34534" anchor="ctr">
                    <a:lnL>
                      <a:noFill/>
                    </a:lnL>
                    <a:lnR>
                      <a:noFill/>
                    </a:lnR>
                    <a:lnT>
                      <a:noFill/>
                    </a:lnT>
                    <a:lnB>
                      <a:noFill/>
                    </a:lnB>
                    <a:solidFill>
                      <a:schemeClr val="accent2"/>
                    </a:solidFill>
                  </a:tcPr>
                </a:tc>
                <a:extLst>
                  <a:ext uri="{0D108BD9-81ED-4DB2-BD59-A6C34878D82A}">
                    <a16:rowId xmlns:a16="http://schemas.microsoft.com/office/drawing/2014/main" val="3808274165"/>
                  </a:ext>
                </a:extLst>
              </a:tr>
              <a:tr h="491856">
                <a:tc>
                  <a:txBody>
                    <a:bodyPr/>
                    <a:lstStyle/>
                    <a:p>
                      <a:pPr algn="r"/>
                      <a:r>
                        <a:rPr lang="en-US" sz="2400" b="1" dirty="0">
                          <a:solidFill>
                            <a:srgbClr val="FF0000"/>
                          </a:solidFill>
                          <a:highlight>
                            <a:srgbClr val="FFFF00"/>
                          </a:highlight>
                        </a:rPr>
                        <a:t>Required </a:t>
                      </a:r>
                    </a:p>
                  </a:txBody>
                  <a:tcPr marL="69069" marR="69069" marT="34534" marB="34534" anchor="ctr">
                    <a:lnL>
                      <a:noFill/>
                    </a:lnL>
                    <a:lnR>
                      <a:noFill/>
                    </a:lnR>
                    <a:lnT>
                      <a:noFill/>
                    </a:lnT>
                    <a:lnB>
                      <a:noFill/>
                    </a:lnB>
                  </a:tcPr>
                </a:tc>
                <a:tc>
                  <a:txBody>
                    <a:bodyPr/>
                    <a:lstStyle/>
                    <a:p>
                      <a:r>
                        <a:rPr lang="en-US" sz="2400"/>
                        <a:t>Indicates that the property is a required field </a:t>
                      </a:r>
                    </a:p>
                  </a:txBody>
                  <a:tcPr marL="69069" marR="69069" marT="34534" marB="34534" anchor="ctr">
                    <a:lnL>
                      <a:noFill/>
                    </a:lnL>
                    <a:lnR>
                      <a:noFill/>
                    </a:lnR>
                    <a:lnT>
                      <a:noFill/>
                    </a:lnT>
                    <a:lnB>
                      <a:noFill/>
                    </a:lnB>
                  </a:tcPr>
                </a:tc>
                <a:extLst>
                  <a:ext uri="{0D108BD9-81ED-4DB2-BD59-A6C34878D82A}">
                    <a16:rowId xmlns:a16="http://schemas.microsoft.com/office/drawing/2014/main" val="441269896"/>
                  </a:ext>
                </a:extLst>
              </a:tr>
              <a:tr h="491856">
                <a:tc>
                  <a:txBody>
                    <a:bodyPr/>
                    <a:lstStyle/>
                    <a:p>
                      <a:pPr algn="r"/>
                      <a:r>
                        <a:rPr lang="en-US" sz="2400" b="1" dirty="0" err="1">
                          <a:solidFill>
                            <a:srgbClr val="FF0000"/>
                          </a:solidFill>
                          <a:highlight>
                            <a:srgbClr val="FFFF00"/>
                          </a:highlight>
                        </a:rPr>
                        <a:t>StringLength</a:t>
                      </a:r>
                      <a:r>
                        <a:rPr lang="en-US" sz="2400" b="1" dirty="0">
                          <a:solidFill>
                            <a:srgbClr val="FF0000"/>
                          </a:solidFill>
                          <a:highlight>
                            <a:srgbClr val="FFFF00"/>
                          </a:highlight>
                        </a:rPr>
                        <a:t> </a:t>
                      </a:r>
                    </a:p>
                  </a:txBody>
                  <a:tcPr marL="69069" marR="69069" marT="34534" marB="34534" anchor="ctr">
                    <a:lnL>
                      <a:noFill/>
                    </a:lnL>
                    <a:lnR>
                      <a:noFill/>
                    </a:lnR>
                    <a:lnT>
                      <a:noFill/>
                    </a:lnT>
                    <a:lnB>
                      <a:noFill/>
                    </a:lnB>
                  </a:tcPr>
                </a:tc>
                <a:tc>
                  <a:txBody>
                    <a:bodyPr/>
                    <a:lstStyle/>
                    <a:p>
                      <a:r>
                        <a:rPr lang="en-US" sz="2400"/>
                        <a:t>Defines a maximum length for string field </a:t>
                      </a:r>
                    </a:p>
                  </a:txBody>
                  <a:tcPr marL="69069" marR="69069" marT="34534" marB="34534" anchor="ctr">
                    <a:lnL>
                      <a:noFill/>
                    </a:lnL>
                    <a:lnR>
                      <a:noFill/>
                    </a:lnR>
                    <a:lnT>
                      <a:noFill/>
                    </a:lnT>
                    <a:lnB>
                      <a:noFill/>
                    </a:lnB>
                  </a:tcPr>
                </a:tc>
                <a:extLst>
                  <a:ext uri="{0D108BD9-81ED-4DB2-BD59-A6C34878D82A}">
                    <a16:rowId xmlns:a16="http://schemas.microsoft.com/office/drawing/2014/main" val="583676723"/>
                  </a:ext>
                </a:extLst>
              </a:tr>
              <a:tr h="427877">
                <a:tc>
                  <a:txBody>
                    <a:bodyPr/>
                    <a:lstStyle/>
                    <a:p>
                      <a:pPr algn="r"/>
                      <a:r>
                        <a:rPr lang="en-US" sz="2400" b="1" dirty="0">
                          <a:solidFill>
                            <a:srgbClr val="FF0000"/>
                          </a:solidFill>
                          <a:highlight>
                            <a:srgbClr val="FFFF00"/>
                          </a:highlight>
                        </a:rPr>
                        <a:t>Range </a:t>
                      </a:r>
                    </a:p>
                  </a:txBody>
                  <a:tcPr marL="69069" marR="69069" marT="34534" marB="34534" anchor="ctr">
                    <a:lnL>
                      <a:noFill/>
                    </a:lnL>
                    <a:lnR>
                      <a:noFill/>
                    </a:lnR>
                    <a:lnT>
                      <a:noFill/>
                    </a:lnT>
                    <a:lnB>
                      <a:noFill/>
                    </a:lnB>
                  </a:tcPr>
                </a:tc>
                <a:tc>
                  <a:txBody>
                    <a:bodyPr/>
                    <a:lstStyle/>
                    <a:p>
                      <a:r>
                        <a:rPr lang="en-US" sz="2400"/>
                        <a:t>Defines a maximum and minimum value for a numeric field </a:t>
                      </a:r>
                    </a:p>
                  </a:txBody>
                  <a:tcPr marL="69069" marR="69069" marT="34534" marB="34534" anchor="ctr">
                    <a:lnL>
                      <a:noFill/>
                    </a:lnL>
                    <a:lnR>
                      <a:noFill/>
                    </a:lnR>
                    <a:lnT>
                      <a:noFill/>
                    </a:lnT>
                    <a:lnB>
                      <a:noFill/>
                    </a:lnB>
                  </a:tcPr>
                </a:tc>
                <a:extLst>
                  <a:ext uri="{0D108BD9-81ED-4DB2-BD59-A6C34878D82A}">
                    <a16:rowId xmlns:a16="http://schemas.microsoft.com/office/drawing/2014/main" val="1676801288"/>
                  </a:ext>
                </a:extLst>
              </a:tr>
              <a:tr h="758159">
                <a:tc>
                  <a:txBody>
                    <a:bodyPr/>
                    <a:lstStyle/>
                    <a:p>
                      <a:pPr algn="r"/>
                      <a:r>
                        <a:rPr lang="en-US" sz="2400" b="1" dirty="0" err="1">
                          <a:solidFill>
                            <a:srgbClr val="FF0000"/>
                          </a:solidFill>
                          <a:highlight>
                            <a:srgbClr val="FFFF00"/>
                          </a:highlight>
                        </a:rPr>
                        <a:t>RegularExpression</a:t>
                      </a:r>
                      <a:r>
                        <a:rPr lang="en-US" sz="2400" b="1" dirty="0">
                          <a:solidFill>
                            <a:srgbClr val="FF0000"/>
                          </a:solidFill>
                          <a:highlight>
                            <a:srgbClr val="FFFF00"/>
                          </a:highlight>
                        </a:rPr>
                        <a:t> </a:t>
                      </a:r>
                    </a:p>
                  </a:txBody>
                  <a:tcPr marL="69069" marR="69069" marT="34534" marB="34534" anchor="ctr">
                    <a:lnL>
                      <a:noFill/>
                    </a:lnL>
                    <a:lnR>
                      <a:noFill/>
                    </a:lnR>
                    <a:lnT>
                      <a:noFill/>
                    </a:lnT>
                    <a:lnB>
                      <a:noFill/>
                    </a:lnB>
                  </a:tcPr>
                </a:tc>
                <a:tc>
                  <a:txBody>
                    <a:bodyPr/>
                    <a:lstStyle/>
                    <a:p>
                      <a:r>
                        <a:rPr lang="en-US" sz="2400" dirty="0"/>
                        <a:t>Specifies that the field value must match with specified Regular Expression </a:t>
                      </a:r>
                    </a:p>
                  </a:txBody>
                  <a:tcPr marL="69069" marR="69069" marT="34534" marB="34534" anchor="ctr">
                    <a:lnL>
                      <a:noFill/>
                    </a:lnL>
                    <a:lnR>
                      <a:noFill/>
                    </a:lnR>
                    <a:lnT>
                      <a:noFill/>
                    </a:lnT>
                    <a:lnB>
                      <a:noFill/>
                    </a:lnB>
                  </a:tcPr>
                </a:tc>
                <a:extLst>
                  <a:ext uri="{0D108BD9-81ED-4DB2-BD59-A6C34878D82A}">
                    <a16:rowId xmlns:a16="http://schemas.microsoft.com/office/drawing/2014/main" val="2172924688"/>
                  </a:ext>
                </a:extLst>
              </a:tr>
              <a:tr h="499070">
                <a:tc>
                  <a:txBody>
                    <a:bodyPr/>
                    <a:lstStyle/>
                    <a:p>
                      <a:pPr algn="r"/>
                      <a:r>
                        <a:rPr lang="en-US" sz="2400" b="1" dirty="0" err="1">
                          <a:solidFill>
                            <a:srgbClr val="FF0000"/>
                          </a:solidFill>
                          <a:highlight>
                            <a:srgbClr val="FFFF00"/>
                          </a:highlight>
                        </a:rPr>
                        <a:t>CreditCard</a:t>
                      </a:r>
                      <a:r>
                        <a:rPr lang="en-US" sz="2400" b="1" dirty="0">
                          <a:solidFill>
                            <a:srgbClr val="FF0000"/>
                          </a:solidFill>
                          <a:highlight>
                            <a:srgbClr val="FFFF00"/>
                          </a:highlight>
                        </a:rPr>
                        <a:t> </a:t>
                      </a:r>
                    </a:p>
                  </a:txBody>
                  <a:tcPr marL="69069" marR="69069" marT="34534" marB="34534" anchor="ctr">
                    <a:lnL>
                      <a:noFill/>
                    </a:lnL>
                    <a:lnR>
                      <a:noFill/>
                    </a:lnR>
                    <a:lnT>
                      <a:noFill/>
                    </a:lnT>
                    <a:lnB>
                      <a:noFill/>
                    </a:lnB>
                  </a:tcPr>
                </a:tc>
                <a:tc>
                  <a:txBody>
                    <a:bodyPr/>
                    <a:lstStyle/>
                    <a:p>
                      <a:r>
                        <a:rPr lang="en-US" sz="2400"/>
                        <a:t>Specifies that the specified field is a credit card number </a:t>
                      </a:r>
                    </a:p>
                  </a:txBody>
                  <a:tcPr marL="69069" marR="69069" marT="34534" marB="34534" anchor="ctr">
                    <a:lnL>
                      <a:noFill/>
                    </a:lnL>
                    <a:lnR>
                      <a:noFill/>
                    </a:lnR>
                    <a:lnT>
                      <a:noFill/>
                    </a:lnT>
                    <a:lnB>
                      <a:noFill/>
                    </a:lnB>
                  </a:tcPr>
                </a:tc>
                <a:extLst>
                  <a:ext uri="{0D108BD9-81ED-4DB2-BD59-A6C34878D82A}">
                    <a16:rowId xmlns:a16="http://schemas.microsoft.com/office/drawing/2014/main" val="3056128136"/>
                  </a:ext>
                </a:extLst>
              </a:tr>
              <a:tr h="538270">
                <a:tc>
                  <a:txBody>
                    <a:bodyPr/>
                    <a:lstStyle/>
                    <a:p>
                      <a:pPr algn="r"/>
                      <a:r>
                        <a:rPr lang="en-US" sz="2400" b="1" dirty="0" err="1">
                          <a:solidFill>
                            <a:srgbClr val="FF0000"/>
                          </a:solidFill>
                          <a:highlight>
                            <a:srgbClr val="FFFF00"/>
                          </a:highlight>
                        </a:rPr>
                        <a:t>CustomValidation</a:t>
                      </a:r>
                      <a:r>
                        <a:rPr lang="en-US" sz="2400" b="1" dirty="0">
                          <a:solidFill>
                            <a:srgbClr val="FF0000"/>
                          </a:solidFill>
                          <a:highlight>
                            <a:srgbClr val="FFFF00"/>
                          </a:highlight>
                        </a:rPr>
                        <a:t> </a:t>
                      </a:r>
                    </a:p>
                  </a:txBody>
                  <a:tcPr marL="69069" marR="69069" marT="34534" marB="34534" anchor="ctr">
                    <a:lnL>
                      <a:noFill/>
                    </a:lnL>
                    <a:lnR>
                      <a:noFill/>
                    </a:lnR>
                    <a:lnT>
                      <a:noFill/>
                    </a:lnT>
                    <a:lnB>
                      <a:noFill/>
                    </a:lnB>
                  </a:tcPr>
                </a:tc>
                <a:tc>
                  <a:txBody>
                    <a:bodyPr/>
                    <a:lstStyle/>
                    <a:p>
                      <a:r>
                        <a:rPr lang="en-US" sz="2400"/>
                        <a:t>Specified custom validation method to validate the field </a:t>
                      </a:r>
                    </a:p>
                  </a:txBody>
                  <a:tcPr marL="69069" marR="69069" marT="34534" marB="34534" anchor="ctr">
                    <a:lnL>
                      <a:noFill/>
                    </a:lnL>
                    <a:lnR>
                      <a:noFill/>
                    </a:lnR>
                    <a:lnT>
                      <a:noFill/>
                    </a:lnT>
                    <a:lnB>
                      <a:noFill/>
                    </a:lnB>
                  </a:tcPr>
                </a:tc>
                <a:extLst>
                  <a:ext uri="{0D108BD9-81ED-4DB2-BD59-A6C34878D82A}">
                    <a16:rowId xmlns:a16="http://schemas.microsoft.com/office/drawing/2014/main" val="445201838"/>
                  </a:ext>
                </a:extLst>
              </a:tr>
              <a:tr h="491856">
                <a:tc>
                  <a:txBody>
                    <a:bodyPr/>
                    <a:lstStyle/>
                    <a:p>
                      <a:pPr algn="r"/>
                      <a:r>
                        <a:rPr lang="en-US" sz="2400" b="1" dirty="0" err="1">
                          <a:solidFill>
                            <a:srgbClr val="FF0000"/>
                          </a:solidFill>
                          <a:highlight>
                            <a:srgbClr val="FFFF00"/>
                          </a:highlight>
                        </a:rPr>
                        <a:t>EmailAddress</a:t>
                      </a:r>
                      <a:r>
                        <a:rPr lang="en-US" sz="2400" b="1" dirty="0">
                          <a:solidFill>
                            <a:srgbClr val="FF0000"/>
                          </a:solidFill>
                          <a:highlight>
                            <a:srgbClr val="FFFF00"/>
                          </a:highlight>
                        </a:rPr>
                        <a:t> </a:t>
                      </a:r>
                    </a:p>
                  </a:txBody>
                  <a:tcPr marL="69069" marR="69069" marT="34534" marB="34534" anchor="ctr">
                    <a:lnL>
                      <a:noFill/>
                    </a:lnL>
                    <a:lnR>
                      <a:noFill/>
                    </a:lnR>
                    <a:lnT>
                      <a:noFill/>
                    </a:lnT>
                    <a:lnB>
                      <a:noFill/>
                    </a:lnB>
                  </a:tcPr>
                </a:tc>
                <a:tc>
                  <a:txBody>
                    <a:bodyPr/>
                    <a:lstStyle/>
                    <a:p>
                      <a:r>
                        <a:rPr lang="en-US" sz="2400"/>
                        <a:t>Validates with email address format </a:t>
                      </a:r>
                    </a:p>
                  </a:txBody>
                  <a:tcPr marL="69069" marR="69069" marT="34534" marB="34534" anchor="ctr">
                    <a:lnL>
                      <a:noFill/>
                    </a:lnL>
                    <a:lnR>
                      <a:noFill/>
                    </a:lnR>
                    <a:lnT>
                      <a:noFill/>
                    </a:lnT>
                    <a:lnB>
                      <a:noFill/>
                    </a:lnB>
                  </a:tcPr>
                </a:tc>
                <a:extLst>
                  <a:ext uri="{0D108BD9-81ED-4DB2-BD59-A6C34878D82A}">
                    <a16:rowId xmlns:a16="http://schemas.microsoft.com/office/drawing/2014/main" val="1681448622"/>
                  </a:ext>
                </a:extLst>
              </a:tr>
              <a:tr h="491856">
                <a:tc>
                  <a:txBody>
                    <a:bodyPr/>
                    <a:lstStyle/>
                    <a:p>
                      <a:pPr algn="r"/>
                      <a:r>
                        <a:rPr lang="en-US" sz="2400" b="1" dirty="0" err="1">
                          <a:solidFill>
                            <a:srgbClr val="FF0000"/>
                          </a:solidFill>
                          <a:highlight>
                            <a:srgbClr val="FFFF00"/>
                          </a:highlight>
                        </a:rPr>
                        <a:t>FileExtension</a:t>
                      </a:r>
                      <a:r>
                        <a:rPr lang="en-US" sz="2400" b="1" dirty="0">
                          <a:solidFill>
                            <a:srgbClr val="FF0000"/>
                          </a:solidFill>
                          <a:highlight>
                            <a:srgbClr val="FFFF00"/>
                          </a:highlight>
                        </a:rPr>
                        <a:t> </a:t>
                      </a:r>
                    </a:p>
                  </a:txBody>
                  <a:tcPr marL="69069" marR="69069" marT="34534" marB="34534" anchor="ctr">
                    <a:lnL>
                      <a:noFill/>
                    </a:lnL>
                    <a:lnR>
                      <a:noFill/>
                    </a:lnR>
                    <a:lnT>
                      <a:noFill/>
                    </a:lnT>
                    <a:lnB>
                      <a:noFill/>
                    </a:lnB>
                  </a:tcPr>
                </a:tc>
                <a:tc>
                  <a:txBody>
                    <a:bodyPr/>
                    <a:lstStyle/>
                    <a:p>
                      <a:r>
                        <a:rPr lang="en-US" sz="2400" dirty="0"/>
                        <a:t>Validates with file extension </a:t>
                      </a:r>
                    </a:p>
                  </a:txBody>
                  <a:tcPr marL="69069" marR="69069" marT="34534" marB="34534" anchor="ctr">
                    <a:lnL>
                      <a:noFill/>
                    </a:lnL>
                    <a:lnR>
                      <a:noFill/>
                    </a:lnR>
                    <a:lnT>
                      <a:noFill/>
                    </a:lnT>
                    <a:lnB>
                      <a:noFill/>
                    </a:lnB>
                  </a:tcPr>
                </a:tc>
                <a:extLst>
                  <a:ext uri="{0D108BD9-81ED-4DB2-BD59-A6C34878D82A}">
                    <a16:rowId xmlns:a16="http://schemas.microsoft.com/office/drawing/2014/main" val="1620541586"/>
                  </a:ext>
                </a:extLst>
              </a:tr>
              <a:tr h="491856">
                <a:tc>
                  <a:txBody>
                    <a:bodyPr/>
                    <a:lstStyle/>
                    <a:p>
                      <a:pPr algn="r"/>
                      <a:r>
                        <a:rPr lang="en-US" sz="2400" b="1" dirty="0" err="1">
                          <a:solidFill>
                            <a:srgbClr val="FF0000"/>
                          </a:solidFill>
                          <a:highlight>
                            <a:srgbClr val="FFFF00"/>
                          </a:highlight>
                        </a:rPr>
                        <a:t>MaxLength</a:t>
                      </a:r>
                      <a:r>
                        <a:rPr lang="en-US" sz="2400" b="1" dirty="0">
                          <a:solidFill>
                            <a:srgbClr val="FF0000"/>
                          </a:solidFill>
                          <a:highlight>
                            <a:srgbClr val="FFFF00"/>
                          </a:highlight>
                        </a:rPr>
                        <a:t> </a:t>
                      </a:r>
                    </a:p>
                  </a:txBody>
                  <a:tcPr marL="69069" marR="69069" marT="34534" marB="34534" anchor="ctr">
                    <a:lnL>
                      <a:noFill/>
                    </a:lnL>
                    <a:lnR>
                      <a:noFill/>
                    </a:lnR>
                    <a:lnT>
                      <a:noFill/>
                    </a:lnT>
                    <a:lnB>
                      <a:noFill/>
                    </a:lnB>
                  </a:tcPr>
                </a:tc>
                <a:tc>
                  <a:txBody>
                    <a:bodyPr/>
                    <a:lstStyle/>
                    <a:p>
                      <a:r>
                        <a:rPr lang="en-US" sz="2400"/>
                        <a:t>Specifies maximum length for a string field </a:t>
                      </a:r>
                    </a:p>
                  </a:txBody>
                  <a:tcPr marL="69069" marR="69069" marT="34534" marB="34534" anchor="ctr">
                    <a:lnL>
                      <a:noFill/>
                    </a:lnL>
                    <a:lnR>
                      <a:noFill/>
                    </a:lnR>
                    <a:lnT>
                      <a:noFill/>
                    </a:lnT>
                    <a:lnB>
                      <a:noFill/>
                    </a:lnB>
                  </a:tcPr>
                </a:tc>
                <a:extLst>
                  <a:ext uri="{0D108BD9-81ED-4DB2-BD59-A6C34878D82A}">
                    <a16:rowId xmlns:a16="http://schemas.microsoft.com/office/drawing/2014/main" val="261644997"/>
                  </a:ext>
                </a:extLst>
              </a:tr>
              <a:tr h="491856">
                <a:tc>
                  <a:txBody>
                    <a:bodyPr/>
                    <a:lstStyle/>
                    <a:p>
                      <a:pPr algn="r"/>
                      <a:r>
                        <a:rPr lang="en-US" sz="2400" b="1" dirty="0" err="1">
                          <a:solidFill>
                            <a:srgbClr val="FF0000"/>
                          </a:solidFill>
                          <a:highlight>
                            <a:srgbClr val="FFFF00"/>
                          </a:highlight>
                        </a:rPr>
                        <a:t>MinLength</a:t>
                      </a:r>
                      <a:r>
                        <a:rPr lang="en-US" sz="2400" b="1" dirty="0">
                          <a:solidFill>
                            <a:srgbClr val="FF0000"/>
                          </a:solidFill>
                          <a:highlight>
                            <a:srgbClr val="FFFF00"/>
                          </a:highlight>
                        </a:rPr>
                        <a:t> </a:t>
                      </a:r>
                    </a:p>
                  </a:txBody>
                  <a:tcPr marL="69069" marR="69069" marT="34534" marB="34534" anchor="ctr">
                    <a:lnL>
                      <a:noFill/>
                    </a:lnL>
                    <a:lnR>
                      <a:noFill/>
                    </a:lnR>
                    <a:lnT>
                      <a:noFill/>
                    </a:lnT>
                    <a:lnB>
                      <a:noFill/>
                    </a:lnB>
                  </a:tcPr>
                </a:tc>
                <a:tc>
                  <a:txBody>
                    <a:bodyPr/>
                    <a:lstStyle/>
                    <a:p>
                      <a:r>
                        <a:rPr lang="en-US" sz="2400"/>
                        <a:t>Specifies minimum length for a string field </a:t>
                      </a:r>
                    </a:p>
                  </a:txBody>
                  <a:tcPr marL="69069" marR="69069" marT="34534" marB="34534" anchor="ctr">
                    <a:lnL>
                      <a:noFill/>
                    </a:lnL>
                    <a:lnR>
                      <a:noFill/>
                    </a:lnR>
                    <a:lnT>
                      <a:noFill/>
                    </a:lnT>
                    <a:lnB>
                      <a:noFill/>
                    </a:lnB>
                  </a:tcPr>
                </a:tc>
                <a:extLst>
                  <a:ext uri="{0D108BD9-81ED-4DB2-BD59-A6C34878D82A}">
                    <a16:rowId xmlns:a16="http://schemas.microsoft.com/office/drawing/2014/main" val="2923493584"/>
                  </a:ext>
                </a:extLst>
              </a:tr>
              <a:tr h="905585">
                <a:tc>
                  <a:txBody>
                    <a:bodyPr/>
                    <a:lstStyle/>
                    <a:p>
                      <a:pPr algn="r"/>
                      <a:r>
                        <a:rPr lang="en-US" sz="2400" b="1" dirty="0">
                          <a:solidFill>
                            <a:srgbClr val="FF0000"/>
                          </a:solidFill>
                          <a:highlight>
                            <a:srgbClr val="FFFF00"/>
                          </a:highlight>
                        </a:rPr>
                        <a:t>Phone </a:t>
                      </a:r>
                    </a:p>
                  </a:txBody>
                  <a:tcPr marL="69069" marR="69069" marT="34534" marB="34534" anchor="ctr">
                    <a:lnL>
                      <a:noFill/>
                    </a:lnL>
                    <a:lnR>
                      <a:noFill/>
                    </a:lnR>
                    <a:lnT>
                      <a:noFill/>
                    </a:lnT>
                    <a:lnB>
                      <a:noFill/>
                    </a:lnB>
                  </a:tcPr>
                </a:tc>
                <a:tc>
                  <a:txBody>
                    <a:bodyPr/>
                    <a:lstStyle/>
                    <a:p>
                      <a:r>
                        <a:rPr lang="en-US" sz="2400" dirty="0"/>
                        <a:t>Specifies that the field is a phone number using regular expression for phone numbers </a:t>
                      </a:r>
                    </a:p>
                  </a:txBody>
                  <a:tcPr marL="69069" marR="69069" marT="34534" marB="34534" anchor="ctr">
                    <a:lnL>
                      <a:noFill/>
                    </a:lnL>
                    <a:lnR>
                      <a:noFill/>
                    </a:lnR>
                    <a:lnT>
                      <a:noFill/>
                    </a:lnT>
                    <a:lnB>
                      <a:noFill/>
                    </a:lnB>
                  </a:tcPr>
                </a:tc>
                <a:extLst>
                  <a:ext uri="{0D108BD9-81ED-4DB2-BD59-A6C34878D82A}">
                    <a16:rowId xmlns:a16="http://schemas.microsoft.com/office/drawing/2014/main" val="3344015485"/>
                  </a:ext>
                </a:extLst>
              </a:tr>
            </a:tbl>
          </a:graphicData>
        </a:graphic>
      </p:graphicFrame>
    </p:spTree>
    <p:extLst>
      <p:ext uri="{BB962C8B-B14F-4D97-AF65-F5344CB8AC3E}">
        <p14:creationId xmlns:p14="http://schemas.microsoft.com/office/powerpoint/2010/main" val="164793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CF91-C44C-47A2-B389-C6D179F28B38}"/>
              </a:ext>
            </a:extLst>
          </p:cNvPr>
          <p:cNvSpPr>
            <a:spLocks noGrp="1"/>
          </p:cNvSpPr>
          <p:nvPr>
            <p:ph type="title"/>
          </p:nvPr>
        </p:nvSpPr>
        <p:spPr>
          <a:xfrm>
            <a:off x="85725" y="127000"/>
            <a:ext cx="10515600" cy="1325563"/>
          </a:xfrm>
        </p:spPr>
        <p:txBody>
          <a:bodyPr/>
          <a:lstStyle/>
          <a:p>
            <a:r>
              <a:rPr lang="en-US"/>
              <a:t>Apply DataAnnotation Attributes</a:t>
            </a:r>
          </a:p>
        </p:txBody>
      </p:sp>
      <p:pic>
        <p:nvPicPr>
          <p:cNvPr id="5" name="Content Placeholder 4">
            <a:extLst>
              <a:ext uri="{FF2B5EF4-FFF2-40B4-BE49-F238E27FC236}">
                <a16:creationId xmlns:a16="http://schemas.microsoft.com/office/drawing/2014/main" id="{76239D6D-83E1-4B4F-9524-1032C5A49D00}"/>
              </a:ext>
            </a:extLst>
          </p:cNvPr>
          <p:cNvPicPr>
            <a:picLocks noGrp="1" noChangeAspect="1"/>
          </p:cNvPicPr>
          <p:nvPr>
            <p:ph idx="1"/>
          </p:nvPr>
        </p:nvPicPr>
        <p:blipFill>
          <a:blip r:embed="rId3"/>
          <a:stretch>
            <a:fillRect/>
          </a:stretch>
        </p:blipFill>
        <p:spPr>
          <a:xfrm>
            <a:off x="6376987" y="1671637"/>
            <a:ext cx="5735891" cy="3633787"/>
          </a:xfrm>
          <a:prstGeom prst="rect">
            <a:avLst/>
          </a:prstGeom>
        </p:spPr>
      </p:pic>
      <p:pic>
        <p:nvPicPr>
          <p:cNvPr id="1026" name="Picture 2" descr="http://www.tutorialsteacher.com/Content/images/mvc/validation.png">
            <a:extLst>
              <a:ext uri="{FF2B5EF4-FFF2-40B4-BE49-F238E27FC236}">
                <a16:creationId xmlns:a16="http://schemas.microsoft.com/office/drawing/2014/main" id="{8EF00B8A-C298-4CFD-99EA-2E737F09F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 y="1671638"/>
            <a:ext cx="573405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72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CF91-C44C-47A2-B389-C6D179F28B38}"/>
              </a:ext>
            </a:extLst>
          </p:cNvPr>
          <p:cNvSpPr>
            <a:spLocks noGrp="1"/>
          </p:cNvSpPr>
          <p:nvPr>
            <p:ph type="title"/>
          </p:nvPr>
        </p:nvSpPr>
        <p:spPr>
          <a:xfrm>
            <a:off x="238125" y="148431"/>
            <a:ext cx="10515600" cy="1325563"/>
          </a:xfrm>
        </p:spPr>
        <p:txBody>
          <a:bodyPr/>
          <a:lstStyle/>
          <a:p>
            <a:r>
              <a:rPr lang="en-US"/>
              <a:t>Apply DataAnnotation Attributes</a:t>
            </a:r>
          </a:p>
        </p:txBody>
      </p:sp>
      <p:pic>
        <p:nvPicPr>
          <p:cNvPr id="11" name="Picture 10">
            <a:extLst>
              <a:ext uri="{FF2B5EF4-FFF2-40B4-BE49-F238E27FC236}">
                <a16:creationId xmlns:a16="http://schemas.microsoft.com/office/drawing/2014/main" id="{792EA9EF-6BEA-49F8-A8F2-883277E6C6D2}"/>
              </a:ext>
            </a:extLst>
          </p:cNvPr>
          <p:cNvPicPr>
            <a:picLocks noChangeAspect="1"/>
          </p:cNvPicPr>
          <p:nvPr/>
        </p:nvPicPr>
        <p:blipFill>
          <a:blip r:embed="rId3"/>
          <a:stretch>
            <a:fillRect/>
          </a:stretch>
        </p:blipFill>
        <p:spPr>
          <a:xfrm>
            <a:off x="346894" y="1647825"/>
            <a:ext cx="8939981" cy="4439444"/>
          </a:xfrm>
          <a:prstGeom prst="rect">
            <a:avLst/>
          </a:prstGeom>
        </p:spPr>
      </p:pic>
    </p:spTree>
    <p:extLst>
      <p:ext uri="{BB962C8B-B14F-4D97-AF65-F5344CB8AC3E}">
        <p14:creationId xmlns:p14="http://schemas.microsoft.com/office/powerpoint/2010/main" val="423435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CF91-C44C-47A2-B389-C6D179F28B38}"/>
              </a:ext>
            </a:extLst>
          </p:cNvPr>
          <p:cNvSpPr>
            <a:spLocks noGrp="1"/>
          </p:cNvSpPr>
          <p:nvPr>
            <p:ph type="title"/>
          </p:nvPr>
        </p:nvSpPr>
        <p:spPr>
          <a:xfrm>
            <a:off x="238125" y="148431"/>
            <a:ext cx="10515600" cy="1325563"/>
          </a:xfrm>
        </p:spPr>
        <p:txBody>
          <a:bodyPr/>
          <a:lstStyle/>
          <a:p>
            <a:r>
              <a:rPr lang="en-US"/>
              <a:t>Apply DataAnnotation Attributes</a:t>
            </a:r>
          </a:p>
        </p:txBody>
      </p:sp>
      <p:pic>
        <p:nvPicPr>
          <p:cNvPr id="3" name="Picture 2">
            <a:extLst>
              <a:ext uri="{FF2B5EF4-FFF2-40B4-BE49-F238E27FC236}">
                <a16:creationId xmlns:a16="http://schemas.microsoft.com/office/drawing/2014/main" id="{2598D377-B587-4112-B6F2-C4F4D6B3C87C}"/>
              </a:ext>
            </a:extLst>
          </p:cNvPr>
          <p:cNvPicPr>
            <a:picLocks noChangeAspect="1"/>
          </p:cNvPicPr>
          <p:nvPr/>
        </p:nvPicPr>
        <p:blipFill>
          <a:blip r:embed="rId3"/>
          <a:stretch>
            <a:fillRect/>
          </a:stretch>
        </p:blipFill>
        <p:spPr>
          <a:xfrm>
            <a:off x="4972050" y="1473994"/>
            <a:ext cx="6410325" cy="4867841"/>
          </a:xfrm>
          <a:prstGeom prst="rect">
            <a:avLst/>
          </a:prstGeom>
        </p:spPr>
      </p:pic>
      <p:sp>
        <p:nvSpPr>
          <p:cNvPr id="4" name="Rectangle 3">
            <a:extLst>
              <a:ext uri="{FF2B5EF4-FFF2-40B4-BE49-F238E27FC236}">
                <a16:creationId xmlns:a16="http://schemas.microsoft.com/office/drawing/2014/main" id="{3A7ED6F1-5121-460E-AABA-6D39EC7BE7D6}"/>
              </a:ext>
            </a:extLst>
          </p:cNvPr>
          <p:cNvSpPr/>
          <p:nvPr/>
        </p:nvSpPr>
        <p:spPr>
          <a:xfrm>
            <a:off x="333375" y="1876227"/>
            <a:ext cx="4638675" cy="1200329"/>
          </a:xfrm>
          <a:prstGeom prst="rect">
            <a:avLst/>
          </a:prstGeom>
        </p:spPr>
        <p:txBody>
          <a:bodyPr wrap="square">
            <a:spAutoFit/>
          </a:bodyPr>
          <a:lstStyle/>
          <a:p>
            <a:r>
              <a:rPr lang="en-US">
                <a:solidFill>
                  <a:srgbClr val="494949"/>
                </a:solidFill>
                <a:highlight>
                  <a:srgbClr val="FFFF00"/>
                </a:highlight>
                <a:latin typeface="Verdana" panose="020B0604030504040204" pitchFamily="34" charset="0"/>
              </a:rPr>
              <a:t>ModelState.IsValid </a:t>
            </a:r>
            <a:r>
              <a:rPr lang="en-US">
                <a:solidFill>
                  <a:srgbClr val="494949"/>
                </a:solidFill>
                <a:latin typeface="Verdana" panose="020B0604030504040204" pitchFamily="34" charset="0"/>
              </a:rPr>
              <a:t>determines that whether submitted values satisfy all the DataAnnotation validation attributes applied to model properties.</a:t>
            </a:r>
            <a:endParaRPr lang="en-US"/>
          </a:p>
        </p:txBody>
      </p:sp>
    </p:spTree>
    <p:extLst>
      <p:ext uri="{BB962C8B-B14F-4D97-AF65-F5344CB8AC3E}">
        <p14:creationId xmlns:p14="http://schemas.microsoft.com/office/powerpoint/2010/main" val="331612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CF91-C44C-47A2-B389-C6D179F28B38}"/>
              </a:ext>
            </a:extLst>
          </p:cNvPr>
          <p:cNvSpPr>
            <a:spLocks noGrp="1"/>
          </p:cNvSpPr>
          <p:nvPr>
            <p:ph type="title"/>
          </p:nvPr>
        </p:nvSpPr>
        <p:spPr>
          <a:xfrm>
            <a:off x="238125" y="148431"/>
            <a:ext cx="10515600" cy="1325563"/>
          </a:xfrm>
        </p:spPr>
        <p:txBody>
          <a:bodyPr/>
          <a:lstStyle/>
          <a:p>
            <a:r>
              <a:rPr lang="en-US"/>
              <a:t>Creating an Edit view for Student.</a:t>
            </a:r>
          </a:p>
        </p:txBody>
      </p:sp>
      <p:pic>
        <p:nvPicPr>
          <p:cNvPr id="2053" name="Picture 5" descr="http://www.tutorialsteacher.com/Content/images/mvc/addview-2.png">
            <a:extLst>
              <a:ext uri="{FF2B5EF4-FFF2-40B4-BE49-F238E27FC236}">
                <a16:creationId xmlns:a16="http://schemas.microsoft.com/office/drawing/2014/main" id="{C0639897-4F0B-4731-8A96-D02B66F91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473994"/>
            <a:ext cx="7443787" cy="4198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33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CF91-C44C-47A2-B389-C6D179F28B38}"/>
              </a:ext>
            </a:extLst>
          </p:cNvPr>
          <p:cNvSpPr>
            <a:spLocks noGrp="1"/>
          </p:cNvSpPr>
          <p:nvPr>
            <p:ph type="title"/>
          </p:nvPr>
        </p:nvSpPr>
        <p:spPr>
          <a:xfrm>
            <a:off x="238125" y="148431"/>
            <a:ext cx="10515600" cy="1325563"/>
          </a:xfrm>
        </p:spPr>
        <p:txBody>
          <a:bodyPr/>
          <a:lstStyle/>
          <a:p>
            <a:r>
              <a:rPr lang="en-US"/>
              <a:t>Creating an Edit view for Student</a:t>
            </a:r>
          </a:p>
        </p:txBody>
      </p:sp>
      <p:pic>
        <p:nvPicPr>
          <p:cNvPr id="3" name="Picture 2">
            <a:extLst>
              <a:ext uri="{FF2B5EF4-FFF2-40B4-BE49-F238E27FC236}">
                <a16:creationId xmlns:a16="http://schemas.microsoft.com/office/drawing/2014/main" id="{6251BDD2-2099-4764-BA57-91D238D8F080}"/>
              </a:ext>
            </a:extLst>
          </p:cNvPr>
          <p:cNvPicPr>
            <a:picLocks noChangeAspect="1"/>
          </p:cNvPicPr>
          <p:nvPr/>
        </p:nvPicPr>
        <p:blipFill>
          <a:blip r:embed="rId3"/>
          <a:stretch>
            <a:fillRect/>
          </a:stretch>
        </p:blipFill>
        <p:spPr>
          <a:xfrm>
            <a:off x="319087" y="1414462"/>
            <a:ext cx="11835341" cy="2243138"/>
          </a:xfrm>
          <a:prstGeom prst="rect">
            <a:avLst/>
          </a:prstGeom>
        </p:spPr>
      </p:pic>
      <p:pic>
        <p:nvPicPr>
          <p:cNvPr id="4" name="Picture 3">
            <a:extLst>
              <a:ext uri="{FF2B5EF4-FFF2-40B4-BE49-F238E27FC236}">
                <a16:creationId xmlns:a16="http://schemas.microsoft.com/office/drawing/2014/main" id="{AA2D5AB3-29C0-434C-9246-CBD0C34142EE}"/>
              </a:ext>
            </a:extLst>
          </p:cNvPr>
          <p:cNvPicPr>
            <a:picLocks noChangeAspect="1"/>
          </p:cNvPicPr>
          <p:nvPr/>
        </p:nvPicPr>
        <p:blipFill>
          <a:blip r:embed="rId4"/>
          <a:stretch>
            <a:fillRect/>
          </a:stretch>
        </p:blipFill>
        <p:spPr>
          <a:xfrm>
            <a:off x="409575" y="4000499"/>
            <a:ext cx="11285692" cy="1604963"/>
          </a:xfrm>
          <a:prstGeom prst="rect">
            <a:avLst/>
          </a:prstGeom>
        </p:spPr>
      </p:pic>
    </p:spTree>
    <p:extLst>
      <p:ext uri="{BB962C8B-B14F-4D97-AF65-F5344CB8AC3E}">
        <p14:creationId xmlns:p14="http://schemas.microsoft.com/office/powerpoint/2010/main" val="271847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CF91-C44C-47A2-B389-C6D179F28B38}"/>
              </a:ext>
            </a:extLst>
          </p:cNvPr>
          <p:cNvSpPr>
            <a:spLocks noGrp="1"/>
          </p:cNvSpPr>
          <p:nvPr>
            <p:ph type="title"/>
          </p:nvPr>
        </p:nvSpPr>
        <p:spPr>
          <a:xfrm>
            <a:off x="238125" y="148431"/>
            <a:ext cx="10515600" cy="1325563"/>
          </a:xfrm>
        </p:spPr>
        <p:txBody>
          <a:bodyPr/>
          <a:lstStyle/>
          <a:p>
            <a:r>
              <a:rPr lang="en-US"/>
              <a:t>ValidationMessage</a:t>
            </a:r>
          </a:p>
        </p:txBody>
      </p:sp>
      <p:pic>
        <p:nvPicPr>
          <p:cNvPr id="5" name="Picture 4">
            <a:extLst>
              <a:ext uri="{FF2B5EF4-FFF2-40B4-BE49-F238E27FC236}">
                <a16:creationId xmlns:a16="http://schemas.microsoft.com/office/drawing/2014/main" id="{999D09D1-ED74-45F7-A9AD-9009864AB83C}"/>
              </a:ext>
            </a:extLst>
          </p:cNvPr>
          <p:cNvPicPr>
            <a:picLocks noChangeAspect="1"/>
          </p:cNvPicPr>
          <p:nvPr/>
        </p:nvPicPr>
        <p:blipFill>
          <a:blip r:embed="rId3"/>
          <a:stretch>
            <a:fillRect/>
          </a:stretch>
        </p:blipFill>
        <p:spPr>
          <a:xfrm>
            <a:off x="366712" y="1571624"/>
            <a:ext cx="11327544" cy="1857375"/>
          </a:xfrm>
          <a:prstGeom prst="rect">
            <a:avLst/>
          </a:prstGeom>
        </p:spPr>
      </p:pic>
      <p:sp>
        <p:nvSpPr>
          <p:cNvPr id="6" name="Rectangle 5">
            <a:extLst>
              <a:ext uri="{FF2B5EF4-FFF2-40B4-BE49-F238E27FC236}">
                <a16:creationId xmlns:a16="http://schemas.microsoft.com/office/drawing/2014/main" id="{42648385-4E23-4A8F-99E2-1213384A9477}"/>
              </a:ext>
            </a:extLst>
          </p:cNvPr>
          <p:cNvSpPr/>
          <p:nvPr/>
        </p:nvSpPr>
        <p:spPr>
          <a:xfrm>
            <a:off x="366711" y="3713887"/>
            <a:ext cx="11149013" cy="2124108"/>
          </a:xfrm>
          <a:prstGeom prst="rect">
            <a:avLst/>
          </a:prstGeom>
        </p:spPr>
        <p:txBody>
          <a:bodyPr wrap="square">
            <a:spAutoFit/>
          </a:bodyPr>
          <a:lstStyle/>
          <a:p>
            <a:pPr>
              <a:lnSpc>
                <a:spcPct val="150000"/>
              </a:lnSpc>
            </a:pPr>
            <a:r>
              <a:rPr lang="en-US">
                <a:solidFill>
                  <a:srgbClr val="494949"/>
                </a:solidFill>
                <a:latin typeface="Verdana" panose="020B0604030504040204" pitchFamily="34" charset="0"/>
              </a:rPr>
              <a:t>In the above example, </a:t>
            </a:r>
          </a:p>
          <a:p>
            <a:pPr marL="285750" indent="-285750">
              <a:lnSpc>
                <a:spcPct val="150000"/>
              </a:lnSpc>
              <a:buFontTx/>
              <a:buChar char="-"/>
            </a:pPr>
            <a:r>
              <a:rPr lang="en-US" b="1">
                <a:solidFill>
                  <a:srgbClr val="494949"/>
                </a:solidFill>
                <a:latin typeface="Verdana" panose="020B0604030504040204" pitchFamily="34" charset="0"/>
              </a:rPr>
              <a:t>The first parameter </a:t>
            </a:r>
            <a:r>
              <a:rPr lang="en-US">
                <a:solidFill>
                  <a:srgbClr val="494949"/>
                </a:solidFill>
                <a:latin typeface="Verdana" panose="020B0604030504040204" pitchFamily="34" charset="0"/>
              </a:rPr>
              <a:t>in the ValidationMessage method is a </a:t>
            </a:r>
            <a:r>
              <a:rPr lang="en-US">
                <a:solidFill>
                  <a:srgbClr val="494949"/>
                </a:solidFill>
                <a:highlight>
                  <a:srgbClr val="FFFF00"/>
                </a:highlight>
                <a:latin typeface="Verdana" panose="020B0604030504040204" pitchFamily="34" charset="0"/>
              </a:rPr>
              <a:t>property name </a:t>
            </a:r>
            <a:r>
              <a:rPr lang="en-US">
                <a:solidFill>
                  <a:srgbClr val="494949"/>
                </a:solidFill>
                <a:latin typeface="Verdana" panose="020B0604030504040204" pitchFamily="34" charset="0"/>
              </a:rPr>
              <a:t>for which we want to show the error message e.g. StudentName. </a:t>
            </a:r>
          </a:p>
          <a:p>
            <a:pPr marL="285750" indent="-285750">
              <a:lnSpc>
                <a:spcPct val="150000"/>
              </a:lnSpc>
              <a:buFontTx/>
              <a:buChar char="-"/>
            </a:pPr>
            <a:r>
              <a:rPr lang="en-US" b="1">
                <a:solidFill>
                  <a:srgbClr val="494949"/>
                </a:solidFill>
                <a:latin typeface="Verdana" panose="020B0604030504040204" pitchFamily="34" charset="0"/>
              </a:rPr>
              <a:t>The second parameter </a:t>
            </a:r>
            <a:r>
              <a:rPr lang="en-US">
                <a:solidFill>
                  <a:srgbClr val="494949"/>
                </a:solidFill>
                <a:latin typeface="Verdana" panose="020B0604030504040204" pitchFamily="34" charset="0"/>
              </a:rPr>
              <a:t>is for </a:t>
            </a:r>
            <a:r>
              <a:rPr lang="en-US">
                <a:solidFill>
                  <a:srgbClr val="494949"/>
                </a:solidFill>
                <a:highlight>
                  <a:srgbClr val="FFFF00"/>
                </a:highlight>
                <a:latin typeface="Verdana" panose="020B0604030504040204" pitchFamily="34" charset="0"/>
              </a:rPr>
              <a:t>custom error message </a:t>
            </a:r>
            <a:r>
              <a:rPr lang="en-US">
                <a:solidFill>
                  <a:srgbClr val="494949"/>
                </a:solidFill>
                <a:latin typeface="Verdana" panose="020B0604030504040204" pitchFamily="34" charset="0"/>
              </a:rPr>
              <a:t>and </a:t>
            </a:r>
          </a:p>
          <a:p>
            <a:pPr marL="285750" indent="-285750">
              <a:lnSpc>
                <a:spcPct val="150000"/>
              </a:lnSpc>
              <a:buFontTx/>
              <a:buChar char="-"/>
            </a:pPr>
            <a:r>
              <a:rPr lang="en-US" b="1">
                <a:solidFill>
                  <a:srgbClr val="494949"/>
                </a:solidFill>
                <a:latin typeface="Verdana" panose="020B0604030504040204" pitchFamily="34" charset="0"/>
              </a:rPr>
              <a:t>The third parameter </a:t>
            </a:r>
            <a:r>
              <a:rPr lang="en-US">
                <a:solidFill>
                  <a:srgbClr val="494949"/>
                </a:solidFill>
                <a:latin typeface="Verdana" panose="020B0604030504040204" pitchFamily="34" charset="0"/>
              </a:rPr>
              <a:t>is for </a:t>
            </a:r>
            <a:r>
              <a:rPr lang="en-US">
                <a:solidFill>
                  <a:srgbClr val="494949"/>
                </a:solidFill>
                <a:highlight>
                  <a:srgbClr val="FFFF00"/>
                </a:highlight>
                <a:latin typeface="Verdana" panose="020B0604030504040204" pitchFamily="34" charset="0"/>
              </a:rPr>
              <a:t>html attributes </a:t>
            </a:r>
            <a:r>
              <a:rPr lang="en-US">
                <a:solidFill>
                  <a:srgbClr val="494949"/>
                </a:solidFill>
                <a:latin typeface="Verdana" panose="020B0604030504040204" pitchFamily="34" charset="0"/>
              </a:rPr>
              <a:t>like css, style etc.</a:t>
            </a:r>
            <a:endParaRPr lang="en-US"/>
          </a:p>
        </p:txBody>
      </p:sp>
    </p:spTree>
    <p:extLst>
      <p:ext uri="{BB962C8B-B14F-4D97-AF65-F5344CB8AC3E}">
        <p14:creationId xmlns:p14="http://schemas.microsoft.com/office/powerpoint/2010/main" val="2940770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2094</Words>
  <Application>Microsoft Office PowerPoint</Application>
  <PresentationFormat>Widescreen</PresentationFormat>
  <Paragraphs>273</Paragraphs>
  <Slides>28</Slides>
  <Notes>13</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Consolas</vt:lpstr>
      <vt:lpstr>Verdana</vt:lpstr>
      <vt:lpstr>Office Theme</vt:lpstr>
      <vt:lpstr>Document</vt:lpstr>
      <vt:lpstr>Data Validation</vt:lpstr>
      <vt:lpstr>DataAnnotations</vt:lpstr>
      <vt:lpstr>PowerPoint Presentation</vt:lpstr>
      <vt:lpstr>Apply DataAnnotation Attributes</vt:lpstr>
      <vt:lpstr>Apply DataAnnotation Attributes</vt:lpstr>
      <vt:lpstr>Apply DataAnnotation Attributes</vt:lpstr>
      <vt:lpstr>Creating an Edit view for Student.</vt:lpstr>
      <vt:lpstr>Creating an Edit view for Student</vt:lpstr>
      <vt:lpstr>ValidationMessage</vt:lpstr>
      <vt:lpstr>ValidationMessage</vt:lpstr>
      <vt:lpstr>ValidationMessageFor</vt:lpstr>
      <vt:lpstr>ValidationSummary</vt:lpstr>
      <vt:lpstr>PowerPoint Presentation</vt:lpstr>
      <vt:lpstr>Apply DataAnnotation Attributes</vt:lpstr>
      <vt:lpstr>Apply DataAnnotation Attributes</vt:lpstr>
      <vt:lpstr>Apply DataAnnotation Attributes</vt:lpstr>
      <vt:lpstr>Apply DataAnnotation Attributes</vt:lpstr>
      <vt:lpstr>Apply DataAnnotation Attributes</vt:lpstr>
      <vt:lpstr>class CityValidator</vt:lpstr>
      <vt:lpstr>Controller</vt:lpstr>
      <vt:lpstr>View</vt:lpstr>
      <vt:lpstr>REGULAR EXPRESSION</vt:lpstr>
      <vt:lpstr>PowerPoint Presentation</vt:lpstr>
      <vt:lpstr>PowerPoint Presentation</vt:lpstr>
      <vt:lpstr>PowerPoint Presentation</vt:lpstr>
      <vt:lpstr>CustomValid</vt:lpstr>
      <vt:lpstr>CustomValid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Validation</dc:title>
  <dc:creator>Thien Tran</dc:creator>
  <cp:lastModifiedBy>Thien Tran</cp:lastModifiedBy>
  <cp:revision>101</cp:revision>
  <dcterms:created xsi:type="dcterms:W3CDTF">2017-04-17T07:43:43Z</dcterms:created>
  <dcterms:modified xsi:type="dcterms:W3CDTF">2018-11-07T10:20:33Z</dcterms:modified>
</cp:coreProperties>
</file>