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6"/>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Lst>
  <p:sldSz cx="9906000" cy="6858000" type="A4"/>
  <p:notesSz cx="6858000" cy="9144000"/>
  <p:embeddedFontLst>
    <p:embeddedFont>
      <p:font typeface="Tahoma" panose="020B0604030504040204" pitchFamily="34" charset="0"/>
      <p:regular r:id="rId77"/>
      <p:bold r:id="rId78"/>
    </p:embeddedFont>
    <p:embeddedFont>
      <p:font typeface="Calibri" panose="020F0502020204030204" pitchFamily="34"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6" roundtripDataSignature="AMtx7mjFEDFu4AW8Wle+PdcpAUqiVWdAJ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2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3.fntdata"/><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6.fntdata"/><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9: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2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9: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3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3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3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3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39: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4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4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4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It is an abstract class because actions of controller can return different types of data at the same time. So, it has to be abstract so that every HTTP request could handle properly</a:t>
            </a:r>
            <a:endParaRPr/>
          </a:p>
        </p:txBody>
      </p:sp>
      <p:sp>
        <p:nvSpPr>
          <p:cNvPr id="362" name="Google Shape;362;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4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0" name="Google Shape;380;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9: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5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8" name="Google Shape;408;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5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5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5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8" name="Google Shape;428;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5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1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5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5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5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5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59: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6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6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6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6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6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7" name="Google Shape;517;p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6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6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1" name="Google Shape;531;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6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6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69: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7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3" name="Google Shape;553;p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return  Redirect(“đuing dẫn”)-điều hướng tới trang web đó</a:t>
            </a:r>
            <a:endParaRPr/>
          </a:p>
          <a:p>
            <a:pPr marL="0" lvl="0" indent="0" algn="l" rtl="0">
              <a:spcBef>
                <a:spcPts val="0"/>
              </a:spcBef>
              <a:spcAft>
                <a:spcPts val="0"/>
              </a:spcAft>
              <a:buNone/>
            </a:pPr>
            <a:r>
              <a:rPr lang="en-US"/>
              <a:t>điều hướng tới action cùng controller</a:t>
            </a:r>
            <a:endParaRPr/>
          </a:p>
          <a:p>
            <a:pPr marL="0" lvl="0" indent="0" algn="l" rtl="0">
              <a:spcBef>
                <a:spcPts val="0"/>
              </a:spcBef>
              <a:spcAft>
                <a:spcPts val="0"/>
              </a:spcAft>
              <a:buNone/>
            </a:pPr>
            <a:r>
              <a:rPr lang="en-US"/>
              <a:t>redirestToRouteResult:định tuyến(thuộc tính:controller=” đúng tên controller; action=”trang điều hướng”</a:t>
            </a:r>
            <a:endParaRPr/>
          </a:p>
          <a:p>
            <a:pPr marL="0" lvl="0" indent="0" algn="l" rtl="0">
              <a:spcBef>
                <a:spcPts val="0"/>
              </a:spcBef>
              <a:spcAft>
                <a:spcPts val="0"/>
              </a:spcAft>
              <a:buNone/>
            </a:pPr>
            <a:r>
              <a:rPr lang="en-US"/>
              <a:t>// cách thể hiện  khác </a:t>
            </a:r>
            <a:endParaRPr/>
          </a:p>
          <a:p>
            <a:pPr marL="0" lvl="0" indent="0" algn="l" rtl="0">
              <a:spcBef>
                <a:spcPts val="0"/>
              </a:spcBef>
              <a:spcAft>
                <a:spcPts val="0"/>
              </a:spcAft>
              <a:buNone/>
            </a:pPr>
            <a:r>
              <a:rPr lang="en-US"/>
              <a:t>return RedirectToaction(“trang controller””trang điều hướng”)</a:t>
            </a:r>
            <a:endParaRPr/>
          </a:p>
        </p:txBody>
      </p:sp>
      <p:sp>
        <p:nvSpPr>
          <p:cNvPr id="554" name="Google Shape;554;p7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7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7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6" name="Google Shape;566;p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p7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7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6" name="Google Shape;576;p7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p7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7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8" name="Google Shape;588;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p7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7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1" name="Google Shape;601;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p7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p7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79: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c56364a09a_5_67"/>
          <p:cNvSpPr txBox="1">
            <a:spLocks noGrp="1"/>
          </p:cNvSpPr>
          <p:nvPr>
            <p:ph type="ctrTitle"/>
          </p:nvPr>
        </p:nvSpPr>
        <p:spPr>
          <a:xfrm>
            <a:off x="337684" y="992767"/>
            <a:ext cx="9230700" cy="2736900"/>
          </a:xfrm>
          <a:prstGeom prst="rect">
            <a:avLst/>
          </a:prstGeom>
        </p:spPr>
        <p:txBody>
          <a:bodyPr spcFirstLastPara="1" wrap="square" lIns="106650" tIns="106650" rIns="106650" bIns="106650" anchor="b" anchorCtr="0">
            <a:normAutofit/>
          </a:bodyPr>
          <a:lstStyle>
            <a:lvl1pPr lvl="0" algn="ctr">
              <a:spcBef>
                <a:spcPts val="0"/>
              </a:spcBef>
              <a:spcAft>
                <a:spcPts val="0"/>
              </a:spcAft>
              <a:buSzPts val="6100"/>
              <a:buNone/>
              <a:defRPr sz="6100"/>
            </a:lvl1pPr>
            <a:lvl2pPr lvl="1" algn="ctr">
              <a:spcBef>
                <a:spcPts val="0"/>
              </a:spcBef>
              <a:spcAft>
                <a:spcPts val="0"/>
              </a:spcAft>
              <a:buSzPts val="6100"/>
              <a:buNone/>
              <a:defRPr sz="6100"/>
            </a:lvl2pPr>
            <a:lvl3pPr lvl="2" algn="ctr">
              <a:spcBef>
                <a:spcPts val="0"/>
              </a:spcBef>
              <a:spcAft>
                <a:spcPts val="0"/>
              </a:spcAft>
              <a:buSzPts val="6100"/>
              <a:buNone/>
              <a:defRPr sz="6100"/>
            </a:lvl3pPr>
            <a:lvl4pPr lvl="3" algn="ctr">
              <a:spcBef>
                <a:spcPts val="0"/>
              </a:spcBef>
              <a:spcAft>
                <a:spcPts val="0"/>
              </a:spcAft>
              <a:buSzPts val="6100"/>
              <a:buNone/>
              <a:defRPr sz="6100"/>
            </a:lvl4pPr>
            <a:lvl5pPr lvl="4" algn="ctr">
              <a:spcBef>
                <a:spcPts val="0"/>
              </a:spcBef>
              <a:spcAft>
                <a:spcPts val="0"/>
              </a:spcAft>
              <a:buSzPts val="6100"/>
              <a:buNone/>
              <a:defRPr sz="6100"/>
            </a:lvl5pPr>
            <a:lvl6pPr lvl="5" algn="ctr">
              <a:spcBef>
                <a:spcPts val="0"/>
              </a:spcBef>
              <a:spcAft>
                <a:spcPts val="0"/>
              </a:spcAft>
              <a:buSzPts val="6100"/>
              <a:buNone/>
              <a:defRPr sz="6100"/>
            </a:lvl6pPr>
            <a:lvl7pPr lvl="6" algn="ctr">
              <a:spcBef>
                <a:spcPts val="0"/>
              </a:spcBef>
              <a:spcAft>
                <a:spcPts val="0"/>
              </a:spcAft>
              <a:buSzPts val="6100"/>
              <a:buNone/>
              <a:defRPr sz="6100"/>
            </a:lvl7pPr>
            <a:lvl8pPr lvl="7" algn="ctr">
              <a:spcBef>
                <a:spcPts val="0"/>
              </a:spcBef>
              <a:spcAft>
                <a:spcPts val="0"/>
              </a:spcAft>
              <a:buSzPts val="6100"/>
              <a:buNone/>
              <a:defRPr sz="6100"/>
            </a:lvl8pPr>
            <a:lvl9pPr lvl="8" algn="ctr">
              <a:spcBef>
                <a:spcPts val="0"/>
              </a:spcBef>
              <a:spcAft>
                <a:spcPts val="0"/>
              </a:spcAft>
              <a:buSzPts val="6100"/>
              <a:buNone/>
              <a:defRPr sz="6100"/>
            </a:lvl9pPr>
          </a:lstStyle>
          <a:p>
            <a:endParaRPr/>
          </a:p>
        </p:txBody>
      </p:sp>
      <p:sp>
        <p:nvSpPr>
          <p:cNvPr id="15" name="Google Shape;15;gc56364a09a_5_67"/>
          <p:cNvSpPr txBox="1">
            <a:spLocks noGrp="1"/>
          </p:cNvSpPr>
          <p:nvPr>
            <p:ph type="subTitle" idx="1"/>
          </p:nvPr>
        </p:nvSpPr>
        <p:spPr>
          <a:xfrm>
            <a:off x="337675" y="3778833"/>
            <a:ext cx="9230700" cy="1056900"/>
          </a:xfrm>
          <a:prstGeom prst="rect">
            <a:avLst/>
          </a:prstGeom>
        </p:spPr>
        <p:txBody>
          <a:bodyPr spcFirstLastPara="1" wrap="square" lIns="106650" tIns="106650" rIns="106650" bIns="106650" anchor="t" anchorCtr="0">
            <a:normAutofit/>
          </a:bodyPr>
          <a:lstStyle>
            <a:lvl1pPr lvl="0" algn="ctr">
              <a:lnSpc>
                <a:spcPct val="100000"/>
              </a:lnSpc>
              <a:spcBef>
                <a:spcPts val="0"/>
              </a:spcBef>
              <a:spcAft>
                <a:spcPts val="0"/>
              </a:spcAft>
              <a:buSzPts val="3300"/>
              <a:buNone/>
              <a:defRPr sz="330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a:endParaRPr/>
          </a:p>
        </p:txBody>
      </p:sp>
      <p:sp>
        <p:nvSpPr>
          <p:cNvPr id="16" name="Google Shape;16;gc56364a09a_5_67"/>
          <p:cNvSpPr txBox="1">
            <a:spLocks noGrp="1"/>
          </p:cNvSpPr>
          <p:nvPr>
            <p:ph type="sldNum" idx="12"/>
          </p:nvPr>
        </p:nvSpPr>
        <p:spPr>
          <a:xfrm>
            <a:off x="9178496" y="6217622"/>
            <a:ext cx="594300" cy="524700"/>
          </a:xfrm>
          <a:prstGeom prst="rect">
            <a:avLst/>
          </a:prstGeom>
        </p:spPr>
        <p:txBody>
          <a:bodyPr spcFirstLastPara="1" wrap="square" lIns="106650" tIns="106650" rIns="106650" bIns="1066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c56364a09a_5_102"/>
          <p:cNvSpPr txBox="1">
            <a:spLocks noGrp="1"/>
          </p:cNvSpPr>
          <p:nvPr>
            <p:ph type="title" hasCustomPrompt="1"/>
          </p:nvPr>
        </p:nvSpPr>
        <p:spPr>
          <a:xfrm>
            <a:off x="337675" y="1474833"/>
            <a:ext cx="9230700" cy="2618100"/>
          </a:xfrm>
          <a:prstGeom prst="rect">
            <a:avLst/>
          </a:prstGeom>
        </p:spPr>
        <p:txBody>
          <a:bodyPr spcFirstLastPara="1" wrap="square" lIns="106650" tIns="106650" rIns="106650" bIns="106650" anchor="b" anchorCtr="0">
            <a:normAutofit/>
          </a:bodyPr>
          <a:lstStyle>
            <a:lvl1pPr lvl="0" algn="ctr">
              <a:spcBef>
                <a:spcPts val="0"/>
              </a:spcBef>
              <a:spcAft>
                <a:spcPts val="0"/>
              </a:spcAft>
              <a:buSzPts val="14000"/>
              <a:buNone/>
              <a:defRPr sz="14000"/>
            </a:lvl1pPr>
            <a:lvl2pPr lvl="1" algn="ctr">
              <a:spcBef>
                <a:spcPts val="0"/>
              </a:spcBef>
              <a:spcAft>
                <a:spcPts val="0"/>
              </a:spcAft>
              <a:buSzPts val="14000"/>
              <a:buNone/>
              <a:defRPr sz="14000"/>
            </a:lvl2pPr>
            <a:lvl3pPr lvl="2" algn="ctr">
              <a:spcBef>
                <a:spcPts val="0"/>
              </a:spcBef>
              <a:spcAft>
                <a:spcPts val="0"/>
              </a:spcAft>
              <a:buSzPts val="14000"/>
              <a:buNone/>
              <a:defRPr sz="14000"/>
            </a:lvl3pPr>
            <a:lvl4pPr lvl="3" algn="ctr">
              <a:spcBef>
                <a:spcPts val="0"/>
              </a:spcBef>
              <a:spcAft>
                <a:spcPts val="0"/>
              </a:spcAft>
              <a:buSzPts val="14000"/>
              <a:buNone/>
              <a:defRPr sz="14000"/>
            </a:lvl4pPr>
            <a:lvl5pPr lvl="4" algn="ctr">
              <a:spcBef>
                <a:spcPts val="0"/>
              </a:spcBef>
              <a:spcAft>
                <a:spcPts val="0"/>
              </a:spcAft>
              <a:buSzPts val="14000"/>
              <a:buNone/>
              <a:defRPr sz="14000"/>
            </a:lvl5pPr>
            <a:lvl6pPr lvl="5" algn="ctr">
              <a:spcBef>
                <a:spcPts val="0"/>
              </a:spcBef>
              <a:spcAft>
                <a:spcPts val="0"/>
              </a:spcAft>
              <a:buSzPts val="14000"/>
              <a:buNone/>
              <a:defRPr sz="14000"/>
            </a:lvl6pPr>
            <a:lvl7pPr lvl="6" algn="ctr">
              <a:spcBef>
                <a:spcPts val="0"/>
              </a:spcBef>
              <a:spcAft>
                <a:spcPts val="0"/>
              </a:spcAft>
              <a:buSzPts val="14000"/>
              <a:buNone/>
              <a:defRPr sz="14000"/>
            </a:lvl7pPr>
            <a:lvl8pPr lvl="7" algn="ctr">
              <a:spcBef>
                <a:spcPts val="0"/>
              </a:spcBef>
              <a:spcAft>
                <a:spcPts val="0"/>
              </a:spcAft>
              <a:buSzPts val="14000"/>
              <a:buNone/>
              <a:defRPr sz="14000"/>
            </a:lvl8pPr>
            <a:lvl9pPr lvl="8" algn="ctr">
              <a:spcBef>
                <a:spcPts val="0"/>
              </a:spcBef>
              <a:spcAft>
                <a:spcPts val="0"/>
              </a:spcAft>
              <a:buSzPts val="14000"/>
              <a:buNone/>
              <a:defRPr sz="14000"/>
            </a:lvl9pPr>
          </a:lstStyle>
          <a:p>
            <a:r>
              <a:t>xx%</a:t>
            </a:r>
          </a:p>
        </p:txBody>
      </p:sp>
      <p:sp>
        <p:nvSpPr>
          <p:cNvPr id="50" name="Google Shape;50;gc56364a09a_5_102"/>
          <p:cNvSpPr txBox="1">
            <a:spLocks noGrp="1"/>
          </p:cNvSpPr>
          <p:nvPr>
            <p:ph type="body" idx="1"/>
          </p:nvPr>
        </p:nvSpPr>
        <p:spPr>
          <a:xfrm>
            <a:off x="337675" y="4202967"/>
            <a:ext cx="9230700" cy="1734300"/>
          </a:xfrm>
          <a:prstGeom prst="rect">
            <a:avLst/>
          </a:prstGeom>
        </p:spPr>
        <p:txBody>
          <a:bodyPr spcFirstLastPara="1" wrap="square" lIns="106650" tIns="106650" rIns="106650" bIns="106650" anchor="t" anchorCtr="0">
            <a:normAutofit/>
          </a:bodyPr>
          <a:lstStyle>
            <a:lvl1pPr marL="457200" lvl="0" indent="-361950" algn="ctr">
              <a:spcBef>
                <a:spcPts val="0"/>
              </a:spcBef>
              <a:spcAft>
                <a:spcPts val="0"/>
              </a:spcAft>
              <a:buSzPts val="21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
        <p:nvSpPr>
          <p:cNvPr id="51" name="Google Shape;51;gc56364a09a_5_102"/>
          <p:cNvSpPr txBox="1">
            <a:spLocks noGrp="1"/>
          </p:cNvSpPr>
          <p:nvPr>
            <p:ph type="sldNum" idx="12"/>
          </p:nvPr>
        </p:nvSpPr>
        <p:spPr>
          <a:xfrm>
            <a:off x="9178496" y="6217622"/>
            <a:ext cx="594300" cy="524700"/>
          </a:xfrm>
          <a:prstGeom prst="rect">
            <a:avLst/>
          </a:prstGeom>
        </p:spPr>
        <p:txBody>
          <a:bodyPr spcFirstLastPara="1" wrap="square" lIns="106650" tIns="106650" rIns="106650" bIns="1066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c56364a09a_5_106"/>
          <p:cNvSpPr txBox="1">
            <a:spLocks noGrp="1"/>
          </p:cNvSpPr>
          <p:nvPr>
            <p:ph type="sldNum" idx="12"/>
          </p:nvPr>
        </p:nvSpPr>
        <p:spPr>
          <a:xfrm>
            <a:off x="9178496" y="6217622"/>
            <a:ext cx="594300" cy="524700"/>
          </a:xfrm>
          <a:prstGeom prst="rect">
            <a:avLst/>
          </a:prstGeom>
        </p:spPr>
        <p:txBody>
          <a:bodyPr spcFirstLastPara="1" wrap="square" lIns="106650" tIns="106650" rIns="106650" bIns="1066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gc56364a09a_5_108"/>
          <p:cNvSpPr txBox="1">
            <a:spLocks noGrp="1"/>
          </p:cNvSpPr>
          <p:nvPr>
            <p:ph type="title"/>
          </p:nvPr>
        </p:nvSpPr>
        <p:spPr>
          <a:xfrm>
            <a:off x="891540" y="286605"/>
            <a:ext cx="81723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56" name="Google Shape;56;gc56364a09a_5_108"/>
          <p:cNvSpPr txBox="1">
            <a:spLocks noGrp="1"/>
          </p:cNvSpPr>
          <p:nvPr>
            <p:ph type="body" idx="1"/>
          </p:nvPr>
        </p:nvSpPr>
        <p:spPr>
          <a:xfrm>
            <a:off x="891539" y="1845734"/>
            <a:ext cx="81726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57" name="Google Shape;57;gc56364a09a_5_108"/>
          <p:cNvSpPr txBox="1">
            <a:spLocks noGrp="1"/>
          </p:cNvSpPr>
          <p:nvPr>
            <p:ph type="dt" idx="10"/>
          </p:nvPr>
        </p:nvSpPr>
        <p:spPr>
          <a:xfrm>
            <a:off x="891542" y="6459787"/>
            <a:ext cx="2008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gc56364a09a_5_108"/>
          <p:cNvSpPr txBox="1">
            <a:spLocks noGrp="1"/>
          </p:cNvSpPr>
          <p:nvPr>
            <p:ph type="ftr" idx="11"/>
          </p:nvPr>
        </p:nvSpPr>
        <p:spPr>
          <a:xfrm>
            <a:off x="2995026" y="6459787"/>
            <a:ext cx="3918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gc56364a09a_5_108"/>
          <p:cNvSpPr txBox="1">
            <a:spLocks noGrp="1"/>
          </p:cNvSpPr>
          <p:nvPr>
            <p:ph type="sldNum" idx="12"/>
          </p:nvPr>
        </p:nvSpPr>
        <p:spPr>
          <a:xfrm>
            <a:off x="8044123" y="6459787"/>
            <a:ext cx="10659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60"/>
        <p:cNvGrpSpPr/>
        <p:nvPr/>
      </p:nvGrpSpPr>
      <p:grpSpPr>
        <a:xfrm>
          <a:off x="0" y="0"/>
          <a:ext cx="0" cy="0"/>
          <a:chOff x="0" y="0"/>
          <a:chExt cx="0" cy="0"/>
        </a:xfrm>
      </p:grpSpPr>
      <p:sp>
        <p:nvSpPr>
          <p:cNvPr id="61" name="Google Shape;61;gc56364a09a_5_114"/>
          <p:cNvSpPr/>
          <p:nvPr/>
        </p:nvSpPr>
        <p:spPr>
          <a:xfrm>
            <a:off x="207147" y="262785"/>
            <a:ext cx="9491700" cy="63324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63" b="0" i="0" u="none" strike="noStrike" cap="none">
              <a:solidFill>
                <a:schemeClr val="lt1"/>
              </a:solidFill>
              <a:latin typeface="Calibri"/>
              <a:ea typeface="Calibri"/>
              <a:cs typeface="Calibri"/>
              <a:sym typeface="Calibri"/>
            </a:endParaRPr>
          </a:p>
        </p:txBody>
      </p:sp>
      <p:sp>
        <p:nvSpPr>
          <p:cNvPr id="62" name="Google Shape;62;gc56364a09a_5_114"/>
          <p:cNvSpPr txBox="1">
            <a:spLocks noGrp="1"/>
          </p:cNvSpPr>
          <p:nvPr>
            <p:ph type="title"/>
          </p:nvPr>
        </p:nvSpPr>
        <p:spPr>
          <a:xfrm>
            <a:off x="891540" y="286605"/>
            <a:ext cx="81723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gc56364a09a_5_117"/>
          <p:cNvSpPr txBox="1">
            <a:spLocks noGrp="1"/>
          </p:cNvSpPr>
          <p:nvPr>
            <p:ph type="title"/>
          </p:nvPr>
        </p:nvSpPr>
        <p:spPr>
          <a:xfrm>
            <a:off x="891540" y="286605"/>
            <a:ext cx="81723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5" name="Google Shape;65;gc56364a09a_5_117"/>
          <p:cNvSpPr txBox="1">
            <a:spLocks noGrp="1"/>
          </p:cNvSpPr>
          <p:nvPr>
            <p:ph type="body" idx="1"/>
          </p:nvPr>
        </p:nvSpPr>
        <p:spPr>
          <a:xfrm>
            <a:off x="891540" y="1846052"/>
            <a:ext cx="4011900" cy="736200"/>
          </a:xfrm>
          <a:prstGeom prst="rect">
            <a:avLst/>
          </a:prstGeom>
          <a:noFill/>
          <a:ln>
            <a:noFill/>
          </a:ln>
        </p:spPr>
        <p:txBody>
          <a:bodyPr spcFirstLastPara="1" wrap="square" lIns="91425" tIns="45700" rIns="91425" bIns="45700" anchor="ctr" anchorCtr="0">
            <a:normAutofit/>
          </a:bodyPr>
          <a:lstStyle>
            <a:lvl1pPr marL="457200" lvl="0" indent="-228600" algn="l" rtl="0">
              <a:lnSpc>
                <a:spcPct val="90000"/>
              </a:lnSpc>
              <a:spcBef>
                <a:spcPts val="1200"/>
              </a:spcBef>
              <a:spcAft>
                <a:spcPts val="0"/>
              </a:spcAft>
              <a:buSzPts val="2000"/>
              <a:buNone/>
              <a:defRPr sz="2000" b="0" cap="none">
                <a:solidFill>
                  <a:schemeClr val="dk2"/>
                </a:solidFill>
              </a:defRPr>
            </a:lvl1pPr>
            <a:lvl2pPr marL="914400" lvl="1" indent="-228600" algn="l" rtl="0">
              <a:lnSpc>
                <a:spcPct val="90000"/>
              </a:lnSpc>
              <a:spcBef>
                <a:spcPts val="200"/>
              </a:spcBef>
              <a:spcAft>
                <a:spcPts val="0"/>
              </a:spcAft>
              <a:buSzPts val="2000"/>
              <a:buNone/>
              <a:defRPr sz="20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600"/>
              <a:buNone/>
              <a:defRPr sz="1600" b="1"/>
            </a:lvl4pPr>
            <a:lvl5pPr marL="2286000" lvl="4" indent="-228600" algn="l" rtl="0">
              <a:lnSpc>
                <a:spcPct val="90000"/>
              </a:lnSpc>
              <a:spcBef>
                <a:spcPts val="400"/>
              </a:spcBef>
              <a:spcAft>
                <a:spcPts val="0"/>
              </a:spcAft>
              <a:buSzPts val="1600"/>
              <a:buNone/>
              <a:defRPr sz="1600" b="1"/>
            </a:lvl5pPr>
            <a:lvl6pPr marL="2743200" lvl="5" indent="-228600" algn="l" rtl="0">
              <a:lnSpc>
                <a:spcPct val="90000"/>
              </a:lnSpc>
              <a:spcBef>
                <a:spcPts val="400"/>
              </a:spcBef>
              <a:spcAft>
                <a:spcPts val="0"/>
              </a:spcAft>
              <a:buSzPts val="1600"/>
              <a:buNone/>
              <a:defRPr sz="1600" b="1"/>
            </a:lvl6pPr>
            <a:lvl7pPr marL="3200400" lvl="6" indent="-228600" algn="l" rtl="0">
              <a:lnSpc>
                <a:spcPct val="90000"/>
              </a:lnSpc>
              <a:spcBef>
                <a:spcPts val="400"/>
              </a:spcBef>
              <a:spcAft>
                <a:spcPts val="0"/>
              </a:spcAft>
              <a:buSzPts val="1600"/>
              <a:buNone/>
              <a:defRPr sz="1600" b="1"/>
            </a:lvl7pPr>
            <a:lvl8pPr marL="3657600" lvl="7" indent="-228600" algn="l" rtl="0">
              <a:lnSpc>
                <a:spcPct val="90000"/>
              </a:lnSpc>
              <a:spcBef>
                <a:spcPts val="400"/>
              </a:spcBef>
              <a:spcAft>
                <a:spcPts val="0"/>
              </a:spcAft>
              <a:buSzPts val="1600"/>
              <a:buNone/>
              <a:defRPr sz="1600" b="1"/>
            </a:lvl8pPr>
            <a:lvl9pPr marL="4114800" lvl="8" indent="-228600" algn="l" rtl="0">
              <a:lnSpc>
                <a:spcPct val="90000"/>
              </a:lnSpc>
              <a:spcBef>
                <a:spcPts val="400"/>
              </a:spcBef>
              <a:spcAft>
                <a:spcPts val="400"/>
              </a:spcAft>
              <a:buSzPts val="1600"/>
              <a:buNone/>
              <a:defRPr sz="1600" b="1"/>
            </a:lvl9pPr>
          </a:lstStyle>
          <a:p>
            <a:endParaRPr/>
          </a:p>
        </p:txBody>
      </p:sp>
      <p:sp>
        <p:nvSpPr>
          <p:cNvPr id="66" name="Google Shape;66;gc56364a09a_5_117"/>
          <p:cNvSpPr txBox="1">
            <a:spLocks noGrp="1"/>
          </p:cNvSpPr>
          <p:nvPr>
            <p:ph type="body" idx="2"/>
          </p:nvPr>
        </p:nvSpPr>
        <p:spPr>
          <a:xfrm>
            <a:off x="891540" y="2582334"/>
            <a:ext cx="4011900" cy="32868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7" name="Google Shape;67;gc56364a09a_5_117"/>
          <p:cNvSpPr txBox="1">
            <a:spLocks noGrp="1"/>
          </p:cNvSpPr>
          <p:nvPr>
            <p:ph type="body" idx="3"/>
          </p:nvPr>
        </p:nvSpPr>
        <p:spPr>
          <a:xfrm>
            <a:off x="5052060" y="1846052"/>
            <a:ext cx="4011900" cy="736200"/>
          </a:xfrm>
          <a:prstGeom prst="rect">
            <a:avLst/>
          </a:prstGeom>
          <a:noFill/>
          <a:ln>
            <a:noFill/>
          </a:ln>
        </p:spPr>
        <p:txBody>
          <a:bodyPr spcFirstLastPara="1" wrap="square" lIns="91425" tIns="45700" rIns="91425" bIns="45700" anchor="ctr" anchorCtr="0">
            <a:normAutofit/>
          </a:bodyPr>
          <a:lstStyle>
            <a:lvl1pPr marL="457200" lvl="0" indent="-228600" algn="l" rtl="0">
              <a:lnSpc>
                <a:spcPct val="90000"/>
              </a:lnSpc>
              <a:spcBef>
                <a:spcPts val="1200"/>
              </a:spcBef>
              <a:spcAft>
                <a:spcPts val="0"/>
              </a:spcAft>
              <a:buSzPts val="2000"/>
              <a:buNone/>
              <a:defRPr sz="2000" b="0" cap="none">
                <a:solidFill>
                  <a:schemeClr val="dk2"/>
                </a:solidFill>
              </a:defRPr>
            </a:lvl1pPr>
            <a:lvl2pPr marL="914400" lvl="1" indent="-228600" algn="l" rtl="0">
              <a:lnSpc>
                <a:spcPct val="90000"/>
              </a:lnSpc>
              <a:spcBef>
                <a:spcPts val="200"/>
              </a:spcBef>
              <a:spcAft>
                <a:spcPts val="0"/>
              </a:spcAft>
              <a:buSzPts val="2000"/>
              <a:buNone/>
              <a:defRPr sz="20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600"/>
              <a:buNone/>
              <a:defRPr sz="1600" b="1"/>
            </a:lvl4pPr>
            <a:lvl5pPr marL="2286000" lvl="4" indent="-228600" algn="l" rtl="0">
              <a:lnSpc>
                <a:spcPct val="90000"/>
              </a:lnSpc>
              <a:spcBef>
                <a:spcPts val="400"/>
              </a:spcBef>
              <a:spcAft>
                <a:spcPts val="0"/>
              </a:spcAft>
              <a:buSzPts val="1600"/>
              <a:buNone/>
              <a:defRPr sz="1600" b="1"/>
            </a:lvl5pPr>
            <a:lvl6pPr marL="2743200" lvl="5" indent="-228600" algn="l" rtl="0">
              <a:lnSpc>
                <a:spcPct val="90000"/>
              </a:lnSpc>
              <a:spcBef>
                <a:spcPts val="400"/>
              </a:spcBef>
              <a:spcAft>
                <a:spcPts val="0"/>
              </a:spcAft>
              <a:buSzPts val="1600"/>
              <a:buNone/>
              <a:defRPr sz="1600" b="1"/>
            </a:lvl6pPr>
            <a:lvl7pPr marL="3200400" lvl="6" indent="-228600" algn="l" rtl="0">
              <a:lnSpc>
                <a:spcPct val="90000"/>
              </a:lnSpc>
              <a:spcBef>
                <a:spcPts val="400"/>
              </a:spcBef>
              <a:spcAft>
                <a:spcPts val="0"/>
              </a:spcAft>
              <a:buSzPts val="1600"/>
              <a:buNone/>
              <a:defRPr sz="1600" b="1"/>
            </a:lvl7pPr>
            <a:lvl8pPr marL="3657600" lvl="7" indent="-228600" algn="l" rtl="0">
              <a:lnSpc>
                <a:spcPct val="90000"/>
              </a:lnSpc>
              <a:spcBef>
                <a:spcPts val="400"/>
              </a:spcBef>
              <a:spcAft>
                <a:spcPts val="0"/>
              </a:spcAft>
              <a:buSzPts val="1600"/>
              <a:buNone/>
              <a:defRPr sz="1600" b="1"/>
            </a:lvl8pPr>
            <a:lvl9pPr marL="4114800" lvl="8" indent="-228600" algn="l" rtl="0">
              <a:lnSpc>
                <a:spcPct val="90000"/>
              </a:lnSpc>
              <a:spcBef>
                <a:spcPts val="400"/>
              </a:spcBef>
              <a:spcAft>
                <a:spcPts val="400"/>
              </a:spcAft>
              <a:buSzPts val="1600"/>
              <a:buNone/>
              <a:defRPr sz="1600" b="1"/>
            </a:lvl9pPr>
          </a:lstStyle>
          <a:p>
            <a:endParaRPr/>
          </a:p>
        </p:txBody>
      </p:sp>
      <p:sp>
        <p:nvSpPr>
          <p:cNvPr id="68" name="Google Shape;68;gc56364a09a_5_117"/>
          <p:cNvSpPr txBox="1">
            <a:spLocks noGrp="1"/>
          </p:cNvSpPr>
          <p:nvPr>
            <p:ph type="body" idx="4"/>
          </p:nvPr>
        </p:nvSpPr>
        <p:spPr>
          <a:xfrm>
            <a:off x="5052060" y="2582334"/>
            <a:ext cx="4011900" cy="32868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9" name="Google Shape;69;gc56364a09a_5_117"/>
          <p:cNvSpPr txBox="1">
            <a:spLocks noGrp="1"/>
          </p:cNvSpPr>
          <p:nvPr>
            <p:ph type="dt" idx="10"/>
          </p:nvPr>
        </p:nvSpPr>
        <p:spPr>
          <a:xfrm>
            <a:off x="891542" y="6459787"/>
            <a:ext cx="2008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gc56364a09a_5_117"/>
          <p:cNvSpPr txBox="1">
            <a:spLocks noGrp="1"/>
          </p:cNvSpPr>
          <p:nvPr>
            <p:ph type="ftr" idx="11"/>
          </p:nvPr>
        </p:nvSpPr>
        <p:spPr>
          <a:xfrm>
            <a:off x="2995026" y="6459787"/>
            <a:ext cx="3918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gc56364a09a_5_117"/>
          <p:cNvSpPr txBox="1">
            <a:spLocks noGrp="1"/>
          </p:cNvSpPr>
          <p:nvPr>
            <p:ph type="sldNum" idx="12"/>
          </p:nvPr>
        </p:nvSpPr>
        <p:spPr>
          <a:xfrm>
            <a:off x="8044123" y="6459787"/>
            <a:ext cx="10659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c56364a09a_5_71"/>
          <p:cNvSpPr txBox="1">
            <a:spLocks noGrp="1"/>
          </p:cNvSpPr>
          <p:nvPr>
            <p:ph type="title"/>
          </p:nvPr>
        </p:nvSpPr>
        <p:spPr>
          <a:xfrm>
            <a:off x="337675" y="2867800"/>
            <a:ext cx="9230700" cy="1122300"/>
          </a:xfrm>
          <a:prstGeom prst="rect">
            <a:avLst/>
          </a:prstGeom>
        </p:spPr>
        <p:txBody>
          <a:bodyPr spcFirstLastPara="1" wrap="square" lIns="106650" tIns="106650" rIns="106650" bIns="106650" anchor="ctr"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9" name="Google Shape;19;gc56364a09a_5_71"/>
          <p:cNvSpPr txBox="1">
            <a:spLocks noGrp="1"/>
          </p:cNvSpPr>
          <p:nvPr>
            <p:ph type="sldNum" idx="12"/>
          </p:nvPr>
        </p:nvSpPr>
        <p:spPr>
          <a:xfrm>
            <a:off x="9178496" y="6217622"/>
            <a:ext cx="594300" cy="524700"/>
          </a:xfrm>
          <a:prstGeom prst="rect">
            <a:avLst/>
          </a:prstGeom>
        </p:spPr>
        <p:txBody>
          <a:bodyPr spcFirstLastPara="1" wrap="square" lIns="106650" tIns="106650" rIns="106650" bIns="1066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c56364a09a_5_74"/>
          <p:cNvSpPr txBox="1">
            <a:spLocks noGrp="1"/>
          </p:cNvSpPr>
          <p:nvPr>
            <p:ph type="title"/>
          </p:nvPr>
        </p:nvSpPr>
        <p:spPr>
          <a:xfrm>
            <a:off x="337675" y="593367"/>
            <a:ext cx="9230700" cy="763500"/>
          </a:xfrm>
          <a:prstGeom prst="rect">
            <a:avLst/>
          </a:prstGeom>
        </p:spPr>
        <p:txBody>
          <a:bodyPr spcFirstLastPara="1" wrap="square" lIns="106650" tIns="106650" rIns="106650" bIns="106650" anchor="t" anchorCtr="0">
            <a:norm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2" name="Google Shape;22;gc56364a09a_5_74"/>
          <p:cNvSpPr txBox="1">
            <a:spLocks noGrp="1"/>
          </p:cNvSpPr>
          <p:nvPr>
            <p:ph type="body" idx="1"/>
          </p:nvPr>
        </p:nvSpPr>
        <p:spPr>
          <a:xfrm>
            <a:off x="337675" y="1536633"/>
            <a:ext cx="9230700" cy="4555200"/>
          </a:xfrm>
          <a:prstGeom prst="rect">
            <a:avLst/>
          </a:prstGeom>
        </p:spPr>
        <p:txBody>
          <a:bodyPr spcFirstLastPara="1" wrap="square" lIns="106650" tIns="106650" rIns="106650" bIns="106650" anchor="t" anchorCtr="0">
            <a:normAutofit/>
          </a:bodyPr>
          <a:lstStyle>
            <a:lvl1pPr marL="457200" lvl="0" indent="-361950">
              <a:spcBef>
                <a:spcPts val="0"/>
              </a:spcBef>
              <a:spcAft>
                <a:spcPts val="0"/>
              </a:spcAft>
              <a:buSzPts val="21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23" name="Google Shape;23;gc56364a09a_5_74"/>
          <p:cNvSpPr txBox="1">
            <a:spLocks noGrp="1"/>
          </p:cNvSpPr>
          <p:nvPr>
            <p:ph type="sldNum" idx="12"/>
          </p:nvPr>
        </p:nvSpPr>
        <p:spPr>
          <a:xfrm>
            <a:off x="9178496" y="6217622"/>
            <a:ext cx="594300" cy="524700"/>
          </a:xfrm>
          <a:prstGeom prst="rect">
            <a:avLst/>
          </a:prstGeom>
        </p:spPr>
        <p:txBody>
          <a:bodyPr spcFirstLastPara="1" wrap="square" lIns="106650" tIns="106650" rIns="106650" bIns="1066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c56364a09a_5_78"/>
          <p:cNvSpPr txBox="1">
            <a:spLocks noGrp="1"/>
          </p:cNvSpPr>
          <p:nvPr>
            <p:ph type="title"/>
          </p:nvPr>
        </p:nvSpPr>
        <p:spPr>
          <a:xfrm>
            <a:off x="337675" y="593367"/>
            <a:ext cx="9230700" cy="763500"/>
          </a:xfrm>
          <a:prstGeom prst="rect">
            <a:avLst/>
          </a:prstGeom>
        </p:spPr>
        <p:txBody>
          <a:bodyPr spcFirstLastPara="1" wrap="square" lIns="106650" tIns="106650" rIns="106650" bIns="106650" anchor="t" anchorCtr="0">
            <a:norm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6" name="Google Shape;26;gc56364a09a_5_78"/>
          <p:cNvSpPr txBox="1">
            <a:spLocks noGrp="1"/>
          </p:cNvSpPr>
          <p:nvPr>
            <p:ph type="body" idx="1"/>
          </p:nvPr>
        </p:nvSpPr>
        <p:spPr>
          <a:xfrm>
            <a:off x="337675" y="1536633"/>
            <a:ext cx="4333200" cy="4555200"/>
          </a:xfrm>
          <a:prstGeom prst="rect">
            <a:avLst/>
          </a:prstGeom>
        </p:spPr>
        <p:txBody>
          <a:bodyPr spcFirstLastPara="1" wrap="square" lIns="106650" tIns="106650" rIns="106650" bIns="106650"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27" name="Google Shape;27;gc56364a09a_5_78"/>
          <p:cNvSpPr txBox="1">
            <a:spLocks noGrp="1"/>
          </p:cNvSpPr>
          <p:nvPr>
            <p:ph type="body" idx="2"/>
          </p:nvPr>
        </p:nvSpPr>
        <p:spPr>
          <a:xfrm>
            <a:off x="5235100" y="1536633"/>
            <a:ext cx="4333200" cy="4555200"/>
          </a:xfrm>
          <a:prstGeom prst="rect">
            <a:avLst/>
          </a:prstGeom>
        </p:spPr>
        <p:txBody>
          <a:bodyPr spcFirstLastPara="1" wrap="square" lIns="106650" tIns="106650" rIns="106650" bIns="106650"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28" name="Google Shape;28;gc56364a09a_5_78"/>
          <p:cNvSpPr txBox="1">
            <a:spLocks noGrp="1"/>
          </p:cNvSpPr>
          <p:nvPr>
            <p:ph type="sldNum" idx="12"/>
          </p:nvPr>
        </p:nvSpPr>
        <p:spPr>
          <a:xfrm>
            <a:off x="9178496" y="6217622"/>
            <a:ext cx="594300" cy="524700"/>
          </a:xfrm>
          <a:prstGeom prst="rect">
            <a:avLst/>
          </a:prstGeom>
        </p:spPr>
        <p:txBody>
          <a:bodyPr spcFirstLastPara="1" wrap="square" lIns="106650" tIns="106650" rIns="106650" bIns="1066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c56364a09a_5_83"/>
          <p:cNvSpPr txBox="1">
            <a:spLocks noGrp="1"/>
          </p:cNvSpPr>
          <p:nvPr>
            <p:ph type="title"/>
          </p:nvPr>
        </p:nvSpPr>
        <p:spPr>
          <a:xfrm>
            <a:off x="337675" y="593367"/>
            <a:ext cx="9230700" cy="763500"/>
          </a:xfrm>
          <a:prstGeom prst="rect">
            <a:avLst/>
          </a:prstGeom>
        </p:spPr>
        <p:txBody>
          <a:bodyPr spcFirstLastPara="1" wrap="square" lIns="106650" tIns="106650" rIns="106650" bIns="106650" anchor="t" anchorCtr="0">
            <a:norm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31" name="Google Shape;31;gc56364a09a_5_83"/>
          <p:cNvSpPr txBox="1">
            <a:spLocks noGrp="1"/>
          </p:cNvSpPr>
          <p:nvPr>
            <p:ph type="sldNum" idx="12"/>
          </p:nvPr>
        </p:nvSpPr>
        <p:spPr>
          <a:xfrm>
            <a:off x="9178496" y="6217622"/>
            <a:ext cx="594300" cy="524700"/>
          </a:xfrm>
          <a:prstGeom prst="rect">
            <a:avLst/>
          </a:prstGeom>
        </p:spPr>
        <p:txBody>
          <a:bodyPr spcFirstLastPara="1" wrap="square" lIns="106650" tIns="106650" rIns="106650" bIns="1066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c56364a09a_5_86"/>
          <p:cNvSpPr txBox="1">
            <a:spLocks noGrp="1"/>
          </p:cNvSpPr>
          <p:nvPr>
            <p:ph type="title"/>
          </p:nvPr>
        </p:nvSpPr>
        <p:spPr>
          <a:xfrm>
            <a:off x="337675" y="740800"/>
            <a:ext cx="3042000" cy="1007700"/>
          </a:xfrm>
          <a:prstGeom prst="rect">
            <a:avLst/>
          </a:prstGeom>
        </p:spPr>
        <p:txBody>
          <a:bodyPr spcFirstLastPara="1" wrap="square" lIns="106650" tIns="106650" rIns="106650" bIns="106650" anchor="b" anchorCtr="0">
            <a:normAutofit/>
          </a:bodyPr>
          <a:lstStyle>
            <a:lvl1pPr lvl="0">
              <a:spcBef>
                <a:spcPts val="0"/>
              </a:spcBef>
              <a:spcAft>
                <a:spcPts val="0"/>
              </a:spcAft>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a:endParaRPr/>
          </a:p>
        </p:txBody>
      </p:sp>
      <p:sp>
        <p:nvSpPr>
          <p:cNvPr id="34" name="Google Shape;34;gc56364a09a_5_86"/>
          <p:cNvSpPr txBox="1">
            <a:spLocks noGrp="1"/>
          </p:cNvSpPr>
          <p:nvPr>
            <p:ph type="body" idx="1"/>
          </p:nvPr>
        </p:nvSpPr>
        <p:spPr>
          <a:xfrm>
            <a:off x="337675" y="1852800"/>
            <a:ext cx="3042000" cy="4239300"/>
          </a:xfrm>
          <a:prstGeom prst="rect">
            <a:avLst/>
          </a:prstGeom>
        </p:spPr>
        <p:txBody>
          <a:bodyPr spcFirstLastPara="1" wrap="square" lIns="106650" tIns="106650" rIns="106650" bIns="106650" anchor="t" anchorCtr="0">
            <a:norm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35" name="Google Shape;35;gc56364a09a_5_86"/>
          <p:cNvSpPr txBox="1">
            <a:spLocks noGrp="1"/>
          </p:cNvSpPr>
          <p:nvPr>
            <p:ph type="sldNum" idx="12"/>
          </p:nvPr>
        </p:nvSpPr>
        <p:spPr>
          <a:xfrm>
            <a:off x="9178496" y="6217622"/>
            <a:ext cx="594300" cy="524700"/>
          </a:xfrm>
          <a:prstGeom prst="rect">
            <a:avLst/>
          </a:prstGeom>
        </p:spPr>
        <p:txBody>
          <a:bodyPr spcFirstLastPara="1" wrap="square" lIns="106650" tIns="106650" rIns="106650" bIns="1066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c56364a09a_5_90"/>
          <p:cNvSpPr txBox="1">
            <a:spLocks noGrp="1"/>
          </p:cNvSpPr>
          <p:nvPr>
            <p:ph type="title"/>
          </p:nvPr>
        </p:nvSpPr>
        <p:spPr>
          <a:xfrm>
            <a:off x="531104" y="600200"/>
            <a:ext cx="6898500" cy="5454300"/>
          </a:xfrm>
          <a:prstGeom prst="rect">
            <a:avLst/>
          </a:prstGeom>
        </p:spPr>
        <p:txBody>
          <a:bodyPr spcFirstLastPara="1" wrap="square" lIns="106650" tIns="106650" rIns="106650" bIns="106650" anchor="ctr" anchorCtr="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38" name="Google Shape;38;gc56364a09a_5_90"/>
          <p:cNvSpPr txBox="1">
            <a:spLocks noGrp="1"/>
          </p:cNvSpPr>
          <p:nvPr>
            <p:ph type="sldNum" idx="12"/>
          </p:nvPr>
        </p:nvSpPr>
        <p:spPr>
          <a:xfrm>
            <a:off x="9178496" y="6217622"/>
            <a:ext cx="594300" cy="524700"/>
          </a:xfrm>
          <a:prstGeom prst="rect">
            <a:avLst/>
          </a:prstGeom>
        </p:spPr>
        <p:txBody>
          <a:bodyPr spcFirstLastPara="1" wrap="square" lIns="106650" tIns="106650" rIns="106650" bIns="1066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c56364a09a_5_93"/>
          <p:cNvSpPr/>
          <p:nvPr/>
        </p:nvSpPr>
        <p:spPr>
          <a:xfrm>
            <a:off x="4953000" y="-167"/>
            <a:ext cx="4953000" cy="6858000"/>
          </a:xfrm>
          <a:prstGeom prst="rect">
            <a:avLst/>
          </a:prstGeom>
          <a:solidFill>
            <a:schemeClr val="lt2"/>
          </a:solidFill>
          <a:ln>
            <a:noFill/>
          </a:ln>
        </p:spPr>
        <p:txBody>
          <a:bodyPr spcFirstLastPara="1" wrap="square" lIns="106650" tIns="106650" rIns="106650" bIns="106650" anchor="ctr" anchorCtr="0">
            <a:noAutofit/>
          </a:bodyPr>
          <a:lstStyle/>
          <a:p>
            <a:pPr marL="0" lvl="0" indent="0" algn="l" rtl="0">
              <a:spcBef>
                <a:spcPts val="0"/>
              </a:spcBef>
              <a:spcAft>
                <a:spcPts val="0"/>
              </a:spcAft>
              <a:buNone/>
            </a:pPr>
            <a:endParaRPr/>
          </a:p>
        </p:txBody>
      </p:sp>
      <p:sp>
        <p:nvSpPr>
          <p:cNvPr id="41" name="Google Shape;41;gc56364a09a_5_93"/>
          <p:cNvSpPr txBox="1">
            <a:spLocks noGrp="1"/>
          </p:cNvSpPr>
          <p:nvPr>
            <p:ph type="title"/>
          </p:nvPr>
        </p:nvSpPr>
        <p:spPr>
          <a:xfrm>
            <a:off x="287625" y="1644233"/>
            <a:ext cx="4382400" cy="1976400"/>
          </a:xfrm>
          <a:prstGeom prst="rect">
            <a:avLst/>
          </a:prstGeom>
        </p:spPr>
        <p:txBody>
          <a:bodyPr spcFirstLastPara="1" wrap="square" lIns="106650" tIns="106650" rIns="106650" bIns="106650" anchor="b" anchorCtr="0">
            <a:normAutofit/>
          </a:bodyPr>
          <a:lstStyle>
            <a:lvl1pPr lvl="0" algn="ctr">
              <a:spcBef>
                <a:spcPts val="0"/>
              </a:spcBef>
              <a:spcAft>
                <a:spcPts val="0"/>
              </a:spcAft>
              <a:buSzPts val="4900"/>
              <a:buNone/>
              <a:defRPr sz="4900"/>
            </a:lvl1pPr>
            <a:lvl2pPr lvl="1" algn="ctr">
              <a:spcBef>
                <a:spcPts val="0"/>
              </a:spcBef>
              <a:spcAft>
                <a:spcPts val="0"/>
              </a:spcAft>
              <a:buSzPts val="4900"/>
              <a:buNone/>
              <a:defRPr sz="4900"/>
            </a:lvl2pPr>
            <a:lvl3pPr lvl="2" algn="ctr">
              <a:spcBef>
                <a:spcPts val="0"/>
              </a:spcBef>
              <a:spcAft>
                <a:spcPts val="0"/>
              </a:spcAft>
              <a:buSzPts val="4900"/>
              <a:buNone/>
              <a:defRPr sz="4900"/>
            </a:lvl3pPr>
            <a:lvl4pPr lvl="3" algn="ctr">
              <a:spcBef>
                <a:spcPts val="0"/>
              </a:spcBef>
              <a:spcAft>
                <a:spcPts val="0"/>
              </a:spcAft>
              <a:buSzPts val="4900"/>
              <a:buNone/>
              <a:defRPr sz="4900"/>
            </a:lvl4pPr>
            <a:lvl5pPr lvl="4" algn="ctr">
              <a:spcBef>
                <a:spcPts val="0"/>
              </a:spcBef>
              <a:spcAft>
                <a:spcPts val="0"/>
              </a:spcAft>
              <a:buSzPts val="4900"/>
              <a:buNone/>
              <a:defRPr sz="4900"/>
            </a:lvl5pPr>
            <a:lvl6pPr lvl="5" algn="ctr">
              <a:spcBef>
                <a:spcPts val="0"/>
              </a:spcBef>
              <a:spcAft>
                <a:spcPts val="0"/>
              </a:spcAft>
              <a:buSzPts val="4900"/>
              <a:buNone/>
              <a:defRPr sz="4900"/>
            </a:lvl6pPr>
            <a:lvl7pPr lvl="6" algn="ctr">
              <a:spcBef>
                <a:spcPts val="0"/>
              </a:spcBef>
              <a:spcAft>
                <a:spcPts val="0"/>
              </a:spcAft>
              <a:buSzPts val="4900"/>
              <a:buNone/>
              <a:defRPr sz="4900"/>
            </a:lvl7pPr>
            <a:lvl8pPr lvl="7" algn="ctr">
              <a:spcBef>
                <a:spcPts val="0"/>
              </a:spcBef>
              <a:spcAft>
                <a:spcPts val="0"/>
              </a:spcAft>
              <a:buSzPts val="4900"/>
              <a:buNone/>
              <a:defRPr sz="4900"/>
            </a:lvl8pPr>
            <a:lvl9pPr lvl="8" algn="ctr">
              <a:spcBef>
                <a:spcPts val="0"/>
              </a:spcBef>
              <a:spcAft>
                <a:spcPts val="0"/>
              </a:spcAft>
              <a:buSzPts val="4900"/>
              <a:buNone/>
              <a:defRPr sz="4900"/>
            </a:lvl9pPr>
          </a:lstStyle>
          <a:p>
            <a:endParaRPr/>
          </a:p>
        </p:txBody>
      </p:sp>
      <p:sp>
        <p:nvSpPr>
          <p:cNvPr id="42" name="Google Shape;42;gc56364a09a_5_93"/>
          <p:cNvSpPr txBox="1">
            <a:spLocks noGrp="1"/>
          </p:cNvSpPr>
          <p:nvPr>
            <p:ph type="subTitle" idx="1"/>
          </p:nvPr>
        </p:nvSpPr>
        <p:spPr>
          <a:xfrm>
            <a:off x="287625" y="3737433"/>
            <a:ext cx="4382400" cy="1646700"/>
          </a:xfrm>
          <a:prstGeom prst="rect">
            <a:avLst/>
          </a:prstGeom>
        </p:spPr>
        <p:txBody>
          <a:bodyPr spcFirstLastPara="1" wrap="square" lIns="106650" tIns="106650" rIns="106650" bIns="106650"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3" name="Google Shape;43;gc56364a09a_5_93"/>
          <p:cNvSpPr txBox="1">
            <a:spLocks noGrp="1"/>
          </p:cNvSpPr>
          <p:nvPr>
            <p:ph type="body" idx="2"/>
          </p:nvPr>
        </p:nvSpPr>
        <p:spPr>
          <a:xfrm>
            <a:off x="5351125" y="965433"/>
            <a:ext cx="4156800" cy="4926900"/>
          </a:xfrm>
          <a:prstGeom prst="rect">
            <a:avLst/>
          </a:prstGeom>
        </p:spPr>
        <p:txBody>
          <a:bodyPr spcFirstLastPara="1" wrap="square" lIns="106650" tIns="106650" rIns="106650" bIns="106650" anchor="ctr" anchorCtr="0">
            <a:normAutofit/>
          </a:bodyPr>
          <a:lstStyle>
            <a:lvl1pPr marL="457200" lvl="0" indent="-361950">
              <a:spcBef>
                <a:spcPts val="0"/>
              </a:spcBef>
              <a:spcAft>
                <a:spcPts val="0"/>
              </a:spcAft>
              <a:buSzPts val="21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4" name="Google Shape;44;gc56364a09a_5_93"/>
          <p:cNvSpPr txBox="1">
            <a:spLocks noGrp="1"/>
          </p:cNvSpPr>
          <p:nvPr>
            <p:ph type="sldNum" idx="12"/>
          </p:nvPr>
        </p:nvSpPr>
        <p:spPr>
          <a:xfrm>
            <a:off x="9178496" y="6217622"/>
            <a:ext cx="594300" cy="524700"/>
          </a:xfrm>
          <a:prstGeom prst="rect">
            <a:avLst/>
          </a:prstGeom>
        </p:spPr>
        <p:txBody>
          <a:bodyPr spcFirstLastPara="1" wrap="square" lIns="106650" tIns="106650" rIns="106650" bIns="1066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c56364a09a_5_99"/>
          <p:cNvSpPr txBox="1">
            <a:spLocks noGrp="1"/>
          </p:cNvSpPr>
          <p:nvPr>
            <p:ph type="body" idx="1"/>
          </p:nvPr>
        </p:nvSpPr>
        <p:spPr>
          <a:xfrm>
            <a:off x="337675" y="5640767"/>
            <a:ext cx="6498600" cy="806700"/>
          </a:xfrm>
          <a:prstGeom prst="rect">
            <a:avLst/>
          </a:prstGeom>
        </p:spPr>
        <p:txBody>
          <a:bodyPr spcFirstLastPara="1" wrap="square" lIns="106650" tIns="106650" rIns="106650" bIns="106650" anchor="ctr" anchorCtr="0">
            <a:normAutofit/>
          </a:bodyPr>
          <a:lstStyle>
            <a:lvl1pPr marL="457200" lvl="0" indent="-228600">
              <a:lnSpc>
                <a:spcPct val="100000"/>
              </a:lnSpc>
              <a:spcBef>
                <a:spcPts val="0"/>
              </a:spcBef>
              <a:spcAft>
                <a:spcPts val="0"/>
              </a:spcAft>
              <a:buSzPts val="2100"/>
              <a:buNone/>
              <a:defRPr/>
            </a:lvl1pPr>
          </a:lstStyle>
          <a:p>
            <a:endParaRPr/>
          </a:p>
        </p:txBody>
      </p:sp>
      <p:sp>
        <p:nvSpPr>
          <p:cNvPr id="47" name="Google Shape;47;gc56364a09a_5_99"/>
          <p:cNvSpPr txBox="1">
            <a:spLocks noGrp="1"/>
          </p:cNvSpPr>
          <p:nvPr>
            <p:ph type="sldNum" idx="12"/>
          </p:nvPr>
        </p:nvSpPr>
        <p:spPr>
          <a:xfrm>
            <a:off x="9178496" y="6217622"/>
            <a:ext cx="594300" cy="524700"/>
          </a:xfrm>
          <a:prstGeom prst="rect">
            <a:avLst/>
          </a:prstGeom>
        </p:spPr>
        <p:txBody>
          <a:bodyPr spcFirstLastPara="1" wrap="square" lIns="106650" tIns="106650" rIns="106650" bIns="1066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c56364a09a_5_63"/>
          <p:cNvSpPr txBox="1">
            <a:spLocks noGrp="1"/>
          </p:cNvSpPr>
          <p:nvPr>
            <p:ph type="title"/>
          </p:nvPr>
        </p:nvSpPr>
        <p:spPr>
          <a:xfrm>
            <a:off x="337675" y="593367"/>
            <a:ext cx="9230700" cy="763500"/>
          </a:xfrm>
          <a:prstGeom prst="rect">
            <a:avLst/>
          </a:prstGeom>
          <a:noFill/>
          <a:ln>
            <a:noFill/>
          </a:ln>
        </p:spPr>
        <p:txBody>
          <a:bodyPr spcFirstLastPara="1" wrap="square" lIns="106650" tIns="106650" rIns="106650" bIns="106650" anchor="t" anchorCtr="0">
            <a:normAutofit/>
          </a:bodyPr>
          <a:lstStyle>
            <a:lvl1pPr lvl="0">
              <a:spcBef>
                <a:spcPts val="0"/>
              </a:spcBef>
              <a:spcAft>
                <a:spcPts val="0"/>
              </a:spcAft>
              <a:buClr>
                <a:schemeClr val="dk1"/>
              </a:buClr>
              <a:buSzPts val="3300"/>
              <a:buNone/>
              <a:defRPr sz="3300">
                <a:solidFill>
                  <a:schemeClr val="dk1"/>
                </a:solidFill>
              </a:defRPr>
            </a:lvl1pPr>
            <a:lvl2pPr lvl="1">
              <a:spcBef>
                <a:spcPts val="0"/>
              </a:spcBef>
              <a:spcAft>
                <a:spcPts val="0"/>
              </a:spcAft>
              <a:buClr>
                <a:schemeClr val="dk1"/>
              </a:buClr>
              <a:buSzPts val="3300"/>
              <a:buNone/>
              <a:defRPr sz="3300">
                <a:solidFill>
                  <a:schemeClr val="dk1"/>
                </a:solidFill>
              </a:defRPr>
            </a:lvl2pPr>
            <a:lvl3pPr lvl="2">
              <a:spcBef>
                <a:spcPts val="0"/>
              </a:spcBef>
              <a:spcAft>
                <a:spcPts val="0"/>
              </a:spcAft>
              <a:buClr>
                <a:schemeClr val="dk1"/>
              </a:buClr>
              <a:buSzPts val="3300"/>
              <a:buNone/>
              <a:defRPr sz="3300">
                <a:solidFill>
                  <a:schemeClr val="dk1"/>
                </a:solidFill>
              </a:defRPr>
            </a:lvl3pPr>
            <a:lvl4pPr lvl="3">
              <a:spcBef>
                <a:spcPts val="0"/>
              </a:spcBef>
              <a:spcAft>
                <a:spcPts val="0"/>
              </a:spcAft>
              <a:buClr>
                <a:schemeClr val="dk1"/>
              </a:buClr>
              <a:buSzPts val="3300"/>
              <a:buNone/>
              <a:defRPr sz="3300">
                <a:solidFill>
                  <a:schemeClr val="dk1"/>
                </a:solidFill>
              </a:defRPr>
            </a:lvl4pPr>
            <a:lvl5pPr lvl="4">
              <a:spcBef>
                <a:spcPts val="0"/>
              </a:spcBef>
              <a:spcAft>
                <a:spcPts val="0"/>
              </a:spcAft>
              <a:buClr>
                <a:schemeClr val="dk1"/>
              </a:buClr>
              <a:buSzPts val="3300"/>
              <a:buNone/>
              <a:defRPr sz="3300">
                <a:solidFill>
                  <a:schemeClr val="dk1"/>
                </a:solidFill>
              </a:defRPr>
            </a:lvl5pPr>
            <a:lvl6pPr lvl="5">
              <a:spcBef>
                <a:spcPts val="0"/>
              </a:spcBef>
              <a:spcAft>
                <a:spcPts val="0"/>
              </a:spcAft>
              <a:buClr>
                <a:schemeClr val="dk1"/>
              </a:buClr>
              <a:buSzPts val="3300"/>
              <a:buNone/>
              <a:defRPr sz="3300">
                <a:solidFill>
                  <a:schemeClr val="dk1"/>
                </a:solidFill>
              </a:defRPr>
            </a:lvl6pPr>
            <a:lvl7pPr lvl="6">
              <a:spcBef>
                <a:spcPts val="0"/>
              </a:spcBef>
              <a:spcAft>
                <a:spcPts val="0"/>
              </a:spcAft>
              <a:buClr>
                <a:schemeClr val="dk1"/>
              </a:buClr>
              <a:buSzPts val="3300"/>
              <a:buNone/>
              <a:defRPr sz="3300">
                <a:solidFill>
                  <a:schemeClr val="dk1"/>
                </a:solidFill>
              </a:defRPr>
            </a:lvl7pPr>
            <a:lvl8pPr lvl="7">
              <a:spcBef>
                <a:spcPts val="0"/>
              </a:spcBef>
              <a:spcAft>
                <a:spcPts val="0"/>
              </a:spcAft>
              <a:buClr>
                <a:schemeClr val="dk1"/>
              </a:buClr>
              <a:buSzPts val="3300"/>
              <a:buNone/>
              <a:defRPr sz="3300">
                <a:solidFill>
                  <a:schemeClr val="dk1"/>
                </a:solidFill>
              </a:defRPr>
            </a:lvl8pPr>
            <a:lvl9pPr lvl="8">
              <a:spcBef>
                <a:spcPts val="0"/>
              </a:spcBef>
              <a:spcAft>
                <a:spcPts val="0"/>
              </a:spcAft>
              <a:buClr>
                <a:schemeClr val="dk1"/>
              </a:buClr>
              <a:buSzPts val="3300"/>
              <a:buNone/>
              <a:defRPr sz="3300">
                <a:solidFill>
                  <a:schemeClr val="dk1"/>
                </a:solidFill>
              </a:defRPr>
            </a:lvl9pPr>
          </a:lstStyle>
          <a:p>
            <a:endParaRPr/>
          </a:p>
        </p:txBody>
      </p:sp>
      <p:sp>
        <p:nvSpPr>
          <p:cNvPr id="11" name="Google Shape;11;gc56364a09a_5_63"/>
          <p:cNvSpPr txBox="1">
            <a:spLocks noGrp="1"/>
          </p:cNvSpPr>
          <p:nvPr>
            <p:ph type="body" idx="1"/>
          </p:nvPr>
        </p:nvSpPr>
        <p:spPr>
          <a:xfrm>
            <a:off x="337675" y="1536633"/>
            <a:ext cx="9230700" cy="4555200"/>
          </a:xfrm>
          <a:prstGeom prst="rect">
            <a:avLst/>
          </a:prstGeom>
          <a:noFill/>
          <a:ln>
            <a:noFill/>
          </a:ln>
        </p:spPr>
        <p:txBody>
          <a:bodyPr spcFirstLastPara="1" wrap="square" lIns="106650" tIns="106650" rIns="106650" bIns="106650" anchor="t" anchorCtr="0">
            <a:normAutofit/>
          </a:bodyPr>
          <a:lstStyle>
            <a:lvl1pPr marL="457200" lvl="0" indent="-361950">
              <a:lnSpc>
                <a:spcPct val="115000"/>
              </a:lnSpc>
              <a:spcBef>
                <a:spcPts val="0"/>
              </a:spcBef>
              <a:spcAft>
                <a:spcPts val="0"/>
              </a:spcAft>
              <a:buClr>
                <a:schemeClr val="dk2"/>
              </a:buClr>
              <a:buSzPts val="2100"/>
              <a:buChar char="●"/>
              <a:defRPr sz="2100">
                <a:solidFill>
                  <a:schemeClr val="dk2"/>
                </a:solidFill>
              </a:defRPr>
            </a:lvl1pPr>
            <a:lvl2pPr marL="914400" lvl="1" indent="-330200">
              <a:lnSpc>
                <a:spcPct val="115000"/>
              </a:lnSpc>
              <a:spcBef>
                <a:spcPts val="0"/>
              </a:spcBef>
              <a:spcAft>
                <a:spcPts val="0"/>
              </a:spcAft>
              <a:buClr>
                <a:schemeClr val="dk2"/>
              </a:buClr>
              <a:buSzPts val="1600"/>
              <a:buChar char="○"/>
              <a:defRPr sz="1600">
                <a:solidFill>
                  <a:schemeClr val="dk2"/>
                </a:solidFill>
              </a:defRPr>
            </a:lvl2pPr>
            <a:lvl3pPr marL="1371600" lvl="2" indent="-330200">
              <a:lnSpc>
                <a:spcPct val="115000"/>
              </a:lnSpc>
              <a:spcBef>
                <a:spcPts val="0"/>
              </a:spcBef>
              <a:spcAft>
                <a:spcPts val="0"/>
              </a:spcAft>
              <a:buClr>
                <a:schemeClr val="dk2"/>
              </a:buClr>
              <a:buSzPts val="1600"/>
              <a:buChar char="■"/>
              <a:defRPr sz="1600">
                <a:solidFill>
                  <a:schemeClr val="dk2"/>
                </a:solidFill>
              </a:defRPr>
            </a:lvl3pPr>
            <a:lvl4pPr marL="1828800" lvl="3" indent="-330200">
              <a:lnSpc>
                <a:spcPct val="115000"/>
              </a:lnSpc>
              <a:spcBef>
                <a:spcPts val="0"/>
              </a:spcBef>
              <a:spcAft>
                <a:spcPts val="0"/>
              </a:spcAft>
              <a:buClr>
                <a:schemeClr val="dk2"/>
              </a:buClr>
              <a:buSzPts val="1600"/>
              <a:buChar char="●"/>
              <a:defRPr sz="1600">
                <a:solidFill>
                  <a:schemeClr val="dk2"/>
                </a:solidFill>
              </a:defRPr>
            </a:lvl4pPr>
            <a:lvl5pPr marL="2286000" lvl="4" indent="-330200">
              <a:lnSpc>
                <a:spcPct val="115000"/>
              </a:lnSpc>
              <a:spcBef>
                <a:spcPts val="0"/>
              </a:spcBef>
              <a:spcAft>
                <a:spcPts val="0"/>
              </a:spcAft>
              <a:buClr>
                <a:schemeClr val="dk2"/>
              </a:buClr>
              <a:buSzPts val="1600"/>
              <a:buChar char="○"/>
              <a:defRPr sz="1600">
                <a:solidFill>
                  <a:schemeClr val="dk2"/>
                </a:solidFill>
              </a:defRPr>
            </a:lvl5pPr>
            <a:lvl6pPr marL="2743200" lvl="5" indent="-330200">
              <a:lnSpc>
                <a:spcPct val="115000"/>
              </a:lnSpc>
              <a:spcBef>
                <a:spcPts val="0"/>
              </a:spcBef>
              <a:spcAft>
                <a:spcPts val="0"/>
              </a:spcAft>
              <a:buClr>
                <a:schemeClr val="dk2"/>
              </a:buClr>
              <a:buSzPts val="1600"/>
              <a:buChar char="■"/>
              <a:defRPr sz="1600">
                <a:solidFill>
                  <a:schemeClr val="dk2"/>
                </a:solidFill>
              </a:defRPr>
            </a:lvl6pPr>
            <a:lvl7pPr marL="3200400" lvl="6" indent="-330200">
              <a:lnSpc>
                <a:spcPct val="115000"/>
              </a:lnSpc>
              <a:spcBef>
                <a:spcPts val="0"/>
              </a:spcBef>
              <a:spcAft>
                <a:spcPts val="0"/>
              </a:spcAft>
              <a:buClr>
                <a:schemeClr val="dk2"/>
              </a:buClr>
              <a:buSzPts val="1600"/>
              <a:buChar char="●"/>
              <a:defRPr sz="1600">
                <a:solidFill>
                  <a:schemeClr val="dk2"/>
                </a:solidFill>
              </a:defRPr>
            </a:lvl7pPr>
            <a:lvl8pPr marL="3657600" lvl="7" indent="-330200">
              <a:lnSpc>
                <a:spcPct val="115000"/>
              </a:lnSpc>
              <a:spcBef>
                <a:spcPts val="0"/>
              </a:spcBef>
              <a:spcAft>
                <a:spcPts val="0"/>
              </a:spcAft>
              <a:buClr>
                <a:schemeClr val="dk2"/>
              </a:buClr>
              <a:buSzPts val="1600"/>
              <a:buChar char="○"/>
              <a:defRPr sz="1600">
                <a:solidFill>
                  <a:schemeClr val="dk2"/>
                </a:solidFill>
              </a:defRPr>
            </a:lvl8pPr>
            <a:lvl9pPr marL="4114800" lvl="8" indent="-330200">
              <a:lnSpc>
                <a:spcPct val="115000"/>
              </a:lnSpc>
              <a:spcBef>
                <a:spcPts val="0"/>
              </a:spcBef>
              <a:spcAft>
                <a:spcPts val="0"/>
              </a:spcAft>
              <a:buClr>
                <a:schemeClr val="dk2"/>
              </a:buClr>
              <a:buSzPts val="1600"/>
              <a:buChar char="■"/>
              <a:defRPr sz="1600">
                <a:solidFill>
                  <a:schemeClr val="dk2"/>
                </a:solidFill>
              </a:defRPr>
            </a:lvl9pPr>
          </a:lstStyle>
          <a:p>
            <a:endParaRPr/>
          </a:p>
        </p:txBody>
      </p:sp>
      <p:sp>
        <p:nvSpPr>
          <p:cNvPr id="12" name="Google Shape;12;gc56364a09a_5_63"/>
          <p:cNvSpPr txBox="1">
            <a:spLocks noGrp="1"/>
          </p:cNvSpPr>
          <p:nvPr>
            <p:ph type="sldNum" idx="12"/>
          </p:nvPr>
        </p:nvSpPr>
        <p:spPr>
          <a:xfrm>
            <a:off x="9178496" y="6217622"/>
            <a:ext cx="594300" cy="524700"/>
          </a:xfrm>
          <a:prstGeom prst="rect">
            <a:avLst/>
          </a:prstGeom>
          <a:noFill/>
          <a:ln>
            <a:noFill/>
          </a:ln>
        </p:spPr>
        <p:txBody>
          <a:bodyPr spcFirstLastPara="1" wrap="square" lIns="106650" tIns="106650" rIns="106650" bIns="106650" anchor="ctr" anchorCtr="0">
            <a:norm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11.xml"/><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1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11.xml"/><Relationship Id="rId5" Type="http://schemas.openxmlformats.org/officeDocument/2006/relationships/image" Target="../media/image41.png"/><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11.xml"/><Relationship Id="rId4" Type="http://schemas.openxmlformats.org/officeDocument/2006/relationships/image" Target="../media/image4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7.xml"/><Relationship Id="rId1" Type="http://schemas.openxmlformats.org/officeDocument/2006/relationships/slideLayout" Target="../slideLayouts/slideLayout14.xml"/><Relationship Id="rId4" Type="http://schemas.openxmlformats.org/officeDocument/2006/relationships/image" Target="../media/image45.png"/></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11.xml"/><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9.xml"/><Relationship Id="rId1" Type="http://schemas.openxmlformats.org/officeDocument/2006/relationships/slideLayout" Target="../slideLayouts/slideLayout11.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1.xml"/><Relationship Id="rId1" Type="http://schemas.openxmlformats.org/officeDocument/2006/relationships/slideLayout" Target="../slideLayouts/slideLayout11.xml"/><Relationship Id="rId5" Type="http://schemas.openxmlformats.org/officeDocument/2006/relationships/image" Target="../media/image52.png"/><Relationship Id="rId4" Type="http://schemas.openxmlformats.org/officeDocument/2006/relationships/image" Target="../media/image51.png"/></Relationships>
</file>

<file path=ppt/slides/_rels/slide6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4.xml"/><Relationship Id="rId1" Type="http://schemas.openxmlformats.org/officeDocument/2006/relationships/slideLayout" Target="../slideLayouts/slideLayout11.xml"/><Relationship Id="rId4" Type="http://schemas.openxmlformats.org/officeDocument/2006/relationships/image" Target="../media/image5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6.xml"/><Relationship Id="rId1" Type="http://schemas.openxmlformats.org/officeDocument/2006/relationships/slideLayout" Target="../slideLayouts/slideLayout11.xml"/><Relationship Id="rId4" Type="http://schemas.openxmlformats.org/officeDocument/2006/relationships/image" Target="../media/image54.png"/></Relationships>
</file>

<file path=ppt/slides/_rels/slide6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7.xml"/><Relationship Id="rId1" Type="http://schemas.openxmlformats.org/officeDocument/2006/relationships/slideLayout" Target="../slideLayouts/slideLayout12.xml"/><Relationship Id="rId4" Type="http://schemas.openxmlformats.org/officeDocument/2006/relationships/image" Target="../media/image59.png"/></Relationships>
</file>

<file path=ppt/slides/_rels/slide6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1.xml"/><Relationship Id="rId1" Type="http://schemas.openxmlformats.org/officeDocument/2006/relationships/slideLayout" Target="../slideLayouts/slideLayout11.xml"/><Relationship Id="rId4" Type="http://schemas.openxmlformats.org/officeDocument/2006/relationships/image" Target="../media/image63.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4.xml"/><Relationship Id="rId1" Type="http://schemas.openxmlformats.org/officeDocument/2006/relationships/slideLayout" Target="../slideLayouts/slideLayout11.xml"/><Relationship Id="rId5" Type="http://schemas.openxmlformats.org/officeDocument/2006/relationships/image" Target="../media/image66.png"/><Relationship Id="rId4" Type="http://schemas.openxmlformats.org/officeDocument/2006/relationships/image" Target="../media/image6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
        <p:cNvGrpSpPr/>
        <p:nvPr/>
      </p:nvGrpSpPr>
      <p:grpSpPr>
        <a:xfrm>
          <a:off x="0" y="0"/>
          <a:ext cx="0" cy="0"/>
          <a:chOff x="0" y="0"/>
          <a:chExt cx="0" cy="0"/>
        </a:xfrm>
      </p:grpSpPr>
      <p:sp>
        <p:nvSpPr>
          <p:cNvPr id="76" name="Google Shape;76;p1"/>
          <p:cNvSpPr txBox="1">
            <a:spLocks noGrp="1"/>
          </p:cNvSpPr>
          <p:nvPr>
            <p:ph type="ctrTitle"/>
          </p:nvPr>
        </p:nvSpPr>
        <p:spPr>
          <a:xfrm>
            <a:off x="1256205" y="389585"/>
            <a:ext cx="7557751" cy="2268559"/>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FC000"/>
              </a:buClr>
              <a:buSzPts val="8000"/>
              <a:buFont typeface="Calibri"/>
              <a:buNone/>
            </a:pPr>
            <a:r>
              <a:rPr lang="en-US" sz="4800" b="1">
                <a:solidFill>
                  <a:srgbClr val="FFC000"/>
                </a:solidFill>
              </a:rPr>
              <a:t>LẬP TRÌNH TRÊN </a:t>
            </a:r>
            <a:r>
              <a:rPr lang="en-US" sz="4800" b="1" smtClean="0">
                <a:solidFill>
                  <a:srgbClr val="FFC000"/>
                </a:solidFill>
              </a:rPr>
              <a:t>WEB</a:t>
            </a:r>
            <a:endParaRPr sz="4800" b="1">
              <a:solidFill>
                <a:srgbClr val="FFC000"/>
              </a:solidFill>
            </a:endParaRPr>
          </a:p>
        </p:txBody>
      </p:sp>
      <p:sp>
        <p:nvSpPr>
          <p:cNvPr id="77" name="Google Shape;77;p1"/>
          <p:cNvSpPr txBox="1">
            <a:spLocks noGrp="1"/>
          </p:cNvSpPr>
          <p:nvPr>
            <p:ph type="subTitle" idx="1"/>
          </p:nvPr>
        </p:nvSpPr>
        <p:spPr>
          <a:xfrm>
            <a:off x="1629273" y="4745287"/>
            <a:ext cx="7429001" cy="1160213"/>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ct val="72727"/>
              <a:buNone/>
            </a:pPr>
            <a:r>
              <a:rPr lang="en-US" cap="none"/>
              <a:t>Giảng viên: Ths.Nguyễn Thị Mỹ Hạnh</a:t>
            </a:r>
            <a:endParaRPr/>
          </a:p>
          <a:p>
            <a:pPr marL="0" lvl="0" indent="0" algn="l" rtl="0">
              <a:lnSpc>
                <a:spcPct val="90000"/>
              </a:lnSpc>
              <a:spcBef>
                <a:spcPts val="1400"/>
              </a:spcBef>
              <a:spcAft>
                <a:spcPts val="0"/>
              </a:spcAft>
              <a:buSzPct val="72727"/>
              <a:buNone/>
            </a:pPr>
            <a:r>
              <a:rPr lang="en-US" cap="none" smtClean="0"/>
              <a:t>Hanhntm@huflit.edu.vn</a:t>
            </a:r>
            <a:endParaRPr cap="none"/>
          </a:p>
        </p:txBody>
      </p:sp>
      <p:sp>
        <p:nvSpPr>
          <p:cNvPr id="78" name="Google Shape;78;p1"/>
          <p:cNvSpPr txBox="1"/>
          <p:nvPr/>
        </p:nvSpPr>
        <p:spPr>
          <a:xfrm>
            <a:off x="1430586" y="2087450"/>
            <a:ext cx="7183233" cy="2268559"/>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262626"/>
              </a:buClr>
              <a:buSzPts val="8000"/>
              <a:buFont typeface="Calibri"/>
              <a:buNone/>
            </a:pPr>
            <a:r>
              <a:rPr lang="en-US" sz="8000" b="0" i="0" u="none" strike="noStrike" cap="none">
                <a:solidFill>
                  <a:srgbClr val="262626"/>
                </a:solidFill>
                <a:latin typeface="Calibri"/>
                <a:ea typeface="Calibri"/>
                <a:cs typeface="Calibri"/>
                <a:sym typeface="Calibri"/>
              </a:rPr>
              <a:t>ASP.NET -MVC5</a:t>
            </a:r>
            <a:endParaRPr sz="8000" b="0" i="0" u="none" strike="noStrike" cap="none">
              <a:solidFill>
                <a:srgbClr val="26262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4"/>
        <p:cNvGrpSpPr/>
        <p:nvPr/>
      </p:nvGrpSpPr>
      <p:grpSpPr>
        <a:xfrm>
          <a:off x="0" y="0"/>
          <a:ext cx="0" cy="0"/>
          <a:chOff x="0" y="0"/>
          <a:chExt cx="0" cy="0"/>
        </a:xfrm>
      </p:grpSpPr>
      <p:sp>
        <p:nvSpPr>
          <p:cNvPr id="195" name="Google Shape;195;p15"/>
          <p:cNvSpPr txBox="1">
            <a:spLocks noGrp="1"/>
          </p:cNvSpPr>
          <p:nvPr>
            <p:ph type="body" idx="1"/>
          </p:nvPr>
        </p:nvSpPr>
        <p:spPr>
          <a:xfrm>
            <a:off x="399245" y="283336"/>
            <a:ext cx="9092485" cy="5988676"/>
          </a:xfrm>
          <a:prstGeom prst="rect">
            <a:avLst/>
          </a:prstGeom>
          <a:gradFill>
            <a:gsLst>
              <a:gs pos="0">
                <a:srgbClr val="C34913"/>
              </a:gs>
              <a:gs pos="34000">
                <a:srgbClr val="C24B17"/>
              </a:gs>
              <a:gs pos="70000">
                <a:srgbClr val="C84A14"/>
              </a:gs>
              <a:gs pos="100000">
                <a:srgbClr val="C45524"/>
              </a:gs>
            </a:gsLst>
            <a:path path="circle">
              <a:fillToRect l="50000" t="50000" r="50000" b="50000"/>
            </a:path>
            <a:tileRect/>
          </a:gradFill>
          <a:ln w="12700" cap="flat" cmpd="sng">
            <a:solidFill>
              <a:schemeClr val="accent2"/>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0" tIns="45700" rIns="0" bIns="45700" anchor="ctr" anchorCtr="0">
            <a:noAutofit/>
          </a:bodyPr>
          <a:lstStyle/>
          <a:p>
            <a:pPr marL="0" lvl="0" indent="0" algn="ctr" rtl="0">
              <a:lnSpc>
                <a:spcPct val="120000"/>
              </a:lnSpc>
              <a:spcBef>
                <a:spcPts val="0"/>
              </a:spcBef>
              <a:spcAft>
                <a:spcPts val="0"/>
              </a:spcAft>
              <a:buSzPts val="4800"/>
              <a:buNone/>
            </a:pPr>
            <a:r>
              <a:rPr lang="en-US" sz="4800" b="1">
                <a:solidFill>
                  <a:schemeClr val="lt1"/>
                </a:solidFill>
                <a:latin typeface="Calibri"/>
                <a:ea typeface="Calibri"/>
                <a:cs typeface="Calibri"/>
                <a:sym typeface="Calibri"/>
              </a:rPr>
              <a:t>CREATE THE FIRST PROJECT</a:t>
            </a:r>
            <a:endParaRPr sz="4800">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9"/>
        <p:cNvGrpSpPr/>
        <p:nvPr/>
      </p:nvGrpSpPr>
      <p:grpSpPr>
        <a:xfrm>
          <a:off x="0" y="0"/>
          <a:ext cx="0" cy="0"/>
          <a:chOff x="0" y="0"/>
          <a:chExt cx="0" cy="0"/>
        </a:xfrm>
      </p:grpSpPr>
      <p:pic>
        <p:nvPicPr>
          <p:cNvPr id="200" name="Google Shape;200;p16" descr="New ASP.NET Web Application - WebApplication5"/>
          <p:cNvPicPr preferRelativeResize="0"/>
          <p:nvPr/>
        </p:nvPicPr>
        <p:blipFill rotWithShape="1">
          <a:blip r:embed="rId3">
            <a:alphaModFix/>
          </a:blip>
          <a:srcRect/>
          <a:stretch/>
        </p:blipFill>
        <p:spPr>
          <a:xfrm>
            <a:off x="1039437" y="640915"/>
            <a:ext cx="7621064" cy="49536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4"/>
        <p:cNvGrpSpPr/>
        <p:nvPr/>
      </p:nvGrpSpPr>
      <p:grpSpPr>
        <a:xfrm>
          <a:off x="0" y="0"/>
          <a:ext cx="0" cy="0"/>
          <a:chOff x="0" y="0"/>
          <a:chExt cx="0" cy="0"/>
        </a:xfrm>
      </p:grpSpPr>
      <p:sp>
        <p:nvSpPr>
          <p:cNvPr id="205" name="Google Shape;205;p17"/>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LESSON 1: Tạo mới Project</a:t>
            </a:r>
            <a:endParaRPr b="1"/>
          </a:p>
        </p:txBody>
      </p:sp>
      <p:sp>
        <p:nvSpPr>
          <p:cNvPr id="206" name="Google Shape;206;p17"/>
          <p:cNvSpPr/>
          <p:nvPr/>
        </p:nvSpPr>
        <p:spPr>
          <a:xfrm>
            <a:off x="380124" y="1737362"/>
            <a:ext cx="9376563" cy="5016758"/>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FF0000"/>
              </a:buClr>
              <a:buSzPts val="3200"/>
              <a:buFont typeface="Noto Sans Symbols"/>
              <a:buChar char="❑"/>
            </a:pPr>
            <a:r>
              <a:rPr lang="en-US" sz="3200" b="1">
                <a:solidFill>
                  <a:srgbClr val="FF0000"/>
                </a:solidFill>
                <a:latin typeface="Tahoma"/>
                <a:ea typeface="Tahoma"/>
                <a:cs typeface="Tahoma"/>
                <a:sym typeface="Tahoma"/>
              </a:rPr>
              <a:t>Empty: </a:t>
            </a:r>
            <a:r>
              <a:rPr lang="en-US" sz="3200">
                <a:solidFill>
                  <a:schemeClr val="dk1"/>
                </a:solidFill>
                <a:latin typeface="Tahoma"/>
                <a:ea typeface="Tahoma"/>
                <a:cs typeface="Tahoma"/>
                <a:sym typeface="Tahoma"/>
              </a:rPr>
              <a:t>tạo dự án trống</a:t>
            </a:r>
            <a:endParaRPr/>
          </a:p>
          <a:p>
            <a:pPr marL="457200" marR="0" lvl="0" indent="-457200" algn="l" rtl="0">
              <a:spcBef>
                <a:spcPts val="0"/>
              </a:spcBef>
              <a:spcAft>
                <a:spcPts val="0"/>
              </a:spcAft>
              <a:buClr>
                <a:srgbClr val="FF0000"/>
              </a:buClr>
              <a:buSzPts val="3200"/>
              <a:buFont typeface="Noto Sans Symbols"/>
              <a:buChar char="❑"/>
            </a:pPr>
            <a:r>
              <a:rPr lang="en-US" sz="3200" b="1">
                <a:solidFill>
                  <a:srgbClr val="FF0000"/>
                </a:solidFill>
                <a:latin typeface="Tahoma"/>
                <a:ea typeface="Tahoma"/>
                <a:cs typeface="Tahoma"/>
                <a:sym typeface="Tahoma"/>
              </a:rPr>
              <a:t>Web Form: </a:t>
            </a:r>
            <a:r>
              <a:rPr lang="en-US" sz="3200">
                <a:solidFill>
                  <a:schemeClr val="dk1"/>
                </a:solidFill>
                <a:latin typeface="Tahoma"/>
                <a:ea typeface="Tahoma"/>
                <a:cs typeface="Tahoma"/>
                <a:sym typeface="Tahoma"/>
              </a:rPr>
              <a:t>tạo dự án với Toolbox chứa nhiều controll được API xây dựng sẵn cho phép </a:t>
            </a:r>
            <a:r>
              <a:rPr lang="en-US" sz="3200">
                <a:solidFill>
                  <a:schemeClr val="dk1"/>
                </a:solidFill>
                <a:highlight>
                  <a:schemeClr val="accent6"/>
                </a:highlight>
                <a:latin typeface="Tahoma"/>
                <a:ea typeface="Tahoma"/>
                <a:cs typeface="Tahoma"/>
                <a:sym typeface="Tahoma"/>
              </a:rPr>
              <a:t>kéo thả</a:t>
            </a:r>
            <a:r>
              <a:rPr lang="en-US" sz="3200">
                <a:solidFill>
                  <a:schemeClr val="dk1"/>
                </a:solidFill>
                <a:latin typeface="Tahoma"/>
                <a:ea typeface="Tahoma"/>
                <a:cs typeface="Tahoma"/>
                <a:sym typeface="Tahoma"/>
              </a:rPr>
              <a:t> một cách dễ dàng. </a:t>
            </a:r>
            <a:r>
              <a:rPr lang="en-US" sz="3200">
                <a:solidFill>
                  <a:schemeClr val="dk1"/>
                </a:solidFill>
                <a:highlight>
                  <a:schemeClr val="accent6"/>
                </a:highlight>
                <a:latin typeface="Tahoma"/>
                <a:ea typeface="Tahoma"/>
                <a:cs typeface="Tahoma"/>
                <a:sym typeface="Tahoma"/>
              </a:rPr>
              <a:t>Phù hợp dự án nhỏ</a:t>
            </a:r>
            <a:r>
              <a:rPr lang="en-US" sz="3200">
                <a:solidFill>
                  <a:schemeClr val="dk1"/>
                </a:solidFill>
                <a:latin typeface="Tahoma"/>
                <a:ea typeface="Tahoma"/>
                <a:cs typeface="Tahoma"/>
                <a:sym typeface="Tahoma"/>
              </a:rPr>
              <a:t>, hoạt động theo cơ chế </a:t>
            </a:r>
            <a:r>
              <a:rPr lang="en-US" sz="3200">
                <a:solidFill>
                  <a:schemeClr val="dk1"/>
                </a:solidFill>
                <a:highlight>
                  <a:schemeClr val="accent6"/>
                </a:highlight>
                <a:latin typeface="Tahoma"/>
                <a:ea typeface="Tahoma"/>
                <a:cs typeface="Tahoma"/>
                <a:sym typeface="Tahoma"/>
              </a:rPr>
              <a:t>Inline code</a:t>
            </a:r>
            <a:r>
              <a:rPr lang="en-US" sz="3200">
                <a:solidFill>
                  <a:schemeClr val="dk1"/>
                </a:solidFill>
                <a:latin typeface="Tahoma"/>
                <a:ea typeface="Tahoma"/>
                <a:cs typeface="Tahoma"/>
                <a:sym typeface="Tahoma"/>
              </a:rPr>
              <a:t> làm cho dự án tăng dung lượng. Chạy chậm theo thời gian. Khó bảo trì, nâng cấp.</a:t>
            </a:r>
            <a:endParaRPr/>
          </a:p>
          <a:p>
            <a:pPr marL="457200" marR="0" lvl="0" indent="-457200" algn="l" rtl="0">
              <a:spcBef>
                <a:spcPts val="0"/>
              </a:spcBef>
              <a:spcAft>
                <a:spcPts val="0"/>
              </a:spcAft>
              <a:buClr>
                <a:srgbClr val="FF0000"/>
              </a:buClr>
              <a:buSzPts val="3200"/>
              <a:buFont typeface="Noto Sans Symbols"/>
              <a:buChar char="❑"/>
            </a:pPr>
            <a:r>
              <a:rPr lang="en-US" sz="3200" b="1">
                <a:solidFill>
                  <a:srgbClr val="FF0000"/>
                </a:solidFill>
                <a:latin typeface="Tahoma"/>
                <a:ea typeface="Tahoma"/>
                <a:cs typeface="Tahoma"/>
                <a:sym typeface="Tahoma"/>
              </a:rPr>
              <a:t>MVC: </a:t>
            </a:r>
            <a:r>
              <a:rPr lang="en-US" sz="3200">
                <a:solidFill>
                  <a:schemeClr val="dk1"/>
                </a:solidFill>
                <a:latin typeface="Tahoma"/>
                <a:ea typeface="Tahoma"/>
                <a:cs typeface="Tahoma"/>
                <a:sym typeface="Tahoma"/>
              </a:rPr>
              <a:t>tạo dự án theo kiến trúc Model-View-Controllers. Phù hợp dự án lớn, dễ bảo trì, lập trình viên tự viết các controller. </a:t>
            </a:r>
            <a:endParaRPr sz="3200">
              <a:solidFill>
                <a:schemeClr val="dk1"/>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0"/>
        <p:cNvGrpSpPr/>
        <p:nvPr/>
      </p:nvGrpSpPr>
      <p:grpSpPr>
        <a:xfrm>
          <a:off x="0" y="0"/>
          <a:ext cx="0" cy="0"/>
          <a:chOff x="0" y="0"/>
          <a:chExt cx="0" cy="0"/>
        </a:xfrm>
      </p:grpSpPr>
      <p:sp>
        <p:nvSpPr>
          <p:cNvPr id="211" name="Google Shape;211;p18"/>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LESSON 1: Tạo mới Project</a:t>
            </a:r>
            <a:endParaRPr b="1"/>
          </a:p>
        </p:txBody>
      </p:sp>
      <p:sp>
        <p:nvSpPr>
          <p:cNvPr id="212" name="Google Shape;212;p18"/>
          <p:cNvSpPr/>
          <p:nvPr/>
        </p:nvSpPr>
        <p:spPr>
          <a:xfrm>
            <a:off x="380124" y="1737362"/>
            <a:ext cx="9376563" cy="4708981"/>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FF0000"/>
              </a:buClr>
              <a:buSzPts val="3200"/>
              <a:buFont typeface="Noto Sans Symbols"/>
              <a:buChar char="❑"/>
            </a:pPr>
            <a:r>
              <a:rPr lang="en-US" sz="3200" b="1">
                <a:solidFill>
                  <a:srgbClr val="FF0000"/>
                </a:solidFill>
                <a:latin typeface="Tahoma"/>
                <a:ea typeface="Tahoma"/>
                <a:cs typeface="Tahoma"/>
                <a:sym typeface="Tahoma"/>
              </a:rPr>
              <a:t>Web API (Web Application Programming Interface): </a:t>
            </a:r>
            <a:r>
              <a:rPr lang="en-US" sz="3200">
                <a:solidFill>
                  <a:schemeClr val="dk1"/>
                </a:solidFill>
                <a:latin typeface="Tahoma"/>
                <a:ea typeface="Tahoma"/>
                <a:cs typeface="Tahoma"/>
                <a:sym typeface="Tahoma"/>
              </a:rPr>
              <a:t>tạo dự án để </a:t>
            </a:r>
            <a:r>
              <a:rPr lang="en-US" sz="3200">
                <a:solidFill>
                  <a:schemeClr val="dk1"/>
                </a:solidFill>
                <a:highlight>
                  <a:schemeClr val="accent6"/>
                </a:highlight>
                <a:latin typeface="Tahoma"/>
                <a:ea typeface="Tahoma"/>
                <a:cs typeface="Tahoma"/>
                <a:sym typeface="Tahoma"/>
              </a:rPr>
              <a:t>xây dựng các dịch vụ</a:t>
            </a:r>
            <a:r>
              <a:rPr lang="en-US" sz="3200">
                <a:solidFill>
                  <a:schemeClr val="dk1"/>
                </a:solidFill>
                <a:latin typeface="Tahoma"/>
                <a:ea typeface="Tahoma"/>
                <a:cs typeface="Tahoma"/>
                <a:sym typeface="Tahoma"/>
              </a:rPr>
              <a:t> (services) Restful HTTP có thể được sử dụng bởi nhiều khách hang bao gồm trình duyệt, thiết bị di động.</a:t>
            </a:r>
            <a:endParaRPr/>
          </a:p>
          <a:p>
            <a:pPr marL="914400" marR="0" lvl="1" indent="-457200" algn="just" rtl="0">
              <a:spcBef>
                <a:spcPts val="0"/>
              </a:spcBef>
              <a:spcAft>
                <a:spcPts val="0"/>
              </a:spcAft>
              <a:buClr>
                <a:schemeClr val="dk1"/>
              </a:buClr>
              <a:buSzPts val="2800"/>
              <a:buFont typeface="Noto Sans Symbols"/>
              <a:buChar char="▪"/>
            </a:pPr>
            <a:r>
              <a:rPr lang="en-US" sz="2800" b="0" i="0" u="none" strike="noStrike" cap="none">
                <a:solidFill>
                  <a:schemeClr val="dk1"/>
                </a:solidFill>
                <a:latin typeface="Tahoma"/>
                <a:ea typeface="Tahoma"/>
                <a:cs typeface="Tahoma"/>
                <a:sym typeface="Tahoma"/>
              </a:rPr>
              <a:t>Các dịch vụ RESTful (Representational State Tranfer-2000) là kiến trúc được sử dụng để tạo Web API, sử dụng HTTP làm phương thức giao tiếp.  Dự án được tạo dựa trên Rest phải tuân thủ các ràng buộc để tạo ra một dịch vụ đầy đủ.</a:t>
            </a:r>
            <a:endParaRPr sz="2800" b="0" i="0" u="none" strike="noStrike" cap="none">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LESSON 1: Tạo mới Project</a:t>
            </a:r>
            <a:endParaRPr b="1"/>
          </a:p>
        </p:txBody>
      </p:sp>
      <p:sp>
        <p:nvSpPr>
          <p:cNvPr id="218" name="Google Shape;218;p19"/>
          <p:cNvSpPr/>
          <p:nvPr/>
        </p:nvSpPr>
        <p:spPr>
          <a:xfrm>
            <a:off x="380124" y="1737362"/>
            <a:ext cx="9376563" cy="4708981"/>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rgbClr val="FF0000"/>
              </a:buClr>
              <a:buSzPts val="3200"/>
              <a:buFont typeface="Noto Sans Symbols"/>
              <a:buChar char="❑"/>
            </a:pPr>
            <a:r>
              <a:rPr lang="en-US" sz="3200" b="1">
                <a:solidFill>
                  <a:srgbClr val="FF0000"/>
                </a:solidFill>
                <a:latin typeface="Tahoma"/>
                <a:ea typeface="Tahoma"/>
                <a:cs typeface="Tahoma"/>
                <a:sym typeface="Tahoma"/>
              </a:rPr>
              <a:t>Single Page Application: </a:t>
            </a:r>
            <a:r>
              <a:rPr lang="en-US" sz="3200">
                <a:solidFill>
                  <a:schemeClr val="dk1"/>
                </a:solidFill>
                <a:latin typeface="Tahoma"/>
                <a:ea typeface="Tahoma"/>
                <a:cs typeface="Tahoma"/>
                <a:sym typeface="Tahoma"/>
              </a:rPr>
              <a:t>tạo một ứng dụng Web mà ở đó tất cả các thao tác của người dùng chỉ diễn ra trên 1 trang duy nhất, tất cả các cấu trúc trang HTML được load sẵn 1 lần và sẽ không load lại ngay cả khi chuyển trang.</a:t>
            </a:r>
            <a:endParaRPr/>
          </a:p>
          <a:p>
            <a:pPr marL="914400" marR="0" lvl="1" indent="-457200" algn="just" rtl="0">
              <a:spcBef>
                <a:spcPts val="0"/>
              </a:spcBef>
              <a:spcAft>
                <a:spcPts val="0"/>
              </a:spcAft>
              <a:buClr>
                <a:schemeClr val="dk1"/>
              </a:buClr>
              <a:buSzPts val="2800"/>
              <a:buFont typeface="Noto Sans Symbols"/>
              <a:buChar char="▪"/>
            </a:pPr>
            <a:r>
              <a:rPr lang="en-US" sz="2800" b="0" i="0" u="none" strike="noStrike" cap="none">
                <a:solidFill>
                  <a:schemeClr val="dk1"/>
                </a:solidFill>
                <a:latin typeface="Tahoma"/>
                <a:ea typeface="Tahoma"/>
                <a:cs typeface="Tahoma"/>
                <a:sym typeface="Tahoma"/>
              </a:rPr>
              <a:t>Những thành phần ở những vị trí cố định như: header, footer, banner, logo, navigation, … không load lại, chỉ load những thành phần cần thiết (có thay đổi) trong trang -&gt; Tăng hiệu xuất, giảm tải cho server.</a:t>
            </a:r>
            <a:endParaRPr sz="2800" b="0" i="0" u="none" strike="noStrike" cap="none">
              <a:solidFill>
                <a:schemeClr val="dk1"/>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2"/>
        <p:cNvGrpSpPr/>
        <p:nvPr/>
      </p:nvGrpSpPr>
      <p:grpSpPr>
        <a:xfrm>
          <a:off x="0" y="0"/>
          <a:ext cx="0" cy="0"/>
          <a:chOff x="0" y="0"/>
          <a:chExt cx="0" cy="0"/>
        </a:xfrm>
      </p:grpSpPr>
      <p:sp>
        <p:nvSpPr>
          <p:cNvPr id="223" name="Google Shape;223;p20"/>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LESSON 1: Tạo mới Project</a:t>
            </a:r>
            <a:endParaRPr b="1"/>
          </a:p>
        </p:txBody>
      </p:sp>
      <p:sp>
        <p:nvSpPr>
          <p:cNvPr id="224" name="Google Shape;224;p20"/>
          <p:cNvSpPr/>
          <p:nvPr/>
        </p:nvSpPr>
        <p:spPr>
          <a:xfrm>
            <a:off x="380124" y="1737362"/>
            <a:ext cx="9376563" cy="2062103"/>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rgbClr val="FF0000"/>
              </a:buClr>
              <a:buSzPts val="3200"/>
              <a:buFont typeface="Noto Sans Symbols"/>
              <a:buChar char="❑"/>
            </a:pPr>
            <a:r>
              <a:rPr lang="en-US" sz="3200" b="1">
                <a:solidFill>
                  <a:srgbClr val="FF0000"/>
                </a:solidFill>
                <a:latin typeface="Tahoma"/>
                <a:ea typeface="Tahoma"/>
                <a:cs typeface="Tahoma"/>
                <a:sym typeface="Tahoma"/>
              </a:rPr>
              <a:t>Azure API App: </a:t>
            </a:r>
            <a:r>
              <a:rPr lang="en-US" sz="3200">
                <a:solidFill>
                  <a:schemeClr val="dk1"/>
                </a:solidFill>
                <a:latin typeface="Tahoma"/>
                <a:ea typeface="Tahoma"/>
                <a:cs typeface="Tahoma"/>
                <a:sym typeface="Tahoma"/>
              </a:rPr>
              <a:t>tạo một ứng dụng đa nền tảng cho Web RESTful API, publish lên API Marketplace để khách hàng có thể tìm kiếm những ứng dụng phù hợp.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8"/>
        <p:cNvGrpSpPr/>
        <p:nvPr/>
      </p:nvGrpSpPr>
      <p:grpSpPr>
        <a:xfrm>
          <a:off x="0" y="0"/>
          <a:ext cx="0" cy="0"/>
          <a:chOff x="0" y="0"/>
          <a:chExt cx="0" cy="0"/>
        </a:xfrm>
      </p:grpSpPr>
      <p:sp>
        <p:nvSpPr>
          <p:cNvPr id="229" name="Google Shape;229;p21"/>
          <p:cNvSpPr txBox="1">
            <a:spLocks noGrp="1"/>
          </p:cNvSpPr>
          <p:nvPr>
            <p:ph type="body" idx="1"/>
          </p:nvPr>
        </p:nvSpPr>
        <p:spPr>
          <a:xfrm>
            <a:off x="399245" y="283336"/>
            <a:ext cx="9092485" cy="5988676"/>
          </a:xfrm>
          <a:prstGeom prst="rect">
            <a:avLst/>
          </a:prstGeom>
          <a:gradFill>
            <a:gsLst>
              <a:gs pos="0">
                <a:srgbClr val="C34913"/>
              </a:gs>
              <a:gs pos="34000">
                <a:srgbClr val="C24B17"/>
              </a:gs>
              <a:gs pos="70000">
                <a:srgbClr val="C84A14"/>
              </a:gs>
              <a:gs pos="100000">
                <a:srgbClr val="C45524"/>
              </a:gs>
            </a:gsLst>
            <a:path path="circle">
              <a:fillToRect l="50000" t="50000" r="50000" b="50000"/>
            </a:path>
            <a:tileRect/>
          </a:gradFill>
          <a:ln w="12700" cap="flat" cmpd="sng">
            <a:solidFill>
              <a:schemeClr val="accent2"/>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0" tIns="45700" rIns="0" bIns="45700" anchor="ctr" anchorCtr="0">
            <a:noAutofit/>
          </a:bodyPr>
          <a:lstStyle/>
          <a:p>
            <a:pPr marL="0" lvl="0" indent="0" algn="ctr" rtl="0">
              <a:lnSpc>
                <a:spcPct val="120000"/>
              </a:lnSpc>
              <a:spcBef>
                <a:spcPts val="0"/>
              </a:spcBef>
              <a:spcAft>
                <a:spcPts val="0"/>
              </a:spcAft>
              <a:buSzPts val="4800"/>
              <a:buNone/>
            </a:pPr>
            <a:r>
              <a:rPr lang="en-US" sz="4800" b="1">
                <a:solidFill>
                  <a:schemeClr val="lt1"/>
                </a:solidFill>
                <a:latin typeface="Calibri"/>
                <a:ea typeface="Calibri"/>
                <a:cs typeface="Calibri"/>
                <a:sym typeface="Calibri"/>
              </a:rPr>
              <a:t>AUTHENTICATION</a:t>
            </a:r>
            <a:endParaRPr sz="4800">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pic>
        <p:nvPicPr>
          <p:cNvPr id="234" name="Google Shape;234;p22" descr="Change Authentication"/>
          <p:cNvPicPr preferRelativeResize="0"/>
          <p:nvPr/>
        </p:nvPicPr>
        <p:blipFill rotWithShape="1">
          <a:blip r:embed="rId3">
            <a:alphaModFix/>
          </a:blip>
          <a:srcRect/>
          <a:stretch/>
        </p:blipFill>
        <p:spPr>
          <a:xfrm>
            <a:off x="613051" y="759852"/>
            <a:ext cx="8750331" cy="34644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8"/>
        <p:cNvGrpSpPr/>
        <p:nvPr/>
      </p:nvGrpSpPr>
      <p:grpSpPr>
        <a:xfrm>
          <a:off x="0" y="0"/>
          <a:ext cx="0" cy="0"/>
          <a:chOff x="0" y="0"/>
          <a:chExt cx="0" cy="0"/>
        </a:xfrm>
      </p:grpSpPr>
      <p:sp>
        <p:nvSpPr>
          <p:cNvPr id="239" name="Google Shape;239;p23"/>
          <p:cNvSpPr txBox="1">
            <a:spLocks noGrp="1"/>
          </p:cNvSpPr>
          <p:nvPr>
            <p:ph type="title"/>
          </p:nvPr>
        </p:nvSpPr>
        <p:spPr>
          <a:xfrm>
            <a:off x="380124" y="286605"/>
            <a:ext cx="8683866"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smtClean="0"/>
              <a:t>Xác </a:t>
            </a:r>
            <a:r>
              <a:rPr lang="en-US" b="1"/>
              <a:t>thực - Authentication</a:t>
            </a:r>
            <a:endParaRPr b="1"/>
          </a:p>
        </p:txBody>
      </p:sp>
      <p:sp>
        <p:nvSpPr>
          <p:cNvPr id="240" name="Google Shape;240;p23"/>
          <p:cNvSpPr/>
          <p:nvPr/>
        </p:nvSpPr>
        <p:spPr>
          <a:xfrm>
            <a:off x="380124" y="1737362"/>
            <a:ext cx="9376563" cy="452431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rgbClr val="FF0000"/>
              </a:buClr>
              <a:buSzPts val="3200"/>
              <a:buFont typeface="Noto Sans Symbols"/>
              <a:buChar char="❑"/>
            </a:pPr>
            <a:r>
              <a:rPr lang="en-US" sz="3200" b="1">
                <a:solidFill>
                  <a:srgbClr val="FF0000"/>
                </a:solidFill>
                <a:latin typeface="Tahoma"/>
                <a:ea typeface="Tahoma"/>
                <a:cs typeface="Tahoma"/>
                <a:sym typeface="Tahoma"/>
              </a:rPr>
              <a:t>No Authentication: </a:t>
            </a:r>
            <a:r>
              <a:rPr lang="en-US" sz="3200">
                <a:solidFill>
                  <a:schemeClr val="dk1"/>
                </a:solidFill>
                <a:latin typeface="Tahoma"/>
                <a:ea typeface="Tahoma"/>
                <a:cs typeface="Tahoma"/>
                <a:sym typeface="Tahoma"/>
              </a:rPr>
              <a:t>ứng dụng sau khi được tạo không có phần xác thực người dùng trong UI (User Interface).</a:t>
            </a:r>
            <a:endParaRPr/>
          </a:p>
          <a:p>
            <a:pPr marL="457200" marR="0" lvl="0" indent="-457200" algn="just" rtl="0">
              <a:spcBef>
                <a:spcPts val="0"/>
              </a:spcBef>
              <a:spcAft>
                <a:spcPts val="0"/>
              </a:spcAft>
              <a:buClr>
                <a:srgbClr val="FF0000"/>
              </a:buClr>
              <a:buSzPts val="3200"/>
              <a:buFont typeface="Noto Sans Symbols"/>
              <a:buChar char="❑"/>
            </a:pPr>
            <a:r>
              <a:rPr lang="en-US" sz="3200" b="1">
                <a:solidFill>
                  <a:srgbClr val="FF0000"/>
                </a:solidFill>
                <a:latin typeface="Tahoma"/>
                <a:ea typeface="Tahoma"/>
                <a:cs typeface="Tahoma"/>
                <a:sym typeface="Tahoma"/>
              </a:rPr>
              <a:t>Individual User Accounts: </a:t>
            </a:r>
            <a:r>
              <a:rPr lang="en-US" sz="3200">
                <a:solidFill>
                  <a:schemeClr val="dk1"/>
                </a:solidFill>
                <a:latin typeface="Tahoma"/>
                <a:ea typeface="Tahoma"/>
                <a:cs typeface="Tahoma"/>
                <a:sym typeface="Tahoma"/>
              </a:rPr>
              <a:t>ứng dụng sau khi được tạo </a:t>
            </a:r>
            <a:r>
              <a:rPr lang="en-US" sz="3200">
                <a:solidFill>
                  <a:schemeClr val="dk1"/>
                </a:solidFill>
                <a:highlight>
                  <a:schemeClr val="accent6"/>
                </a:highlight>
                <a:latin typeface="Tahoma"/>
                <a:ea typeface="Tahoma"/>
                <a:cs typeface="Tahoma"/>
                <a:sym typeface="Tahoma"/>
              </a:rPr>
              <a:t>có sẵn chức năng Login/Register</a:t>
            </a:r>
            <a:r>
              <a:rPr lang="en-US" sz="3200">
                <a:solidFill>
                  <a:schemeClr val="dk1"/>
                </a:solidFill>
                <a:latin typeface="Tahoma"/>
                <a:ea typeface="Tahoma"/>
                <a:cs typeface="Tahoma"/>
                <a:sym typeface="Tahoma"/>
              </a:rPr>
              <a:t> trong UI, </a:t>
            </a:r>
            <a:r>
              <a:rPr lang="en-US" sz="3200">
                <a:solidFill>
                  <a:schemeClr val="dk1"/>
                </a:solidFill>
                <a:highlight>
                  <a:schemeClr val="accent6"/>
                </a:highlight>
                <a:latin typeface="Tahoma"/>
                <a:ea typeface="Tahoma"/>
                <a:cs typeface="Tahoma"/>
                <a:sym typeface="Tahoma"/>
              </a:rPr>
              <a:t>thông tin</a:t>
            </a:r>
            <a:r>
              <a:rPr lang="en-US" sz="3200">
                <a:solidFill>
                  <a:schemeClr val="dk1"/>
                </a:solidFill>
                <a:latin typeface="Tahoma"/>
                <a:ea typeface="Tahoma"/>
                <a:cs typeface="Tahoma"/>
                <a:sym typeface="Tahoma"/>
              </a:rPr>
              <a:t> xác thực được </a:t>
            </a:r>
            <a:r>
              <a:rPr lang="en-US" sz="3200">
                <a:solidFill>
                  <a:schemeClr val="dk1"/>
                </a:solidFill>
                <a:highlight>
                  <a:schemeClr val="accent6"/>
                </a:highlight>
                <a:latin typeface="Tahoma"/>
                <a:ea typeface="Tahoma"/>
                <a:cs typeface="Tahoma"/>
                <a:sym typeface="Tahoma"/>
              </a:rPr>
              <a:t>lưu trữ</a:t>
            </a:r>
            <a:r>
              <a:rPr lang="en-US" sz="3200">
                <a:solidFill>
                  <a:schemeClr val="dk1"/>
                </a:solidFill>
                <a:latin typeface="Tahoma"/>
                <a:ea typeface="Tahoma"/>
                <a:cs typeface="Tahoma"/>
                <a:sym typeface="Tahoma"/>
              </a:rPr>
              <a:t> trong SQL </a:t>
            </a:r>
            <a:r>
              <a:rPr lang="en-US" sz="3200">
                <a:solidFill>
                  <a:schemeClr val="dk1"/>
                </a:solidFill>
                <a:highlight>
                  <a:schemeClr val="accent6"/>
                </a:highlight>
                <a:latin typeface="Tahoma"/>
                <a:ea typeface="Tahoma"/>
                <a:cs typeface="Tahoma"/>
                <a:sym typeface="Tahoma"/>
              </a:rPr>
              <a:t>DB</a:t>
            </a:r>
            <a:r>
              <a:rPr lang="en-US" sz="3200">
                <a:solidFill>
                  <a:schemeClr val="dk1"/>
                </a:solidFill>
                <a:latin typeface="Tahoma"/>
                <a:ea typeface="Tahoma"/>
                <a:cs typeface="Tahoma"/>
                <a:sym typeface="Tahoma"/>
              </a:rPr>
              <a:t>. User có thể sử dụng tài khoản cá nhân như: Facebook, Google, Gmail, Twiter, Microsoft để xác thực.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4"/>
        <p:cNvGrpSpPr/>
        <p:nvPr/>
      </p:nvGrpSpPr>
      <p:grpSpPr>
        <a:xfrm>
          <a:off x="0" y="0"/>
          <a:ext cx="0" cy="0"/>
          <a:chOff x="0" y="0"/>
          <a:chExt cx="0" cy="0"/>
        </a:xfrm>
      </p:grpSpPr>
      <p:sp>
        <p:nvSpPr>
          <p:cNvPr id="245" name="Google Shape;245;p24"/>
          <p:cNvSpPr txBox="1">
            <a:spLocks noGrp="1"/>
          </p:cNvSpPr>
          <p:nvPr>
            <p:ph type="title"/>
          </p:nvPr>
        </p:nvSpPr>
        <p:spPr>
          <a:xfrm>
            <a:off x="380124" y="286605"/>
            <a:ext cx="8683866"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smtClean="0"/>
              <a:t>Xác </a:t>
            </a:r>
            <a:r>
              <a:rPr lang="en-US" b="1"/>
              <a:t>thực - Authentication</a:t>
            </a:r>
            <a:endParaRPr b="1"/>
          </a:p>
        </p:txBody>
      </p:sp>
      <p:sp>
        <p:nvSpPr>
          <p:cNvPr id="246" name="Google Shape;246;p24"/>
          <p:cNvSpPr/>
          <p:nvPr/>
        </p:nvSpPr>
        <p:spPr>
          <a:xfrm>
            <a:off x="380124" y="1737362"/>
            <a:ext cx="9376563" cy="3539430"/>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rgbClr val="FF0000"/>
              </a:buClr>
              <a:buSzPts val="3200"/>
              <a:buFont typeface="Noto Sans Symbols"/>
              <a:buChar char="❑"/>
            </a:pPr>
            <a:r>
              <a:rPr lang="en-US" sz="3200" b="1">
                <a:solidFill>
                  <a:srgbClr val="FF0000"/>
                </a:solidFill>
                <a:latin typeface="Tahoma"/>
                <a:ea typeface="Tahoma"/>
                <a:cs typeface="Tahoma"/>
                <a:sym typeface="Tahoma"/>
              </a:rPr>
              <a:t>Work or School Account: </a:t>
            </a:r>
            <a:r>
              <a:rPr lang="en-US" sz="3200">
                <a:solidFill>
                  <a:schemeClr val="dk1"/>
                </a:solidFill>
                <a:latin typeface="Tahoma"/>
                <a:ea typeface="Tahoma"/>
                <a:cs typeface="Tahoma"/>
                <a:sym typeface="Tahoma"/>
              </a:rPr>
              <a:t>ứng có phần </a:t>
            </a:r>
            <a:r>
              <a:rPr lang="en-US" sz="3200">
                <a:solidFill>
                  <a:schemeClr val="dk1"/>
                </a:solidFill>
                <a:highlight>
                  <a:schemeClr val="accent6"/>
                </a:highlight>
                <a:latin typeface="Tahoma"/>
                <a:ea typeface="Tahoma"/>
                <a:cs typeface="Tahoma"/>
                <a:sym typeface="Tahoma"/>
              </a:rPr>
              <a:t>xác thực bằng</a:t>
            </a:r>
            <a:r>
              <a:rPr lang="en-US" sz="3200">
                <a:solidFill>
                  <a:schemeClr val="dk1"/>
                </a:solidFill>
                <a:latin typeface="Tahoma"/>
                <a:ea typeface="Tahoma"/>
                <a:cs typeface="Tahoma"/>
                <a:sym typeface="Tahoma"/>
              </a:rPr>
              <a:t> tài khoản trên </a:t>
            </a:r>
            <a:r>
              <a:rPr lang="en-US" sz="3200">
                <a:solidFill>
                  <a:schemeClr val="dk1"/>
                </a:solidFill>
                <a:highlight>
                  <a:schemeClr val="accent6"/>
                </a:highlight>
                <a:latin typeface="Tahoma"/>
                <a:ea typeface="Tahoma"/>
                <a:cs typeface="Tahoma"/>
                <a:sym typeface="Tahoma"/>
              </a:rPr>
              <a:t>Cloud</a:t>
            </a:r>
            <a:r>
              <a:rPr lang="en-US" sz="3200">
                <a:solidFill>
                  <a:schemeClr val="dk1"/>
                </a:solidFill>
                <a:latin typeface="Tahoma"/>
                <a:ea typeface="Tahoma"/>
                <a:cs typeface="Tahoma"/>
                <a:sym typeface="Tahoma"/>
              </a:rPr>
              <a:t> của tổ chức như: Azure, Office 365.</a:t>
            </a:r>
            <a:endParaRPr/>
          </a:p>
          <a:p>
            <a:pPr marL="457200" marR="0" lvl="0" indent="-457200" algn="just" rtl="0">
              <a:spcBef>
                <a:spcPts val="0"/>
              </a:spcBef>
              <a:spcAft>
                <a:spcPts val="0"/>
              </a:spcAft>
              <a:buClr>
                <a:srgbClr val="FF0000"/>
              </a:buClr>
              <a:buSzPts val="3200"/>
              <a:buFont typeface="Noto Sans Symbols"/>
              <a:buChar char="❑"/>
            </a:pPr>
            <a:r>
              <a:rPr lang="en-US" sz="3200" b="1">
                <a:solidFill>
                  <a:srgbClr val="FF0000"/>
                </a:solidFill>
                <a:latin typeface="Tahoma"/>
                <a:ea typeface="Tahoma"/>
                <a:cs typeface="Tahoma"/>
                <a:sym typeface="Tahoma"/>
              </a:rPr>
              <a:t>Windows Authentication: </a:t>
            </a:r>
            <a:r>
              <a:rPr lang="en-US" sz="3200">
                <a:solidFill>
                  <a:schemeClr val="dk1"/>
                </a:solidFill>
                <a:latin typeface="Tahoma"/>
                <a:ea typeface="Tahoma"/>
                <a:cs typeface="Tahoma"/>
                <a:sym typeface="Tahoma"/>
              </a:rPr>
              <a:t>ứng dụng sau khi được tạo xác thực bằng internet cho phép hệ thống xác thực tài khoản người dùng trên server cục bộ.</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
        <p:cNvGrpSpPr/>
        <p:nvPr/>
      </p:nvGrpSpPr>
      <p:grpSpPr>
        <a:xfrm>
          <a:off x="0" y="0"/>
          <a:ext cx="0" cy="0"/>
          <a:chOff x="0" y="0"/>
          <a:chExt cx="0" cy="0"/>
        </a:xfrm>
      </p:grpSpPr>
      <p:sp>
        <p:nvSpPr>
          <p:cNvPr id="113" name="Google Shape;113;p7"/>
          <p:cNvSpPr txBox="1">
            <a:spLocks noGrp="1"/>
          </p:cNvSpPr>
          <p:nvPr>
            <p:ph type="body" idx="1"/>
          </p:nvPr>
        </p:nvSpPr>
        <p:spPr>
          <a:xfrm>
            <a:off x="399245" y="283336"/>
            <a:ext cx="9092485" cy="5988676"/>
          </a:xfrm>
          <a:prstGeom prst="rect">
            <a:avLst/>
          </a:prstGeom>
          <a:gradFill>
            <a:gsLst>
              <a:gs pos="0">
                <a:srgbClr val="C34913"/>
              </a:gs>
              <a:gs pos="34000">
                <a:srgbClr val="C24B17"/>
              </a:gs>
              <a:gs pos="70000">
                <a:srgbClr val="C84A14"/>
              </a:gs>
              <a:gs pos="100000">
                <a:srgbClr val="C45524"/>
              </a:gs>
            </a:gsLst>
            <a:path path="circle">
              <a:fillToRect l="50000" t="50000" r="50000" b="50000"/>
            </a:path>
            <a:tileRect/>
          </a:gradFill>
          <a:ln w="12700" cap="flat" cmpd="sng">
            <a:solidFill>
              <a:schemeClr val="accent2"/>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0" tIns="45700" rIns="0" bIns="45700" anchor="ctr" anchorCtr="0">
            <a:noAutofit/>
          </a:bodyPr>
          <a:lstStyle/>
          <a:p>
            <a:pPr marL="0" lvl="0" indent="0" algn="ctr" rtl="0">
              <a:lnSpc>
                <a:spcPct val="120000"/>
              </a:lnSpc>
              <a:spcBef>
                <a:spcPts val="0"/>
              </a:spcBef>
              <a:spcAft>
                <a:spcPts val="0"/>
              </a:spcAft>
              <a:buSzPts val="4000"/>
              <a:buNone/>
            </a:pPr>
            <a:r>
              <a:rPr lang="en-US" sz="4000" b="1">
                <a:solidFill>
                  <a:schemeClr val="lt1"/>
                </a:solidFill>
                <a:latin typeface="Calibri"/>
                <a:ea typeface="Calibri"/>
                <a:cs typeface="Calibri"/>
                <a:sym typeface="Calibri"/>
              </a:rPr>
              <a:t>HƯỚNG DẪN CÀI ĐẶT FRAMEWORK</a:t>
            </a:r>
            <a:endParaRPr sz="4000">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0"/>
        <p:cNvGrpSpPr/>
        <p:nvPr/>
      </p:nvGrpSpPr>
      <p:grpSpPr>
        <a:xfrm>
          <a:off x="0" y="0"/>
          <a:ext cx="0" cy="0"/>
          <a:chOff x="0" y="0"/>
          <a:chExt cx="0" cy="0"/>
        </a:xfrm>
      </p:grpSpPr>
      <p:sp>
        <p:nvSpPr>
          <p:cNvPr id="251" name="Google Shape;251;p25"/>
          <p:cNvSpPr txBox="1">
            <a:spLocks noGrp="1"/>
          </p:cNvSpPr>
          <p:nvPr>
            <p:ph type="title"/>
          </p:nvPr>
        </p:nvSpPr>
        <p:spPr>
          <a:xfrm>
            <a:off x="380124" y="286605"/>
            <a:ext cx="8683866"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smtClean="0"/>
              <a:t>Cấu </a:t>
            </a:r>
            <a:r>
              <a:rPr lang="en-US" b="1"/>
              <a:t>trúc cây thư mục theo mô hình MVC</a:t>
            </a:r>
            <a:endParaRPr b="1"/>
          </a:p>
        </p:txBody>
      </p:sp>
      <p:pic>
        <p:nvPicPr>
          <p:cNvPr id="252" name="Google Shape;252;p25" descr="Screen Clipping"/>
          <p:cNvPicPr preferRelativeResize="0"/>
          <p:nvPr/>
        </p:nvPicPr>
        <p:blipFill rotWithShape="1">
          <a:blip r:embed="rId3">
            <a:alphaModFix/>
          </a:blip>
          <a:srcRect/>
          <a:stretch/>
        </p:blipFill>
        <p:spPr>
          <a:xfrm>
            <a:off x="6070544" y="1011983"/>
            <a:ext cx="3835456" cy="51956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6"/>
        <p:cNvGrpSpPr/>
        <p:nvPr/>
      </p:nvGrpSpPr>
      <p:grpSpPr>
        <a:xfrm>
          <a:off x="0" y="0"/>
          <a:ext cx="0" cy="0"/>
          <a:chOff x="0" y="0"/>
          <a:chExt cx="0" cy="0"/>
        </a:xfrm>
      </p:grpSpPr>
      <p:pic>
        <p:nvPicPr>
          <p:cNvPr id="257" name="Google Shape;257;p26"/>
          <p:cNvPicPr preferRelativeResize="0"/>
          <p:nvPr/>
        </p:nvPicPr>
        <p:blipFill rotWithShape="1">
          <a:blip r:embed="rId3">
            <a:alphaModFix/>
          </a:blip>
          <a:srcRect t="-1" b="8443"/>
          <a:stretch/>
        </p:blipFill>
        <p:spPr>
          <a:xfrm>
            <a:off x="1777284" y="2358174"/>
            <a:ext cx="2826926" cy="962481"/>
          </a:xfrm>
          <a:prstGeom prst="rect">
            <a:avLst/>
          </a:prstGeom>
          <a:noFill/>
          <a:ln>
            <a:noFill/>
          </a:ln>
        </p:spPr>
      </p:pic>
      <p:sp>
        <p:nvSpPr>
          <p:cNvPr id="258" name="Google Shape;258;p26"/>
          <p:cNvSpPr/>
          <p:nvPr/>
        </p:nvSpPr>
        <p:spPr>
          <a:xfrm>
            <a:off x="400749" y="1801131"/>
            <a:ext cx="9310562" cy="619272"/>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3200" b="1">
                <a:solidFill>
                  <a:srgbClr val="FF0000"/>
                </a:solidFill>
                <a:latin typeface="Times New Roman"/>
                <a:ea typeface="Times New Roman"/>
                <a:cs typeface="Times New Roman"/>
                <a:sym typeface="Times New Roman"/>
              </a:rPr>
              <a:t>App_Data</a:t>
            </a:r>
            <a:r>
              <a:rPr lang="en-US" sz="3200">
                <a:solidFill>
                  <a:schemeClr val="dk1"/>
                </a:solidFill>
                <a:latin typeface="Times New Roman"/>
                <a:ea typeface="Times New Roman"/>
                <a:cs typeface="Times New Roman"/>
                <a:sym typeface="Times New Roman"/>
              </a:rPr>
              <a:t>: chứa các tập tin dữ liệu như: .mdf, .xml, …</a:t>
            </a:r>
            <a:endParaRPr/>
          </a:p>
        </p:txBody>
      </p:sp>
      <p:pic>
        <p:nvPicPr>
          <p:cNvPr id="259" name="Google Shape;259;p26"/>
          <p:cNvPicPr preferRelativeResize="0"/>
          <p:nvPr/>
        </p:nvPicPr>
        <p:blipFill rotWithShape="1">
          <a:blip r:embed="rId4">
            <a:alphaModFix/>
          </a:blip>
          <a:srcRect/>
          <a:stretch/>
        </p:blipFill>
        <p:spPr>
          <a:xfrm>
            <a:off x="4604210" y="5075111"/>
            <a:ext cx="3384138" cy="1200845"/>
          </a:xfrm>
          <a:prstGeom prst="rect">
            <a:avLst/>
          </a:prstGeom>
          <a:noFill/>
          <a:ln>
            <a:noFill/>
          </a:ln>
        </p:spPr>
      </p:pic>
      <p:sp>
        <p:nvSpPr>
          <p:cNvPr id="260" name="Google Shape;260;p26"/>
          <p:cNvSpPr/>
          <p:nvPr/>
        </p:nvSpPr>
        <p:spPr>
          <a:xfrm>
            <a:off x="489397" y="3467043"/>
            <a:ext cx="9221914"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Times New Roman"/>
                <a:ea typeface="Times New Roman"/>
                <a:cs typeface="Times New Roman"/>
                <a:sym typeface="Times New Roman"/>
              </a:rPr>
              <a:t>App _Start</a:t>
            </a:r>
            <a:r>
              <a:rPr lang="en-US" sz="3200" b="1">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chứa các tập tin class mà được gọi thực thi khi ứng dụng chạy. Thông thường đó là tập tin cấu hình như: BundleConfig.cs, AuthConfig.cs, FilterConfig.cs, …</a:t>
            </a:r>
            <a:endParaRPr sz="3200">
              <a:solidFill>
                <a:schemeClr val="dk1"/>
              </a:solidFill>
              <a:latin typeface="Calibri"/>
              <a:ea typeface="Calibri"/>
              <a:cs typeface="Calibri"/>
              <a:sym typeface="Calibri"/>
            </a:endParaRPr>
          </a:p>
        </p:txBody>
      </p:sp>
      <p:sp>
        <p:nvSpPr>
          <p:cNvPr id="261" name="Google Shape;261;p26"/>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smtClean="0"/>
              <a:t>Cấu </a:t>
            </a:r>
            <a:r>
              <a:rPr lang="en-US" b="1"/>
              <a:t>trúc cây thư mục theo mô hình MVC</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5"/>
        <p:cNvGrpSpPr/>
        <p:nvPr/>
      </p:nvGrpSpPr>
      <p:grpSpPr>
        <a:xfrm>
          <a:off x="0" y="0"/>
          <a:ext cx="0" cy="0"/>
          <a:chOff x="0" y="0"/>
          <a:chExt cx="0" cy="0"/>
        </a:xfrm>
      </p:grpSpPr>
      <p:sp>
        <p:nvSpPr>
          <p:cNvPr id="266" name="Google Shape;266;p27"/>
          <p:cNvSpPr/>
          <p:nvPr/>
        </p:nvSpPr>
        <p:spPr>
          <a:xfrm>
            <a:off x="302851" y="1753434"/>
            <a:ext cx="9485093"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Tahoma"/>
                <a:ea typeface="Tahoma"/>
                <a:cs typeface="Tahoma"/>
                <a:sym typeface="Tahoma"/>
              </a:rPr>
              <a:t>Content</a:t>
            </a:r>
            <a:r>
              <a:rPr lang="en-US" sz="3200">
                <a:solidFill>
                  <a:schemeClr val="dk1"/>
                </a:solidFill>
                <a:latin typeface="Tahoma"/>
                <a:ea typeface="Tahoma"/>
                <a:cs typeface="Tahoma"/>
                <a:sym typeface="Tahoma"/>
              </a:rPr>
              <a:t>: chứa các tập tin tĩnh như: .css, hình ảnh, icon, …</a:t>
            </a:r>
            <a:endParaRPr/>
          </a:p>
        </p:txBody>
      </p:sp>
      <p:pic>
        <p:nvPicPr>
          <p:cNvPr id="267" name="Google Shape;267;p27"/>
          <p:cNvPicPr preferRelativeResize="0"/>
          <p:nvPr/>
        </p:nvPicPr>
        <p:blipFill rotWithShape="1">
          <a:blip r:embed="rId3">
            <a:alphaModFix/>
          </a:blip>
          <a:srcRect/>
          <a:stretch/>
        </p:blipFill>
        <p:spPr>
          <a:xfrm>
            <a:off x="3670478" y="2614904"/>
            <a:ext cx="3142445" cy="3232104"/>
          </a:xfrm>
          <a:prstGeom prst="rect">
            <a:avLst/>
          </a:prstGeom>
          <a:noFill/>
          <a:ln>
            <a:noFill/>
          </a:ln>
        </p:spPr>
      </p:pic>
      <p:sp>
        <p:nvSpPr>
          <p:cNvPr id="268" name="Google Shape;268;p27"/>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smtClean="0"/>
              <a:t>Cấu </a:t>
            </a:r>
            <a:r>
              <a:rPr lang="en-US" b="1"/>
              <a:t>trúc cây thư mục theo mô hình MVC</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2"/>
        <p:cNvGrpSpPr/>
        <p:nvPr/>
      </p:nvGrpSpPr>
      <p:grpSpPr>
        <a:xfrm>
          <a:off x="0" y="0"/>
          <a:ext cx="0" cy="0"/>
          <a:chOff x="0" y="0"/>
          <a:chExt cx="0" cy="0"/>
        </a:xfrm>
      </p:grpSpPr>
      <p:sp>
        <p:nvSpPr>
          <p:cNvPr id="273" name="Google Shape;273;p28"/>
          <p:cNvSpPr/>
          <p:nvPr/>
        </p:nvSpPr>
        <p:spPr>
          <a:xfrm>
            <a:off x="405882" y="1956654"/>
            <a:ext cx="939494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Tahoma"/>
                <a:ea typeface="Tahoma"/>
                <a:cs typeface="Tahoma"/>
                <a:sym typeface="Tahoma"/>
              </a:rPr>
              <a:t>Scripts: </a:t>
            </a:r>
            <a:r>
              <a:rPr lang="en-US" sz="3200">
                <a:solidFill>
                  <a:schemeClr val="dk1"/>
                </a:solidFill>
                <a:latin typeface="Tahoma"/>
                <a:ea typeface="Tahoma"/>
                <a:cs typeface="Tahoma"/>
                <a:sym typeface="Tahoma"/>
              </a:rPr>
              <a:t>chứa các tập tin JavaScript, Jquery, …</a:t>
            </a:r>
            <a:endParaRPr/>
          </a:p>
        </p:txBody>
      </p:sp>
      <p:pic>
        <p:nvPicPr>
          <p:cNvPr id="274" name="Google Shape;274;p28"/>
          <p:cNvPicPr preferRelativeResize="0"/>
          <p:nvPr/>
        </p:nvPicPr>
        <p:blipFill rotWithShape="1">
          <a:blip r:embed="rId3">
            <a:alphaModFix/>
          </a:blip>
          <a:srcRect/>
          <a:stretch/>
        </p:blipFill>
        <p:spPr>
          <a:xfrm>
            <a:off x="2993930" y="2760721"/>
            <a:ext cx="3754600" cy="3062091"/>
          </a:xfrm>
          <a:prstGeom prst="rect">
            <a:avLst/>
          </a:prstGeom>
          <a:noFill/>
          <a:ln w="28575" cap="flat" cmpd="sng">
            <a:solidFill>
              <a:srgbClr val="C00000"/>
            </a:solidFill>
            <a:prstDash val="solid"/>
            <a:round/>
            <a:headEnd type="none" w="sm" len="sm"/>
            <a:tailEnd type="none" w="sm" len="sm"/>
          </a:ln>
        </p:spPr>
      </p:pic>
      <p:sp>
        <p:nvSpPr>
          <p:cNvPr id="275" name="Google Shape;275;p28"/>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smtClean="0"/>
              <a:t>Cấu </a:t>
            </a:r>
            <a:r>
              <a:rPr lang="en-US" b="1"/>
              <a:t>trúc cây thư mục theo mô hình MVC</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9"/>
        <p:cNvGrpSpPr/>
        <p:nvPr/>
      </p:nvGrpSpPr>
      <p:grpSpPr>
        <a:xfrm>
          <a:off x="0" y="0"/>
          <a:ext cx="0" cy="0"/>
          <a:chOff x="0" y="0"/>
          <a:chExt cx="0" cy="0"/>
        </a:xfrm>
      </p:grpSpPr>
      <p:sp>
        <p:nvSpPr>
          <p:cNvPr id="280" name="Google Shape;280;p29"/>
          <p:cNvSpPr/>
          <p:nvPr/>
        </p:nvSpPr>
        <p:spPr>
          <a:xfrm>
            <a:off x="302851" y="1980706"/>
            <a:ext cx="9603149"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Tahoma"/>
                <a:ea typeface="Tahoma"/>
                <a:cs typeface="Tahoma"/>
                <a:sym typeface="Tahoma"/>
              </a:rPr>
              <a:t>Shared</a:t>
            </a:r>
            <a:r>
              <a:rPr lang="en-US" sz="3200">
                <a:solidFill>
                  <a:schemeClr val="dk1"/>
                </a:solidFill>
                <a:latin typeface="Tahoma"/>
                <a:ea typeface="Tahoma"/>
                <a:cs typeface="Tahoma"/>
                <a:sym typeface="Tahoma"/>
              </a:rPr>
              <a:t>: chứa các tập tin bố cục của Page như _Layout, các tập tin .cshtml. Những tập tin trong thư mục Shared thì các Controller trong Project đều có thể gọi lại dùng.</a:t>
            </a:r>
            <a:endParaRPr/>
          </a:p>
          <a:p>
            <a:pPr marL="0" marR="0" lvl="0" indent="0" algn="l" rtl="0">
              <a:spcBef>
                <a:spcPts val="0"/>
              </a:spcBef>
              <a:spcAft>
                <a:spcPts val="0"/>
              </a:spcAft>
              <a:buNone/>
            </a:pPr>
            <a:endParaRPr sz="3200">
              <a:solidFill>
                <a:schemeClr val="dk1"/>
              </a:solidFill>
              <a:latin typeface="Tahoma"/>
              <a:ea typeface="Tahoma"/>
              <a:cs typeface="Tahoma"/>
              <a:sym typeface="Tahoma"/>
            </a:endParaRPr>
          </a:p>
        </p:txBody>
      </p:sp>
      <p:pic>
        <p:nvPicPr>
          <p:cNvPr id="281" name="Google Shape;281;p29"/>
          <p:cNvPicPr preferRelativeResize="0"/>
          <p:nvPr/>
        </p:nvPicPr>
        <p:blipFill rotWithShape="1">
          <a:blip r:embed="rId3">
            <a:alphaModFix/>
          </a:blip>
          <a:srcRect/>
          <a:stretch/>
        </p:blipFill>
        <p:spPr>
          <a:xfrm>
            <a:off x="4541472" y="3610688"/>
            <a:ext cx="3597976" cy="2635566"/>
          </a:xfrm>
          <a:prstGeom prst="rect">
            <a:avLst/>
          </a:prstGeom>
          <a:noFill/>
          <a:ln w="28575" cap="flat" cmpd="sng">
            <a:solidFill>
              <a:srgbClr val="C00000"/>
            </a:solidFill>
            <a:prstDash val="solid"/>
            <a:round/>
            <a:headEnd type="none" w="sm" len="sm"/>
            <a:tailEnd type="none" w="sm" len="sm"/>
          </a:ln>
        </p:spPr>
      </p:pic>
      <p:sp>
        <p:nvSpPr>
          <p:cNvPr id="282" name="Google Shape;282;p29"/>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smtClean="0"/>
              <a:t>Cấu </a:t>
            </a:r>
            <a:r>
              <a:rPr lang="en-US" b="1"/>
              <a:t>trúc cây thư mục theo mô hình MVC</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6"/>
        <p:cNvGrpSpPr/>
        <p:nvPr/>
      </p:nvGrpSpPr>
      <p:grpSpPr>
        <a:xfrm>
          <a:off x="0" y="0"/>
          <a:ext cx="0" cy="0"/>
          <a:chOff x="0" y="0"/>
          <a:chExt cx="0" cy="0"/>
        </a:xfrm>
      </p:grpSpPr>
      <p:sp>
        <p:nvSpPr>
          <p:cNvPr id="287" name="Google Shape;287;p30"/>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184150" algn="l" rtl="0">
              <a:lnSpc>
                <a:spcPct val="100000"/>
              </a:lnSpc>
              <a:spcBef>
                <a:spcPts val="0"/>
              </a:spcBef>
              <a:spcAft>
                <a:spcPts val="0"/>
              </a:spcAft>
              <a:buSzPts val="2900"/>
              <a:buChar char="●"/>
            </a:pPr>
            <a:r>
              <a:rPr lang="en-US" sz="2900" b="1" i="1"/>
              <a:t>Ngoài ra, trên cây thư mục MVC còn có một số tập tin rất quan trọng như:</a:t>
            </a:r>
            <a:endParaRPr/>
          </a:p>
          <a:p>
            <a:pPr marL="91440" lvl="0" indent="-184150" algn="l" rtl="0">
              <a:lnSpc>
                <a:spcPct val="100000"/>
              </a:lnSpc>
              <a:spcBef>
                <a:spcPts val="1400"/>
              </a:spcBef>
              <a:spcAft>
                <a:spcPts val="0"/>
              </a:spcAft>
              <a:buSzPts val="2900"/>
              <a:buChar char="●"/>
            </a:pPr>
            <a:r>
              <a:rPr lang="en-US" sz="2900" b="1"/>
              <a:t>-</a:t>
            </a:r>
            <a:r>
              <a:rPr lang="en-US" sz="2900" b="1">
                <a:solidFill>
                  <a:srgbClr val="FF0000"/>
                </a:solidFill>
              </a:rPr>
              <a:t>Global.asax</a:t>
            </a:r>
            <a:r>
              <a:rPr lang="en-US" sz="2900"/>
              <a:t>: cho phép bạn viết code tại các sự kiện mức ứng dụng như: Application_BeginRequest, application_start, application_error, sesson_start, sesson_end, …</a:t>
            </a:r>
            <a:endParaRPr/>
          </a:p>
          <a:p>
            <a:pPr marL="91440" lvl="0" indent="-184150" algn="l" rtl="0">
              <a:lnSpc>
                <a:spcPct val="100000"/>
              </a:lnSpc>
              <a:spcBef>
                <a:spcPts val="1400"/>
              </a:spcBef>
              <a:spcAft>
                <a:spcPts val="0"/>
              </a:spcAft>
              <a:buSzPts val="2900"/>
              <a:buChar char="●"/>
            </a:pPr>
            <a:r>
              <a:rPr lang="en-US" sz="2900"/>
              <a:t>-</a:t>
            </a:r>
            <a:r>
              <a:rPr lang="en-US" sz="2900" b="1">
                <a:solidFill>
                  <a:srgbClr val="FF0000"/>
                </a:solidFill>
              </a:rPr>
              <a:t>Package.config</a:t>
            </a:r>
            <a:r>
              <a:rPr lang="en-US" sz="2900"/>
              <a:t>: được quản lý bởi NuGet để theo dõi những gói và các phiên bản mà bạn đã cài đặt trong ứng dụng hiện tại.</a:t>
            </a:r>
            <a:endParaRPr/>
          </a:p>
          <a:p>
            <a:pPr marL="91440" lvl="0" indent="-184150" algn="l" rtl="0">
              <a:lnSpc>
                <a:spcPct val="100000"/>
              </a:lnSpc>
              <a:spcBef>
                <a:spcPts val="1400"/>
              </a:spcBef>
              <a:spcAft>
                <a:spcPts val="0"/>
              </a:spcAft>
              <a:buSzPts val="2900"/>
              <a:buChar char="●"/>
            </a:pPr>
            <a:r>
              <a:rPr lang="en-US" sz="2900"/>
              <a:t>-</a:t>
            </a:r>
            <a:r>
              <a:rPr lang="en-US" sz="2900" b="1">
                <a:solidFill>
                  <a:srgbClr val="FF0000"/>
                </a:solidFill>
              </a:rPr>
              <a:t>Web.config</a:t>
            </a:r>
            <a:r>
              <a:rPr lang="en-US" sz="2900"/>
              <a:t>: chứa thông tin cấu hình mức ứng dụng</a:t>
            </a:r>
            <a:br>
              <a:rPr lang="en-US" sz="2900"/>
            </a:br>
            <a:endParaRPr sz="2900"/>
          </a:p>
        </p:txBody>
      </p:sp>
      <p:sp>
        <p:nvSpPr>
          <p:cNvPr id="288" name="Google Shape;288;p30"/>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smtClean="0"/>
              <a:t>Cấu </a:t>
            </a:r>
            <a:r>
              <a:rPr lang="en-US" b="1"/>
              <a:t>trúc cây thư mục theo mô hình MVC</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2"/>
        <p:cNvGrpSpPr/>
        <p:nvPr/>
      </p:nvGrpSpPr>
      <p:grpSpPr>
        <a:xfrm>
          <a:off x="0" y="0"/>
          <a:ext cx="0" cy="0"/>
          <a:chOff x="0" y="0"/>
          <a:chExt cx="0" cy="0"/>
        </a:xfrm>
      </p:grpSpPr>
      <p:sp>
        <p:nvSpPr>
          <p:cNvPr id="293" name="Google Shape;293;p31"/>
          <p:cNvSpPr txBox="1">
            <a:spLocks noGrp="1"/>
          </p:cNvSpPr>
          <p:nvPr>
            <p:ph type="body" idx="1"/>
          </p:nvPr>
        </p:nvSpPr>
        <p:spPr>
          <a:xfrm>
            <a:off x="399245" y="283336"/>
            <a:ext cx="9092485" cy="5988676"/>
          </a:xfrm>
          <a:prstGeom prst="rect">
            <a:avLst/>
          </a:prstGeom>
          <a:gradFill>
            <a:gsLst>
              <a:gs pos="0">
                <a:srgbClr val="C34913"/>
              </a:gs>
              <a:gs pos="34000">
                <a:srgbClr val="C24B17"/>
              </a:gs>
              <a:gs pos="70000">
                <a:srgbClr val="C84A14"/>
              </a:gs>
              <a:gs pos="100000">
                <a:srgbClr val="C45524"/>
              </a:gs>
            </a:gsLst>
            <a:path path="circle">
              <a:fillToRect l="50000" t="50000" r="50000" b="50000"/>
            </a:path>
            <a:tileRect/>
          </a:gradFill>
          <a:ln w="12700" cap="flat" cmpd="sng">
            <a:solidFill>
              <a:schemeClr val="accent2"/>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0" tIns="45700" rIns="0" bIns="45700" anchor="ctr" anchorCtr="0">
            <a:noAutofit/>
          </a:bodyPr>
          <a:lstStyle/>
          <a:p>
            <a:pPr marL="0" lvl="0" indent="0" algn="ctr" rtl="0">
              <a:lnSpc>
                <a:spcPct val="120000"/>
              </a:lnSpc>
              <a:spcBef>
                <a:spcPts val="0"/>
              </a:spcBef>
              <a:spcAft>
                <a:spcPts val="0"/>
              </a:spcAft>
              <a:buSzPts val="7200"/>
              <a:buNone/>
            </a:pPr>
            <a:r>
              <a:rPr lang="en-US" sz="7200" b="1">
                <a:solidFill>
                  <a:schemeClr val="lt1"/>
                </a:solidFill>
                <a:latin typeface="Calibri"/>
                <a:ea typeface="Calibri"/>
                <a:cs typeface="Calibri"/>
                <a:sym typeface="Calibri"/>
              </a:rPr>
              <a:t>ROUTING SYSTEM</a:t>
            </a:r>
            <a:endParaRPr sz="7200">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8"/>
        <p:cNvGrpSpPr/>
        <p:nvPr/>
      </p:nvGrpSpPr>
      <p:grpSpPr>
        <a:xfrm>
          <a:off x="0" y="0"/>
          <a:ext cx="0" cy="0"/>
          <a:chOff x="0" y="0"/>
          <a:chExt cx="0" cy="0"/>
        </a:xfrm>
      </p:grpSpPr>
      <p:sp>
        <p:nvSpPr>
          <p:cNvPr id="299" name="Google Shape;299;p32"/>
          <p:cNvSpPr txBox="1">
            <a:spLocks noGrp="1"/>
          </p:cNvSpPr>
          <p:nvPr>
            <p:ph type="body" idx="1"/>
          </p:nvPr>
        </p:nvSpPr>
        <p:spPr>
          <a:xfrm>
            <a:off x="138952" y="1898726"/>
            <a:ext cx="9462247" cy="4688015"/>
          </a:xfrm>
          <a:prstGeom prst="rect">
            <a:avLst/>
          </a:prstGeom>
          <a:noFill/>
          <a:ln>
            <a:noFill/>
          </a:ln>
        </p:spPr>
        <p:txBody>
          <a:bodyPr spcFirstLastPara="1" wrap="square" lIns="0" tIns="45700" rIns="0" bIns="45700" anchor="t" anchorCtr="0">
            <a:noAutofit/>
          </a:bodyPr>
          <a:lstStyle/>
          <a:p>
            <a:pPr marL="91440" lvl="0" indent="-203200" algn="just" rtl="0">
              <a:lnSpc>
                <a:spcPct val="100000"/>
              </a:lnSpc>
              <a:spcBef>
                <a:spcPts val="0"/>
              </a:spcBef>
              <a:spcAft>
                <a:spcPts val="0"/>
              </a:spcAft>
              <a:buSzPts val="3200"/>
              <a:buFont typeface="Noto Sans Symbols"/>
              <a:buChar char="❑"/>
            </a:pPr>
            <a:r>
              <a:rPr lang="en-US" sz="3200" b="1" i="1"/>
              <a:t> </a:t>
            </a:r>
            <a:r>
              <a:rPr lang="en-US" sz="3200" b="1" i="1">
                <a:highlight>
                  <a:schemeClr val="accent6"/>
                </a:highlight>
              </a:rPr>
              <a:t>Routing </a:t>
            </a:r>
            <a:r>
              <a:rPr lang="en-US" sz="3200" b="1" i="1"/>
              <a:t>trong ASP.NET là </a:t>
            </a:r>
            <a:r>
              <a:rPr lang="en-US" sz="3200" b="1" i="1">
                <a:highlight>
                  <a:schemeClr val="accent6"/>
                </a:highlight>
              </a:rPr>
              <a:t>quá trình ánh xạ</a:t>
            </a:r>
            <a:r>
              <a:rPr lang="en-US" sz="3200" b="1" i="1"/>
              <a:t> (mapping) truy vấn HTTP với đối tượng xử lý truy vấn đó (handler). Trong MVC, handler chính là phương thức action của controller.</a:t>
            </a:r>
            <a:endParaRPr sz="3200" b="1" i="1"/>
          </a:p>
          <a:p>
            <a:pPr marL="91440" lvl="0" indent="-203200" algn="just" rtl="0">
              <a:lnSpc>
                <a:spcPct val="100000"/>
              </a:lnSpc>
              <a:spcBef>
                <a:spcPts val="1400"/>
              </a:spcBef>
              <a:spcAft>
                <a:spcPts val="0"/>
              </a:spcAft>
              <a:buSzPts val="3200"/>
              <a:buFont typeface="Noto Sans Symbols"/>
              <a:buChar char="❑"/>
            </a:pPr>
            <a:r>
              <a:rPr lang="en-US" sz="3200" b="1"/>
              <a:t> Khi tạo mới project, Visual studio add </a:t>
            </a:r>
            <a:r>
              <a:rPr lang="en-US" sz="3200" b="1">
                <a:solidFill>
                  <a:srgbClr val="FF0000"/>
                </a:solidFill>
              </a:rPr>
              <a:t>default route </a:t>
            </a:r>
            <a:r>
              <a:rPr lang="en-US" sz="3200" b="1"/>
              <a:t>(định tuyến mặc định) khi </a:t>
            </a:r>
            <a:r>
              <a:rPr lang="en-US" sz="3200" b="1">
                <a:solidFill>
                  <a:srgbClr val="FF0000"/>
                </a:solidFill>
              </a:rPr>
              <a:t>RUN</a:t>
            </a:r>
            <a:r>
              <a:rPr lang="en-US" sz="3200" b="1"/>
              <a:t> đó là Home hoặc Home/Index action trong HomeController.</a:t>
            </a:r>
            <a:endParaRPr/>
          </a:p>
          <a:p>
            <a:pPr marL="91440" lvl="0" indent="0" algn="just" rtl="0">
              <a:lnSpc>
                <a:spcPct val="100000"/>
              </a:lnSpc>
              <a:spcBef>
                <a:spcPts val="1400"/>
              </a:spcBef>
              <a:spcAft>
                <a:spcPts val="0"/>
              </a:spcAft>
              <a:buNone/>
            </a:pPr>
            <a:r>
              <a:rPr lang="en-US" sz="3200"/>
              <a:t/>
            </a:r>
            <a:br>
              <a:rPr lang="en-US" sz="3200"/>
            </a:br>
            <a:endParaRPr sz="3200"/>
          </a:p>
        </p:txBody>
      </p:sp>
      <p:sp>
        <p:nvSpPr>
          <p:cNvPr id="300" name="Google Shape;300;p32"/>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smtClean="0"/>
              <a:t>Routing </a:t>
            </a:r>
            <a:r>
              <a:rPr lang="en-US" b="1"/>
              <a:t>system</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4"/>
        <p:cNvGrpSpPr/>
        <p:nvPr/>
      </p:nvGrpSpPr>
      <p:grpSpPr>
        <a:xfrm>
          <a:off x="0" y="0"/>
          <a:ext cx="0" cy="0"/>
          <a:chOff x="0" y="0"/>
          <a:chExt cx="0" cy="0"/>
        </a:xfrm>
      </p:grpSpPr>
      <p:sp>
        <p:nvSpPr>
          <p:cNvPr id="305" name="Google Shape;305;p33"/>
          <p:cNvSpPr txBox="1">
            <a:spLocks noGrp="1"/>
          </p:cNvSpPr>
          <p:nvPr>
            <p:ph type="body" idx="1"/>
          </p:nvPr>
        </p:nvSpPr>
        <p:spPr>
          <a:xfrm>
            <a:off x="246641" y="1858385"/>
            <a:ext cx="9659359"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Char char="●"/>
            </a:pPr>
            <a:r>
              <a:rPr lang="en-US" sz="3600" b="1"/>
              <a:t>-Bạn có thể tùy chỉnh trên thanh URL của Browser</a:t>
            </a:r>
            <a:endParaRPr/>
          </a:p>
          <a:p>
            <a:pPr marL="631825" lvl="0" indent="-228600" algn="l" rtl="0">
              <a:lnSpc>
                <a:spcPct val="100000"/>
              </a:lnSpc>
              <a:spcBef>
                <a:spcPts val="1400"/>
              </a:spcBef>
              <a:spcAft>
                <a:spcPts val="0"/>
              </a:spcAft>
              <a:buSzPts val="2000"/>
              <a:buFont typeface="Arial"/>
              <a:buChar char="•"/>
            </a:pPr>
            <a:r>
              <a:rPr lang="en-US" b="1"/>
              <a:t>/</a:t>
            </a:r>
            <a:endParaRPr/>
          </a:p>
          <a:p>
            <a:pPr marL="631825" lvl="0" indent="-228600" algn="l" rtl="0">
              <a:lnSpc>
                <a:spcPct val="100000"/>
              </a:lnSpc>
              <a:spcBef>
                <a:spcPts val="1400"/>
              </a:spcBef>
              <a:spcAft>
                <a:spcPts val="0"/>
              </a:spcAft>
              <a:buSzPts val="2000"/>
              <a:buFont typeface="Arial"/>
              <a:buChar char="•"/>
            </a:pPr>
            <a:r>
              <a:rPr lang="en-US" b="1"/>
              <a:t>Home</a:t>
            </a:r>
            <a:endParaRPr/>
          </a:p>
          <a:p>
            <a:pPr marL="631825" lvl="0" indent="-228600" algn="l" rtl="0">
              <a:lnSpc>
                <a:spcPct val="100000"/>
              </a:lnSpc>
              <a:spcBef>
                <a:spcPts val="1400"/>
              </a:spcBef>
              <a:spcAft>
                <a:spcPts val="0"/>
              </a:spcAft>
              <a:buSzPts val="2000"/>
              <a:buFont typeface="Arial"/>
              <a:buChar char="•"/>
            </a:pPr>
            <a:r>
              <a:rPr lang="en-US" b="1"/>
              <a:t>Home/Index</a:t>
            </a:r>
            <a:endParaRPr sz="2900"/>
          </a:p>
        </p:txBody>
      </p:sp>
      <p:sp>
        <p:nvSpPr>
          <p:cNvPr id="306" name="Google Shape;306;p33"/>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smtClean="0"/>
              <a:t>Routing </a:t>
            </a:r>
            <a:r>
              <a:rPr lang="en-US" b="1"/>
              <a:t>system</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pic>
        <p:nvPicPr>
          <p:cNvPr id="311" name="Google Shape;311;p34" descr="Screen Clipping"/>
          <p:cNvPicPr preferRelativeResize="0"/>
          <p:nvPr/>
        </p:nvPicPr>
        <p:blipFill rotWithShape="1">
          <a:blip r:embed="rId3">
            <a:alphaModFix/>
          </a:blip>
          <a:srcRect/>
          <a:stretch/>
        </p:blipFill>
        <p:spPr>
          <a:xfrm>
            <a:off x="0" y="632012"/>
            <a:ext cx="9906000" cy="5405717"/>
          </a:xfrm>
          <a:prstGeom prst="rect">
            <a:avLst/>
          </a:prstGeom>
          <a:noFill/>
          <a:ln w="88900" cap="sq" cmpd="thickThin">
            <a:solidFill>
              <a:srgbClr val="000000"/>
            </a:solidFill>
            <a:prstDash val="solid"/>
            <a:miter lim="800000"/>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
        <p:cNvGrpSpPr/>
        <p:nvPr/>
      </p:nvGrpSpPr>
      <p:grpSpPr>
        <a:xfrm>
          <a:off x="0" y="0"/>
          <a:ext cx="0" cy="0"/>
          <a:chOff x="0" y="0"/>
          <a:chExt cx="0" cy="0"/>
        </a:xfrm>
      </p:grpSpPr>
      <p:pic>
        <p:nvPicPr>
          <p:cNvPr id="118" name="Google Shape;118;p8" descr="Screen Clipping"/>
          <p:cNvPicPr preferRelativeResize="0"/>
          <p:nvPr/>
        </p:nvPicPr>
        <p:blipFill rotWithShape="1">
          <a:blip r:embed="rId3">
            <a:alphaModFix/>
          </a:blip>
          <a:srcRect/>
          <a:stretch/>
        </p:blipFill>
        <p:spPr>
          <a:xfrm>
            <a:off x="0" y="664534"/>
            <a:ext cx="9906000" cy="5528931"/>
          </a:xfrm>
          <a:prstGeom prst="rect">
            <a:avLst/>
          </a:prstGeom>
          <a:noFill/>
          <a:ln>
            <a:noFill/>
          </a:ln>
        </p:spPr>
      </p:pic>
      <p:sp>
        <p:nvSpPr>
          <p:cNvPr id="119" name="Google Shape;119;p8"/>
          <p:cNvSpPr/>
          <p:nvPr/>
        </p:nvSpPr>
        <p:spPr>
          <a:xfrm>
            <a:off x="2485622" y="3428999"/>
            <a:ext cx="515155" cy="321972"/>
          </a:xfrm>
          <a:prstGeom prst="rightArrow">
            <a:avLst>
              <a:gd name="adj1" fmla="val 50000"/>
              <a:gd name="adj2" fmla="val 50000"/>
            </a:avLst>
          </a:prstGeom>
          <a:solidFill>
            <a:srgbClr val="FF0000"/>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8"/>
          <p:cNvSpPr/>
          <p:nvPr/>
        </p:nvSpPr>
        <p:spPr>
          <a:xfrm>
            <a:off x="2485622" y="1724795"/>
            <a:ext cx="515155" cy="321972"/>
          </a:xfrm>
          <a:prstGeom prst="rightArrow">
            <a:avLst>
              <a:gd name="adj1" fmla="val 50000"/>
              <a:gd name="adj2" fmla="val 50000"/>
            </a:avLst>
          </a:prstGeom>
          <a:solidFill>
            <a:srgbClr val="FF0000"/>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8"/>
          <p:cNvSpPr/>
          <p:nvPr/>
        </p:nvSpPr>
        <p:spPr>
          <a:xfrm>
            <a:off x="5680656" y="1717382"/>
            <a:ext cx="515155" cy="321972"/>
          </a:xfrm>
          <a:prstGeom prst="rightArrow">
            <a:avLst>
              <a:gd name="adj1" fmla="val 50000"/>
              <a:gd name="adj2" fmla="val 50000"/>
            </a:avLst>
          </a:prstGeom>
          <a:solidFill>
            <a:srgbClr val="FF0000"/>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5"/>
        <p:cNvGrpSpPr/>
        <p:nvPr/>
      </p:nvGrpSpPr>
      <p:grpSpPr>
        <a:xfrm>
          <a:off x="0" y="0"/>
          <a:ext cx="0" cy="0"/>
          <a:chOff x="0" y="0"/>
          <a:chExt cx="0" cy="0"/>
        </a:xfrm>
      </p:grpSpPr>
      <p:pic>
        <p:nvPicPr>
          <p:cNvPr id="316" name="Google Shape;316;p35" descr="Home Page - My ASP.NET Application - Personal - Microsoft​ Edge"/>
          <p:cNvPicPr preferRelativeResize="0"/>
          <p:nvPr/>
        </p:nvPicPr>
        <p:blipFill rotWithShape="1">
          <a:blip r:embed="rId3">
            <a:alphaModFix/>
          </a:blip>
          <a:srcRect/>
          <a:stretch/>
        </p:blipFill>
        <p:spPr>
          <a:xfrm>
            <a:off x="0" y="0"/>
            <a:ext cx="9906000" cy="68579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0"/>
        <p:cNvGrpSpPr/>
        <p:nvPr/>
      </p:nvGrpSpPr>
      <p:grpSpPr>
        <a:xfrm>
          <a:off x="0" y="0"/>
          <a:ext cx="0" cy="0"/>
          <a:chOff x="0" y="0"/>
          <a:chExt cx="0" cy="0"/>
        </a:xfrm>
      </p:grpSpPr>
      <p:sp>
        <p:nvSpPr>
          <p:cNvPr id="321" name="Google Shape;321;p36"/>
          <p:cNvSpPr txBox="1">
            <a:spLocks noGrp="1"/>
          </p:cNvSpPr>
          <p:nvPr>
            <p:ph type="body" idx="1"/>
          </p:nvPr>
        </p:nvSpPr>
        <p:spPr>
          <a:xfrm>
            <a:off x="246641" y="1858385"/>
            <a:ext cx="9659359" cy="4688015"/>
          </a:xfrm>
          <a:prstGeom prst="rect">
            <a:avLst/>
          </a:prstGeom>
          <a:noFill/>
          <a:ln>
            <a:noFill/>
          </a:ln>
        </p:spPr>
        <p:txBody>
          <a:bodyPr spcFirstLastPara="1" wrap="square" lIns="0" tIns="45700" rIns="0" bIns="45700" anchor="t" anchorCtr="0">
            <a:noAutofit/>
          </a:bodyPr>
          <a:lstStyle/>
          <a:p>
            <a:pPr marL="120650" lvl="0" indent="0" algn="l" rtl="0">
              <a:lnSpc>
                <a:spcPct val="100000"/>
              </a:lnSpc>
              <a:spcBef>
                <a:spcPts val="0"/>
              </a:spcBef>
              <a:spcAft>
                <a:spcPts val="0"/>
              </a:spcAft>
              <a:buSzPts val="3600"/>
              <a:buNone/>
            </a:pPr>
            <a:r>
              <a:rPr lang="en-US" sz="3600" b="1"/>
              <a:t>- Trong thư mục View/Home bạn thực hiện </a:t>
            </a:r>
            <a:r>
              <a:rPr lang="en-US" sz="3600" b="1">
                <a:solidFill>
                  <a:srgbClr val="FF0000"/>
                </a:solidFill>
              </a:rPr>
              <a:t>xóa</a:t>
            </a:r>
            <a:r>
              <a:rPr lang="en-US" sz="3600" b="1"/>
              <a:t> Index.cshtml -&gt;</a:t>
            </a:r>
            <a:r>
              <a:rPr lang="en-US" sz="3600" b="1">
                <a:solidFill>
                  <a:srgbClr val="FF0000"/>
                </a:solidFill>
              </a:rPr>
              <a:t> RUN </a:t>
            </a:r>
            <a:r>
              <a:rPr lang="en-US" sz="3600" b="1"/>
              <a:t>lại project và quan sát …</a:t>
            </a:r>
            <a:endParaRPr sz="3600" b="1"/>
          </a:p>
          <a:p>
            <a:pPr marL="91440" lvl="0" indent="-184150" algn="l" rtl="0">
              <a:lnSpc>
                <a:spcPct val="100000"/>
              </a:lnSpc>
              <a:spcBef>
                <a:spcPts val="1400"/>
              </a:spcBef>
              <a:spcAft>
                <a:spcPts val="0"/>
              </a:spcAft>
              <a:buSzPts val="2900"/>
              <a:buChar char="●"/>
            </a:pPr>
            <a:r>
              <a:rPr lang="en-US" sz="2900"/>
              <a:t/>
            </a:r>
            <a:br>
              <a:rPr lang="en-US" sz="2900"/>
            </a:br>
            <a:endParaRPr sz="2900"/>
          </a:p>
        </p:txBody>
      </p:sp>
      <p:sp>
        <p:nvSpPr>
          <p:cNvPr id="322" name="Google Shape;322;p36"/>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smtClean="0"/>
              <a:t>Routing </a:t>
            </a:r>
            <a:r>
              <a:rPr lang="en-US" b="1"/>
              <a:t>system</a:t>
            </a:r>
            <a:endParaRPr b="1"/>
          </a:p>
        </p:txBody>
      </p:sp>
      <p:pic>
        <p:nvPicPr>
          <p:cNvPr id="323" name="Google Shape;323;p36" descr="The resource cannot be found. - Personal - Microsoft​ Edge"/>
          <p:cNvPicPr preferRelativeResize="0"/>
          <p:nvPr/>
        </p:nvPicPr>
        <p:blipFill rotWithShape="1">
          <a:blip r:embed="rId3">
            <a:alphaModFix/>
          </a:blip>
          <a:srcRect l="1222" r="18144" b="60591"/>
          <a:stretch/>
        </p:blipFill>
        <p:spPr>
          <a:xfrm>
            <a:off x="91889" y="3724772"/>
            <a:ext cx="9968864" cy="2989178"/>
          </a:xfrm>
          <a:prstGeom prst="rect">
            <a:avLst/>
          </a:prstGeom>
          <a:noFill/>
          <a:ln w="88900" cap="sq" cmpd="thickThin">
            <a:solidFill>
              <a:srgbClr val="000000"/>
            </a:solidFill>
            <a:prstDash val="solid"/>
            <a:miter lim="800000"/>
            <a:headEnd type="none" w="sm" len="sm"/>
            <a:tailEnd type="none" w="sm"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7"/>
        <p:cNvGrpSpPr/>
        <p:nvPr/>
      </p:nvGrpSpPr>
      <p:grpSpPr>
        <a:xfrm>
          <a:off x="0" y="0"/>
          <a:ext cx="0" cy="0"/>
          <a:chOff x="0" y="0"/>
          <a:chExt cx="0" cy="0"/>
        </a:xfrm>
      </p:grpSpPr>
      <p:sp>
        <p:nvSpPr>
          <p:cNvPr id="328" name="Google Shape;328;p37"/>
          <p:cNvSpPr txBox="1">
            <a:spLocks noGrp="1"/>
          </p:cNvSpPr>
          <p:nvPr>
            <p:ph type="body" idx="1"/>
          </p:nvPr>
        </p:nvSpPr>
        <p:spPr>
          <a:xfrm>
            <a:off x="246641" y="1858385"/>
            <a:ext cx="9659359" cy="4688015"/>
          </a:xfrm>
          <a:prstGeom prst="rect">
            <a:avLst/>
          </a:prstGeom>
          <a:noFill/>
          <a:ln>
            <a:noFill/>
          </a:ln>
        </p:spPr>
        <p:txBody>
          <a:bodyPr spcFirstLastPara="1" wrap="square" lIns="0" tIns="45700" rIns="0" bIns="45700" anchor="t" anchorCtr="0">
            <a:noAutofit/>
          </a:bodyPr>
          <a:lstStyle/>
          <a:p>
            <a:pPr marL="120650" lvl="0" indent="0" algn="l" rtl="0">
              <a:lnSpc>
                <a:spcPct val="100000"/>
              </a:lnSpc>
              <a:spcBef>
                <a:spcPts val="0"/>
              </a:spcBef>
              <a:spcAft>
                <a:spcPts val="0"/>
              </a:spcAft>
              <a:buSzPts val="3600"/>
              <a:buNone/>
            </a:pPr>
            <a:r>
              <a:rPr lang="en-US" sz="3600" b="1"/>
              <a:t>- Thiết lập định tuyến cho trang </a:t>
            </a:r>
            <a:r>
              <a:rPr lang="en-US" sz="3600" b="1">
                <a:solidFill>
                  <a:srgbClr val="FF0000"/>
                </a:solidFill>
              </a:rPr>
              <a:t>About </a:t>
            </a:r>
            <a:r>
              <a:rPr lang="en-US" sz="3600" b="1"/>
              <a:t>hiển thị đầu tiên khi </a:t>
            </a:r>
            <a:r>
              <a:rPr lang="en-US" sz="3600" b="1">
                <a:solidFill>
                  <a:srgbClr val="FF0000"/>
                </a:solidFill>
              </a:rPr>
              <a:t>RUN</a:t>
            </a:r>
            <a:r>
              <a:rPr lang="en-US" sz="3600" b="1"/>
              <a:t> project</a:t>
            </a:r>
            <a:endParaRPr sz="3600" b="1"/>
          </a:p>
          <a:p>
            <a:pPr marL="91440" lvl="0" indent="-184150" algn="l" rtl="0">
              <a:lnSpc>
                <a:spcPct val="100000"/>
              </a:lnSpc>
              <a:spcBef>
                <a:spcPts val="1400"/>
              </a:spcBef>
              <a:spcAft>
                <a:spcPts val="0"/>
              </a:spcAft>
              <a:buSzPts val="2900"/>
              <a:buChar char="●"/>
            </a:pPr>
            <a:r>
              <a:rPr lang="en-US" sz="2900"/>
              <a:t/>
            </a:r>
            <a:br>
              <a:rPr lang="en-US" sz="2900"/>
            </a:br>
            <a:endParaRPr sz="2900"/>
          </a:p>
        </p:txBody>
      </p:sp>
      <p:sp>
        <p:nvSpPr>
          <p:cNvPr id="329" name="Google Shape;329;p37"/>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smtClean="0"/>
              <a:t>Routing </a:t>
            </a:r>
            <a:r>
              <a:rPr lang="en-US" b="1"/>
              <a:t>system</a:t>
            </a:r>
            <a:endParaRPr b="1"/>
          </a:p>
        </p:txBody>
      </p:sp>
      <p:pic>
        <p:nvPicPr>
          <p:cNvPr id="330" name="Google Shape;330;p37" descr="Screen Clipping"/>
          <p:cNvPicPr preferRelativeResize="0"/>
          <p:nvPr/>
        </p:nvPicPr>
        <p:blipFill rotWithShape="1">
          <a:blip r:embed="rId3">
            <a:alphaModFix/>
          </a:blip>
          <a:srcRect/>
          <a:stretch/>
        </p:blipFill>
        <p:spPr>
          <a:xfrm>
            <a:off x="701501" y="3389867"/>
            <a:ext cx="8582145" cy="154520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4"/>
        <p:cNvGrpSpPr/>
        <p:nvPr/>
      </p:nvGrpSpPr>
      <p:grpSpPr>
        <a:xfrm>
          <a:off x="0" y="0"/>
          <a:ext cx="0" cy="0"/>
          <a:chOff x="0" y="0"/>
          <a:chExt cx="0" cy="0"/>
        </a:xfrm>
      </p:grpSpPr>
      <p:sp>
        <p:nvSpPr>
          <p:cNvPr id="335" name="Google Shape;335;p38"/>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184150" algn="l" rtl="0">
              <a:lnSpc>
                <a:spcPct val="100000"/>
              </a:lnSpc>
              <a:spcBef>
                <a:spcPts val="0"/>
              </a:spcBef>
              <a:spcAft>
                <a:spcPts val="0"/>
              </a:spcAft>
              <a:buSzPts val="2900"/>
              <a:buChar char="●"/>
            </a:pPr>
            <a:r>
              <a:rPr lang="en-US" sz="2900" b="1" i="1"/>
              <a:t>-Trong Project add mới một Empty Controller đặt tên là </a:t>
            </a:r>
            <a:r>
              <a:rPr lang="en-US" sz="2900" b="1" i="1">
                <a:solidFill>
                  <a:srgbClr val="FF0000"/>
                </a:solidFill>
              </a:rPr>
              <a:t>PartyInvitesController</a:t>
            </a:r>
            <a:r>
              <a:rPr lang="en-US" sz="2900" b="1" i="1"/>
              <a:t>:</a:t>
            </a:r>
            <a:endParaRPr sz="2900" b="1" i="1"/>
          </a:p>
          <a:p>
            <a:pPr marL="91440" lvl="0" indent="-184150" algn="l" rtl="0">
              <a:lnSpc>
                <a:spcPct val="100000"/>
              </a:lnSpc>
              <a:spcBef>
                <a:spcPts val="1400"/>
              </a:spcBef>
              <a:spcAft>
                <a:spcPts val="0"/>
              </a:spcAft>
              <a:buSzPts val="2900"/>
              <a:buChar char="●"/>
            </a:pPr>
            <a:r>
              <a:rPr lang="en-US" sz="2900" b="1"/>
              <a:t>-Trong class </a:t>
            </a:r>
            <a:r>
              <a:rPr lang="en-US" sz="2900" b="1">
                <a:solidFill>
                  <a:srgbClr val="FF0000"/>
                </a:solidFill>
              </a:rPr>
              <a:t>PartyInvitesController.cs</a:t>
            </a:r>
            <a:r>
              <a:rPr lang="en-US" sz="2900" b="1"/>
              <a:t> xây dựng hàm Index trả về chuỗi “</a:t>
            </a:r>
            <a:r>
              <a:rPr lang="en-US" sz="2900" b="1">
                <a:solidFill>
                  <a:srgbClr val="0070C0"/>
                </a:solidFill>
              </a:rPr>
              <a:t>Hello ASP MVC5</a:t>
            </a:r>
            <a:r>
              <a:rPr lang="en-US" sz="2900" b="1"/>
              <a:t>” -&gt; </a:t>
            </a:r>
            <a:r>
              <a:rPr lang="en-US" sz="2900" b="1">
                <a:solidFill>
                  <a:srgbClr val="FF0000"/>
                </a:solidFill>
              </a:rPr>
              <a:t>RUN</a:t>
            </a:r>
            <a:r>
              <a:rPr lang="en-US" sz="2900" b="1"/>
              <a:t> project và quan sát …</a:t>
            </a:r>
            <a:endParaRPr sz="2900">
              <a:solidFill>
                <a:srgbClr val="FF0000"/>
              </a:solidFill>
            </a:endParaRPr>
          </a:p>
          <a:p>
            <a:pPr marL="91440" lvl="0" indent="-184150" algn="l" rtl="0">
              <a:lnSpc>
                <a:spcPct val="100000"/>
              </a:lnSpc>
              <a:spcBef>
                <a:spcPts val="1400"/>
              </a:spcBef>
              <a:spcAft>
                <a:spcPts val="0"/>
              </a:spcAft>
              <a:buSzPts val="2900"/>
              <a:buChar char="●"/>
            </a:pPr>
            <a:r>
              <a:rPr lang="en-US" sz="2900"/>
              <a:t/>
            </a:r>
            <a:br>
              <a:rPr lang="en-US" sz="2900"/>
            </a:br>
            <a:endParaRPr sz="2900"/>
          </a:p>
        </p:txBody>
      </p:sp>
      <p:sp>
        <p:nvSpPr>
          <p:cNvPr id="336" name="Google Shape;336;p38"/>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smtClean="0"/>
              <a:t>Controllers</a:t>
            </a:r>
            <a:endParaRPr b="1"/>
          </a:p>
        </p:txBody>
      </p:sp>
      <p:pic>
        <p:nvPicPr>
          <p:cNvPr id="337" name="Google Shape;337;p38" descr="Screen Clipping"/>
          <p:cNvPicPr preferRelativeResize="0"/>
          <p:nvPr/>
        </p:nvPicPr>
        <p:blipFill rotWithShape="1">
          <a:blip r:embed="rId3">
            <a:alphaModFix/>
          </a:blip>
          <a:srcRect/>
          <a:stretch/>
        </p:blipFill>
        <p:spPr>
          <a:xfrm>
            <a:off x="161365" y="3883951"/>
            <a:ext cx="5772956" cy="2876951"/>
          </a:xfrm>
          <a:prstGeom prst="rect">
            <a:avLst/>
          </a:prstGeom>
          <a:noFill/>
          <a:ln w="88900" cap="sq" cmpd="thickThin">
            <a:solidFill>
              <a:srgbClr val="000000"/>
            </a:solidFill>
            <a:prstDash val="solid"/>
            <a:miter lim="800000"/>
            <a:headEnd type="none" w="sm" len="sm"/>
            <a:tailEnd type="none" w="sm" len="s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1"/>
        <p:cNvGrpSpPr/>
        <p:nvPr/>
      </p:nvGrpSpPr>
      <p:grpSpPr>
        <a:xfrm>
          <a:off x="0" y="0"/>
          <a:ext cx="0" cy="0"/>
          <a:chOff x="0" y="0"/>
          <a:chExt cx="0" cy="0"/>
        </a:xfrm>
      </p:grpSpPr>
      <p:sp>
        <p:nvSpPr>
          <p:cNvPr id="342" name="Google Shape;342;p39"/>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Char char="●"/>
            </a:pPr>
            <a:r>
              <a:rPr lang="en-US" sz="3600" b="1" i="1"/>
              <a:t>-Trong Project add mới một Empty Controller đặt tên là </a:t>
            </a:r>
            <a:r>
              <a:rPr lang="en-US" sz="3600" b="1" i="1">
                <a:solidFill>
                  <a:srgbClr val="FF0000"/>
                </a:solidFill>
              </a:rPr>
              <a:t>PartyInvitesController</a:t>
            </a:r>
            <a:r>
              <a:rPr lang="en-US" sz="3600" b="1" i="1"/>
              <a:t>:</a:t>
            </a:r>
            <a:endParaRPr sz="3600" b="1" i="1"/>
          </a:p>
          <a:p>
            <a:pPr marL="91440" lvl="0" indent="-228600" algn="l" rtl="0">
              <a:lnSpc>
                <a:spcPct val="100000"/>
              </a:lnSpc>
              <a:spcBef>
                <a:spcPts val="1400"/>
              </a:spcBef>
              <a:spcAft>
                <a:spcPts val="0"/>
              </a:spcAft>
              <a:buSzPts val="3600"/>
              <a:buChar char="●"/>
            </a:pPr>
            <a:r>
              <a:rPr lang="en-US" sz="3600" b="1" i="1">
                <a:solidFill>
                  <a:srgbClr val="FF0000"/>
                </a:solidFill>
              </a:rPr>
              <a:t>-Kết quả: </a:t>
            </a:r>
            <a:r>
              <a:rPr lang="en-US" sz="3600" b="1" i="1">
                <a:solidFill>
                  <a:srgbClr val="595959"/>
                </a:solidFill>
              </a:rPr>
              <a:t>trả về định tuyến mặc định trang About đã cấu hình ở slide trước đó</a:t>
            </a:r>
            <a:endParaRPr/>
          </a:p>
          <a:p>
            <a:pPr marL="91440" lvl="0" indent="-228600" algn="l" rtl="0">
              <a:lnSpc>
                <a:spcPct val="100000"/>
              </a:lnSpc>
              <a:spcBef>
                <a:spcPts val="1400"/>
              </a:spcBef>
              <a:spcAft>
                <a:spcPts val="0"/>
              </a:spcAft>
              <a:buSzPts val="3600"/>
              <a:buChar char="●"/>
            </a:pPr>
            <a:r>
              <a:rPr lang="en-US" sz="3600" b="1" i="1">
                <a:solidFill>
                  <a:srgbClr val="595959"/>
                </a:solidFill>
              </a:rPr>
              <a:t>-Khắc phục: thực hiện thêm cấu hình hiển thị nội dung trong action Index của Controller PartyInvites.</a:t>
            </a:r>
            <a:endParaRPr sz="2900"/>
          </a:p>
        </p:txBody>
      </p:sp>
      <p:sp>
        <p:nvSpPr>
          <p:cNvPr id="343" name="Google Shape;343;p39"/>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smtClean="0"/>
              <a:t>Controllers</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7"/>
        <p:cNvGrpSpPr/>
        <p:nvPr/>
      </p:nvGrpSpPr>
      <p:grpSpPr>
        <a:xfrm>
          <a:off x="0" y="0"/>
          <a:ext cx="0" cy="0"/>
          <a:chOff x="0" y="0"/>
          <a:chExt cx="0" cy="0"/>
        </a:xfrm>
      </p:grpSpPr>
      <p:pic>
        <p:nvPicPr>
          <p:cNvPr id="348" name="Google Shape;348;p40" descr="Screen Clipping"/>
          <p:cNvPicPr preferRelativeResize="0"/>
          <p:nvPr/>
        </p:nvPicPr>
        <p:blipFill rotWithShape="1">
          <a:blip r:embed="rId3">
            <a:alphaModFix/>
          </a:blip>
          <a:srcRect/>
          <a:stretch/>
        </p:blipFill>
        <p:spPr>
          <a:xfrm>
            <a:off x="169229" y="1021976"/>
            <a:ext cx="9487365" cy="477370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2"/>
        <p:cNvGrpSpPr/>
        <p:nvPr/>
      </p:nvGrpSpPr>
      <p:grpSpPr>
        <a:xfrm>
          <a:off x="0" y="0"/>
          <a:ext cx="0" cy="0"/>
          <a:chOff x="0" y="0"/>
          <a:chExt cx="0" cy="0"/>
        </a:xfrm>
      </p:grpSpPr>
      <p:pic>
        <p:nvPicPr>
          <p:cNvPr id="353" name="Google Shape;353;p41" descr="localhost:12938 - Personal - Microsoft​ Edge"/>
          <p:cNvPicPr preferRelativeResize="0"/>
          <p:nvPr/>
        </p:nvPicPr>
        <p:blipFill rotWithShape="1">
          <a:blip r:embed="rId3">
            <a:alphaModFix/>
          </a:blip>
          <a:srcRect/>
          <a:stretch/>
        </p:blipFill>
        <p:spPr>
          <a:xfrm>
            <a:off x="627214" y="995082"/>
            <a:ext cx="8736054" cy="333487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7"/>
        <p:cNvGrpSpPr/>
        <p:nvPr/>
      </p:nvGrpSpPr>
      <p:grpSpPr>
        <a:xfrm>
          <a:off x="0" y="0"/>
          <a:ext cx="0" cy="0"/>
          <a:chOff x="0" y="0"/>
          <a:chExt cx="0" cy="0"/>
        </a:xfrm>
      </p:grpSpPr>
      <p:sp>
        <p:nvSpPr>
          <p:cNvPr id="358" name="Google Shape;358;p42"/>
          <p:cNvSpPr txBox="1">
            <a:spLocks noGrp="1"/>
          </p:cNvSpPr>
          <p:nvPr>
            <p:ph type="body" idx="1"/>
          </p:nvPr>
        </p:nvSpPr>
        <p:spPr>
          <a:xfrm>
            <a:off x="399245" y="283336"/>
            <a:ext cx="9092400" cy="5988600"/>
          </a:xfrm>
          <a:prstGeom prst="rect">
            <a:avLst/>
          </a:prstGeom>
          <a:gradFill>
            <a:gsLst>
              <a:gs pos="0">
                <a:srgbClr val="C34913"/>
              </a:gs>
              <a:gs pos="34000">
                <a:srgbClr val="C24B17"/>
              </a:gs>
              <a:gs pos="70000">
                <a:srgbClr val="C84A14"/>
              </a:gs>
              <a:gs pos="100000">
                <a:srgbClr val="C45524"/>
              </a:gs>
            </a:gsLst>
            <a:path path="circle">
              <a:fillToRect l="50000" t="50000" r="50000" b="50000"/>
            </a:path>
            <a:tileRect/>
          </a:gradFill>
          <a:ln w="12700" cap="flat" cmpd="sng">
            <a:solidFill>
              <a:schemeClr val="accent2"/>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0" tIns="45700" rIns="0" bIns="45700" anchor="ctr" anchorCtr="0">
            <a:noAutofit/>
          </a:bodyPr>
          <a:lstStyle/>
          <a:p>
            <a:pPr marL="0" lvl="0" indent="0" algn="ctr" rtl="0">
              <a:lnSpc>
                <a:spcPct val="120000"/>
              </a:lnSpc>
              <a:spcBef>
                <a:spcPts val="0"/>
              </a:spcBef>
              <a:spcAft>
                <a:spcPts val="0"/>
              </a:spcAft>
              <a:buSzPts val="7200"/>
              <a:buNone/>
            </a:pPr>
            <a:r>
              <a:rPr lang="en-US" sz="7200" b="1">
                <a:solidFill>
                  <a:schemeClr val="lt1"/>
                </a:solidFill>
                <a:latin typeface="Calibri"/>
                <a:ea typeface="Calibri"/>
                <a:cs typeface="Calibri"/>
                <a:sym typeface="Calibri"/>
              </a:rPr>
              <a:t>ACTION RESULTS ABTRACT CLASS</a:t>
            </a:r>
            <a:endParaRPr sz="7200">
              <a:latin typeface="Tahoma"/>
              <a:ea typeface="Tahoma"/>
              <a:cs typeface="Tahoma"/>
              <a:sym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3"/>
        <p:cNvGrpSpPr/>
        <p:nvPr/>
      </p:nvGrpSpPr>
      <p:grpSpPr>
        <a:xfrm>
          <a:off x="0" y="0"/>
          <a:ext cx="0" cy="0"/>
          <a:chOff x="0" y="0"/>
          <a:chExt cx="0" cy="0"/>
        </a:xfrm>
      </p:grpSpPr>
      <p:sp>
        <p:nvSpPr>
          <p:cNvPr id="364" name="Google Shape;364;p43"/>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Char char="●"/>
            </a:pPr>
            <a:r>
              <a:rPr lang="en-US" sz="3600" b="1" i="1"/>
              <a:t>-Action Results là một kiểu dữ liệu.</a:t>
            </a:r>
            <a:endParaRPr/>
          </a:p>
          <a:p>
            <a:pPr marL="91440" lvl="0" indent="-228600" algn="l" rtl="0">
              <a:lnSpc>
                <a:spcPct val="100000"/>
              </a:lnSpc>
              <a:spcBef>
                <a:spcPts val="1400"/>
              </a:spcBef>
              <a:spcAft>
                <a:spcPts val="0"/>
              </a:spcAft>
              <a:buSzPts val="3600"/>
              <a:buChar char="●"/>
            </a:pPr>
            <a:r>
              <a:rPr lang="en-US" sz="3600" b="1" i="1"/>
              <a:t>-Action Results là kết quả trả về của một hanh động khi nó được thực thi.</a:t>
            </a:r>
            <a:endParaRPr sz="3600" b="1" i="1"/>
          </a:p>
          <a:p>
            <a:pPr marL="91440" lvl="0" indent="-228600" algn="l" rtl="0">
              <a:lnSpc>
                <a:spcPct val="100000"/>
              </a:lnSpc>
              <a:spcBef>
                <a:spcPts val="1400"/>
              </a:spcBef>
              <a:spcAft>
                <a:spcPts val="0"/>
              </a:spcAft>
              <a:buSzPts val="3600"/>
              <a:buChar char="●"/>
            </a:pPr>
            <a:r>
              <a:rPr lang="en-US" sz="3600" b="1" i="1">
                <a:solidFill>
                  <a:srgbClr val="FF0000"/>
                </a:solidFill>
              </a:rPr>
              <a:t>-Action Results: </a:t>
            </a:r>
            <a:r>
              <a:rPr lang="en-US" sz="3600" b="1" i="1">
                <a:solidFill>
                  <a:srgbClr val="595959"/>
                </a:solidFill>
              </a:rPr>
              <a:t>là lớp abtract, lớp trừu tượng, có nhiều class thừa kế. Bởi vì các actions của Controller có thể trả về các kiểu dữ liệu khác nhau tại cùng thời điểm.</a:t>
            </a:r>
            <a:r>
              <a:rPr lang="en-US" sz="2900"/>
              <a:t/>
            </a:r>
            <a:br>
              <a:rPr lang="en-US" sz="2900"/>
            </a:br>
            <a:endParaRPr sz="2900"/>
          </a:p>
        </p:txBody>
      </p:sp>
      <p:sp>
        <p:nvSpPr>
          <p:cNvPr id="365" name="Google Shape;365;p43"/>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9"/>
        <p:cNvGrpSpPr/>
        <p:nvPr/>
      </p:nvGrpSpPr>
      <p:grpSpPr>
        <a:xfrm>
          <a:off x="0" y="0"/>
          <a:ext cx="0" cy="0"/>
          <a:chOff x="0" y="0"/>
          <a:chExt cx="0" cy="0"/>
        </a:xfrm>
      </p:grpSpPr>
      <p:pic>
        <p:nvPicPr>
          <p:cNvPr id="370" name="Google Shape;370;p44" descr="Screen Clipping"/>
          <p:cNvPicPr preferRelativeResize="0"/>
          <p:nvPr/>
        </p:nvPicPr>
        <p:blipFill rotWithShape="1">
          <a:blip r:embed="rId3">
            <a:alphaModFix/>
          </a:blip>
          <a:srcRect/>
          <a:stretch/>
        </p:blipFill>
        <p:spPr>
          <a:xfrm>
            <a:off x="2276218" y="0"/>
            <a:ext cx="5808513" cy="6200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6"/>
        <p:cNvGrpSpPr/>
        <p:nvPr/>
      </p:nvGrpSpPr>
      <p:grpSpPr>
        <a:xfrm>
          <a:off x="0" y="0"/>
          <a:ext cx="0" cy="0"/>
          <a:chOff x="0" y="0"/>
          <a:chExt cx="0" cy="0"/>
        </a:xfrm>
      </p:grpSpPr>
      <p:sp>
        <p:nvSpPr>
          <p:cNvPr id="127" name="Google Shape;127;p9"/>
          <p:cNvSpPr txBox="1">
            <a:spLocks noGrp="1"/>
          </p:cNvSpPr>
          <p:nvPr>
            <p:ph type="ctrTitle" idx="4294967295"/>
          </p:nvPr>
        </p:nvSpPr>
        <p:spPr>
          <a:xfrm>
            <a:off x="681038" y="1588951"/>
            <a:ext cx="8543925" cy="1939925"/>
          </a:xfrm>
          <a:prstGeom prst="rect">
            <a:avLst/>
          </a:prstGeom>
          <a:noFill/>
          <a:ln>
            <a:noFill/>
          </a:ln>
        </p:spPr>
        <p:txBody>
          <a:bodyPr spcFirstLastPara="1" wrap="square" lIns="91425" tIns="45700" rIns="91425" bIns="45700" anchor="ctr" anchorCtr="0">
            <a:normAutofit/>
          </a:bodyPr>
          <a:lstStyle/>
          <a:p>
            <a:pPr marL="0" marR="0" lvl="0" indent="0" algn="ctr" rtl="0">
              <a:lnSpc>
                <a:spcPct val="85000"/>
              </a:lnSpc>
              <a:spcBef>
                <a:spcPts val="0"/>
              </a:spcBef>
              <a:spcAft>
                <a:spcPts val="0"/>
              </a:spcAft>
              <a:buClr>
                <a:schemeClr val="lt1"/>
              </a:buClr>
              <a:buSzPts val="4800"/>
              <a:buFont typeface="Calibri"/>
              <a:buNone/>
            </a:pPr>
            <a:r>
              <a:rPr lang="en-US" sz="4800" b="1" i="0" u="none" strike="noStrike" cap="none">
                <a:solidFill>
                  <a:schemeClr val="lt1"/>
                </a:solidFill>
                <a:latin typeface="Calibri"/>
                <a:ea typeface="Calibri"/>
                <a:cs typeface="Calibri"/>
                <a:sym typeface="Calibri"/>
              </a:rPr>
              <a:t>Welcome to ASP.NET MVC5</a:t>
            </a:r>
            <a:endParaRPr sz="4800" b="1" i="0" u="none" strike="noStrike" cap="non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5"/>
        <p:cNvGrpSpPr/>
        <p:nvPr/>
      </p:nvGrpSpPr>
      <p:grpSpPr>
        <a:xfrm>
          <a:off x="0" y="0"/>
          <a:ext cx="0" cy="0"/>
          <a:chOff x="0" y="0"/>
          <a:chExt cx="0" cy="0"/>
        </a:xfrm>
      </p:grpSpPr>
      <p:sp>
        <p:nvSpPr>
          <p:cNvPr id="376" name="Google Shape;376;p45"/>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i="1"/>
              <a:t> Content Returning Results:</a:t>
            </a:r>
            <a:endParaRPr/>
          </a:p>
          <a:p>
            <a:pPr marL="384048" lvl="1" indent="-215900" algn="l" rtl="0">
              <a:lnSpc>
                <a:spcPct val="100000"/>
              </a:lnSpc>
              <a:spcBef>
                <a:spcPts val="400"/>
              </a:spcBef>
              <a:spcAft>
                <a:spcPts val="0"/>
              </a:spcAft>
              <a:buSzPts val="3400"/>
              <a:buFont typeface="Noto Sans Symbols"/>
              <a:buChar char="▪"/>
            </a:pPr>
            <a:r>
              <a:rPr lang="en-US" sz="3400">
                <a:solidFill>
                  <a:srgbClr val="595959"/>
                </a:solidFill>
              </a:rPr>
              <a:t> </a:t>
            </a:r>
            <a:r>
              <a:rPr lang="en-US" sz="3200">
                <a:solidFill>
                  <a:srgbClr val="595959"/>
                </a:solidFill>
              </a:rPr>
              <a:t>ViewResult</a:t>
            </a:r>
            <a:endParaRPr/>
          </a:p>
          <a:p>
            <a:pPr marL="384048" lvl="1" indent="-203200" algn="l" rtl="0">
              <a:lnSpc>
                <a:spcPct val="100000"/>
              </a:lnSpc>
              <a:spcBef>
                <a:spcPts val="600"/>
              </a:spcBef>
              <a:spcAft>
                <a:spcPts val="0"/>
              </a:spcAft>
              <a:buSzPts val="3200"/>
              <a:buFont typeface="Noto Sans Symbols"/>
              <a:buChar char="▪"/>
            </a:pPr>
            <a:r>
              <a:rPr lang="en-US" sz="3200">
                <a:solidFill>
                  <a:srgbClr val="595959"/>
                </a:solidFill>
              </a:rPr>
              <a:t> PartialViewResult</a:t>
            </a:r>
            <a:endParaRPr/>
          </a:p>
          <a:p>
            <a:pPr marL="384048" lvl="1" indent="-203200" algn="l" rtl="0">
              <a:lnSpc>
                <a:spcPct val="100000"/>
              </a:lnSpc>
              <a:spcBef>
                <a:spcPts val="600"/>
              </a:spcBef>
              <a:spcAft>
                <a:spcPts val="0"/>
              </a:spcAft>
              <a:buSzPts val="3200"/>
              <a:buFont typeface="Noto Sans Symbols"/>
              <a:buChar char="▪"/>
            </a:pPr>
            <a:r>
              <a:rPr lang="en-US" sz="3200">
                <a:solidFill>
                  <a:srgbClr val="595959"/>
                </a:solidFill>
              </a:rPr>
              <a:t> ContentResult</a:t>
            </a:r>
            <a:endParaRPr/>
          </a:p>
          <a:p>
            <a:pPr marL="384048" lvl="1" indent="-203200" algn="l" rtl="0">
              <a:lnSpc>
                <a:spcPct val="100000"/>
              </a:lnSpc>
              <a:spcBef>
                <a:spcPts val="600"/>
              </a:spcBef>
              <a:spcAft>
                <a:spcPts val="0"/>
              </a:spcAft>
              <a:buSzPts val="3200"/>
              <a:buFont typeface="Noto Sans Symbols"/>
              <a:buChar char="▪"/>
            </a:pPr>
            <a:r>
              <a:rPr lang="en-US" sz="3200">
                <a:solidFill>
                  <a:srgbClr val="595959"/>
                </a:solidFill>
              </a:rPr>
              <a:t> EmptyResult</a:t>
            </a:r>
            <a:endParaRPr/>
          </a:p>
          <a:p>
            <a:pPr marL="384048" lvl="1" indent="-203200" algn="l" rtl="0">
              <a:lnSpc>
                <a:spcPct val="100000"/>
              </a:lnSpc>
              <a:spcBef>
                <a:spcPts val="600"/>
              </a:spcBef>
              <a:spcAft>
                <a:spcPts val="0"/>
              </a:spcAft>
              <a:buSzPts val="3200"/>
              <a:buFont typeface="Noto Sans Symbols"/>
              <a:buChar char="▪"/>
            </a:pPr>
            <a:r>
              <a:rPr lang="en-US" sz="3200">
                <a:solidFill>
                  <a:srgbClr val="595959"/>
                </a:solidFill>
              </a:rPr>
              <a:t> FileResult</a:t>
            </a:r>
            <a:endParaRPr/>
          </a:p>
          <a:p>
            <a:pPr marL="384048" lvl="1" indent="-203200" algn="l" rtl="0">
              <a:lnSpc>
                <a:spcPct val="100000"/>
              </a:lnSpc>
              <a:spcBef>
                <a:spcPts val="600"/>
              </a:spcBef>
              <a:spcAft>
                <a:spcPts val="0"/>
              </a:spcAft>
              <a:buSzPts val="3200"/>
              <a:buFont typeface="Noto Sans Symbols"/>
              <a:buChar char="▪"/>
            </a:pPr>
            <a:r>
              <a:rPr lang="en-US" sz="3200">
                <a:solidFill>
                  <a:srgbClr val="595959"/>
                </a:solidFill>
              </a:rPr>
              <a:t> JsonResult</a:t>
            </a:r>
            <a:endParaRPr/>
          </a:p>
          <a:p>
            <a:pPr marL="384048" lvl="1" indent="-203200" algn="l" rtl="0">
              <a:lnSpc>
                <a:spcPct val="100000"/>
              </a:lnSpc>
              <a:spcBef>
                <a:spcPts val="600"/>
              </a:spcBef>
              <a:spcAft>
                <a:spcPts val="0"/>
              </a:spcAft>
              <a:buSzPts val="3200"/>
              <a:buFont typeface="Noto Sans Symbols"/>
              <a:buChar char="▪"/>
            </a:pPr>
            <a:r>
              <a:rPr lang="en-US" sz="3200">
                <a:solidFill>
                  <a:srgbClr val="595959"/>
                </a:solidFill>
              </a:rPr>
              <a:t> JavaScriptResult</a:t>
            </a:r>
            <a:r>
              <a:rPr lang="en-US" sz="2900"/>
              <a:t/>
            </a:r>
            <a:br>
              <a:rPr lang="en-US" sz="2900"/>
            </a:br>
            <a:endParaRPr sz="2900"/>
          </a:p>
        </p:txBody>
      </p:sp>
      <p:sp>
        <p:nvSpPr>
          <p:cNvPr id="377" name="Google Shape;377;p45"/>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2"/>
        <p:cNvGrpSpPr/>
        <p:nvPr/>
      </p:nvGrpSpPr>
      <p:grpSpPr>
        <a:xfrm>
          <a:off x="0" y="0"/>
          <a:ext cx="0" cy="0"/>
          <a:chOff x="0" y="0"/>
          <a:chExt cx="0" cy="0"/>
        </a:xfrm>
      </p:grpSpPr>
      <p:sp>
        <p:nvSpPr>
          <p:cNvPr id="383" name="Google Shape;383;p46"/>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i="1"/>
              <a:t> Content Returning Results:</a:t>
            </a:r>
            <a:endParaRPr/>
          </a:p>
          <a:p>
            <a:pPr marL="384048" lvl="1" indent="-215900" algn="l" rtl="0">
              <a:lnSpc>
                <a:spcPct val="100000"/>
              </a:lnSpc>
              <a:spcBef>
                <a:spcPts val="400"/>
              </a:spcBef>
              <a:spcAft>
                <a:spcPts val="0"/>
              </a:spcAft>
              <a:buSzPts val="3400"/>
              <a:buFont typeface="Noto Sans Symbols"/>
              <a:buChar char="▪"/>
            </a:pPr>
            <a:r>
              <a:rPr lang="en-US" sz="3400">
                <a:solidFill>
                  <a:srgbClr val="595959"/>
                </a:solidFill>
              </a:rPr>
              <a:t> </a:t>
            </a:r>
            <a:r>
              <a:rPr lang="en-US" sz="3200" b="1">
                <a:solidFill>
                  <a:srgbClr val="595959"/>
                </a:solidFill>
              </a:rPr>
              <a:t>ViewResult:</a:t>
            </a:r>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Là kiểu trả về là một View – là một trang *.cshtml</a:t>
            </a:r>
            <a:endParaRPr/>
          </a:p>
          <a:p>
            <a:pPr marL="566928" lvl="2" indent="-182880" algn="l" rtl="0">
              <a:lnSpc>
                <a:spcPct val="100000"/>
              </a:lnSpc>
              <a:spcBef>
                <a:spcPts val="600"/>
              </a:spcBef>
              <a:spcAft>
                <a:spcPts val="0"/>
              </a:spcAft>
              <a:buSzPts val="2800"/>
              <a:buFont typeface="Arial"/>
              <a:buChar char="•"/>
            </a:pPr>
            <a:r>
              <a:rPr lang="en-US" sz="2800">
                <a:solidFill>
                  <a:srgbClr val="595959"/>
                </a:solidFill>
              </a:rPr>
              <a:t>Thực hành: Trong HomeController</a:t>
            </a:r>
            <a:endParaRPr/>
          </a:p>
          <a:p>
            <a:pPr marL="898398" lvl="2" indent="-514350" algn="l" rtl="0">
              <a:lnSpc>
                <a:spcPct val="100000"/>
              </a:lnSpc>
              <a:spcBef>
                <a:spcPts val="600"/>
              </a:spcBef>
              <a:spcAft>
                <a:spcPts val="0"/>
              </a:spcAft>
              <a:buSzPts val="2800"/>
              <a:buAutoNum type="arabicParenR"/>
            </a:pPr>
            <a:r>
              <a:rPr lang="en-US" sz="2800">
                <a:solidFill>
                  <a:srgbClr val="595959"/>
                </a:solidFill>
              </a:rPr>
              <a:t>Viết hàm Index kiểu ViewResult -&gt; return View()-&gt; render đến View -&gt;trang Index.cshtml soạn nội dung tùy ý.</a:t>
            </a:r>
            <a:endParaRPr/>
          </a:p>
          <a:p>
            <a:pPr marL="841248" lvl="2" indent="-457200" algn="l" rtl="0">
              <a:lnSpc>
                <a:spcPct val="100000"/>
              </a:lnSpc>
              <a:spcBef>
                <a:spcPts val="600"/>
              </a:spcBef>
              <a:spcAft>
                <a:spcPts val="0"/>
              </a:spcAft>
              <a:buSzPts val="2800"/>
              <a:buAutoNum type="arabicParenR"/>
            </a:pPr>
            <a:r>
              <a:rPr lang="en-US" sz="2800">
                <a:solidFill>
                  <a:srgbClr val="595959"/>
                </a:solidFill>
              </a:rPr>
              <a:t>Viết hàm Index2 kiểu ViewResult trả về nội dung của trang Index.cshtml ở câu 1.</a:t>
            </a:r>
            <a:r>
              <a:rPr lang="en-US" sz="2500"/>
              <a:t/>
            </a:r>
            <a:br>
              <a:rPr lang="en-US" sz="2500"/>
            </a:br>
            <a:endParaRPr sz="2500"/>
          </a:p>
        </p:txBody>
      </p:sp>
      <p:sp>
        <p:nvSpPr>
          <p:cNvPr id="384" name="Google Shape;384;p46"/>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9"/>
        <p:cNvGrpSpPr/>
        <p:nvPr/>
      </p:nvGrpSpPr>
      <p:grpSpPr>
        <a:xfrm>
          <a:off x="0" y="0"/>
          <a:ext cx="0" cy="0"/>
          <a:chOff x="0" y="0"/>
          <a:chExt cx="0" cy="0"/>
        </a:xfrm>
      </p:grpSpPr>
      <p:sp>
        <p:nvSpPr>
          <p:cNvPr id="390" name="Google Shape;390;p47"/>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i="1"/>
              <a:t> Content Returning Results:</a:t>
            </a:r>
            <a:endParaRPr/>
          </a:p>
          <a:p>
            <a:pPr marL="384048" lvl="1" indent="-215900" algn="l" rtl="0">
              <a:lnSpc>
                <a:spcPct val="100000"/>
              </a:lnSpc>
              <a:spcBef>
                <a:spcPts val="400"/>
              </a:spcBef>
              <a:spcAft>
                <a:spcPts val="0"/>
              </a:spcAft>
              <a:buSzPts val="3400"/>
              <a:buFont typeface="Noto Sans Symbols"/>
              <a:buChar char="▪"/>
            </a:pPr>
            <a:r>
              <a:rPr lang="en-US" sz="3400">
                <a:solidFill>
                  <a:srgbClr val="595959"/>
                </a:solidFill>
              </a:rPr>
              <a:t> </a:t>
            </a:r>
            <a:r>
              <a:rPr lang="en-US" sz="3200" b="1" i="1"/>
              <a:t>PartialViewResult:</a:t>
            </a:r>
            <a:endParaRPr sz="3200">
              <a:solidFill>
                <a:srgbClr val="595959"/>
              </a:solidFill>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 Partial view là một phần của view page. </a:t>
            </a:r>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 Partial view có thể được sử dụng lại trong nhiều trang view hoặc Layout View.</a:t>
            </a:r>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 Để gọi lại partial view, ta sử dụng các method của Html helper:</a:t>
            </a:r>
            <a:endParaRPr/>
          </a:p>
          <a:p>
            <a:pPr marL="749808" lvl="3" indent="-182880" algn="l" rtl="0">
              <a:lnSpc>
                <a:spcPct val="100000"/>
              </a:lnSpc>
              <a:spcBef>
                <a:spcPts val="600"/>
              </a:spcBef>
              <a:spcAft>
                <a:spcPts val="0"/>
              </a:spcAft>
              <a:buSzPts val="2000"/>
              <a:buFont typeface="Arial"/>
              <a:buChar char="•"/>
            </a:pPr>
            <a:r>
              <a:rPr lang="en-US" sz="2000" b="1">
                <a:solidFill>
                  <a:srgbClr val="FFFF00"/>
                </a:solidFill>
              </a:rPr>
              <a:t>@</a:t>
            </a:r>
            <a:r>
              <a:rPr lang="en-US" sz="2000">
                <a:solidFill>
                  <a:srgbClr val="0070C0"/>
                </a:solidFill>
              </a:rPr>
              <a:t>Html.Partial(“_menu”)</a:t>
            </a:r>
            <a:endParaRPr/>
          </a:p>
          <a:p>
            <a:pPr marL="749808" lvl="3" indent="-182880" algn="l" rtl="0">
              <a:lnSpc>
                <a:spcPct val="100000"/>
              </a:lnSpc>
              <a:spcBef>
                <a:spcPts val="600"/>
              </a:spcBef>
              <a:spcAft>
                <a:spcPts val="0"/>
              </a:spcAft>
              <a:buSzPts val="2000"/>
              <a:buFont typeface="Arial"/>
              <a:buChar char="•"/>
            </a:pPr>
            <a:r>
              <a:rPr lang="en-US" sz="2000" b="1">
                <a:solidFill>
                  <a:srgbClr val="FFFF00"/>
                </a:solidFill>
              </a:rPr>
              <a:t>@</a:t>
            </a:r>
            <a:r>
              <a:rPr lang="en-US" sz="2000">
                <a:solidFill>
                  <a:schemeClr val="dk1"/>
                </a:solidFill>
              </a:rPr>
              <a:t>{ </a:t>
            </a:r>
            <a:r>
              <a:rPr lang="en-US" sz="2000">
                <a:solidFill>
                  <a:srgbClr val="0070C0"/>
                </a:solidFill>
              </a:rPr>
              <a:t>Html.RenderPartial(“_menu”); </a:t>
            </a:r>
            <a:r>
              <a:rPr lang="en-US" sz="2000">
                <a:solidFill>
                  <a:schemeClr val="dk1"/>
                </a:solidFill>
              </a:rPr>
              <a:t>}</a:t>
            </a:r>
            <a:endParaRPr/>
          </a:p>
          <a:p>
            <a:pPr marL="749808" lvl="3" indent="-182880" algn="l" rtl="0">
              <a:lnSpc>
                <a:spcPct val="100000"/>
              </a:lnSpc>
              <a:spcBef>
                <a:spcPts val="600"/>
              </a:spcBef>
              <a:spcAft>
                <a:spcPts val="0"/>
              </a:spcAft>
              <a:buSzPts val="2000"/>
              <a:buFont typeface="Arial"/>
              <a:buChar char="•"/>
            </a:pPr>
            <a:r>
              <a:rPr lang="en-US" sz="2000">
                <a:solidFill>
                  <a:srgbClr val="FFFF00"/>
                </a:solidFill>
              </a:rPr>
              <a:t>@</a:t>
            </a:r>
            <a:r>
              <a:rPr lang="en-US" sz="2000"/>
              <a:t>{ </a:t>
            </a:r>
            <a:r>
              <a:rPr lang="en-US" sz="2000">
                <a:solidFill>
                  <a:srgbClr val="0070C0"/>
                </a:solidFill>
              </a:rPr>
              <a:t>Html.RenderAction("Getmenu", “Home"); </a:t>
            </a:r>
            <a:r>
              <a:rPr lang="en-US" sz="2000"/>
              <a:t>}</a:t>
            </a:r>
            <a:endParaRPr sz="2500">
              <a:solidFill>
                <a:schemeClr val="dk1"/>
              </a:solidFill>
            </a:endParaRPr>
          </a:p>
          <a:p>
            <a:pPr marL="566928" lvl="3" indent="0" algn="l" rtl="0">
              <a:lnSpc>
                <a:spcPct val="100000"/>
              </a:lnSpc>
              <a:spcBef>
                <a:spcPts val="600"/>
              </a:spcBef>
              <a:spcAft>
                <a:spcPts val="0"/>
              </a:spcAft>
              <a:buSzPts val="2500"/>
              <a:buNone/>
            </a:pPr>
            <a:r>
              <a:rPr lang="en-US" sz="2500"/>
              <a:t/>
            </a:r>
            <a:br>
              <a:rPr lang="en-US" sz="2500"/>
            </a:br>
            <a:endParaRPr sz="2500"/>
          </a:p>
        </p:txBody>
      </p:sp>
      <p:sp>
        <p:nvSpPr>
          <p:cNvPr id="391" name="Google Shape;391;p47"/>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6"/>
        <p:cNvGrpSpPr/>
        <p:nvPr/>
      </p:nvGrpSpPr>
      <p:grpSpPr>
        <a:xfrm>
          <a:off x="0" y="0"/>
          <a:ext cx="0" cy="0"/>
          <a:chOff x="0" y="0"/>
          <a:chExt cx="0" cy="0"/>
        </a:xfrm>
      </p:grpSpPr>
      <p:sp>
        <p:nvSpPr>
          <p:cNvPr id="397" name="Google Shape;397;p48"/>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i="1"/>
              <a:t> Content Returning Results:</a:t>
            </a:r>
            <a:endParaRPr/>
          </a:p>
          <a:p>
            <a:pPr marL="384048" lvl="1" indent="-215900" algn="l" rtl="0">
              <a:lnSpc>
                <a:spcPct val="100000"/>
              </a:lnSpc>
              <a:spcBef>
                <a:spcPts val="400"/>
              </a:spcBef>
              <a:spcAft>
                <a:spcPts val="0"/>
              </a:spcAft>
              <a:buSzPts val="3400"/>
              <a:buFont typeface="Noto Sans Symbols"/>
              <a:buChar char="▪"/>
            </a:pPr>
            <a:r>
              <a:rPr lang="en-US" sz="3400">
                <a:solidFill>
                  <a:srgbClr val="595959"/>
                </a:solidFill>
              </a:rPr>
              <a:t> </a:t>
            </a:r>
            <a:r>
              <a:rPr lang="en-US" sz="3200" b="1" i="1"/>
              <a:t>PartialViewResult:</a:t>
            </a:r>
            <a:endParaRPr sz="3200">
              <a:solidFill>
                <a:srgbClr val="595959"/>
              </a:solidFill>
            </a:endParaRPr>
          </a:p>
          <a:p>
            <a:pPr marL="566928" lvl="2" indent="-182880" algn="l" rtl="0">
              <a:lnSpc>
                <a:spcPct val="100000"/>
              </a:lnSpc>
              <a:spcBef>
                <a:spcPts val="600"/>
              </a:spcBef>
              <a:spcAft>
                <a:spcPts val="0"/>
              </a:spcAft>
              <a:buSzPts val="2800"/>
              <a:buFont typeface="Arial"/>
              <a:buChar char="•"/>
            </a:pPr>
            <a:r>
              <a:rPr lang="en-US" sz="2800">
                <a:solidFill>
                  <a:srgbClr val="595959"/>
                </a:solidFill>
              </a:rPr>
              <a:t>Thực hành: Trong HomeController</a:t>
            </a:r>
            <a:endParaRPr/>
          </a:p>
          <a:p>
            <a:pPr marL="566928" lvl="2" indent="-182880" algn="l" rtl="0">
              <a:lnSpc>
                <a:spcPct val="100000"/>
              </a:lnSpc>
              <a:spcBef>
                <a:spcPts val="600"/>
              </a:spcBef>
              <a:spcAft>
                <a:spcPts val="0"/>
              </a:spcAft>
              <a:buSzPts val="2800"/>
              <a:buFont typeface="Arial"/>
              <a:buChar char="•"/>
            </a:pPr>
            <a:r>
              <a:rPr lang="en-US" sz="2800">
                <a:solidFill>
                  <a:srgbClr val="595959"/>
                </a:solidFill>
              </a:rPr>
              <a:t>Trong thư mục Shared -&gt; Add New View -&gt; _partialview.cshtml -&gt; soạn nội dung hiển thị tùy ý</a:t>
            </a:r>
            <a:endParaRPr/>
          </a:p>
          <a:p>
            <a:pPr marL="898398" lvl="2" indent="-514350" algn="l" rtl="0">
              <a:lnSpc>
                <a:spcPct val="100000"/>
              </a:lnSpc>
              <a:spcBef>
                <a:spcPts val="600"/>
              </a:spcBef>
              <a:spcAft>
                <a:spcPts val="0"/>
              </a:spcAft>
              <a:buSzPts val="2800"/>
              <a:buAutoNum type="arabicParenR"/>
            </a:pPr>
            <a:r>
              <a:rPr lang="en-US" sz="2800">
                <a:solidFill>
                  <a:srgbClr val="595959"/>
                </a:solidFill>
              </a:rPr>
              <a:t>Viết hàm Getpartialview kiểu PartialViewResult, hàm trả về PartialView(“_partialview”)</a:t>
            </a:r>
            <a:endParaRPr/>
          </a:p>
          <a:p>
            <a:pPr marL="384048" lvl="2" indent="0" algn="l" rtl="0">
              <a:lnSpc>
                <a:spcPct val="100000"/>
              </a:lnSpc>
              <a:spcBef>
                <a:spcPts val="600"/>
              </a:spcBef>
              <a:spcAft>
                <a:spcPts val="0"/>
              </a:spcAft>
              <a:buSzPts val="2800"/>
              <a:buNone/>
            </a:pPr>
            <a:r>
              <a:rPr lang="en-US" sz="2800">
                <a:solidFill>
                  <a:srgbClr val="FF0000"/>
                </a:solidFill>
              </a:rPr>
              <a:t>RUN</a:t>
            </a:r>
            <a:r>
              <a:rPr lang="en-US" sz="2800">
                <a:solidFill>
                  <a:srgbClr val="595959"/>
                </a:solidFill>
              </a:rPr>
              <a:t>: </a:t>
            </a:r>
            <a:r>
              <a:rPr lang="en-US" sz="2800" i="1">
                <a:solidFill>
                  <a:srgbClr val="0070C0"/>
                </a:solidFill>
              </a:rPr>
              <a:t>localhost:…/Home/Getpartialview</a:t>
            </a:r>
            <a:r>
              <a:rPr lang="en-US" sz="2500"/>
              <a:t/>
            </a:r>
            <a:br>
              <a:rPr lang="en-US" sz="2500"/>
            </a:br>
            <a:endParaRPr sz="2500"/>
          </a:p>
        </p:txBody>
      </p:sp>
      <p:sp>
        <p:nvSpPr>
          <p:cNvPr id="398" name="Google Shape;398;p48"/>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3"/>
        <p:cNvGrpSpPr/>
        <p:nvPr/>
      </p:nvGrpSpPr>
      <p:grpSpPr>
        <a:xfrm>
          <a:off x="0" y="0"/>
          <a:ext cx="0" cy="0"/>
          <a:chOff x="0" y="0"/>
          <a:chExt cx="0" cy="0"/>
        </a:xfrm>
      </p:grpSpPr>
      <p:sp>
        <p:nvSpPr>
          <p:cNvPr id="404" name="Google Shape;404;p49"/>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i="1"/>
              <a:t> Content Returning Results:</a:t>
            </a:r>
            <a:endParaRPr/>
          </a:p>
          <a:p>
            <a:pPr marL="384048" lvl="1" indent="-215900" algn="l" rtl="0">
              <a:lnSpc>
                <a:spcPct val="100000"/>
              </a:lnSpc>
              <a:spcBef>
                <a:spcPts val="400"/>
              </a:spcBef>
              <a:spcAft>
                <a:spcPts val="0"/>
              </a:spcAft>
              <a:buSzPts val="3400"/>
              <a:buFont typeface="Noto Sans Symbols"/>
              <a:buChar char="▪"/>
            </a:pPr>
            <a:r>
              <a:rPr lang="en-US" sz="3400">
                <a:solidFill>
                  <a:srgbClr val="595959"/>
                </a:solidFill>
              </a:rPr>
              <a:t> </a:t>
            </a:r>
            <a:r>
              <a:rPr lang="en-US" sz="3200" b="1" i="1"/>
              <a:t>PartialViewResult:</a:t>
            </a:r>
            <a:endParaRPr sz="3200">
              <a:solidFill>
                <a:srgbClr val="595959"/>
              </a:solidFill>
            </a:endParaRPr>
          </a:p>
          <a:p>
            <a:pPr marL="566928" lvl="2" indent="-182880" algn="l" rtl="0">
              <a:lnSpc>
                <a:spcPct val="100000"/>
              </a:lnSpc>
              <a:spcBef>
                <a:spcPts val="600"/>
              </a:spcBef>
              <a:spcAft>
                <a:spcPts val="0"/>
              </a:spcAft>
              <a:buSzPts val="2800"/>
              <a:buFont typeface="Arial"/>
              <a:buChar char="•"/>
            </a:pPr>
            <a:r>
              <a:rPr lang="en-US" sz="2800">
                <a:solidFill>
                  <a:srgbClr val="595959"/>
                </a:solidFill>
              </a:rPr>
              <a:t>Thực hành: Trong Shared/_Layout.cshtml</a:t>
            </a:r>
            <a:endParaRPr/>
          </a:p>
          <a:p>
            <a:pPr marL="566928" lvl="2" indent="-182880" algn="l" rtl="0">
              <a:lnSpc>
                <a:spcPct val="100000"/>
              </a:lnSpc>
              <a:spcBef>
                <a:spcPts val="600"/>
              </a:spcBef>
              <a:spcAft>
                <a:spcPts val="0"/>
              </a:spcAft>
              <a:buSzPts val="2800"/>
              <a:buFont typeface="Arial"/>
              <a:buChar char="•"/>
            </a:pPr>
            <a:r>
              <a:rPr lang="en-US" sz="2800">
                <a:solidFill>
                  <a:srgbClr val="595959"/>
                </a:solidFill>
              </a:rPr>
              <a:t>Trong thư mục Shared -&gt; Add New View -&gt; _menu.cshtml -&gt; </a:t>
            </a:r>
            <a:r>
              <a:rPr lang="en-US" sz="2800">
                <a:solidFill>
                  <a:srgbClr val="FF0000"/>
                </a:solidFill>
              </a:rPr>
              <a:t>cut</a:t>
            </a:r>
            <a:r>
              <a:rPr lang="en-US" sz="2800">
                <a:solidFill>
                  <a:srgbClr val="595959"/>
                </a:solidFill>
              </a:rPr>
              <a:t> nội dung </a:t>
            </a:r>
            <a:r>
              <a:rPr lang="en-US" sz="2800">
                <a:solidFill>
                  <a:srgbClr val="FF0000"/>
                </a:solidFill>
              </a:rPr>
              <a:t>nav</a:t>
            </a:r>
            <a:r>
              <a:rPr lang="en-US" sz="2800">
                <a:solidFill>
                  <a:srgbClr val="595959"/>
                </a:solidFill>
              </a:rPr>
              <a:t> trong _Layout.cshtml -&gt; </a:t>
            </a:r>
            <a:r>
              <a:rPr lang="en-US" sz="2800">
                <a:solidFill>
                  <a:srgbClr val="FF0000"/>
                </a:solidFill>
              </a:rPr>
              <a:t>past</a:t>
            </a:r>
            <a:r>
              <a:rPr lang="en-US" sz="2800">
                <a:solidFill>
                  <a:srgbClr val="595959"/>
                </a:solidFill>
              </a:rPr>
              <a:t> vào _menu.cshtml</a:t>
            </a:r>
            <a:endParaRPr/>
          </a:p>
          <a:p>
            <a:pPr marL="566928" lvl="2" indent="-182880" algn="l" rtl="0">
              <a:lnSpc>
                <a:spcPct val="100000"/>
              </a:lnSpc>
              <a:spcBef>
                <a:spcPts val="600"/>
              </a:spcBef>
              <a:spcAft>
                <a:spcPts val="0"/>
              </a:spcAft>
              <a:buSzPts val="2800"/>
              <a:buFont typeface="Arial"/>
              <a:buChar char="•"/>
            </a:pPr>
            <a:r>
              <a:rPr lang="en-US" sz="2800">
                <a:solidFill>
                  <a:srgbClr val="595959"/>
                </a:solidFill>
              </a:rPr>
              <a:t>Trong _Layout.cshtml: thay thế phần nav bằng lệnh html helper: </a:t>
            </a:r>
            <a:r>
              <a:rPr lang="en-US" sz="2500"/>
              <a:t>Html.Partial(“_menu”)</a:t>
            </a:r>
            <a:endParaRPr/>
          </a:p>
          <a:p>
            <a:pPr marL="384048" lvl="2" indent="0" algn="l" rtl="0">
              <a:lnSpc>
                <a:spcPct val="100000"/>
              </a:lnSpc>
              <a:spcBef>
                <a:spcPts val="600"/>
              </a:spcBef>
              <a:spcAft>
                <a:spcPts val="0"/>
              </a:spcAft>
              <a:buSzPts val="2500"/>
              <a:buNone/>
            </a:pPr>
            <a:r>
              <a:rPr lang="en-US" sz="2500"/>
              <a:t/>
            </a:r>
            <a:br>
              <a:rPr lang="en-US" sz="2500"/>
            </a:br>
            <a:endParaRPr sz="2500"/>
          </a:p>
        </p:txBody>
      </p:sp>
      <p:sp>
        <p:nvSpPr>
          <p:cNvPr id="405" name="Google Shape;405;p49"/>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0"/>
        <p:cNvGrpSpPr/>
        <p:nvPr/>
      </p:nvGrpSpPr>
      <p:grpSpPr>
        <a:xfrm>
          <a:off x="0" y="0"/>
          <a:ext cx="0" cy="0"/>
          <a:chOff x="0" y="0"/>
          <a:chExt cx="0" cy="0"/>
        </a:xfrm>
      </p:grpSpPr>
      <p:pic>
        <p:nvPicPr>
          <p:cNvPr id="411" name="Google Shape;411;p50" descr="Screen Clipping"/>
          <p:cNvPicPr preferRelativeResize="0"/>
          <p:nvPr/>
        </p:nvPicPr>
        <p:blipFill rotWithShape="1">
          <a:blip r:embed="rId3">
            <a:alphaModFix/>
          </a:blip>
          <a:srcRect/>
          <a:stretch/>
        </p:blipFill>
        <p:spPr>
          <a:xfrm>
            <a:off x="121049" y="190168"/>
            <a:ext cx="9573961" cy="423193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5"/>
        <p:cNvGrpSpPr/>
        <p:nvPr/>
      </p:nvGrpSpPr>
      <p:grpSpPr>
        <a:xfrm>
          <a:off x="0" y="0"/>
          <a:ext cx="0" cy="0"/>
          <a:chOff x="0" y="0"/>
          <a:chExt cx="0" cy="0"/>
        </a:xfrm>
      </p:grpSpPr>
      <p:pic>
        <p:nvPicPr>
          <p:cNvPr id="416" name="Google Shape;416;p51" descr="Screen Clipping"/>
          <p:cNvPicPr preferRelativeResize="0"/>
          <p:nvPr/>
        </p:nvPicPr>
        <p:blipFill rotWithShape="1">
          <a:blip r:embed="rId3">
            <a:alphaModFix/>
          </a:blip>
          <a:srcRect/>
          <a:stretch/>
        </p:blipFill>
        <p:spPr>
          <a:xfrm>
            <a:off x="404733" y="125034"/>
            <a:ext cx="8859187" cy="6186258"/>
          </a:xfrm>
          <a:prstGeom prst="rect">
            <a:avLst/>
          </a:prstGeom>
          <a:noFill/>
          <a:ln>
            <a:noFill/>
          </a:ln>
        </p:spPr>
      </p:pic>
      <p:cxnSp>
        <p:nvCxnSpPr>
          <p:cNvPr id="417" name="Google Shape;417;p51"/>
          <p:cNvCxnSpPr/>
          <p:nvPr/>
        </p:nvCxnSpPr>
        <p:spPr>
          <a:xfrm>
            <a:off x="1693889" y="2893102"/>
            <a:ext cx="2353455" cy="0"/>
          </a:xfrm>
          <a:prstGeom prst="straightConnector1">
            <a:avLst/>
          </a:prstGeom>
          <a:noFill/>
          <a:ln w="28575" cap="flat" cmpd="sng">
            <a:solidFill>
              <a:srgbClr val="FF0000"/>
            </a:solidFill>
            <a:prstDash val="solid"/>
            <a:round/>
            <a:headEnd type="none" w="sm" len="sm"/>
            <a:tailEnd type="none" w="sm" len="sm"/>
          </a:ln>
        </p:spPr>
      </p:cxnSp>
      <p:pic>
        <p:nvPicPr>
          <p:cNvPr id="418" name="Google Shape;418;p51" descr="Screen Clipping"/>
          <p:cNvPicPr preferRelativeResize="0"/>
          <p:nvPr/>
        </p:nvPicPr>
        <p:blipFill rotWithShape="1">
          <a:blip r:embed="rId4">
            <a:alphaModFix/>
          </a:blip>
          <a:srcRect/>
          <a:stretch/>
        </p:blipFill>
        <p:spPr>
          <a:xfrm>
            <a:off x="6589346" y="4644160"/>
            <a:ext cx="3135644" cy="1501808"/>
          </a:xfrm>
          <a:prstGeom prst="rect">
            <a:avLst/>
          </a:prstGeom>
          <a:noFill/>
          <a:ln w="88900" cap="sq" cmpd="thickThin">
            <a:solidFill>
              <a:srgbClr val="000000"/>
            </a:solidFill>
            <a:prstDash val="solid"/>
            <a:miter lim="800000"/>
            <a:headEnd type="none" w="sm" len="sm"/>
            <a:tailEnd type="none" w="sm" len="sm"/>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2"/>
        <p:cNvGrpSpPr/>
        <p:nvPr/>
      </p:nvGrpSpPr>
      <p:grpSpPr>
        <a:xfrm>
          <a:off x="0" y="0"/>
          <a:ext cx="0" cy="0"/>
          <a:chOff x="0" y="0"/>
          <a:chExt cx="0" cy="0"/>
        </a:xfrm>
      </p:grpSpPr>
      <p:pic>
        <p:nvPicPr>
          <p:cNvPr id="423" name="Google Shape;423;p52" descr="Screen Clipping"/>
          <p:cNvPicPr preferRelativeResize="0"/>
          <p:nvPr/>
        </p:nvPicPr>
        <p:blipFill rotWithShape="1">
          <a:blip r:embed="rId3">
            <a:alphaModFix/>
          </a:blip>
          <a:srcRect/>
          <a:stretch/>
        </p:blipFill>
        <p:spPr>
          <a:xfrm>
            <a:off x="363949" y="219444"/>
            <a:ext cx="7805690" cy="5265450"/>
          </a:xfrm>
          <a:prstGeom prst="rect">
            <a:avLst/>
          </a:prstGeom>
          <a:noFill/>
          <a:ln>
            <a:noFill/>
          </a:ln>
        </p:spPr>
      </p:pic>
      <p:cxnSp>
        <p:nvCxnSpPr>
          <p:cNvPr id="424" name="Google Shape;424;p52"/>
          <p:cNvCxnSpPr/>
          <p:nvPr/>
        </p:nvCxnSpPr>
        <p:spPr>
          <a:xfrm>
            <a:off x="1378929" y="3087974"/>
            <a:ext cx="4137451" cy="29980"/>
          </a:xfrm>
          <a:prstGeom prst="straightConnector1">
            <a:avLst/>
          </a:prstGeom>
          <a:noFill/>
          <a:ln w="28575" cap="flat" cmpd="sng">
            <a:solidFill>
              <a:srgbClr val="FF0000"/>
            </a:solidFill>
            <a:prstDash val="solid"/>
            <a:round/>
            <a:headEnd type="none" w="sm" len="sm"/>
            <a:tailEnd type="none" w="sm" len="sm"/>
          </a:ln>
        </p:spPr>
      </p:cxnSp>
      <p:pic>
        <p:nvPicPr>
          <p:cNvPr id="425" name="Google Shape;425;p52" descr="Screen Clipping"/>
          <p:cNvPicPr preferRelativeResize="0"/>
          <p:nvPr/>
        </p:nvPicPr>
        <p:blipFill rotWithShape="1">
          <a:blip r:embed="rId4">
            <a:alphaModFix/>
          </a:blip>
          <a:srcRect/>
          <a:stretch/>
        </p:blipFill>
        <p:spPr>
          <a:xfrm>
            <a:off x="5768549" y="4858099"/>
            <a:ext cx="4017530" cy="1253589"/>
          </a:xfrm>
          <a:prstGeom prst="rect">
            <a:avLst/>
          </a:prstGeom>
          <a:noFill/>
          <a:ln w="88900" cap="sq" cmpd="thickThin">
            <a:solidFill>
              <a:srgbClr val="000000"/>
            </a:solidFill>
            <a:prstDash val="solid"/>
            <a:miter lim="800000"/>
            <a:headEnd type="none" w="sm" len="sm"/>
            <a:tailEnd type="none" w="sm" len="sm"/>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0"/>
        <p:cNvGrpSpPr/>
        <p:nvPr/>
      </p:nvGrpSpPr>
      <p:grpSpPr>
        <a:xfrm>
          <a:off x="0" y="0"/>
          <a:ext cx="0" cy="0"/>
          <a:chOff x="0" y="0"/>
          <a:chExt cx="0" cy="0"/>
        </a:xfrm>
      </p:grpSpPr>
      <p:sp>
        <p:nvSpPr>
          <p:cNvPr id="431" name="Google Shape;431;p53"/>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i="1"/>
              <a:t> Content Returning Results:</a:t>
            </a:r>
            <a:endParaRPr/>
          </a:p>
          <a:p>
            <a:pPr marL="384048" lvl="1" indent="-215900" algn="l" rtl="0">
              <a:lnSpc>
                <a:spcPct val="100000"/>
              </a:lnSpc>
              <a:spcBef>
                <a:spcPts val="400"/>
              </a:spcBef>
              <a:spcAft>
                <a:spcPts val="0"/>
              </a:spcAft>
              <a:buSzPts val="3400"/>
              <a:buFont typeface="Noto Sans Symbols"/>
              <a:buChar char="▪"/>
            </a:pPr>
            <a:r>
              <a:rPr lang="en-US" sz="3400">
                <a:solidFill>
                  <a:srgbClr val="595959"/>
                </a:solidFill>
              </a:rPr>
              <a:t> </a:t>
            </a:r>
            <a:r>
              <a:rPr lang="en-US" sz="3200" b="1" i="1"/>
              <a:t>ContentResult:</a:t>
            </a:r>
            <a:endParaRPr sz="3200">
              <a:solidFill>
                <a:srgbClr val="595959"/>
              </a:solidFill>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 Hiển thị nội dung được định dạng trong method Content(). Nội dung hiển thị có thể là text, mã HTML, mã Javascript</a:t>
            </a:r>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 Để gọi lại content:</a:t>
            </a:r>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 Thực hành: Viết hàm GetContent có kiểu ContentResult, hàm trả về Content():</a:t>
            </a:r>
            <a:endParaRPr/>
          </a:p>
          <a:p>
            <a:pPr marL="749808" lvl="3" indent="-182880" algn="l" rtl="0">
              <a:lnSpc>
                <a:spcPct val="100000"/>
              </a:lnSpc>
              <a:spcBef>
                <a:spcPts val="600"/>
              </a:spcBef>
              <a:spcAft>
                <a:spcPts val="0"/>
              </a:spcAft>
              <a:buSzPts val="2000"/>
              <a:buFont typeface="Arial"/>
              <a:buChar char="•"/>
            </a:pPr>
            <a:r>
              <a:rPr lang="en-US" sz="2000">
                <a:solidFill>
                  <a:schemeClr val="dk1"/>
                </a:solidFill>
              </a:rPr>
              <a:t>Return Content(“</a:t>
            </a:r>
            <a:r>
              <a:rPr lang="en-US" sz="2000"/>
              <a:t>Content Result method</a:t>
            </a:r>
            <a:r>
              <a:rPr lang="en-US" sz="2000">
                <a:solidFill>
                  <a:schemeClr val="dk1"/>
                </a:solidFill>
              </a:rPr>
              <a:t>”)</a:t>
            </a:r>
            <a:endParaRPr/>
          </a:p>
          <a:p>
            <a:pPr marL="749808" lvl="3" indent="-182880" algn="l" rtl="0">
              <a:lnSpc>
                <a:spcPct val="100000"/>
              </a:lnSpc>
              <a:spcBef>
                <a:spcPts val="600"/>
              </a:spcBef>
              <a:spcAft>
                <a:spcPts val="0"/>
              </a:spcAft>
              <a:buSzPts val="2000"/>
              <a:buFont typeface="Arial"/>
              <a:buChar char="•"/>
            </a:pPr>
            <a:r>
              <a:rPr lang="en-US" sz="2000">
                <a:solidFill>
                  <a:schemeClr val="dk1"/>
                </a:solidFill>
              </a:rPr>
              <a:t>Return Content(“&lt;h1&gt;</a:t>
            </a:r>
            <a:r>
              <a:rPr lang="en-US" sz="2000"/>
              <a:t>Content Result method</a:t>
            </a:r>
            <a:r>
              <a:rPr lang="en-US" sz="2000">
                <a:solidFill>
                  <a:schemeClr val="dk1"/>
                </a:solidFill>
              </a:rPr>
              <a:t>&lt;/h1&gt;”)</a:t>
            </a:r>
            <a:endParaRPr/>
          </a:p>
          <a:p>
            <a:pPr marL="749808" lvl="3" indent="-182880" algn="l" rtl="0">
              <a:lnSpc>
                <a:spcPct val="100000"/>
              </a:lnSpc>
              <a:spcBef>
                <a:spcPts val="600"/>
              </a:spcBef>
              <a:spcAft>
                <a:spcPts val="0"/>
              </a:spcAft>
              <a:buSzPts val="2000"/>
              <a:buFont typeface="Arial"/>
              <a:buChar char="•"/>
            </a:pPr>
            <a:r>
              <a:rPr lang="en-US" sz="2000">
                <a:solidFill>
                  <a:schemeClr val="dk1"/>
                </a:solidFill>
              </a:rPr>
              <a:t> Return Content(“&lt;script&gt;alert(‘Hi Content Test’)&lt;/script&gt;”)</a:t>
            </a:r>
            <a:endParaRPr sz="2500">
              <a:solidFill>
                <a:schemeClr val="dk1"/>
              </a:solidFill>
            </a:endParaRPr>
          </a:p>
          <a:p>
            <a:pPr marL="566928" lvl="3" indent="0" algn="l" rtl="0">
              <a:lnSpc>
                <a:spcPct val="100000"/>
              </a:lnSpc>
              <a:spcBef>
                <a:spcPts val="600"/>
              </a:spcBef>
              <a:spcAft>
                <a:spcPts val="0"/>
              </a:spcAft>
              <a:buSzPts val="2500"/>
              <a:buNone/>
            </a:pPr>
            <a:r>
              <a:rPr lang="en-US" sz="2500"/>
              <a:t/>
            </a:r>
            <a:br>
              <a:rPr lang="en-US" sz="2500"/>
            </a:br>
            <a:endParaRPr sz="2500"/>
          </a:p>
        </p:txBody>
      </p:sp>
      <p:sp>
        <p:nvSpPr>
          <p:cNvPr id="432" name="Google Shape;432;p53"/>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6"/>
        <p:cNvGrpSpPr/>
        <p:nvPr/>
      </p:nvGrpSpPr>
      <p:grpSpPr>
        <a:xfrm>
          <a:off x="0" y="0"/>
          <a:ext cx="0" cy="0"/>
          <a:chOff x="0" y="0"/>
          <a:chExt cx="0" cy="0"/>
        </a:xfrm>
      </p:grpSpPr>
      <p:pic>
        <p:nvPicPr>
          <p:cNvPr id="437" name="Google Shape;437;p54" descr="localhost:12938/PartyInvites/Index - Personal - Microsoft​ Edge"/>
          <p:cNvPicPr preferRelativeResize="0"/>
          <p:nvPr/>
        </p:nvPicPr>
        <p:blipFill rotWithShape="1">
          <a:blip r:embed="rId3">
            <a:alphaModFix/>
          </a:blip>
          <a:srcRect/>
          <a:stretch/>
        </p:blipFill>
        <p:spPr>
          <a:xfrm>
            <a:off x="218651" y="156914"/>
            <a:ext cx="6068272" cy="3543795"/>
          </a:xfrm>
          <a:prstGeom prst="rect">
            <a:avLst/>
          </a:prstGeom>
          <a:noFill/>
          <a:ln>
            <a:noFill/>
          </a:ln>
        </p:spPr>
      </p:pic>
      <p:pic>
        <p:nvPicPr>
          <p:cNvPr id="438" name="Google Shape;438;p54" descr="localhost:12938/PartyInvites/Index - Personal - Microsoft​ Edge"/>
          <p:cNvPicPr preferRelativeResize="0"/>
          <p:nvPr/>
        </p:nvPicPr>
        <p:blipFill rotWithShape="1">
          <a:blip r:embed="rId4">
            <a:alphaModFix/>
          </a:blip>
          <a:srcRect/>
          <a:stretch/>
        </p:blipFill>
        <p:spPr>
          <a:xfrm>
            <a:off x="466293" y="2328614"/>
            <a:ext cx="6201640" cy="3543795"/>
          </a:xfrm>
          <a:prstGeom prst="rect">
            <a:avLst/>
          </a:prstGeom>
          <a:noFill/>
          <a:ln>
            <a:noFill/>
          </a:ln>
        </p:spPr>
      </p:pic>
      <p:pic>
        <p:nvPicPr>
          <p:cNvPr id="439" name="Google Shape;439;p54" descr="localhost:12938/PartyInvites/Index - Personal - Microsoft​ Edge"/>
          <p:cNvPicPr preferRelativeResize="0"/>
          <p:nvPr/>
        </p:nvPicPr>
        <p:blipFill rotWithShape="1">
          <a:blip r:embed="rId5">
            <a:alphaModFix/>
          </a:blip>
          <a:srcRect/>
          <a:stretch/>
        </p:blipFill>
        <p:spPr>
          <a:xfrm>
            <a:off x="4529138" y="1099889"/>
            <a:ext cx="5376862" cy="30630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
        <p:cNvGrpSpPr/>
        <p:nvPr/>
      </p:nvGrpSpPr>
      <p:grpSpPr>
        <a:xfrm>
          <a:off x="0" y="0"/>
          <a:ext cx="0" cy="0"/>
          <a:chOff x="0" y="0"/>
          <a:chExt cx="0" cy="0"/>
        </a:xfrm>
      </p:grpSpPr>
      <p:sp>
        <p:nvSpPr>
          <p:cNvPr id="132" name="Google Shape;132;p10"/>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LESSON 1: Giới thiệu ASP-MVC5</a:t>
            </a:r>
            <a:endParaRPr b="1"/>
          </a:p>
        </p:txBody>
      </p:sp>
      <p:sp>
        <p:nvSpPr>
          <p:cNvPr id="133" name="Google Shape;133;p10"/>
          <p:cNvSpPr/>
          <p:nvPr/>
        </p:nvSpPr>
        <p:spPr>
          <a:xfrm>
            <a:off x="3774660" y="2011171"/>
            <a:ext cx="1954531" cy="1040130"/>
          </a:xfrm>
          <a:prstGeom prst="roundRect">
            <a:avLst>
              <a:gd name="adj" fmla="val 16667"/>
            </a:avLst>
          </a:prstGeom>
          <a:gradFill>
            <a:gsLst>
              <a:gs pos="0">
                <a:schemeClr val="dk1"/>
              </a:gs>
              <a:gs pos="34000">
                <a:schemeClr val="dk1"/>
              </a:gs>
              <a:gs pos="70000">
                <a:schemeClr val="dk1"/>
              </a:gs>
              <a:gs pos="100000">
                <a:schemeClr val="dk1"/>
              </a:gs>
            </a:gsLst>
            <a:path path="circle">
              <a:fillToRect l="50000" t="50000" r="50000" b="50000"/>
            </a:path>
            <a:tileRect/>
          </a:gradFill>
          <a:ln>
            <a:noFill/>
          </a:ln>
          <a:effectLst>
            <a:outerShdw blurRad="4445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75" b="0" i="0" u="none" strike="noStrike" cap="none">
                <a:solidFill>
                  <a:schemeClr val="lt1"/>
                </a:solidFill>
                <a:latin typeface="Calibri"/>
                <a:ea typeface="Calibri"/>
                <a:cs typeface="Calibri"/>
                <a:sym typeface="Calibri"/>
              </a:rPr>
              <a:t>MVC</a:t>
            </a:r>
            <a:endParaRPr/>
          </a:p>
        </p:txBody>
      </p:sp>
      <p:sp>
        <p:nvSpPr>
          <p:cNvPr id="134" name="Google Shape;134;p10"/>
          <p:cNvSpPr/>
          <p:nvPr/>
        </p:nvSpPr>
        <p:spPr>
          <a:xfrm>
            <a:off x="586731" y="4379178"/>
            <a:ext cx="1760220" cy="925830"/>
          </a:xfrm>
          <a:prstGeom prst="rect">
            <a:avLst/>
          </a:prstGeom>
          <a:gradFill>
            <a:gsLst>
              <a:gs pos="0">
                <a:srgbClr val="89977A"/>
              </a:gs>
              <a:gs pos="34000">
                <a:srgbClr val="89987C"/>
              </a:gs>
              <a:gs pos="70000">
                <a:srgbClr val="8D9B7D"/>
              </a:gs>
              <a:gs pos="100000">
                <a:srgbClr val="94A186"/>
              </a:gs>
            </a:gsLst>
            <a:path path="circle">
              <a:fillToRect l="50000" t="50000" r="50000" b="50000"/>
            </a:path>
            <a:tileRect/>
          </a:gradFill>
          <a:ln>
            <a:noFill/>
          </a:ln>
          <a:effectLst>
            <a:outerShdw blurRad="4445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75" b="0" i="0" u="none" strike="noStrike" cap="none">
                <a:solidFill>
                  <a:schemeClr val="lt1"/>
                </a:solidFill>
                <a:latin typeface="Calibri"/>
                <a:ea typeface="Calibri"/>
                <a:cs typeface="Calibri"/>
                <a:sym typeface="Calibri"/>
              </a:rPr>
              <a:t>MODEL</a:t>
            </a:r>
            <a:endParaRPr/>
          </a:p>
        </p:txBody>
      </p:sp>
      <p:sp>
        <p:nvSpPr>
          <p:cNvPr id="135" name="Google Shape;135;p10"/>
          <p:cNvSpPr/>
          <p:nvPr/>
        </p:nvSpPr>
        <p:spPr>
          <a:xfrm>
            <a:off x="3875714" y="4379178"/>
            <a:ext cx="1760220" cy="925830"/>
          </a:xfrm>
          <a:prstGeom prst="rect">
            <a:avLst/>
          </a:prstGeom>
          <a:gradFill>
            <a:gsLst>
              <a:gs pos="0">
                <a:srgbClr val="C34913"/>
              </a:gs>
              <a:gs pos="34000">
                <a:srgbClr val="C24B17"/>
              </a:gs>
              <a:gs pos="70000">
                <a:srgbClr val="C84A14"/>
              </a:gs>
              <a:gs pos="100000">
                <a:srgbClr val="C45524"/>
              </a:gs>
            </a:gsLst>
            <a:path path="circle">
              <a:fillToRect l="50000" t="50000" r="50000" b="50000"/>
            </a:path>
            <a:tileRect/>
          </a:gradFill>
          <a:ln>
            <a:noFill/>
          </a:ln>
          <a:effectLst>
            <a:outerShdw blurRad="4445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75" b="0" i="0" u="none" strike="noStrike" cap="none">
                <a:solidFill>
                  <a:schemeClr val="lt1"/>
                </a:solidFill>
                <a:latin typeface="Calibri"/>
                <a:ea typeface="Calibri"/>
                <a:cs typeface="Calibri"/>
                <a:sym typeface="Calibri"/>
              </a:rPr>
              <a:t>VIEW</a:t>
            </a:r>
            <a:endParaRPr/>
          </a:p>
        </p:txBody>
      </p:sp>
      <p:sp>
        <p:nvSpPr>
          <p:cNvPr id="136" name="Google Shape;136;p10"/>
          <p:cNvSpPr/>
          <p:nvPr/>
        </p:nvSpPr>
        <p:spPr>
          <a:xfrm>
            <a:off x="7164697" y="4379178"/>
            <a:ext cx="1896339" cy="925830"/>
          </a:xfrm>
          <a:prstGeom prst="rect">
            <a:avLst/>
          </a:prstGeom>
          <a:gradFill>
            <a:gsLst>
              <a:gs pos="0">
                <a:srgbClr val="BDB56C"/>
              </a:gs>
              <a:gs pos="34000">
                <a:srgbClr val="BDB670"/>
              </a:gs>
              <a:gs pos="70000">
                <a:srgbClr val="C1BA70"/>
              </a:gs>
              <a:gs pos="100000">
                <a:srgbClr val="C5BE7C"/>
              </a:gs>
            </a:gsLst>
            <a:path path="circle">
              <a:fillToRect l="50000" t="50000" r="50000" b="50000"/>
            </a:path>
            <a:tileRect/>
          </a:gradFill>
          <a:ln>
            <a:noFill/>
          </a:ln>
          <a:effectLst>
            <a:outerShdw blurRad="4445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75" b="0" i="0" u="none" strike="noStrike" cap="none">
                <a:solidFill>
                  <a:schemeClr val="lt1"/>
                </a:solidFill>
                <a:latin typeface="Calibri"/>
                <a:ea typeface="Calibri"/>
                <a:cs typeface="Calibri"/>
                <a:sym typeface="Calibri"/>
              </a:rPr>
              <a:t>CONTROLLER</a:t>
            </a:r>
            <a:endParaRPr/>
          </a:p>
        </p:txBody>
      </p:sp>
      <p:cxnSp>
        <p:nvCxnSpPr>
          <p:cNvPr id="137" name="Google Shape;137;p10"/>
          <p:cNvCxnSpPr>
            <a:stCxn id="133" idx="2"/>
            <a:endCxn id="134" idx="0"/>
          </p:cNvCxnSpPr>
          <p:nvPr/>
        </p:nvCxnSpPr>
        <p:spPr>
          <a:xfrm flipH="1">
            <a:off x="1466926" y="3051301"/>
            <a:ext cx="3285000" cy="1327800"/>
          </a:xfrm>
          <a:prstGeom prst="straightConnector1">
            <a:avLst/>
          </a:prstGeom>
          <a:noFill/>
          <a:ln w="57150" cap="flat" cmpd="sng">
            <a:solidFill>
              <a:schemeClr val="dk1"/>
            </a:solidFill>
            <a:prstDash val="solid"/>
            <a:round/>
            <a:headEnd type="none" w="sm" len="sm"/>
            <a:tailEnd type="triangle" w="med" len="med"/>
          </a:ln>
        </p:spPr>
      </p:cxnSp>
      <p:cxnSp>
        <p:nvCxnSpPr>
          <p:cNvPr id="138" name="Google Shape;138;p10"/>
          <p:cNvCxnSpPr>
            <a:stCxn id="133" idx="2"/>
          </p:cNvCxnSpPr>
          <p:nvPr/>
        </p:nvCxnSpPr>
        <p:spPr>
          <a:xfrm>
            <a:off x="4751926" y="3051301"/>
            <a:ext cx="3331800" cy="1327800"/>
          </a:xfrm>
          <a:prstGeom prst="straightConnector1">
            <a:avLst/>
          </a:prstGeom>
          <a:noFill/>
          <a:ln w="57150" cap="flat" cmpd="sng">
            <a:solidFill>
              <a:schemeClr val="dk1"/>
            </a:solidFill>
            <a:prstDash val="solid"/>
            <a:round/>
            <a:headEnd type="none" w="sm" len="sm"/>
            <a:tailEnd type="triangle" w="med" len="med"/>
          </a:ln>
        </p:spPr>
      </p:cxnSp>
      <p:cxnSp>
        <p:nvCxnSpPr>
          <p:cNvPr id="139" name="Google Shape;139;p10"/>
          <p:cNvCxnSpPr>
            <a:stCxn id="133" idx="2"/>
            <a:endCxn id="135" idx="0"/>
          </p:cNvCxnSpPr>
          <p:nvPr/>
        </p:nvCxnSpPr>
        <p:spPr>
          <a:xfrm>
            <a:off x="4751926" y="3051301"/>
            <a:ext cx="3900" cy="1327800"/>
          </a:xfrm>
          <a:prstGeom prst="straightConnector1">
            <a:avLst/>
          </a:prstGeom>
          <a:noFill/>
          <a:ln w="57150" cap="flat" cmpd="sng">
            <a:solidFill>
              <a:schemeClr val="dk1"/>
            </a:solidFill>
            <a:prstDash val="solid"/>
            <a:round/>
            <a:headEnd type="none" w="sm" len="sm"/>
            <a:tailEnd type="triangle" w="med" len="med"/>
          </a:ln>
        </p:spPr>
      </p:cxnSp>
      <p:pic>
        <p:nvPicPr>
          <p:cNvPr id="140" name="Google Shape;140;p10"/>
          <p:cNvPicPr preferRelativeResize="0"/>
          <p:nvPr/>
        </p:nvPicPr>
        <p:blipFill rotWithShape="1">
          <a:blip r:embed="rId3">
            <a:alphaModFix/>
          </a:blip>
          <a:srcRect/>
          <a:stretch/>
        </p:blipFill>
        <p:spPr>
          <a:xfrm>
            <a:off x="6938227" y="5493317"/>
            <a:ext cx="2291086" cy="742950"/>
          </a:xfrm>
          <a:prstGeom prst="rect">
            <a:avLst/>
          </a:prstGeom>
          <a:noFill/>
          <a:ln w="28575" cap="flat" cmpd="sng">
            <a:solidFill>
              <a:srgbClr val="C00000"/>
            </a:solidFill>
            <a:prstDash val="solid"/>
            <a:round/>
            <a:headEnd type="none" w="sm" len="sm"/>
            <a:tailEnd type="none" w="sm" len="sm"/>
          </a:ln>
        </p:spPr>
      </p:pic>
      <p:pic>
        <p:nvPicPr>
          <p:cNvPr id="141" name="Google Shape;141;p10"/>
          <p:cNvPicPr preferRelativeResize="0"/>
          <p:nvPr/>
        </p:nvPicPr>
        <p:blipFill rotWithShape="1">
          <a:blip r:embed="rId4">
            <a:alphaModFix/>
          </a:blip>
          <a:srcRect/>
          <a:stretch/>
        </p:blipFill>
        <p:spPr>
          <a:xfrm>
            <a:off x="3875714" y="5419307"/>
            <a:ext cx="2092337" cy="834393"/>
          </a:xfrm>
          <a:prstGeom prst="rect">
            <a:avLst/>
          </a:prstGeom>
          <a:noFill/>
          <a:ln w="28575" cap="flat" cmpd="sng">
            <a:solidFill>
              <a:srgbClr val="C00000"/>
            </a:solidFill>
            <a:prstDash val="solid"/>
            <a:round/>
            <a:headEnd type="none" w="sm" len="sm"/>
            <a:tailEnd type="none" w="sm" len="sm"/>
          </a:ln>
        </p:spPr>
      </p:pic>
      <p:pic>
        <p:nvPicPr>
          <p:cNvPr id="142" name="Google Shape;142;p10"/>
          <p:cNvPicPr preferRelativeResize="0"/>
          <p:nvPr/>
        </p:nvPicPr>
        <p:blipFill rotWithShape="1">
          <a:blip r:embed="rId5">
            <a:alphaModFix/>
          </a:blip>
          <a:srcRect/>
          <a:stretch/>
        </p:blipFill>
        <p:spPr>
          <a:xfrm>
            <a:off x="586731" y="5416486"/>
            <a:ext cx="1896339" cy="786165"/>
          </a:xfrm>
          <a:prstGeom prst="rect">
            <a:avLst/>
          </a:prstGeom>
          <a:noFill/>
          <a:ln w="28575" cap="flat" cmpd="sng">
            <a:solidFill>
              <a:srgbClr val="C00000"/>
            </a:solidFill>
            <a:prstDash val="solid"/>
            <a:round/>
            <a:headEnd type="none" w="sm" len="sm"/>
            <a:tailEnd type="none" w="sm" len="sm"/>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4"/>
        <p:cNvGrpSpPr/>
        <p:nvPr/>
      </p:nvGrpSpPr>
      <p:grpSpPr>
        <a:xfrm>
          <a:off x="0" y="0"/>
          <a:ext cx="0" cy="0"/>
          <a:chOff x="0" y="0"/>
          <a:chExt cx="0" cy="0"/>
        </a:xfrm>
      </p:grpSpPr>
      <p:sp>
        <p:nvSpPr>
          <p:cNvPr id="445" name="Google Shape;445;p55"/>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i="1"/>
              <a:t> Content Returning Results:</a:t>
            </a:r>
            <a:endParaRPr/>
          </a:p>
          <a:p>
            <a:pPr marL="384048" lvl="1" indent="-215900" algn="l" rtl="0">
              <a:lnSpc>
                <a:spcPct val="100000"/>
              </a:lnSpc>
              <a:spcBef>
                <a:spcPts val="400"/>
              </a:spcBef>
              <a:spcAft>
                <a:spcPts val="0"/>
              </a:spcAft>
              <a:buSzPts val="3400"/>
              <a:buFont typeface="Noto Sans Symbols"/>
              <a:buChar char="▪"/>
            </a:pPr>
            <a:r>
              <a:rPr lang="en-US" sz="3400">
                <a:solidFill>
                  <a:srgbClr val="595959"/>
                </a:solidFill>
              </a:rPr>
              <a:t> </a:t>
            </a:r>
            <a:r>
              <a:rPr lang="en-US" sz="3200" b="1" i="1"/>
              <a:t>EmptyResult:</a:t>
            </a:r>
            <a:endParaRPr sz="3200">
              <a:solidFill>
                <a:srgbClr val="595959"/>
              </a:solidFill>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Kiểu này không trả về giá trị gì.</a:t>
            </a:r>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 EmtyResult không có sự hỗ trợ của HTML Helper</a:t>
            </a:r>
            <a:endParaRPr/>
          </a:p>
          <a:p>
            <a:pPr marL="384048" lvl="2" indent="0" algn="l" rtl="0">
              <a:lnSpc>
                <a:spcPct val="100000"/>
              </a:lnSpc>
              <a:spcBef>
                <a:spcPts val="600"/>
              </a:spcBef>
              <a:spcAft>
                <a:spcPts val="0"/>
              </a:spcAft>
              <a:buSzPts val="2800"/>
              <a:buNone/>
            </a:pPr>
            <a:endParaRPr sz="2800">
              <a:solidFill>
                <a:srgbClr val="0070C0"/>
              </a:solidFill>
            </a:endParaRPr>
          </a:p>
          <a:p>
            <a:pPr marL="566928" lvl="3" indent="0" algn="l" rtl="0">
              <a:lnSpc>
                <a:spcPct val="100000"/>
              </a:lnSpc>
              <a:spcBef>
                <a:spcPts val="600"/>
              </a:spcBef>
              <a:spcAft>
                <a:spcPts val="0"/>
              </a:spcAft>
              <a:buSzPts val="2500"/>
              <a:buNone/>
            </a:pPr>
            <a:r>
              <a:rPr lang="en-US" sz="2500"/>
              <a:t/>
            </a:r>
            <a:br>
              <a:rPr lang="en-US" sz="2500"/>
            </a:br>
            <a:endParaRPr sz="2500"/>
          </a:p>
        </p:txBody>
      </p:sp>
      <p:sp>
        <p:nvSpPr>
          <p:cNvPr id="446" name="Google Shape;446;p55"/>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0"/>
        <p:cNvGrpSpPr/>
        <p:nvPr/>
      </p:nvGrpSpPr>
      <p:grpSpPr>
        <a:xfrm>
          <a:off x="0" y="0"/>
          <a:ext cx="0" cy="0"/>
          <a:chOff x="0" y="0"/>
          <a:chExt cx="0" cy="0"/>
        </a:xfrm>
      </p:grpSpPr>
      <p:pic>
        <p:nvPicPr>
          <p:cNvPr id="451" name="Google Shape;451;p56" descr="Screen Clipping"/>
          <p:cNvPicPr preferRelativeResize="0"/>
          <p:nvPr/>
        </p:nvPicPr>
        <p:blipFill rotWithShape="1">
          <a:blip r:embed="rId3">
            <a:alphaModFix/>
          </a:blip>
          <a:srcRect/>
          <a:stretch/>
        </p:blipFill>
        <p:spPr>
          <a:xfrm>
            <a:off x="161766" y="375410"/>
            <a:ext cx="4434243" cy="1360083"/>
          </a:xfrm>
          <a:prstGeom prst="rect">
            <a:avLst/>
          </a:prstGeom>
          <a:noFill/>
          <a:ln>
            <a:noFill/>
          </a:ln>
        </p:spPr>
      </p:pic>
      <p:pic>
        <p:nvPicPr>
          <p:cNvPr id="452" name="Google Shape;452;p56" descr="Screen Clipping"/>
          <p:cNvPicPr preferRelativeResize="0"/>
          <p:nvPr/>
        </p:nvPicPr>
        <p:blipFill rotWithShape="1">
          <a:blip r:embed="rId4">
            <a:alphaModFix/>
          </a:blip>
          <a:srcRect/>
          <a:stretch/>
        </p:blipFill>
        <p:spPr>
          <a:xfrm>
            <a:off x="5486676" y="375410"/>
            <a:ext cx="3657324" cy="2159562"/>
          </a:xfrm>
          <a:prstGeom prst="rect">
            <a:avLst/>
          </a:prstGeom>
          <a:noFill/>
          <a:ln>
            <a:noFill/>
          </a:ln>
        </p:spPr>
      </p:pic>
      <p:pic>
        <p:nvPicPr>
          <p:cNvPr id="453" name="Google Shape;453;p56" descr="localhost:12938/PartyInvites/Index - Personal - Microsoft​ Edge"/>
          <p:cNvPicPr preferRelativeResize="0"/>
          <p:nvPr/>
        </p:nvPicPr>
        <p:blipFill rotWithShape="1">
          <a:blip r:embed="rId5">
            <a:alphaModFix/>
          </a:blip>
          <a:srcRect/>
          <a:stretch/>
        </p:blipFill>
        <p:spPr>
          <a:xfrm>
            <a:off x="4028255" y="3390416"/>
            <a:ext cx="5877745" cy="3467584"/>
          </a:xfrm>
          <a:prstGeom prst="rect">
            <a:avLst/>
          </a:prstGeom>
          <a:noFill/>
          <a:ln>
            <a:noFill/>
          </a:ln>
        </p:spPr>
      </p:pic>
      <p:pic>
        <p:nvPicPr>
          <p:cNvPr id="454" name="Google Shape;454;p56" descr="Screen Clipping"/>
          <p:cNvPicPr preferRelativeResize="0"/>
          <p:nvPr/>
        </p:nvPicPr>
        <p:blipFill rotWithShape="1">
          <a:blip r:embed="rId6">
            <a:alphaModFix/>
          </a:blip>
          <a:srcRect/>
          <a:stretch/>
        </p:blipFill>
        <p:spPr>
          <a:xfrm>
            <a:off x="233242" y="2997118"/>
            <a:ext cx="3784250" cy="1313976"/>
          </a:xfrm>
          <a:prstGeom prst="rect">
            <a:avLst/>
          </a:prstGeom>
          <a:noFill/>
          <a:ln>
            <a:noFill/>
          </a:ln>
        </p:spPr>
      </p:pic>
      <p:sp>
        <p:nvSpPr>
          <p:cNvPr id="455" name="Google Shape;455;p56"/>
          <p:cNvSpPr txBox="1"/>
          <p:nvPr/>
        </p:nvSpPr>
        <p:spPr>
          <a:xfrm>
            <a:off x="466531" y="2071396"/>
            <a:ext cx="192210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Calibri"/>
                <a:ea typeface="Calibri"/>
                <a:cs typeface="Calibri"/>
                <a:sym typeface="Calibri"/>
              </a:rPr>
              <a:t>Hoặc</a:t>
            </a:r>
            <a:endParaRPr sz="3200">
              <a:solidFill>
                <a:srgbClr val="FF0000"/>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0"/>
        <p:cNvGrpSpPr/>
        <p:nvPr/>
      </p:nvGrpSpPr>
      <p:grpSpPr>
        <a:xfrm>
          <a:off x="0" y="0"/>
          <a:ext cx="0" cy="0"/>
          <a:chOff x="0" y="0"/>
          <a:chExt cx="0" cy="0"/>
        </a:xfrm>
      </p:grpSpPr>
      <p:sp>
        <p:nvSpPr>
          <p:cNvPr id="461" name="Google Shape;461;p57"/>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i="1"/>
              <a:t> Content Returning Results:</a:t>
            </a:r>
            <a:endParaRPr/>
          </a:p>
          <a:p>
            <a:pPr marL="384048" lvl="1" indent="-215900" algn="l" rtl="0">
              <a:lnSpc>
                <a:spcPct val="100000"/>
              </a:lnSpc>
              <a:spcBef>
                <a:spcPts val="400"/>
              </a:spcBef>
              <a:spcAft>
                <a:spcPts val="0"/>
              </a:spcAft>
              <a:buSzPts val="3400"/>
              <a:buFont typeface="Noto Sans Symbols"/>
              <a:buChar char="▪"/>
            </a:pPr>
            <a:r>
              <a:rPr lang="en-US" sz="3400">
                <a:solidFill>
                  <a:srgbClr val="595959"/>
                </a:solidFill>
              </a:rPr>
              <a:t> </a:t>
            </a:r>
            <a:r>
              <a:rPr lang="en-US" sz="3200" b="1" i="1"/>
              <a:t>FileResult:</a:t>
            </a:r>
            <a:endParaRPr sz="3200">
              <a:solidFill>
                <a:srgbClr val="595959"/>
              </a:solidFill>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Trả về tập tin (file) cho trình duyệt (Browser)</a:t>
            </a:r>
            <a:endParaRPr/>
          </a:p>
          <a:p>
            <a:pPr marL="384048" lvl="2" indent="0" algn="l" rtl="0">
              <a:lnSpc>
                <a:spcPct val="100000"/>
              </a:lnSpc>
              <a:spcBef>
                <a:spcPts val="600"/>
              </a:spcBef>
              <a:spcAft>
                <a:spcPts val="0"/>
              </a:spcAft>
              <a:buSzPts val="2800"/>
              <a:buNone/>
            </a:pPr>
            <a:endParaRPr sz="2800">
              <a:solidFill>
                <a:srgbClr val="0070C0"/>
              </a:solidFill>
            </a:endParaRPr>
          </a:p>
          <a:p>
            <a:pPr marL="566928" lvl="3" indent="0" algn="l" rtl="0">
              <a:lnSpc>
                <a:spcPct val="100000"/>
              </a:lnSpc>
              <a:spcBef>
                <a:spcPts val="600"/>
              </a:spcBef>
              <a:spcAft>
                <a:spcPts val="0"/>
              </a:spcAft>
              <a:buSzPts val="2500"/>
              <a:buNone/>
            </a:pPr>
            <a:r>
              <a:rPr lang="en-US" sz="2500"/>
              <a:t/>
            </a:r>
            <a:br>
              <a:rPr lang="en-US" sz="2500"/>
            </a:br>
            <a:endParaRPr sz="2500"/>
          </a:p>
        </p:txBody>
      </p:sp>
      <p:sp>
        <p:nvSpPr>
          <p:cNvPr id="462" name="Google Shape;462;p57"/>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6"/>
        <p:cNvGrpSpPr/>
        <p:nvPr/>
      </p:nvGrpSpPr>
      <p:grpSpPr>
        <a:xfrm>
          <a:off x="0" y="0"/>
          <a:ext cx="0" cy="0"/>
          <a:chOff x="0" y="0"/>
          <a:chExt cx="0" cy="0"/>
        </a:xfrm>
      </p:grpSpPr>
      <p:pic>
        <p:nvPicPr>
          <p:cNvPr id="467" name="Google Shape;467;p58" descr="localhost:12938/PartyInvites/Index - Personal - Microsoft​ Edge"/>
          <p:cNvPicPr preferRelativeResize="0"/>
          <p:nvPr/>
        </p:nvPicPr>
        <p:blipFill rotWithShape="1">
          <a:blip r:embed="rId3">
            <a:alphaModFix/>
          </a:blip>
          <a:srcRect/>
          <a:stretch/>
        </p:blipFill>
        <p:spPr>
          <a:xfrm>
            <a:off x="3503112" y="2238539"/>
            <a:ext cx="6239746" cy="3686689"/>
          </a:xfrm>
          <a:prstGeom prst="rect">
            <a:avLst/>
          </a:prstGeom>
          <a:noFill/>
          <a:ln>
            <a:noFill/>
          </a:ln>
        </p:spPr>
      </p:pic>
      <p:pic>
        <p:nvPicPr>
          <p:cNvPr id="468" name="Google Shape;468;p58" descr="Screen Clipping"/>
          <p:cNvPicPr preferRelativeResize="0"/>
          <p:nvPr/>
        </p:nvPicPr>
        <p:blipFill rotWithShape="1">
          <a:blip r:embed="rId4">
            <a:alphaModFix/>
          </a:blip>
          <a:srcRect/>
          <a:stretch/>
        </p:blipFill>
        <p:spPr>
          <a:xfrm>
            <a:off x="316553" y="217425"/>
            <a:ext cx="9610267" cy="1331975"/>
          </a:xfrm>
          <a:prstGeom prst="rect">
            <a:avLst/>
          </a:prstGeom>
          <a:noFill/>
          <a:ln>
            <a:noFill/>
          </a:ln>
        </p:spPr>
      </p:pic>
      <p:pic>
        <p:nvPicPr>
          <p:cNvPr id="469" name="Google Shape;469;p58" descr="Screen Clipping"/>
          <p:cNvPicPr preferRelativeResize="0"/>
          <p:nvPr/>
        </p:nvPicPr>
        <p:blipFill rotWithShape="1">
          <a:blip r:embed="rId5">
            <a:alphaModFix/>
          </a:blip>
          <a:srcRect/>
          <a:stretch/>
        </p:blipFill>
        <p:spPr>
          <a:xfrm>
            <a:off x="738048" y="1966649"/>
            <a:ext cx="2176602" cy="4083721"/>
          </a:xfrm>
          <a:prstGeom prst="rect">
            <a:avLst/>
          </a:prstGeom>
          <a:noFill/>
          <a:ln w="88900" cap="sq" cmpd="thickThin">
            <a:solidFill>
              <a:srgbClr val="000000"/>
            </a:solidFill>
            <a:prstDash val="solid"/>
            <a:miter lim="800000"/>
            <a:headEnd type="none" w="sm" len="sm"/>
            <a:tailEnd type="none" w="sm" len="sm"/>
          </a:ln>
        </p:spPr>
      </p:pic>
      <p:sp>
        <p:nvSpPr>
          <p:cNvPr id="470" name="Google Shape;470;p58"/>
          <p:cNvSpPr/>
          <p:nvPr/>
        </p:nvSpPr>
        <p:spPr>
          <a:xfrm>
            <a:off x="316553" y="3614738"/>
            <a:ext cx="826447" cy="214312"/>
          </a:xfrm>
          <a:prstGeom prst="rightArrow">
            <a:avLst>
              <a:gd name="adj1" fmla="val 50000"/>
              <a:gd name="adj2" fmla="val 50000"/>
            </a:avLst>
          </a:prstGeom>
          <a:solidFill>
            <a:srgbClr val="FF0000"/>
          </a:solidFill>
          <a:ln>
            <a:noFill/>
          </a:ln>
          <a:effectLst>
            <a:outerShdw blurRad="4445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5"/>
        <p:cNvGrpSpPr/>
        <p:nvPr/>
      </p:nvGrpSpPr>
      <p:grpSpPr>
        <a:xfrm>
          <a:off x="0" y="0"/>
          <a:ext cx="0" cy="0"/>
          <a:chOff x="0" y="0"/>
          <a:chExt cx="0" cy="0"/>
        </a:xfrm>
      </p:grpSpPr>
      <p:sp>
        <p:nvSpPr>
          <p:cNvPr id="476" name="Google Shape;476;p59"/>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i="1"/>
              <a:t> Content Returning Results:</a:t>
            </a:r>
            <a:endParaRPr/>
          </a:p>
          <a:p>
            <a:pPr marL="384048" lvl="1" indent="-215900" algn="l" rtl="0">
              <a:lnSpc>
                <a:spcPct val="100000"/>
              </a:lnSpc>
              <a:spcBef>
                <a:spcPts val="400"/>
              </a:spcBef>
              <a:spcAft>
                <a:spcPts val="0"/>
              </a:spcAft>
              <a:buSzPts val="3400"/>
              <a:buFont typeface="Noto Sans Symbols"/>
              <a:buChar char="▪"/>
            </a:pPr>
            <a:r>
              <a:rPr lang="en-US" sz="3400">
                <a:solidFill>
                  <a:srgbClr val="595959"/>
                </a:solidFill>
              </a:rPr>
              <a:t> </a:t>
            </a:r>
            <a:r>
              <a:rPr lang="en-US" sz="3200" b="1" i="1"/>
              <a:t>FileResult:</a:t>
            </a:r>
            <a:endParaRPr sz="3200">
              <a:solidFill>
                <a:srgbClr val="595959"/>
              </a:solidFill>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Trả về tập tin (file) cho trình duyệt (Browser)</a:t>
            </a:r>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Nếu bạn không muốn hiển thị nội dung tập tin (file). Bạn muốn tải xuống máy cá nhân:</a:t>
            </a:r>
            <a:endParaRPr/>
          </a:p>
          <a:p>
            <a:pPr marL="566928" lvl="3" indent="0" algn="l" rtl="0">
              <a:lnSpc>
                <a:spcPct val="100000"/>
              </a:lnSpc>
              <a:spcBef>
                <a:spcPts val="600"/>
              </a:spcBef>
              <a:spcAft>
                <a:spcPts val="0"/>
              </a:spcAft>
              <a:buSzPts val="2500"/>
              <a:buNone/>
            </a:pPr>
            <a:r>
              <a:rPr lang="en-US" sz="2500"/>
              <a:t/>
            </a:r>
            <a:br>
              <a:rPr lang="en-US" sz="2500"/>
            </a:br>
            <a:endParaRPr sz="2500"/>
          </a:p>
        </p:txBody>
      </p:sp>
      <p:sp>
        <p:nvSpPr>
          <p:cNvPr id="477" name="Google Shape;477;p59"/>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1"/>
        <p:cNvGrpSpPr/>
        <p:nvPr/>
      </p:nvGrpSpPr>
      <p:grpSpPr>
        <a:xfrm>
          <a:off x="0" y="0"/>
          <a:ext cx="0" cy="0"/>
          <a:chOff x="0" y="0"/>
          <a:chExt cx="0" cy="0"/>
        </a:xfrm>
      </p:grpSpPr>
      <p:pic>
        <p:nvPicPr>
          <p:cNvPr id="482" name="Google Shape;482;p60" descr="localhost:12938/PartyInvites/Index - Personal - Microsoft​ Edge"/>
          <p:cNvPicPr preferRelativeResize="0"/>
          <p:nvPr/>
        </p:nvPicPr>
        <p:blipFill rotWithShape="1">
          <a:blip r:embed="rId3">
            <a:alphaModFix/>
          </a:blip>
          <a:srcRect/>
          <a:stretch/>
        </p:blipFill>
        <p:spPr>
          <a:xfrm>
            <a:off x="3837728" y="2485768"/>
            <a:ext cx="6068272" cy="3686689"/>
          </a:xfrm>
          <a:prstGeom prst="rect">
            <a:avLst/>
          </a:prstGeom>
          <a:noFill/>
          <a:ln>
            <a:noFill/>
          </a:ln>
        </p:spPr>
      </p:pic>
      <p:cxnSp>
        <p:nvCxnSpPr>
          <p:cNvPr id="483" name="Google Shape;483;p60"/>
          <p:cNvCxnSpPr/>
          <p:nvPr/>
        </p:nvCxnSpPr>
        <p:spPr>
          <a:xfrm flipH="1">
            <a:off x="6429375" y="4900613"/>
            <a:ext cx="871538" cy="700087"/>
          </a:xfrm>
          <a:prstGeom prst="straightConnector1">
            <a:avLst/>
          </a:prstGeom>
          <a:noFill/>
          <a:ln w="76200" cap="flat" cmpd="sng">
            <a:solidFill>
              <a:srgbClr val="FF0000"/>
            </a:solidFill>
            <a:prstDash val="solid"/>
            <a:round/>
            <a:headEnd type="none" w="sm" len="sm"/>
            <a:tailEnd type="triangle" w="med" len="med"/>
          </a:ln>
        </p:spPr>
      </p:cxnSp>
      <p:pic>
        <p:nvPicPr>
          <p:cNvPr id="484" name="Google Shape;484;p60" descr="Screen Clipping"/>
          <p:cNvPicPr preferRelativeResize="0"/>
          <p:nvPr/>
        </p:nvPicPr>
        <p:blipFill rotWithShape="1">
          <a:blip r:embed="rId4">
            <a:alphaModFix/>
          </a:blip>
          <a:srcRect/>
          <a:stretch/>
        </p:blipFill>
        <p:spPr>
          <a:xfrm>
            <a:off x="856874" y="371413"/>
            <a:ext cx="8244264" cy="135462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9"/>
        <p:cNvGrpSpPr/>
        <p:nvPr/>
      </p:nvGrpSpPr>
      <p:grpSpPr>
        <a:xfrm>
          <a:off x="0" y="0"/>
          <a:ext cx="0" cy="0"/>
          <a:chOff x="0" y="0"/>
          <a:chExt cx="0" cy="0"/>
        </a:xfrm>
      </p:grpSpPr>
      <p:sp>
        <p:nvSpPr>
          <p:cNvPr id="490" name="Google Shape;490;p61"/>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i="1"/>
              <a:t> Content Returning Results:</a:t>
            </a:r>
            <a:endParaRPr/>
          </a:p>
          <a:p>
            <a:pPr marL="384048" lvl="1" indent="-215900" algn="l" rtl="0">
              <a:lnSpc>
                <a:spcPct val="100000"/>
              </a:lnSpc>
              <a:spcBef>
                <a:spcPts val="400"/>
              </a:spcBef>
              <a:spcAft>
                <a:spcPts val="0"/>
              </a:spcAft>
              <a:buSzPts val="3400"/>
              <a:buFont typeface="Noto Sans Symbols"/>
              <a:buChar char="▪"/>
            </a:pPr>
            <a:r>
              <a:rPr lang="en-US" sz="3400">
                <a:solidFill>
                  <a:srgbClr val="595959"/>
                </a:solidFill>
              </a:rPr>
              <a:t> </a:t>
            </a:r>
            <a:r>
              <a:rPr lang="en-US" sz="3200" b="1" i="1"/>
              <a:t>JsonResult:</a:t>
            </a:r>
            <a:endParaRPr sz="3200">
              <a:solidFill>
                <a:srgbClr val="595959"/>
              </a:solidFill>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JSON – JavaScript Object Notation: ký hiệu đối tượng Javascript.</a:t>
            </a:r>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JSON: sử dụng cặp key=value Hoặc [“key”:”value”, …]</a:t>
            </a:r>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JSON hỗ trợ các cấu trúc dữ liệu như đối tượng và mảng</a:t>
            </a:r>
            <a:endParaRPr/>
          </a:p>
          <a:p>
            <a:pPr marL="566928" lvl="3" indent="0" algn="l" rtl="0">
              <a:lnSpc>
                <a:spcPct val="100000"/>
              </a:lnSpc>
              <a:spcBef>
                <a:spcPts val="600"/>
              </a:spcBef>
              <a:spcAft>
                <a:spcPts val="0"/>
              </a:spcAft>
              <a:buSzPts val="2500"/>
              <a:buNone/>
            </a:pPr>
            <a:r>
              <a:rPr lang="en-US" sz="2500"/>
              <a:t/>
            </a:r>
            <a:br>
              <a:rPr lang="en-US" sz="2500"/>
            </a:br>
            <a:endParaRPr sz="2500"/>
          </a:p>
        </p:txBody>
      </p:sp>
      <p:sp>
        <p:nvSpPr>
          <p:cNvPr id="491" name="Google Shape;491;p61"/>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5"/>
        <p:cNvGrpSpPr/>
        <p:nvPr/>
      </p:nvGrpSpPr>
      <p:grpSpPr>
        <a:xfrm>
          <a:off x="0" y="0"/>
          <a:ext cx="0" cy="0"/>
          <a:chOff x="0" y="0"/>
          <a:chExt cx="0" cy="0"/>
        </a:xfrm>
      </p:grpSpPr>
      <p:sp>
        <p:nvSpPr>
          <p:cNvPr id="496" name="Google Shape;496;p62"/>
          <p:cNvSpPr txBox="1">
            <a:spLocks noGrp="1"/>
          </p:cNvSpPr>
          <p:nvPr>
            <p:ph type="title"/>
          </p:nvPr>
        </p:nvSpPr>
        <p:spPr>
          <a:xfrm>
            <a:off x="400050" y="286605"/>
            <a:ext cx="866394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Ví dụ thể hiện danh sách nhân viên</a:t>
            </a:r>
            <a:endParaRPr/>
          </a:p>
        </p:txBody>
      </p:sp>
      <p:sp>
        <p:nvSpPr>
          <p:cNvPr id="497" name="Google Shape;497;p62"/>
          <p:cNvSpPr txBox="1">
            <a:spLocks noGrp="1"/>
          </p:cNvSpPr>
          <p:nvPr>
            <p:ph type="body" idx="1"/>
          </p:nvPr>
        </p:nvSpPr>
        <p:spPr>
          <a:xfrm>
            <a:off x="891540" y="1846052"/>
            <a:ext cx="4011930" cy="7362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sz="3600" b="1"/>
              <a:t>XML</a:t>
            </a:r>
            <a:endParaRPr sz="3600" b="1"/>
          </a:p>
        </p:txBody>
      </p:sp>
      <p:pic>
        <p:nvPicPr>
          <p:cNvPr id="498" name="Google Shape;498;p62" descr="Screen Clipping"/>
          <p:cNvPicPr preferRelativeResize="0">
            <a:picLocks noGrp="1"/>
          </p:cNvPicPr>
          <p:nvPr>
            <p:ph type="body" idx="2"/>
          </p:nvPr>
        </p:nvPicPr>
        <p:blipFill rotWithShape="1">
          <a:blip r:embed="rId3">
            <a:alphaModFix/>
          </a:blip>
          <a:srcRect/>
          <a:stretch/>
        </p:blipFill>
        <p:spPr>
          <a:xfrm>
            <a:off x="742950" y="2582334"/>
            <a:ext cx="3483022" cy="3651555"/>
          </a:xfrm>
          <a:prstGeom prst="rect">
            <a:avLst/>
          </a:prstGeom>
          <a:noFill/>
          <a:ln>
            <a:noFill/>
          </a:ln>
        </p:spPr>
      </p:pic>
      <p:sp>
        <p:nvSpPr>
          <p:cNvPr id="499" name="Google Shape;499;p62"/>
          <p:cNvSpPr txBox="1">
            <a:spLocks noGrp="1"/>
          </p:cNvSpPr>
          <p:nvPr>
            <p:ph type="body" idx="3"/>
          </p:nvPr>
        </p:nvSpPr>
        <p:spPr>
          <a:xfrm>
            <a:off x="5052060" y="1846052"/>
            <a:ext cx="4011930" cy="7362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sz="3600" i="1"/>
              <a:t>JSON</a:t>
            </a:r>
            <a:endParaRPr sz="3600" i="1"/>
          </a:p>
        </p:txBody>
      </p:sp>
      <p:pic>
        <p:nvPicPr>
          <p:cNvPr id="500" name="Google Shape;500;p62" descr="Screen Clipping"/>
          <p:cNvPicPr preferRelativeResize="0">
            <a:picLocks noGrp="1"/>
          </p:cNvPicPr>
          <p:nvPr>
            <p:ph type="body" idx="4"/>
          </p:nvPr>
        </p:nvPicPr>
        <p:blipFill rotWithShape="1">
          <a:blip r:embed="rId4">
            <a:alphaModFix/>
          </a:blip>
          <a:srcRect/>
          <a:stretch/>
        </p:blipFill>
        <p:spPr>
          <a:xfrm>
            <a:off x="5354926" y="2387377"/>
            <a:ext cx="3222476" cy="384651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4"/>
        <p:cNvGrpSpPr/>
        <p:nvPr/>
      </p:nvGrpSpPr>
      <p:grpSpPr>
        <a:xfrm>
          <a:off x="0" y="0"/>
          <a:ext cx="0" cy="0"/>
          <a:chOff x="0" y="0"/>
          <a:chExt cx="0" cy="0"/>
        </a:xfrm>
      </p:grpSpPr>
      <p:pic>
        <p:nvPicPr>
          <p:cNvPr id="505" name="Google Shape;505;p63" descr="This request has been blocked because sensitive information could be disclosed to third party web sites when this is used in a GET request. To allow GET requests, set JsonRequestBehavior to AllowGet. - Personal - Microsoft​ Edge"/>
          <p:cNvPicPr preferRelativeResize="0"/>
          <p:nvPr/>
        </p:nvPicPr>
        <p:blipFill rotWithShape="1">
          <a:blip r:embed="rId3">
            <a:alphaModFix/>
          </a:blip>
          <a:srcRect/>
          <a:stretch/>
        </p:blipFill>
        <p:spPr>
          <a:xfrm>
            <a:off x="5029200" y="0"/>
            <a:ext cx="4876800" cy="6858000"/>
          </a:xfrm>
          <a:prstGeom prst="rect">
            <a:avLst/>
          </a:prstGeom>
          <a:noFill/>
          <a:ln>
            <a:noFill/>
          </a:ln>
        </p:spPr>
      </p:pic>
      <p:sp>
        <p:nvSpPr>
          <p:cNvPr id="506" name="Google Shape;506;p63"/>
          <p:cNvSpPr txBox="1"/>
          <p:nvPr/>
        </p:nvSpPr>
        <p:spPr>
          <a:xfrm>
            <a:off x="0" y="1617452"/>
            <a:ext cx="5029200" cy="2040147"/>
          </a:xfrm>
          <a:prstGeom prst="rect">
            <a:avLst/>
          </a:prstGeom>
          <a:noFill/>
          <a:ln>
            <a:noFill/>
          </a:ln>
        </p:spPr>
        <p:txBody>
          <a:bodyPr spcFirstLastPara="1" wrap="square" lIns="91425" tIns="45700" rIns="91425" bIns="45700" anchor="t" anchorCtr="0">
            <a:noAutofit/>
          </a:bodyPr>
          <a:lstStyle/>
          <a:p>
            <a:pPr marL="91440" marR="0" lvl="0" indent="-177800" algn="l" rtl="0">
              <a:lnSpc>
                <a:spcPct val="90000"/>
              </a:lnSpc>
              <a:spcBef>
                <a:spcPts val="0"/>
              </a:spcBef>
              <a:spcAft>
                <a:spcPts val="0"/>
              </a:spcAft>
              <a:buClr>
                <a:schemeClr val="accent1"/>
              </a:buClr>
              <a:buSzPts val="2800"/>
              <a:buFont typeface="Calibri"/>
              <a:buChar char=" "/>
            </a:pPr>
            <a:r>
              <a:rPr lang="en-US" sz="2800" b="1">
                <a:solidFill>
                  <a:srgbClr val="3F3F3F"/>
                </a:solidFill>
                <a:latin typeface="Calibri"/>
                <a:ea typeface="Calibri"/>
                <a:cs typeface="Calibri"/>
                <a:sym typeface="Calibri"/>
              </a:rPr>
              <a:t>Dữ liệu lưu trong JSON được mã hóa </a:t>
            </a:r>
            <a:br>
              <a:rPr lang="en-US" sz="2800" b="1">
                <a:solidFill>
                  <a:srgbClr val="3F3F3F"/>
                </a:solidFill>
                <a:latin typeface="Calibri"/>
                <a:ea typeface="Calibri"/>
                <a:cs typeface="Calibri"/>
                <a:sym typeface="Calibri"/>
              </a:rPr>
            </a:br>
            <a:r>
              <a:rPr lang="en-US" sz="2800" b="1">
                <a:solidFill>
                  <a:srgbClr val="3F3F3F"/>
                </a:solidFill>
                <a:latin typeface="Calibri"/>
                <a:ea typeface="Calibri"/>
                <a:cs typeface="Calibri"/>
                <a:sym typeface="Calibri"/>
              </a:rPr>
              <a:t>-&gt;MVC không cho website sử dụng phương thức GET để lấy dữ liệu.</a:t>
            </a:r>
            <a:endParaRPr sz="2800" b="1">
              <a:solidFill>
                <a:srgbClr val="3F3F3F"/>
              </a:solidFill>
              <a:latin typeface="Calibri"/>
              <a:ea typeface="Calibri"/>
              <a:cs typeface="Calibri"/>
              <a:sym typeface="Calibri"/>
            </a:endParaRPr>
          </a:p>
        </p:txBody>
      </p:sp>
      <p:pic>
        <p:nvPicPr>
          <p:cNvPr id="507" name="Google Shape;507;p63" descr="Screen Clipping"/>
          <p:cNvPicPr preferRelativeResize="0"/>
          <p:nvPr/>
        </p:nvPicPr>
        <p:blipFill rotWithShape="1">
          <a:blip r:embed="rId4">
            <a:alphaModFix/>
          </a:blip>
          <a:srcRect/>
          <a:stretch/>
        </p:blipFill>
        <p:spPr>
          <a:xfrm>
            <a:off x="242256" y="395234"/>
            <a:ext cx="4786944" cy="94779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1"/>
        <p:cNvGrpSpPr/>
        <p:nvPr/>
      </p:nvGrpSpPr>
      <p:grpSpPr>
        <a:xfrm>
          <a:off x="0" y="0"/>
          <a:ext cx="0" cy="0"/>
          <a:chOff x="0" y="0"/>
          <a:chExt cx="0" cy="0"/>
        </a:xfrm>
      </p:grpSpPr>
      <p:sp>
        <p:nvSpPr>
          <p:cNvPr id="512" name="Google Shape;512;p64"/>
          <p:cNvSpPr txBox="1"/>
          <p:nvPr/>
        </p:nvSpPr>
        <p:spPr>
          <a:xfrm>
            <a:off x="488313" y="1931052"/>
            <a:ext cx="9081774" cy="2040147"/>
          </a:xfrm>
          <a:prstGeom prst="rect">
            <a:avLst/>
          </a:prstGeom>
          <a:noFill/>
          <a:ln>
            <a:noFill/>
          </a:ln>
        </p:spPr>
        <p:txBody>
          <a:bodyPr spcFirstLastPara="1" wrap="square" lIns="91425" tIns="45700" rIns="91425" bIns="45700" anchor="t" anchorCtr="0">
            <a:noAutofit/>
          </a:bodyPr>
          <a:lstStyle/>
          <a:p>
            <a:pPr marL="91440" marR="0" lvl="0" indent="-177800" algn="l" rtl="0">
              <a:lnSpc>
                <a:spcPct val="90000"/>
              </a:lnSpc>
              <a:spcBef>
                <a:spcPts val="0"/>
              </a:spcBef>
              <a:spcAft>
                <a:spcPts val="0"/>
              </a:spcAft>
              <a:buClr>
                <a:schemeClr val="accent1"/>
              </a:buClr>
              <a:buSzPts val="2800"/>
              <a:buFont typeface="Calibri"/>
              <a:buChar char=" "/>
            </a:pPr>
            <a:r>
              <a:rPr lang="en-US" sz="2800" b="1">
                <a:solidFill>
                  <a:srgbClr val="3F3F3F"/>
                </a:solidFill>
                <a:latin typeface="Calibri"/>
                <a:ea typeface="Calibri"/>
                <a:cs typeface="Calibri"/>
                <a:sym typeface="Calibri"/>
              </a:rPr>
              <a:t>Xử lý:</a:t>
            </a:r>
            <a:endParaRPr/>
          </a:p>
          <a:p>
            <a:pPr marL="91440" marR="0" lvl="0" indent="-177800" algn="l" rtl="0">
              <a:lnSpc>
                <a:spcPct val="90000"/>
              </a:lnSpc>
              <a:spcBef>
                <a:spcPts val="1400"/>
              </a:spcBef>
              <a:spcAft>
                <a:spcPts val="0"/>
              </a:spcAft>
              <a:buClr>
                <a:schemeClr val="accent1"/>
              </a:buClr>
              <a:buSzPts val="2800"/>
              <a:buFont typeface="Calibri"/>
              <a:buChar char=" "/>
            </a:pPr>
            <a:r>
              <a:rPr lang="en-US" sz="2800">
                <a:solidFill>
                  <a:srgbClr val="0070C0"/>
                </a:solidFill>
                <a:latin typeface="Calibri"/>
                <a:ea typeface="Calibri"/>
                <a:cs typeface="Calibri"/>
                <a:sym typeface="Calibri"/>
              </a:rPr>
              <a:t>JsonRequestBehavior</a:t>
            </a:r>
            <a:r>
              <a:rPr lang="en-US" sz="2800">
                <a:solidFill>
                  <a:srgbClr val="3F3F3F"/>
                </a:solidFill>
                <a:latin typeface="Calibri"/>
                <a:ea typeface="Calibri"/>
                <a:cs typeface="Calibri"/>
                <a:sym typeface="Calibri"/>
              </a:rPr>
              <a:t>.AllowGet: cho phép MVC chia sẻ thông tin trong JSON</a:t>
            </a:r>
            <a:endParaRPr sz="2800" b="1">
              <a:solidFill>
                <a:srgbClr val="3F3F3F"/>
              </a:solidFill>
              <a:latin typeface="Calibri"/>
              <a:ea typeface="Calibri"/>
              <a:cs typeface="Calibri"/>
              <a:sym typeface="Calibri"/>
            </a:endParaRPr>
          </a:p>
          <a:p>
            <a:pPr marL="91440" marR="0" lvl="0" indent="0" algn="l" rtl="0">
              <a:lnSpc>
                <a:spcPct val="90000"/>
              </a:lnSpc>
              <a:spcBef>
                <a:spcPts val="1400"/>
              </a:spcBef>
              <a:spcAft>
                <a:spcPts val="0"/>
              </a:spcAft>
              <a:buClr>
                <a:schemeClr val="accent1"/>
              </a:buClr>
              <a:buSzPts val="2800"/>
              <a:buFont typeface="Calibri"/>
              <a:buNone/>
            </a:pPr>
            <a:endParaRPr sz="2800" b="1">
              <a:solidFill>
                <a:srgbClr val="3F3F3F"/>
              </a:solidFill>
              <a:latin typeface="Calibri"/>
              <a:ea typeface="Calibri"/>
              <a:cs typeface="Calibri"/>
              <a:sym typeface="Calibri"/>
            </a:endParaRPr>
          </a:p>
        </p:txBody>
      </p:sp>
      <p:pic>
        <p:nvPicPr>
          <p:cNvPr id="513" name="Google Shape;513;p64" descr="localhost:12938/PartyInvites/Index - Personal - Microsoft​ Edge"/>
          <p:cNvPicPr preferRelativeResize="0"/>
          <p:nvPr/>
        </p:nvPicPr>
        <p:blipFill rotWithShape="1">
          <a:blip r:embed="rId3">
            <a:alphaModFix/>
          </a:blip>
          <a:srcRect/>
          <a:stretch/>
        </p:blipFill>
        <p:spPr>
          <a:xfrm>
            <a:off x="3685307" y="4114646"/>
            <a:ext cx="6220693" cy="2200582"/>
          </a:xfrm>
          <a:prstGeom prst="rect">
            <a:avLst/>
          </a:prstGeom>
          <a:noFill/>
          <a:ln>
            <a:noFill/>
          </a:ln>
        </p:spPr>
      </p:pic>
      <p:pic>
        <p:nvPicPr>
          <p:cNvPr id="514" name="Google Shape;514;p64" descr="Screen Clipping"/>
          <p:cNvPicPr preferRelativeResize="0"/>
          <p:nvPr/>
        </p:nvPicPr>
        <p:blipFill rotWithShape="1">
          <a:blip r:embed="rId4">
            <a:alphaModFix/>
          </a:blip>
          <a:srcRect/>
          <a:stretch/>
        </p:blipFill>
        <p:spPr>
          <a:xfrm>
            <a:off x="488313" y="338088"/>
            <a:ext cx="9081774" cy="1104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6"/>
        <p:cNvGrpSpPr/>
        <p:nvPr/>
      </p:nvGrpSpPr>
      <p:grpSpPr>
        <a:xfrm>
          <a:off x="0" y="0"/>
          <a:ext cx="0" cy="0"/>
          <a:chOff x="0" y="0"/>
          <a:chExt cx="0" cy="0"/>
        </a:xfrm>
      </p:grpSpPr>
      <p:sp>
        <p:nvSpPr>
          <p:cNvPr id="147" name="Google Shape;147;p11"/>
          <p:cNvSpPr/>
          <p:nvPr/>
        </p:nvSpPr>
        <p:spPr>
          <a:xfrm>
            <a:off x="7924680" y="4730921"/>
            <a:ext cx="1748790" cy="1463503"/>
          </a:xfrm>
          <a:prstGeom prst="flowChartMagneticDisk">
            <a:avLst/>
          </a:prstGeom>
          <a:blipFill rotWithShape="1">
            <a:blip r:embed="rId3">
              <a:alphaModFix/>
            </a:blip>
            <a:stretch>
              <a:fillRect/>
            </a:stretch>
          </a:blip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75" b="0" i="0" u="none" strike="noStrike" cap="none">
                <a:solidFill>
                  <a:schemeClr val="dk1"/>
                </a:solidFill>
                <a:latin typeface="Calibri"/>
                <a:ea typeface="Calibri"/>
                <a:cs typeface="Calibri"/>
                <a:sym typeface="Calibri"/>
              </a:rPr>
              <a:t>MODEL</a:t>
            </a:r>
            <a:endParaRPr/>
          </a:p>
        </p:txBody>
      </p:sp>
      <p:sp>
        <p:nvSpPr>
          <p:cNvPr id="148" name="Google Shape;148;p11"/>
          <p:cNvSpPr/>
          <p:nvPr/>
        </p:nvSpPr>
        <p:spPr>
          <a:xfrm>
            <a:off x="584836" y="2628899"/>
            <a:ext cx="1953577" cy="1495267"/>
          </a:xfrm>
          <a:prstGeom prst="bevel">
            <a:avLst>
              <a:gd name="adj" fmla="val 12500"/>
            </a:avLst>
          </a:prstGeom>
          <a:blipFill rotWithShape="1">
            <a:blip r:embed="rId4">
              <a:alphaModFix/>
            </a:blip>
            <a:stretch>
              <a:fillRect/>
            </a:stretch>
          </a:blip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388" b="0" i="0" u="none" strike="noStrike" cap="none">
                <a:solidFill>
                  <a:srgbClr val="FF0000"/>
                </a:solidFill>
                <a:latin typeface="Calibri"/>
                <a:ea typeface="Calibri"/>
                <a:cs typeface="Calibri"/>
                <a:sym typeface="Calibri"/>
              </a:rPr>
              <a:t>VIEW</a:t>
            </a:r>
            <a:endParaRPr/>
          </a:p>
        </p:txBody>
      </p:sp>
      <p:sp>
        <p:nvSpPr>
          <p:cNvPr id="149" name="Google Shape;149;p11"/>
          <p:cNvSpPr/>
          <p:nvPr/>
        </p:nvSpPr>
        <p:spPr>
          <a:xfrm>
            <a:off x="4664075" y="2301352"/>
            <a:ext cx="2548891" cy="2080260"/>
          </a:xfrm>
          <a:prstGeom prst="roundRect">
            <a:avLst>
              <a:gd name="adj" fmla="val 16667"/>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75" b="0" i="0" u="none" strike="noStrike" cap="none">
                <a:solidFill>
                  <a:srgbClr val="FF0000"/>
                </a:solidFill>
                <a:latin typeface="Calibri"/>
                <a:ea typeface="Calibri"/>
                <a:cs typeface="Calibri"/>
                <a:sym typeface="Calibri"/>
              </a:rPr>
              <a:t>XỬ LÝ YÊU CẦU</a:t>
            </a:r>
            <a:endParaRPr sz="2275" b="1" i="0" u="none" strike="noStrike" cap="none">
              <a:solidFill>
                <a:srgbClr val="FF0000"/>
              </a:solidFill>
              <a:latin typeface="Calibri"/>
              <a:ea typeface="Calibri"/>
              <a:cs typeface="Calibri"/>
              <a:sym typeface="Calibri"/>
            </a:endParaRPr>
          </a:p>
          <a:p>
            <a:pPr marL="0" marR="0" lvl="0" indent="0" algn="ctr" rtl="0">
              <a:spcBef>
                <a:spcPts val="0"/>
              </a:spcBef>
              <a:spcAft>
                <a:spcPts val="0"/>
              </a:spcAft>
              <a:buNone/>
            </a:pPr>
            <a:endParaRPr sz="1463" b="0" i="0" u="none" strike="noStrike" cap="none">
              <a:solidFill>
                <a:schemeClr val="dk1"/>
              </a:solidFill>
              <a:latin typeface="Calibri"/>
              <a:ea typeface="Calibri"/>
              <a:cs typeface="Calibri"/>
              <a:sym typeface="Calibri"/>
            </a:endParaRPr>
          </a:p>
        </p:txBody>
      </p:sp>
      <p:sp>
        <p:nvSpPr>
          <p:cNvPr id="150" name="Google Shape;150;p11"/>
          <p:cNvSpPr/>
          <p:nvPr/>
        </p:nvSpPr>
        <p:spPr>
          <a:xfrm>
            <a:off x="4664075" y="2221343"/>
            <a:ext cx="2548891" cy="708660"/>
          </a:xfrm>
          <a:prstGeom prst="flowChartTerminator">
            <a:avLst/>
          </a:prstGeom>
          <a:gradFill>
            <a:gsLst>
              <a:gs pos="0">
                <a:srgbClr val="987B46"/>
              </a:gs>
              <a:gs pos="34000">
                <a:srgbClr val="997C48"/>
              </a:gs>
              <a:gs pos="70000">
                <a:srgbClr val="9C7E48"/>
              </a:gs>
              <a:gs pos="100000">
                <a:srgbClr val="9E8453"/>
              </a:gs>
            </a:gsLst>
            <a:path path="circle">
              <a:fillToRect l="50000" t="50000" r="50000" b="50000"/>
            </a:path>
            <a:tileRect/>
          </a:gradFill>
          <a:ln>
            <a:noFill/>
          </a:ln>
          <a:effectLst>
            <a:outerShdw blurRad="4445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925" b="0" i="0" u="none" strike="noStrike" cap="none">
                <a:solidFill>
                  <a:schemeClr val="dk1"/>
                </a:solidFill>
                <a:latin typeface="Calibri"/>
                <a:ea typeface="Calibri"/>
                <a:cs typeface="Calibri"/>
                <a:sym typeface="Calibri"/>
              </a:rPr>
              <a:t>CONTROLER</a:t>
            </a:r>
            <a:endParaRPr/>
          </a:p>
        </p:txBody>
      </p:sp>
      <p:pic>
        <p:nvPicPr>
          <p:cNvPr id="151" name="Google Shape;151;p11"/>
          <p:cNvPicPr preferRelativeResize="0"/>
          <p:nvPr/>
        </p:nvPicPr>
        <p:blipFill rotWithShape="1">
          <a:blip r:embed="rId5">
            <a:alphaModFix/>
          </a:blip>
          <a:srcRect/>
          <a:stretch/>
        </p:blipFill>
        <p:spPr>
          <a:xfrm>
            <a:off x="1078387" y="4730922"/>
            <a:ext cx="1568450" cy="1568450"/>
          </a:xfrm>
          <a:prstGeom prst="rect">
            <a:avLst/>
          </a:prstGeom>
          <a:noFill/>
          <a:ln>
            <a:noFill/>
          </a:ln>
        </p:spPr>
      </p:pic>
      <p:sp>
        <p:nvSpPr>
          <p:cNvPr id="152" name="Google Shape;152;p11"/>
          <p:cNvSpPr/>
          <p:nvPr/>
        </p:nvSpPr>
        <p:spPr>
          <a:xfrm flipH="1">
            <a:off x="726721" y="4124166"/>
            <a:ext cx="736177" cy="1793020"/>
          </a:xfrm>
          <a:prstGeom prst="bentUpArrow">
            <a:avLst>
              <a:gd name="adj1" fmla="val 25000"/>
              <a:gd name="adj2" fmla="val 25000"/>
              <a:gd name="adj3" fmla="val 25000"/>
            </a:avLst>
          </a:prstGeom>
          <a:gradFill>
            <a:gsLst>
              <a:gs pos="0">
                <a:srgbClr val="FF0000"/>
              </a:gs>
              <a:gs pos="76000">
                <a:srgbClr val="F8CAB6"/>
              </a:gs>
              <a:gs pos="100000">
                <a:srgbClr val="F8CAB6"/>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63" b="0" i="0" u="none" strike="noStrike" cap="none">
              <a:solidFill>
                <a:schemeClr val="lt1"/>
              </a:solidFill>
              <a:latin typeface="Calibri"/>
              <a:ea typeface="Calibri"/>
              <a:cs typeface="Calibri"/>
              <a:sym typeface="Calibri"/>
            </a:endParaRPr>
          </a:p>
        </p:txBody>
      </p:sp>
      <p:sp>
        <p:nvSpPr>
          <p:cNvPr id="153" name="Google Shape;153;p11"/>
          <p:cNvSpPr txBox="1"/>
          <p:nvPr/>
        </p:nvSpPr>
        <p:spPr>
          <a:xfrm>
            <a:off x="2501642" y="5426580"/>
            <a:ext cx="1567733" cy="767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63" b="0" i="0" u="none" strike="noStrike" cap="none">
                <a:solidFill>
                  <a:schemeClr val="dk1"/>
                </a:solidFill>
                <a:latin typeface="Calibri"/>
                <a:ea typeface="Calibri"/>
                <a:cs typeface="Calibri"/>
                <a:sym typeface="Calibri"/>
              </a:rPr>
              <a:t>Sử dụng Browser: </a:t>
            </a:r>
            <a:r>
              <a:rPr lang="en-US" sz="1463" b="1" i="0" u="none" strike="noStrike" cap="none">
                <a:solidFill>
                  <a:schemeClr val="dk1"/>
                </a:solidFill>
                <a:latin typeface="Calibri"/>
                <a:ea typeface="Calibri"/>
                <a:cs typeface="Calibri"/>
                <a:sym typeface="Calibri"/>
              </a:rPr>
              <a:t>Chrome tương tác với View Page</a:t>
            </a:r>
            <a:endParaRPr/>
          </a:p>
        </p:txBody>
      </p:sp>
      <p:sp>
        <p:nvSpPr>
          <p:cNvPr id="154" name="Google Shape;154;p11"/>
          <p:cNvSpPr/>
          <p:nvPr/>
        </p:nvSpPr>
        <p:spPr>
          <a:xfrm rot="10800000" flipH="1">
            <a:off x="2646837" y="2943934"/>
            <a:ext cx="1950244" cy="518786"/>
          </a:xfrm>
          <a:prstGeom prst="rightArrow">
            <a:avLst>
              <a:gd name="adj1" fmla="val 50000"/>
              <a:gd name="adj2" fmla="val 50000"/>
            </a:avLst>
          </a:prstGeom>
          <a:gradFill>
            <a:gsLst>
              <a:gs pos="0">
                <a:srgbClr val="FF0000"/>
              </a:gs>
              <a:gs pos="76000">
                <a:srgbClr val="F8CAB6"/>
              </a:gs>
              <a:gs pos="100000">
                <a:srgbClr val="F8CAB6"/>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63">
              <a:solidFill>
                <a:schemeClr val="lt1"/>
              </a:solidFill>
              <a:latin typeface="Calibri"/>
              <a:ea typeface="Calibri"/>
              <a:cs typeface="Calibri"/>
              <a:sym typeface="Calibri"/>
            </a:endParaRPr>
          </a:p>
        </p:txBody>
      </p:sp>
      <p:sp>
        <p:nvSpPr>
          <p:cNvPr id="155" name="Google Shape;155;p11"/>
          <p:cNvSpPr txBox="1"/>
          <p:nvPr/>
        </p:nvSpPr>
        <p:spPr>
          <a:xfrm>
            <a:off x="2817377" y="2575673"/>
            <a:ext cx="1567733" cy="3174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63" b="1">
                <a:solidFill>
                  <a:schemeClr val="dk1"/>
                </a:solidFill>
                <a:latin typeface="Calibri"/>
                <a:ea typeface="Calibri"/>
                <a:cs typeface="Calibri"/>
                <a:sym typeface="Calibri"/>
              </a:rPr>
              <a:t>Gửi/GET</a:t>
            </a:r>
            <a:r>
              <a:rPr lang="en-US" sz="1463">
                <a:solidFill>
                  <a:schemeClr val="dk1"/>
                </a:solidFill>
                <a:latin typeface="Calibri"/>
                <a:ea typeface="Calibri"/>
                <a:cs typeface="Calibri"/>
                <a:sym typeface="Calibri"/>
              </a:rPr>
              <a:t> yêu cầu</a:t>
            </a:r>
            <a:endParaRPr sz="1463" b="1">
              <a:solidFill>
                <a:schemeClr val="dk1"/>
              </a:solidFill>
              <a:latin typeface="Calibri"/>
              <a:ea typeface="Calibri"/>
              <a:cs typeface="Calibri"/>
              <a:sym typeface="Calibri"/>
            </a:endParaRPr>
          </a:p>
        </p:txBody>
      </p:sp>
      <p:sp>
        <p:nvSpPr>
          <p:cNvPr id="156" name="Google Shape;156;p11"/>
          <p:cNvSpPr/>
          <p:nvPr/>
        </p:nvSpPr>
        <p:spPr>
          <a:xfrm rot="10800000" flipH="1">
            <a:off x="7286503" y="3000261"/>
            <a:ext cx="1806969" cy="1427282"/>
          </a:xfrm>
          <a:prstGeom prst="bentUpArrow">
            <a:avLst>
              <a:gd name="adj1" fmla="val 25000"/>
              <a:gd name="adj2" fmla="val 25000"/>
              <a:gd name="adj3" fmla="val 25000"/>
            </a:avLst>
          </a:prstGeom>
          <a:gradFill>
            <a:gsLst>
              <a:gs pos="0">
                <a:srgbClr val="FF0000"/>
              </a:gs>
              <a:gs pos="76000">
                <a:srgbClr val="F8CAB6"/>
              </a:gs>
              <a:gs pos="100000">
                <a:srgbClr val="F8CAB6"/>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63">
              <a:solidFill>
                <a:schemeClr val="lt1"/>
              </a:solidFill>
              <a:latin typeface="Calibri"/>
              <a:ea typeface="Calibri"/>
              <a:cs typeface="Calibri"/>
              <a:sym typeface="Calibri"/>
            </a:endParaRPr>
          </a:p>
        </p:txBody>
      </p:sp>
      <p:sp>
        <p:nvSpPr>
          <p:cNvPr id="157" name="Google Shape;157;p11"/>
          <p:cNvSpPr txBox="1"/>
          <p:nvPr/>
        </p:nvSpPr>
        <p:spPr>
          <a:xfrm>
            <a:off x="8812213" y="3530900"/>
            <a:ext cx="1171140" cy="1217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63" b="1">
                <a:solidFill>
                  <a:schemeClr val="dk1"/>
                </a:solidFill>
                <a:latin typeface="Calibri"/>
                <a:ea typeface="Calibri"/>
                <a:cs typeface="Calibri"/>
                <a:sym typeface="Calibri"/>
              </a:rPr>
              <a:t>Thông báo </a:t>
            </a:r>
            <a:r>
              <a:rPr lang="en-US" sz="1463">
                <a:solidFill>
                  <a:schemeClr val="dk1"/>
                </a:solidFill>
                <a:latin typeface="Calibri"/>
                <a:ea typeface="Calibri"/>
                <a:cs typeface="Calibri"/>
                <a:sym typeface="Calibri"/>
              </a:rPr>
              <a:t>cho MODEL dữ liệu mà VIEW yêu cầu</a:t>
            </a:r>
            <a:endParaRPr sz="1463" b="1">
              <a:solidFill>
                <a:schemeClr val="dk1"/>
              </a:solidFill>
              <a:latin typeface="Calibri"/>
              <a:ea typeface="Calibri"/>
              <a:cs typeface="Calibri"/>
              <a:sym typeface="Calibri"/>
            </a:endParaRPr>
          </a:p>
        </p:txBody>
      </p:sp>
      <p:sp>
        <p:nvSpPr>
          <p:cNvPr id="158" name="Google Shape;158;p11"/>
          <p:cNvSpPr/>
          <p:nvPr/>
        </p:nvSpPr>
        <p:spPr>
          <a:xfrm flipH="1">
            <a:off x="5723924" y="4427544"/>
            <a:ext cx="2107206" cy="1186265"/>
          </a:xfrm>
          <a:prstGeom prst="bentUpArrow">
            <a:avLst>
              <a:gd name="adj1" fmla="val 25000"/>
              <a:gd name="adj2" fmla="val 25000"/>
              <a:gd name="adj3" fmla="val 25000"/>
            </a:avLst>
          </a:prstGeom>
          <a:gradFill>
            <a:gsLst>
              <a:gs pos="0">
                <a:srgbClr val="FF0000"/>
              </a:gs>
              <a:gs pos="76000">
                <a:srgbClr val="F8CAB6"/>
              </a:gs>
              <a:gs pos="100000">
                <a:srgbClr val="F8CAB6"/>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63">
              <a:solidFill>
                <a:schemeClr val="lt1"/>
              </a:solidFill>
              <a:latin typeface="Calibri"/>
              <a:ea typeface="Calibri"/>
              <a:cs typeface="Calibri"/>
              <a:sym typeface="Calibri"/>
            </a:endParaRPr>
          </a:p>
        </p:txBody>
      </p:sp>
      <p:sp>
        <p:nvSpPr>
          <p:cNvPr id="159" name="Google Shape;159;p11"/>
          <p:cNvSpPr txBox="1"/>
          <p:nvPr/>
        </p:nvSpPr>
        <p:spPr>
          <a:xfrm>
            <a:off x="4664075" y="4381613"/>
            <a:ext cx="1444422" cy="767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63" b="1">
                <a:solidFill>
                  <a:schemeClr val="dk1"/>
                </a:solidFill>
                <a:latin typeface="Calibri"/>
                <a:ea typeface="Calibri"/>
                <a:cs typeface="Calibri"/>
                <a:sym typeface="Calibri"/>
              </a:rPr>
              <a:t>Model </a:t>
            </a:r>
            <a:r>
              <a:rPr lang="en-US" sz="1463">
                <a:solidFill>
                  <a:schemeClr val="dk1"/>
                </a:solidFill>
                <a:latin typeface="Calibri"/>
                <a:ea typeface="Calibri"/>
                <a:cs typeface="Calibri"/>
                <a:sym typeface="Calibri"/>
              </a:rPr>
              <a:t>phản hồi/thông báo/Notify</a:t>
            </a:r>
            <a:endParaRPr/>
          </a:p>
        </p:txBody>
      </p:sp>
      <p:sp>
        <p:nvSpPr>
          <p:cNvPr id="160" name="Google Shape;160;p11"/>
          <p:cNvSpPr/>
          <p:nvPr/>
        </p:nvSpPr>
        <p:spPr>
          <a:xfrm rot="10800000">
            <a:off x="2576598" y="3530900"/>
            <a:ext cx="1950244" cy="562347"/>
          </a:xfrm>
          <a:prstGeom prst="rightArrow">
            <a:avLst>
              <a:gd name="adj1" fmla="val 50000"/>
              <a:gd name="adj2" fmla="val 50000"/>
            </a:avLst>
          </a:prstGeom>
          <a:gradFill>
            <a:gsLst>
              <a:gs pos="0">
                <a:srgbClr val="FF0000"/>
              </a:gs>
              <a:gs pos="76000">
                <a:srgbClr val="F8CAB6"/>
              </a:gs>
              <a:gs pos="100000">
                <a:srgbClr val="F8CAB6"/>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63">
              <a:solidFill>
                <a:schemeClr val="lt1"/>
              </a:solidFill>
              <a:latin typeface="Calibri"/>
              <a:ea typeface="Calibri"/>
              <a:cs typeface="Calibri"/>
              <a:sym typeface="Calibri"/>
            </a:endParaRPr>
          </a:p>
        </p:txBody>
      </p:sp>
      <p:sp>
        <p:nvSpPr>
          <p:cNvPr id="161" name="Google Shape;161;p11"/>
          <p:cNvSpPr txBox="1"/>
          <p:nvPr/>
        </p:nvSpPr>
        <p:spPr>
          <a:xfrm>
            <a:off x="3022805" y="4093246"/>
            <a:ext cx="1567733" cy="5425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63" b="1">
                <a:solidFill>
                  <a:schemeClr val="dk1"/>
                </a:solidFill>
                <a:latin typeface="Calibri"/>
                <a:ea typeface="Calibri"/>
                <a:cs typeface="Calibri"/>
                <a:sym typeface="Calibri"/>
              </a:rPr>
              <a:t>Reply/POST</a:t>
            </a:r>
            <a:r>
              <a:rPr lang="en-US" sz="1463">
                <a:solidFill>
                  <a:schemeClr val="dk1"/>
                </a:solidFill>
                <a:latin typeface="Calibri"/>
                <a:ea typeface="Calibri"/>
                <a:cs typeface="Calibri"/>
                <a:sym typeface="Calibri"/>
              </a:rPr>
              <a:t> kết quả yêu cầu</a:t>
            </a:r>
            <a:endParaRPr sz="1463" b="1">
              <a:solidFill>
                <a:schemeClr val="dk1"/>
              </a:solidFill>
              <a:latin typeface="Calibri"/>
              <a:ea typeface="Calibri"/>
              <a:cs typeface="Calibri"/>
              <a:sym typeface="Calibri"/>
            </a:endParaRPr>
          </a:p>
        </p:txBody>
      </p:sp>
      <p:sp>
        <p:nvSpPr>
          <p:cNvPr id="162" name="Google Shape;162;p11"/>
          <p:cNvSpPr/>
          <p:nvPr/>
        </p:nvSpPr>
        <p:spPr>
          <a:xfrm>
            <a:off x="2101570" y="4221202"/>
            <a:ext cx="404815" cy="1292185"/>
          </a:xfrm>
          <a:prstGeom prst="downArrow">
            <a:avLst>
              <a:gd name="adj1" fmla="val 50000"/>
              <a:gd name="adj2" fmla="val 50000"/>
            </a:avLst>
          </a:prstGeom>
          <a:gradFill>
            <a:gsLst>
              <a:gs pos="0">
                <a:srgbClr val="FF0000"/>
              </a:gs>
              <a:gs pos="76000">
                <a:srgbClr val="F8CAB6"/>
              </a:gs>
              <a:gs pos="100000">
                <a:srgbClr val="F8CAB6"/>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63">
              <a:solidFill>
                <a:schemeClr val="lt1"/>
              </a:solidFill>
              <a:latin typeface="Calibri"/>
              <a:ea typeface="Calibri"/>
              <a:cs typeface="Calibri"/>
              <a:sym typeface="Calibri"/>
            </a:endParaRPr>
          </a:p>
        </p:txBody>
      </p:sp>
      <p:sp>
        <p:nvSpPr>
          <p:cNvPr id="163" name="Google Shape;163;p11"/>
          <p:cNvSpPr txBox="1"/>
          <p:nvPr/>
        </p:nvSpPr>
        <p:spPr>
          <a:xfrm>
            <a:off x="7212966" y="1956384"/>
            <a:ext cx="2253176" cy="9928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63" b="1">
                <a:solidFill>
                  <a:schemeClr val="dk1"/>
                </a:solidFill>
                <a:latin typeface="Calibri"/>
                <a:ea typeface="Calibri"/>
                <a:cs typeface="Calibri"/>
                <a:sym typeface="Calibri"/>
              </a:rPr>
              <a:t>Tìm </a:t>
            </a:r>
            <a:r>
              <a:rPr lang="en-US" sz="1463">
                <a:solidFill>
                  <a:schemeClr val="dk1"/>
                </a:solidFill>
                <a:latin typeface="Calibri"/>
                <a:ea typeface="Calibri"/>
                <a:cs typeface="Calibri"/>
                <a:sym typeface="Calibri"/>
              </a:rPr>
              <a:t>trong thư mục Controller xem có tên Controller và Method mà View yêu cầu?</a:t>
            </a:r>
            <a:endParaRPr/>
          </a:p>
        </p:txBody>
      </p:sp>
      <p:cxnSp>
        <p:nvCxnSpPr>
          <p:cNvPr id="164" name="Google Shape;164;p11"/>
          <p:cNvCxnSpPr/>
          <p:nvPr/>
        </p:nvCxnSpPr>
        <p:spPr>
          <a:xfrm flipH="1">
            <a:off x="1412088" y="1957363"/>
            <a:ext cx="6777900" cy="672600"/>
          </a:xfrm>
          <a:prstGeom prst="bentConnector3">
            <a:avLst>
              <a:gd name="adj1" fmla="val 100128"/>
            </a:avLst>
          </a:prstGeom>
          <a:noFill/>
          <a:ln w="38100" cap="flat" cmpd="sng">
            <a:solidFill>
              <a:srgbClr val="FF0000"/>
            </a:solidFill>
            <a:prstDash val="solid"/>
            <a:round/>
            <a:headEnd type="none" w="sm" len="sm"/>
            <a:tailEnd type="triangle" w="med" len="med"/>
          </a:ln>
        </p:spPr>
      </p:cxnSp>
      <p:sp>
        <p:nvSpPr>
          <p:cNvPr id="165" name="Google Shape;165;p11"/>
          <p:cNvSpPr txBox="1"/>
          <p:nvPr/>
        </p:nvSpPr>
        <p:spPr>
          <a:xfrm>
            <a:off x="9304153" y="2330880"/>
            <a:ext cx="518919" cy="3174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63" b="1">
                <a:solidFill>
                  <a:srgbClr val="FF0000"/>
                </a:solidFill>
                <a:latin typeface="Calibri"/>
                <a:ea typeface="Calibri"/>
                <a:cs typeface="Calibri"/>
                <a:sym typeface="Calibri"/>
              </a:rPr>
              <a:t>Yes</a:t>
            </a:r>
            <a:endParaRPr/>
          </a:p>
        </p:txBody>
      </p:sp>
      <p:sp>
        <p:nvSpPr>
          <p:cNvPr id="166" name="Google Shape;166;p11"/>
          <p:cNvSpPr txBox="1"/>
          <p:nvPr/>
        </p:nvSpPr>
        <p:spPr>
          <a:xfrm>
            <a:off x="5160141" y="1739352"/>
            <a:ext cx="518919" cy="3174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63">
                <a:solidFill>
                  <a:srgbClr val="FF0000"/>
                </a:solidFill>
                <a:latin typeface="Calibri"/>
                <a:ea typeface="Calibri"/>
                <a:cs typeface="Calibri"/>
                <a:sym typeface="Calibri"/>
              </a:rPr>
              <a:t>No</a:t>
            </a:r>
            <a:endParaRPr/>
          </a:p>
        </p:txBody>
      </p:sp>
      <p:cxnSp>
        <p:nvCxnSpPr>
          <p:cNvPr id="167" name="Google Shape;167;p11"/>
          <p:cNvCxnSpPr>
            <a:stCxn id="163" idx="0"/>
            <a:endCxn id="157" idx="0"/>
          </p:cNvCxnSpPr>
          <p:nvPr/>
        </p:nvCxnSpPr>
        <p:spPr>
          <a:xfrm rot="-5400000" flipH="1">
            <a:off x="8081404" y="2214534"/>
            <a:ext cx="1574400" cy="1058100"/>
          </a:xfrm>
          <a:prstGeom prst="bentConnector5">
            <a:avLst>
              <a:gd name="adj1" fmla="val -14520"/>
              <a:gd name="adj2" fmla="val 128078"/>
              <a:gd name="adj3" fmla="val 81534"/>
            </a:avLst>
          </a:prstGeom>
          <a:noFill/>
          <a:ln w="38100" cap="flat" cmpd="sng">
            <a:solidFill>
              <a:srgbClr val="FF0000"/>
            </a:solidFill>
            <a:prstDash val="solid"/>
            <a:round/>
            <a:headEnd type="none" w="sm" len="sm"/>
            <a:tailEnd type="triangle" w="med" len="med"/>
          </a:ln>
        </p:spPr>
      </p:cxnSp>
      <p:sp>
        <p:nvSpPr>
          <p:cNvPr id="168" name="Google Shape;168;p11"/>
          <p:cNvSpPr txBox="1"/>
          <p:nvPr/>
        </p:nvSpPr>
        <p:spPr>
          <a:xfrm>
            <a:off x="1395115" y="2142726"/>
            <a:ext cx="2154795" cy="3174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63">
                <a:solidFill>
                  <a:srgbClr val="FF0000"/>
                </a:solidFill>
                <a:latin typeface="Calibri"/>
                <a:ea typeface="Calibri"/>
                <a:cs typeface="Calibri"/>
                <a:sym typeface="Calibri"/>
              </a:rPr>
              <a:t>Thông báo ERROR</a:t>
            </a:r>
            <a:endParaRPr/>
          </a:p>
        </p:txBody>
      </p:sp>
      <p:sp>
        <p:nvSpPr>
          <p:cNvPr id="169" name="Google Shape;169;p11"/>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LESSON 1: Giới thiệu ASP-MVC5</a:t>
            </a:r>
            <a:endParaRPr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9"/>
        <p:cNvGrpSpPr/>
        <p:nvPr/>
      </p:nvGrpSpPr>
      <p:grpSpPr>
        <a:xfrm>
          <a:off x="0" y="0"/>
          <a:ext cx="0" cy="0"/>
          <a:chOff x="0" y="0"/>
          <a:chExt cx="0" cy="0"/>
        </a:xfrm>
      </p:grpSpPr>
      <p:sp>
        <p:nvSpPr>
          <p:cNvPr id="520" name="Google Shape;520;p65"/>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i="1"/>
              <a:t> Content Returning Results:</a:t>
            </a:r>
            <a:endParaRPr/>
          </a:p>
          <a:p>
            <a:pPr marL="384048" lvl="1" indent="-215900" algn="l" rtl="0">
              <a:lnSpc>
                <a:spcPct val="100000"/>
              </a:lnSpc>
              <a:spcBef>
                <a:spcPts val="400"/>
              </a:spcBef>
              <a:spcAft>
                <a:spcPts val="0"/>
              </a:spcAft>
              <a:buSzPts val="3400"/>
              <a:buFont typeface="Noto Sans Symbols"/>
              <a:buChar char="▪"/>
            </a:pPr>
            <a:r>
              <a:rPr lang="en-US" sz="3400">
                <a:solidFill>
                  <a:srgbClr val="595959"/>
                </a:solidFill>
              </a:rPr>
              <a:t> </a:t>
            </a:r>
            <a:r>
              <a:rPr lang="en-US" sz="3200" b="1" i="1"/>
              <a:t>JavaScriptResult:</a:t>
            </a:r>
            <a:endParaRPr sz="3200">
              <a:solidFill>
                <a:srgbClr val="595959"/>
              </a:solidFill>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Trả về mã javascript trong controller nhờ sự hỗ trợ thẻ &lt;script&gt;</a:t>
            </a:r>
            <a:r>
              <a:rPr lang="en-US" sz="2500"/>
              <a:t/>
            </a:r>
            <a:br>
              <a:rPr lang="en-US" sz="2500"/>
            </a:br>
            <a:endParaRPr sz="2500"/>
          </a:p>
        </p:txBody>
      </p:sp>
      <p:sp>
        <p:nvSpPr>
          <p:cNvPr id="521" name="Google Shape;521;p65"/>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5"/>
        <p:cNvGrpSpPr/>
        <p:nvPr/>
      </p:nvGrpSpPr>
      <p:grpSpPr>
        <a:xfrm>
          <a:off x="0" y="0"/>
          <a:ext cx="0" cy="0"/>
          <a:chOff x="0" y="0"/>
          <a:chExt cx="0" cy="0"/>
        </a:xfrm>
      </p:grpSpPr>
      <p:pic>
        <p:nvPicPr>
          <p:cNvPr id="526" name="Google Shape;526;p66" descr="Screen Clipping"/>
          <p:cNvPicPr preferRelativeResize="0"/>
          <p:nvPr/>
        </p:nvPicPr>
        <p:blipFill rotWithShape="1">
          <a:blip r:embed="rId3">
            <a:alphaModFix/>
          </a:blip>
          <a:srcRect/>
          <a:stretch/>
        </p:blipFill>
        <p:spPr>
          <a:xfrm>
            <a:off x="387163" y="2154896"/>
            <a:ext cx="5220429" cy="1486107"/>
          </a:xfrm>
          <a:prstGeom prst="rect">
            <a:avLst/>
          </a:prstGeom>
          <a:noFill/>
          <a:ln>
            <a:noFill/>
          </a:ln>
        </p:spPr>
      </p:pic>
      <p:pic>
        <p:nvPicPr>
          <p:cNvPr id="527" name="Google Shape;527;p66" descr="Screen Clipping"/>
          <p:cNvPicPr preferRelativeResize="0"/>
          <p:nvPr/>
        </p:nvPicPr>
        <p:blipFill rotWithShape="1">
          <a:blip r:embed="rId4">
            <a:alphaModFix/>
          </a:blip>
          <a:srcRect/>
          <a:stretch/>
        </p:blipFill>
        <p:spPr>
          <a:xfrm>
            <a:off x="1012780" y="390754"/>
            <a:ext cx="7058192" cy="1240823"/>
          </a:xfrm>
          <a:prstGeom prst="rect">
            <a:avLst/>
          </a:prstGeom>
          <a:noFill/>
          <a:ln>
            <a:noFill/>
          </a:ln>
        </p:spPr>
      </p:pic>
      <p:pic>
        <p:nvPicPr>
          <p:cNvPr id="528" name="Google Shape;528;p66" descr="localhost:12938/PartyInvites/Index and 1 more page - Personal - Microsoft​ Edge"/>
          <p:cNvPicPr preferRelativeResize="0"/>
          <p:nvPr/>
        </p:nvPicPr>
        <p:blipFill rotWithShape="1">
          <a:blip r:embed="rId5">
            <a:alphaModFix/>
          </a:blip>
          <a:srcRect/>
          <a:stretch/>
        </p:blipFill>
        <p:spPr>
          <a:xfrm>
            <a:off x="2786641" y="4164322"/>
            <a:ext cx="7119359" cy="266976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3"/>
        <p:cNvGrpSpPr/>
        <p:nvPr/>
      </p:nvGrpSpPr>
      <p:grpSpPr>
        <a:xfrm>
          <a:off x="0" y="0"/>
          <a:ext cx="0" cy="0"/>
          <a:chOff x="0" y="0"/>
          <a:chExt cx="0" cy="0"/>
        </a:xfrm>
      </p:grpSpPr>
      <p:sp>
        <p:nvSpPr>
          <p:cNvPr id="534" name="Google Shape;534;p67"/>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i="1"/>
              <a:t> Redirection Results:</a:t>
            </a:r>
            <a:endParaRPr/>
          </a:p>
          <a:p>
            <a:pPr marL="384048" lvl="1" indent="-215900" algn="l" rtl="0">
              <a:lnSpc>
                <a:spcPct val="100000"/>
              </a:lnSpc>
              <a:spcBef>
                <a:spcPts val="400"/>
              </a:spcBef>
              <a:spcAft>
                <a:spcPts val="0"/>
              </a:spcAft>
              <a:buSzPts val="3400"/>
              <a:buFont typeface="Noto Sans Symbols"/>
              <a:buChar char="▪"/>
            </a:pPr>
            <a:r>
              <a:rPr lang="en-US" sz="3400">
                <a:solidFill>
                  <a:srgbClr val="595959"/>
                </a:solidFill>
              </a:rPr>
              <a:t> </a:t>
            </a:r>
            <a:r>
              <a:rPr lang="en-US" sz="3200" b="1" i="1"/>
              <a:t>RedirectResult:</a:t>
            </a:r>
            <a:endParaRPr sz="3200">
              <a:solidFill>
                <a:srgbClr val="595959"/>
              </a:solidFill>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Điều hướng trực tiếp tới đường dẫn URL</a:t>
            </a:r>
            <a:endParaRPr/>
          </a:p>
          <a:p>
            <a:pPr marL="384048" lvl="2" indent="0" algn="l" rtl="0">
              <a:lnSpc>
                <a:spcPct val="100000"/>
              </a:lnSpc>
              <a:spcBef>
                <a:spcPts val="600"/>
              </a:spcBef>
              <a:spcAft>
                <a:spcPts val="0"/>
              </a:spcAft>
              <a:buSzPts val="2500"/>
              <a:buNone/>
            </a:pPr>
            <a:r>
              <a:rPr lang="en-US" sz="2500"/>
              <a:t/>
            </a:r>
            <a:br>
              <a:rPr lang="en-US" sz="2500"/>
            </a:br>
            <a:endParaRPr sz="2500"/>
          </a:p>
        </p:txBody>
      </p:sp>
      <p:sp>
        <p:nvSpPr>
          <p:cNvPr id="535" name="Google Shape;535;p67"/>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pic>
        <p:nvPicPr>
          <p:cNvPr id="536" name="Google Shape;536;p67" descr="Screen Clipping"/>
          <p:cNvPicPr preferRelativeResize="0"/>
          <p:nvPr/>
        </p:nvPicPr>
        <p:blipFill rotWithShape="1">
          <a:blip r:embed="rId3">
            <a:alphaModFix/>
          </a:blip>
          <a:srcRect l="-1540" r="1540"/>
          <a:stretch/>
        </p:blipFill>
        <p:spPr>
          <a:xfrm>
            <a:off x="1991974" y="4081369"/>
            <a:ext cx="7072016" cy="163527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1"/>
        <p:cNvGrpSpPr/>
        <p:nvPr/>
      </p:nvGrpSpPr>
      <p:grpSpPr>
        <a:xfrm>
          <a:off x="0" y="0"/>
          <a:ext cx="0" cy="0"/>
          <a:chOff x="0" y="0"/>
          <a:chExt cx="0" cy="0"/>
        </a:xfrm>
      </p:grpSpPr>
      <p:sp>
        <p:nvSpPr>
          <p:cNvPr id="542" name="Google Shape;542;p68"/>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i="1"/>
              <a:t> Redirection Results:</a:t>
            </a:r>
            <a:endParaRPr/>
          </a:p>
          <a:p>
            <a:pPr marL="384048" lvl="1" indent="-215900" algn="l" rtl="0">
              <a:lnSpc>
                <a:spcPct val="100000"/>
              </a:lnSpc>
              <a:spcBef>
                <a:spcPts val="400"/>
              </a:spcBef>
              <a:spcAft>
                <a:spcPts val="0"/>
              </a:spcAft>
              <a:buSzPts val="3400"/>
              <a:buFont typeface="Noto Sans Symbols"/>
              <a:buChar char="▪"/>
            </a:pPr>
            <a:r>
              <a:rPr lang="en-US" sz="3400">
                <a:solidFill>
                  <a:srgbClr val="595959"/>
                </a:solidFill>
              </a:rPr>
              <a:t> </a:t>
            </a:r>
            <a:r>
              <a:rPr lang="en-US" sz="3200" b="1" i="1"/>
              <a:t>RedirectToRouteResult:</a:t>
            </a:r>
            <a:endParaRPr sz="3200">
              <a:solidFill>
                <a:srgbClr val="595959"/>
              </a:solidFill>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Điều hướng trực tiếp tới action trong controller</a:t>
            </a:r>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Áp dụng RedirectRouteResult trong trường hợp điều hướng đến action trong controller khác controller hiện tại.</a:t>
            </a:r>
            <a:endParaRPr/>
          </a:p>
          <a:p>
            <a:pPr marL="566928" lvl="2" indent="-5080" algn="l" rtl="0">
              <a:lnSpc>
                <a:spcPct val="100000"/>
              </a:lnSpc>
              <a:spcBef>
                <a:spcPts val="600"/>
              </a:spcBef>
              <a:spcAft>
                <a:spcPts val="0"/>
              </a:spcAft>
              <a:buSzPts val="2800"/>
              <a:buFont typeface="Arial"/>
              <a:buNone/>
            </a:pPr>
            <a:endParaRPr sz="2800">
              <a:solidFill>
                <a:srgbClr val="0070C0"/>
              </a:solidFill>
            </a:endParaRPr>
          </a:p>
          <a:p>
            <a:pPr marL="384048" lvl="2" indent="0" algn="l" rtl="0">
              <a:lnSpc>
                <a:spcPct val="100000"/>
              </a:lnSpc>
              <a:spcBef>
                <a:spcPts val="600"/>
              </a:spcBef>
              <a:spcAft>
                <a:spcPts val="0"/>
              </a:spcAft>
              <a:buSzPts val="2500"/>
              <a:buNone/>
            </a:pPr>
            <a:r>
              <a:rPr lang="en-US" sz="2500"/>
              <a:t/>
            </a:r>
            <a:br>
              <a:rPr lang="en-US" sz="2500"/>
            </a:br>
            <a:endParaRPr sz="2500"/>
          </a:p>
        </p:txBody>
      </p:sp>
      <p:sp>
        <p:nvSpPr>
          <p:cNvPr id="543" name="Google Shape;543;p68"/>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pic>
        <p:nvPicPr>
          <p:cNvPr id="544" name="Google Shape;544;p68" descr="Screen Clipping"/>
          <p:cNvPicPr preferRelativeResize="0"/>
          <p:nvPr/>
        </p:nvPicPr>
        <p:blipFill rotWithShape="1">
          <a:blip r:embed="rId3">
            <a:alphaModFix/>
          </a:blip>
          <a:srcRect/>
          <a:stretch/>
        </p:blipFill>
        <p:spPr>
          <a:xfrm>
            <a:off x="891540" y="4847844"/>
            <a:ext cx="7925907" cy="143847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8"/>
        <p:cNvGrpSpPr/>
        <p:nvPr/>
      </p:nvGrpSpPr>
      <p:grpSpPr>
        <a:xfrm>
          <a:off x="0" y="0"/>
          <a:ext cx="0" cy="0"/>
          <a:chOff x="0" y="0"/>
          <a:chExt cx="0" cy="0"/>
        </a:xfrm>
      </p:grpSpPr>
      <p:pic>
        <p:nvPicPr>
          <p:cNvPr id="549" name="Google Shape;549;p69" descr="Screen Clipping"/>
          <p:cNvPicPr preferRelativeResize="0"/>
          <p:nvPr/>
        </p:nvPicPr>
        <p:blipFill rotWithShape="1">
          <a:blip r:embed="rId3">
            <a:alphaModFix/>
          </a:blip>
          <a:srcRect/>
          <a:stretch/>
        </p:blipFill>
        <p:spPr>
          <a:xfrm>
            <a:off x="732963" y="585688"/>
            <a:ext cx="8796432" cy="1888571"/>
          </a:xfrm>
          <a:prstGeom prst="rect">
            <a:avLst/>
          </a:prstGeom>
          <a:noFill/>
          <a:ln>
            <a:noFill/>
          </a:ln>
        </p:spPr>
      </p:pic>
      <p:pic>
        <p:nvPicPr>
          <p:cNvPr id="550" name="Google Shape;550;p69" descr="Home - Personal - Microsoft​ Edge"/>
          <p:cNvPicPr preferRelativeResize="0"/>
          <p:nvPr/>
        </p:nvPicPr>
        <p:blipFill rotWithShape="1">
          <a:blip r:embed="rId4">
            <a:alphaModFix/>
          </a:blip>
          <a:srcRect/>
          <a:stretch/>
        </p:blipFill>
        <p:spPr>
          <a:xfrm>
            <a:off x="3507032" y="3072176"/>
            <a:ext cx="5868219" cy="282932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5"/>
        <p:cNvGrpSpPr/>
        <p:nvPr/>
      </p:nvGrpSpPr>
      <p:grpSpPr>
        <a:xfrm>
          <a:off x="0" y="0"/>
          <a:ext cx="0" cy="0"/>
          <a:chOff x="0" y="0"/>
          <a:chExt cx="0" cy="0"/>
        </a:xfrm>
      </p:grpSpPr>
      <p:sp>
        <p:nvSpPr>
          <p:cNvPr id="556" name="Google Shape;556;p70"/>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i="1"/>
              <a:t> Redirection Results:</a:t>
            </a:r>
            <a:endParaRPr/>
          </a:p>
          <a:p>
            <a:pPr marL="384048" lvl="1" indent="-215900" algn="l" rtl="0">
              <a:lnSpc>
                <a:spcPct val="100000"/>
              </a:lnSpc>
              <a:spcBef>
                <a:spcPts val="400"/>
              </a:spcBef>
              <a:spcAft>
                <a:spcPts val="0"/>
              </a:spcAft>
              <a:buSzPts val="3400"/>
              <a:buFont typeface="Noto Sans Symbols"/>
              <a:buChar char="▪"/>
            </a:pPr>
            <a:r>
              <a:rPr lang="en-US" sz="3400">
                <a:solidFill>
                  <a:srgbClr val="595959"/>
                </a:solidFill>
              </a:rPr>
              <a:t> </a:t>
            </a:r>
            <a:r>
              <a:rPr lang="en-US" sz="3200" b="1" i="1"/>
              <a:t>RedirectToRouteResult:</a:t>
            </a:r>
            <a:endParaRPr sz="3200">
              <a:solidFill>
                <a:srgbClr val="595959"/>
              </a:solidFill>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Điều hướng trực tiếp tới action trong controller</a:t>
            </a:r>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Áp dụng RedirectRouteResult trong trường hợp điều hướng đến action trong controller khác controller hiện tại.</a:t>
            </a:r>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Trong trường hợp điều hướng cùng Controller sử dụng RedirectionToAction</a:t>
            </a:r>
            <a:endParaRPr/>
          </a:p>
          <a:p>
            <a:pPr marL="566928" lvl="2" indent="-5080" algn="l" rtl="0">
              <a:lnSpc>
                <a:spcPct val="100000"/>
              </a:lnSpc>
              <a:spcBef>
                <a:spcPts val="600"/>
              </a:spcBef>
              <a:spcAft>
                <a:spcPts val="0"/>
              </a:spcAft>
              <a:buSzPts val="2800"/>
              <a:buFont typeface="Arial"/>
              <a:buNone/>
            </a:pPr>
            <a:endParaRPr sz="2800">
              <a:solidFill>
                <a:srgbClr val="0070C0"/>
              </a:solidFill>
            </a:endParaRPr>
          </a:p>
          <a:p>
            <a:pPr marL="384048" lvl="2" indent="0" algn="l" rtl="0">
              <a:lnSpc>
                <a:spcPct val="100000"/>
              </a:lnSpc>
              <a:spcBef>
                <a:spcPts val="600"/>
              </a:spcBef>
              <a:spcAft>
                <a:spcPts val="0"/>
              </a:spcAft>
              <a:buSzPts val="2500"/>
              <a:buNone/>
            </a:pPr>
            <a:r>
              <a:rPr lang="en-US" sz="2500"/>
              <a:t/>
            </a:r>
            <a:br>
              <a:rPr lang="en-US" sz="2500"/>
            </a:br>
            <a:endParaRPr sz="2500"/>
          </a:p>
        </p:txBody>
      </p:sp>
      <p:sp>
        <p:nvSpPr>
          <p:cNvPr id="557" name="Google Shape;557;p70"/>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1"/>
        <p:cNvGrpSpPr/>
        <p:nvPr/>
      </p:nvGrpSpPr>
      <p:grpSpPr>
        <a:xfrm>
          <a:off x="0" y="0"/>
          <a:ext cx="0" cy="0"/>
          <a:chOff x="0" y="0"/>
          <a:chExt cx="0" cy="0"/>
        </a:xfrm>
      </p:grpSpPr>
      <p:pic>
        <p:nvPicPr>
          <p:cNvPr id="562" name="Google Shape;562;p71" descr="Home - Personal - Microsoft​ Edge"/>
          <p:cNvPicPr preferRelativeResize="0"/>
          <p:nvPr/>
        </p:nvPicPr>
        <p:blipFill rotWithShape="1">
          <a:blip r:embed="rId3">
            <a:alphaModFix/>
          </a:blip>
          <a:srcRect/>
          <a:stretch/>
        </p:blipFill>
        <p:spPr>
          <a:xfrm>
            <a:off x="3686325" y="3177988"/>
            <a:ext cx="5868219" cy="2829320"/>
          </a:xfrm>
          <a:prstGeom prst="rect">
            <a:avLst/>
          </a:prstGeom>
          <a:noFill/>
          <a:ln>
            <a:noFill/>
          </a:ln>
        </p:spPr>
      </p:pic>
      <p:pic>
        <p:nvPicPr>
          <p:cNvPr id="563" name="Google Shape;563;p71" descr="Screen Clipping"/>
          <p:cNvPicPr preferRelativeResize="0"/>
          <p:nvPr/>
        </p:nvPicPr>
        <p:blipFill rotWithShape="1">
          <a:blip r:embed="rId4">
            <a:alphaModFix/>
          </a:blip>
          <a:srcRect/>
          <a:stretch/>
        </p:blipFill>
        <p:spPr>
          <a:xfrm>
            <a:off x="1124622" y="1096115"/>
            <a:ext cx="7925906" cy="143847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8"/>
        <p:cNvGrpSpPr/>
        <p:nvPr/>
      </p:nvGrpSpPr>
      <p:grpSpPr>
        <a:xfrm>
          <a:off x="0" y="0"/>
          <a:ext cx="0" cy="0"/>
          <a:chOff x="0" y="0"/>
          <a:chExt cx="0" cy="0"/>
        </a:xfrm>
      </p:grpSpPr>
      <p:sp>
        <p:nvSpPr>
          <p:cNvPr id="569" name="Google Shape;569;p72"/>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i="1"/>
              <a:t>Status Results:</a:t>
            </a:r>
            <a:endParaRPr/>
          </a:p>
          <a:p>
            <a:pPr marL="384048" lvl="1" indent="-215900" algn="l" rtl="0">
              <a:lnSpc>
                <a:spcPct val="100000"/>
              </a:lnSpc>
              <a:spcBef>
                <a:spcPts val="400"/>
              </a:spcBef>
              <a:spcAft>
                <a:spcPts val="0"/>
              </a:spcAft>
              <a:buSzPts val="3400"/>
              <a:buFont typeface="Noto Sans Symbols"/>
              <a:buChar char="▪"/>
            </a:pPr>
            <a:r>
              <a:rPr lang="en-US" sz="3400">
                <a:solidFill>
                  <a:srgbClr val="595959"/>
                </a:solidFill>
              </a:rPr>
              <a:t> </a:t>
            </a:r>
            <a:r>
              <a:rPr lang="en-US" sz="3200" b="1" i="1"/>
              <a:t>HttpStatusCodeResult:</a:t>
            </a:r>
            <a:endParaRPr sz="3200">
              <a:solidFill>
                <a:srgbClr val="595959"/>
              </a:solidFill>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Trả về mã trạng thái cho trình duyệt. </a:t>
            </a:r>
            <a:r>
              <a:rPr lang="en-US" sz="2800"/>
              <a:t>HttpStatusCodeResult</a:t>
            </a:r>
            <a:r>
              <a:rPr lang="en-US" sz="2800">
                <a:solidFill>
                  <a:srgbClr val="0070C0"/>
                </a:solidFill>
              </a:rPr>
              <a:t> có thư viện là SystemNet</a:t>
            </a:r>
            <a:endParaRPr/>
          </a:p>
          <a:p>
            <a:pPr marL="566928" lvl="2" indent="-5080" algn="l" rtl="0">
              <a:lnSpc>
                <a:spcPct val="100000"/>
              </a:lnSpc>
              <a:spcBef>
                <a:spcPts val="600"/>
              </a:spcBef>
              <a:spcAft>
                <a:spcPts val="0"/>
              </a:spcAft>
              <a:buSzPts val="2800"/>
              <a:buFont typeface="Arial"/>
              <a:buNone/>
            </a:pPr>
            <a:endParaRPr sz="2800">
              <a:solidFill>
                <a:srgbClr val="0070C0"/>
              </a:solidFill>
            </a:endParaRPr>
          </a:p>
          <a:p>
            <a:pPr marL="566928" lvl="2" indent="-5080" algn="l" rtl="0">
              <a:lnSpc>
                <a:spcPct val="100000"/>
              </a:lnSpc>
              <a:spcBef>
                <a:spcPts val="600"/>
              </a:spcBef>
              <a:spcAft>
                <a:spcPts val="0"/>
              </a:spcAft>
              <a:buSzPts val="2800"/>
              <a:buFont typeface="Arial"/>
              <a:buNone/>
            </a:pPr>
            <a:endParaRPr sz="2800">
              <a:solidFill>
                <a:srgbClr val="0070C0"/>
              </a:solidFill>
            </a:endParaRPr>
          </a:p>
          <a:p>
            <a:pPr marL="384048" lvl="2" indent="0" algn="l" rtl="0">
              <a:lnSpc>
                <a:spcPct val="100000"/>
              </a:lnSpc>
              <a:spcBef>
                <a:spcPts val="600"/>
              </a:spcBef>
              <a:spcAft>
                <a:spcPts val="0"/>
              </a:spcAft>
              <a:buSzPts val="2500"/>
              <a:buNone/>
            </a:pPr>
            <a:r>
              <a:rPr lang="en-US" sz="2500"/>
              <a:t/>
            </a:r>
            <a:br>
              <a:rPr lang="en-US" sz="2500"/>
            </a:br>
            <a:endParaRPr sz="2500"/>
          </a:p>
        </p:txBody>
      </p:sp>
      <p:sp>
        <p:nvSpPr>
          <p:cNvPr id="570" name="Google Shape;570;p72"/>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pic>
        <p:nvPicPr>
          <p:cNvPr id="571" name="Google Shape;571;p72" descr="IIS 10.0 Detailed Error - 401.0 - Unauthorized - Personal - Microsoft​ Edge"/>
          <p:cNvPicPr preferRelativeResize="0"/>
          <p:nvPr/>
        </p:nvPicPr>
        <p:blipFill rotWithShape="1">
          <a:blip r:embed="rId3">
            <a:alphaModFix/>
          </a:blip>
          <a:srcRect/>
          <a:stretch/>
        </p:blipFill>
        <p:spPr>
          <a:xfrm>
            <a:off x="4787153" y="5200124"/>
            <a:ext cx="4641885" cy="1657875"/>
          </a:xfrm>
          <a:prstGeom prst="rect">
            <a:avLst/>
          </a:prstGeom>
          <a:noFill/>
          <a:ln>
            <a:noFill/>
          </a:ln>
        </p:spPr>
      </p:pic>
      <p:pic>
        <p:nvPicPr>
          <p:cNvPr id="572" name="Google Shape;572;p72" descr="Screen Clipping"/>
          <p:cNvPicPr preferRelativeResize="0"/>
          <p:nvPr/>
        </p:nvPicPr>
        <p:blipFill rotWithShape="1">
          <a:blip r:embed="rId4">
            <a:alphaModFix/>
          </a:blip>
          <a:srcRect/>
          <a:stretch/>
        </p:blipFill>
        <p:spPr>
          <a:xfrm>
            <a:off x="515022" y="4242735"/>
            <a:ext cx="6531237" cy="95739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7"/>
        <p:cNvGrpSpPr/>
        <p:nvPr/>
      </p:nvGrpSpPr>
      <p:grpSpPr>
        <a:xfrm>
          <a:off x="0" y="0"/>
          <a:ext cx="0" cy="0"/>
          <a:chOff x="0" y="0"/>
          <a:chExt cx="0" cy="0"/>
        </a:xfrm>
      </p:grpSpPr>
      <p:sp>
        <p:nvSpPr>
          <p:cNvPr id="578" name="Google Shape;578;p73"/>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i="1"/>
              <a:t>Status Results:</a:t>
            </a:r>
            <a:endParaRPr/>
          </a:p>
          <a:p>
            <a:pPr marL="384048" lvl="1" indent="-215900" algn="l" rtl="0">
              <a:lnSpc>
                <a:spcPct val="100000"/>
              </a:lnSpc>
              <a:spcBef>
                <a:spcPts val="400"/>
              </a:spcBef>
              <a:spcAft>
                <a:spcPts val="0"/>
              </a:spcAft>
              <a:buSzPts val="3400"/>
              <a:buFont typeface="Noto Sans Symbols"/>
              <a:buChar char="▪"/>
            </a:pPr>
            <a:r>
              <a:rPr lang="en-US" sz="3400">
                <a:solidFill>
                  <a:srgbClr val="595959"/>
                </a:solidFill>
              </a:rPr>
              <a:t> </a:t>
            </a:r>
            <a:r>
              <a:rPr lang="en-US" sz="3200" b="1" i="1"/>
              <a:t>HttpStatusCodeResult:</a:t>
            </a:r>
            <a:endParaRPr sz="3200">
              <a:solidFill>
                <a:srgbClr val="595959"/>
              </a:solidFill>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Trả về mã trạng thái cho trình duyệt</a:t>
            </a:r>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Bạn muốn hiển thị tin nhắn theo định dạng riêng cho </a:t>
            </a:r>
            <a:r>
              <a:rPr lang="en-US" sz="2800"/>
              <a:t>HttpStatusCodeResult.</a:t>
            </a:r>
            <a:endParaRPr/>
          </a:p>
          <a:p>
            <a:pPr marL="566928" lvl="2" indent="-182880" algn="l" rtl="0">
              <a:lnSpc>
                <a:spcPct val="100000"/>
              </a:lnSpc>
              <a:spcBef>
                <a:spcPts val="600"/>
              </a:spcBef>
              <a:spcAft>
                <a:spcPts val="0"/>
              </a:spcAft>
              <a:buSzPts val="2800"/>
              <a:buFont typeface="Arial"/>
              <a:buChar char="•"/>
            </a:pPr>
            <a:r>
              <a:rPr lang="en-US" sz="2800"/>
              <a:t>Hoặc sử dụng HttpUnauthorizedResult</a:t>
            </a:r>
            <a:endParaRPr sz="2800">
              <a:solidFill>
                <a:srgbClr val="0070C0"/>
              </a:solidFill>
            </a:endParaRPr>
          </a:p>
          <a:p>
            <a:pPr marL="566928" lvl="2" indent="-5080" algn="l" rtl="0">
              <a:lnSpc>
                <a:spcPct val="100000"/>
              </a:lnSpc>
              <a:spcBef>
                <a:spcPts val="600"/>
              </a:spcBef>
              <a:spcAft>
                <a:spcPts val="0"/>
              </a:spcAft>
              <a:buSzPts val="2800"/>
              <a:buFont typeface="Arial"/>
              <a:buNone/>
            </a:pPr>
            <a:endParaRPr sz="2800">
              <a:solidFill>
                <a:srgbClr val="0070C0"/>
              </a:solidFill>
            </a:endParaRPr>
          </a:p>
          <a:p>
            <a:pPr marL="384048" lvl="2" indent="0" algn="l" rtl="0">
              <a:lnSpc>
                <a:spcPct val="100000"/>
              </a:lnSpc>
              <a:spcBef>
                <a:spcPts val="600"/>
              </a:spcBef>
              <a:spcAft>
                <a:spcPts val="0"/>
              </a:spcAft>
              <a:buSzPts val="2500"/>
              <a:buNone/>
            </a:pPr>
            <a:r>
              <a:rPr lang="en-US" sz="2500"/>
              <a:t/>
            </a:r>
            <a:br>
              <a:rPr lang="en-US" sz="2500"/>
            </a:br>
            <a:endParaRPr sz="2500"/>
          </a:p>
        </p:txBody>
      </p:sp>
      <p:sp>
        <p:nvSpPr>
          <p:cNvPr id="579" name="Google Shape;579;p73"/>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pic>
        <p:nvPicPr>
          <p:cNvPr id="580" name="Google Shape;580;p73" descr="Screen Clipping"/>
          <p:cNvPicPr preferRelativeResize="0"/>
          <p:nvPr/>
        </p:nvPicPr>
        <p:blipFill rotWithShape="1">
          <a:blip r:embed="rId3">
            <a:alphaModFix/>
          </a:blip>
          <a:srcRect/>
          <a:stretch/>
        </p:blipFill>
        <p:spPr>
          <a:xfrm>
            <a:off x="943546" y="4967225"/>
            <a:ext cx="8191472" cy="1276411"/>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4"/>
        <p:cNvGrpSpPr/>
        <p:nvPr/>
      </p:nvGrpSpPr>
      <p:grpSpPr>
        <a:xfrm>
          <a:off x="0" y="0"/>
          <a:ext cx="0" cy="0"/>
          <a:chOff x="0" y="0"/>
          <a:chExt cx="0" cy="0"/>
        </a:xfrm>
      </p:grpSpPr>
      <p:pic>
        <p:nvPicPr>
          <p:cNvPr id="585" name="Google Shape;585;p74" descr="IIS 10.0 Detailed Error - 401.0 - Sorry! - Personal - Microsoft​ Edge"/>
          <p:cNvPicPr preferRelativeResize="0"/>
          <p:nvPr/>
        </p:nvPicPr>
        <p:blipFill rotWithShape="1">
          <a:blip r:embed="rId3">
            <a:alphaModFix/>
          </a:blip>
          <a:srcRect/>
          <a:stretch/>
        </p:blipFill>
        <p:spPr>
          <a:xfrm>
            <a:off x="1918448" y="1163806"/>
            <a:ext cx="7205792" cy="3076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3"/>
        <p:cNvGrpSpPr/>
        <p:nvPr/>
      </p:nvGrpSpPr>
      <p:grpSpPr>
        <a:xfrm>
          <a:off x="0" y="0"/>
          <a:ext cx="0" cy="0"/>
          <a:chOff x="0" y="0"/>
          <a:chExt cx="0" cy="0"/>
        </a:xfrm>
      </p:grpSpPr>
      <p:sp>
        <p:nvSpPr>
          <p:cNvPr id="174" name="Google Shape;174;p12"/>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LESSON 1: Giới thiệu ASP-MVC5</a:t>
            </a:r>
            <a:endParaRPr b="1"/>
          </a:p>
        </p:txBody>
      </p:sp>
      <p:sp>
        <p:nvSpPr>
          <p:cNvPr id="175" name="Google Shape;175;p12"/>
          <p:cNvSpPr/>
          <p:nvPr/>
        </p:nvSpPr>
        <p:spPr>
          <a:xfrm>
            <a:off x="341487" y="1896647"/>
            <a:ext cx="9343426"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Tahoma"/>
                <a:ea typeface="Tahoma"/>
                <a:cs typeface="Tahoma"/>
                <a:sym typeface="Tahoma"/>
              </a:rPr>
              <a:t>Controllers</a:t>
            </a:r>
            <a:r>
              <a:rPr lang="en-US" sz="3200">
                <a:solidFill>
                  <a:schemeClr val="dk1"/>
                </a:solidFill>
                <a:latin typeface="Tahoma"/>
                <a:ea typeface="Tahoma"/>
                <a:cs typeface="Tahoma"/>
                <a:sym typeface="Tahoma"/>
              </a:rPr>
              <a:t>: chứa các tập tin class -&gt; dùng để </a:t>
            </a:r>
            <a:r>
              <a:rPr lang="en-US" sz="3200">
                <a:solidFill>
                  <a:schemeClr val="dk1"/>
                </a:solidFill>
                <a:highlight>
                  <a:schemeClr val="accent6"/>
                </a:highlight>
                <a:latin typeface="Tahoma"/>
                <a:ea typeface="Tahoma"/>
                <a:cs typeface="Tahoma"/>
                <a:sym typeface="Tahoma"/>
              </a:rPr>
              <a:t>xử lý yêu cầu và phản hồi</a:t>
            </a:r>
            <a:r>
              <a:rPr lang="en-US" sz="3200">
                <a:solidFill>
                  <a:schemeClr val="dk1"/>
                </a:solidFill>
                <a:latin typeface="Tahoma"/>
                <a:ea typeface="Tahoma"/>
                <a:cs typeface="Tahoma"/>
                <a:sym typeface="Tahoma"/>
              </a:rPr>
              <a:t> từ </a:t>
            </a:r>
            <a:r>
              <a:rPr lang="en-US" sz="3200">
                <a:solidFill>
                  <a:schemeClr val="dk1"/>
                </a:solidFill>
                <a:highlight>
                  <a:schemeClr val="accent6"/>
                </a:highlight>
                <a:latin typeface="Tahoma"/>
                <a:ea typeface="Tahoma"/>
                <a:cs typeface="Tahoma"/>
                <a:sym typeface="Tahoma"/>
              </a:rPr>
              <a:t>client</a:t>
            </a:r>
            <a:r>
              <a:rPr lang="en-US" sz="3200">
                <a:solidFill>
                  <a:schemeClr val="dk1"/>
                </a:solidFill>
                <a:latin typeface="Tahoma"/>
                <a:ea typeface="Tahoma"/>
                <a:cs typeface="Tahoma"/>
                <a:sym typeface="Tahoma"/>
              </a:rPr>
              <a:t>. Tất cả các Controller đều có hậu tố cụm từ Controller. Ví dụ: HomeController, ProductController, …</a:t>
            </a:r>
            <a:endParaRPr/>
          </a:p>
        </p:txBody>
      </p:sp>
      <p:pic>
        <p:nvPicPr>
          <p:cNvPr id="176" name="Google Shape;176;p12"/>
          <p:cNvPicPr preferRelativeResize="0"/>
          <p:nvPr/>
        </p:nvPicPr>
        <p:blipFill rotWithShape="1">
          <a:blip r:embed="rId3">
            <a:alphaModFix/>
          </a:blip>
          <a:srcRect/>
          <a:stretch/>
        </p:blipFill>
        <p:spPr>
          <a:xfrm>
            <a:off x="5872767" y="3958750"/>
            <a:ext cx="3013656" cy="1965532"/>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0"/>
        <p:cNvGrpSpPr/>
        <p:nvPr/>
      </p:nvGrpSpPr>
      <p:grpSpPr>
        <a:xfrm>
          <a:off x="0" y="0"/>
          <a:ext cx="0" cy="0"/>
          <a:chOff x="0" y="0"/>
          <a:chExt cx="0" cy="0"/>
        </a:xfrm>
      </p:grpSpPr>
      <p:sp>
        <p:nvSpPr>
          <p:cNvPr id="591" name="Google Shape;591;p75"/>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i="1"/>
              <a:t>Status Results:</a:t>
            </a:r>
            <a:endParaRPr/>
          </a:p>
          <a:p>
            <a:pPr marL="384048" lvl="1" indent="-215900" algn="l" rtl="0">
              <a:lnSpc>
                <a:spcPct val="100000"/>
              </a:lnSpc>
              <a:spcBef>
                <a:spcPts val="400"/>
              </a:spcBef>
              <a:spcAft>
                <a:spcPts val="0"/>
              </a:spcAft>
              <a:buSzPts val="3400"/>
              <a:buFont typeface="Noto Sans Symbols"/>
              <a:buChar char="▪"/>
            </a:pPr>
            <a:r>
              <a:rPr lang="en-US" sz="3400">
                <a:solidFill>
                  <a:srgbClr val="595959"/>
                </a:solidFill>
              </a:rPr>
              <a:t> </a:t>
            </a:r>
            <a:r>
              <a:rPr lang="en-US" sz="3200" b="1" i="1"/>
              <a:t>HttpStatusCodeResult:</a:t>
            </a:r>
            <a:endParaRPr sz="3200">
              <a:solidFill>
                <a:srgbClr val="595959"/>
              </a:solidFill>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Trả về mã trạng thái cho trình duyệt</a:t>
            </a:r>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Bạn muốn hiển thị tin nhắn theo định dạng riêng cho </a:t>
            </a:r>
            <a:r>
              <a:rPr lang="en-US" sz="2800"/>
              <a:t>HttpStatusCodeResult.</a:t>
            </a:r>
            <a:endParaRPr/>
          </a:p>
          <a:p>
            <a:pPr marL="566928" lvl="2" indent="-182880" algn="l" rtl="0">
              <a:lnSpc>
                <a:spcPct val="100000"/>
              </a:lnSpc>
              <a:spcBef>
                <a:spcPts val="600"/>
              </a:spcBef>
              <a:spcAft>
                <a:spcPts val="0"/>
              </a:spcAft>
              <a:buSzPts val="2800"/>
              <a:buFont typeface="Arial"/>
              <a:buChar char="•"/>
            </a:pPr>
            <a:r>
              <a:rPr lang="en-US" sz="2800"/>
              <a:t>Hoặc sử dụng HttpUnauthorizedResult</a:t>
            </a:r>
            <a:endParaRPr/>
          </a:p>
          <a:p>
            <a:pPr marL="566928" lvl="2" indent="-182880" algn="l" rtl="0">
              <a:lnSpc>
                <a:spcPct val="100000"/>
              </a:lnSpc>
              <a:spcBef>
                <a:spcPts val="600"/>
              </a:spcBef>
              <a:spcAft>
                <a:spcPts val="0"/>
              </a:spcAft>
              <a:buSzPts val="2800"/>
              <a:buFont typeface="Arial"/>
              <a:buChar char="•"/>
            </a:pPr>
            <a:r>
              <a:rPr lang="en-US" sz="2800">
                <a:solidFill>
                  <a:srgbClr val="0070C0"/>
                </a:solidFill>
              </a:rPr>
              <a:t> Hoặc sử dụng </a:t>
            </a:r>
            <a:r>
              <a:rPr lang="en-US" sz="2800"/>
              <a:t>HttpNotFound: đặc biệt phương thức không sử dụng toán tử new tạo mới đối tượng. </a:t>
            </a:r>
            <a:endParaRPr sz="2800">
              <a:solidFill>
                <a:srgbClr val="0070C0"/>
              </a:solidFill>
            </a:endParaRPr>
          </a:p>
          <a:p>
            <a:pPr marL="566928" lvl="2" indent="-5080" algn="l" rtl="0">
              <a:lnSpc>
                <a:spcPct val="100000"/>
              </a:lnSpc>
              <a:spcBef>
                <a:spcPts val="600"/>
              </a:spcBef>
              <a:spcAft>
                <a:spcPts val="0"/>
              </a:spcAft>
              <a:buSzPts val="2800"/>
              <a:buFont typeface="Arial"/>
              <a:buNone/>
            </a:pPr>
            <a:endParaRPr sz="2800">
              <a:solidFill>
                <a:srgbClr val="0070C0"/>
              </a:solidFill>
            </a:endParaRPr>
          </a:p>
          <a:p>
            <a:pPr marL="384048" lvl="2" indent="0" algn="l" rtl="0">
              <a:lnSpc>
                <a:spcPct val="100000"/>
              </a:lnSpc>
              <a:spcBef>
                <a:spcPts val="600"/>
              </a:spcBef>
              <a:spcAft>
                <a:spcPts val="0"/>
              </a:spcAft>
              <a:buSzPts val="2500"/>
              <a:buNone/>
            </a:pPr>
            <a:r>
              <a:rPr lang="en-US" sz="2500"/>
              <a:t/>
            </a:r>
            <a:br>
              <a:rPr lang="en-US" sz="2500"/>
            </a:br>
            <a:endParaRPr sz="2500"/>
          </a:p>
        </p:txBody>
      </p:sp>
      <p:sp>
        <p:nvSpPr>
          <p:cNvPr id="592" name="Google Shape;592;p75"/>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Action Results in ASP.NET MVC</a:t>
            </a:r>
            <a:endParaRPr b="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6"/>
        <p:cNvGrpSpPr/>
        <p:nvPr/>
      </p:nvGrpSpPr>
      <p:grpSpPr>
        <a:xfrm>
          <a:off x="0" y="0"/>
          <a:ext cx="0" cy="0"/>
          <a:chOff x="0" y="0"/>
          <a:chExt cx="0" cy="0"/>
        </a:xfrm>
      </p:grpSpPr>
      <p:pic>
        <p:nvPicPr>
          <p:cNvPr id="597" name="Google Shape;597;p76" descr="IIS 10.0 Detailed Error - 404.0 - Sorry! - Personal - Microsoft​ Edge"/>
          <p:cNvPicPr preferRelativeResize="0"/>
          <p:nvPr/>
        </p:nvPicPr>
        <p:blipFill rotWithShape="1">
          <a:blip r:embed="rId3">
            <a:alphaModFix/>
          </a:blip>
          <a:srcRect/>
          <a:stretch/>
        </p:blipFill>
        <p:spPr>
          <a:xfrm>
            <a:off x="3647665" y="2919206"/>
            <a:ext cx="5868219" cy="2962688"/>
          </a:xfrm>
          <a:prstGeom prst="rect">
            <a:avLst/>
          </a:prstGeom>
          <a:noFill/>
          <a:ln>
            <a:noFill/>
          </a:ln>
        </p:spPr>
      </p:pic>
      <p:pic>
        <p:nvPicPr>
          <p:cNvPr id="598" name="Google Shape;598;p76" descr="Screen Clipping"/>
          <p:cNvPicPr preferRelativeResize="0"/>
          <p:nvPr/>
        </p:nvPicPr>
        <p:blipFill rotWithShape="1">
          <a:blip r:embed="rId4">
            <a:alphaModFix/>
          </a:blip>
          <a:srcRect/>
          <a:stretch/>
        </p:blipFill>
        <p:spPr>
          <a:xfrm>
            <a:off x="284852" y="271463"/>
            <a:ext cx="9478273" cy="17145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3"/>
        <p:cNvGrpSpPr/>
        <p:nvPr/>
      </p:nvGrpSpPr>
      <p:grpSpPr>
        <a:xfrm>
          <a:off x="0" y="0"/>
          <a:ext cx="0" cy="0"/>
          <a:chOff x="0" y="0"/>
          <a:chExt cx="0" cy="0"/>
        </a:xfrm>
      </p:grpSpPr>
      <p:sp>
        <p:nvSpPr>
          <p:cNvPr id="604" name="Google Shape;604;p77"/>
          <p:cNvSpPr txBox="1">
            <a:spLocks noGrp="1"/>
          </p:cNvSpPr>
          <p:nvPr>
            <p:ph type="body" idx="1"/>
          </p:nvPr>
        </p:nvSpPr>
        <p:spPr>
          <a:xfrm>
            <a:off x="380999" y="1737362"/>
            <a:ext cx="9316567" cy="4688015"/>
          </a:xfrm>
          <a:prstGeom prst="rect">
            <a:avLst/>
          </a:prstGeom>
          <a:noFill/>
          <a:ln>
            <a:noFill/>
          </a:ln>
        </p:spPr>
        <p:txBody>
          <a:bodyPr spcFirstLastPara="1" wrap="square" lIns="0" tIns="45700" rIns="0" bIns="45700" anchor="t" anchorCtr="0">
            <a:noAutofit/>
          </a:bodyPr>
          <a:lstStyle/>
          <a:p>
            <a:pPr marL="91440" lvl="0" indent="-228600" algn="l" rtl="0">
              <a:lnSpc>
                <a:spcPct val="100000"/>
              </a:lnSpc>
              <a:spcBef>
                <a:spcPts val="0"/>
              </a:spcBef>
              <a:spcAft>
                <a:spcPts val="0"/>
              </a:spcAft>
              <a:buSzPts val="3600"/>
              <a:buFont typeface="Noto Sans Symbols"/>
              <a:buChar char="❑"/>
            </a:pPr>
            <a:r>
              <a:rPr lang="en-US" sz="3600" b="1"/>
              <a:t>ViewBag </a:t>
            </a:r>
            <a:r>
              <a:rPr lang="en-US" sz="3600" b="1" i="1"/>
              <a:t>:</a:t>
            </a:r>
            <a:endParaRPr sz="3200">
              <a:solidFill>
                <a:srgbClr val="595959"/>
              </a:solidFill>
            </a:endParaRPr>
          </a:p>
          <a:p>
            <a:pPr marL="566928" lvl="2" indent="-182880" algn="l" rtl="0">
              <a:lnSpc>
                <a:spcPct val="100000"/>
              </a:lnSpc>
              <a:spcBef>
                <a:spcPts val="400"/>
              </a:spcBef>
              <a:spcAft>
                <a:spcPts val="0"/>
              </a:spcAft>
              <a:buSzPts val="2800"/>
              <a:buFont typeface="Arial"/>
              <a:buChar char="•"/>
            </a:pPr>
            <a:r>
              <a:rPr lang="en-US" sz="2800">
                <a:solidFill>
                  <a:srgbClr val="0070C0"/>
                </a:solidFill>
              </a:rPr>
              <a:t>Hiển thị dữ liệu từ Controller đến View bằng ViewBag</a:t>
            </a:r>
            <a:endParaRPr/>
          </a:p>
          <a:p>
            <a:pPr marL="566928" lvl="2" indent="-182880" algn="l" rtl="0">
              <a:lnSpc>
                <a:spcPct val="100000"/>
              </a:lnSpc>
              <a:spcBef>
                <a:spcPts val="600"/>
              </a:spcBef>
              <a:spcAft>
                <a:spcPts val="0"/>
              </a:spcAft>
              <a:buSzPts val="2800"/>
              <a:buFont typeface="Arial"/>
              <a:buChar char="•"/>
            </a:pPr>
            <a:r>
              <a:rPr lang="en-US" sz="2800">
                <a:solidFill>
                  <a:schemeClr val="dk1"/>
                </a:solidFill>
              </a:rPr>
              <a:t>Hiển thị lời chào “</a:t>
            </a:r>
            <a:r>
              <a:rPr lang="en-US" sz="2800">
                <a:solidFill>
                  <a:srgbClr val="FF0000"/>
                </a:solidFill>
              </a:rPr>
              <a:t>Good Morning!” </a:t>
            </a:r>
            <a:r>
              <a:rPr lang="en-US" sz="2800">
                <a:solidFill>
                  <a:schemeClr val="dk1"/>
                </a:solidFill>
              </a:rPr>
              <a:t>nếu giờ của hệ thống máy tính hiện tại nhỏ hơn 12. Ngược lại, hiển thị lời chào “</a:t>
            </a:r>
            <a:r>
              <a:rPr lang="en-US" sz="2800">
                <a:solidFill>
                  <a:srgbClr val="FF0000"/>
                </a:solidFill>
              </a:rPr>
              <a:t>Good Afternoon!</a:t>
            </a:r>
            <a:r>
              <a:rPr lang="en-US" sz="2800">
                <a:solidFill>
                  <a:schemeClr val="dk1"/>
                </a:solidFill>
              </a:rPr>
              <a:t>”</a:t>
            </a:r>
            <a:endParaRPr/>
          </a:p>
          <a:p>
            <a:pPr marL="566928" lvl="2" indent="-5080" algn="l" rtl="0">
              <a:lnSpc>
                <a:spcPct val="100000"/>
              </a:lnSpc>
              <a:spcBef>
                <a:spcPts val="600"/>
              </a:spcBef>
              <a:spcAft>
                <a:spcPts val="0"/>
              </a:spcAft>
              <a:buSzPts val="2800"/>
              <a:buFont typeface="Arial"/>
              <a:buNone/>
            </a:pPr>
            <a:endParaRPr sz="2800">
              <a:solidFill>
                <a:srgbClr val="0070C0"/>
              </a:solidFill>
            </a:endParaRPr>
          </a:p>
          <a:p>
            <a:pPr marL="384048" lvl="2" indent="0" algn="l" rtl="0">
              <a:lnSpc>
                <a:spcPct val="100000"/>
              </a:lnSpc>
              <a:spcBef>
                <a:spcPts val="600"/>
              </a:spcBef>
              <a:spcAft>
                <a:spcPts val="0"/>
              </a:spcAft>
              <a:buSzPts val="2500"/>
              <a:buNone/>
            </a:pPr>
            <a:r>
              <a:rPr lang="en-US" sz="2500"/>
              <a:t/>
            </a:r>
            <a:br>
              <a:rPr lang="en-US" sz="2500"/>
            </a:br>
            <a:endParaRPr sz="2500"/>
          </a:p>
        </p:txBody>
      </p:sp>
      <p:sp>
        <p:nvSpPr>
          <p:cNvPr id="605" name="Google Shape;605;p77"/>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ViewBag in ASP.NET MVC</a:t>
            </a:r>
            <a:endParaRPr b="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9"/>
        <p:cNvGrpSpPr/>
        <p:nvPr/>
      </p:nvGrpSpPr>
      <p:grpSpPr>
        <a:xfrm>
          <a:off x="0" y="0"/>
          <a:ext cx="0" cy="0"/>
          <a:chOff x="0" y="0"/>
          <a:chExt cx="0" cy="0"/>
        </a:xfrm>
      </p:grpSpPr>
      <p:sp>
        <p:nvSpPr>
          <p:cNvPr id="610" name="Google Shape;610;p78"/>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Thực hành</a:t>
            </a:r>
            <a:endParaRPr/>
          </a:p>
        </p:txBody>
      </p:sp>
      <p:sp>
        <p:nvSpPr>
          <p:cNvPr id="611" name="Google Shape;611;p78"/>
          <p:cNvSpPr txBox="1">
            <a:spLocks noGrp="1"/>
          </p:cNvSpPr>
          <p:nvPr>
            <p:ph type="body" idx="1"/>
          </p:nvPr>
        </p:nvSpPr>
        <p:spPr>
          <a:xfrm>
            <a:off x="891539" y="1845734"/>
            <a:ext cx="8172451" cy="4023360"/>
          </a:xfrm>
          <a:prstGeom prst="rect">
            <a:avLst/>
          </a:prstGeom>
          <a:noFill/>
          <a:ln>
            <a:noFill/>
          </a:ln>
        </p:spPr>
        <p:txBody>
          <a:bodyPr spcFirstLastPara="1" wrap="square" lIns="0" tIns="45700" rIns="0" bIns="45700" anchor="t" anchorCtr="0">
            <a:normAutofit fontScale="70000" lnSpcReduction="20000"/>
          </a:bodyPr>
          <a:lstStyle/>
          <a:p>
            <a:pPr marL="91440" lvl="0" indent="-160020" algn="l" rtl="0">
              <a:lnSpc>
                <a:spcPct val="90000"/>
              </a:lnSpc>
              <a:spcBef>
                <a:spcPts val="0"/>
              </a:spcBef>
              <a:spcAft>
                <a:spcPts val="0"/>
              </a:spcAft>
              <a:buSzPct val="100000"/>
              <a:buChar char="●"/>
            </a:pPr>
            <a:r>
              <a:rPr lang="en-US" sz="3600"/>
              <a:t>Trong HomeController:</a:t>
            </a:r>
            <a:endParaRPr/>
          </a:p>
          <a:p>
            <a:pPr marL="91440" lvl="0" indent="-160020" algn="l" rtl="0">
              <a:lnSpc>
                <a:spcPct val="90000"/>
              </a:lnSpc>
              <a:spcBef>
                <a:spcPts val="1400"/>
              </a:spcBef>
              <a:spcAft>
                <a:spcPts val="0"/>
              </a:spcAft>
              <a:buSzPct val="100000"/>
              <a:buChar char="●"/>
            </a:pPr>
            <a:r>
              <a:rPr lang="en-US" sz="3600"/>
              <a:t>- Viết hàm Xinchao() hiển thị lời chào theo múi giờ hiện tại của hệ thống. Route chạy method Xinchao khi Run App</a:t>
            </a:r>
            <a:endParaRPr/>
          </a:p>
          <a:p>
            <a:pPr marL="91440" lvl="0" indent="-160020" algn="l" rtl="0">
              <a:lnSpc>
                <a:spcPct val="90000"/>
              </a:lnSpc>
              <a:spcBef>
                <a:spcPts val="1400"/>
              </a:spcBef>
              <a:spcAft>
                <a:spcPts val="0"/>
              </a:spcAft>
              <a:buSzPct val="100000"/>
              <a:buChar char="●"/>
            </a:pPr>
            <a:r>
              <a:rPr lang="en-US" sz="3600"/>
              <a:t>- Trong thư mục Model: add class Khachmoi.cs chứa các thuộc tính: string: Name,string: Phone, string: Email, bool: thamgia</a:t>
            </a:r>
            <a:endParaRPr sz="3600"/>
          </a:p>
          <a:p>
            <a:pPr marL="91440" lvl="0" indent="-160020" algn="l" rtl="0">
              <a:lnSpc>
                <a:spcPct val="90000"/>
              </a:lnSpc>
              <a:spcBef>
                <a:spcPts val="1400"/>
              </a:spcBef>
              <a:spcAft>
                <a:spcPts val="0"/>
              </a:spcAft>
              <a:buSzPct val="100000"/>
              <a:buChar char="●"/>
            </a:pPr>
            <a:r>
              <a:rPr lang="en-US" sz="3600"/>
              <a:t>- Viết hàm DangKy() kiểu [HttpGet] hiển thị form đăng ký</a:t>
            </a:r>
            <a:endParaRPr/>
          </a:p>
          <a:p>
            <a:pPr marL="91440" lvl="0" indent="-160020" algn="l" rtl="0">
              <a:lnSpc>
                <a:spcPct val="90000"/>
              </a:lnSpc>
              <a:spcBef>
                <a:spcPts val="1400"/>
              </a:spcBef>
              <a:spcAft>
                <a:spcPts val="0"/>
              </a:spcAft>
              <a:buSzPct val="100000"/>
              <a:buChar char="●"/>
            </a:pPr>
            <a:r>
              <a:rPr lang="en-US" sz="3600"/>
              <a:t>- Viết hàm DangKy() kiểu [HttpPost] hiển thị lời cảm ơn của Khachmoi khi hoàn tất đăng ký thông tin của khách mời.</a:t>
            </a:r>
            <a:endParaRPr sz="36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5"/>
        <p:cNvGrpSpPr/>
        <p:nvPr/>
      </p:nvGrpSpPr>
      <p:grpSpPr>
        <a:xfrm>
          <a:off x="0" y="0"/>
          <a:ext cx="0" cy="0"/>
          <a:chOff x="0" y="0"/>
          <a:chExt cx="0" cy="0"/>
        </a:xfrm>
      </p:grpSpPr>
      <p:pic>
        <p:nvPicPr>
          <p:cNvPr id="616" name="Google Shape;616;p79" descr="Xinchao - My ASP.NET Application - Personal - Microsoft​ Edge"/>
          <p:cNvPicPr preferRelativeResize="0"/>
          <p:nvPr/>
        </p:nvPicPr>
        <p:blipFill rotWithShape="1">
          <a:blip r:embed="rId3">
            <a:alphaModFix/>
          </a:blip>
          <a:srcRect/>
          <a:stretch/>
        </p:blipFill>
        <p:spPr>
          <a:xfrm>
            <a:off x="190090" y="161718"/>
            <a:ext cx="5868219" cy="2962688"/>
          </a:xfrm>
          <a:prstGeom prst="rect">
            <a:avLst/>
          </a:prstGeom>
          <a:noFill/>
          <a:ln>
            <a:noFill/>
          </a:ln>
        </p:spPr>
      </p:pic>
      <p:pic>
        <p:nvPicPr>
          <p:cNvPr id="617" name="Google Shape;617;p79" descr="DangKy - My ASP.NET Application - Personal - Microsoft​ Edge"/>
          <p:cNvPicPr preferRelativeResize="0"/>
          <p:nvPr/>
        </p:nvPicPr>
        <p:blipFill rotWithShape="1">
          <a:blip r:embed="rId4">
            <a:alphaModFix/>
          </a:blip>
          <a:srcRect/>
          <a:stretch/>
        </p:blipFill>
        <p:spPr>
          <a:xfrm>
            <a:off x="0" y="3383531"/>
            <a:ext cx="4875337" cy="3474469"/>
          </a:xfrm>
          <a:prstGeom prst="rect">
            <a:avLst/>
          </a:prstGeom>
          <a:noFill/>
          <a:ln>
            <a:noFill/>
          </a:ln>
        </p:spPr>
      </p:pic>
      <p:pic>
        <p:nvPicPr>
          <p:cNvPr id="618" name="Google Shape;618;p79" descr="camon - My ASP.NET Application - Personal - Microsoft​ Edge"/>
          <p:cNvPicPr preferRelativeResize="0"/>
          <p:nvPr/>
        </p:nvPicPr>
        <p:blipFill rotWithShape="1">
          <a:blip r:embed="rId5">
            <a:alphaModFix/>
          </a:blip>
          <a:srcRect/>
          <a:stretch/>
        </p:blipFill>
        <p:spPr>
          <a:xfrm>
            <a:off x="5104991" y="3521352"/>
            <a:ext cx="4681948" cy="33366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0"/>
        <p:cNvGrpSpPr/>
        <p:nvPr/>
      </p:nvGrpSpPr>
      <p:grpSpPr>
        <a:xfrm>
          <a:off x="0" y="0"/>
          <a:ext cx="0" cy="0"/>
          <a:chOff x="0" y="0"/>
          <a:chExt cx="0" cy="0"/>
        </a:xfrm>
      </p:grpSpPr>
      <p:sp>
        <p:nvSpPr>
          <p:cNvPr id="181" name="Google Shape;181;p13"/>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LESSON 1: Giới thiệu ASP-MVC5</a:t>
            </a:r>
            <a:endParaRPr b="1"/>
          </a:p>
        </p:txBody>
      </p:sp>
      <p:sp>
        <p:nvSpPr>
          <p:cNvPr id="182" name="Google Shape;182;p13"/>
          <p:cNvSpPr/>
          <p:nvPr/>
        </p:nvSpPr>
        <p:spPr>
          <a:xfrm>
            <a:off x="302851" y="1753434"/>
            <a:ext cx="9034332"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Tahoma"/>
                <a:ea typeface="Tahoma"/>
                <a:cs typeface="Tahoma"/>
                <a:sym typeface="Tahoma"/>
              </a:rPr>
              <a:t>Models</a:t>
            </a:r>
            <a:r>
              <a:rPr lang="en-US" sz="3200">
                <a:solidFill>
                  <a:schemeClr val="dk1"/>
                </a:solidFill>
                <a:latin typeface="Tahoma"/>
                <a:ea typeface="Tahoma"/>
                <a:cs typeface="Tahoma"/>
                <a:sym typeface="Tahoma"/>
              </a:rPr>
              <a:t>: chứa các tập tin class dùng để xử lý dữ liệu, chứa các class ánh xạ thành bảng trong SQL Server/LinQ.</a:t>
            </a:r>
            <a:endParaRPr sz="3200">
              <a:solidFill>
                <a:schemeClr val="dk1"/>
              </a:solidFill>
              <a:latin typeface="Tahoma"/>
              <a:ea typeface="Tahoma"/>
              <a:cs typeface="Tahoma"/>
              <a:sym typeface="Tahoma"/>
            </a:endParaRPr>
          </a:p>
        </p:txBody>
      </p:sp>
      <p:pic>
        <p:nvPicPr>
          <p:cNvPr id="183" name="Google Shape;183;p13"/>
          <p:cNvPicPr preferRelativeResize="0"/>
          <p:nvPr/>
        </p:nvPicPr>
        <p:blipFill rotWithShape="1">
          <a:blip r:embed="rId3">
            <a:alphaModFix/>
          </a:blip>
          <a:srcRect/>
          <a:stretch/>
        </p:blipFill>
        <p:spPr>
          <a:xfrm>
            <a:off x="4339693" y="3323093"/>
            <a:ext cx="3348994" cy="21504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891540" y="286605"/>
            <a:ext cx="817245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b="1"/>
              <a:t>LESSON 1: Giới thiệu ASP-MVC5</a:t>
            </a:r>
            <a:endParaRPr b="1"/>
          </a:p>
        </p:txBody>
      </p:sp>
      <p:sp>
        <p:nvSpPr>
          <p:cNvPr id="189" name="Google Shape;189;p14"/>
          <p:cNvSpPr/>
          <p:nvPr/>
        </p:nvSpPr>
        <p:spPr>
          <a:xfrm>
            <a:off x="380124" y="1737362"/>
            <a:ext cx="9376563"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Tahoma"/>
                <a:ea typeface="Tahoma"/>
                <a:cs typeface="Tahoma"/>
                <a:sym typeface="Tahoma"/>
              </a:rPr>
              <a:t>Views: </a:t>
            </a:r>
            <a:r>
              <a:rPr lang="en-US" sz="3200">
                <a:solidFill>
                  <a:schemeClr val="dk1"/>
                </a:solidFill>
                <a:latin typeface="Tahoma"/>
                <a:ea typeface="Tahoma"/>
                <a:cs typeface="Tahoma"/>
                <a:sym typeface="Tahoma"/>
              </a:rPr>
              <a:t>chứa các tập tin html/cshtml. Mỗi Controller sẽ có một thư mục chứa các tập tin html/cshtml riêng.</a:t>
            </a:r>
            <a:endParaRPr/>
          </a:p>
        </p:txBody>
      </p:sp>
      <p:pic>
        <p:nvPicPr>
          <p:cNvPr id="190" name="Google Shape;190;p14"/>
          <p:cNvPicPr preferRelativeResize="0"/>
          <p:nvPr/>
        </p:nvPicPr>
        <p:blipFill rotWithShape="1">
          <a:blip r:embed="rId3">
            <a:alphaModFix/>
          </a:blip>
          <a:srcRect/>
          <a:stretch/>
        </p:blipFill>
        <p:spPr>
          <a:xfrm>
            <a:off x="5679871" y="3481829"/>
            <a:ext cx="3193673" cy="2133360"/>
          </a:xfrm>
          <a:prstGeom prst="rect">
            <a:avLst/>
          </a:prstGeom>
          <a:noFill/>
          <a:ln w="28575" cap="flat" cmpd="sng">
            <a:solidFill>
              <a:srgbClr val="C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2301</Words>
  <Application>Microsoft Office PowerPoint</Application>
  <PresentationFormat>A4 Paper (210x297 mm)</PresentationFormat>
  <Paragraphs>266</Paragraphs>
  <Slides>74</Slides>
  <Notes>74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Noto Sans Symbols</vt:lpstr>
      <vt:lpstr>Arial</vt:lpstr>
      <vt:lpstr>Tahoma</vt:lpstr>
      <vt:lpstr>Calibri</vt:lpstr>
      <vt:lpstr>Times New Roman</vt:lpstr>
      <vt:lpstr>Simple Light</vt:lpstr>
      <vt:lpstr>LẬP TRÌNH TRÊN WEB</vt:lpstr>
      <vt:lpstr>PowerPoint Presentation</vt:lpstr>
      <vt:lpstr>PowerPoint Presentation</vt:lpstr>
      <vt:lpstr>Welcome to ASP.NET MVC5</vt:lpstr>
      <vt:lpstr>LESSON 1: Giới thiệu ASP-MVC5</vt:lpstr>
      <vt:lpstr>LESSON 1: Giới thiệu ASP-MVC5</vt:lpstr>
      <vt:lpstr>LESSON 1: Giới thiệu ASP-MVC5</vt:lpstr>
      <vt:lpstr>LESSON 1: Giới thiệu ASP-MVC5</vt:lpstr>
      <vt:lpstr>LESSON 1: Giới thiệu ASP-MVC5</vt:lpstr>
      <vt:lpstr>PowerPoint Presentation</vt:lpstr>
      <vt:lpstr>PowerPoint Presentation</vt:lpstr>
      <vt:lpstr>LESSON 1: Tạo mới Project</vt:lpstr>
      <vt:lpstr>LESSON 1: Tạo mới Project</vt:lpstr>
      <vt:lpstr>LESSON 1: Tạo mới Project</vt:lpstr>
      <vt:lpstr>LESSON 1: Tạo mới Project</vt:lpstr>
      <vt:lpstr>PowerPoint Presentation</vt:lpstr>
      <vt:lpstr>PowerPoint Presentation</vt:lpstr>
      <vt:lpstr>Xác thực - Authentication</vt:lpstr>
      <vt:lpstr>Xác thực - Authentication</vt:lpstr>
      <vt:lpstr>Cấu trúc cây thư mục theo mô hình MVC</vt:lpstr>
      <vt:lpstr>Cấu trúc cây thư mục theo mô hình MVC</vt:lpstr>
      <vt:lpstr>Cấu trúc cây thư mục theo mô hình MVC</vt:lpstr>
      <vt:lpstr>Cấu trúc cây thư mục theo mô hình MVC</vt:lpstr>
      <vt:lpstr>Cấu trúc cây thư mục theo mô hình MVC</vt:lpstr>
      <vt:lpstr>Cấu trúc cây thư mục theo mô hình MVC</vt:lpstr>
      <vt:lpstr>PowerPoint Presentation</vt:lpstr>
      <vt:lpstr>Routing system</vt:lpstr>
      <vt:lpstr>Routing system</vt:lpstr>
      <vt:lpstr>PowerPoint Presentation</vt:lpstr>
      <vt:lpstr>PowerPoint Presentation</vt:lpstr>
      <vt:lpstr>Routing system</vt:lpstr>
      <vt:lpstr>Routing system</vt:lpstr>
      <vt:lpstr>Controllers</vt:lpstr>
      <vt:lpstr>Controllers</vt:lpstr>
      <vt:lpstr>PowerPoint Presentation</vt:lpstr>
      <vt:lpstr>PowerPoint Presentation</vt:lpstr>
      <vt:lpstr>PowerPoint Presentation</vt:lpstr>
      <vt:lpstr>Action Results in ASP.NET MVC</vt:lpstr>
      <vt:lpstr>PowerPoint Presentation</vt:lpstr>
      <vt:lpstr>Action Results in ASP.NET MVC</vt:lpstr>
      <vt:lpstr>Action Results in ASP.NET MVC</vt:lpstr>
      <vt:lpstr>Action Results in ASP.NET MVC</vt:lpstr>
      <vt:lpstr>Action Results in ASP.NET MVC</vt:lpstr>
      <vt:lpstr>Action Results in ASP.NET MVC</vt:lpstr>
      <vt:lpstr>PowerPoint Presentation</vt:lpstr>
      <vt:lpstr>PowerPoint Presentation</vt:lpstr>
      <vt:lpstr>PowerPoint Presentation</vt:lpstr>
      <vt:lpstr>Action Results in ASP.NET MVC</vt:lpstr>
      <vt:lpstr>PowerPoint Presentation</vt:lpstr>
      <vt:lpstr>Action Results in ASP.NET MVC</vt:lpstr>
      <vt:lpstr>PowerPoint Presentation</vt:lpstr>
      <vt:lpstr>Action Results in ASP.NET MVC</vt:lpstr>
      <vt:lpstr>PowerPoint Presentation</vt:lpstr>
      <vt:lpstr>Action Results in ASP.NET MVC</vt:lpstr>
      <vt:lpstr>PowerPoint Presentation</vt:lpstr>
      <vt:lpstr>Action Results in ASP.NET MVC</vt:lpstr>
      <vt:lpstr>Ví dụ thể hiện danh sách nhân viên</vt:lpstr>
      <vt:lpstr>PowerPoint Presentation</vt:lpstr>
      <vt:lpstr>PowerPoint Presentation</vt:lpstr>
      <vt:lpstr>Action Results in ASP.NET MVC</vt:lpstr>
      <vt:lpstr>PowerPoint Presentation</vt:lpstr>
      <vt:lpstr>Action Results in ASP.NET MVC</vt:lpstr>
      <vt:lpstr>Action Results in ASP.NET MVC</vt:lpstr>
      <vt:lpstr>PowerPoint Presentation</vt:lpstr>
      <vt:lpstr>Action Results in ASP.NET MVC</vt:lpstr>
      <vt:lpstr>PowerPoint Presentation</vt:lpstr>
      <vt:lpstr>Action Results in ASP.NET MVC</vt:lpstr>
      <vt:lpstr>Action Results in ASP.NET MVC</vt:lpstr>
      <vt:lpstr>PowerPoint Presentation</vt:lpstr>
      <vt:lpstr>Action Results in ASP.NET MVC</vt:lpstr>
      <vt:lpstr>PowerPoint Presentation</vt:lpstr>
      <vt:lpstr>ViewBag in ASP.NET MVC</vt:lpstr>
      <vt:lpstr>Thực hành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TRÊN WEB</dc:title>
  <dc:creator>Windows User</dc:creator>
  <cp:lastModifiedBy>Admin</cp:lastModifiedBy>
  <cp:revision>3</cp:revision>
  <dcterms:created xsi:type="dcterms:W3CDTF">2020-05-13T23:23:24Z</dcterms:created>
  <dcterms:modified xsi:type="dcterms:W3CDTF">2022-08-06T09:33:23Z</dcterms:modified>
</cp:coreProperties>
</file>