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slides/slide18.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5.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notesMasterIdLst>
    <p:notesMasterId r:id="rId20"/>
  </p:notes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199" autoAdjust="0"/>
    <p:restoredTop sz="70128" autoAdjust="0"/>
  </p:normalViewPr>
  <p:slideViewPr>
    <p:cSldViewPr snapToGrid="0">
      <p:cViewPr varScale="1">
        <p:scale>
          <a:sx n="47" d="100"/>
          <a:sy n="47" d="100"/>
        </p:scale>
        <p:origin x="83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7B6CC88-9DAA-44B2-A76F-0981176B7905}" type="datetimeFigureOut">
              <a:rPr lang="en-US" smtClean="0"/>
              <a:t>31/07/2021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943178-19F9-4766-B3C5-0CE1B1C8DE71}" type="slidenum">
              <a:rPr lang="en-US" smtClean="0"/>
              <a:t>‹#›</a:t>
            </a:fld>
            <a:endParaRPr lang="en-US"/>
          </a:p>
        </p:txBody>
      </p:sp>
    </p:spTree>
    <p:extLst>
      <p:ext uri="{BB962C8B-B14F-4D97-AF65-F5344CB8AC3E}">
        <p14:creationId xmlns:p14="http://schemas.microsoft.com/office/powerpoint/2010/main" val="3870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943178-19F9-4766-B3C5-0CE1B1C8DE71}" type="slidenum">
              <a:rPr lang="en-US" smtClean="0"/>
              <a:t>1</a:t>
            </a:fld>
            <a:endParaRPr lang="en-US"/>
          </a:p>
        </p:txBody>
      </p:sp>
    </p:spTree>
    <p:extLst>
      <p:ext uri="{BB962C8B-B14F-4D97-AF65-F5344CB8AC3E}">
        <p14:creationId xmlns:p14="http://schemas.microsoft.com/office/powerpoint/2010/main" val="1875168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943178-19F9-4766-B3C5-0CE1B1C8DE71}" type="slidenum">
              <a:rPr lang="en-US" smtClean="0"/>
              <a:t>2</a:t>
            </a:fld>
            <a:endParaRPr lang="en-US"/>
          </a:p>
        </p:txBody>
      </p:sp>
    </p:spTree>
    <p:extLst>
      <p:ext uri="{BB962C8B-B14F-4D97-AF65-F5344CB8AC3E}">
        <p14:creationId xmlns:p14="http://schemas.microsoft.com/office/powerpoint/2010/main" val="26057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943178-19F9-4766-B3C5-0CE1B1C8DE71}" type="slidenum">
              <a:rPr lang="en-US" smtClean="0"/>
              <a:t>3</a:t>
            </a:fld>
            <a:endParaRPr lang="en-US"/>
          </a:p>
        </p:txBody>
      </p:sp>
    </p:spTree>
    <p:extLst>
      <p:ext uri="{BB962C8B-B14F-4D97-AF65-F5344CB8AC3E}">
        <p14:creationId xmlns:p14="http://schemas.microsoft.com/office/powerpoint/2010/main" val="3541754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943178-19F9-4766-B3C5-0CE1B1C8DE71}" type="slidenum">
              <a:rPr lang="en-US" smtClean="0"/>
              <a:t>4</a:t>
            </a:fld>
            <a:endParaRPr lang="en-US"/>
          </a:p>
        </p:txBody>
      </p:sp>
    </p:spTree>
    <p:extLst>
      <p:ext uri="{BB962C8B-B14F-4D97-AF65-F5344CB8AC3E}">
        <p14:creationId xmlns:p14="http://schemas.microsoft.com/office/powerpoint/2010/main" val="1921443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algn="just" eaLnBrk="1" hangingPunct="1">
              <a:spcBef>
                <a:spcPct val="0"/>
              </a:spcBef>
              <a:buFontTx/>
              <a:buNone/>
            </a:pPr>
            <a:r>
              <a:rPr lang="en-US" sz="2400" dirty="0">
                <a:latin typeface="Arial" panose="020B0604020202020204" pitchFamily="34" charset="0"/>
              </a:rPr>
              <a:t>(b)</a:t>
            </a:r>
            <a:r>
              <a:rPr lang="vi-VN" sz="2400" dirty="0">
                <a:solidFill>
                  <a:schemeClr val="accent2"/>
                </a:solidFill>
                <a:latin typeface="+mn-lt"/>
              </a:rPr>
              <a:t>Thiết kế CSDL ở mức quan niệm</a:t>
            </a:r>
            <a:r>
              <a:rPr lang="vi-VN" sz="2400" dirty="0">
                <a:latin typeface="+mn-lt"/>
              </a:rPr>
              <a:t>: nghĩa là xác định nội dung CSDL (chứa những thông tin gì ?). Chỉ quan tâm ở mức dữ liệu</a:t>
            </a:r>
          </a:p>
          <a:p>
            <a:pPr algn="just" eaLnBrk="1" hangingPunct="1">
              <a:spcBef>
                <a:spcPct val="0"/>
              </a:spcBef>
              <a:buFontTx/>
              <a:buNone/>
            </a:pPr>
            <a:r>
              <a:rPr lang="en-US" sz="2400" dirty="0">
                <a:latin typeface="Arial" panose="020B0604020202020204" pitchFamily="34" charset="0"/>
              </a:rPr>
              <a:t>c) </a:t>
            </a:r>
            <a:r>
              <a:rPr lang="vi-VN" sz="2400" dirty="0">
                <a:solidFill>
                  <a:schemeClr val="accent2"/>
                </a:solidFill>
                <a:latin typeface="+mn-lt"/>
              </a:rPr>
              <a:t>Thiết kế CSDL ở mức Logic</a:t>
            </a:r>
            <a:r>
              <a:rPr lang="vi-VN" sz="2400" dirty="0">
                <a:latin typeface="+mn-lt"/>
              </a:rPr>
              <a:t>: Chia vấn đề cần xử lý ra thành nhiều bước. Ở đây chỉ chú ý đến các xử lý đặt ra, nhưng chưa chú ý đến phần mềm và phần cứng.</a:t>
            </a:r>
          </a:p>
          <a:p>
            <a:pPr algn="just" eaLnBrk="1" hangingPunct="1">
              <a:spcBef>
                <a:spcPct val="0"/>
              </a:spcBef>
              <a:buFontTx/>
              <a:buNone/>
            </a:pPr>
            <a:r>
              <a:rPr lang="en-US" sz="2400" dirty="0">
                <a:latin typeface="Arial" panose="020B0604020202020204" pitchFamily="34" charset="0"/>
              </a:rPr>
              <a:t>d)</a:t>
            </a:r>
            <a:r>
              <a:rPr lang="vi-VN" sz="2400" dirty="0">
                <a:solidFill>
                  <a:schemeClr val="accent2"/>
                </a:solidFill>
                <a:latin typeface="+mn-lt"/>
              </a:rPr>
              <a:t>Thiết kế CSDL ở mức vật lý:</a:t>
            </a:r>
            <a:r>
              <a:rPr lang="vi-VN" sz="2400" dirty="0">
                <a:latin typeface="+mn-lt"/>
              </a:rPr>
              <a:t> Cài đặt CSDL như thế nào? Giải quyết những vấn đề mang tính kỹ thuật.</a:t>
            </a:r>
            <a:endParaRPr lang="en-US" sz="2400" dirty="0">
              <a:latin typeface="+mn-lt"/>
            </a:endParaRPr>
          </a:p>
          <a:p>
            <a:pPr algn="just" eaLnBrk="1" hangingPunct="1">
              <a:spcBef>
                <a:spcPct val="0"/>
              </a:spcBef>
              <a:buFontTx/>
              <a:buNone/>
            </a:pPr>
            <a:r>
              <a:rPr lang="fr-FR" sz="2400" dirty="0" err="1">
                <a:latin typeface="Arial" panose="020B0604020202020204" pitchFamily="34" charset="0"/>
              </a:rPr>
              <a:t>Ví</a:t>
            </a:r>
            <a:r>
              <a:rPr lang="fr-FR" sz="2400" dirty="0">
                <a:latin typeface="Arial" panose="020B0604020202020204" pitchFamily="34" charset="0"/>
              </a:rPr>
              <a:t> </a:t>
            </a:r>
            <a:r>
              <a:rPr lang="fr-FR" sz="2400" dirty="0" err="1">
                <a:latin typeface="Arial" panose="020B0604020202020204" pitchFamily="34" charset="0"/>
              </a:rPr>
              <a:t>dụ</a:t>
            </a:r>
            <a:r>
              <a:rPr lang="fr-FR" sz="2400" dirty="0">
                <a:latin typeface="Arial" panose="020B0604020202020204" pitchFamily="34" charset="0"/>
              </a:rPr>
              <a:t>: </a:t>
            </a:r>
            <a:r>
              <a:rPr lang="fr-FR" sz="2400" dirty="0" err="1">
                <a:latin typeface="Arial" panose="020B0604020202020204" pitchFamily="34" charset="0"/>
              </a:rPr>
              <a:t>Sử</a:t>
            </a:r>
            <a:r>
              <a:rPr lang="fr-FR" sz="2400" dirty="0">
                <a:latin typeface="Arial" panose="020B0604020202020204" pitchFamily="34" charset="0"/>
              </a:rPr>
              <a:t> </a:t>
            </a:r>
            <a:r>
              <a:rPr lang="fr-FR" sz="2400" dirty="0" err="1">
                <a:latin typeface="Arial" panose="020B0604020202020204" pitchFamily="34" charset="0"/>
              </a:rPr>
              <a:t>dụng</a:t>
            </a:r>
            <a:r>
              <a:rPr lang="fr-FR" sz="2400" dirty="0">
                <a:latin typeface="Arial" panose="020B0604020202020204" pitchFamily="34" charset="0"/>
              </a:rPr>
              <a:t> </a:t>
            </a:r>
            <a:r>
              <a:rPr lang="fr-FR" sz="2400" dirty="0" err="1">
                <a:latin typeface="Arial" panose="020B0604020202020204" pitchFamily="34" charset="0"/>
              </a:rPr>
              <a:t>phần</a:t>
            </a:r>
            <a:r>
              <a:rPr lang="fr-FR" sz="2400" dirty="0">
                <a:latin typeface="Arial" panose="020B0604020202020204" pitchFamily="34" charset="0"/>
              </a:rPr>
              <a:t> </a:t>
            </a:r>
            <a:r>
              <a:rPr lang="fr-FR" sz="2400" dirty="0" err="1">
                <a:latin typeface="Arial" panose="020B0604020202020204" pitchFamily="34" charset="0"/>
              </a:rPr>
              <a:t>mềm</a:t>
            </a:r>
            <a:r>
              <a:rPr lang="fr-FR" sz="2400" dirty="0">
                <a:latin typeface="Arial" panose="020B0604020202020204" pitchFamily="34" charset="0"/>
              </a:rPr>
              <a:t> </a:t>
            </a:r>
            <a:r>
              <a:rPr lang="fr-FR" sz="2400" dirty="0" err="1">
                <a:latin typeface="Arial" panose="020B0604020202020204" pitchFamily="34" charset="0"/>
              </a:rPr>
              <a:t>nào</a:t>
            </a:r>
            <a:r>
              <a:rPr lang="fr-FR" sz="2400" dirty="0">
                <a:latin typeface="Arial" panose="020B0604020202020204" pitchFamily="34" charset="0"/>
              </a:rPr>
              <a:t>? </a:t>
            </a:r>
            <a:r>
              <a:rPr lang="fr-FR" sz="2400" dirty="0" err="1">
                <a:latin typeface="Arial" panose="020B0604020202020204" pitchFamily="34" charset="0"/>
              </a:rPr>
              <a:t>Với</a:t>
            </a:r>
            <a:r>
              <a:rPr lang="fr-FR" sz="2400" dirty="0">
                <a:latin typeface="Arial" panose="020B0604020202020204" pitchFamily="34" charset="0"/>
              </a:rPr>
              <a:t> </a:t>
            </a:r>
            <a:r>
              <a:rPr lang="fr-FR" sz="2400" dirty="0" err="1">
                <a:latin typeface="Arial" panose="020B0604020202020204" pitchFamily="34" charset="0"/>
              </a:rPr>
              <a:t>cấu</a:t>
            </a:r>
            <a:r>
              <a:rPr lang="fr-FR" sz="2400" dirty="0">
                <a:latin typeface="Arial" panose="020B0604020202020204" pitchFamily="34" charset="0"/>
              </a:rPr>
              <a:t> </a:t>
            </a:r>
            <a:r>
              <a:rPr lang="fr-FR" sz="2400" dirty="0" err="1">
                <a:latin typeface="Arial" panose="020B0604020202020204" pitchFamily="34" charset="0"/>
              </a:rPr>
              <a:t>hình</a:t>
            </a:r>
            <a:r>
              <a:rPr lang="fr-FR" sz="2400" dirty="0">
                <a:latin typeface="Arial" panose="020B0604020202020204" pitchFamily="34" charset="0"/>
              </a:rPr>
              <a:t> </a:t>
            </a:r>
            <a:r>
              <a:rPr lang="fr-FR" sz="2400" dirty="0" err="1">
                <a:latin typeface="Arial" panose="020B0604020202020204" pitchFamily="34" charset="0"/>
              </a:rPr>
              <a:t>máy</a:t>
            </a:r>
            <a:r>
              <a:rPr lang="fr-FR" sz="2400" dirty="0">
                <a:latin typeface="Arial" panose="020B0604020202020204" pitchFamily="34" charset="0"/>
              </a:rPr>
              <a:t> ra </a:t>
            </a:r>
            <a:r>
              <a:rPr lang="fr-FR" sz="2400" dirty="0" err="1">
                <a:latin typeface="Arial" panose="020B0604020202020204" pitchFamily="34" charset="0"/>
              </a:rPr>
              <a:t>sao</a:t>
            </a:r>
            <a:r>
              <a:rPr lang="fr-FR" sz="2400" dirty="0">
                <a:latin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6C943178-19F9-4766-B3C5-0CE1B1C8DE71}" type="slidenum">
              <a:rPr lang="en-US" smtClean="0"/>
              <a:t>6</a:t>
            </a:fld>
            <a:endParaRPr lang="en-US"/>
          </a:p>
        </p:txBody>
      </p:sp>
    </p:spTree>
    <p:extLst>
      <p:ext uri="{BB962C8B-B14F-4D97-AF65-F5344CB8AC3E}">
        <p14:creationId xmlns:p14="http://schemas.microsoft.com/office/powerpoint/2010/main" val="403745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algn="just">
              <a:buFontTx/>
              <a:buNone/>
            </a:pPr>
            <a:r>
              <a:rPr lang="en-US" sz="2400" dirty="0">
                <a:solidFill>
                  <a:srgbClr val="FF0000"/>
                </a:solidFill>
                <a:latin typeface="Arial" panose="020B0604020202020204" pitchFamily="34" charset="0"/>
              </a:rPr>
              <a:t>2.</a:t>
            </a:r>
            <a:r>
              <a:rPr lang="en-US" sz="2800" dirty="0">
                <a:solidFill>
                  <a:srgbClr val="FF0000"/>
                </a:solidFill>
                <a:latin typeface="Arial" panose="020B0604020202020204" pitchFamily="34" charset="0"/>
              </a:rPr>
              <a:t> </a:t>
            </a:r>
            <a:r>
              <a:rPr lang="en-US" sz="2800" b="1" dirty="0" err="1">
                <a:solidFill>
                  <a:srgbClr val="FF0000"/>
                </a:solidFill>
              </a:rPr>
              <a:t>Cách</a:t>
            </a:r>
            <a:r>
              <a:rPr lang="en-US" sz="2800" b="1" dirty="0">
                <a:solidFill>
                  <a:srgbClr val="FF0000"/>
                </a:solidFill>
              </a:rPr>
              <a:t> </a:t>
            </a:r>
            <a:r>
              <a:rPr lang="en-US" sz="2800" b="1" dirty="0" err="1">
                <a:solidFill>
                  <a:srgbClr val="FF0000"/>
                </a:solidFill>
              </a:rPr>
              <a:t>thực</a:t>
            </a:r>
            <a:r>
              <a:rPr lang="en-US" sz="2800" b="1" dirty="0">
                <a:solidFill>
                  <a:srgbClr val="FF0000"/>
                </a:solidFill>
              </a:rPr>
              <a:t> </a:t>
            </a:r>
            <a:r>
              <a:rPr lang="en-US" sz="2800" b="1" dirty="0" err="1">
                <a:solidFill>
                  <a:srgbClr val="FF0000"/>
                </a:solidFill>
              </a:rPr>
              <a:t>hiện</a:t>
            </a:r>
            <a:r>
              <a:rPr lang="en-US" sz="2800" b="1" dirty="0">
                <a:solidFill>
                  <a:srgbClr val="FF0000"/>
                </a:solidFill>
              </a:rPr>
              <a:t>:</a:t>
            </a:r>
          </a:p>
          <a:p>
            <a:pPr algn="just"/>
            <a:r>
              <a:rPr lang="vi-VN" sz="2800" dirty="0">
                <a:solidFill>
                  <a:schemeClr val="accent2"/>
                </a:solidFill>
              </a:rPr>
              <a:t>Do nhu cầu khai thác, mỗi nhóm người sẽ có những yêu cầu khác nhau về CSDL.</a:t>
            </a:r>
            <a:r>
              <a:rPr lang="vi-VN" sz="2800" dirty="0"/>
              <a:t> </a:t>
            </a:r>
          </a:p>
          <a:p>
            <a:pPr lvl="1" algn="just"/>
            <a:r>
              <a:rPr lang="vi-VN" dirty="0"/>
              <a:t>Ví dụ:    -    Đối với người quản trị kinh doanh chỉ quan tâm đến các thành phẩm: Mã thành phẩm, tên, số lượng tồn, đơn giá bán.</a:t>
            </a:r>
          </a:p>
          <a:p>
            <a:pPr lvl="1" algn="just"/>
            <a:r>
              <a:rPr lang="vi-VN" dirty="0"/>
              <a:t>Đối vời người quản lý kho: ngoài thông tin của các thành phẩm, người quản lý kho còn quan tâm đến các chứng từ liên quan đến các thành phẩm: Số đợt, giá thành, số lượng. </a:t>
            </a:r>
          </a:p>
          <a:p>
            <a:endParaRPr lang="en-US" dirty="0"/>
          </a:p>
        </p:txBody>
      </p:sp>
      <p:sp>
        <p:nvSpPr>
          <p:cNvPr id="4" name="Slide Number Placeholder 3"/>
          <p:cNvSpPr>
            <a:spLocks noGrp="1"/>
          </p:cNvSpPr>
          <p:nvPr>
            <p:ph type="sldNum" sz="quarter" idx="10"/>
          </p:nvPr>
        </p:nvSpPr>
        <p:spPr/>
        <p:txBody>
          <a:bodyPr/>
          <a:lstStyle/>
          <a:p>
            <a:fld id="{6C943178-19F9-4766-B3C5-0CE1B1C8DE71}" type="slidenum">
              <a:rPr lang="en-US" smtClean="0"/>
              <a:t>11</a:t>
            </a:fld>
            <a:endParaRPr lang="en-US"/>
          </a:p>
        </p:txBody>
      </p:sp>
    </p:spTree>
    <p:extLst>
      <p:ext uri="{BB962C8B-B14F-4D97-AF65-F5344CB8AC3E}">
        <p14:creationId xmlns:p14="http://schemas.microsoft.com/office/powerpoint/2010/main" val="181380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vi-VN" dirty="0">
                <a:solidFill>
                  <a:schemeClr val="accent2"/>
                </a:solidFill>
              </a:rPr>
              <a:t>An toàn dữ liệu:</a:t>
            </a:r>
            <a:r>
              <a:rPr lang="vi-VN" dirty="0"/>
              <a:t> 	</a:t>
            </a:r>
            <a:endParaRPr lang="en-US" dirty="0"/>
          </a:p>
          <a:p>
            <a:pPr>
              <a:buFontTx/>
              <a:buNone/>
            </a:pPr>
            <a:r>
              <a:rPr lang="en-US" dirty="0"/>
              <a:t>	</a:t>
            </a:r>
            <a:r>
              <a:rPr lang="vi-VN" dirty="0"/>
              <a:t>Ai được quyền truy xuất dữ liệu này?</a:t>
            </a:r>
            <a:endParaRPr lang="en-US" dirty="0"/>
          </a:p>
          <a:p>
            <a:pPr>
              <a:buFontTx/>
              <a:buNone/>
            </a:pPr>
            <a:r>
              <a:rPr lang="en-US" dirty="0"/>
              <a:t>	</a:t>
            </a:r>
            <a:r>
              <a:rPr lang="vi-VN" dirty="0"/>
              <a:t>Ai được quyền cập nhật dữ liệu này?</a:t>
            </a:r>
          </a:p>
          <a:p>
            <a:r>
              <a:rPr lang="vi-VN" dirty="0">
                <a:solidFill>
                  <a:schemeClr val="accent2"/>
                </a:solidFill>
              </a:rPr>
              <a:t>Phục hồi dữ liệu </a:t>
            </a:r>
            <a:r>
              <a:rPr lang="vi-VN" dirty="0"/>
              <a:t>: Trong mọi sự cố làm hư hỏng dữ liệu, cần phân định rõ các khối xử lý và lưu trữ tình trạng dữ liệu trước khi thực hiện 1 khối xử lý, để phục hồi nếu có sự cố. </a:t>
            </a:r>
          </a:p>
          <a:p>
            <a:endParaRPr lang="en-US" dirty="0"/>
          </a:p>
        </p:txBody>
      </p:sp>
      <p:sp>
        <p:nvSpPr>
          <p:cNvPr id="4" name="Slide Number Placeholder 3"/>
          <p:cNvSpPr>
            <a:spLocks noGrp="1"/>
          </p:cNvSpPr>
          <p:nvPr>
            <p:ph type="sldNum" sz="quarter" idx="10"/>
          </p:nvPr>
        </p:nvSpPr>
        <p:spPr/>
        <p:txBody>
          <a:bodyPr/>
          <a:lstStyle/>
          <a:p>
            <a:fld id="{6C943178-19F9-4766-B3C5-0CE1B1C8DE71}" type="slidenum">
              <a:rPr lang="en-US" smtClean="0"/>
              <a:t>15</a:t>
            </a:fld>
            <a:endParaRPr lang="en-US"/>
          </a:p>
        </p:txBody>
      </p:sp>
    </p:spTree>
    <p:extLst>
      <p:ext uri="{BB962C8B-B14F-4D97-AF65-F5344CB8AC3E}">
        <p14:creationId xmlns:p14="http://schemas.microsoft.com/office/powerpoint/2010/main" val="2087715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3"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9" y="1871133"/>
            <a:ext cx="6815669" cy="1515533"/>
          </a:xfrm>
        </p:spPr>
        <p:txBody>
          <a:bodyPr anchor="b">
            <a:noAutofit/>
          </a:bodyPr>
          <a:lstStyle>
            <a:lvl1pPr algn="ctr">
              <a:defRPr sz="5400">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2692399"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3" y="5037663"/>
            <a:ext cx="897467" cy="279400"/>
          </a:xfrm>
        </p:spPr>
        <p:txBody>
          <a:bodyPr/>
          <a:lstStyle/>
          <a:p>
            <a:fld id="{0EC07954-52FA-484F-86A4-EB8CDAD5154E}" type="datetime1">
              <a:rPr lang="en-US" smtClean="0"/>
              <a:t>31/07/2021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2"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87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7"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401"/>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7"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AA9C5-6A34-4BAF-B695-B508F2753D32}" type="datetime1">
              <a:rPr lang="en-US" smtClean="0"/>
              <a:t>31/07/2021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978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9" y="4343401"/>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1137D6-3DF6-4A19-AB06-A769941D7EE7}" type="datetime1">
              <a:rPr lang="en-US" smtClean="0"/>
              <a:t>31/07/2021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246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3"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401"/>
            <a:ext cx="9609667"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84470-28B1-43A7-90DE-E3BC3B0213DB}" type="datetime1">
              <a:rPr lang="en-US" smtClean="0"/>
              <a:t>31/07/2021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925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3"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B5AF0-D882-4C18-8A0F-74D33C89875A}" type="datetime1">
              <a:rPr lang="en-US" smtClean="0"/>
              <a:t>31/07/2021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9360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E495E-A204-4A76-A5E6-FC69C10CFEA8}" type="datetime1">
              <a:rPr lang="en-US" smtClean="0"/>
              <a:t>31/07/2021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464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7"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470401"/>
            <a:ext cx="9609671"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E6128-E9BA-4A2E-BFD7-474999134536}" type="datetime1">
              <a:rPr lang="en-US" smtClean="0"/>
              <a:t>31/07/2021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8846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F996A-D0CD-467E-9C56-5EB2BF16B026}" type="datetime1">
              <a:rPr lang="en-US" smtClean="0"/>
              <a:t>31/07/2021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4658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8" y="982133"/>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CC5CCA-9775-4DFA-83CD-BF98EE870767}" type="datetime1">
              <a:rPr lang="en-US" smtClean="0"/>
              <a:t>31/07/2021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1"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36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171325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3" y="623546"/>
            <a:ext cx="9601196" cy="1043895"/>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95402" y="1810873"/>
            <a:ext cx="9601196" cy="4392705"/>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017289" y="5924176"/>
            <a:ext cx="542697" cy="2794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11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3"/>
            <a:ext cx="8158691"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E4BCB-8B6A-47A7-81D7-8289D02B8890}" type="datetime1">
              <a:rPr lang="en-US" smtClean="0"/>
              <a:t>31/07/2021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111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6833A-091B-4310-8F12-8371D06A3934}" type="datetime1">
              <a:rPr lang="en-US" smtClean="0"/>
              <a:t>31/07/2021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892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4"/>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4"/>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D680E0-BD17-4359-BFBB-C56E3F1F0F32}" type="datetime1">
              <a:rPr lang="en-US" smtClean="0"/>
              <a:t>31/07/2021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90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239B42-E346-4308-B466-41B7524FB622}" type="datetime1">
              <a:rPr lang="en-US" smtClean="0"/>
              <a:t>31/07/2021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48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C68FB-3C49-45CB-AB33-7B6802FD83E9}" type="datetime1">
              <a:rPr lang="en-US" smtClean="0"/>
              <a:t>31/07/2021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43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3"/>
            <a:ext cx="5469467"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3"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37830-FE13-4B9E-9EC3-1C2A53C8AEEB}" type="datetime1">
              <a:rPr lang="en-US" smtClean="0"/>
              <a:t>31/07/2021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52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2"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1DF99-1150-4F56-89E5-FE5442B237D7}" type="datetime1">
              <a:rPr lang="en-US" smtClean="0"/>
              <a:t>31/07/2021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063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3" y="982134"/>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961342-8735-4F61-B3C0-FA1C110A9E85}" type="datetime1">
              <a:rPr lang="en-US" smtClean="0"/>
              <a:t>31/07/2021</a:t>
            </a:fld>
            <a:endParaRPr lang="en-US" dirty="0"/>
          </a:p>
        </p:txBody>
      </p:sp>
      <p:sp>
        <p:nvSpPr>
          <p:cNvPr id="5" name="Footer Placeholder 4"/>
          <p:cNvSpPr>
            <a:spLocks noGrp="1"/>
          </p:cNvSpPr>
          <p:nvPr>
            <p:ph type="ftr" sz="quarter" idx="3"/>
          </p:nvPr>
        </p:nvSpPr>
        <p:spPr>
          <a:xfrm>
            <a:off x="1295402"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2"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400762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a:solidFill>
                  <a:schemeClr val="tx1"/>
                </a:solidFill>
              </a:rPr>
              <a:t>Chương 1: Giới thiệu các giai đoạn thiết kế dữ liệu </a:t>
            </a:r>
            <a:endParaRPr lang="en-US" sz="4800" b="1" dirty="0">
              <a:solidFill>
                <a:schemeClr val="tx1"/>
              </a:solidFill>
            </a:endParaRPr>
          </a:p>
        </p:txBody>
      </p:sp>
      <p:sp>
        <p:nvSpPr>
          <p:cNvPr id="3" name="Subtitle 2"/>
          <p:cNvSpPr>
            <a:spLocks noGrp="1"/>
          </p:cNvSpPr>
          <p:nvPr>
            <p:ph type="subTitle" idx="1"/>
          </p:nvPr>
        </p:nvSpPr>
        <p:spPr/>
        <p:txBody>
          <a:bodyPr/>
          <a:lstStyle/>
          <a:p>
            <a:r>
              <a:rPr lang="en-US" dirty="0" err="1"/>
              <a:t>Lê</a:t>
            </a:r>
            <a:r>
              <a:rPr lang="en-US" dirty="0"/>
              <a:t> </a:t>
            </a:r>
            <a:r>
              <a:rPr lang="en-US" dirty="0" err="1"/>
              <a:t>Thị</a:t>
            </a:r>
            <a:r>
              <a:rPr lang="en-US" dirty="0"/>
              <a:t> Minh </a:t>
            </a:r>
            <a:r>
              <a:rPr lang="en-US" dirty="0" err="1"/>
              <a:t>Nguyện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035399242"/>
      </p:ext>
    </p:extLst>
  </p:cSld>
  <p:clrMapOvr>
    <a:masterClrMapping/>
  </p:clrMapOvr>
  <mc:AlternateContent xmlns:mc="http://schemas.openxmlformats.org/markup-compatibility/2006" xmlns:p14="http://schemas.microsoft.com/office/powerpoint/2010/main">
    <mc:Choice Requires="p14">
      <p:transition spd="slow" p14:dur="2000" advTm="8568"/>
    </mc:Choice>
    <mc:Fallback xmlns="">
      <p:transition spd="slow" advTm="85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1.4.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a:t>
            </a:r>
            <a:r>
              <a:rPr lang="en-US" dirty="0" err="1"/>
              <a:t>quan</a:t>
            </a:r>
            <a:r>
              <a:rPr lang="en-US" dirty="0"/>
              <a:t> </a:t>
            </a:r>
            <a:r>
              <a:rPr lang="en-US" dirty="0" err="1"/>
              <a:t>niệm</a:t>
            </a:r>
            <a:endParaRPr lang="en-US" dirty="0"/>
          </a:p>
        </p:txBody>
      </p:sp>
      <p:sp>
        <p:nvSpPr>
          <p:cNvPr id="3" name="Content Placeholder 2"/>
          <p:cNvSpPr>
            <a:spLocks noGrp="1"/>
          </p:cNvSpPr>
          <p:nvPr>
            <p:ph idx="1"/>
          </p:nvPr>
        </p:nvSpPr>
        <p:spPr/>
        <p:txBody>
          <a:bodyPr/>
          <a:lstStyle/>
          <a:p>
            <a:r>
              <a:rPr lang="en-US" dirty="0" err="1"/>
              <a:t>Quá</a:t>
            </a:r>
            <a:r>
              <a:rPr lang="en-US" dirty="0"/>
              <a:t> </a:t>
            </a:r>
            <a:r>
              <a:rPr lang="en-US" dirty="0" err="1"/>
              <a:t>trình</a:t>
            </a:r>
            <a:r>
              <a:rPr lang="en-US" dirty="0"/>
              <a:t> </a:t>
            </a:r>
            <a:r>
              <a:rPr lang="en-US" dirty="0" err="1"/>
              <a:t>thiết</a:t>
            </a:r>
            <a:r>
              <a:rPr lang="en-US" dirty="0"/>
              <a:t> </a:t>
            </a:r>
            <a:r>
              <a:rPr lang="en-US" dirty="0" err="1"/>
              <a:t>kế</a:t>
            </a:r>
            <a:r>
              <a:rPr lang="en-US" dirty="0"/>
              <a:t> CSDL </a:t>
            </a:r>
            <a:r>
              <a:rPr lang="en-US" dirty="0" err="1"/>
              <a:t>trải</a:t>
            </a:r>
            <a:r>
              <a:rPr lang="en-US" dirty="0"/>
              <a:t> qua 3 </a:t>
            </a:r>
            <a:r>
              <a:rPr lang="en-US" dirty="0" err="1"/>
              <a:t>mức</a:t>
            </a:r>
            <a:endParaRPr lang="en-US" dirty="0"/>
          </a:p>
          <a:p>
            <a:pPr lvl="1"/>
            <a:r>
              <a:rPr lang="en-US" dirty="0" err="1"/>
              <a:t>Mức</a:t>
            </a:r>
            <a:r>
              <a:rPr lang="en-US" dirty="0"/>
              <a:t> </a:t>
            </a:r>
            <a:r>
              <a:rPr lang="en-US" dirty="0" err="1"/>
              <a:t>quan</a:t>
            </a:r>
            <a:r>
              <a:rPr lang="en-US" dirty="0"/>
              <a:t> </a:t>
            </a:r>
            <a:r>
              <a:rPr lang="en-US" dirty="0" err="1"/>
              <a:t>niệm</a:t>
            </a:r>
            <a:r>
              <a:rPr lang="en-US" dirty="0"/>
              <a:t>  =&gt; </a:t>
            </a:r>
            <a:r>
              <a:rPr lang="en-US" dirty="0" err="1"/>
              <a:t>Nội</a:t>
            </a:r>
            <a:r>
              <a:rPr lang="en-US" dirty="0"/>
              <a:t> dung CSDL </a:t>
            </a:r>
            <a:r>
              <a:rPr lang="en-US" dirty="0">
                <a:solidFill>
                  <a:srgbClr val="FF0000"/>
                </a:solidFill>
              </a:rPr>
              <a:t>– </a:t>
            </a:r>
            <a:r>
              <a:rPr lang="en-US" dirty="0" err="1">
                <a:solidFill>
                  <a:srgbClr val="FF0000"/>
                </a:solidFill>
              </a:rPr>
              <a:t>Cái</a:t>
            </a:r>
            <a:r>
              <a:rPr lang="en-US" dirty="0">
                <a:solidFill>
                  <a:srgbClr val="FF0000"/>
                </a:solidFill>
              </a:rPr>
              <a:t> </a:t>
            </a:r>
            <a:r>
              <a:rPr lang="en-US" dirty="0" err="1">
                <a:solidFill>
                  <a:srgbClr val="FF0000"/>
                </a:solidFill>
              </a:rPr>
              <a:t>gì</a:t>
            </a:r>
            <a:r>
              <a:rPr lang="en-US" dirty="0">
                <a:solidFill>
                  <a:srgbClr val="FF0000"/>
                </a:solidFill>
              </a:rPr>
              <a:t>?</a:t>
            </a:r>
          </a:p>
          <a:p>
            <a:pPr lvl="1"/>
            <a:r>
              <a:rPr lang="en-US" dirty="0" err="1"/>
              <a:t>Mức</a:t>
            </a:r>
            <a:r>
              <a:rPr lang="en-US" dirty="0"/>
              <a:t> logic =&gt; </a:t>
            </a:r>
            <a:r>
              <a:rPr lang="en-US" dirty="0" err="1"/>
              <a:t>Chuẩn</a:t>
            </a:r>
            <a:r>
              <a:rPr lang="en-US" dirty="0"/>
              <a:t> </a:t>
            </a:r>
            <a:r>
              <a:rPr lang="en-US" dirty="0" err="1"/>
              <a:t>bị</a:t>
            </a:r>
            <a:r>
              <a:rPr lang="en-US" dirty="0"/>
              <a:t> </a:t>
            </a:r>
            <a:r>
              <a:rPr lang="en-US" dirty="0" err="1"/>
              <a:t>cho</a:t>
            </a:r>
            <a:r>
              <a:rPr lang="en-US" dirty="0"/>
              <a:t> </a:t>
            </a:r>
            <a:r>
              <a:rPr lang="en-US" dirty="0" err="1"/>
              <a:t>bài</a:t>
            </a:r>
            <a:r>
              <a:rPr lang="en-US" dirty="0"/>
              <a:t> </a:t>
            </a:r>
            <a:r>
              <a:rPr lang="en-US" dirty="0" err="1"/>
              <a:t>toán</a:t>
            </a:r>
            <a:r>
              <a:rPr lang="en-US" dirty="0"/>
              <a:t> </a:t>
            </a:r>
            <a:r>
              <a:rPr lang="en-US" dirty="0">
                <a:solidFill>
                  <a:srgbClr val="FF0000"/>
                </a:solidFill>
              </a:rPr>
              <a:t>– </a:t>
            </a:r>
            <a:r>
              <a:rPr lang="en-US" dirty="0" err="1">
                <a:solidFill>
                  <a:srgbClr val="FF0000"/>
                </a:solidFill>
              </a:rPr>
              <a:t>Như</a:t>
            </a:r>
            <a:r>
              <a:rPr lang="en-US" dirty="0">
                <a:solidFill>
                  <a:srgbClr val="FF0000"/>
                </a:solidFill>
              </a:rPr>
              <a:t> </a:t>
            </a:r>
            <a:r>
              <a:rPr lang="en-US" dirty="0" err="1">
                <a:solidFill>
                  <a:srgbClr val="FF0000"/>
                </a:solidFill>
              </a:rPr>
              <a:t>thế</a:t>
            </a:r>
            <a:r>
              <a:rPr lang="en-US" dirty="0">
                <a:solidFill>
                  <a:srgbClr val="FF0000"/>
                </a:solidFill>
              </a:rPr>
              <a:t> </a:t>
            </a:r>
            <a:r>
              <a:rPr lang="en-US" dirty="0" err="1">
                <a:solidFill>
                  <a:srgbClr val="FF0000"/>
                </a:solidFill>
              </a:rPr>
              <a:t>nào</a:t>
            </a:r>
            <a:r>
              <a:rPr lang="en-US" dirty="0">
                <a:solidFill>
                  <a:srgbClr val="FF0000"/>
                </a:solidFill>
              </a:rPr>
              <a:t>?</a:t>
            </a:r>
          </a:p>
          <a:p>
            <a:pPr lvl="1"/>
            <a:r>
              <a:rPr lang="en-US" dirty="0" err="1"/>
              <a:t>Mức</a:t>
            </a:r>
            <a:r>
              <a:rPr lang="en-US" dirty="0"/>
              <a:t> </a:t>
            </a:r>
            <a:r>
              <a:rPr lang="en-US" dirty="0" err="1"/>
              <a:t>vật</a:t>
            </a:r>
            <a:r>
              <a:rPr lang="en-US" dirty="0"/>
              <a:t> </a:t>
            </a:r>
            <a:r>
              <a:rPr lang="en-US" dirty="0" err="1"/>
              <a:t>lý</a:t>
            </a:r>
            <a:r>
              <a:rPr lang="en-US" dirty="0"/>
              <a:t> =&gt; </a:t>
            </a:r>
            <a:r>
              <a:rPr lang="en-US" dirty="0" err="1"/>
              <a:t>Được</a:t>
            </a:r>
            <a:r>
              <a:rPr lang="en-US" dirty="0"/>
              <a:t> </a:t>
            </a:r>
            <a:r>
              <a:rPr lang="en-US" dirty="0" err="1"/>
              <a:t>cài</a:t>
            </a:r>
            <a:r>
              <a:rPr lang="en-US" dirty="0"/>
              <a:t> </a:t>
            </a:r>
            <a:r>
              <a:rPr lang="en-US" dirty="0" err="1"/>
              <a:t>đặt</a:t>
            </a:r>
            <a:r>
              <a:rPr lang="en-US" dirty="0"/>
              <a:t> - </a:t>
            </a:r>
            <a:r>
              <a:rPr lang="en-US" dirty="0">
                <a:solidFill>
                  <a:srgbClr val="FF0000"/>
                </a:solidFill>
              </a:rPr>
              <a:t>– </a:t>
            </a:r>
            <a:r>
              <a:rPr lang="en-US" dirty="0" err="1">
                <a:solidFill>
                  <a:srgbClr val="FF0000"/>
                </a:solidFill>
              </a:rPr>
              <a:t>Như</a:t>
            </a:r>
            <a:r>
              <a:rPr lang="en-US" dirty="0">
                <a:solidFill>
                  <a:srgbClr val="FF0000"/>
                </a:solidFill>
              </a:rPr>
              <a:t> </a:t>
            </a:r>
            <a:r>
              <a:rPr lang="en-US" dirty="0" err="1">
                <a:solidFill>
                  <a:srgbClr val="FF0000"/>
                </a:solidFill>
              </a:rPr>
              <a:t>thế</a:t>
            </a:r>
            <a:r>
              <a:rPr lang="en-US" dirty="0">
                <a:solidFill>
                  <a:srgbClr val="FF0000"/>
                </a:solidFill>
              </a:rPr>
              <a:t> </a:t>
            </a:r>
            <a:r>
              <a:rPr lang="en-US" dirty="0" err="1">
                <a:solidFill>
                  <a:srgbClr val="FF0000"/>
                </a:solidFill>
              </a:rPr>
              <a:t>nào</a:t>
            </a:r>
            <a:r>
              <a:rPr lang="en-US" dirty="0">
                <a:solidFill>
                  <a:srgbClr val="FF0000"/>
                </a:solidFill>
              </a:rPr>
              <a:t>?</a:t>
            </a:r>
          </a:p>
          <a:p>
            <a:pPr lvl="1"/>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4264205366"/>
      </p:ext>
    </p:extLst>
  </p:cSld>
  <p:clrMapOvr>
    <a:masterClrMapping/>
  </p:clrMapOvr>
  <mc:AlternateContent xmlns:mc="http://schemas.openxmlformats.org/markup-compatibility/2006" xmlns:p14="http://schemas.microsoft.com/office/powerpoint/2010/main">
    <mc:Choice Requires="p14">
      <p:transition spd="slow" p14:dur="2000" advTm="54582"/>
    </mc:Choice>
    <mc:Fallback xmlns="">
      <p:transition spd="slow" advTm="5458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a:t>
            </a:r>
            <a:r>
              <a:rPr lang="en-US" dirty="0" err="1"/>
              <a:t>quan</a:t>
            </a:r>
            <a:r>
              <a:rPr lang="en-US" dirty="0"/>
              <a:t> </a:t>
            </a:r>
            <a:r>
              <a:rPr lang="en-US" dirty="0" err="1"/>
              <a:t>niệm</a:t>
            </a:r>
            <a:r>
              <a:rPr lang="en-US" dirty="0"/>
              <a:t> (</a:t>
            </a:r>
            <a:r>
              <a:rPr lang="en-US" dirty="0" err="1"/>
              <a:t>tt</a:t>
            </a:r>
            <a:r>
              <a:rPr lang="en-US" dirty="0"/>
              <a:t>)</a:t>
            </a:r>
          </a:p>
        </p:txBody>
      </p:sp>
      <p:sp>
        <p:nvSpPr>
          <p:cNvPr id="3" name="Content Placeholder 2"/>
          <p:cNvSpPr>
            <a:spLocks noGrp="1"/>
          </p:cNvSpPr>
          <p:nvPr>
            <p:ph idx="1"/>
          </p:nvPr>
        </p:nvSpPr>
        <p:spPr/>
        <p:txBody>
          <a:bodyPr>
            <a:normAutofit lnSpcReduction="10000"/>
          </a:bodyPr>
          <a:lstStyle/>
          <a:p>
            <a:pPr>
              <a:lnSpc>
                <a:spcPct val="90000"/>
              </a:lnSpc>
              <a:spcBef>
                <a:spcPct val="60000"/>
              </a:spcBef>
            </a:pPr>
            <a:r>
              <a:rPr lang="en-US" dirty="0" err="1"/>
              <a:t>Quan</a:t>
            </a:r>
            <a:r>
              <a:rPr lang="en-US" dirty="0"/>
              <a:t> </a:t>
            </a:r>
            <a:r>
              <a:rPr lang="en-US" dirty="0" err="1"/>
              <a:t>tâm</a:t>
            </a:r>
            <a:r>
              <a:rPr lang="en-US" dirty="0"/>
              <a:t> </a:t>
            </a:r>
            <a:r>
              <a:rPr lang="en-US" dirty="0" err="1"/>
              <a:t>đến</a:t>
            </a:r>
            <a:r>
              <a:rPr lang="en-US" dirty="0"/>
              <a:t> </a:t>
            </a:r>
            <a:r>
              <a:rPr lang="en-US" i="1" dirty="0" err="1"/>
              <a:t>nội</a:t>
            </a:r>
            <a:r>
              <a:rPr lang="en-US" i="1" dirty="0"/>
              <a:t> dung</a:t>
            </a:r>
            <a:r>
              <a:rPr lang="en-US" dirty="0"/>
              <a:t> </a:t>
            </a:r>
            <a:r>
              <a:rPr lang="en-US" dirty="0" err="1"/>
              <a:t>của</a:t>
            </a:r>
            <a:r>
              <a:rPr lang="en-US" dirty="0"/>
              <a:t> CSDL (what?)</a:t>
            </a:r>
          </a:p>
          <a:p>
            <a:pPr>
              <a:lnSpc>
                <a:spcPct val="90000"/>
              </a:lnSpc>
              <a:spcBef>
                <a:spcPct val="60000"/>
              </a:spcBef>
            </a:pPr>
            <a:r>
              <a:rPr lang="en-US" dirty="0" err="1"/>
              <a:t>Chọn</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diễn</a:t>
            </a:r>
            <a:r>
              <a:rPr lang="en-US" dirty="0"/>
              <a:t> </a:t>
            </a:r>
            <a:r>
              <a:rPr lang="en-US" dirty="0" err="1"/>
              <a:t>đạt</a:t>
            </a:r>
            <a:r>
              <a:rPr lang="en-US" dirty="0"/>
              <a:t> </a:t>
            </a:r>
            <a:r>
              <a:rPr lang="en-US" dirty="0" err="1"/>
              <a:t>dữ</a:t>
            </a:r>
            <a:r>
              <a:rPr lang="en-US" dirty="0"/>
              <a:t> </a:t>
            </a:r>
            <a:r>
              <a:rPr lang="en-US" dirty="0" err="1"/>
              <a:t>liệu</a:t>
            </a:r>
            <a:r>
              <a:rPr lang="en-US" dirty="0"/>
              <a:t> </a:t>
            </a:r>
            <a:r>
              <a:rPr lang="en-US" dirty="0" err="1"/>
              <a:t>theo</a:t>
            </a:r>
            <a:r>
              <a:rPr lang="en-US" dirty="0"/>
              <a:t> </a:t>
            </a:r>
            <a:r>
              <a:rPr lang="en-US" dirty="0" err="1"/>
              <a:t>mô</a:t>
            </a:r>
            <a:r>
              <a:rPr lang="en-US" dirty="0"/>
              <a:t> </a:t>
            </a:r>
            <a:r>
              <a:rPr lang="en-US" dirty="0" err="1"/>
              <a:t>hình</a:t>
            </a:r>
            <a:r>
              <a:rPr lang="en-US" dirty="0"/>
              <a:t> </a:t>
            </a:r>
            <a:r>
              <a:rPr lang="en-US" dirty="0" err="1"/>
              <a:t>đó</a:t>
            </a:r>
            <a:r>
              <a:rPr lang="en-US" dirty="0"/>
              <a:t> (</a:t>
            </a:r>
            <a:r>
              <a:rPr lang="en-US" dirty="0" err="1"/>
              <a:t>thực</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đối</a:t>
            </a:r>
            <a:r>
              <a:rPr lang="en-US" dirty="0"/>
              <a:t> </a:t>
            </a:r>
            <a:r>
              <a:rPr lang="en-US" dirty="0" err="1"/>
              <a:t>tượng</a:t>
            </a:r>
            <a:r>
              <a:rPr lang="en-US" dirty="0"/>
              <a:t>,…)</a:t>
            </a:r>
          </a:p>
          <a:p>
            <a:pPr>
              <a:lnSpc>
                <a:spcPct val="90000"/>
              </a:lnSpc>
              <a:spcBef>
                <a:spcPct val="60000"/>
              </a:spcBef>
            </a:pPr>
            <a:r>
              <a:rPr lang="vi-VN" dirty="0">
                <a:solidFill>
                  <a:srgbClr val="FF0000"/>
                </a:solidFill>
              </a:rPr>
              <a:t>Người thiết kế cần chuyển đầy đủ các yêu cầu vào CSDL</a:t>
            </a:r>
            <a:r>
              <a:rPr lang="en-US" dirty="0">
                <a:solidFill>
                  <a:srgbClr val="FF0000"/>
                </a:solidFill>
              </a:rPr>
              <a:t> </a:t>
            </a:r>
            <a:r>
              <a:rPr lang="en-US" dirty="0" err="1">
                <a:solidFill>
                  <a:srgbClr val="FF0000"/>
                </a:solidFill>
              </a:rPr>
              <a:t>bằng</a:t>
            </a:r>
            <a:r>
              <a:rPr lang="en-US" dirty="0">
                <a:solidFill>
                  <a:srgbClr val="FF0000"/>
                </a:solidFill>
              </a:rPr>
              <a:t> </a:t>
            </a:r>
            <a:r>
              <a:rPr lang="en-US" dirty="0" err="1">
                <a:solidFill>
                  <a:srgbClr val="FF0000"/>
                </a:solidFill>
              </a:rPr>
              <a:t>cách</a:t>
            </a:r>
            <a:r>
              <a:rPr lang="en-US" dirty="0">
                <a:solidFill>
                  <a:srgbClr val="FF0000"/>
                </a:solidFill>
              </a:rPr>
              <a:t>:</a:t>
            </a:r>
            <a:r>
              <a:rPr lang="en-US" dirty="0"/>
              <a:t> </a:t>
            </a:r>
          </a:p>
          <a:p>
            <a:pPr lvl="1">
              <a:defRPr/>
            </a:pPr>
            <a:r>
              <a:rPr lang="vi-VN" dirty="0">
                <a:solidFill>
                  <a:schemeClr val="accent2"/>
                </a:solidFill>
              </a:rPr>
              <a:t>Phân chia các nhu cầu ra thành từng mảng</a:t>
            </a:r>
            <a:r>
              <a:rPr lang="vi-VN" dirty="0"/>
              <a:t>. Điều đó dẫn đến sẽ có nhiều mô hình quan niệm dữ liệu,  mỗi mô hình liên quan đến 1 mảng.</a:t>
            </a:r>
          </a:p>
          <a:p>
            <a:pPr lvl="1">
              <a:defRPr/>
            </a:pPr>
            <a:r>
              <a:rPr lang="vi-VN" dirty="0">
                <a:solidFill>
                  <a:schemeClr val="accent2"/>
                </a:solidFill>
              </a:rPr>
              <a:t>Cuối cùng cần tích hợp các mô hình đó lại.</a:t>
            </a:r>
            <a:r>
              <a:rPr lang="vi-VN" dirty="0"/>
              <a:t> Khi tổng hợp, cần phải xác định tất cả các </a:t>
            </a:r>
            <a:r>
              <a:rPr lang="vi-VN" dirty="0">
                <a:solidFill>
                  <a:schemeClr val="accent2"/>
                </a:solidFill>
              </a:rPr>
              <a:t>ràng buộc toàn vẹn </a:t>
            </a:r>
            <a:r>
              <a:rPr lang="vi-VN" dirty="0"/>
              <a:t>và tạo ra từ điển dữ liệu.</a:t>
            </a:r>
          </a:p>
          <a:p>
            <a:pPr>
              <a:lnSpc>
                <a:spcPct val="90000"/>
              </a:lnSpc>
              <a:spcBef>
                <a:spcPct val="60000"/>
              </a:spcBef>
            </a:pPr>
            <a:endParaRPr lang="en-US" dirty="0"/>
          </a:p>
          <a:p>
            <a:pPr>
              <a:lnSpc>
                <a:spcPct val="90000"/>
              </a:lnSpc>
              <a:spcBef>
                <a:spcPct val="60000"/>
              </a:spcBef>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071597158"/>
      </p:ext>
    </p:extLst>
  </p:cSld>
  <p:clrMapOvr>
    <a:masterClrMapping/>
  </p:clrMapOvr>
  <mc:AlternateContent xmlns:mc="http://schemas.openxmlformats.org/markup-compatibility/2006" xmlns:p14="http://schemas.microsoft.com/office/powerpoint/2010/main">
    <mc:Choice Requires="p14">
      <p:transition spd="slow" p14:dur="2000" advTm="262249"/>
    </mc:Choice>
    <mc:Fallback xmlns="">
      <p:transition spd="slow" advTm="26224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a:t>
            </a:r>
            <a:r>
              <a:rPr lang="en-US" dirty="0" err="1"/>
              <a:t>quan</a:t>
            </a:r>
            <a:r>
              <a:rPr lang="en-US" dirty="0"/>
              <a:t> </a:t>
            </a:r>
            <a:r>
              <a:rPr lang="en-US" dirty="0" err="1"/>
              <a:t>niệm</a:t>
            </a:r>
            <a:r>
              <a:rPr lang="en-US" dirty="0"/>
              <a:t> (</a:t>
            </a:r>
            <a:r>
              <a:rPr lang="en-US" dirty="0" err="1"/>
              <a:t>tt</a:t>
            </a:r>
            <a:r>
              <a:rPr lang="en-US" dirty="0"/>
              <a:t>)</a:t>
            </a:r>
          </a:p>
        </p:txBody>
      </p:sp>
      <p:sp>
        <p:nvSpPr>
          <p:cNvPr id="3" name="Content Placeholder 2"/>
          <p:cNvSpPr>
            <a:spLocks noGrp="1"/>
          </p:cNvSpPr>
          <p:nvPr>
            <p:ph idx="1"/>
          </p:nvPr>
        </p:nvSpPr>
        <p:spPr/>
        <p:txBody>
          <a:bodyPr>
            <a:normAutofit fontScale="92500" lnSpcReduction="10000"/>
          </a:bodyPr>
          <a:lstStyle/>
          <a:p>
            <a:pPr>
              <a:lnSpc>
                <a:spcPct val="90000"/>
              </a:lnSpc>
              <a:spcBef>
                <a:spcPct val="60000"/>
              </a:spcBef>
            </a:pPr>
            <a:r>
              <a:rPr lang="en-US" i="1" dirty="0" err="1"/>
              <a:t>Đầu</a:t>
            </a:r>
            <a:r>
              <a:rPr lang="en-US" i="1" dirty="0"/>
              <a:t> </a:t>
            </a:r>
            <a:r>
              <a:rPr lang="en-US" i="1" dirty="0" err="1"/>
              <a:t>vào</a:t>
            </a:r>
            <a:r>
              <a:rPr lang="en-US" i="1" dirty="0"/>
              <a:t>:</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giai</a:t>
            </a:r>
            <a:r>
              <a:rPr lang="en-US" dirty="0"/>
              <a:t> </a:t>
            </a:r>
            <a:r>
              <a:rPr lang="en-US" dirty="0" err="1"/>
              <a:t>đoạn</a:t>
            </a:r>
            <a:r>
              <a:rPr lang="en-US" dirty="0"/>
              <a:t> </a:t>
            </a:r>
            <a:r>
              <a:rPr lang="en-US" dirty="0" err="1"/>
              <a:t>phân</a:t>
            </a:r>
            <a:r>
              <a:rPr lang="en-US" dirty="0"/>
              <a:t> </a:t>
            </a:r>
            <a:r>
              <a:rPr lang="en-US" dirty="0" err="1"/>
              <a:t>tích</a:t>
            </a:r>
            <a:r>
              <a:rPr lang="en-US" dirty="0"/>
              <a:t> – </a:t>
            </a:r>
            <a:r>
              <a:rPr lang="en-US" dirty="0" err="1"/>
              <a:t>phác</a:t>
            </a:r>
            <a:r>
              <a:rPr lang="en-US" dirty="0"/>
              <a:t> </a:t>
            </a:r>
            <a:r>
              <a:rPr lang="en-US" dirty="0" err="1"/>
              <a:t>thảo</a:t>
            </a:r>
            <a:r>
              <a:rPr lang="en-US" dirty="0"/>
              <a:t> </a:t>
            </a:r>
            <a:r>
              <a:rPr lang="en-US" dirty="0" err="1"/>
              <a:t>cấu</a:t>
            </a:r>
            <a:r>
              <a:rPr lang="en-US" dirty="0"/>
              <a:t> </a:t>
            </a:r>
            <a:r>
              <a:rPr lang="en-US" dirty="0" err="1"/>
              <a:t>trúc</a:t>
            </a:r>
            <a:r>
              <a:rPr lang="en-US" dirty="0"/>
              <a:t> CSDL</a:t>
            </a:r>
          </a:p>
          <a:p>
            <a:pPr lvl="1">
              <a:lnSpc>
                <a:spcPct val="90000"/>
              </a:lnSpc>
              <a:spcBef>
                <a:spcPct val="60000"/>
              </a:spcBef>
            </a:pPr>
            <a:r>
              <a:rPr lang="en-US" dirty="0" err="1"/>
              <a:t>Có</a:t>
            </a:r>
            <a:r>
              <a:rPr lang="en-US" dirty="0"/>
              <a:t> </a:t>
            </a:r>
            <a:r>
              <a:rPr lang="en-US" dirty="0" err="1"/>
              <a:t>thể</a:t>
            </a:r>
            <a:r>
              <a:rPr lang="en-US" dirty="0"/>
              <a:t> </a:t>
            </a:r>
            <a:r>
              <a:rPr lang="en-US" dirty="0" err="1"/>
              <a:t>là</a:t>
            </a:r>
            <a:r>
              <a:rPr lang="en-US" dirty="0"/>
              <a:t> </a:t>
            </a:r>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sơ</a:t>
            </a:r>
            <a:r>
              <a:rPr lang="en-US" dirty="0"/>
              <a:t> </a:t>
            </a:r>
            <a:r>
              <a:rPr lang="en-US" dirty="0" err="1"/>
              <a:t>đồ</a:t>
            </a:r>
            <a:r>
              <a:rPr lang="en-US" dirty="0"/>
              <a:t> </a:t>
            </a:r>
            <a:r>
              <a:rPr lang="en-US" dirty="0" err="1"/>
              <a:t>lớp</a:t>
            </a:r>
            <a:r>
              <a:rPr lang="en-US" dirty="0"/>
              <a:t> </a:t>
            </a:r>
            <a:r>
              <a:rPr lang="en-US" dirty="0" err="1"/>
              <a:t>đối</a:t>
            </a:r>
            <a:r>
              <a:rPr lang="en-US" dirty="0"/>
              <a:t> </a:t>
            </a:r>
            <a:r>
              <a:rPr lang="en-US" dirty="0" err="1"/>
              <a:t>tượng</a:t>
            </a:r>
            <a:r>
              <a:rPr lang="en-US" dirty="0"/>
              <a:t>,…, </a:t>
            </a:r>
            <a:r>
              <a:rPr lang="en-US" dirty="0" err="1"/>
              <a:t>hoặc</a:t>
            </a:r>
            <a:r>
              <a:rPr lang="en-US" dirty="0"/>
              <a:t> </a:t>
            </a:r>
            <a:r>
              <a:rPr lang="en-US" dirty="0" err="1"/>
              <a:t>một</a:t>
            </a:r>
            <a:r>
              <a:rPr lang="en-US" dirty="0"/>
              <a:t> </a:t>
            </a:r>
            <a:r>
              <a:rPr lang="en-US" dirty="0" err="1"/>
              <a:t>cấu</a:t>
            </a:r>
            <a:r>
              <a:rPr lang="en-US" dirty="0"/>
              <a:t> </a:t>
            </a:r>
            <a:r>
              <a:rPr lang="en-US" dirty="0" err="1"/>
              <a:t>trúc</a:t>
            </a:r>
            <a:r>
              <a:rPr lang="en-US" dirty="0"/>
              <a:t> </a:t>
            </a:r>
            <a:r>
              <a:rPr lang="en-US" dirty="0" err="1"/>
              <a:t>phổ</a:t>
            </a:r>
            <a:r>
              <a:rPr lang="en-US" dirty="0"/>
              <a:t> </a:t>
            </a:r>
            <a:r>
              <a:rPr lang="en-US" dirty="0" err="1"/>
              <a:t>quát</a:t>
            </a:r>
            <a:endParaRPr lang="en-US" dirty="0"/>
          </a:p>
          <a:p>
            <a:pPr lvl="1">
              <a:lnSpc>
                <a:spcPct val="90000"/>
              </a:lnSpc>
              <a:spcBef>
                <a:spcPct val="60000"/>
              </a:spcBef>
            </a:pPr>
            <a:r>
              <a:rPr lang="en-US" dirty="0" err="1"/>
              <a:t>Tổng</a:t>
            </a:r>
            <a:r>
              <a:rPr lang="en-US" dirty="0"/>
              <a:t> </a:t>
            </a:r>
            <a:r>
              <a:rPr lang="en-US" dirty="0" err="1"/>
              <a:t>quát</a:t>
            </a:r>
            <a:r>
              <a:rPr lang="en-US" dirty="0"/>
              <a:t> </a:t>
            </a:r>
            <a:r>
              <a:rPr lang="en-US" dirty="0" err="1"/>
              <a:t>về</a:t>
            </a:r>
            <a:r>
              <a:rPr lang="en-US" dirty="0"/>
              <a:t> </a:t>
            </a:r>
            <a:r>
              <a:rPr lang="en-US" dirty="0" err="1"/>
              <a:t>dữ</a:t>
            </a:r>
            <a:r>
              <a:rPr lang="en-US" dirty="0"/>
              <a:t> </a:t>
            </a:r>
            <a:r>
              <a:rPr lang="en-US" dirty="0" err="1"/>
              <a:t>liệu</a:t>
            </a:r>
            <a:r>
              <a:rPr lang="en-US" dirty="0"/>
              <a:t>/ </a:t>
            </a:r>
            <a:r>
              <a:rPr lang="en-US" dirty="0" err="1"/>
              <a:t>thông</a:t>
            </a:r>
            <a:r>
              <a:rPr lang="en-US" dirty="0"/>
              <a:t> tin</a:t>
            </a:r>
          </a:p>
          <a:p>
            <a:pPr lvl="1">
              <a:lnSpc>
                <a:spcPct val="90000"/>
              </a:lnSpc>
              <a:spcBef>
                <a:spcPct val="60000"/>
              </a:spcBef>
            </a:pPr>
            <a:r>
              <a:rPr lang="en-US" dirty="0" err="1"/>
              <a:t>Mối</a:t>
            </a:r>
            <a:r>
              <a:rPr lang="en-US" dirty="0"/>
              <a:t> </a:t>
            </a:r>
            <a:r>
              <a:rPr lang="en-US" dirty="0" err="1"/>
              <a:t>quan</a:t>
            </a:r>
            <a:r>
              <a:rPr lang="en-US" dirty="0"/>
              <a:t> </a:t>
            </a:r>
            <a:r>
              <a:rPr lang="en-US" dirty="0" err="1"/>
              <a:t>hệ</a:t>
            </a:r>
            <a:r>
              <a:rPr lang="en-US" dirty="0"/>
              <a:t>, </a:t>
            </a:r>
            <a:r>
              <a:rPr lang="en-US" dirty="0" err="1"/>
              <a:t>phụ</a:t>
            </a:r>
            <a:r>
              <a:rPr lang="en-US" dirty="0"/>
              <a:t> </a:t>
            </a:r>
            <a:r>
              <a:rPr lang="en-US" dirty="0" err="1"/>
              <a:t>thuộc</a:t>
            </a:r>
            <a:r>
              <a:rPr lang="en-US" dirty="0"/>
              <a:t> </a:t>
            </a:r>
            <a:r>
              <a:rPr lang="en-US" dirty="0" err="1"/>
              <a:t>về</a:t>
            </a:r>
            <a:r>
              <a:rPr lang="en-US" dirty="0"/>
              <a:t> </a:t>
            </a:r>
            <a:r>
              <a:rPr lang="en-US" dirty="0" err="1"/>
              <a:t>ngữ</a:t>
            </a:r>
            <a:r>
              <a:rPr lang="en-US" dirty="0"/>
              <a:t> </a:t>
            </a:r>
            <a:r>
              <a:rPr lang="en-US" dirty="0" err="1"/>
              <a:t>nghĩa</a:t>
            </a:r>
            <a:r>
              <a:rPr lang="en-US" dirty="0"/>
              <a:t> </a:t>
            </a:r>
            <a:r>
              <a:rPr lang="en-US" dirty="0" err="1"/>
              <a:t>giữa</a:t>
            </a:r>
            <a:r>
              <a:rPr lang="en-US" dirty="0"/>
              <a:t> </a:t>
            </a:r>
            <a:r>
              <a:rPr lang="en-US" dirty="0" err="1"/>
              <a:t>chúng</a:t>
            </a:r>
            <a:endParaRPr lang="en-US" dirty="0"/>
          </a:p>
          <a:p>
            <a:pPr>
              <a:spcBef>
                <a:spcPct val="60000"/>
              </a:spcBef>
            </a:pPr>
            <a:r>
              <a:rPr lang="en-US" i="1" dirty="0" err="1"/>
              <a:t>Đầu</a:t>
            </a:r>
            <a:r>
              <a:rPr lang="en-US" i="1" dirty="0"/>
              <a:t> </a:t>
            </a:r>
            <a:r>
              <a:rPr lang="en-US" i="1" dirty="0" err="1"/>
              <a:t>ra</a:t>
            </a:r>
            <a:r>
              <a:rPr lang="en-US" i="1" dirty="0"/>
              <a:t>:</a:t>
            </a:r>
            <a:r>
              <a:rPr lang="en-US" dirty="0"/>
              <a:t> </a:t>
            </a:r>
            <a:r>
              <a:rPr lang="en-US" dirty="0" err="1"/>
              <a:t>lược</a:t>
            </a:r>
            <a:r>
              <a:rPr lang="en-US" dirty="0"/>
              <a:t> </a:t>
            </a:r>
            <a:r>
              <a:rPr lang="en-US" dirty="0" err="1"/>
              <a:t>đồ</a:t>
            </a:r>
            <a:r>
              <a:rPr lang="en-US" dirty="0"/>
              <a:t> CSDL </a:t>
            </a:r>
            <a:r>
              <a:rPr lang="en-US" dirty="0" err="1"/>
              <a:t>mức</a:t>
            </a:r>
            <a:r>
              <a:rPr lang="en-US" dirty="0"/>
              <a:t> </a:t>
            </a:r>
            <a:r>
              <a:rPr lang="en-US" dirty="0" err="1"/>
              <a:t>quan</a:t>
            </a:r>
            <a:r>
              <a:rPr lang="en-US" dirty="0"/>
              <a:t> </a:t>
            </a:r>
            <a:r>
              <a:rPr lang="en-US" dirty="0" err="1"/>
              <a:t>niệm</a:t>
            </a:r>
            <a:endParaRPr lang="en-US" dirty="0"/>
          </a:p>
          <a:p>
            <a:pPr lvl="1">
              <a:spcBef>
                <a:spcPct val="60000"/>
              </a:spcBef>
            </a:pPr>
            <a:r>
              <a:rPr lang="en-US" dirty="0" err="1"/>
              <a:t>Đảm</a:t>
            </a:r>
            <a:r>
              <a:rPr lang="en-US" dirty="0"/>
              <a:t> </a:t>
            </a:r>
            <a:r>
              <a:rPr lang="en-US" dirty="0" err="1"/>
              <a:t>bảo</a:t>
            </a:r>
            <a:r>
              <a:rPr lang="en-US" dirty="0"/>
              <a:t> </a:t>
            </a:r>
            <a:r>
              <a:rPr lang="en-US" dirty="0" err="1"/>
              <a:t>lưu</a:t>
            </a:r>
            <a:r>
              <a:rPr lang="en-US" dirty="0"/>
              <a:t> </a:t>
            </a:r>
            <a:r>
              <a:rPr lang="en-US" dirty="0" err="1"/>
              <a:t>trữ</a:t>
            </a:r>
            <a:r>
              <a:rPr lang="en-US" dirty="0"/>
              <a:t> </a:t>
            </a:r>
            <a:r>
              <a:rPr lang="en-US" dirty="0" err="1"/>
              <a:t>thông</a:t>
            </a:r>
            <a:r>
              <a:rPr lang="en-US" dirty="0"/>
              <a:t> tin </a:t>
            </a:r>
            <a:r>
              <a:rPr lang="en-US" dirty="0" err="1"/>
              <a:t>đầy</a:t>
            </a:r>
            <a:r>
              <a:rPr lang="en-US" dirty="0"/>
              <a:t> </a:t>
            </a:r>
            <a:r>
              <a:rPr lang="en-US" dirty="0" err="1"/>
              <a:t>đủ</a:t>
            </a:r>
            <a:r>
              <a:rPr lang="en-US" dirty="0"/>
              <a:t> </a:t>
            </a:r>
            <a:r>
              <a:rPr lang="en-US" dirty="0" err="1"/>
              <a:t>và</a:t>
            </a:r>
            <a:r>
              <a:rPr lang="en-US" dirty="0"/>
              <a:t> </a:t>
            </a:r>
            <a:r>
              <a:rPr lang="en-US" dirty="0" err="1"/>
              <a:t>không</a:t>
            </a:r>
            <a:r>
              <a:rPr lang="en-US" dirty="0"/>
              <a:t> </a:t>
            </a:r>
            <a:r>
              <a:rPr lang="en-US" dirty="0" err="1"/>
              <a:t>dư</a:t>
            </a:r>
            <a:r>
              <a:rPr lang="en-US" dirty="0"/>
              <a:t> </a:t>
            </a:r>
            <a:r>
              <a:rPr lang="en-US" dirty="0" err="1"/>
              <a:t>thừa</a:t>
            </a:r>
            <a:endParaRPr lang="en-US" dirty="0"/>
          </a:p>
          <a:p>
            <a:pPr lvl="1">
              <a:spcBef>
                <a:spcPct val="60000"/>
              </a:spcBef>
            </a:pPr>
            <a:r>
              <a:rPr lang="en-US" dirty="0"/>
              <a:t>“</a:t>
            </a:r>
            <a:r>
              <a:rPr lang="en-US" dirty="0" err="1"/>
              <a:t>Tốt</a:t>
            </a:r>
            <a:r>
              <a:rPr lang="en-US" dirty="0"/>
              <a:t>” </a:t>
            </a:r>
            <a:r>
              <a:rPr lang="en-US" dirty="0" err="1"/>
              <a:t>hơn</a:t>
            </a:r>
            <a:r>
              <a:rPr lang="en-US" dirty="0"/>
              <a:t>, “</a:t>
            </a:r>
            <a:r>
              <a:rPr lang="en-US" dirty="0" err="1"/>
              <a:t>phù</a:t>
            </a:r>
            <a:r>
              <a:rPr lang="en-US" dirty="0"/>
              <a:t> </a:t>
            </a:r>
            <a:r>
              <a:rPr lang="en-US" dirty="0" err="1"/>
              <a:t>hợp</a:t>
            </a:r>
            <a:r>
              <a:rPr lang="en-US" dirty="0"/>
              <a:t>” </a:t>
            </a:r>
            <a:r>
              <a:rPr lang="en-US" dirty="0" err="1"/>
              <a:t>hơn</a:t>
            </a:r>
            <a:r>
              <a:rPr lang="en-US" dirty="0"/>
              <a:t> </a:t>
            </a:r>
            <a:r>
              <a:rPr lang="en-US" dirty="0" err="1"/>
              <a:t>với</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môi</a:t>
            </a:r>
            <a:r>
              <a:rPr lang="en-US" dirty="0"/>
              <a:t> </a:t>
            </a:r>
            <a:r>
              <a:rPr lang="en-US" dirty="0" err="1"/>
              <a:t>trường</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endParaRPr lang="en-US" dirty="0"/>
          </a:p>
          <a:p>
            <a:pPr>
              <a:lnSpc>
                <a:spcPct val="90000"/>
              </a:lnSpc>
              <a:spcBef>
                <a:spcPct val="60000"/>
              </a:spcBef>
            </a:pPr>
            <a:endParaRPr lang="en-US" dirty="0"/>
          </a:p>
        </p:txBody>
      </p:sp>
      <p:sp>
        <p:nvSpPr>
          <p:cNvPr id="4" name="AutoShape 5"/>
          <p:cNvSpPr>
            <a:spLocks noChangeArrowheads="1"/>
          </p:cNvSpPr>
          <p:nvPr/>
        </p:nvSpPr>
        <p:spPr bwMode="auto">
          <a:xfrm>
            <a:off x="8063249" y="3689796"/>
            <a:ext cx="3566375" cy="1828800"/>
          </a:xfrm>
          <a:prstGeom prst="star16">
            <a:avLst>
              <a:gd name="adj" fmla="val 37500"/>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r>
              <a:rPr lang="en-US" sz="2400" dirty="0">
                <a:solidFill>
                  <a:srgbClr val="CC3300"/>
                </a:solidFill>
              </a:rPr>
              <a:t>Theo </a:t>
            </a:r>
            <a:r>
              <a:rPr lang="en-US" sz="2400" dirty="0" err="1">
                <a:solidFill>
                  <a:srgbClr val="CC3300"/>
                </a:solidFill>
              </a:rPr>
              <a:t>một</a:t>
            </a:r>
            <a:r>
              <a:rPr lang="en-US" sz="2400" dirty="0">
                <a:solidFill>
                  <a:srgbClr val="CC3300"/>
                </a:solidFill>
              </a:rPr>
              <a:t> </a:t>
            </a:r>
            <a:r>
              <a:rPr lang="en-US" sz="2400" dirty="0" err="1">
                <a:solidFill>
                  <a:srgbClr val="CC3300"/>
                </a:solidFill>
              </a:rPr>
              <a:t>số</a:t>
            </a:r>
            <a:r>
              <a:rPr lang="en-US" sz="2400" dirty="0">
                <a:solidFill>
                  <a:srgbClr val="CC3300"/>
                </a:solidFill>
              </a:rPr>
              <a:t> </a:t>
            </a:r>
            <a:r>
              <a:rPr lang="en-US" sz="2400" dirty="0" err="1">
                <a:solidFill>
                  <a:srgbClr val="CC3300"/>
                </a:solidFill>
              </a:rPr>
              <a:t>tiêu</a:t>
            </a:r>
            <a:r>
              <a:rPr lang="en-US" sz="2400" dirty="0">
                <a:solidFill>
                  <a:srgbClr val="CC3300"/>
                </a:solidFill>
              </a:rPr>
              <a:t> </a:t>
            </a:r>
            <a:r>
              <a:rPr lang="en-US" sz="2400" dirty="0" err="1">
                <a:solidFill>
                  <a:srgbClr val="CC3300"/>
                </a:solidFill>
              </a:rPr>
              <a:t>chuẩn</a:t>
            </a:r>
            <a:r>
              <a:rPr lang="en-US" sz="2400" dirty="0">
                <a:solidFill>
                  <a:srgbClr val="CC3300"/>
                </a:solidFill>
              </a:rPr>
              <a:t> </a:t>
            </a:r>
            <a:r>
              <a:rPr lang="en-US" sz="2400" dirty="0" err="1">
                <a:solidFill>
                  <a:srgbClr val="CC3300"/>
                </a:solidFill>
              </a:rPr>
              <a:t>thiết</a:t>
            </a:r>
            <a:r>
              <a:rPr lang="en-US" sz="2400" dirty="0">
                <a:solidFill>
                  <a:srgbClr val="CC3300"/>
                </a:solidFill>
              </a:rPr>
              <a:t> </a:t>
            </a:r>
            <a:r>
              <a:rPr lang="en-US" sz="2400" dirty="0" err="1">
                <a:solidFill>
                  <a:srgbClr val="CC3300"/>
                </a:solidFill>
              </a:rPr>
              <a:t>kế</a:t>
            </a:r>
            <a:endParaRPr lang="en-US" sz="2400" dirty="0">
              <a:solidFill>
                <a:srgbClr val="CC3300"/>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custDataLst>
      <p:tags r:id="rId1"/>
    </p:custDataLst>
    <p:extLst>
      <p:ext uri="{BB962C8B-B14F-4D97-AF65-F5344CB8AC3E}">
        <p14:creationId xmlns:p14="http://schemas.microsoft.com/office/powerpoint/2010/main" val="2159150180"/>
      </p:ext>
    </p:extLst>
  </p:cSld>
  <p:clrMapOvr>
    <a:masterClrMapping/>
  </p:clrMapOvr>
  <mc:AlternateContent xmlns:mc="http://schemas.openxmlformats.org/markup-compatibility/2006" xmlns:p14="http://schemas.microsoft.com/office/powerpoint/2010/main">
    <mc:Choice Requires="p14">
      <p:transition spd="slow" p14:dur="2000" advTm="96114"/>
    </mc:Choice>
    <mc:Fallback xmlns="">
      <p:transition spd="slow" advTm="961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logic</a:t>
            </a:r>
          </a:p>
        </p:txBody>
      </p:sp>
      <p:sp>
        <p:nvSpPr>
          <p:cNvPr id="3" name="Content Placeholder 2"/>
          <p:cNvSpPr>
            <a:spLocks noGrp="1"/>
          </p:cNvSpPr>
          <p:nvPr>
            <p:ph idx="1"/>
          </p:nvPr>
        </p:nvSpPr>
        <p:spPr>
          <a:xfrm>
            <a:off x="1295401" y="1810873"/>
            <a:ext cx="9870582" cy="4392705"/>
          </a:xfrm>
        </p:spPr>
        <p:txBody>
          <a:bodyPr>
            <a:normAutofit lnSpcReduction="10000"/>
          </a:bodyPr>
          <a:lstStyle/>
          <a:p>
            <a:pPr>
              <a:spcBef>
                <a:spcPct val="60000"/>
              </a:spcBef>
            </a:pPr>
            <a:r>
              <a:rPr lang="en-US" dirty="0" err="1"/>
              <a:t>Thiết</a:t>
            </a:r>
            <a:r>
              <a:rPr lang="en-US" dirty="0"/>
              <a:t> </a:t>
            </a:r>
            <a:r>
              <a:rPr lang="en-US" dirty="0" err="1"/>
              <a:t>kế</a:t>
            </a:r>
            <a:r>
              <a:rPr lang="en-US" dirty="0"/>
              <a:t> CSDL </a:t>
            </a:r>
            <a:r>
              <a:rPr lang="en-US" dirty="0" err="1"/>
              <a:t>mức</a:t>
            </a:r>
            <a:r>
              <a:rPr lang="en-US" dirty="0"/>
              <a:t> logic</a:t>
            </a:r>
          </a:p>
          <a:p>
            <a:pPr lvl="1">
              <a:spcBef>
                <a:spcPct val="60000"/>
              </a:spcBef>
            </a:pPr>
            <a:r>
              <a:rPr lang="en-US" dirty="0" err="1"/>
              <a:t>Trung</a:t>
            </a:r>
            <a:r>
              <a:rPr lang="en-US" dirty="0"/>
              <a:t> </a:t>
            </a:r>
            <a:r>
              <a:rPr lang="en-US" dirty="0" err="1"/>
              <a:t>gian</a:t>
            </a:r>
            <a:r>
              <a:rPr lang="en-US" dirty="0"/>
              <a:t> </a:t>
            </a:r>
            <a:r>
              <a:rPr lang="en-US" dirty="0" err="1"/>
              <a:t>giữa</a:t>
            </a:r>
            <a:r>
              <a:rPr lang="en-US" dirty="0"/>
              <a:t> </a:t>
            </a:r>
            <a:r>
              <a:rPr lang="en-US" dirty="0" err="1"/>
              <a:t>mức</a:t>
            </a:r>
            <a:r>
              <a:rPr lang="en-US" dirty="0"/>
              <a:t> </a:t>
            </a:r>
            <a:r>
              <a:rPr lang="en-US" dirty="0" err="1"/>
              <a:t>quan</a:t>
            </a:r>
            <a:r>
              <a:rPr lang="en-US" dirty="0"/>
              <a:t> </a:t>
            </a:r>
            <a:r>
              <a:rPr lang="en-US" dirty="0" err="1"/>
              <a:t>niệm</a:t>
            </a:r>
            <a:r>
              <a:rPr lang="en-US" dirty="0"/>
              <a:t> </a:t>
            </a:r>
            <a:r>
              <a:rPr lang="en-US" dirty="0" err="1"/>
              <a:t>và</a:t>
            </a:r>
            <a:r>
              <a:rPr lang="en-US" dirty="0"/>
              <a:t> </a:t>
            </a:r>
            <a:r>
              <a:rPr lang="en-US" dirty="0" err="1"/>
              <a:t>mức</a:t>
            </a:r>
            <a:r>
              <a:rPr lang="en-US" dirty="0"/>
              <a:t> </a:t>
            </a:r>
            <a:r>
              <a:rPr lang="en-US" dirty="0" err="1"/>
              <a:t>vật</a:t>
            </a:r>
            <a:r>
              <a:rPr lang="en-US" dirty="0"/>
              <a:t> </a:t>
            </a:r>
            <a:r>
              <a:rPr lang="en-US" dirty="0" err="1"/>
              <a:t>lý</a:t>
            </a:r>
            <a:r>
              <a:rPr lang="en-US" dirty="0"/>
              <a:t>, </a:t>
            </a:r>
            <a:r>
              <a:rPr lang="en-US" dirty="0" err="1"/>
              <a:t>chuẩn</a:t>
            </a:r>
            <a:r>
              <a:rPr lang="en-US" dirty="0"/>
              <a:t> </a:t>
            </a:r>
            <a:r>
              <a:rPr lang="en-US" dirty="0" err="1"/>
              <a:t>bị</a:t>
            </a:r>
            <a:r>
              <a:rPr lang="en-US" dirty="0"/>
              <a:t> </a:t>
            </a:r>
            <a:r>
              <a:rPr lang="en-US" dirty="0" err="1"/>
              <a:t>cho</a:t>
            </a:r>
            <a:r>
              <a:rPr lang="en-US" dirty="0"/>
              <a:t> </a:t>
            </a:r>
            <a:r>
              <a:rPr lang="en-US" dirty="0" err="1"/>
              <a:t>thiết</a:t>
            </a:r>
            <a:r>
              <a:rPr lang="en-US" dirty="0"/>
              <a:t> </a:t>
            </a:r>
            <a:r>
              <a:rPr lang="en-US" dirty="0" err="1"/>
              <a:t>kế</a:t>
            </a:r>
            <a:r>
              <a:rPr lang="en-US" dirty="0"/>
              <a:t> </a:t>
            </a:r>
            <a:r>
              <a:rPr lang="en-US" dirty="0" err="1"/>
              <a:t>mức</a:t>
            </a:r>
            <a:r>
              <a:rPr lang="en-US" dirty="0"/>
              <a:t> </a:t>
            </a:r>
            <a:r>
              <a:rPr lang="en-US" dirty="0" err="1"/>
              <a:t>vật</a:t>
            </a:r>
            <a:r>
              <a:rPr lang="en-US" dirty="0"/>
              <a:t> </a:t>
            </a:r>
            <a:r>
              <a:rPr lang="en-US" dirty="0" err="1"/>
              <a:t>lý</a:t>
            </a:r>
            <a:r>
              <a:rPr lang="en-US" dirty="0"/>
              <a:t> </a:t>
            </a:r>
          </a:p>
          <a:p>
            <a:pPr lvl="1">
              <a:spcBef>
                <a:spcPct val="60000"/>
              </a:spcBef>
            </a:pPr>
            <a:r>
              <a:rPr lang="en-US" dirty="0" err="1"/>
              <a:t>Quan</a:t>
            </a:r>
            <a:r>
              <a:rPr lang="en-US" dirty="0"/>
              <a:t> </a:t>
            </a:r>
            <a:r>
              <a:rPr lang="en-US" dirty="0" err="1"/>
              <a:t>tâm</a:t>
            </a:r>
            <a:r>
              <a:rPr lang="en-US" dirty="0"/>
              <a:t> </a:t>
            </a:r>
            <a:r>
              <a:rPr lang="en-US" dirty="0" err="1"/>
              <a:t>đến</a:t>
            </a:r>
            <a:r>
              <a:rPr lang="en-US" dirty="0"/>
              <a:t> </a:t>
            </a:r>
            <a:r>
              <a:rPr lang="en-US" i="1" dirty="0" err="1"/>
              <a:t>nhu</a:t>
            </a:r>
            <a:r>
              <a:rPr lang="en-US" i="1" dirty="0"/>
              <a:t> </a:t>
            </a:r>
            <a:r>
              <a:rPr lang="en-US" i="1" dirty="0" err="1"/>
              <a:t>cầu</a:t>
            </a:r>
            <a:r>
              <a:rPr lang="en-US" i="1" dirty="0"/>
              <a:t> </a:t>
            </a:r>
            <a:r>
              <a:rPr lang="en-US" i="1" dirty="0" err="1"/>
              <a:t>khai</a:t>
            </a:r>
            <a:r>
              <a:rPr lang="en-US" i="1" dirty="0"/>
              <a:t> </a:t>
            </a:r>
            <a:r>
              <a:rPr lang="en-US" i="1" dirty="0" err="1"/>
              <a:t>thác</a:t>
            </a:r>
            <a:r>
              <a:rPr lang="en-US" i="1" dirty="0"/>
              <a:t> CSDL</a:t>
            </a:r>
            <a:r>
              <a:rPr lang="en-US" dirty="0"/>
              <a:t> </a:t>
            </a:r>
            <a:r>
              <a:rPr lang="en-US" dirty="0" err="1"/>
              <a:t>của</a:t>
            </a:r>
            <a:r>
              <a:rPr lang="en-US" dirty="0"/>
              <a:t> </a:t>
            </a:r>
            <a:r>
              <a:rPr lang="en-US" dirty="0" err="1"/>
              <a:t>ứng</a:t>
            </a:r>
            <a:r>
              <a:rPr lang="en-US" dirty="0"/>
              <a:t> </a:t>
            </a:r>
            <a:r>
              <a:rPr lang="en-US" dirty="0" err="1"/>
              <a:t>dụng</a:t>
            </a:r>
            <a:endParaRPr lang="en-US" dirty="0"/>
          </a:p>
          <a:p>
            <a:pPr lvl="2">
              <a:spcBef>
                <a:spcPct val="60000"/>
              </a:spcBef>
            </a:pPr>
            <a:r>
              <a:rPr lang="en-US" dirty="0" err="1"/>
              <a:t>Các</a:t>
            </a:r>
            <a:r>
              <a:rPr lang="en-US" dirty="0"/>
              <a:t> con </a:t>
            </a:r>
            <a:r>
              <a:rPr lang="en-US" dirty="0" err="1"/>
              <a:t>đường</a:t>
            </a:r>
            <a:r>
              <a:rPr lang="en-US" dirty="0"/>
              <a:t> </a:t>
            </a:r>
            <a:r>
              <a:rPr lang="en-US" dirty="0" err="1"/>
              <a:t>truy</a:t>
            </a:r>
            <a:r>
              <a:rPr lang="en-US" dirty="0"/>
              <a:t> </a:t>
            </a:r>
            <a:r>
              <a:rPr lang="en-US" dirty="0" err="1"/>
              <a:t>xuất</a:t>
            </a:r>
            <a:r>
              <a:rPr lang="en-US" dirty="0"/>
              <a:t> </a:t>
            </a:r>
            <a:r>
              <a:rPr lang="en-US" dirty="0" err="1"/>
              <a:t>chính</a:t>
            </a:r>
            <a:endParaRPr lang="en-US" dirty="0"/>
          </a:p>
          <a:p>
            <a:pPr lvl="2">
              <a:spcBef>
                <a:spcPct val="60000"/>
              </a:spcBef>
            </a:pPr>
            <a:r>
              <a:rPr lang="en-US" dirty="0" err="1"/>
              <a:t>Tần</a:t>
            </a:r>
            <a:r>
              <a:rPr lang="en-US" dirty="0"/>
              <a:t> </a:t>
            </a:r>
            <a:r>
              <a:rPr lang="en-US" dirty="0" err="1"/>
              <a:t>suất</a:t>
            </a:r>
            <a:r>
              <a:rPr lang="en-US" dirty="0"/>
              <a:t> </a:t>
            </a:r>
            <a:r>
              <a:rPr lang="en-US" dirty="0" err="1"/>
              <a:t>truy</a:t>
            </a:r>
            <a:r>
              <a:rPr lang="en-US" dirty="0"/>
              <a:t> </a:t>
            </a:r>
            <a:r>
              <a:rPr lang="en-US" dirty="0" err="1"/>
              <a:t>xuất</a:t>
            </a:r>
            <a:r>
              <a:rPr lang="en-US" dirty="0"/>
              <a:t>	</a:t>
            </a:r>
          </a:p>
          <a:p>
            <a:pPr lvl="2">
              <a:spcBef>
                <a:spcPct val="60000"/>
              </a:spcBef>
            </a:pPr>
            <a:r>
              <a:rPr lang="vi-VN"/>
              <a:t>Trong gia</a:t>
            </a:r>
            <a:r>
              <a:rPr lang="en-US"/>
              <a:t>i</a:t>
            </a:r>
            <a:r>
              <a:rPr lang="vi-VN"/>
              <a:t> </a:t>
            </a:r>
            <a:r>
              <a:rPr lang="vi-VN" dirty="0"/>
              <a:t>đoạn thiết kế quan niệm, dữ liệu cần loại bỏ những thông tin trùng lắp. Nhưng ở giai đọan thiết kế logic, cần phải </a:t>
            </a:r>
            <a:r>
              <a:rPr lang="vi-VN" dirty="0">
                <a:solidFill>
                  <a:schemeClr val="accent2"/>
                </a:solidFill>
              </a:rPr>
              <a:t>cân nhắc,</a:t>
            </a:r>
            <a:r>
              <a:rPr lang="vi-VN" dirty="0"/>
              <a:t> dựa trên hiệu quả xử lý, để </a:t>
            </a:r>
            <a:r>
              <a:rPr lang="vi-VN" dirty="0">
                <a:solidFill>
                  <a:schemeClr val="accent2"/>
                </a:solidFill>
              </a:rPr>
              <a:t>quyết định có hay không có cài đặt thông tin trùng lắp.</a:t>
            </a:r>
            <a:endParaRPr lang="en-US" dirty="0">
              <a:solidFill>
                <a:schemeClr val="accent2"/>
              </a:solidFill>
            </a:endParaRPr>
          </a:p>
          <a:p>
            <a:pPr lvl="2">
              <a:spcBef>
                <a:spcPct val="60000"/>
              </a:spcBef>
            </a:pPr>
            <a:endParaRPr lang="en-US" sz="1800"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391717821"/>
      </p:ext>
    </p:extLst>
  </p:cSld>
  <p:clrMapOvr>
    <a:masterClrMapping/>
  </p:clrMapOvr>
  <mc:AlternateContent xmlns:mc="http://schemas.openxmlformats.org/markup-compatibility/2006" xmlns:p14="http://schemas.microsoft.com/office/powerpoint/2010/main">
    <mc:Choice Requires="p14">
      <p:transition spd="slow" p14:dur="2000" advTm="204648"/>
    </mc:Choice>
    <mc:Fallback xmlns="">
      <p:transition spd="slow" advTm="20464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logic (</a:t>
            </a:r>
            <a:r>
              <a:rPr lang="en-US" dirty="0" err="1"/>
              <a:t>tt</a:t>
            </a:r>
            <a:r>
              <a:rPr lang="en-US" dirty="0"/>
              <a:t>)</a:t>
            </a:r>
          </a:p>
        </p:txBody>
      </p:sp>
      <p:sp>
        <p:nvSpPr>
          <p:cNvPr id="3" name="Content Placeholder 2"/>
          <p:cNvSpPr>
            <a:spLocks noGrp="1"/>
          </p:cNvSpPr>
          <p:nvPr>
            <p:ph idx="1"/>
          </p:nvPr>
        </p:nvSpPr>
        <p:spPr>
          <a:xfrm>
            <a:off x="1295401" y="1810873"/>
            <a:ext cx="9870582" cy="4392705"/>
          </a:xfrm>
        </p:spPr>
        <p:txBody>
          <a:bodyPr>
            <a:normAutofit/>
          </a:bodyPr>
          <a:lstStyle/>
          <a:p>
            <a:r>
              <a:rPr lang="en-US" dirty="0" err="1"/>
              <a:t>Đầu</a:t>
            </a:r>
            <a:r>
              <a:rPr lang="en-US" dirty="0"/>
              <a:t> </a:t>
            </a:r>
            <a:r>
              <a:rPr lang="en-US" dirty="0" err="1"/>
              <a:t>vào</a:t>
            </a:r>
            <a:r>
              <a:rPr lang="en-US" dirty="0"/>
              <a:t>:</a:t>
            </a:r>
          </a:p>
          <a:p>
            <a:pPr lvl="1"/>
            <a:r>
              <a:rPr lang="en-US" dirty="0" err="1"/>
              <a:t>Lược</a:t>
            </a:r>
            <a:r>
              <a:rPr lang="en-US" dirty="0"/>
              <a:t> </a:t>
            </a:r>
            <a:r>
              <a:rPr lang="en-US" dirty="0" err="1"/>
              <a:t>đồ</a:t>
            </a:r>
            <a:r>
              <a:rPr lang="en-US" dirty="0"/>
              <a:t> </a:t>
            </a:r>
            <a:r>
              <a:rPr lang="en-US" dirty="0" err="1"/>
              <a:t>mức</a:t>
            </a:r>
            <a:r>
              <a:rPr lang="en-US" dirty="0"/>
              <a:t> </a:t>
            </a:r>
            <a:r>
              <a:rPr lang="en-US" dirty="0" err="1"/>
              <a:t>quan</a:t>
            </a:r>
            <a:r>
              <a:rPr lang="en-US" dirty="0"/>
              <a:t> </a:t>
            </a:r>
            <a:r>
              <a:rPr lang="en-US" dirty="0" err="1"/>
              <a:t>niệm</a:t>
            </a:r>
            <a:endParaRPr lang="en-US" dirty="0"/>
          </a:p>
          <a:p>
            <a:pPr lvl="1"/>
            <a:r>
              <a:rPr lang="en-US" dirty="0" err="1"/>
              <a:t>Thông</a:t>
            </a:r>
            <a:r>
              <a:rPr lang="en-US" dirty="0"/>
              <a:t> tin </a:t>
            </a:r>
            <a:r>
              <a:rPr lang="en-US" dirty="0" err="1"/>
              <a:t>về</a:t>
            </a:r>
            <a:r>
              <a:rPr lang="en-US" dirty="0"/>
              <a:t> </a:t>
            </a:r>
            <a:r>
              <a:rPr lang="en-US" dirty="0" err="1"/>
              <a:t>nhu</a:t>
            </a:r>
            <a:r>
              <a:rPr lang="en-US" dirty="0"/>
              <a:t> </a:t>
            </a:r>
            <a:r>
              <a:rPr lang="en-US" dirty="0" err="1"/>
              <a:t>cầu</a:t>
            </a:r>
            <a:r>
              <a:rPr lang="en-US" dirty="0"/>
              <a:t> </a:t>
            </a:r>
            <a:r>
              <a:rPr lang="en-US" dirty="0" err="1"/>
              <a:t>khai</a:t>
            </a:r>
            <a:r>
              <a:rPr lang="en-US" dirty="0"/>
              <a:t> </a:t>
            </a:r>
            <a:r>
              <a:rPr lang="en-US" dirty="0" err="1"/>
              <a:t>thác</a:t>
            </a:r>
            <a:endParaRPr lang="en-US" dirty="0"/>
          </a:p>
          <a:p>
            <a:r>
              <a:rPr lang="en-US" dirty="0" err="1"/>
              <a:t>Đầu</a:t>
            </a:r>
            <a:r>
              <a:rPr lang="en-US" dirty="0"/>
              <a:t> </a:t>
            </a:r>
            <a:r>
              <a:rPr lang="en-US" dirty="0" err="1"/>
              <a:t>ra</a:t>
            </a:r>
            <a:r>
              <a:rPr lang="en-US" dirty="0"/>
              <a:t>:</a:t>
            </a:r>
          </a:p>
          <a:p>
            <a:pPr lvl="1"/>
            <a:r>
              <a:rPr lang="en-US" dirty="0" err="1"/>
              <a:t>Cấu</a:t>
            </a:r>
            <a:r>
              <a:rPr lang="en-US" dirty="0"/>
              <a:t> </a:t>
            </a:r>
            <a:r>
              <a:rPr lang="en-US" dirty="0" err="1"/>
              <a:t>trúc</a:t>
            </a:r>
            <a:r>
              <a:rPr lang="en-US" dirty="0"/>
              <a:t> CSDL </a:t>
            </a:r>
            <a:r>
              <a:rPr lang="en-US" dirty="0" err="1"/>
              <a:t>đã</a:t>
            </a:r>
            <a:r>
              <a:rPr lang="en-US" dirty="0"/>
              <a:t> </a:t>
            </a:r>
            <a:r>
              <a:rPr lang="en-US" dirty="0" err="1"/>
              <a:t>chuyển</a:t>
            </a:r>
            <a:r>
              <a:rPr lang="en-US" dirty="0"/>
              <a:t> </a:t>
            </a:r>
            <a:r>
              <a:rPr lang="en-US" dirty="0" err="1"/>
              <a:t>đổi</a:t>
            </a:r>
            <a:r>
              <a:rPr lang="en-US" dirty="0"/>
              <a:t> sang </a:t>
            </a:r>
            <a:r>
              <a:rPr lang="en-US" dirty="0" err="1"/>
              <a:t>cấu</a:t>
            </a:r>
            <a:r>
              <a:rPr lang="en-US" dirty="0"/>
              <a:t> </a:t>
            </a:r>
            <a:r>
              <a:rPr lang="en-US" dirty="0" err="1"/>
              <a:t>trúc</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ứng</a:t>
            </a:r>
            <a:r>
              <a:rPr lang="en-US" dirty="0"/>
              <a:t> </a:t>
            </a:r>
            <a:r>
              <a:rPr lang="en-US" dirty="0" err="1"/>
              <a:t>dụng</a:t>
            </a:r>
            <a:r>
              <a:rPr lang="en-US" dirty="0"/>
              <a:t> (</a:t>
            </a:r>
            <a:r>
              <a:rPr lang="en-US" dirty="0" err="1"/>
              <a:t>nếu</a:t>
            </a:r>
            <a:r>
              <a:rPr lang="en-US" dirty="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CSDL </a:t>
            </a:r>
            <a:r>
              <a:rPr lang="en-US" dirty="0" err="1"/>
              <a:t>khác</a:t>
            </a:r>
            <a:r>
              <a:rPr lang="en-US" dirty="0"/>
              <a:t>)</a:t>
            </a:r>
          </a:p>
          <a:p>
            <a:pPr lvl="1"/>
            <a:r>
              <a:rPr lang="en-US" dirty="0" err="1"/>
              <a:t>Đồ</a:t>
            </a:r>
            <a:r>
              <a:rPr lang="en-US" dirty="0"/>
              <a:t> </a:t>
            </a:r>
            <a:r>
              <a:rPr lang="en-US" dirty="0" err="1"/>
              <a:t>thị</a:t>
            </a:r>
            <a:r>
              <a:rPr lang="en-US" dirty="0"/>
              <a:t> </a:t>
            </a:r>
            <a:r>
              <a:rPr lang="en-US" dirty="0" err="1"/>
              <a:t>quan</a:t>
            </a:r>
            <a:r>
              <a:rPr lang="en-US" dirty="0"/>
              <a:t> </a:t>
            </a:r>
            <a:r>
              <a:rPr lang="en-US" dirty="0" err="1"/>
              <a:t>hệ</a:t>
            </a:r>
            <a:r>
              <a:rPr lang="en-US" dirty="0"/>
              <a:t>, </a:t>
            </a:r>
            <a:r>
              <a:rPr lang="en-US" dirty="0" err="1"/>
              <a:t>các</a:t>
            </a:r>
            <a:r>
              <a:rPr lang="en-US" dirty="0"/>
              <a:t> con </a:t>
            </a:r>
            <a:r>
              <a:rPr lang="en-US" dirty="0" err="1"/>
              <a:t>đường</a:t>
            </a:r>
            <a:r>
              <a:rPr lang="en-US" dirty="0"/>
              <a:t> </a:t>
            </a:r>
            <a:r>
              <a:rPr lang="en-US" dirty="0" err="1"/>
              <a:t>truy</a:t>
            </a:r>
            <a:r>
              <a:rPr lang="en-US" dirty="0"/>
              <a:t> </a:t>
            </a:r>
            <a:r>
              <a:rPr lang="en-US" dirty="0" err="1"/>
              <a:t>xuất</a:t>
            </a:r>
            <a:r>
              <a:rPr lang="en-US" dirty="0"/>
              <a:t> </a:t>
            </a:r>
          </a:p>
          <a:p>
            <a:pPr lvl="1">
              <a:spcBef>
                <a:spcPct val="60000"/>
              </a:spcBef>
            </a:pPr>
            <a:endParaRPr lang="en-US" sz="2200"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822818584"/>
      </p:ext>
    </p:extLst>
  </p:cSld>
  <p:clrMapOvr>
    <a:masterClrMapping/>
  </p:clrMapOvr>
  <mc:AlternateContent xmlns:mc="http://schemas.openxmlformats.org/markup-compatibility/2006" xmlns:p14="http://schemas.microsoft.com/office/powerpoint/2010/main">
    <mc:Choice Requires="p14">
      <p:transition spd="slow" p14:dur="2000" advTm="61209"/>
    </mc:Choice>
    <mc:Fallback xmlns="">
      <p:transition spd="slow" advTm="6120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a:t>
            </a:r>
            <a:r>
              <a:rPr lang="en-US" dirty="0" err="1"/>
              <a:t>vật</a:t>
            </a:r>
            <a:r>
              <a:rPr lang="en-US" dirty="0"/>
              <a:t> </a:t>
            </a:r>
            <a:r>
              <a:rPr lang="en-US" dirty="0" err="1"/>
              <a:t>lý</a:t>
            </a:r>
            <a:endParaRPr lang="en-US" dirty="0"/>
          </a:p>
        </p:txBody>
      </p:sp>
      <p:sp>
        <p:nvSpPr>
          <p:cNvPr id="3" name="Content Placeholder 2"/>
          <p:cNvSpPr>
            <a:spLocks noGrp="1"/>
          </p:cNvSpPr>
          <p:nvPr>
            <p:ph idx="1"/>
          </p:nvPr>
        </p:nvSpPr>
        <p:spPr/>
        <p:txBody>
          <a:bodyPr/>
          <a:lstStyle/>
          <a:p>
            <a:r>
              <a:rPr lang="en-US" dirty="0" err="1"/>
              <a:t>Chọn</a:t>
            </a:r>
            <a:r>
              <a:rPr lang="en-US" dirty="0"/>
              <a:t> </a:t>
            </a:r>
            <a:r>
              <a:rPr lang="en-US" dirty="0" err="1"/>
              <a:t>lựa</a:t>
            </a:r>
            <a:r>
              <a:rPr lang="en-US" dirty="0"/>
              <a:t> </a:t>
            </a:r>
            <a:r>
              <a:rPr lang="en-US" dirty="0" err="1"/>
              <a:t>cách</a:t>
            </a:r>
            <a:r>
              <a:rPr lang="en-US" dirty="0"/>
              <a:t> </a:t>
            </a:r>
            <a:r>
              <a:rPr lang="en-US" dirty="0" err="1"/>
              <a:t>cài</a:t>
            </a:r>
            <a:r>
              <a:rPr lang="en-US" dirty="0"/>
              <a:t> </a:t>
            </a:r>
            <a:r>
              <a:rPr lang="en-US" dirty="0" err="1"/>
              <a:t>đặt</a:t>
            </a:r>
            <a:r>
              <a:rPr lang="en-US" dirty="0"/>
              <a:t> CSDL </a:t>
            </a:r>
            <a:r>
              <a:rPr lang="en-US" dirty="0" err="1"/>
              <a:t>trên</a:t>
            </a:r>
            <a:r>
              <a:rPr lang="en-US" dirty="0"/>
              <a:t> </a:t>
            </a:r>
            <a:r>
              <a:rPr lang="en-US" dirty="0" err="1"/>
              <a:t>một</a:t>
            </a:r>
            <a:r>
              <a:rPr lang="en-US" dirty="0"/>
              <a:t> </a:t>
            </a:r>
            <a:r>
              <a:rPr lang="en-US" dirty="0" err="1"/>
              <a:t>hệ</a:t>
            </a:r>
            <a:r>
              <a:rPr lang="en-US" dirty="0"/>
              <a:t> </a:t>
            </a:r>
            <a:r>
              <a:rPr lang="en-US" dirty="0" err="1"/>
              <a:t>quản</a:t>
            </a:r>
            <a:r>
              <a:rPr lang="en-US" dirty="0"/>
              <a:t> </a:t>
            </a:r>
            <a:r>
              <a:rPr lang="en-US" dirty="0" err="1"/>
              <a:t>trị</a:t>
            </a:r>
            <a:r>
              <a:rPr lang="en-US" dirty="0"/>
              <a:t> CSDL </a:t>
            </a:r>
            <a:r>
              <a:rPr lang="en-US" dirty="0" err="1"/>
              <a:t>cụ</a:t>
            </a:r>
            <a:r>
              <a:rPr lang="en-US" dirty="0"/>
              <a:t> </a:t>
            </a:r>
            <a:r>
              <a:rPr lang="en-US" dirty="0" err="1"/>
              <a:t>thể</a:t>
            </a:r>
            <a:endParaRPr lang="en-US" dirty="0"/>
          </a:p>
          <a:p>
            <a:pPr lvl="1"/>
            <a:r>
              <a:rPr lang="en-US" dirty="0" err="1">
                <a:solidFill>
                  <a:schemeClr val="accent2"/>
                </a:solidFill>
              </a:rPr>
              <a:t>Chọn</a:t>
            </a:r>
            <a:r>
              <a:rPr lang="en-US" dirty="0">
                <a:solidFill>
                  <a:schemeClr val="accent2"/>
                </a:solidFill>
              </a:rPr>
              <a:t> </a:t>
            </a:r>
            <a:r>
              <a:rPr lang="en-US" dirty="0" err="1">
                <a:solidFill>
                  <a:schemeClr val="accent2"/>
                </a:solidFill>
              </a:rPr>
              <a:t>lựa</a:t>
            </a:r>
            <a:r>
              <a:rPr lang="en-US" dirty="0">
                <a:solidFill>
                  <a:schemeClr val="accent2"/>
                </a:solidFill>
              </a:rPr>
              <a:t> </a:t>
            </a:r>
            <a:r>
              <a:rPr lang="en-US" dirty="0" err="1">
                <a:solidFill>
                  <a:schemeClr val="accent2"/>
                </a:solidFill>
              </a:rPr>
              <a:t>cấu</a:t>
            </a:r>
            <a:r>
              <a:rPr lang="en-US" dirty="0">
                <a:solidFill>
                  <a:schemeClr val="accent2"/>
                </a:solidFill>
              </a:rPr>
              <a:t> </a:t>
            </a:r>
            <a:r>
              <a:rPr lang="en-US" dirty="0" err="1">
                <a:solidFill>
                  <a:schemeClr val="accent2"/>
                </a:solidFill>
              </a:rPr>
              <a:t>hình</a:t>
            </a:r>
            <a:r>
              <a:rPr lang="en-US" dirty="0">
                <a:solidFill>
                  <a:schemeClr val="accent2"/>
                </a:solidFill>
              </a:rPr>
              <a:t> </a:t>
            </a:r>
            <a:r>
              <a:rPr lang="en-US" dirty="0" err="1">
                <a:solidFill>
                  <a:schemeClr val="accent2"/>
                </a:solidFill>
              </a:rPr>
              <a:t>phần</a:t>
            </a:r>
            <a:r>
              <a:rPr lang="en-US" dirty="0">
                <a:solidFill>
                  <a:schemeClr val="accent2"/>
                </a:solidFill>
              </a:rPr>
              <a:t> </a:t>
            </a:r>
            <a:r>
              <a:rPr lang="en-US" dirty="0" err="1">
                <a:solidFill>
                  <a:schemeClr val="accent2"/>
                </a:solidFill>
              </a:rPr>
              <a:t>cứng</a:t>
            </a:r>
            <a:endParaRPr lang="en-US" dirty="0"/>
          </a:p>
          <a:p>
            <a:pPr lvl="1"/>
            <a:r>
              <a:rPr lang="en-US" dirty="0" err="1"/>
              <a:t>Tìm</a:t>
            </a:r>
            <a:r>
              <a:rPr lang="en-US" dirty="0"/>
              <a:t> </a:t>
            </a:r>
            <a:r>
              <a:rPr lang="en-US" dirty="0" err="1"/>
              <a:t>hiểu</a:t>
            </a:r>
            <a:r>
              <a:rPr lang="en-US" dirty="0"/>
              <a:t> </a:t>
            </a:r>
            <a:r>
              <a:rPr lang="en-US" dirty="0" err="1"/>
              <a:t>các</a:t>
            </a:r>
            <a:r>
              <a:rPr lang="en-US" dirty="0"/>
              <a:t> </a:t>
            </a:r>
            <a:r>
              <a:rPr lang="en-US" dirty="0" err="1"/>
              <a:t>đặc</a:t>
            </a:r>
            <a:r>
              <a:rPr lang="en-US" dirty="0"/>
              <a:t> </a:t>
            </a:r>
            <a:r>
              <a:rPr lang="en-US" dirty="0" err="1"/>
              <a:t>trưng</a:t>
            </a:r>
            <a:r>
              <a:rPr lang="en-US" dirty="0"/>
              <a:t> </a:t>
            </a:r>
            <a:r>
              <a:rPr lang="en-US" dirty="0" err="1"/>
              <a:t>và</a:t>
            </a:r>
            <a:r>
              <a:rPr lang="en-US" dirty="0"/>
              <a:t> </a:t>
            </a:r>
            <a:r>
              <a:rPr lang="en-US" dirty="0" err="1"/>
              <a:t>hỗ</a:t>
            </a:r>
            <a:r>
              <a:rPr lang="en-US" dirty="0"/>
              <a:t> </a:t>
            </a:r>
            <a:r>
              <a:rPr lang="en-US" dirty="0" err="1"/>
              <a:t>trợ</a:t>
            </a:r>
            <a:r>
              <a:rPr lang="en-US" dirty="0"/>
              <a:t> </a:t>
            </a:r>
            <a:r>
              <a:rPr lang="en-US" dirty="0" err="1"/>
              <a:t>của</a:t>
            </a:r>
            <a:r>
              <a:rPr lang="en-US" dirty="0"/>
              <a:t> </a:t>
            </a:r>
            <a:r>
              <a:rPr lang="en-US" dirty="0" err="1"/>
              <a:t>hệ</a:t>
            </a:r>
            <a:r>
              <a:rPr lang="en-US" dirty="0"/>
              <a:t> </a:t>
            </a:r>
            <a:r>
              <a:rPr lang="en-US" dirty="0" err="1"/>
              <a:t>quản</a:t>
            </a:r>
            <a:r>
              <a:rPr lang="en-US" dirty="0"/>
              <a:t> </a:t>
            </a:r>
            <a:r>
              <a:rPr lang="en-US" dirty="0" err="1"/>
              <a:t>trị</a:t>
            </a:r>
            <a:endParaRPr lang="en-US" dirty="0"/>
          </a:p>
          <a:p>
            <a:pPr lvl="1"/>
            <a:r>
              <a:rPr lang="vi-VN" dirty="0"/>
              <a:t>Quyết định những vấn đề liên quan đến</a:t>
            </a:r>
            <a:r>
              <a:rPr lang="vi-VN" dirty="0">
                <a:solidFill>
                  <a:schemeClr val="accent2"/>
                </a:solidFill>
              </a:rPr>
              <a:t> An toàn dữ liệu</a:t>
            </a:r>
            <a:r>
              <a:rPr lang="vi-VN" dirty="0"/>
              <a:t> và </a:t>
            </a:r>
            <a:r>
              <a:rPr lang="vi-VN" dirty="0">
                <a:solidFill>
                  <a:schemeClr val="accent2"/>
                </a:solidFill>
              </a:rPr>
              <a:t>phục hồi dữ liệu.</a:t>
            </a:r>
          </a:p>
          <a:p>
            <a:pPr lvl="1"/>
            <a:endParaRPr lang="en-US" dirty="0"/>
          </a:p>
          <a:p>
            <a:r>
              <a:rPr lang="en-US" dirty="0" err="1"/>
              <a:t>Quan</a:t>
            </a:r>
            <a:r>
              <a:rPr lang="en-US" dirty="0"/>
              <a:t> </a:t>
            </a:r>
            <a:r>
              <a:rPr lang="en-US" dirty="0" err="1"/>
              <a:t>tâm</a:t>
            </a:r>
            <a:r>
              <a:rPr lang="en-US" dirty="0"/>
              <a:t> </a:t>
            </a:r>
            <a:r>
              <a:rPr lang="en-US" dirty="0" err="1"/>
              <a:t>đến</a:t>
            </a:r>
            <a:r>
              <a:rPr lang="en-US" dirty="0"/>
              <a:t> </a:t>
            </a:r>
            <a:r>
              <a:rPr lang="en-US" dirty="0" err="1"/>
              <a:t>tính</a:t>
            </a:r>
            <a:r>
              <a:rPr lang="en-US" dirty="0"/>
              <a:t> </a:t>
            </a:r>
            <a:r>
              <a:rPr lang="en-US" dirty="0" err="1"/>
              <a:t>hiệu</a:t>
            </a:r>
            <a:r>
              <a:rPr lang="en-US" dirty="0"/>
              <a:t> </a:t>
            </a:r>
            <a:r>
              <a:rPr lang="en-US" dirty="0" err="1"/>
              <a:t>quả</a:t>
            </a:r>
            <a:r>
              <a:rPr lang="en-US" dirty="0"/>
              <a:t> </a:t>
            </a:r>
            <a:r>
              <a:rPr lang="en-US" dirty="0" err="1"/>
              <a:t>và</a:t>
            </a:r>
            <a:r>
              <a:rPr lang="en-US" dirty="0"/>
              <a:t> </a:t>
            </a:r>
            <a:r>
              <a:rPr lang="en-US" dirty="0" err="1"/>
              <a:t>tốc</a:t>
            </a:r>
            <a:r>
              <a:rPr lang="en-US" dirty="0"/>
              <a:t> </a:t>
            </a:r>
            <a:r>
              <a:rPr lang="en-US" dirty="0" err="1"/>
              <a:t>độ</a:t>
            </a:r>
            <a:r>
              <a:rPr lang="en-US" dirty="0"/>
              <a:t> </a:t>
            </a:r>
            <a:r>
              <a:rPr lang="en-US" dirty="0" err="1"/>
              <a:t>xử</a:t>
            </a:r>
            <a:r>
              <a:rPr lang="en-US" dirty="0"/>
              <a:t> </a:t>
            </a:r>
            <a:r>
              <a:rPr lang="en-US" dirty="0" err="1"/>
              <a:t>lý</a:t>
            </a:r>
            <a:r>
              <a:rPr lang="en-US" dirty="0"/>
              <a:t> </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315587888"/>
      </p:ext>
    </p:extLst>
  </p:cSld>
  <p:clrMapOvr>
    <a:masterClrMapping/>
  </p:clrMapOvr>
  <mc:AlternateContent xmlns:mc="http://schemas.openxmlformats.org/markup-compatibility/2006" xmlns:p14="http://schemas.microsoft.com/office/powerpoint/2010/main">
    <mc:Choice Requires="p14">
      <p:transition spd="slow" p14:dur="2000" advTm="193115"/>
    </mc:Choice>
    <mc:Fallback xmlns="">
      <p:transition spd="slow" advTm="19311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a:t>
            </a:r>
            <a:r>
              <a:rPr lang="en-US" dirty="0" err="1"/>
              <a:t>vật</a:t>
            </a:r>
            <a:r>
              <a:rPr lang="en-US" dirty="0"/>
              <a:t> </a:t>
            </a:r>
            <a:r>
              <a:rPr lang="en-US" dirty="0" err="1"/>
              <a:t>lý</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dirty="0" err="1"/>
              <a:t>Đầu</a:t>
            </a:r>
            <a:r>
              <a:rPr lang="en-US" dirty="0"/>
              <a:t> </a:t>
            </a:r>
            <a:r>
              <a:rPr lang="en-US" dirty="0" err="1"/>
              <a:t>vào</a:t>
            </a:r>
            <a:r>
              <a:rPr lang="en-US" dirty="0"/>
              <a:t>:</a:t>
            </a:r>
          </a:p>
          <a:p>
            <a:pPr lvl="1"/>
            <a:r>
              <a:rPr lang="en-US" dirty="0" err="1"/>
              <a:t>Kết</a:t>
            </a:r>
            <a:r>
              <a:rPr lang="en-US" dirty="0"/>
              <a:t> </a:t>
            </a:r>
            <a:r>
              <a:rPr lang="en-US" dirty="0" err="1"/>
              <a:t>quả</a:t>
            </a:r>
            <a:r>
              <a:rPr lang="en-US" dirty="0"/>
              <a:t> </a:t>
            </a:r>
            <a:r>
              <a:rPr lang="en-US" dirty="0" err="1"/>
              <a:t>của</a:t>
            </a:r>
            <a:r>
              <a:rPr lang="en-US" dirty="0"/>
              <a:t>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a:t>
            </a:r>
            <a:r>
              <a:rPr lang="en-US" dirty="0" err="1"/>
              <a:t>mức</a:t>
            </a:r>
            <a:r>
              <a:rPr lang="en-US" dirty="0"/>
              <a:t> logic</a:t>
            </a:r>
          </a:p>
          <a:p>
            <a:pPr lvl="1"/>
            <a:r>
              <a:rPr lang="en-US" dirty="0" err="1"/>
              <a:t>Thông</a:t>
            </a:r>
            <a:r>
              <a:rPr lang="en-US" dirty="0"/>
              <a:t> tin </a:t>
            </a:r>
            <a:r>
              <a:rPr lang="en-US" dirty="0" err="1"/>
              <a:t>về</a:t>
            </a:r>
            <a:r>
              <a:rPr lang="en-US" dirty="0"/>
              <a:t> </a:t>
            </a:r>
            <a:r>
              <a:rPr lang="en-US" dirty="0" err="1"/>
              <a:t>hệ</a:t>
            </a:r>
            <a:r>
              <a:rPr lang="en-US" dirty="0"/>
              <a:t> </a:t>
            </a:r>
            <a:r>
              <a:rPr lang="en-US" dirty="0" err="1"/>
              <a:t>quản</a:t>
            </a:r>
            <a:r>
              <a:rPr lang="en-US" dirty="0"/>
              <a:t> </a:t>
            </a:r>
            <a:r>
              <a:rPr lang="en-US" dirty="0" err="1"/>
              <a:t>trị</a:t>
            </a:r>
            <a:endParaRPr lang="en-US" dirty="0"/>
          </a:p>
          <a:p>
            <a:r>
              <a:rPr lang="en-US" dirty="0" err="1"/>
              <a:t>Đầu</a:t>
            </a:r>
            <a:r>
              <a:rPr lang="en-US" dirty="0"/>
              <a:t> </a:t>
            </a:r>
            <a:r>
              <a:rPr lang="en-US" dirty="0" err="1"/>
              <a:t>ra</a:t>
            </a:r>
            <a:r>
              <a:rPr lang="en-US" dirty="0"/>
              <a:t>:</a:t>
            </a:r>
          </a:p>
          <a:p>
            <a:pPr lvl="1"/>
            <a:r>
              <a:rPr lang="en-US" dirty="0" err="1"/>
              <a:t>Lược</a:t>
            </a:r>
            <a:r>
              <a:rPr lang="en-US" dirty="0"/>
              <a:t> </a:t>
            </a:r>
            <a:r>
              <a:rPr lang="en-US" dirty="0" err="1"/>
              <a:t>đồ</a:t>
            </a:r>
            <a:r>
              <a:rPr lang="en-US" dirty="0"/>
              <a:t> CSDL </a:t>
            </a:r>
            <a:r>
              <a:rPr lang="en-US" dirty="0" err="1"/>
              <a:t>hoàn</a:t>
            </a:r>
            <a:r>
              <a:rPr lang="en-US" dirty="0"/>
              <a:t> </a:t>
            </a:r>
            <a:r>
              <a:rPr lang="en-US" dirty="0" err="1"/>
              <a:t>chỉnh</a:t>
            </a:r>
            <a:r>
              <a:rPr lang="en-US" dirty="0"/>
              <a:t>, </a:t>
            </a:r>
            <a:r>
              <a:rPr lang="en-US" dirty="0" err="1"/>
              <a:t>sẵn</a:t>
            </a:r>
            <a:r>
              <a:rPr lang="en-US" dirty="0"/>
              <a:t> </a:t>
            </a:r>
            <a:r>
              <a:rPr lang="en-US" dirty="0" err="1"/>
              <a:t>sàng</a:t>
            </a:r>
            <a:r>
              <a:rPr lang="en-US" dirty="0"/>
              <a:t> </a:t>
            </a:r>
            <a:r>
              <a:rPr lang="en-US" dirty="0" err="1"/>
              <a:t>cài</a:t>
            </a:r>
            <a:r>
              <a:rPr lang="en-US" dirty="0"/>
              <a:t> </a:t>
            </a:r>
            <a:r>
              <a:rPr lang="en-US" dirty="0" err="1"/>
              <a:t>đặt</a:t>
            </a:r>
            <a:endParaRPr lang="en-US" dirty="0"/>
          </a:p>
          <a:p>
            <a:pPr lvl="2">
              <a:spcBef>
                <a:spcPct val="50000"/>
              </a:spcBef>
            </a:pPr>
            <a:r>
              <a:rPr lang="en-US" dirty="0" err="1"/>
              <a:t>Khai</a:t>
            </a:r>
            <a:r>
              <a:rPr lang="en-US" dirty="0"/>
              <a:t> </a:t>
            </a:r>
            <a:r>
              <a:rPr lang="en-US" dirty="0" err="1"/>
              <a:t>báo</a:t>
            </a:r>
            <a:r>
              <a:rPr lang="en-US" dirty="0"/>
              <a:t> </a:t>
            </a:r>
            <a:r>
              <a:rPr lang="en-US" dirty="0" err="1"/>
              <a:t>khóa</a:t>
            </a:r>
            <a:r>
              <a:rPr lang="en-US" dirty="0"/>
              <a:t> </a:t>
            </a:r>
            <a:r>
              <a:rPr lang="en-US" dirty="0" err="1"/>
              <a:t>chính</a:t>
            </a:r>
            <a:r>
              <a:rPr lang="en-US" dirty="0"/>
              <a:t>, </a:t>
            </a:r>
            <a:r>
              <a:rPr lang="en-US" dirty="0" err="1"/>
              <a:t>khóa</a:t>
            </a:r>
            <a:r>
              <a:rPr lang="en-US" dirty="0"/>
              <a:t> </a:t>
            </a:r>
            <a:r>
              <a:rPr lang="en-US" dirty="0" err="1"/>
              <a:t>ngoại</a:t>
            </a:r>
            <a:r>
              <a:rPr lang="en-US" dirty="0"/>
              <a:t>, </a:t>
            </a:r>
            <a:r>
              <a:rPr lang="en-US" dirty="0" err="1"/>
              <a:t>chỉ</a:t>
            </a:r>
            <a:r>
              <a:rPr lang="en-US" dirty="0"/>
              <a:t> </a:t>
            </a:r>
            <a:r>
              <a:rPr lang="en-US" dirty="0" err="1"/>
              <a:t>mục</a:t>
            </a:r>
            <a:endParaRPr lang="en-US" dirty="0"/>
          </a:p>
          <a:p>
            <a:pPr lvl="2">
              <a:spcBef>
                <a:spcPct val="50000"/>
              </a:spcBef>
            </a:pPr>
            <a:r>
              <a:rPr lang="en-US" dirty="0" err="1"/>
              <a:t>Xác</a:t>
            </a:r>
            <a:r>
              <a:rPr lang="en-US" dirty="0"/>
              <a:t> </a:t>
            </a:r>
            <a:r>
              <a:rPr lang="en-US" dirty="0" err="1"/>
              <a:t>định</a:t>
            </a:r>
            <a:r>
              <a:rPr lang="en-US" dirty="0"/>
              <a:t> </a:t>
            </a:r>
            <a:r>
              <a:rPr lang="en-US" dirty="0" err="1"/>
              <a:t>một</a:t>
            </a:r>
            <a:r>
              <a:rPr lang="en-US" dirty="0"/>
              <a:t> </a:t>
            </a:r>
            <a:r>
              <a:rPr lang="en-US" dirty="0" err="1"/>
              <a:t>số</a:t>
            </a:r>
            <a:r>
              <a:rPr lang="en-US" dirty="0"/>
              <a:t> </a:t>
            </a:r>
            <a:r>
              <a:rPr lang="en-US" dirty="0" err="1"/>
              <a:t>thông</a:t>
            </a:r>
            <a:r>
              <a:rPr lang="en-US" dirty="0"/>
              <a:t> </a:t>
            </a:r>
            <a:r>
              <a:rPr lang="en-US" dirty="0" err="1"/>
              <a:t>số</a:t>
            </a:r>
            <a:r>
              <a:rPr lang="en-US" dirty="0"/>
              <a:t>, </a:t>
            </a:r>
            <a:r>
              <a:rPr lang="en-US" dirty="0" err="1"/>
              <a:t>tùy</a:t>
            </a:r>
            <a:r>
              <a:rPr lang="en-US" dirty="0"/>
              <a:t> </a:t>
            </a:r>
            <a:r>
              <a:rPr lang="en-US" dirty="0" err="1"/>
              <a:t>chọn</a:t>
            </a:r>
            <a:r>
              <a:rPr lang="en-US" dirty="0"/>
              <a:t> </a:t>
            </a:r>
            <a:r>
              <a:rPr lang="en-US" dirty="0" err="1"/>
              <a:t>của</a:t>
            </a:r>
            <a:r>
              <a:rPr lang="en-US" dirty="0"/>
              <a:t> CSDL </a:t>
            </a:r>
            <a:r>
              <a:rPr lang="en-US" dirty="0" err="1"/>
              <a:t>mà</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hỗ</a:t>
            </a:r>
            <a:r>
              <a:rPr lang="en-US" dirty="0"/>
              <a:t> </a:t>
            </a:r>
            <a:r>
              <a:rPr lang="en-US" dirty="0" err="1"/>
              <a:t>trợ</a:t>
            </a:r>
            <a:endParaRPr lang="en-US" dirty="0"/>
          </a:p>
          <a:p>
            <a:pPr lvl="2">
              <a:spcBef>
                <a:spcPct val="50000"/>
              </a:spcBef>
            </a:pPr>
            <a:r>
              <a:rPr lang="en-US" dirty="0" err="1"/>
              <a:t>Ràng</a:t>
            </a:r>
            <a:r>
              <a:rPr lang="en-US" dirty="0"/>
              <a:t> </a:t>
            </a:r>
            <a:r>
              <a:rPr lang="en-US" dirty="0" err="1"/>
              <a:t>buộc</a:t>
            </a:r>
            <a:r>
              <a:rPr lang="en-US" dirty="0"/>
              <a:t> </a:t>
            </a:r>
            <a:r>
              <a:rPr lang="en-US" dirty="0" err="1"/>
              <a:t>toàn</a:t>
            </a:r>
            <a:r>
              <a:rPr lang="en-US" dirty="0"/>
              <a:t> </a:t>
            </a:r>
            <a:r>
              <a:rPr lang="en-US" dirty="0" err="1"/>
              <a:t>vẹn</a:t>
            </a:r>
            <a:r>
              <a:rPr lang="en-US" dirty="0"/>
              <a:t> </a:t>
            </a:r>
            <a:r>
              <a:rPr lang="en-US" dirty="0" err="1"/>
              <a:t>và</a:t>
            </a:r>
            <a:r>
              <a:rPr lang="en-US" dirty="0"/>
              <a:t> an </a:t>
            </a:r>
            <a:r>
              <a:rPr lang="en-US" dirty="0" err="1"/>
              <a:t>toàn</a:t>
            </a:r>
            <a:r>
              <a:rPr lang="en-US" dirty="0"/>
              <a:t> </a:t>
            </a:r>
            <a:r>
              <a:rPr lang="en-US" dirty="0" err="1"/>
              <a:t>dữ</a:t>
            </a:r>
            <a:r>
              <a:rPr lang="en-US" dirty="0"/>
              <a:t> </a:t>
            </a:r>
            <a:r>
              <a:rPr lang="en-US" dirty="0" err="1"/>
              <a:t>liệu</a:t>
            </a:r>
            <a:endParaRPr lang="en-US" dirty="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643275585"/>
      </p:ext>
    </p:extLst>
  </p:cSld>
  <p:clrMapOvr>
    <a:masterClrMapping/>
  </p:clrMapOvr>
  <mc:AlternateContent xmlns:mc="http://schemas.openxmlformats.org/markup-compatibility/2006" xmlns:p14="http://schemas.microsoft.com/office/powerpoint/2010/main">
    <mc:Choice Requires="p14">
      <p:transition spd="slow" p14:dur="2000" advTm="93824"/>
    </mc:Choice>
    <mc:Fallback xmlns="">
      <p:transition spd="slow" advTm="9382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a:t>
            </a:r>
            <a:r>
              <a:rPr lang="en-US" dirty="0" err="1"/>
              <a:t>vật</a:t>
            </a:r>
            <a:r>
              <a:rPr lang="en-US" dirty="0"/>
              <a:t> </a:t>
            </a:r>
            <a:r>
              <a:rPr lang="en-US" dirty="0" err="1"/>
              <a:t>lý</a:t>
            </a:r>
            <a:r>
              <a:rPr lang="en-US" dirty="0"/>
              <a:t> (</a:t>
            </a:r>
            <a:r>
              <a:rPr lang="en-US" dirty="0" err="1"/>
              <a:t>tt</a:t>
            </a:r>
            <a:r>
              <a:rPr lang="en-US" dirty="0"/>
              <a:t>)</a:t>
            </a:r>
          </a:p>
        </p:txBody>
      </p:sp>
      <p:sp>
        <p:nvSpPr>
          <p:cNvPr id="3" name="Content Placeholder 2"/>
          <p:cNvSpPr>
            <a:spLocks noGrp="1"/>
          </p:cNvSpPr>
          <p:nvPr>
            <p:ph idx="1"/>
          </p:nvPr>
        </p:nvSpPr>
        <p:spPr/>
        <p:txBody>
          <a:bodyPr/>
          <a:lstStyle/>
          <a:p>
            <a:pPr>
              <a:buFontTx/>
              <a:buNone/>
              <a:defRPr/>
            </a:pPr>
            <a:r>
              <a:rPr lang="vi-VN" sz="2400" dirty="0">
                <a:solidFill>
                  <a:srgbClr val="FF0000"/>
                </a:solidFill>
              </a:rPr>
              <a:t>Cài đặt vật lý: Xác định</a:t>
            </a:r>
          </a:p>
          <a:p>
            <a:pPr lvl="1">
              <a:defRPr/>
            </a:pPr>
            <a:r>
              <a:rPr lang="vi-VN" dirty="0">
                <a:solidFill>
                  <a:schemeClr val="accent2"/>
                </a:solidFill>
              </a:rPr>
              <a:t>Danh mục quan hệ</a:t>
            </a:r>
            <a:r>
              <a:rPr lang="vi-VN" dirty="0"/>
              <a:t>: Có thể gộp hay không gộp các quan hệ tùy thuộc vào mục đích. Do đó, danh mục quan hệ trong giai đoạn này có thể khác với danh mục quan hệ trong các giai đoạn đầu.</a:t>
            </a:r>
          </a:p>
          <a:p>
            <a:pPr lvl="1">
              <a:defRPr/>
            </a:pPr>
            <a:r>
              <a:rPr lang="en-US" dirty="0" err="1">
                <a:solidFill>
                  <a:schemeClr val="accent2"/>
                </a:solidFill>
              </a:rPr>
              <a:t>Danh</a:t>
            </a:r>
            <a:r>
              <a:rPr lang="en-US" dirty="0">
                <a:solidFill>
                  <a:schemeClr val="accent2"/>
                </a:solidFill>
              </a:rPr>
              <a:t> </a:t>
            </a:r>
            <a:r>
              <a:rPr lang="en-US" dirty="0" err="1">
                <a:solidFill>
                  <a:schemeClr val="accent2"/>
                </a:solidFill>
              </a:rPr>
              <a:t>mục</a:t>
            </a:r>
            <a:r>
              <a:rPr lang="en-US" dirty="0">
                <a:solidFill>
                  <a:schemeClr val="accent2"/>
                </a:solidFill>
              </a:rPr>
              <a:t> </a:t>
            </a:r>
            <a:r>
              <a:rPr lang="en-US" dirty="0" err="1">
                <a:solidFill>
                  <a:schemeClr val="accent2"/>
                </a:solidFill>
              </a:rPr>
              <a:t>chỉ</a:t>
            </a:r>
            <a:r>
              <a:rPr lang="en-US" dirty="0">
                <a:solidFill>
                  <a:schemeClr val="accent2"/>
                </a:solidFill>
              </a:rPr>
              <a:t> </a:t>
            </a:r>
            <a:r>
              <a:rPr lang="en-US" dirty="0" err="1">
                <a:solidFill>
                  <a:schemeClr val="accent2"/>
                </a:solidFill>
              </a:rPr>
              <a:t>mục</a:t>
            </a:r>
            <a:r>
              <a:rPr lang="en-US" dirty="0">
                <a:solidFill>
                  <a:schemeClr val="accent2"/>
                </a:solidFill>
              </a:rPr>
              <a:t> </a:t>
            </a:r>
            <a:r>
              <a:rPr lang="en-US" dirty="0" err="1">
                <a:solidFill>
                  <a:schemeClr val="accent2"/>
                </a:solidFill>
              </a:rPr>
              <a:t>quan</a:t>
            </a:r>
            <a:r>
              <a:rPr lang="en-US" dirty="0">
                <a:solidFill>
                  <a:schemeClr val="accent2"/>
                </a:solidFill>
              </a:rPr>
              <a:t> </a:t>
            </a:r>
            <a:r>
              <a:rPr lang="en-US" dirty="0" err="1">
                <a:solidFill>
                  <a:schemeClr val="accent2"/>
                </a:solidFill>
              </a:rPr>
              <a:t>hệ</a:t>
            </a:r>
            <a:r>
              <a:rPr lang="en-US" dirty="0">
                <a:solidFill>
                  <a:schemeClr val="accent2"/>
                </a:solidFill>
              </a:rPr>
              <a:t> </a:t>
            </a:r>
            <a:r>
              <a:rPr lang="en-US" dirty="0" err="1">
                <a:solidFill>
                  <a:schemeClr val="accent2"/>
                </a:solidFill>
              </a:rPr>
              <a:t>chính</a:t>
            </a:r>
            <a:r>
              <a:rPr lang="en-US" dirty="0">
                <a:solidFill>
                  <a:schemeClr val="accent2"/>
                </a:solidFill>
              </a:rPr>
              <a:t>, </a:t>
            </a:r>
            <a:r>
              <a:rPr lang="en-US" dirty="0" err="1">
                <a:solidFill>
                  <a:schemeClr val="accent2"/>
                </a:solidFill>
              </a:rPr>
              <a:t>phụ</a:t>
            </a:r>
            <a:endParaRPr lang="en-US" dirty="0">
              <a:solidFill>
                <a:schemeClr val="accent2"/>
              </a:solidFill>
            </a:endParaRPr>
          </a:p>
          <a:p>
            <a:pPr lvl="1">
              <a:defRPr/>
            </a:pPr>
            <a:r>
              <a:rPr lang="vi-VN" dirty="0">
                <a:solidFill>
                  <a:schemeClr val="accent2"/>
                </a:solidFill>
              </a:rPr>
              <a:t>Vị trí chứa đựng CSDL</a:t>
            </a:r>
            <a:endParaRPr lang="vi-VN" dirty="0"/>
          </a:p>
          <a:p>
            <a:pPr lvl="1">
              <a:defRPr/>
            </a:pPr>
            <a:r>
              <a:rPr lang="vi-VN" dirty="0">
                <a:solidFill>
                  <a:schemeClr val="accent2"/>
                </a:solidFill>
              </a:rPr>
              <a:t>Trong 1 trang vật lý chứa đựng được bao nhiêu Record</a:t>
            </a:r>
            <a:r>
              <a:rPr lang="vi-VN" dirty="0"/>
              <a:t>.</a:t>
            </a:r>
          </a:p>
          <a:p>
            <a:pPr lvl="1">
              <a:defRPr/>
            </a:pPr>
            <a:r>
              <a:rPr lang="vi-VN" dirty="0">
                <a:solidFill>
                  <a:schemeClr val="accent2"/>
                </a:solidFill>
              </a:rPr>
              <a:t>Xác định kích thước bộ nhớ để chứa dựng dữ liệu trong khi làm việc</a:t>
            </a:r>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918154817"/>
      </p:ext>
    </p:extLst>
  </p:cSld>
  <p:clrMapOvr>
    <a:masterClrMapping/>
  </p:clrMapOvr>
  <mc:AlternateContent xmlns:mc="http://schemas.openxmlformats.org/markup-compatibility/2006" xmlns:p14="http://schemas.microsoft.com/office/powerpoint/2010/main">
    <mc:Choice Requires="p14">
      <p:transition spd="slow" p14:dur="2000" advTm="105036"/>
    </mc:Choice>
    <mc:Fallback xmlns="">
      <p:transition spd="slow" advTm="10503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
        <p:nvSpPr>
          <p:cNvPr id="3" name="Content Placeholder 2"/>
          <p:cNvSpPr>
            <a:spLocks noGrp="1"/>
          </p:cNvSpPr>
          <p:nvPr>
            <p:ph idx="4294967295"/>
          </p:nvPr>
        </p:nvSpPr>
        <p:spPr>
          <a:xfrm>
            <a:off x="752702" y="1576388"/>
            <a:ext cx="9601200" cy="4392612"/>
          </a:xfrm>
        </p:spPr>
        <p:txBody>
          <a:bodyPr>
            <a:normAutofit/>
          </a:bodyPr>
          <a:lstStyle/>
          <a:p>
            <a:pPr marL="0" indent="0" algn="ctr">
              <a:buNone/>
            </a:pPr>
            <a:r>
              <a:rPr lang="en-US" sz="23900" dirty="0"/>
              <a:t>   Q&amp;A</a:t>
            </a:r>
          </a:p>
        </p:txBody>
      </p:sp>
    </p:spTree>
    <p:extLst>
      <p:ext uri="{BB962C8B-B14F-4D97-AF65-F5344CB8AC3E}">
        <p14:creationId xmlns:p14="http://schemas.microsoft.com/office/powerpoint/2010/main" val="3523115758"/>
      </p:ext>
    </p:extLst>
  </p:cSld>
  <p:clrMapOvr>
    <a:masterClrMapping/>
  </p:clrMapOvr>
  <mc:AlternateContent xmlns:mc="http://schemas.openxmlformats.org/markup-compatibility/2006" xmlns:p14="http://schemas.microsoft.com/office/powerpoint/2010/main">
    <mc:Choice Requires="p14">
      <p:transition spd="slow" p14:dur="2000" advTm="39058"/>
    </mc:Choice>
    <mc:Fallback xmlns="">
      <p:transition spd="slow" advTm="390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Nội dung</a:t>
            </a:r>
            <a:endParaRPr lang="en-US" dirty="0"/>
          </a:p>
        </p:txBody>
      </p:sp>
      <p:sp>
        <p:nvSpPr>
          <p:cNvPr id="3" name="Content Placeholder 2"/>
          <p:cNvSpPr>
            <a:spLocks noGrp="1"/>
          </p:cNvSpPr>
          <p:nvPr>
            <p:ph idx="1"/>
          </p:nvPr>
        </p:nvSpPr>
        <p:spPr/>
        <p:txBody>
          <a:bodyPr/>
          <a:lstStyle/>
          <a:p>
            <a:r>
              <a:rPr lang="en-US" dirty="0"/>
              <a:t>1.1. </a:t>
            </a:r>
            <a:r>
              <a:rPr lang="en-US" dirty="0" err="1"/>
              <a:t>Mục</a:t>
            </a:r>
            <a:r>
              <a:rPr lang="en-US" dirty="0"/>
              <a:t> </a:t>
            </a:r>
            <a:r>
              <a:rPr lang="en-US" dirty="0" err="1"/>
              <a:t>tiêu</a:t>
            </a:r>
            <a:endParaRPr lang="en-US" dirty="0"/>
          </a:p>
          <a:p>
            <a:r>
              <a:rPr lang="en-US" dirty="0"/>
              <a:t>1.2. Chu </a:t>
            </a:r>
            <a:r>
              <a:rPr lang="en-US" dirty="0" err="1"/>
              <a:t>kỳ</a:t>
            </a:r>
            <a:r>
              <a:rPr lang="en-US" dirty="0"/>
              <a:t> </a:t>
            </a:r>
            <a:r>
              <a:rPr lang="en-US" dirty="0" err="1"/>
              <a:t>sống</a:t>
            </a:r>
            <a:r>
              <a:rPr lang="en-US" dirty="0"/>
              <a:t> </a:t>
            </a:r>
            <a:r>
              <a:rPr lang="en-US" dirty="0" err="1"/>
              <a:t>của</a:t>
            </a:r>
            <a:r>
              <a:rPr lang="en-US" dirty="0"/>
              <a:t> </a:t>
            </a:r>
            <a:r>
              <a:rPr lang="en-US" dirty="0" err="1"/>
              <a:t>một</a:t>
            </a:r>
            <a:r>
              <a:rPr lang="en-US" dirty="0"/>
              <a:t> CSDL</a:t>
            </a:r>
          </a:p>
          <a:p>
            <a:r>
              <a:rPr lang="en-US" dirty="0"/>
              <a:t>1.3. </a:t>
            </a:r>
            <a:r>
              <a:rPr lang="en-US" dirty="0" err="1"/>
              <a:t>Giai</a:t>
            </a:r>
            <a:r>
              <a:rPr lang="en-US" dirty="0"/>
              <a:t> </a:t>
            </a:r>
            <a:r>
              <a:rPr lang="en-US" dirty="0" err="1"/>
              <a:t>đoạn</a:t>
            </a:r>
            <a:r>
              <a:rPr lang="en-US" dirty="0"/>
              <a:t> </a:t>
            </a:r>
            <a:r>
              <a:rPr lang="en-US" dirty="0" err="1"/>
              <a:t>phân</a:t>
            </a:r>
            <a:r>
              <a:rPr lang="en-US" dirty="0"/>
              <a:t> </a:t>
            </a:r>
            <a:r>
              <a:rPr lang="en-US" dirty="0" err="1"/>
              <a:t>tích</a:t>
            </a:r>
            <a:r>
              <a:rPr lang="en-US" dirty="0"/>
              <a:t> </a:t>
            </a:r>
            <a:r>
              <a:rPr lang="en-US" dirty="0" err="1"/>
              <a:t>yêu</a:t>
            </a:r>
            <a:r>
              <a:rPr lang="en-US" dirty="0"/>
              <a:t> </a:t>
            </a:r>
            <a:r>
              <a:rPr lang="en-US" dirty="0" err="1"/>
              <a:t>cầu</a:t>
            </a:r>
            <a:endParaRPr lang="en-US" dirty="0"/>
          </a:p>
          <a:p>
            <a:r>
              <a:rPr lang="en-US" dirty="0"/>
              <a:t>1.4.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a:t>
            </a:r>
            <a:r>
              <a:rPr lang="en-US" dirty="0" err="1"/>
              <a:t>quan</a:t>
            </a:r>
            <a:r>
              <a:rPr lang="en-US" dirty="0"/>
              <a:t> </a:t>
            </a:r>
            <a:r>
              <a:rPr lang="en-US" dirty="0" err="1"/>
              <a:t>niệm</a:t>
            </a:r>
            <a:endParaRPr lang="en-US" dirty="0"/>
          </a:p>
          <a:p>
            <a:r>
              <a:rPr lang="en-US" dirty="0"/>
              <a:t>1.5.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logic</a:t>
            </a:r>
          </a:p>
          <a:p>
            <a:r>
              <a:rPr lang="en-US" dirty="0"/>
              <a:t>1.6. </a:t>
            </a:r>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a:t>
            </a:r>
            <a:r>
              <a:rPr lang="en-US" dirty="0" err="1"/>
              <a:t>vật</a:t>
            </a:r>
            <a:r>
              <a:rPr lang="en-US" dirty="0"/>
              <a:t> </a:t>
            </a:r>
            <a:r>
              <a:rPr lang="en-US" dirty="0" err="1"/>
              <a:t>lý</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433516299"/>
      </p:ext>
    </p:extLst>
  </p:cSld>
  <p:clrMapOvr>
    <a:masterClrMapping/>
  </p:clrMapOvr>
  <mc:AlternateContent xmlns:mc="http://schemas.openxmlformats.org/markup-compatibility/2006" xmlns:p14="http://schemas.microsoft.com/office/powerpoint/2010/main">
    <mc:Choice Requires="p14">
      <p:transition spd="slow" p14:dur="2000" advTm="28098"/>
    </mc:Choice>
    <mc:Fallback xmlns="">
      <p:transition spd="slow" advTm="280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a:t>
            </a:r>
            <a:r>
              <a:rPr lang="en-US" dirty="0" err="1"/>
              <a:t>Mục</a:t>
            </a:r>
            <a:r>
              <a:rPr lang="en-US" dirty="0"/>
              <a:t> </a:t>
            </a:r>
            <a:r>
              <a:rPr lang="en-US" dirty="0" err="1"/>
              <a:t>tiêu</a:t>
            </a:r>
            <a:endParaRPr lang="en-US" dirty="0"/>
          </a:p>
        </p:txBody>
      </p:sp>
      <p:sp>
        <p:nvSpPr>
          <p:cNvPr id="3" name="Content Placeholder 2"/>
          <p:cNvSpPr>
            <a:spLocks noGrp="1"/>
          </p:cNvSpPr>
          <p:nvPr>
            <p:ph idx="1"/>
          </p:nvPr>
        </p:nvSpPr>
        <p:spPr/>
        <p:txBody>
          <a:bodyPr/>
          <a:lstStyle/>
          <a:p>
            <a:r>
              <a:rPr lang="vi-VN" dirty="0"/>
              <a:t>Làm thế nào chuyển đổi các nhu cầu </a:t>
            </a:r>
            <a:r>
              <a:rPr lang="vi-VN" b="1" dirty="0"/>
              <a:t>lưu trữ và khai thác dữ liệu </a:t>
            </a:r>
            <a:r>
              <a:rPr lang="vi-VN" dirty="0"/>
              <a:t>của người sử dụng thành một hệ thống CSDL hiệu quả</a:t>
            </a:r>
            <a:r>
              <a:rPr lang="en-US" dirty="0"/>
              <a:t>.</a:t>
            </a:r>
          </a:p>
          <a:p>
            <a:r>
              <a:rPr lang="en-US" dirty="0" err="1"/>
              <a:t>Hiệu</a:t>
            </a:r>
            <a:r>
              <a:rPr lang="en-US" dirty="0"/>
              <a:t> </a:t>
            </a:r>
            <a:r>
              <a:rPr lang="en-US" dirty="0" err="1"/>
              <a:t>quả</a:t>
            </a:r>
            <a:r>
              <a:rPr lang="en-US" dirty="0"/>
              <a:t>:</a:t>
            </a:r>
          </a:p>
          <a:p>
            <a:pPr lvl="1"/>
            <a:r>
              <a:rPr lang="vi-VN" dirty="0">
                <a:solidFill>
                  <a:schemeClr val="accent2"/>
                </a:solidFill>
              </a:rPr>
              <a:t>Tính không </a:t>
            </a:r>
            <a:r>
              <a:rPr lang="vi-VN">
                <a:solidFill>
                  <a:schemeClr val="accent2"/>
                </a:solidFill>
              </a:rPr>
              <a:t>trùng l</a:t>
            </a:r>
            <a:r>
              <a:rPr lang="en-US">
                <a:solidFill>
                  <a:schemeClr val="accent2"/>
                </a:solidFill>
              </a:rPr>
              <a:t>ắ</a:t>
            </a:r>
            <a:r>
              <a:rPr lang="vi-VN">
                <a:solidFill>
                  <a:schemeClr val="accent2"/>
                </a:solidFill>
              </a:rPr>
              <a:t>p</a:t>
            </a:r>
            <a:endParaRPr lang="en-US" dirty="0">
              <a:solidFill>
                <a:schemeClr val="accent2"/>
              </a:solidFill>
            </a:endParaRPr>
          </a:p>
          <a:p>
            <a:pPr lvl="1"/>
            <a:r>
              <a:rPr lang="vi-VN" dirty="0">
                <a:solidFill>
                  <a:schemeClr val="accent2"/>
                </a:solidFill>
              </a:rPr>
              <a:t>Tính nhất quán dữ liệu</a:t>
            </a:r>
            <a:endParaRPr lang="en-US" dirty="0">
              <a:solidFill>
                <a:schemeClr val="accent2"/>
              </a:solidFill>
            </a:endParaRPr>
          </a:p>
          <a:p>
            <a:pPr lvl="1"/>
            <a:r>
              <a:rPr lang="vi-VN" dirty="0">
                <a:solidFill>
                  <a:schemeClr val="accent2"/>
                </a:solidFill>
              </a:rPr>
              <a:t>Tính dễ khai thác</a:t>
            </a:r>
            <a:endParaRPr lang="en-US" dirty="0">
              <a:solidFill>
                <a:schemeClr val="accent2"/>
              </a:solidFill>
            </a:endParaRPr>
          </a:p>
          <a:p>
            <a:pPr lvl="1"/>
            <a:r>
              <a:rPr lang="vi-VN" dirty="0">
                <a:solidFill>
                  <a:schemeClr val="accent2"/>
                </a:solidFill>
              </a:rPr>
              <a:t>Dễ kiểm tra các qui tắc quản lý bởi c</a:t>
            </a:r>
            <a:r>
              <a:rPr lang="en-US" dirty="0">
                <a:solidFill>
                  <a:schemeClr val="accent2"/>
                </a:solidFill>
              </a:rPr>
              <a:t>á</a:t>
            </a:r>
            <a:r>
              <a:rPr lang="vi-VN" dirty="0">
                <a:solidFill>
                  <a:schemeClr val="accent2"/>
                </a:solidFill>
              </a:rPr>
              <a:t>c r</a:t>
            </a:r>
            <a:r>
              <a:rPr lang="en-US" dirty="0">
                <a:solidFill>
                  <a:schemeClr val="accent2"/>
                </a:solidFill>
              </a:rPr>
              <a:t>à</a:t>
            </a:r>
            <a:r>
              <a:rPr lang="vi-VN" dirty="0">
                <a:solidFill>
                  <a:schemeClr val="accent2"/>
                </a:solidFill>
              </a:rPr>
              <a:t>ng buộc toàn vẹn</a:t>
            </a:r>
            <a:endParaRPr lang="en-US" dirty="0">
              <a:solidFill>
                <a:schemeClr val="accent2"/>
              </a:solidFill>
            </a:endParaRPr>
          </a:p>
          <a:p>
            <a:pPr lvl="1"/>
            <a:r>
              <a:rPr lang="vi-VN" dirty="0">
                <a:solidFill>
                  <a:schemeClr val="accent2"/>
                </a:solidFill>
              </a:rPr>
              <a:t>Dễ cập nhật v</a:t>
            </a:r>
            <a:r>
              <a:rPr lang="en-US" dirty="0">
                <a:solidFill>
                  <a:schemeClr val="accent2"/>
                </a:solidFill>
              </a:rPr>
              <a:t>à</a:t>
            </a:r>
            <a:r>
              <a:rPr lang="vi-VN" dirty="0">
                <a:solidFill>
                  <a:schemeClr val="accent2"/>
                </a:solidFill>
              </a:rPr>
              <a:t> n</a:t>
            </a:r>
            <a:r>
              <a:rPr lang="en-US" dirty="0">
                <a:solidFill>
                  <a:schemeClr val="accent2"/>
                </a:solidFill>
              </a:rPr>
              <a:t>â</a:t>
            </a:r>
            <a:r>
              <a:rPr lang="vi-VN" dirty="0">
                <a:solidFill>
                  <a:schemeClr val="accent2"/>
                </a:solidFill>
              </a:rPr>
              <a:t>ng cấp hệ thống</a:t>
            </a:r>
            <a:endParaRPr lang="vi-VN" dirty="0"/>
          </a:p>
          <a:p>
            <a:endParaRPr lang="en-US" dirty="0"/>
          </a:p>
          <a:p>
            <a:pPr lvl="1"/>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378463593"/>
      </p:ext>
    </p:extLst>
  </p:cSld>
  <p:clrMapOvr>
    <a:masterClrMapping/>
  </p:clrMapOvr>
  <mc:AlternateContent xmlns:mc="http://schemas.openxmlformats.org/markup-compatibility/2006" xmlns:p14="http://schemas.microsoft.com/office/powerpoint/2010/main">
    <mc:Choice Requires="p14">
      <p:transition spd="slow" p14:dur="2000" advTm="417164"/>
    </mc:Choice>
    <mc:Fallback xmlns="">
      <p:transition spd="slow" advTm="41716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t>Mục</a:t>
            </a:r>
            <a:r>
              <a:rPr lang="en-US" dirty="0"/>
              <a:t> </a:t>
            </a:r>
            <a:r>
              <a:rPr lang="en-US" dirty="0" err="1"/>
              <a:t>tiêu</a:t>
            </a:r>
            <a:r>
              <a:rPr lang="en-US" dirty="0"/>
              <a:t> (</a:t>
            </a:r>
            <a:r>
              <a:rPr lang="en-US" dirty="0" err="1"/>
              <a:t>tt</a:t>
            </a:r>
            <a:r>
              <a:rPr lang="en-US" dirty="0"/>
              <a:t>)</a:t>
            </a:r>
          </a:p>
        </p:txBody>
      </p:sp>
      <p:sp>
        <p:nvSpPr>
          <p:cNvPr id="3" name="Content Placeholder 2"/>
          <p:cNvSpPr>
            <a:spLocks noGrp="1"/>
          </p:cNvSpPr>
          <p:nvPr>
            <p:ph idx="1"/>
          </p:nvPr>
        </p:nvSpPr>
        <p:spPr/>
        <p:txBody>
          <a:bodyPr>
            <a:normAutofit lnSpcReduction="10000"/>
          </a:bodyPr>
          <a:lstStyle/>
          <a:p>
            <a:pPr algn="just">
              <a:defRPr/>
            </a:pPr>
            <a:r>
              <a:rPr lang="vi-VN" dirty="0"/>
              <a:t>Với các nhu cầu </a:t>
            </a:r>
            <a:r>
              <a:rPr lang="vi-VN" b="1" dirty="0"/>
              <a:t>lưu trữ và khai thác dữ liệu</a:t>
            </a:r>
            <a:r>
              <a:rPr lang="vi-VN" dirty="0"/>
              <a:t>, có thể có </a:t>
            </a:r>
            <a:r>
              <a:rPr lang="vi-VN" dirty="0">
                <a:solidFill>
                  <a:schemeClr val="accent2"/>
                </a:solidFill>
              </a:rPr>
              <a:t>nhiều cấu trúc CSDL</a:t>
            </a:r>
            <a:r>
              <a:rPr lang="vi-VN" dirty="0"/>
              <a:t> khác nhau. </a:t>
            </a:r>
            <a:endParaRPr lang="en-US" dirty="0"/>
          </a:p>
          <a:p>
            <a:pPr algn="just">
              <a:defRPr/>
            </a:pPr>
            <a:r>
              <a:rPr lang="vi-VN" dirty="0"/>
              <a:t>Tiêu chuẩn để lựa chọn một cấu trúc CSDL hiệu quả liên quan đến vấn đề khai thác trong tương lai</a:t>
            </a:r>
            <a:r>
              <a:rPr lang="en-US" dirty="0"/>
              <a:t>:</a:t>
            </a:r>
          </a:p>
          <a:p>
            <a:pPr lvl="1" algn="just">
              <a:defRPr/>
            </a:pPr>
            <a:r>
              <a:rPr lang="vi-VN"/>
              <a:t>Thời </a:t>
            </a:r>
            <a:r>
              <a:rPr lang="en-US"/>
              <a:t>gi</a:t>
            </a:r>
            <a:r>
              <a:rPr lang="vi-VN"/>
              <a:t>an </a:t>
            </a:r>
            <a:r>
              <a:rPr lang="vi-VN" dirty="0">
                <a:solidFill>
                  <a:schemeClr val="accent2"/>
                </a:solidFill>
              </a:rPr>
              <a:t>truy xuất </a:t>
            </a:r>
            <a:r>
              <a:rPr lang="vi-VN" dirty="0"/>
              <a:t>dữ liệu đáp ứng cho một yêu cầu khai thác?</a:t>
            </a:r>
            <a:endParaRPr lang="en-US" dirty="0"/>
          </a:p>
          <a:p>
            <a:pPr lvl="1" algn="just">
              <a:defRPr/>
            </a:pPr>
            <a:r>
              <a:rPr lang="en-US" dirty="0" err="1"/>
              <a:t>Thời</a:t>
            </a:r>
            <a:r>
              <a:rPr lang="en-US" dirty="0"/>
              <a:t> </a:t>
            </a:r>
            <a:r>
              <a:rPr lang="en-US" dirty="0" err="1"/>
              <a:t>gian</a:t>
            </a:r>
            <a:r>
              <a:rPr lang="en-US" dirty="0"/>
              <a:t> </a:t>
            </a:r>
            <a:r>
              <a:rPr lang="en-US" dirty="0" err="1">
                <a:solidFill>
                  <a:schemeClr val="accent2"/>
                </a:solidFill>
              </a:rPr>
              <a:t>phục</a:t>
            </a:r>
            <a:r>
              <a:rPr lang="en-US" dirty="0">
                <a:solidFill>
                  <a:schemeClr val="accent2"/>
                </a:solidFill>
              </a:rPr>
              <a:t> </a:t>
            </a:r>
            <a:r>
              <a:rPr lang="en-US" dirty="0" err="1">
                <a:solidFill>
                  <a:schemeClr val="accent2"/>
                </a:solidFill>
              </a:rPr>
              <a:t>hồi</a:t>
            </a:r>
            <a:r>
              <a:rPr lang="en-US" dirty="0"/>
              <a:t> CSDL </a:t>
            </a:r>
            <a:r>
              <a:rPr lang="en-US" dirty="0" err="1"/>
              <a:t>khi</a:t>
            </a:r>
            <a:r>
              <a:rPr lang="en-US" dirty="0"/>
              <a:t> </a:t>
            </a:r>
            <a:r>
              <a:rPr lang="en-US" dirty="0" err="1"/>
              <a:t>có</a:t>
            </a:r>
            <a:r>
              <a:rPr lang="en-US" dirty="0"/>
              <a:t> </a:t>
            </a:r>
            <a:r>
              <a:rPr lang="en-US" dirty="0" err="1"/>
              <a:t>sự</a:t>
            </a:r>
            <a:r>
              <a:rPr lang="en-US" dirty="0"/>
              <a:t> </a:t>
            </a:r>
            <a:r>
              <a:rPr lang="en-US" dirty="0" err="1"/>
              <a:t>cố</a:t>
            </a:r>
            <a:r>
              <a:rPr lang="en-US" dirty="0"/>
              <a:t>?</a:t>
            </a:r>
          </a:p>
          <a:p>
            <a:pPr lvl="1" algn="just">
              <a:defRPr/>
            </a:pPr>
            <a:r>
              <a:rPr lang="vi-VN" dirty="0"/>
              <a:t>Chi phí </a:t>
            </a:r>
            <a:r>
              <a:rPr lang="vi-VN" dirty="0">
                <a:solidFill>
                  <a:schemeClr val="accent2"/>
                </a:solidFill>
              </a:rPr>
              <a:t>tổ chức và cài đặt</a:t>
            </a:r>
            <a:r>
              <a:rPr lang="vi-VN" dirty="0"/>
              <a:t> CSDL?</a:t>
            </a:r>
            <a:endParaRPr lang="en-US" dirty="0"/>
          </a:p>
          <a:p>
            <a:pPr lvl="1" algn="just">
              <a:defRPr/>
            </a:pPr>
            <a:r>
              <a:rPr lang="vi-VN" dirty="0"/>
              <a:t>Dễ </a:t>
            </a:r>
            <a:r>
              <a:rPr lang="vi-VN" dirty="0">
                <a:solidFill>
                  <a:schemeClr val="accent2"/>
                </a:solidFill>
              </a:rPr>
              <a:t>bảo trì, nâng cấp, sửa đổi</a:t>
            </a:r>
            <a:r>
              <a:rPr lang="vi-VN" dirty="0"/>
              <a:t> khi phát sinh những nhu cầu mới hay không?</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111920899"/>
      </p:ext>
    </p:extLst>
  </p:cSld>
  <p:clrMapOvr>
    <a:masterClrMapping/>
  </p:clrMapOvr>
  <mc:AlternateContent xmlns:mc="http://schemas.openxmlformats.org/markup-compatibility/2006" xmlns:p14="http://schemas.microsoft.com/office/powerpoint/2010/main">
    <mc:Choice Requires="p14">
      <p:transition spd="slow" p14:dur="2000" advTm="70453"/>
    </mc:Choice>
    <mc:Fallback xmlns="">
      <p:transition spd="slow" advTm="7045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t>Mục</a:t>
            </a:r>
            <a:r>
              <a:rPr lang="en-US" dirty="0"/>
              <a:t> </a:t>
            </a:r>
            <a:r>
              <a:rPr lang="en-US" dirty="0" err="1"/>
              <a:t>tiêu</a:t>
            </a:r>
            <a:r>
              <a:rPr lang="en-US" dirty="0"/>
              <a:t> (</a:t>
            </a:r>
            <a:r>
              <a:rPr lang="en-US" dirty="0" err="1"/>
              <a:t>tt</a:t>
            </a:r>
            <a:r>
              <a:rPr lang="en-US" dirty="0"/>
              <a:t>)</a:t>
            </a:r>
          </a:p>
        </p:txBody>
      </p:sp>
      <p:sp>
        <p:nvSpPr>
          <p:cNvPr id="3" name="Content Placeholder 2"/>
          <p:cNvSpPr>
            <a:spLocks noGrp="1"/>
          </p:cNvSpPr>
          <p:nvPr>
            <p:ph idx="1"/>
          </p:nvPr>
        </p:nvSpPr>
        <p:spPr/>
        <p:txBody>
          <a:bodyPr/>
          <a:lstStyle/>
          <a:p>
            <a:pPr>
              <a:lnSpc>
                <a:spcPct val="90000"/>
              </a:lnSpc>
            </a:pPr>
            <a:r>
              <a:rPr lang="en-US" dirty="0" err="1"/>
              <a:t>Tính</a:t>
            </a:r>
            <a:r>
              <a:rPr lang="en-US" dirty="0"/>
              <a:t> </a:t>
            </a:r>
            <a:r>
              <a:rPr lang="en-US" dirty="0" err="1"/>
              <a:t>uyển</a:t>
            </a:r>
            <a:r>
              <a:rPr lang="en-US" dirty="0"/>
              <a:t> </a:t>
            </a:r>
            <a:r>
              <a:rPr lang="en-US" dirty="0" err="1"/>
              <a:t>chuyển</a:t>
            </a:r>
            <a:r>
              <a:rPr lang="en-US" dirty="0"/>
              <a:t> </a:t>
            </a:r>
            <a:r>
              <a:rPr lang="en-US" dirty="0" err="1"/>
              <a:t>của</a:t>
            </a:r>
            <a:r>
              <a:rPr lang="en-US" dirty="0"/>
              <a:t> </a:t>
            </a:r>
            <a:r>
              <a:rPr lang="en-US" dirty="0" err="1"/>
              <a:t>cấu</a:t>
            </a:r>
            <a:r>
              <a:rPr lang="en-US" dirty="0"/>
              <a:t> </a:t>
            </a:r>
            <a:r>
              <a:rPr lang="en-US" dirty="0" err="1"/>
              <a:t>trúc</a:t>
            </a:r>
            <a:r>
              <a:rPr lang="en-US" dirty="0"/>
              <a:t> CSDL</a:t>
            </a:r>
          </a:p>
          <a:p>
            <a:pPr lvl="1">
              <a:lnSpc>
                <a:spcPct val="90000"/>
              </a:lnSpc>
            </a:pPr>
            <a:r>
              <a:rPr lang="en-US" dirty="0" err="1"/>
              <a:t>Dễ</a:t>
            </a:r>
            <a:r>
              <a:rPr lang="en-US" dirty="0"/>
              <a:t> </a:t>
            </a:r>
            <a:r>
              <a:rPr lang="en-US" dirty="0" err="1"/>
              <a:t>dàng</a:t>
            </a:r>
            <a:r>
              <a:rPr lang="en-US" dirty="0"/>
              <a:t> </a:t>
            </a:r>
            <a:r>
              <a:rPr lang="en-US" dirty="0" err="1"/>
              <a:t>thêm</a:t>
            </a:r>
            <a:r>
              <a:rPr lang="en-US" dirty="0"/>
              <a:t>, </a:t>
            </a:r>
            <a:r>
              <a:rPr lang="en-US" dirty="0" err="1"/>
              <a:t>bớt</a:t>
            </a:r>
            <a:r>
              <a:rPr lang="en-US" dirty="0"/>
              <a:t>, </a:t>
            </a:r>
            <a:r>
              <a:rPr lang="en-US" dirty="0" err="1"/>
              <a:t>sửa</a:t>
            </a:r>
            <a:r>
              <a:rPr lang="en-US" dirty="0"/>
              <a:t> </a:t>
            </a:r>
            <a:r>
              <a:rPr lang="en-US" dirty="0" err="1"/>
              <a:t>đổi</a:t>
            </a:r>
            <a:r>
              <a:rPr lang="en-US" dirty="0"/>
              <a:t> </a:t>
            </a:r>
            <a:r>
              <a:rPr lang="en-US" dirty="0" err="1"/>
              <a:t>trong</a:t>
            </a:r>
            <a:r>
              <a:rPr lang="en-US" dirty="0"/>
              <a:t> </a:t>
            </a:r>
            <a:r>
              <a:rPr lang="en-US" dirty="0" err="1"/>
              <a:t>tương</a:t>
            </a:r>
            <a:r>
              <a:rPr lang="en-US" dirty="0"/>
              <a:t> </a:t>
            </a:r>
            <a:r>
              <a:rPr lang="en-US" dirty="0" err="1"/>
              <a:t>lai</a:t>
            </a:r>
            <a:endParaRPr lang="en-US" dirty="0"/>
          </a:p>
          <a:p>
            <a:pPr>
              <a:lnSpc>
                <a:spcPct val="90000"/>
              </a:lnSpc>
            </a:pPr>
            <a:r>
              <a:rPr lang="en-US" b="1" dirty="0" err="1">
                <a:solidFill>
                  <a:srgbClr val="FF0000"/>
                </a:solidFill>
              </a:rPr>
              <a:t>Cân</a:t>
            </a:r>
            <a:r>
              <a:rPr lang="en-US" b="1" dirty="0">
                <a:solidFill>
                  <a:srgbClr val="FF0000"/>
                </a:solidFill>
              </a:rPr>
              <a:t> </a:t>
            </a:r>
            <a:r>
              <a:rPr lang="en-US" b="1" dirty="0" err="1">
                <a:solidFill>
                  <a:srgbClr val="FF0000"/>
                </a:solidFill>
              </a:rPr>
              <a:t>nhắc</a:t>
            </a:r>
            <a:r>
              <a:rPr lang="en-US" b="1" dirty="0">
                <a:solidFill>
                  <a:srgbClr val="FF0000"/>
                </a:solidFill>
              </a:rPr>
              <a:t>… </a:t>
            </a:r>
          </a:p>
          <a:p>
            <a:pPr lvl="1">
              <a:lnSpc>
                <a:spcPct val="90000"/>
              </a:lnSpc>
            </a:pPr>
            <a:r>
              <a:rPr lang="en-US" dirty="0">
                <a:solidFill>
                  <a:srgbClr val="FF0000"/>
                </a:solidFill>
              </a:rPr>
              <a:t>Chi </a:t>
            </a:r>
            <a:r>
              <a:rPr lang="en-US" dirty="0" err="1">
                <a:solidFill>
                  <a:srgbClr val="FF0000"/>
                </a:solidFill>
              </a:rPr>
              <a:t>phí</a:t>
            </a:r>
            <a:r>
              <a:rPr lang="en-US" dirty="0">
                <a:solidFill>
                  <a:srgbClr val="FF0000"/>
                </a:solidFill>
              </a:rPr>
              <a:t> </a:t>
            </a:r>
            <a:r>
              <a:rPr lang="en-US" dirty="0" err="1">
                <a:solidFill>
                  <a:srgbClr val="FF0000"/>
                </a:solidFill>
              </a:rPr>
              <a:t>lưu</a:t>
            </a:r>
            <a:r>
              <a:rPr lang="en-US" dirty="0">
                <a:solidFill>
                  <a:srgbClr val="FF0000"/>
                </a:solidFill>
              </a:rPr>
              <a:t> </a:t>
            </a:r>
            <a:r>
              <a:rPr lang="en-US" dirty="0" err="1">
                <a:solidFill>
                  <a:srgbClr val="FF0000"/>
                </a:solidFill>
              </a:rPr>
              <a:t>trữ</a:t>
            </a:r>
            <a:r>
              <a:rPr lang="en-US" dirty="0">
                <a:solidFill>
                  <a:srgbClr val="FF0000"/>
                </a:solidFill>
              </a:rPr>
              <a:t> (</a:t>
            </a:r>
            <a:r>
              <a:rPr lang="en-US" dirty="0" err="1">
                <a:solidFill>
                  <a:srgbClr val="FF0000"/>
                </a:solidFill>
              </a:rPr>
              <a:t>kích</a:t>
            </a:r>
            <a:r>
              <a:rPr lang="en-US" dirty="0">
                <a:solidFill>
                  <a:srgbClr val="FF0000"/>
                </a:solidFill>
              </a:rPr>
              <a:t> </a:t>
            </a:r>
            <a:r>
              <a:rPr lang="en-US" dirty="0" err="1">
                <a:solidFill>
                  <a:srgbClr val="FF0000"/>
                </a:solidFill>
              </a:rPr>
              <a:t>thước</a:t>
            </a:r>
            <a:r>
              <a:rPr lang="en-US" dirty="0">
                <a:solidFill>
                  <a:srgbClr val="FF0000"/>
                </a:solidFill>
              </a:rPr>
              <a:t>) </a:t>
            </a:r>
            <a:r>
              <a:rPr lang="en-US" dirty="0" err="1">
                <a:solidFill>
                  <a:srgbClr val="FF0000"/>
                </a:solidFill>
              </a:rPr>
              <a:t>với</a:t>
            </a:r>
            <a:r>
              <a:rPr lang="en-US" dirty="0">
                <a:solidFill>
                  <a:srgbClr val="FF0000"/>
                </a:solidFill>
              </a:rPr>
              <a:t> chi </a:t>
            </a:r>
            <a:r>
              <a:rPr lang="en-US" dirty="0" err="1">
                <a:solidFill>
                  <a:srgbClr val="FF0000"/>
                </a:solidFill>
              </a:rPr>
              <a:t>phí</a:t>
            </a:r>
            <a:r>
              <a:rPr lang="en-US" dirty="0">
                <a:solidFill>
                  <a:srgbClr val="FF0000"/>
                </a:solidFill>
              </a:rPr>
              <a:t> </a:t>
            </a:r>
            <a:r>
              <a:rPr lang="en-US" dirty="0" err="1">
                <a:solidFill>
                  <a:srgbClr val="FF0000"/>
                </a:solidFill>
              </a:rPr>
              <a:t>truy</a:t>
            </a:r>
            <a:r>
              <a:rPr lang="en-US" dirty="0">
                <a:solidFill>
                  <a:srgbClr val="FF0000"/>
                </a:solidFill>
              </a:rPr>
              <a:t> </a:t>
            </a:r>
            <a:r>
              <a:rPr lang="en-US" dirty="0" err="1">
                <a:solidFill>
                  <a:srgbClr val="FF0000"/>
                </a:solidFill>
              </a:rPr>
              <a:t>xuất</a:t>
            </a:r>
            <a:r>
              <a:rPr lang="en-US" dirty="0">
                <a:solidFill>
                  <a:srgbClr val="FF0000"/>
                </a:solidFill>
              </a:rPr>
              <a:t> </a:t>
            </a:r>
            <a:r>
              <a:rPr lang="en-US" dirty="0">
                <a:solidFill>
                  <a:srgbClr val="0070C0"/>
                </a:solidFill>
              </a:rPr>
              <a:t>(</a:t>
            </a:r>
            <a:r>
              <a:rPr lang="en-US" dirty="0" err="1">
                <a:solidFill>
                  <a:srgbClr val="0070C0"/>
                </a:solidFill>
              </a:rPr>
              <a:t>chấp</a:t>
            </a:r>
            <a:r>
              <a:rPr lang="en-US" dirty="0">
                <a:solidFill>
                  <a:srgbClr val="0070C0"/>
                </a:solidFill>
              </a:rPr>
              <a:t> </a:t>
            </a:r>
            <a:r>
              <a:rPr lang="en-US" dirty="0" err="1">
                <a:solidFill>
                  <a:srgbClr val="0070C0"/>
                </a:solidFill>
              </a:rPr>
              <a:t>nhận</a:t>
            </a:r>
            <a:r>
              <a:rPr lang="en-US" dirty="0">
                <a:solidFill>
                  <a:srgbClr val="0070C0"/>
                </a:solidFill>
              </a:rPr>
              <a:t> </a:t>
            </a:r>
            <a:r>
              <a:rPr lang="en-US" dirty="0" err="1">
                <a:solidFill>
                  <a:srgbClr val="0070C0"/>
                </a:solidFill>
              </a:rPr>
              <a:t>lưu</a:t>
            </a:r>
            <a:r>
              <a:rPr lang="en-US" dirty="0">
                <a:solidFill>
                  <a:srgbClr val="0070C0"/>
                </a:solidFill>
              </a:rPr>
              <a:t> </a:t>
            </a:r>
            <a:r>
              <a:rPr lang="en-US" dirty="0" err="1">
                <a:solidFill>
                  <a:srgbClr val="0070C0"/>
                </a:solidFill>
              </a:rPr>
              <a:t>trữ</a:t>
            </a:r>
            <a:r>
              <a:rPr lang="en-US" dirty="0">
                <a:solidFill>
                  <a:srgbClr val="0070C0"/>
                </a:solidFill>
              </a:rPr>
              <a:t> </a:t>
            </a:r>
            <a:r>
              <a:rPr lang="en-US" dirty="0" err="1">
                <a:solidFill>
                  <a:srgbClr val="0070C0"/>
                </a:solidFill>
              </a:rPr>
              <a:t>dư</a:t>
            </a:r>
            <a:r>
              <a:rPr lang="en-US" dirty="0">
                <a:solidFill>
                  <a:srgbClr val="0070C0"/>
                </a:solidFill>
              </a:rPr>
              <a:t> </a:t>
            </a:r>
            <a:r>
              <a:rPr lang="en-US" dirty="0" err="1">
                <a:solidFill>
                  <a:srgbClr val="0070C0"/>
                </a:solidFill>
              </a:rPr>
              <a:t>thừa</a:t>
            </a:r>
            <a:r>
              <a:rPr lang="en-US" dirty="0">
                <a:solidFill>
                  <a:srgbClr val="0070C0"/>
                </a:solidFill>
              </a:rPr>
              <a:t> </a:t>
            </a:r>
            <a:r>
              <a:rPr lang="en-US" dirty="0" err="1">
                <a:solidFill>
                  <a:srgbClr val="0070C0"/>
                </a:solidFill>
              </a:rPr>
              <a:t>để</a:t>
            </a:r>
            <a:r>
              <a:rPr lang="en-US" dirty="0">
                <a:solidFill>
                  <a:srgbClr val="0070C0"/>
                </a:solidFill>
              </a:rPr>
              <a:t> </a:t>
            </a:r>
            <a:r>
              <a:rPr lang="en-US" dirty="0" err="1">
                <a:solidFill>
                  <a:srgbClr val="0070C0"/>
                </a:solidFill>
              </a:rPr>
              <a:t>truy</a:t>
            </a:r>
            <a:r>
              <a:rPr lang="en-US" dirty="0">
                <a:solidFill>
                  <a:srgbClr val="0070C0"/>
                </a:solidFill>
              </a:rPr>
              <a:t> </a:t>
            </a:r>
            <a:r>
              <a:rPr lang="en-US" dirty="0" err="1">
                <a:solidFill>
                  <a:srgbClr val="0070C0"/>
                </a:solidFill>
              </a:rPr>
              <a:t>xuất</a:t>
            </a:r>
            <a:r>
              <a:rPr lang="en-US" dirty="0">
                <a:solidFill>
                  <a:srgbClr val="0070C0"/>
                </a:solidFill>
              </a:rPr>
              <a:t> </a:t>
            </a:r>
            <a:r>
              <a:rPr lang="en-US" dirty="0" err="1">
                <a:solidFill>
                  <a:srgbClr val="0070C0"/>
                </a:solidFill>
              </a:rPr>
              <a:t>nhanh</a:t>
            </a:r>
            <a:r>
              <a:rPr lang="en-US" dirty="0">
                <a:solidFill>
                  <a:srgbClr val="0070C0"/>
                </a:solidFill>
              </a:rPr>
              <a:t>)</a:t>
            </a:r>
          </a:p>
          <a:p>
            <a:pPr lvl="1">
              <a:lnSpc>
                <a:spcPct val="90000"/>
              </a:lnSpc>
            </a:pPr>
            <a:r>
              <a:rPr lang="en-US" dirty="0"/>
              <a:t>Chi </a:t>
            </a:r>
            <a:r>
              <a:rPr lang="en-US" dirty="0" err="1"/>
              <a:t>phí</a:t>
            </a:r>
            <a:r>
              <a:rPr lang="en-US" dirty="0"/>
              <a:t> </a:t>
            </a:r>
            <a:r>
              <a:rPr lang="en-US" dirty="0" err="1"/>
              <a:t>cài</a:t>
            </a:r>
            <a:r>
              <a:rPr lang="en-US" dirty="0"/>
              <a:t> </a:t>
            </a:r>
            <a:r>
              <a:rPr lang="en-US" dirty="0" err="1"/>
              <a:t>đặt</a:t>
            </a:r>
            <a:r>
              <a:rPr lang="en-US" dirty="0"/>
              <a:t>/</a:t>
            </a:r>
            <a:r>
              <a:rPr lang="en-US" dirty="0" err="1"/>
              <a:t>cập</a:t>
            </a:r>
            <a:r>
              <a:rPr lang="en-US" dirty="0"/>
              <a:t> </a:t>
            </a:r>
            <a:r>
              <a:rPr lang="en-US" dirty="0" err="1"/>
              <a:t>nhật</a:t>
            </a:r>
            <a:r>
              <a:rPr lang="en-US" dirty="0"/>
              <a:t> </a:t>
            </a:r>
            <a:r>
              <a:rPr lang="en-US" dirty="0" err="1"/>
              <a:t>dữ</a:t>
            </a:r>
            <a:r>
              <a:rPr lang="en-US" dirty="0"/>
              <a:t> </a:t>
            </a:r>
            <a:r>
              <a:rPr lang="en-US" dirty="0" err="1"/>
              <a:t>liệu</a:t>
            </a:r>
            <a:r>
              <a:rPr lang="en-US" dirty="0"/>
              <a:t> </a:t>
            </a:r>
            <a:r>
              <a:rPr lang="en-US" dirty="0" err="1"/>
              <a:t>với</a:t>
            </a:r>
            <a:r>
              <a:rPr lang="en-US" dirty="0"/>
              <a:t> chi </a:t>
            </a:r>
            <a:r>
              <a:rPr lang="en-US" dirty="0" err="1"/>
              <a:t>phí</a:t>
            </a:r>
            <a:r>
              <a:rPr lang="en-US" dirty="0"/>
              <a:t> </a:t>
            </a:r>
            <a:r>
              <a:rPr lang="en-US" dirty="0" err="1"/>
              <a:t>truy</a:t>
            </a:r>
            <a:r>
              <a:rPr lang="en-US" dirty="0"/>
              <a:t> </a:t>
            </a:r>
            <a:r>
              <a:rPr lang="en-US" dirty="0" err="1"/>
              <a:t>xuất</a:t>
            </a:r>
            <a:r>
              <a:rPr lang="en-US" dirty="0"/>
              <a:t> (</a:t>
            </a:r>
            <a:r>
              <a:rPr lang="en-US" dirty="0" err="1"/>
              <a:t>chấp</a:t>
            </a:r>
            <a:r>
              <a:rPr lang="en-US" dirty="0"/>
              <a:t> </a:t>
            </a:r>
            <a:r>
              <a:rPr lang="en-US" dirty="0" err="1"/>
              <a:t>nhận</a:t>
            </a:r>
            <a:r>
              <a:rPr lang="en-US" dirty="0"/>
              <a:t> </a:t>
            </a:r>
            <a:r>
              <a:rPr lang="en-US" dirty="0" err="1"/>
              <a:t>cập</a:t>
            </a:r>
            <a:r>
              <a:rPr lang="en-US" dirty="0"/>
              <a:t> </a:t>
            </a:r>
            <a:r>
              <a:rPr lang="en-US" dirty="0" err="1"/>
              <a:t>nhật</a:t>
            </a:r>
            <a:r>
              <a:rPr lang="en-US" dirty="0"/>
              <a:t> </a:t>
            </a:r>
            <a:r>
              <a:rPr lang="en-US" dirty="0" err="1"/>
              <a:t>lâu</a:t>
            </a:r>
            <a:r>
              <a:rPr lang="en-US" dirty="0"/>
              <a:t> </a:t>
            </a:r>
            <a:r>
              <a:rPr lang="en-US" dirty="0" err="1"/>
              <a:t>nhưng</a:t>
            </a:r>
            <a:r>
              <a:rPr lang="en-US" dirty="0"/>
              <a:t> </a:t>
            </a:r>
            <a:r>
              <a:rPr lang="en-US" dirty="0" err="1"/>
              <a:t>truy</a:t>
            </a:r>
            <a:r>
              <a:rPr lang="en-US" dirty="0"/>
              <a:t> </a:t>
            </a:r>
            <a:r>
              <a:rPr lang="en-US" dirty="0" err="1"/>
              <a:t>xuất</a:t>
            </a:r>
            <a:r>
              <a:rPr lang="en-US" dirty="0"/>
              <a:t> </a:t>
            </a:r>
            <a:r>
              <a:rPr lang="en-US" dirty="0" err="1"/>
              <a:t>nhanh</a:t>
            </a:r>
            <a:r>
              <a:rPr lang="en-US" dirty="0"/>
              <a:t>?)</a:t>
            </a:r>
          </a:p>
          <a:p>
            <a:pPr>
              <a:lnSpc>
                <a:spcPct val="90000"/>
              </a:lnSpc>
            </a:pPr>
            <a:r>
              <a:rPr lang="en-US" dirty="0" err="1"/>
              <a:t>Xem</a:t>
            </a:r>
            <a:r>
              <a:rPr lang="en-US" dirty="0"/>
              <a:t> </a:t>
            </a:r>
            <a:r>
              <a:rPr lang="en-US" dirty="0" err="1"/>
              <a:t>xét</a:t>
            </a:r>
            <a:r>
              <a:rPr lang="en-US" dirty="0"/>
              <a:t> </a:t>
            </a:r>
            <a:r>
              <a:rPr lang="en-US" dirty="0" err="1"/>
              <a:t>để</a:t>
            </a:r>
            <a:r>
              <a:rPr lang="en-US" dirty="0"/>
              <a:t> </a:t>
            </a:r>
            <a:r>
              <a:rPr lang="en-US" dirty="0" err="1"/>
              <a:t>thoả</a:t>
            </a:r>
            <a:r>
              <a:rPr lang="en-US" dirty="0"/>
              <a:t> </a:t>
            </a:r>
            <a:r>
              <a:rPr lang="en-US" dirty="0" err="1"/>
              <a:t>mãn</a:t>
            </a:r>
            <a:r>
              <a:rPr lang="en-US" dirty="0"/>
              <a:t> </a:t>
            </a:r>
            <a:r>
              <a:rPr lang="en-US" dirty="0" err="1"/>
              <a:t>các</a:t>
            </a:r>
            <a:r>
              <a:rPr lang="en-US" dirty="0"/>
              <a:t> </a:t>
            </a:r>
            <a:r>
              <a:rPr lang="en-US" dirty="0" err="1"/>
              <a:t>nhu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những</a:t>
            </a:r>
            <a:r>
              <a:rPr lang="en-US" dirty="0"/>
              <a:t> </a:t>
            </a:r>
            <a:r>
              <a:rPr lang="en-US" dirty="0" err="1"/>
              <a:t>nhóm</a:t>
            </a:r>
            <a:r>
              <a:rPr lang="en-US" dirty="0"/>
              <a:t> NSD </a:t>
            </a:r>
            <a:r>
              <a:rPr lang="en-US" dirty="0" err="1"/>
              <a:t>khác</a:t>
            </a:r>
            <a:r>
              <a:rPr lang="en-US" dirty="0"/>
              <a:t> </a:t>
            </a:r>
            <a:r>
              <a:rPr lang="en-US" dirty="0" err="1"/>
              <a:t>nhau</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595429657"/>
      </p:ext>
    </p:extLst>
  </p:cSld>
  <p:clrMapOvr>
    <a:masterClrMapping/>
  </p:clrMapOvr>
  <mc:AlternateContent xmlns:mc="http://schemas.openxmlformats.org/markup-compatibility/2006" xmlns:p14="http://schemas.microsoft.com/office/powerpoint/2010/main">
    <mc:Choice Requires="p14">
      <p:transition spd="slow" p14:dur="2000" advTm="270614"/>
    </mc:Choice>
    <mc:Fallback xmlns="">
      <p:transition spd="slow" advTm="27061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33341" y="3026536"/>
            <a:ext cx="4172755" cy="135228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1.2. Chu </a:t>
            </a:r>
            <a:r>
              <a:rPr lang="en-US" dirty="0" err="1"/>
              <a:t>kỳ</a:t>
            </a:r>
            <a:r>
              <a:rPr lang="en-US" dirty="0"/>
              <a:t> </a:t>
            </a:r>
            <a:r>
              <a:rPr lang="en-US" dirty="0" err="1"/>
              <a:t>sống</a:t>
            </a:r>
            <a:r>
              <a:rPr lang="en-US" dirty="0"/>
              <a:t> </a:t>
            </a:r>
            <a:r>
              <a:rPr lang="en-US" dirty="0" err="1"/>
              <a:t>của</a:t>
            </a:r>
            <a:r>
              <a:rPr lang="en-US" dirty="0"/>
              <a:t> </a:t>
            </a:r>
            <a:r>
              <a:rPr lang="en-US" dirty="0" err="1"/>
              <a:t>một</a:t>
            </a:r>
            <a:r>
              <a:rPr lang="en-US" dirty="0"/>
              <a:t> CSDL</a:t>
            </a:r>
          </a:p>
        </p:txBody>
      </p:sp>
      <p:sp>
        <p:nvSpPr>
          <p:cNvPr id="3" name="Content Placeholder 2"/>
          <p:cNvSpPr>
            <a:spLocks noGrp="1"/>
          </p:cNvSpPr>
          <p:nvPr>
            <p:ph idx="1"/>
          </p:nvPr>
        </p:nvSpPr>
        <p:spPr/>
        <p:txBody>
          <a:bodyPr>
            <a:normAutofit lnSpcReduction="10000"/>
          </a:bodyPr>
          <a:lstStyle/>
          <a:p>
            <a:pPr>
              <a:lnSpc>
                <a:spcPct val="90000"/>
              </a:lnSpc>
            </a:pPr>
            <a:r>
              <a:rPr lang="en-US" dirty="0" err="1"/>
              <a:t>Trải</a:t>
            </a:r>
            <a:r>
              <a:rPr lang="en-US" dirty="0"/>
              <a:t> qua </a:t>
            </a:r>
            <a:r>
              <a:rPr lang="en-US" dirty="0" err="1"/>
              <a:t>các</a:t>
            </a:r>
            <a:r>
              <a:rPr lang="en-US" dirty="0"/>
              <a:t> </a:t>
            </a:r>
            <a:r>
              <a:rPr lang="en-US" dirty="0" err="1"/>
              <a:t>giai</a:t>
            </a:r>
            <a:r>
              <a:rPr lang="en-US" dirty="0"/>
              <a:t> </a:t>
            </a:r>
            <a:r>
              <a:rPr lang="en-US" dirty="0" err="1"/>
              <a:t>đoạn</a:t>
            </a:r>
            <a:r>
              <a:rPr lang="en-US" dirty="0"/>
              <a:t>:</a:t>
            </a:r>
          </a:p>
          <a:p>
            <a:pPr lvl="1">
              <a:lnSpc>
                <a:spcPct val="90000"/>
              </a:lnSpc>
            </a:pPr>
            <a:r>
              <a:rPr lang="en-US" dirty="0" err="1"/>
              <a:t>Phân</a:t>
            </a:r>
            <a:r>
              <a:rPr lang="en-US" dirty="0"/>
              <a:t> </a:t>
            </a:r>
            <a:r>
              <a:rPr lang="en-US" dirty="0" err="1"/>
              <a:t>tích</a:t>
            </a:r>
            <a:r>
              <a:rPr lang="en-US" dirty="0"/>
              <a:t> </a:t>
            </a:r>
            <a:r>
              <a:rPr lang="en-US" dirty="0" err="1"/>
              <a:t>nhu</a:t>
            </a:r>
            <a:r>
              <a:rPr lang="en-US" dirty="0"/>
              <a:t> </a:t>
            </a:r>
            <a:r>
              <a:rPr lang="en-US" dirty="0" err="1"/>
              <a:t>cầu</a:t>
            </a:r>
            <a:r>
              <a:rPr lang="en-US" dirty="0"/>
              <a:t> NSD</a:t>
            </a:r>
          </a:p>
          <a:p>
            <a:pPr lvl="1">
              <a:lnSpc>
                <a:spcPct val="90000"/>
              </a:lnSpc>
            </a:pPr>
            <a:r>
              <a:rPr lang="en-US" dirty="0" err="1"/>
              <a:t>Thiết</a:t>
            </a:r>
            <a:r>
              <a:rPr lang="en-US" dirty="0"/>
              <a:t> </a:t>
            </a:r>
            <a:r>
              <a:rPr lang="en-US" dirty="0" err="1"/>
              <a:t>kế</a:t>
            </a:r>
            <a:r>
              <a:rPr lang="en-US" dirty="0"/>
              <a:t> </a:t>
            </a:r>
          </a:p>
          <a:p>
            <a:pPr lvl="2">
              <a:lnSpc>
                <a:spcPct val="90000"/>
              </a:lnSpc>
            </a:pPr>
            <a:r>
              <a:rPr lang="en-US" dirty="0" err="1"/>
              <a:t>Mức</a:t>
            </a:r>
            <a:r>
              <a:rPr lang="en-US" dirty="0"/>
              <a:t> </a:t>
            </a:r>
            <a:r>
              <a:rPr lang="en-US" dirty="0" err="1"/>
              <a:t>quan</a:t>
            </a:r>
            <a:r>
              <a:rPr lang="en-US" dirty="0"/>
              <a:t> </a:t>
            </a:r>
            <a:r>
              <a:rPr lang="en-US" dirty="0" err="1"/>
              <a:t>niệm</a:t>
            </a:r>
            <a:endParaRPr lang="en-US" dirty="0"/>
          </a:p>
          <a:p>
            <a:pPr lvl="2">
              <a:lnSpc>
                <a:spcPct val="90000"/>
              </a:lnSpc>
            </a:pPr>
            <a:r>
              <a:rPr lang="en-US" dirty="0" err="1"/>
              <a:t>Mức</a:t>
            </a:r>
            <a:r>
              <a:rPr lang="en-US" dirty="0"/>
              <a:t> logic</a:t>
            </a:r>
          </a:p>
          <a:p>
            <a:pPr lvl="2">
              <a:lnSpc>
                <a:spcPct val="90000"/>
              </a:lnSpc>
            </a:pPr>
            <a:r>
              <a:rPr lang="en-US" dirty="0" err="1"/>
              <a:t>Mức</a:t>
            </a:r>
            <a:r>
              <a:rPr lang="en-US" dirty="0"/>
              <a:t> </a:t>
            </a:r>
            <a:r>
              <a:rPr lang="en-US" dirty="0" err="1"/>
              <a:t>vật</a:t>
            </a:r>
            <a:r>
              <a:rPr lang="en-US" dirty="0"/>
              <a:t> </a:t>
            </a:r>
            <a:r>
              <a:rPr lang="en-US" dirty="0" err="1"/>
              <a:t>lý</a:t>
            </a:r>
            <a:endParaRPr lang="en-US" dirty="0"/>
          </a:p>
          <a:p>
            <a:pPr lvl="1">
              <a:lnSpc>
                <a:spcPct val="90000"/>
              </a:lnSpc>
            </a:pPr>
            <a:r>
              <a:rPr lang="en-US" dirty="0" err="1"/>
              <a:t>Cài</a:t>
            </a:r>
            <a:r>
              <a:rPr lang="en-US" dirty="0"/>
              <a:t> </a:t>
            </a:r>
            <a:r>
              <a:rPr lang="en-US" dirty="0" err="1"/>
              <a:t>đặt</a:t>
            </a:r>
            <a:r>
              <a:rPr lang="en-US" dirty="0"/>
              <a:t> (</a:t>
            </a:r>
            <a:r>
              <a:rPr lang="en-US" dirty="0" err="1"/>
              <a:t>và</a:t>
            </a:r>
            <a:r>
              <a:rPr lang="en-US" dirty="0"/>
              <a:t> </a:t>
            </a:r>
            <a:r>
              <a:rPr lang="en-US" dirty="0" err="1"/>
              <a:t>nhập</a:t>
            </a:r>
            <a:r>
              <a:rPr lang="en-US" dirty="0"/>
              <a:t> </a:t>
            </a:r>
            <a:r>
              <a:rPr lang="en-US" dirty="0" err="1"/>
              <a:t>các</a:t>
            </a:r>
            <a:r>
              <a:rPr lang="en-US" dirty="0"/>
              <a:t> </a:t>
            </a:r>
            <a:r>
              <a:rPr lang="en-US" dirty="0" err="1"/>
              <a:t>dữ</a:t>
            </a:r>
            <a:r>
              <a:rPr lang="en-US" dirty="0"/>
              <a:t> </a:t>
            </a:r>
            <a:r>
              <a:rPr lang="en-US" dirty="0" err="1"/>
              <a:t>liệu</a:t>
            </a:r>
            <a:r>
              <a:rPr lang="en-US" dirty="0"/>
              <a:t> ban </a:t>
            </a:r>
            <a:r>
              <a:rPr lang="en-US" dirty="0" err="1"/>
              <a:t>đầu</a:t>
            </a:r>
            <a:r>
              <a:rPr lang="en-US" dirty="0"/>
              <a:t>)</a:t>
            </a:r>
          </a:p>
          <a:p>
            <a:pPr lvl="1">
              <a:lnSpc>
                <a:spcPct val="90000"/>
              </a:lnSpc>
            </a:pPr>
            <a:r>
              <a:rPr lang="en-US" dirty="0" err="1"/>
              <a:t>Khai</a:t>
            </a:r>
            <a:r>
              <a:rPr lang="en-US" dirty="0"/>
              <a:t> </a:t>
            </a:r>
            <a:r>
              <a:rPr lang="en-US" dirty="0" err="1"/>
              <a:t>thác</a:t>
            </a:r>
            <a:endParaRPr lang="en-US" dirty="0"/>
          </a:p>
          <a:p>
            <a:pPr lvl="1">
              <a:lnSpc>
                <a:spcPct val="90000"/>
              </a:lnSpc>
            </a:pPr>
            <a:r>
              <a:rPr lang="en-US" dirty="0" err="1"/>
              <a:t>Bảo</a:t>
            </a:r>
            <a:r>
              <a:rPr lang="en-US" dirty="0"/>
              <a:t> </a:t>
            </a:r>
            <a:r>
              <a:rPr lang="en-US" dirty="0" err="1"/>
              <a:t>hành</a:t>
            </a:r>
            <a:r>
              <a:rPr lang="en-US" dirty="0"/>
              <a:t>(</a:t>
            </a:r>
            <a:r>
              <a:rPr lang="en-US" dirty="0" err="1"/>
              <a:t>đi</a:t>
            </a:r>
            <a:r>
              <a:rPr lang="en-US" dirty="0"/>
              <a:t> </a:t>
            </a:r>
            <a:r>
              <a:rPr lang="en-US" dirty="0" err="1"/>
              <a:t>đôi</a:t>
            </a:r>
            <a:r>
              <a:rPr lang="en-US" dirty="0"/>
              <a:t> </a:t>
            </a:r>
            <a:r>
              <a:rPr lang="en-US" dirty="0" err="1"/>
              <a:t>với</a:t>
            </a:r>
            <a:r>
              <a:rPr lang="en-US" dirty="0"/>
              <a:t> </a:t>
            </a:r>
            <a:r>
              <a:rPr lang="en-US" dirty="0" err="1"/>
              <a:t>khai</a:t>
            </a:r>
            <a:r>
              <a:rPr lang="en-US" dirty="0"/>
              <a:t> </a:t>
            </a:r>
            <a:r>
              <a:rPr lang="en-US" dirty="0" err="1"/>
              <a:t>thác</a:t>
            </a:r>
            <a:r>
              <a:rPr lang="en-US" dirty="0"/>
              <a:t>)</a:t>
            </a:r>
          </a:p>
          <a:p>
            <a:pPr lvl="2">
              <a:lnSpc>
                <a:spcPct val="90000"/>
              </a:lnSpc>
            </a:pPr>
            <a:r>
              <a:rPr lang="en-US" dirty="0" err="1"/>
              <a:t>Sửa</a:t>
            </a:r>
            <a:r>
              <a:rPr lang="en-US" dirty="0"/>
              <a:t> </a:t>
            </a:r>
            <a:r>
              <a:rPr lang="en-US" dirty="0" err="1"/>
              <a:t>chữa</a:t>
            </a:r>
            <a:r>
              <a:rPr lang="en-US" dirty="0"/>
              <a:t> </a:t>
            </a:r>
            <a:r>
              <a:rPr lang="en-US" dirty="0" err="1"/>
              <a:t>cho</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nhu</a:t>
            </a:r>
            <a:r>
              <a:rPr lang="en-US" dirty="0"/>
              <a:t> </a:t>
            </a:r>
            <a:r>
              <a:rPr lang="en-US" dirty="0" err="1"/>
              <a:t>cầu</a:t>
            </a:r>
            <a:r>
              <a:rPr lang="en-US" dirty="0"/>
              <a:t> </a:t>
            </a:r>
            <a:r>
              <a:rPr lang="en-US" dirty="0" err="1"/>
              <a:t>khai</a:t>
            </a:r>
            <a:r>
              <a:rPr lang="en-US" dirty="0"/>
              <a:t> </a:t>
            </a:r>
            <a:r>
              <a:rPr lang="en-US" dirty="0" err="1"/>
              <a:t>thác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custDataLst>
      <p:tags r:id="rId1"/>
    </p:custDataLst>
    <p:extLst>
      <p:ext uri="{BB962C8B-B14F-4D97-AF65-F5344CB8AC3E}">
        <p14:creationId xmlns:p14="http://schemas.microsoft.com/office/powerpoint/2010/main" val="2306503713"/>
      </p:ext>
    </p:extLst>
  </p:cSld>
  <p:clrMapOvr>
    <a:masterClrMapping/>
  </p:clrMapOvr>
  <mc:AlternateContent xmlns:mc="http://schemas.openxmlformats.org/markup-compatibility/2006" xmlns:p14="http://schemas.microsoft.com/office/powerpoint/2010/main">
    <mc:Choice Requires="p14">
      <p:transition spd="slow" p14:dur="2000" advTm="179365"/>
    </mc:Choice>
    <mc:Fallback xmlns="">
      <p:transition spd="slow" advTm="1793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Chu </a:t>
            </a:r>
            <a:r>
              <a:rPr lang="en-US" dirty="0" err="1"/>
              <a:t>kỳ</a:t>
            </a:r>
            <a:r>
              <a:rPr lang="en-US" dirty="0"/>
              <a:t> </a:t>
            </a:r>
            <a:r>
              <a:rPr lang="en-US" dirty="0" err="1"/>
              <a:t>sống</a:t>
            </a:r>
            <a:r>
              <a:rPr lang="en-US" dirty="0"/>
              <a:t> </a:t>
            </a:r>
            <a:r>
              <a:rPr lang="en-US" dirty="0" err="1"/>
              <a:t>của</a:t>
            </a:r>
            <a:r>
              <a:rPr lang="en-US" dirty="0"/>
              <a:t> </a:t>
            </a:r>
            <a:r>
              <a:rPr lang="en-US" dirty="0" err="1"/>
              <a:t>một</a:t>
            </a:r>
            <a:r>
              <a:rPr lang="en-US" dirty="0"/>
              <a:t> CSDL (</a:t>
            </a:r>
            <a:r>
              <a:rPr lang="en-US" dirty="0" err="1"/>
              <a:t>tt</a:t>
            </a:r>
            <a:r>
              <a:rPr lang="en-US" dirty="0"/>
              <a:t>)</a:t>
            </a:r>
          </a:p>
        </p:txBody>
      </p:sp>
      <p:sp>
        <p:nvSpPr>
          <p:cNvPr id="4" name="AutoShape 4"/>
          <p:cNvSpPr>
            <a:spLocks noChangeArrowheads="1"/>
          </p:cNvSpPr>
          <p:nvPr/>
        </p:nvSpPr>
        <p:spPr bwMode="auto">
          <a:xfrm>
            <a:off x="2348246" y="1824507"/>
            <a:ext cx="3733800" cy="2057400"/>
          </a:xfrm>
          <a:prstGeom prst="star16">
            <a:avLst>
              <a:gd name="adj" fmla="val 37500"/>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r>
              <a:rPr lang="en-US"/>
              <a:t>Nhu cầu khai thác thay đổi nhiều, cần phân tích thiết kế lại (sau khoảng 10 năm)</a:t>
            </a:r>
          </a:p>
        </p:txBody>
      </p:sp>
      <p:sp>
        <p:nvSpPr>
          <p:cNvPr id="5" name="AutoShape 5"/>
          <p:cNvSpPr>
            <a:spLocks noChangeArrowheads="1"/>
          </p:cNvSpPr>
          <p:nvPr/>
        </p:nvSpPr>
        <p:spPr bwMode="auto">
          <a:xfrm>
            <a:off x="2729246" y="4339107"/>
            <a:ext cx="2895600" cy="1905000"/>
          </a:xfrm>
          <a:prstGeom prst="star16">
            <a:avLst>
              <a:gd name="adj" fmla="val 37500"/>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r>
              <a:rPr lang="en-US"/>
              <a:t>Biến chuyển về phần mềm/phần cứng</a:t>
            </a:r>
          </a:p>
        </p:txBody>
      </p:sp>
      <p:sp>
        <p:nvSpPr>
          <p:cNvPr id="6" name="Rectangle 6"/>
          <p:cNvSpPr>
            <a:spLocks noChangeArrowheads="1"/>
          </p:cNvSpPr>
          <p:nvPr/>
        </p:nvSpPr>
        <p:spPr bwMode="auto">
          <a:xfrm>
            <a:off x="6844046" y="3500907"/>
            <a:ext cx="2667000" cy="914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r>
              <a:rPr lang="en-US"/>
              <a:t>Khai tử CSDL(kết thúc chu kỳ)</a:t>
            </a:r>
          </a:p>
        </p:txBody>
      </p:sp>
      <p:sp>
        <p:nvSpPr>
          <p:cNvPr id="7" name="Line 7"/>
          <p:cNvSpPr>
            <a:spLocks noChangeShapeType="1"/>
          </p:cNvSpPr>
          <p:nvPr/>
        </p:nvSpPr>
        <p:spPr bwMode="auto">
          <a:xfrm>
            <a:off x="5396246" y="3272307"/>
            <a:ext cx="1447800" cy="609600"/>
          </a:xfrm>
          <a:prstGeom prst="line">
            <a:avLst/>
          </a:prstGeom>
          <a:ln>
            <a:headEnd/>
            <a:tailEnd type="triangle" w="med" len="med"/>
          </a:ln>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8" name="Line 8"/>
          <p:cNvSpPr>
            <a:spLocks noChangeShapeType="1"/>
          </p:cNvSpPr>
          <p:nvPr/>
        </p:nvSpPr>
        <p:spPr bwMode="auto">
          <a:xfrm flipV="1">
            <a:off x="5320046" y="4110507"/>
            <a:ext cx="1524000" cy="762000"/>
          </a:xfrm>
          <a:prstGeom prst="line">
            <a:avLst/>
          </a:prstGeom>
          <a:ln>
            <a:headEnd/>
            <a:tailEnd type="triangle" w="med" len="med"/>
          </a:ln>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3" name="Slide Number Placeholder 2"/>
          <p:cNvSpPr>
            <a:spLocks noGrp="1"/>
          </p:cNvSpPr>
          <p:nvPr>
            <p:ph type="sldNum" sz="quarter" idx="12"/>
          </p:nvPr>
        </p:nvSpPr>
        <p:spPr/>
        <p:txBody>
          <a:bodyPr/>
          <a:lstStyle/>
          <a:p>
            <a:fld id="{6D22F896-40B5-4ADD-8801-0D06FADFA095}" type="slidenum">
              <a:rPr lang="en-US" smtClean="0"/>
              <a:t>7</a:t>
            </a:fld>
            <a:endParaRPr lang="en-US" dirty="0"/>
          </a:p>
        </p:txBody>
      </p:sp>
    </p:spTree>
    <p:custDataLst>
      <p:tags r:id="rId1"/>
    </p:custDataLst>
    <p:extLst>
      <p:ext uri="{BB962C8B-B14F-4D97-AF65-F5344CB8AC3E}">
        <p14:creationId xmlns:p14="http://schemas.microsoft.com/office/powerpoint/2010/main" val="1154845136"/>
      </p:ext>
    </p:extLst>
  </p:cSld>
  <p:clrMapOvr>
    <a:masterClrMapping/>
  </p:clrMapOvr>
  <mc:AlternateContent xmlns:mc="http://schemas.openxmlformats.org/markup-compatibility/2006" xmlns:p14="http://schemas.microsoft.com/office/powerpoint/2010/main">
    <mc:Choice Requires="p14">
      <p:transition spd="slow" p14:dur="2000" advTm="56749"/>
    </mc:Choice>
    <mc:Fallback xmlns="">
      <p:transition spd="slow" advTm="56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checkerboard(across)">
                                      <p:cBhvr>
                                        <p:cTn id="43" dur="500"/>
                                        <p:tgtEl>
                                          <p:spTgt spid="7"/>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checkerboard(across)">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checkerboard(across)">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dirty="0" err="1"/>
              <a:t>Giai</a:t>
            </a:r>
            <a:r>
              <a:rPr lang="en-US" dirty="0"/>
              <a:t> </a:t>
            </a:r>
            <a:r>
              <a:rPr lang="en-US" dirty="0" err="1"/>
              <a:t>đoạn</a:t>
            </a:r>
            <a:r>
              <a:rPr lang="en-US" dirty="0"/>
              <a:t> </a:t>
            </a:r>
            <a:r>
              <a:rPr lang="en-US" dirty="0" err="1"/>
              <a:t>phân</a:t>
            </a:r>
            <a:r>
              <a:rPr lang="en-US" dirty="0"/>
              <a:t> </a:t>
            </a:r>
            <a:r>
              <a:rPr lang="en-US" dirty="0" err="1"/>
              <a:t>tích</a:t>
            </a:r>
            <a:r>
              <a:rPr lang="en-US" dirty="0"/>
              <a:t> </a:t>
            </a:r>
            <a:r>
              <a:rPr lang="en-US" dirty="0" err="1"/>
              <a:t>yêu</a:t>
            </a:r>
            <a:r>
              <a:rPr lang="en-US" dirty="0"/>
              <a:t> </a:t>
            </a:r>
            <a:r>
              <a:rPr lang="en-US" dirty="0" err="1"/>
              <a:t>cầu</a:t>
            </a:r>
            <a:endParaRPr lang="en-US" dirty="0"/>
          </a:p>
        </p:txBody>
      </p:sp>
      <p:sp>
        <p:nvSpPr>
          <p:cNvPr id="3" name="Content Placeholder 2"/>
          <p:cNvSpPr>
            <a:spLocks noGrp="1"/>
          </p:cNvSpPr>
          <p:nvPr>
            <p:ph idx="1"/>
          </p:nvPr>
        </p:nvSpPr>
        <p:spPr/>
        <p:txBody>
          <a:bodyPr/>
          <a:lstStyle/>
          <a:p>
            <a:r>
              <a:rPr lang="en-US" dirty="0" err="1"/>
              <a:t>Mục</a:t>
            </a:r>
            <a:r>
              <a:rPr lang="en-US" dirty="0"/>
              <a:t> </a:t>
            </a:r>
            <a:r>
              <a:rPr lang="en-US" dirty="0" err="1"/>
              <a:t>tiêu</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thông</a:t>
            </a:r>
            <a:r>
              <a:rPr lang="en-US" dirty="0"/>
              <a:t> tin </a:t>
            </a:r>
            <a:r>
              <a:rPr lang="en-US" dirty="0" err="1"/>
              <a:t>sau</a:t>
            </a:r>
            <a:r>
              <a:rPr lang="en-US" dirty="0"/>
              <a:t>:</a:t>
            </a:r>
          </a:p>
          <a:p>
            <a:pPr lvl="1"/>
            <a:r>
              <a:rPr lang="en-US" dirty="0" err="1"/>
              <a:t>Mục</a:t>
            </a:r>
            <a:r>
              <a:rPr lang="en-US" dirty="0"/>
              <a:t> </a:t>
            </a:r>
            <a:r>
              <a:rPr lang="en-US" dirty="0" err="1"/>
              <a:t>tiêu</a:t>
            </a:r>
            <a:r>
              <a:rPr lang="en-US" dirty="0"/>
              <a:t> </a:t>
            </a:r>
            <a:r>
              <a:rPr lang="en-US" dirty="0" err="1"/>
              <a:t>và</a:t>
            </a:r>
            <a:r>
              <a:rPr lang="en-US" dirty="0"/>
              <a:t> </a:t>
            </a:r>
            <a:r>
              <a:rPr lang="en-US" dirty="0" err="1"/>
              <a:t>yêu</a:t>
            </a:r>
            <a:r>
              <a:rPr lang="en-US" dirty="0"/>
              <a:t> </a:t>
            </a:r>
            <a:r>
              <a:rPr lang="en-US" dirty="0" err="1"/>
              <a:t>cầu</a:t>
            </a:r>
            <a:r>
              <a:rPr lang="en-US" dirty="0"/>
              <a:t> </a:t>
            </a:r>
            <a:r>
              <a:rPr lang="en-US" dirty="0" err="1"/>
              <a:t>chung</a:t>
            </a:r>
            <a:r>
              <a:rPr lang="en-US" dirty="0"/>
              <a:t> </a:t>
            </a:r>
            <a:r>
              <a:rPr lang="en-US" dirty="0" err="1"/>
              <a:t>về</a:t>
            </a:r>
            <a:r>
              <a:rPr lang="en-US" dirty="0"/>
              <a:t> </a:t>
            </a:r>
            <a:r>
              <a:rPr lang="en-US" dirty="0" err="1"/>
              <a:t>hiệu</a:t>
            </a:r>
            <a:r>
              <a:rPr lang="en-US" dirty="0"/>
              <a:t> </a:t>
            </a:r>
            <a:r>
              <a:rPr lang="en-US" dirty="0" err="1"/>
              <a:t>suất</a:t>
            </a:r>
            <a:r>
              <a:rPr lang="en-US" dirty="0"/>
              <a:t> </a:t>
            </a:r>
            <a:r>
              <a:rPr lang="en-US" dirty="0" err="1"/>
              <a:t>của</a:t>
            </a:r>
            <a:r>
              <a:rPr lang="en-US" dirty="0"/>
              <a:t> </a:t>
            </a:r>
            <a:r>
              <a:rPr lang="en-US" dirty="0" err="1"/>
              <a:t>hệ</a:t>
            </a:r>
            <a:r>
              <a:rPr lang="en-US" dirty="0"/>
              <a:t> </a:t>
            </a:r>
            <a:r>
              <a:rPr lang="en-US" dirty="0" err="1"/>
              <a:t>thống</a:t>
            </a:r>
            <a:r>
              <a:rPr lang="en-US" dirty="0"/>
              <a:t>.</a:t>
            </a:r>
          </a:p>
          <a:p>
            <a:pPr lvl="1"/>
            <a:r>
              <a:rPr lang="en-US" dirty="0" err="1"/>
              <a:t>Các</a:t>
            </a:r>
            <a:r>
              <a:rPr lang="en-US" dirty="0"/>
              <a:t> </a:t>
            </a:r>
            <a:r>
              <a:rPr lang="en-US" dirty="0" err="1"/>
              <a:t>thông</a:t>
            </a:r>
            <a:r>
              <a:rPr lang="en-US" dirty="0"/>
              <a:t> tin </a:t>
            </a:r>
            <a:r>
              <a:rPr lang="en-US" dirty="0" err="1"/>
              <a:t>cần</a:t>
            </a:r>
            <a:r>
              <a:rPr lang="en-US" dirty="0"/>
              <a:t> </a:t>
            </a:r>
            <a:r>
              <a:rPr lang="en-US" dirty="0" err="1"/>
              <a:t>thiết</a:t>
            </a:r>
            <a:r>
              <a:rPr lang="en-US" dirty="0"/>
              <a:t> </a:t>
            </a:r>
            <a:r>
              <a:rPr lang="en-US" dirty="0" err="1"/>
              <a:t>trong</a:t>
            </a:r>
            <a:r>
              <a:rPr lang="en-US" dirty="0"/>
              <a:t> </a:t>
            </a:r>
            <a:r>
              <a:rPr lang="en-US" dirty="0" err="1"/>
              <a:t>hệ</a:t>
            </a:r>
            <a:r>
              <a:rPr lang="en-US" dirty="0"/>
              <a:t> CSDL </a:t>
            </a:r>
            <a:r>
              <a:rPr lang="en-US" dirty="0" err="1"/>
              <a:t>và</a:t>
            </a:r>
            <a:r>
              <a:rPr lang="en-US" dirty="0"/>
              <a:t> ý </a:t>
            </a:r>
            <a:r>
              <a:rPr lang="en-US" dirty="0" err="1"/>
              <a:t>định</a:t>
            </a:r>
            <a:r>
              <a:rPr lang="en-US" dirty="0"/>
              <a:t> </a:t>
            </a:r>
            <a:r>
              <a:rPr lang="en-US" dirty="0" err="1"/>
              <a:t>khai</a:t>
            </a:r>
            <a:r>
              <a:rPr lang="en-US" dirty="0"/>
              <a:t> </a:t>
            </a:r>
            <a:r>
              <a:rPr lang="en-US" dirty="0" err="1"/>
              <a:t>thác</a:t>
            </a:r>
            <a:r>
              <a:rPr lang="en-US" dirty="0"/>
              <a:t> </a:t>
            </a:r>
            <a:r>
              <a:rPr lang="en-US" dirty="0" err="1"/>
              <a:t>các</a:t>
            </a:r>
            <a:r>
              <a:rPr lang="en-US" dirty="0"/>
              <a:t> </a:t>
            </a:r>
            <a:r>
              <a:rPr lang="en-US" dirty="0" err="1"/>
              <a:t>thông</a:t>
            </a:r>
            <a:r>
              <a:rPr lang="en-US" dirty="0"/>
              <a:t> tin </a:t>
            </a:r>
            <a:r>
              <a:rPr lang="en-US" dirty="0" err="1"/>
              <a:t>đó</a:t>
            </a:r>
            <a:r>
              <a:rPr lang="en-US" dirty="0"/>
              <a:t> (</a:t>
            </a:r>
            <a:r>
              <a:rPr lang="en-US" dirty="0" err="1"/>
              <a:t>chung</a:t>
            </a:r>
            <a:r>
              <a:rPr lang="en-US" dirty="0"/>
              <a:t> </a:t>
            </a:r>
            <a:r>
              <a:rPr lang="en-US" dirty="0" err="1"/>
              <a:t>chung</a:t>
            </a:r>
            <a:r>
              <a:rPr lang="en-US" dirty="0"/>
              <a:t> hay chi </a:t>
            </a:r>
            <a:r>
              <a:rPr lang="en-US" dirty="0" err="1"/>
              <a:t>tiết</a:t>
            </a:r>
            <a:r>
              <a:rPr lang="en-US" dirty="0"/>
              <a:t>/ </a:t>
            </a:r>
            <a:r>
              <a:rPr lang="en-US" dirty="0" err="1"/>
              <a:t>quan</a:t>
            </a:r>
            <a:r>
              <a:rPr lang="en-US" dirty="0"/>
              <a:t> </a:t>
            </a:r>
            <a:r>
              <a:rPr lang="en-US" dirty="0" err="1"/>
              <a:t>trọng</a:t>
            </a:r>
            <a:r>
              <a:rPr lang="en-US" dirty="0"/>
              <a:t> hay </a:t>
            </a:r>
            <a:r>
              <a:rPr lang="en-US" dirty="0" err="1"/>
              <a:t>chỉ</a:t>
            </a:r>
            <a:r>
              <a:rPr lang="en-US" dirty="0"/>
              <a:t> </a:t>
            </a:r>
            <a:r>
              <a:rPr lang="en-US" dirty="0" err="1"/>
              <a:t>để</a:t>
            </a:r>
            <a:r>
              <a:rPr lang="en-US" dirty="0"/>
              <a:t> </a:t>
            </a:r>
            <a:r>
              <a:rPr lang="en-US" dirty="0" err="1"/>
              <a:t>tham</a:t>
            </a:r>
            <a:r>
              <a:rPr lang="en-US" dirty="0"/>
              <a:t> </a:t>
            </a:r>
            <a:r>
              <a:rPr lang="en-US" dirty="0" err="1"/>
              <a:t>khảo</a:t>
            </a:r>
            <a:r>
              <a:rPr lang="en-US" dirty="0"/>
              <a:t>,…)</a:t>
            </a:r>
          </a:p>
          <a:p>
            <a:pPr lvl="1"/>
            <a:r>
              <a:rPr lang="en-US" dirty="0" err="1"/>
              <a:t>Khối</a:t>
            </a:r>
            <a:r>
              <a:rPr lang="en-US" dirty="0"/>
              <a:t> </a:t>
            </a:r>
            <a:r>
              <a:rPr lang="en-US" dirty="0" err="1"/>
              <a:t>lượng</a:t>
            </a:r>
            <a:r>
              <a:rPr lang="en-US" dirty="0"/>
              <a:t> </a:t>
            </a:r>
            <a:r>
              <a:rPr lang="en-US" dirty="0" err="1"/>
              <a:t>thông</a:t>
            </a:r>
            <a:r>
              <a:rPr lang="en-US" dirty="0"/>
              <a:t> tin </a:t>
            </a:r>
            <a:r>
              <a:rPr lang="en-US" dirty="0" err="1"/>
              <a:t>cần</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tần</a:t>
            </a:r>
            <a:r>
              <a:rPr lang="en-US" dirty="0"/>
              <a:t> </a:t>
            </a:r>
            <a:r>
              <a:rPr lang="en-US" dirty="0" err="1"/>
              <a:t>suất</a:t>
            </a:r>
            <a:r>
              <a:rPr lang="en-US" dirty="0"/>
              <a:t> </a:t>
            </a:r>
            <a:r>
              <a:rPr lang="en-US" dirty="0" err="1"/>
              <a:t>xử</a:t>
            </a:r>
            <a:r>
              <a:rPr lang="en-US" dirty="0"/>
              <a:t> </a:t>
            </a:r>
            <a:r>
              <a:rPr lang="en-US" dirty="0" err="1"/>
              <a:t>lý</a:t>
            </a:r>
            <a:endParaRPr lang="en-US" dirty="0"/>
          </a:p>
          <a:p>
            <a:pPr lvl="1"/>
            <a:r>
              <a:rPr lang="en-US" dirty="0"/>
              <a:t>Qui </a:t>
            </a:r>
            <a:r>
              <a:rPr lang="en-US" dirty="0" err="1"/>
              <a:t>định</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thông</a:t>
            </a:r>
            <a:r>
              <a:rPr lang="en-US" dirty="0"/>
              <a:t> tin</a:t>
            </a:r>
          </a:p>
          <a:p>
            <a:pPr lvl="1"/>
            <a:r>
              <a:rPr lang="en-US" dirty="0" err="1"/>
              <a:t>Yêu</a:t>
            </a:r>
            <a:r>
              <a:rPr lang="en-US" dirty="0"/>
              <a:t> </a:t>
            </a:r>
            <a:r>
              <a:rPr lang="en-US" dirty="0" err="1"/>
              <a:t>cầu</a:t>
            </a:r>
            <a:r>
              <a:rPr lang="en-US" dirty="0"/>
              <a:t> </a:t>
            </a:r>
            <a:r>
              <a:rPr lang="en-US" dirty="0" err="1"/>
              <a:t>về</a:t>
            </a:r>
            <a:r>
              <a:rPr lang="en-US" dirty="0"/>
              <a:t> an </a:t>
            </a:r>
            <a:r>
              <a:rPr lang="en-US" dirty="0" err="1"/>
              <a:t>toàn</a:t>
            </a:r>
            <a:r>
              <a:rPr lang="en-US" dirty="0"/>
              <a:t> </a:t>
            </a:r>
            <a:r>
              <a:rPr lang="en-US" dirty="0" err="1"/>
              <a:t>dữ</a:t>
            </a:r>
            <a:r>
              <a:rPr lang="en-US" dirty="0"/>
              <a:t> </a:t>
            </a:r>
            <a:r>
              <a:rPr lang="en-US" dirty="0" err="1"/>
              <a:t>liệu</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106701649"/>
      </p:ext>
    </p:extLst>
  </p:cSld>
  <p:clrMapOvr>
    <a:masterClrMapping/>
  </p:clrMapOvr>
  <mc:AlternateContent xmlns:mc="http://schemas.openxmlformats.org/markup-compatibility/2006" xmlns:p14="http://schemas.microsoft.com/office/powerpoint/2010/main">
    <mc:Choice Requires="p14">
      <p:transition spd="slow" p14:dur="2000" advTm="215715"/>
    </mc:Choice>
    <mc:Fallback xmlns="">
      <p:transition spd="slow" advTm="2157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dirty="0" err="1"/>
              <a:t>Giai</a:t>
            </a:r>
            <a:r>
              <a:rPr lang="en-US" dirty="0"/>
              <a:t> </a:t>
            </a:r>
            <a:r>
              <a:rPr lang="en-US" dirty="0" err="1"/>
              <a:t>đoạn</a:t>
            </a:r>
            <a:r>
              <a:rPr lang="en-US" dirty="0"/>
              <a:t> </a:t>
            </a:r>
            <a:r>
              <a:rPr lang="en-US" dirty="0" err="1"/>
              <a:t>phân</a:t>
            </a:r>
            <a:r>
              <a:rPr lang="en-US" dirty="0"/>
              <a:t> </a:t>
            </a:r>
            <a:r>
              <a:rPr lang="en-US" dirty="0" err="1"/>
              <a:t>tích</a:t>
            </a:r>
            <a:r>
              <a:rPr lang="en-US" dirty="0"/>
              <a:t> </a:t>
            </a:r>
            <a:r>
              <a:rPr lang="en-US" dirty="0" err="1"/>
              <a:t>yêu</a:t>
            </a:r>
            <a:r>
              <a:rPr lang="en-US" dirty="0"/>
              <a:t> </a:t>
            </a:r>
            <a:r>
              <a:rPr lang="en-US" dirty="0" err="1"/>
              <a:t>cầu</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dirty="0" err="1"/>
              <a:t>Cách</a:t>
            </a:r>
            <a:r>
              <a:rPr lang="en-US" dirty="0"/>
              <a:t> </a:t>
            </a:r>
            <a:r>
              <a:rPr lang="en-US" dirty="0" err="1"/>
              <a:t>thực</a:t>
            </a:r>
            <a:r>
              <a:rPr lang="en-US" dirty="0"/>
              <a:t> </a:t>
            </a:r>
            <a:r>
              <a:rPr lang="en-US" dirty="0" err="1"/>
              <a:t>hiện</a:t>
            </a:r>
            <a:r>
              <a:rPr lang="en-US" dirty="0"/>
              <a:t>:</a:t>
            </a:r>
          </a:p>
          <a:p>
            <a:pPr lvl="1"/>
            <a:r>
              <a:rPr lang="en-US" dirty="0" err="1"/>
              <a:t>Xác</a:t>
            </a:r>
            <a:r>
              <a:rPr lang="en-US" dirty="0"/>
              <a:t> </a:t>
            </a:r>
            <a:r>
              <a:rPr lang="en-US" dirty="0" err="1"/>
              <a:t>định</a:t>
            </a:r>
            <a:r>
              <a:rPr lang="en-US" dirty="0"/>
              <a:t> </a:t>
            </a:r>
            <a:r>
              <a:rPr lang="en-US" dirty="0" err="1"/>
              <a:t>những</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lập</a:t>
            </a:r>
            <a:r>
              <a:rPr lang="en-US" dirty="0"/>
              <a:t> </a:t>
            </a:r>
            <a:r>
              <a:rPr lang="en-US" dirty="0" err="1"/>
              <a:t>bảng</a:t>
            </a:r>
            <a:r>
              <a:rPr lang="en-US" dirty="0"/>
              <a:t> </a:t>
            </a:r>
            <a:r>
              <a:rPr lang="en-US" dirty="0" err="1"/>
              <a:t>ưu</a:t>
            </a:r>
            <a:r>
              <a:rPr lang="en-US" dirty="0"/>
              <a:t> </a:t>
            </a:r>
            <a:r>
              <a:rPr lang="en-US" dirty="0" err="1"/>
              <a:t>tiên</a:t>
            </a:r>
            <a:endParaRPr lang="en-US" dirty="0"/>
          </a:p>
          <a:p>
            <a:pPr lvl="1"/>
            <a:r>
              <a:rPr lang="en-US" dirty="0" err="1"/>
              <a:t>Phỏng</a:t>
            </a:r>
            <a:r>
              <a:rPr lang="en-US" dirty="0"/>
              <a:t> </a:t>
            </a:r>
            <a:r>
              <a:rPr lang="en-US" dirty="0" err="1"/>
              <a:t>vấn</a:t>
            </a:r>
            <a:endParaRPr lang="en-US" dirty="0"/>
          </a:p>
          <a:p>
            <a:pPr lvl="1"/>
            <a:r>
              <a:rPr lang="en-US" dirty="0" err="1"/>
              <a:t>Lập</a:t>
            </a:r>
            <a:r>
              <a:rPr lang="en-US" dirty="0"/>
              <a:t> </a:t>
            </a:r>
            <a:r>
              <a:rPr lang="en-US" dirty="0" err="1"/>
              <a:t>sơ</a:t>
            </a:r>
            <a:r>
              <a:rPr lang="en-US" dirty="0"/>
              <a:t> </a:t>
            </a:r>
            <a:r>
              <a:rPr lang="en-US" dirty="0" err="1"/>
              <a:t>đồ</a:t>
            </a:r>
            <a:r>
              <a:rPr lang="en-US" dirty="0"/>
              <a:t> </a:t>
            </a:r>
            <a:r>
              <a:rPr lang="en-US" dirty="0" err="1"/>
              <a:t>thông</a:t>
            </a:r>
            <a:r>
              <a:rPr lang="en-US" dirty="0"/>
              <a:t> </a:t>
            </a:r>
            <a:r>
              <a:rPr lang="en-US" dirty="0" err="1"/>
              <a:t>lượng</a:t>
            </a:r>
            <a:r>
              <a:rPr lang="en-US" dirty="0"/>
              <a:t> </a:t>
            </a:r>
            <a:r>
              <a:rPr lang="en-US" dirty="0" err="1"/>
              <a:t>thông</a:t>
            </a:r>
            <a:r>
              <a:rPr lang="en-US" dirty="0"/>
              <a:t> tin </a:t>
            </a:r>
            <a:r>
              <a:rPr lang="en-US" dirty="0" err="1"/>
              <a:t>để</a:t>
            </a:r>
            <a:r>
              <a:rPr lang="en-US" dirty="0"/>
              <a:t> </a:t>
            </a:r>
            <a:r>
              <a:rPr lang="en-US" dirty="0" err="1"/>
              <a:t>có</a:t>
            </a:r>
            <a:r>
              <a:rPr lang="en-US" dirty="0"/>
              <a:t> </a:t>
            </a:r>
            <a:r>
              <a:rPr lang="en-US" dirty="0" err="1"/>
              <a:t>cái</a:t>
            </a:r>
            <a:r>
              <a:rPr lang="en-US" dirty="0"/>
              <a:t> </a:t>
            </a:r>
            <a:r>
              <a:rPr lang="en-US" dirty="0" err="1"/>
              <a:t>nhìn</a:t>
            </a:r>
            <a:r>
              <a:rPr lang="en-US" dirty="0"/>
              <a:t> </a:t>
            </a:r>
            <a:r>
              <a:rPr lang="en-US" dirty="0" err="1"/>
              <a:t>tổng</a:t>
            </a:r>
            <a:r>
              <a:rPr lang="en-US" dirty="0"/>
              <a:t> </a:t>
            </a:r>
            <a:r>
              <a:rPr lang="en-US" dirty="0" err="1"/>
              <a:t>thể</a:t>
            </a:r>
            <a:endParaRPr lang="en-US" dirty="0"/>
          </a:p>
          <a:p>
            <a:pPr lvl="1"/>
            <a:r>
              <a:rPr lang="en-US" dirty="0" err="1"/>
              <a:t>Xác</a:t>
            </a:r>
            <a:r>
              <a:rPr lang="en-US" dirty="0"/>
              <a:t> </a:t>
            </a:r>
            <a:r>
              <a:rPr lang="en-US" dirty="0" err="1"/>
              <a:t>định</a:t>
            </a:r>
            <a:r>
              <a:rPr lang="en-US" dirty="0"/>
              <a:t> </a:t>
            </a:r>
            <a:r>
              <a:rPr lang="en-US" dirty="0" err="1"/>
              <a:t>nút</a:t>
            </a:r>
            <a:r>
              <a:rPr lang="en-US" dirty="0"/>
              <a:t> </a:t>
            </a:r>
            <a:r>
              <a:rPr lang="en-US" dirty="0" err="1"/>
              <a:t>trọng</a:t>
            </a:r>
            <a:r>
              <a:rPr lang="en-US" dirty="0"/>
              <a:t> </a:t>
            </a:r>
            <a:r>
              <a:rPr lang="en-US" dirty="0" err="1"/>
              <a:t>điểm</a:t>
            </a:r>
            <a:r>
              <a:rPr lang="en-US" dirty="0"/>
              <a:t> </a:t>
            </a:r>
            <a:r>
              <a:rPr lang="en-US" dirty="0" err="1"/>
              <a:t>trong</a:t>
            </a:r>
            <a:r>
              <a:rPr lang="en-US" dirty="0"/>
              <a:t> </a:t>
            </a:r>
            <a:r>
              <a:rPr lang="en-US" dirty="0" err="1"/>
              <a:t>sơ</a:t>
            </a:r>
            <a:r>
              <a:rPr lang="en-US" dirty="0"/>
              <a:t> </a:t>
            </a:r>
            <a:r>
              <a:rPr lang="en-US" dirty="0" err="1"/>
              <a:t>đồ</a:t>
            </a:r>
            <a:r>
              <a:rPr lang="en-US" dirty="0"/>
              <a:t> (CSDL </a:t>
            </a:r>
            <a:r>
              <a:rPr lang="en-US" dirty="0" err="1"/>
              <a:t>phải</a:t>
            </a:r>
            <a:r>
              <a:rPr lang="en-US" dirty="0"/>
              <a:t> </a:t>
            </a:r>
            <a:r>
              <a:rPr lang="en-US" dirty="0" err="1"/>
              <a:t>phục</a:t>
            </a:r>
            <a:r>
              <a:rPr lang="en-US" dirty="0"/>
              <a:t> </a:t>
            </a:r>
            <a:r>
              <a:rPr lang="en-US" dirty="0" err="1"/>
              <a:t>vụ</a:t>
            </a:r>
            <a:r>
              <a:rPr lang="en-US" dirty="0"/>
              <a:t> </a:t>
            </a:r>
            <a:r>
              <a:rPr lang="en-US" dirty="0" err="1"/>
              <a:t>tốt</a:t>
            </a:r>
            <a:r>
              <a:rPr lang="en-US" dirty="0"/>
              <a:t> </a:t>
            </a:r>
            <a:r>
              <a:rPr lang="en-US" dirty="0" err="1"/>
              <a:t>cho</a:t>
            </a:r>
            <a:r>
              <a:rPr lang="en-US" dirty="0"/>
              <a:t> </a:t>
            </a:r>
            <a:r>
              <a:rPr lang="en-US" dirty="0" err="1"/>
              <a:t>nút</a:t>
            </a:r>
            <a:r>
              <a:rPr lang="en-US" dirty="0"/>
              <a:t> </a:t>
            </a:r>
            <a:r>
              <a:rPr lang="en-US" dirty="0" err="1"/>
              <a:t>tọng</a:t>
            </a:r>
            <a:r>
              <a:rPr lang="en-US" dirty="0"/>
              <a:t> </a:t>
            </a:r>
            <a:r>
              <a:rPr lang="en-US" dirty="0" err="1"/>
              <a:t>điểm</a:t>
            </a:r>
            <a:r>
              <a:rPr lang="en-US" dirty="0"/>
              <a:t>)</a:t>
            </a:r>
          </a:p>
          <a:p>
            <a:pPr lvl="1"/>
            <a:r>
              <a:rPr lang="en-US" dirty="0" err="1"/>
              <a:t>Lập</a:t>
            </a:r>
            <a:r>
              <a:rPr lang="en-US" dirty="0"/>
              <a:t> </a:t>
            </a:r>
            <a:r>
              <a:rPr lang="en-US" dirty="0" err="1"/>
              <a:t>sưu</a:t>
            </a:r>
            <a:r>
              <a:rPr lang="en-US" dirty="0"/>
              <a:t> </a:t>
            </a:r>
            <a:r>
              <a:rPr lang="en-US" dirty="0" err="1"/>
              <a:t>liệu</a:t>
            </a:r>
            <a:r>
              <a:rPr lang="en-US" dirty="0"/>
              <a:t> </a:t>
            </a:r>
            <a:r>
              <a:rPr lang="en-US" dirty="0" err="1"/>
              <a:t>thể</a:t>
            </a:r>
            <a:r>
              <a:rPr lang="en-US" dirty="0"/>
              <a:t> </a:t>
            </a:r>
            <a:r>
              <a:rPr lang="en-US" dirty="0" err="1"/>
              <a:t>hiện</a:t>
            </a:r>
            <a:r>
              <a:rPr lang="en-US" dirty="0"/>
              <a:t> </a:t>
            </a:r>
            <a:r>
              <a:rPr lang="en-US" dirty="0" err="1"/>
              <a:t>kết</a:t>
            </a:r>
            <a:r>
              <a:rPr lang="en-US" dirty="0"/>
              <a:t> </a:t>
            </a:r>
            <a:r>
              <a:rPr lang="en-US" dirty="0" err="1"/>
              <a:t>quả</a:t>
            </a:r>
            <a:r>
              <a:rPr lang="en-US" dirty="0"/>
              <a:t> </a:t>
            </a:r>
            <a:r>
              <a:rPr lang="en-US" dirty="0" err="1"/>
              <a:t>phân</a:t>
            </a:r>
            <a:r>
              <a:rPr lang="en-US" dirty="0"/>
              <a:t> </a:t>
            </a:r>
            <a:r>
              <a:rPr lang="en-US" dirty="0" err="1"/>
              <a:t>tích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973677265"/>
      </p:ext>
    </p:extLst>
  </p:cSld>
  <p:clrMapOvr>
    <a:masterClrMapping/>
  </p:clrMapOvr>
  <mc:AlternateContent xmlns:mc="http://schemas.openxmlformats.org/markup-compatibility/2006" xmlns:p14="http://schemas.microsoft.com/office/powerpoint/2010/main">
    <mc:Choice Requires="p14">
      <p:transition spd="slow" p14:dur="2000" advTm="30171"/>
    </mc:Choice>
    <mc:Fallback xmlns="">
      <p:transition spd="slow" advTm="3017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4.4"/>
</p:tagLst>
</file>

<file path=ppt/tags/tag2.xml><?xml version="1.0" encoding="utf-8"?>
<p:tagLst xmlns:a="http://schemas.openxmlformats.org/drawingml/2006/main" xmlns:r="http://schemas.openxmlformats.org/officeDocument/2006/relationships" xmlns:p="http://schemas.openxmlformats.org/presentationml/2006/main">
  <p:tag name="TIMING" val="|6.4|24.6|9.5|1.4"/>
</p:tagLst>
</file>

<file path=ppt/tags/tag3.xml><?xml version="1.0" encoding="utf-8"?>
<p:tagLst xmlns:a="http://schemas.openxmlformats.org/drawingml/2006/main" xmlns:r="http://schemas.openxmlformats.org/officeDocument/2006/relationships" xmlns:p="http://schemas.openxmlformats.org/presentationml/2006/main">
  <p:tag name="TIMING" val="|138.8"/>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252277BDF55D44A62712C76FE01A4B" ma:contentTypeVersion="2" ma:contentTypeDescription="Create a new document." ma:contentTypeScope="" ma:versionID="232ded0e2faa80a5550211ed38ba48e6">
  <xsd:schema xmlns:xsd="http://www.w3.org/2001/XMLSchema" xmlns:xs="http://www.w3.org/2001/XMLSchema" xmlns:p="http://schemas.microsoft.com/office/2006/metadata/properties" xmlns:ns2="3dc0da11-70ec-4298-bf93-0cf833d2d1f5" targetNamespace="http://schemas.microsoft.com/office/2006/metadata/properties" ma:root="true" ma:fieldsID="acb72cece1da4e46e829a6d0d7ccea72" ns2:_="">
    <xsd:import namespace="3dc0da11-70ec-4298-bf93-0cf833d2d1f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c0da11-70ec-4298-bf93-0cf833d2d1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FF7D9B-C95F-427A-9805-4B666995947A}"/>
</file>

<file path=customXml/itemProps2.xml><?xml version="1.0" encoding="utf-8"?>
<ds:datastoreItem xmlns:ds="http://schemas.openxmlformats.org/officeDocument/2006/customXml" ds:itemID="{87BF0730-418E-493A-9D41-4B66F3B170EF}"/>
</file>

<file path=customXml/itemProps3.xml><?xml version="1.0" encoding="utf-8"?>
<ds:datastoreItem xmlns:ds="http://schemas.openxmlformats.org/officeDocument/2006/customXml" ds:itemID="{017EB913-F687-4C83-8E3B-BA97EABC7389}"/>
</file>

<file path=docProps/app.xml><?xml version="1.0" encoding="utf-8"?>
<Properties xmlns="http://schemas.openxmlformats.org/officeDocument/2006/extended-properties" xmlns:vt="http://schemas.openxmlformats.org/officeDocument/2006/docPropsVTypes">
  <Template>Organic</Template>
  <TotalTime>1870</TotalTime>
  <Words>1657</Words>
  <Application>Microsoft Office PowerPoint</Application>
  <PresentationFormat>Widescreen</PresentationFormat>
  <Paragraphs>155</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Garamond</vt:lpstr>
      <vt:lpstr>Times New Roman</vt:lpstr>
      <vt:lpstr>Organic</vt:lpstr>
      <vt:lpstr>Chương 1: Giới thiệu các giai đoạn thiết kế dữ liệu </vt:lpstr>
      <vt:lpstr>Nội dung</vt:lpstr>
      <vt:lpstr>1.1. Mục tiêu</vt:lpstr>
      <vt:lpstr>1.1. Mục tiêu (tt)</vt:lpstr>
      <vt:lpstr>1.1. Mục tiêu (tt)</vt:lpstr>
      <vt:lpstr>1.2. Chu kỳ sống của một CSDL</vt:lpstr>
      <vt:lpstr>1.2. Chu kỳ sống của một CSDL (tt)</vt:lpstr>
      <vt:lpstr>1.3. Giai đoạn phân tích yêu cầu</vt:lpstr>
      <vt:lpstr>1.3. Giai đoạn phân tích yêu cầu (tt)</vt:lpstr>
      <vt:lpstr>1.4. Giai đoạn thiết kế quan niệm</vt:lpstr>
      <vt:lpstr>1.4. Giai đoạn thiết kế quan niệm (tt)</vt:lpstr>
      <vt:lpstr>1.4. Giai đoạn thiết kế quan niệm (tt)</vt:lpstr>
      <vt:lpstr>1.5. Giai đoạn thiết kế logic</vt:lpstr>
      <vt:lpstr>1.5. Giai đoạn thiết kế logic (tt)</vt:lpstr>
      <vt:lpstr>1.6. Giai đoạn thiết kế vật lý</vt:lpstr>
      <vt:lpstr>1.6. Giai đoạn thiết kế vật lý (tt)</vt:lpstr>
      <vt:lpstr>1.6. Giai đoạn thiết kế vật lý (tt)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dữ liệu nâng cao</dc:title>
  <dc:creator>Windows User</dc:creator>
  <cp:lastModifiedBy>HUFLIT - Nguyện Lê Minh</cp:lastModifiedBy>
  <cp:revision>57</cp:revision>
  <dcterms:created xsi:type="dcterms:W3CDTF">2018-12-22T08:13:35Z</dcterms:created>
  <dcterms:modified xsi:type="dcterms:W3CDTF">2021-07-31T13:26:41Z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0x01010077252277BDF55D44A62712C76FE01A4B</vt:lpwstr>
  </property>
</Properties>
</file>